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9"/>
  </p:notesMasterIdLst>
  <p:sldIdLst>
    <p:sldId id="427" r:id="rId2"/>
    <p:sldId id="269" r:id="rId3"/>
    <p:sldId id="1106" r:id="rId4"/>
    <p:sldId id="1223" r:id="rId5"/>
    <p:sldId id="1225" r:id="rId6"/>
    <p:sldId id="1226" r:id="rId7"/>
    <p:sldId id="1227" r:id="rId8"/>
    <p:sldId id="1228" r:id="rId9"/>
    <p:sldId id="1229" r:id="rId10"/>
    <p:sldId id="1230" r:id="rId11"/>
    <p:sldId id="1231" r:id="rId12"/>
    <p:sldId id="1232" r:id="rId13"/>
    <p:sldId id="1233" r:id="rId14"/>
    <p:sldId id="1234" r:id="rId15"/>
    <p:sldId id="1235" r:id="rId16"/>
    <p:sldId id="1236" r:id="rId17"/>
    <p:sldId id="1237" r:id="rId18"/>
    <p:sldId id="1238" r:id="rId19"/>
    <p:sldId id="1239" r:id="rId20"/>
    <p:sldId id="1240" r:id="rId21"/>
    <p:sldId id="1241" r:id="rId22"/>
    <p:sldId id="1242" r:id="rId23"/>
    <p:sldId id="1243" r:id="rId24"/>
    <p:sldId id="1244" r:id="rId25"/>
    <p:sldId id="1245" r:id="rId26"/>
    <p:sldId id="1246" r:id="rId27"/>
    <p:sldId id="1247" r:id="rId28"/>
    <p:sldId id="1248" r:id="rId29"/>
    <p:sldId id="1249" r:id="rId30"/>
    <p:sldId id="1250" r:id="rId31"/>
    <p:sldId id="1251" r:id="rId32"/>
    <p:sldId id="1252" r:id="rId33"/>
    <p:sldId id="1253" r:id="rId34"/>
    <p:sldId id="1254" r:id="rId35"/>
    <p:sldId id="1255" r:id="rId36"/>
    <p:sldId id="1256" r:id="rId37"/>
    <p:sldId id="1257" r:id="rId38"/>
    <p:sldId id="1258" r:id="rId39"/>
    <p:sldId id="1259" r:id="rId40"/>
    <p:sldId id="1260" r:id="rId41"/>
    <p:sldId id="1261" r:id="rId42"/>
    <p:sldId id="1262" r:id="rId43"/>
    <p:sldId id="1263" r:id="rId44"/>
    <p:sldId id="1264" r:id="rId45"/>
    <p:sldId id="1265" r:id="rId46"/>
    <p:sldId id="1266" r:id="rId47"/>
    <p:sldId id="1267" r:id="rId48"/>
    <p:sldId id="1268" r:id="rId49"/>
    <p:sldId id="1269" r:id="rId50"/>
    <p:sldId id="1270" r:id="rId51"/>
    <p:sldId id="1271" r:id="rId52"/>
    <p:sldId id="1272" r:id="rId53"/>
    <p:sldId id="1273" r:id="rId54"/>
    <p:sldId id="1274" r:id="rId55"/>
    <p:sldId id="1275" r:id="rId56"/>
    <p:sldId id="1276" r:id="rId57"/>
    <p:sldId id="1277" r:id="rId58"/>
    <p:sldId id="1278" r:id="rId59"/>
    <p:sldId id="1279" r:id="rId60"/>
    <p:sldId id="1280" r:id="rId61"/>
    <p:sldId id="1281" r:id="rId62"/>
    <p:sldId id="1282" r:id="rId63"/>
    <p:sldId id="1283" r:id="rId64"/>
    <p:sldId id="1284" r:id="rId65"/>
    <p:sldId id="1285" r:id="rId66"/>
    <p:sldId id="1286" r:id="rId67"/>
    <p:sldId id="1287" r:id="rId68"/>
    <p:sldId id="1224" r:id="rId69"/>
    <p:sldId id="1288" r:id="rId70"/>
    <p:sldId id="1289" r:id="rId71"/>
    <p:sldId id="1290" r:id="rId72"/>
    <p:sldId id="1291" r:id="rId73"/>
    <p:sldId id="1292" r:id="rId74"/>
    <p:sldId id="1293" r:id="rId75"/>
    <p:sldId id="1294" r:id="rId76"/>
    <p:sldId id="1295" r:id="rId77"/>
    <p:sldId id="1296" r:id="rId78"/>
    <p:sldId id="1297" r:id="rId79"/>
    <p:sldId id="1298" r:id="rId80"/>
    <p:sldId id="1299" r:id="rId81"/>
    <p:sldId id="1300" r:id="rId82"/>
    <p:sldId id="1301" r:id="rId83"/>
    <p:sldId id="1302" r:id="rId84"/>
    <p:sldId id="1303" r:id="rId85"/>
    <p:sldId id="1304" r:id="rId86"/>
    <p:sldId id="1305" r:id="rId87"/>
    <p:sldId id="1306" r:id="rId88"/>
    <p:sldId id="1307" r:id="rId89"/>
    <p:sldId id="1308" r:id="rId90"/>
    <p:sldId id="1309" r:id="rId91"/>
    <p:sldId id="1310" r:id="rId92"/>
    <p:sldId id="1311" r:id="rId93"/>
    <p:sldId id="1312" r:id="rId94"/>
    <p:sldId id="1313" r:id="rId95"/>
    <p:sldId id="1314" r:id="rId96"/>
    <p:sldId id="1315" r:id="rId97"/>
    <p:sldId id="1316" r:id="rId98"/>
    <p:sldId id="1317" r:id="rId99"/>
    <p:sldId id="1318" r:id="rId100"/>
    <p:sldId id="1319" r:id="rId101"/>
    <p:sldId id="1320" r:id="rId102"/>
    <p:sldId id="1321" r:id="rId103"/>
    <p:sldId id="1322" r:id="rId104"/>
    <p:sldId id="1323" r:id="rId105"/>
    <p:sldId id="1324" r:id="rId106"/>
    <p:sldId id="1325" r:id="rId107"/>
    <p:sldId id="1326" r:id="rId108"/>
    <p:sldId id="1327" r:id="rId109"/>
    <p:sldId id="1328" r:id="rId110"/>
    <p:sldId id="1332" r:id="rId111"/>
    <p:sldId id="1329" r:id="rId112"/>
    <p:sldId id="1330" r:id="rId113"/>
    <p:sldId id="1331" r:id="rId114"/>
    <p:sldId id="1333" r:id="rId115"/>
    <p:sldId id="1334" r:id="rId116"/>
    <p:sldId id="1335" r:id="rId117"/>
    <p:sldId id="1336" r:id="rId118"/>
    <p:sldId id="1337" r:id="rId119"/>
    <p:sldId id="1338" r:id="rId120"/>
    <p:sldId id="1339" r:id="rId121"/>
    <p:sldId id="1340" r:id="rId122"/>
    <p:sldId id="1341" r:id="rId123"/>
    <p:sldId id="1342" r:id="rId124"/>
    <p:sldId id="1343" r:id="rId125"/>
    <p:sldId id="1344" r:id="rId126"/>
    <p:sldId id="1345" r:id="rId127"/>
    <p:sldId id="1346" r:id="rId128"/>
    <p:sldId id="1347" r:id="rId129"/>
    <p:sldId id="1348" r:id="rId130"/>
    <p:sldId id="1349" r:id="rId131"/>
    <p:sldId id="1350" r:id="rId132"/>
    <p:sldId id="1351" r:id="rId133"/>
    <p:sldId id="1352" r:id="rId134"/>
    <p:sldId id="1353" r:id="rId135"/>
    <p:sldId id="1354" r:id="rId136"/>
    <p:sldId id="1355" r:id="rId137"/>
    <p:sldId id="1356" r:id="rId138"/>
    <p:sldId id="1357" r:id="rId139"/>
    <p:sldId id="1358" r:id="rId140"/>
    <p:sldId id="1359" r:id="rId141"/>
    <p:sldId id="1360" r:id="rId142"/>
    <p:sldId id="1361" r:id="rId143"/>
    <p:sldId id="1362" r:id="rId144"/>
    <p:sldId id="1363" r:id="rId145"/>
    <p:sldId id="1364" r:id="rId146"/>
    <p:sldId id="1365" r:id="rId147"/>
    <p:sldId id="1366" r:id="rId148"/>
    <p:sldId id="1367" r:id="rId149"/>
    <p:sldId id="1368" r:id="rId150"/>
    <p:sldId id="1369" r:id="rId151"/>
    <p:sldId id="1370" r:id="rId152"/>
    <p:sldId id="1371" r:id="rId153"/>
    <p:sldId id="1372" r:id="rId154"/>
    <p:sldId id="1373" r:id="rId155"/>
    <p:sldId id="1374" r:id="rId156"/>
    <p:sldId id="1375" r:id="rId157"/>
    <p:sldId id="1376" r:id="rId158"/>
    <p:sldId id="1377" r:id="rId159"/>
    <p:sldId id="1378" r:id="rId160"/>
    <p:sldId id="1379" r:id="rId161"/>
    <p:sldId id="1380" r:id="rId162"/>
    <p:sldId id="1381" r:id="rId163"/>
    <p:sldId id="1382" r:id="rId164"/>
    <p:sldId id="1383" r:id="rId165"/>
    <p:sldId id="1384" r:id="rId166"/>
    <p:sldId id="1385" r:id="rId167"/>
    <p:sldId id="1386" r:id="rId1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108" d="100"/>
          <a:sy n="108" d="100"/>
        </p:scale>
        <p:origin x="70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commentAuthors" Target="commentAuthor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presProps" Target="pres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435DA-0FAB-6737-FDDF-7B3431545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D5F72-582B-6D4D-FB4E-FD694FB803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22DC3-6663-B230-2FAD-42E5CE8729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5CC66-89A9-8FA6-6D8C-5806EEE609FA}"/>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2364431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F2A68-3C30-D5BA-3FBB-ADA2DAD2F5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C6484-CB38-1A26-C887-F431FA5A89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FAE7B2-4EED-5506-2418-8E504F9FA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14960-CEB8-2F98-5E24-231E378DAA24}"/>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268563688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C4592-430C-6CAF-CE8B-662B8CF41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F105ED-2DD0-5F51-F92F-64BF1943C9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3766DE-15F5-1FA2-3823-DE051DE7F4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F625B1-A888-4565-DCE2-9CD917929335}"/>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244427012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C76D1-E51D-0A05-0FB4-2936DB50A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1F6C43-3CE0-FD34-6A19-03EA401B56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C33421-0FEE-DEA6-1FB7-94666A342E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8285D6-B07E-23DC-21CB-0E8A544A72A3}"/>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52771450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7448F-34E3-BC1A-03C3-63CF1D87B3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01FA6-1163-0867-988A-EDF9C534F2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80E1E4-9333-39C1-63C8-2904ACB5C9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A32B92-A395-2EC8-4109-34CE66B69AA0}"/>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30210264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AE718-65E0-CE3F-C5B0-CB453AF945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56D467-8603-5AFD-5FE3-37B5300601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48643A-1466-7F0B-FDE8-3682807584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44E94F-5A45-A39F-F07F-2BF34E853B96}"/>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276621283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90BBA-C2A9-BE7F-EB01-C2D5F9154C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D78A6-B807-FD7F-C241-D23C9E9001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EB22A7-7132-07AE-CE50-7BBFCA208D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5A9649-8525-A11D-58D6-2379DE0F9E7C}"/>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65503267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5F2E1-FB96-0723-95C5-30E41E9723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EEB566-633B-00C4-305E-6AFBFE6BA1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B8FF0A-A81C-4EE4-D426-B9F3115AF2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657A30-590B-94EE-EF63-06C158305000}"/>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09370587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06601-7C3C-4AAC-6D9D-3EDBAA602F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E779F-E103-C3CD-6A2F-79AFA8CCC0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AB2473-6C8F-C1E8-B4AE-4E100699AD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63C6B-FE15-F7D2-E5E9-DCAFEC719AEC}"/>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98685025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DE056-A3A1-00B2-C192-3AD5686A5F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04520A-5573-6F7B-B665-5C8C340027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604276-DB55-AECD-9BA2-C7945FF251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71225-3871-0EEF-333D-71A63188FE3A}"/>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42411450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5379B-17F2-8CB8-B77D-2BED28F78C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D37286-14FF-854A-C79E-73C89124B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649923-AC09-76AE-C730-070DD741F6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23C33B-5D16-5BE3-F9BD-3F4C291167FA}"/>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69913220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769F8-6885-1377-C11F-38F485D65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093AC-C489-4594-004E-E0CF0BEDC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916199-CA86-F601-5257-B6D854164C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E79CAD-7698-6FB0-7F09-8251654CBFFA}"/>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15773248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D4C3C-EBDB-7A8D-AAC5-0AF4E3569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35B326-A636-4519-1D23-43DC7FF9E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2A531A-BE4D-B125-E40C-3C4E6FCFDC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20E323-F823-58D0-B9C3-BBCC9C6EE47C}"/>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33089116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A2AD6-7BD9-E47D-A9F5-9E894F7A33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A944C3-4961-CB2B-A085-CC34EDE2D0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C92FAE-A215-447F-6F2A-7A840A7D2C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48EF46-E1E3-D172-1F7B-7AA75E24D966}"/>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7844660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A0D76-9E02-3D48-81B4-9411367AA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8E0452-9162-6296-A800-C87A430E21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377599-D600-365B-1E1B-31A1BE21A8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C26DD5-E7F8-2853-7336-D9F3A22007E0}"/>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11002398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2C2DF-481E-EB22-A1B5-8BED9AB2F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971E6F-13DF-16DD-E30B-4A25E84CF0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12805C-F27F-9272-CDD5-F31B7BE1B9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DAB42B-2874-8FEE-05E5-2FF21F6827F0}"/>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49187679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EEF34-0A51-4696-788F-AF058F6AF6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5BB801-D2B7-95D3-F30C-1760340C5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2C17F0-59C7-2E63-81CC-A845A59053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14D53A-8FD4-D0DA-EB96-66CCB40F4F92}"/>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20037510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B77F5-BFFE-02B1-8F7C-87F8EB2D5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259C0-229F-C000-1D43-CA470556C1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0B2911-1193-AD61-136D-A91BF8D56E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B7AAAC-61D7-0F4D-884E-0AC6028AFF1D}"/>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94726397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183FF-BAA7-18F2-4F1E-C09E2FDA56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23D43-55AC-0038-9542-E779CD786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40BF0-2601-1AA5-A117-6237934A02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925FBB-92F8-6089-32D2-7576B8950583}"/>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09929077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48851-E187-41E3-0E73-B71EAE7A06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9F5BA5-F118-6A21-1B1A-8D448C8C60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5A721A-AEB0-F46F-1FA3-B86108C6D7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F563B4-EE59-98D3-05A7-2AC810D601A0}"/>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338060870"/>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E2CB5-7BE3-95F7-FCE1-BA9CA21F44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617DE-3D75-BD94-D2B5-D7CFC1510A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782C0F-069C-1880-3037-0DB6227C11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53790A-F511-8F78-A362-9F9983457798}"/>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404764459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12ACE-9900-AC91-0255-42F6F25639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767CF3-7A18-C592-270A-441A2F6BA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DB5600-97ED-346A-DF26-F2D973DFCB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DD9C47-34EA-0C3B-6A78-54D1ED04C08F}"/>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424400288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FE941-63B8-52BF-724A-7A534DDBB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02C164-E872-9870-FB9D-993FC5DC5C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EB213E-DCE2-068E-57F7-15D80AF278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B7C8ED-9B1E-D61E-052C-B6081E64CF6B}"/>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491525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7F264-5EDC-1D81-2251-DD1971FD11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B89202-3DD5-9D89-BA60-62D9DD150A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914A4E-28FD-24B3-6C3C-36956703B1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635E2F-038B-0B20-8F5A-DD693B0DDB89}"/>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51592073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7981F-E1F8-AF03-682D-D6E2AB06A6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73EEA-AC80-C054-D6C7-6B1FA6CEBF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5DC84E-22B5-6BB4-FA25-5F1194C781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3927CA-033C-EA52-0CFF-28D291E734C9}"/>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411667689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7D2ED-734B-F3FC-D3D0-77DCE4130D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9A6FF9-E8A3-E4AB-68C3-D36BBAA9DA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7E764-3D53-59B2-B63E-0660D28D30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20F517-3D7E-58DB-F327-AB845ADA4415}"/>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147162411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67019-2786-FD73-30AF-900C88A87E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2D1A2-AADB-C34D-1DBC-0F2BEA143A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687E67-FD66-3AD9-F86C-6C087BF29A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61E396-4B72-C46E-C189-22EF9B539F1C}"/>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186898881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A90C7-1E07-E7EE-B5BA-10FB0E2E2D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4CD25-6254-5A02-6FF5-19655D699C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985584-9558-ABC9-3992-7B0EA8BD08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5DF976-3B12-9088-76BA-E9F3862D8EE3}"/>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37029842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8508C-C8B7-4567-3FF0-55608D48AC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A3551-00E3-98C0-7FA4-5D1FA7B20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E26D31-186F-C7CC-6637-95E3DD0311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C6C64C-FA4B-4C70-7299-4427052BF592}"/>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288341791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409B0-7AF1-43DF-0950-57A7DA2A3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3FFAA-91B4-A3E8-D335-111E899C2F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31466B-D768-ACB4-B58D-D94AC938A7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D4192C-A3B9-0D55-2A5E-8BEBE4D68B65}"/>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16578927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F22E1-E263-3FA2-A316-5634DEBA6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6B3DBA-7B08-BE4B-5CEA-3AAB3B54BD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E66EE6-A8A4-A1A3-41F4-BE64AAC311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FDE37B-525B-DFE1-528E-949F03EA5EFE}"/>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81585737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34B17-46EA-9E8C-1997-8263BEB959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570135-8449-F243-37F5-69A2DAC20D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28F7E9-DCA0-9A5E-2C59-255356A27D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30ED4A-15B4-FC15-F899-6C8ABCAB062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2050998777"/>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CAB6D-0820-39F0-AD7C-960D142AA2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10BFB-ED01-9797-1358-A6B0D57B31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5F581A-1085-5DF8-ED32-28DE3E20E9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DB86E8-7A79-A23B-CEF4-7D0788625A18}"/>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55651499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605FB-8A9B-D557-52E2-ACB6C8105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B26416-3186-09D7-3DEA-252CAE4B0C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B8F797-1799-F74C-F651-19F6149114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D6C5D0-E8A5-9D09-0A3D-09538FF495EF}"/>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79575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C90B4-3345-09BB-8AFA-0DB63F7BBF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60BE76-6E5E-BD28-C8A8-9319B75F8E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D15A3D-D1D1-51F9-83AF-326ED1368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7FCB52-AA23-3DF2-F4AF-804AB5ED4905}"/>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414812587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21190-D586-EC56-FC2D-0FC451EF52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1AF59-C284-B1DF-DCDF-1527BE9998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015AA-6DE0-2464-BD4A-445B9E4663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365DB8-41C0-BE47-B6AC-C2EA488B9561}"/>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270158051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AAE5D-4BBE-FF09-EE9E-D75E482579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3E4378-DA2A-70D3-2D8F-DF7AC4BE0E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C40171-4658-88AF-C7D7-C4E83222EE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8E9859-96DE-F1AB-5C84-2B1D4225AA9C}"/>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4132818396"/>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2F4E5-F2B3-AEC7-C83A-02EFFF4E1D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C446BA-A7C2-30F8-F169-EFC04C7DC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D7382E-80A9-962B-45F1-D36C3EC77D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4DB7A9-CEA6-E7A1-B7D6-A6ED9CAE9320}"/>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406834500"/>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CC291-22E0-BAD8-E11D-7103C51DCC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C6C3C1-BD10-E7B1-44F5-2D181CDDA5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B93A7A-A40E-7BCB-7CD9-F8860838FB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5F017F-6785-630D-CF22-2C2411717006}"/>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966991784"/>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68035-CBAF-9081-3BF8-01EAAABACC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73262-1146-6FB9-EB97-2D717C792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F9283-B17A-68C6-E995-2190B5A36A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9B1AC3-EACC-12F7-A6C7-A863F364DDA1}"/>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1000165610"/>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06AB0-8360-1408-C33B-686FCB61A7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F36E9A-1C7A-3BD9-8712-7FF1E821A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07AE2A-67B6-03EB-6076-D36166BF43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D62EC7-0155-9DF6-0BC3-0174D9D25978}"/>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103594975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2D408-E5D3-20DA-2AE3-908ADA8468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E78CDE-9F26-BAF3-E154-E2B33C2BEF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80E25E-7832-3C08-B32A-9CBF4C6EE1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8C9503-7344-16DE-B3D8-1247F10CBB71}"/>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288864124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16457-53BC-C7E4-1EB3-36A376C3D2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78ACF4-7211-4A5C-D769-8DCFD0FD2E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BAFC9C-E0ED-FC97-CB85-B277B4527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9F936-AAC9-FFEF-6C7D-9F7EBA549AE6}"/>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2402825649"/>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28101-9FE3-6543-3972-BC5D6496E2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B823F-4E35-E153-5D87-EBBF4E906D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3FC23F-D971-11CE-115F-A57E8CA8B1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BA4589-1D1E-7FFA-0C17-4FDADE78B1D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3648330142"/>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A3835-5257-E193-E710-FB235CB28C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2157BB-CEAC-F2DC-7B68-AF3A2795AB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CDB2EB-E6E5-AC6F-07D5-50BACA454E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1B5D81-6233-009B-5020-4868A682420A}"/>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179523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24246-5B3F-C402-FCCF-C0A92CA5E3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8A72FD-F0F3-A0E2-79C2-1E6A63E991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7B97E9-0613-AC15-08CB-C232465CC7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3C62FF-0461-5FC8-93D5-338BA84F0448}"/>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1582268445"/>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D9F64-50C5-6BDC-3509-742BAAF09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8BEDC-77F8-AB1E-4A6D-7962323111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AEE3DA-BF59-9386-766A-472FF889BB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5D3729-710D-2E9E-B31B-DB23D9FA5FB8}"/>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1454843475"/>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694FC-98A3-FE8E-68B4-B76ADEC6CF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F298C-B4E4-325B-DC13-41C83813D9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FF33F-C7B1-7A71-D7D6-97569C5516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0378CF-A5EE-27E0-EFCF-63156611EE1F}"/>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3228541796"/>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E9FEB-A3B9-E7A5-0E4F-02077A791D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A1CCA0-4DAD-BCD7-E2CB-974DE49D4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937FA2-7C06-3300-C034-D1BFD24E10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8FBE4D-118E-AE66-0DF1-F795322DEC0C}"/>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1717209236"/>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EC150-5C13-FA8F-3C64-5C3BCFCE6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47D292-54B5-5929-EEB5-D442153F6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8ECEB8-A200-F4E2-457B-D5C59725F7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C051DE-1BF1-81C1-14A4-BBC3BE11BA17}"/>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912610963"/>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4DD56-BBC4-EB54-7EC2-CB8AC9E68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6EBE8F-B3C5-B65E-862F-57D7B88B23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7F88FD-F597-945A-8FD1-D5FCC210D7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D9B45F-3A43-96F7-592C-67EE1345BC87}"/>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3912518008"/>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D954B-0260-BEDB-9B74-B05B6CC08E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A08E7C-2ACF-0F08-1FD6-F873DF429F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0AE24-044C-1D29-440C-6E7EA4F5DC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C31439-34CA-17A1-2E52-FD08D1FBBD71}"/>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2820458578"/>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AA766-74E4-B70A-18D3-A63C4F653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511E49-D44C-0CF2-C496-9627F6182D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6B72E7-995D-55A3-90DF-266971BED3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C71AD5-B307-B49B-9607-CFED288E9034}"/>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196791920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D484F-62BD-AA8B-006B-30F6ADD39C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BED305-1A74-47D1-D2E5-F3A7FB35DF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5F5132-3D47-B30F-E634-AB682CF8D2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214839-F5B6-EA83-BF46-D684CD3BFEDC}"/>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3605577913"/>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94F80-D180-AC84-A48B-52AA5A0902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72AB7-9384-4298-ADF5-F2AE7BE00C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8924C4-C129-D735-E041-611C0EDE3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764D48-DE30-A801-43D5-EB3039CBA177}"/>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305075367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1A3BC-AE9F-B205-0245-6C4D4E2636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986D1-90FF-6CED-2337-45A5026C39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45145C-0301-B2F2-776A-EDC90249EC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8FF91E-09B5-F065-59F7-482B3B980BE1}"/>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2296396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B7AEB-156F-684B-0617-DE8DB7761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1AB46E-E63C-EA31-DE31-31CEBF85F6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43C9C0-E5D7-6742-DEC2-871ED21D42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35035A-B9CA-ED15-089E-3641887B78B3}"/>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1764808479"/>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586D4-B80A-EC72-11CD-9E20400D0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E58824-8216-3F5B-8FED-F6318C3904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A2C4B4-D925-6E8D-A026-485306BFA6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F81B02-AC1F-D203-0D4A-1A375AD5FD82}"/>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4035253265"/>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C3C06-3BDB-21C9-5606-F62C28369A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AC740B-2364-7F5E-4267-BF60D486B0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C5D8C2-3E8F-FBFC-401F-69F4E84092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045677-1959-0FB5-966B-C1323EAEA7A9}"/>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2403792567"/>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5AAA7-B25C-FA02-EF44-91C0FB3E5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57C70C-14A5-E7F4-4BE0-34E8C0A1A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4EE82-2239-3F63-AEE6-775F4E8748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2F9206-8065-6236-8076-1BF8B9F4FEFD}"/>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4188137032"/>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F9999-985A-5B27-4719-BB56D2AE0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86D2A2-C9D8-031B-E0B7-C838D27D8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79104F-C8DD-7EB9-9DBB-D7624A02E5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56A603-B1A5-45F5-B997-5ECA251EBF66}"/>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255879154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7DB16-84E1-54C7-F5AC-7017473117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99FD1-A5C0-53E8-D852-E76ADDB60D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CCB5B0-AE75-5F70-C7DB-E2F7027375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A11E1A-5A65-213A-D446-CFD724A91975}"/>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1473303121"/>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D0FF0-7FA3-DA96-E0CA-F27FDC4872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54D6A1-0FE6-1026-51A8-1E5E79E91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C0BFCF-5283-3C1A-C5E0-34533CC7B2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433B7C-CF09-5CAF-9831-7EDC5594CC7A}"/>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4265912902"/>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351C3-C4E1-A509-3488-DAA510106C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7168EB-BB27-2A24-2659-BA9588F6D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E3767-AD2D-DB1E-F19E-E7F860C41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A79DE8-AF98-1378-1CD2-2B789025C753}"/>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70519959"/>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24D0C-81D3-D06B-6526-DE68676E5C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6AC878-3748-A69B-6544-DF8FCE2078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50218F-9A34-FC7F-00F3-6C5B87CD3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0209BA-F82C-C63D-E6F3-DA4E286AE196}"/>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2840767991"/>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50CEF-ADE4-8903-02B4-B21A09B76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04181C-72F8-175F-CED4-0A715C5806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A8A8A6-9A73-E524-D7C7-EBDA6CAB17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2DF195-92E5-5553-CA41-3347AB722026}"/>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2575410197"/>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2478B-8D74-4BF3-B821-43B017A6BD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03D0CF-028B-F879-4BCB-C59ED4DC59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55FC8-3C54-A12E-BDE0-DB1EF57BFC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3C72B9-5F24-18CE-71E8-058B0C2988BF}"/>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772001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F5F19-674F-201E-EF7B-520FB6DE1F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69C83D-CD6B-520E-A2C7-D4B6FE4ACA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878940-17AA-5DC0-C068-27662B18A0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AAD19-BE7B-E895-C0CB-F2FEE4A00DE2}"/>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2226586000"/>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30D79-40FC-0D23-BACC-BA61F5DC12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B5ABB-0AD6-03B0-DB80-6A10341651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09D15C-F30A-AE27-5A69-4A511CDAC1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AB36D3-39B4-2784-AD4A-F7B0B84D9505}"/>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4059919801"/>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5F98E-CA22-9729-DE70-00A94C9CA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B11F1-0293-71D8-1BB4-46C1FEA71A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AE8E5-DAFC-12C3-FB63-AAB0A0DE6D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33603-602E-49A1-B3AE-99E56E5E717B}"/>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28905977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D0743-C232-312A-17AF-298B50AC0D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04BC2-3701-0858-B620-FF53AE7ADA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6011AF-5A1D-FE85-70EE-C2B68D0062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8B344A-08B5-0E4D-3A92-2EAA5B3CDB1B}"/>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9390851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E111D-99DF-2260-E768-5710BFA456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0F17B4-8B64-515A-D863-00A1CB3410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E44EE7-CCE2-94DF-8EED-377A1C93C5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DE71F0-3AE1-EFA8-BD5C-18BEFECB3E6E}"/>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30557419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BC840-FC33-55A3-B7BA-18A4A5881A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CDF11E-C71D-7877-A46F-367CB2E63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557CF2-F8E2-72D5-CDE0-9C85F283E7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6B26B3-3879-8305-8E62-F194626BD7D7}"/>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87320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5CF44-CA40-A2CB-A0C6-9DE137160F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1EF378-5B89-F861-CE5A-E309A03EAD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3945AA-9766-F86E-C542-7564508FBA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D8B2D3-6D2A-60AD-8612-30226FDAAE50}"/>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9942540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13C9D-D6E7-E289-4B0B-50E5102B9F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3B523-1C86-BA15-A0BA-36363614E5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EF1DE0-218C-DAF8-628C-EF468290B7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49E603-62C3-1F5B-2895-01A05C76FC60}"/>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3092689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60449-B707-70FB-D968-CEF377DC3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130F13-D034-2011-97F9-D273A058E7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D4C6AE-D784-9A8E-C2C3-880035D196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189DAD-9C3C-7B16-525C-A3F2CFFDF8A0}"/>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5447966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BCE29-5BF0-6A75-038C-C7126E6247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EA67AC-FC10-F76D-D6CF-9C0E036248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55BEF-D9C9-60B1-3D93-7C71632F51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65DFF3-83EF-F5A4-CC2F-439FB54F372A}"/>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2139133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722AB-FFAE-572F-8E1B-7ECCA2EB9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113534-8474-1C64-5515-07D1FA327E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94630F-93AC-0809-B962-863F2000A7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5518D4-F962-B4E0-E9E6-28CEF28C8546}"/>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224355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923E5-A816-D0C2-951A-7DE524F176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99ADE-D0F8-ABB2-9FDD-30C5B5C583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4019CE-0D42-2E7A-908A-F359A9DB4C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4A69E4-1FE3-8ADE-F0BD-C231CB552CEF}"/>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15136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24DBB-61BB-BC04-FE87-4478BFB5B4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003EAE-287C-1411-9F13-90A4884050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847306-C538-6DDA-BB0C-1AC3723D4A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FB9B30-7C34-1A57-C217-8E76E1B66E80}"/>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8896670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72160-1ACB-C563-6A2B-1F8B1D06B5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7C04AB-AF57-2526-FAFC-EAD2B391F5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EB1DA-51F6-C981-8EF1-477DE585AB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5E1908-53CD-A62C-2306-2A1812592E4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0161820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2DD8-8CCF-0E37-EAB3-BE9956B4F0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37C730-3C3D-BD29-900F-6A02E15A14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E58FC0-214A-372F-C9E0-4964160E77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B67C3F-7AE6-3C95-EDEA-11F1DDA45301}"/>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41383057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88D74-CF3B-0BB6-51F8-0AA9972EE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457690-9D8D-9C5B-94C0-816B76AE4B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268CEE-8AF4-861B-EBC4-C738461BF0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96282B-3CD6-4E2B-33A2-0136BC5E8997}"/>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21043493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306E7-C14E-E36A-5F55-C6C12BC4EE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839AB1-F9DE-2486-1909-C9186D0BA0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83BE8-E284-0CDB-7278-D96929A293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E63298-ADDD-F3FA-3063-6BBFF519E9A2}"/>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987382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6BF06-2B65-FDFE-48D4-1DF289D982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5D1F7-D12C-E362-6BA5-FCC145FF30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780DAD-BACC-782F-99C3-6BD5D8D71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071189-A7D7-0600-9E99-2D3568398F09}"/>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5996558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8A109-8D34-4307-43FD-8A11975336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DC0B8-BF6C-60CE-23B6-15FCCB89C9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69FFA6-5998-6ABB-499E-AEB1C393F1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4CDADB-03DC-AAA9-C8C0-B558C0FB3C9D}"/>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2645806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90F72-C2D8-7413-EDB2-D04696D9B7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8D7559-C6ED-B119-E3AD-3566C797C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1F314-B359-09BA-B0E4-28695B4D2F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3D51C5-DAC0-5394-9F19-C88C442DD7D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4354712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F652E-E818-8047-1891-0CCDBCC108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7BC969-35C6-BC1F-8331-213124B0D1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DC3499-DA99-835C-BDE2-F08AE31327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19816E-B2D8-35CF-DE47-04BD0BEC9C87}"/>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2800011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9B688-62E8-12B6-B2A3-F7C393CA52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55D0F6-494E-189C-1CDE-060FC8B01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82B76B-1881-2369-8567-21E9FFBFB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6FABBB-5884-0700-1A55-D96A25CD6FCD}"/>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5729315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95736-852F-26E1-176B-E682DFE17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D3B639-4875-4E87-CD9D-E943D00F64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B278E1-E170-BDD4-3498-792B056035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8F10F7-08BE-D512-062F-5C07D9043706}"/>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3161555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97E90-4E47-15D4-BBE0-7759A12C60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861E6-083B-7127-3ADE-41B36F0E0A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C3A362-CD63-21BE-4127-8834539292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484334-7DEF-2F4D-CB0D-B6500736125F}"/>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2161561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CAE19-BDDF-53D0-163A-CFB2C8D02E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D926A-A0E2-F315-B216-793B8841C8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11464D-2278-7485-CBE5-C1338637C9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6AD516-1C60-9EEB-71B1-D74B8123824B}"/>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27611294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59E7D-24F0-86EA-8F98-7322AF2CEB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83F05-3BAE-15FE-EEF5-88EA4A296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6742C8-77AC-B2D8-8DF9-01BEC1AC3E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86DC9E-3694-16B4-0E47-18999CB98D6B}"/>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0732480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8508B-BAD3-16FC-4CA0-B3E29CC424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D4F099-224A-E64A-3980-E12C7D4FA0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2F53C2-B67E-4CD0-013B-2346B0894E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CF82E4-CF02-F7F4-148D-F7FF12E848E9}"/>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41484539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ECBF4-BE12-908E-FEE4-D751371CC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BA3AF8-E0B4-4ADC-62E8-EBF5EB16C4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344D9F-6869-9344-5B70-7A27699A94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4E09C6-5444-7A59-F10C-AD6951D040BC}"/>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461242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C0C20-B391-5D83-CD60-88CAC29A7E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A8284-9256-5483-F96F-17A44DC801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712C24-81C8-852D-7F4F-952AB65021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7A386F-E041-74C7-2D61-78943C13C2D6}"/>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7498629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BB4D9-BF55-6382-C2BC-166F6DA845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F404D2-EFD6-4017-2FFD-EF421348CA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37A31E-29E3-606E-13E7-8A672DC36F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E82C88-5B18-1E0D-0B68-F1F22B5B15B4}"/>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3128063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6B4F7-015E-281D-C223-536C6963E7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185035-CA95-C719-B072-FBE90E85A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BBE29-1E2A-6D81-3423-71A0F857C5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FE827C-A6AF-700C-F0D1-73205724B70B}"/>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6616499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4D47E-EEAE-98B0-F6EF-08E0EB8AB0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4B6F58-5EAB-5051-7BF9-36FAC54495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59DA6E-104D-C4EC-75CD-B1DA183F91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2A07F0-E934-0341-2C3E-E01145B729AA}"/>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230916763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6F12E-FA65-C1BD-8F6D-9130653AA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893FDC-3463-EFFA-31C2-E835A47A43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D597FB-5505-5B60-7C94-F6DAAA539C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407DB1-50F0-66B3-D3EE-554970775DE7}"/>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7245907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522B5-3701-D704-0CE5-1D45632C75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6F354D-B2ED-0B90-AC36-0D15517D3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017280-AF35-383F-5E28-E29AEA508A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8761CB-0D25-7D53-2EBF-3ACBB397F840}"/>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41156922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56C17-D278-90BF-987F-222BDA1FA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60174A-77E3-F042-CC59-CD576B65B0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57F045-9D7E-B384-39B6-1B066E7819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313C5-2C9C-F7FC-2209-5453345744D5}"/>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0728570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69851-1784-CA55-1D52-2CC761B2D4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A82E81-2C36-5978-DBBF-4DAB63CD66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5933ED-EAC8-5329-0902-24D0EC35A1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7FE450-534E-0315-5D03-444B7DCD07E2}"/>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5135943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5B1B0-A8AD-2EC5-98E8-6406A521C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F7FB18-00A0-5E54-E14A-1AC27331EF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A2515D-3442-4B4E-5939-FD8C98B80B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C08CB9-3AE5-5557-8DA2-8ADAF0E775F0}"/>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01475538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52906-870F-898A-F06F-4082BB073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3281D-4E65-6D95-74F9-3CAAB6E707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57E6DB-FD5A-4290-1DAB-17C7D89967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2B9FF5-D299-2162-227D-624F6396FA6C}"/>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25278899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F5A5D-D951-7847-459C-CAD0FE0D0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53661-114C-DFE4-8F93-70B734FE8C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6AF18-6762-B3A8-FBFE-E071995CEB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256F9E-BAAD-79B2-C0C8-DC4ECADA47D6}"/>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1968100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7CADF-E1D3-4F49-DBF2-CD19F5D120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2848A-3BC9-CD9F-17DC-523A52376E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CE97D-8D5E-0559-3A63-62DFFCDCF3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B9D5B-5F9E-7B1C-3EA4-DBDA7CA600BD}"/>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93159485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C097E-A1E1-2981-9518-8B1939BE21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DD7AD-2092-B7CE-6E9A-25188349AD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F5E853-AB8D-6C49-30D9-400206EF32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E25DF-4AE6-E315-EFD4-4D47949DB2EF}"/>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42124472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E6437-3ED7-AF96-2C1E-4334E1F28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9E7B20-44F5-4015-A6C6-6A83599329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3E31A1-1E94-8278-8C53-60E1B5F5BD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505ACC-C07D-9ADC-CC5C-452F0DDD5459}"/>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43379792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10CBA-E0E3-F99E-DFA6-06FA31305D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41FC2B-67D0-E002-6E4D-2CEA2393F4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199BE0-1A18-CCC4-B941-D91CFE7273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05B992-C270-CF12-4CAF-711E6C40F344}"/>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429123631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840A5-09BA-2E3F-B923-EBED4A1B17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BE1410-B154-E4F3-C65C-65C925E78D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9066BF-EDC8-32A2-DCD6-F9CBBED8C4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7F12C1-3279-2FDA-D6DE-1104C9F7D0C2}"/>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196945471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FDC3D-5F30-9AAF-8520-A21DABB94B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CDE29-A660-A1C5-B875-A6F32024E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C2F198-C72F-3455-A00C-3C909268A7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AB1B82-9BCA-C118-B58B-A44F0570BDAC}"/>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56230765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E52B8-76C5-C3C9-3D5E-E217443C7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9E9462-FE0D-868A-6BEC-50B54D908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54E1A-901A-9C54-E6AA-0D4E446202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B8AEE-4D8D-8C48-B983-8FFB2B949258}"/>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272174763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B3B4A-00BB-8FFE-EAA2-62A5A4837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30D2A4-3C44-4730-66AC-A99899AE7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82FE8F-07D7-1839-1538-21968F51D3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E59155-252D-FA3E-92A9-B8A8C099D0D3}"/>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21332083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40621-3F00-3D91-CD60-8B055AF35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A7CAE-5D0B-E24C-8C02-B5B9347C30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11133B-9919-C8FF-D6A8-FAEE94BEAB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F1842A-D623-A894-F326-BDA17831500C}"/>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58372434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97230-EDB6-41FA-37E7-5AF1AF8BC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3B2F69-2599-24A9-2A95-79632EB16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F6DDEE-0DF6-5FB3-8C92-8E9277A442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C8C42A-8672-0BCF-E74B-B7E722D72AB6}"/>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136313022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4E06C-7A71-37B3-1F92-1F74B77A02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6DCA8-2B1B-4938-B6CE-2B1BFC67EC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CB528-7920-9EDA-FFF2-0F23DFA91F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9385AE-F6CF-1ED2-F284-5F2FAFAE46F4}"/>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088527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1C8A1-A48F-58BB-4C32-263B7304C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0197D-FE4A-C276-9432-39B8AFDF35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3CE8-380D-F004-2AFA-9F436E7C13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3237B1-97CD-A5D1-0C7A-EB8A6F21631B}"/>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395660047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3AAC5-1C8F-62A2-028D-63B628E67A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0F2181-C1D9-92D5-58CA-FCEECD08E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53112F-B2DF-ABE5-7FDE-CB3A922C68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6E0E3B-1645-0318-7CDC-593C77734012}"/>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208596149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12695-E403-324B-5859-9D71CBC82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B12D5-87FD-EA38-8647-F25DEC1862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13A3F4-DE93-F456-5DD8-3F20AF0B5B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666150-E56B-2744-9924-4062633F4F4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35538939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231E1-C6DE-CCCC-580E-B6639DC083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017064-F34A-01E0-8472-E5256630A9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62B49-DA05-9FD7-EBD7-963E0F7B69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D02E1F-AE5A-0C29-1099-FA6B5B6E7135}"/>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1732227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012FC-C9FC-C9CF-F00D-8CA290E588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AFA83-0EBE-0E57-CD64-1513C18D16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CD13B2-D11A-DF8C-AD66-13A618CF8A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95F579-0BA9-D210-5B14-A5A3938A8B22}"/>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76165326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9F386-3F1E-F1F8-8E03-B018C6C1C1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09D89E-6C16-FA8F-7085-067D6304EB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6956B-A781-9C98-9130-962FFD2AB9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0E5B9C-4C95-ACAC-DE77-39D89A168E1A}"/>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320058813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8F5CC-1662-EFD4-9649-F618DB9EE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F26D7F-6EE6-3D46-EA84-F21CD179A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633F7-65F4-623F-08EC-57D6E89EE1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563EAD-9722-BD47-623D-4F9C5655BF80}"/>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144523699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0CB9A-47D4-C4C0-D04D-197C14CAFB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2339A-7129-BD55-87A6-7FFBE2500F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06EEA4-EB17-E837-0E49-7956D2611C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4BC7EE-5DD2-D396-285B-85DDB1CEF9D1}"/>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5574631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B6CC0-11BF-6DF7-2913-4E70F09DA3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54E0B-BF43-327A-6D18-BB059C081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462E1E-6168-04A9-8298-B89A9ED025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63EBD3-35CC-BF0E-A0EF-472CA164D888}"/>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97074167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BC27C-912E-A20F-4415-EEF8086733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B6B563-0399-541D-30F6-F889D75920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969AFC-495F-169B-521E-F579C92520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A98FBA-0F57-2358-2103-4AEAADDE95DB}"/>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34318955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705AF-9EA0-30BC-2DBD-4394F5CBD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7FC030-C284-52C3-2B2A-4B5933CE7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6A3C1E-5CFF-AA1E-9713-9165059300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721948-5CD7-2D9F-D2EB-1EC9DDC92316}"/>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1810760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CA639-99A2-8BA9-B93D-B7D83FDB02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1DF8BA-79B8-87D2-A2BD-2CAA831454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283300-563B-9859-CE17-F267E9E9A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1A3CF9-8F0F-E5D0-EDB9-D442D7335963}"/>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189146784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A9D7F-7149-273C-34ED-35CF30EE4E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A458E9-6A6D-0259-A233-BC6F0905EF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0992D9-E178-0992-2C9B-CD1BA5B4BC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A10048-AD7C-5CF9-3697-EFC97EC2EABB}"/>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186553421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F90E9-6046-17EB-22FD-FBCE6CDB1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D76AB4-FDAA-DA4B-F656-C41608CCD5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16003-41F0-FE23-1B8D-36A7FF3C0A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8D1B67-790B-54A2-AFB9-73BB2FABDAC7}"/>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2863592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1219F-E173-FCB6-FC0D-D785A28B05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0E213-36FF-B535-8938-716C29985A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A04170-F0D9-6B57-D9B7-9F53DB4D98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495778-38C0-D8B4-DF8D-D617553D20E4}"/>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345519529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3B33F-03B4-7271-7DA6-46F006B210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67878D-1770-9603-827B-976AD9303A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FEDB5-B6AA-3F7B-E72B-72B1EA614E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400E24-9CF5-2F4C-F898-B4E5B9F7C5D8}"/>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79087022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B1E1D-FF96-B865-0EFA-773F25251E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0619E8-1E95-3EE9-92B7-1FA45CC9A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4E38A5-767B-D20B-1C7B-B07D1955A6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0F559B-35A1-4022-FD88-E5E99E6A3187}"/>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261282900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5C984-90E1-D52E-D15A-95D825517E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F98CCD-6EAC-E5BC-ED4C-0F5B5E04CC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7F1DC-47F1-15ED-4B81-F337243EEA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CB6524-E7A9-F855-A110-C2E2310D2E5B}"/>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171926625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D3A7-76F6-2C57-C7C0-CE6821640B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EE88F-69CD-365C-44A7-D573E1C66B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D2BF8C-881B-51E6-B15E-A6E8209345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FC9B09-1D61-EEA1-367A-4AF8A9C69F1C}"/>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87670700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652E8-276D-27BD-0BF2-062D6BB15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CC849F-F359-99B7-4728-021F348EC3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39654-1D7A-EE28-9EB9-76E26D6433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4FD804-D44D-D09E-6332-E6FA9334A155}"/>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290510488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CEC9D-DCB5-EDA8-CBA7-4CCDE69F8A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3A5E14-6820-F0CB-6F07-F493EEAA5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535AB5-6EC6-C746-C734-A9FDD88205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F15E68-39A8-EF70-9D80-AB5C298E7FBF}"/>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58546407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8434E-C231-744A-6BCB-599A36E47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1D1CA7-4802-AEEF-B9C2-0EBF58BE54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7D2F7F-6318-7187-FA74-A77999555F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BFC389-7000-6EF3-D688-343987DF6311}"/>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3337158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36BA6-BA64-C3B0-A220-BD201DAE2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2411CC-BED4-74C1-55E9-CCFA1C22A3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43A153-59DC-CB3D-68F7-E669020783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4B1D3A-3541-1FF4-9A08-CE1DFEC6714F}"/>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97582067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4698F-1C57-4182-FDAD-3D48E96336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9B255A-AC2C-3612-C08E-C140F4CC24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E0256D-576A-7871-890B-B4C57FE748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60725D-C8CA-EE11-9ED9-48A1FDDED565}"/>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29190263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0CC5E-6856-9047-3FB5-CE80D68878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9E3F01-C379-BE5D-5A8C-7080E6EE2E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86EA4F-BC88-0CF1-2F27-00FE55B600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D4193B-C2D7-06E4-8CEF-FBC139DC7A15}"/>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74986169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894DA-952C-85ED-D737-28650A6A0A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9DF47D-B751-C46A-7DAA-D838469DBF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95FF70-7153-6529-9B84-4AF9EB0765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FE54B4-4005-4FC1-AF45-E57F6C16E248}"/>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189345648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7CEC8-8F37-49B7-573D-9DEDC5C6D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A55024-8C9C-B8CA-992A-046C063857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890273-D0FB-1A2A-B8CE-371CB6F4D2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321968-F84D-F26F-FCB8-57E8597E720E}"/>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297294876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EC423-E14C-039F-0D22-497045F27F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D85A51-1038-79E3-EAAA-AEDE8CA024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03DD6-478E-CF1E-B0CA-8B2D3BEAA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535150-5DA5-2A25-3558-1C25E04C78B9}"/>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43947181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B2B96-163F-61A8-6C6B-B61D924038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5F4E8-5DC9-5068-E14B-023B2D8BA3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691793-12B2-D7CE-0D13-9952CF0E4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F2DC29-AA72-86D1-43CA-EBF1F29BD26B}"/>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96117215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9CE70-3BDC-93FB-41CD-86B4EB2D97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5E3B81-D1B2-5902-A9EE-A0405D42C2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64776D-9E8A-BF45-45E8-AABFABF936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27E6D1-B6C5-C288-59EF-FACD75F5C2BF}"/>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408161185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C9B1-9A4F-16D3-9497-4A826DC7F9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2B6B1E-164B-9337-2697-22BCBE232C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32DB56-540E-31D8-71C7-28AAC64D3A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A9048E-7A5F-C559-D88C-6AFE582F977D}"/>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52543322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6FEC6-B1D1-5373-C3AD-785916F49A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700E4-B1CF-EF5F-E431-DB8F38B6FE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7D952D-C0C7-78A0-564F-3CD1C9EDCA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D352BE-85EF-4595-796E-8C8B03D3C04A}"/>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90646300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F04C-F5DB-B37E-B688-A58776AA4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36670E-ACF1-7B83-213C-01E59A148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C927FB-A996-B3CB-511C-C51F7E894C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7BF469-6AB3-38DE-8FD7-34C2B31E99E8}"/>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177619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5867D-0EA4-1047-160F-C084D73B2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2DAA8-37FC-62E0-C327-2BF52903C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BFC22C-1EA6-D555-9AFE-F6FCF87C88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8854A3-E829-DC4E-D120-078AC55330E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68048649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5F82D-B416-065F-7AE2-44C259D999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7BCE5-1692-B1DB-C82B-5BD0614CB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A5852-FF93-275A-0686-631113F545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E90439-2B74-43F2-D3C3-CCD37B626A51}"/>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137185930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B67CA-01DA-D077-1510-8A90184A60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56C2E5-A1FE-B389-F849-7C504EAA58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AEDEB0-2752-980B-6644-90C0B3AA55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5D4DC9-6995-D310-7C68-D9FBE722FBD0}"/>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100185935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5E7BA-123B-59EE-1A45-52164E203A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128080-2EA0-B5C0-6217-B579BE1F6A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0DB61F-8A47-0FB1-2C62-652F99A39C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8E8987-04C5-A36B-27F7-6E86E47131CF}"/>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83092684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A4542-7E09-F596-5FCB-0935A4D70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47B1B6-477A-9B2A-51A0-F24AE7BE9B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714849-76B4-8158-4B9B-A0BFB36BE1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B3009-1DCA-9D39-D9BF-40EA40024AC8}"/>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355706177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6057D-1543-8A94-020B-D3F20DE14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5AA083-EC6F-2B97-9D9D-65B73E37B1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8A6889-5112-B164-D39D-BAC7242D3E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92E36E-91A1-777E-E436-5B3591F2E812}"/>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426573960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F4CCF-3D41-16D2-2F67-EA050ABD49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49714D-4532-8A9C-EE3F-5BA741780E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059429-8004-0BE8-72B8-3BA6C96990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FAB4A7-3C83-34CC-EA02-2F5CA529E5AE}"/>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71490306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1B130-AC89-1A96-9172-700132295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9EE193-D950-826A-7D94-C9F7787A34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CDA6B1-BA31-D7D0-6C25-920041501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5DA86C-997C-4B5B-196B-DE3EA1AD7D83}"/>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66756025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69A0D-FBC0-009F-7669-1D9E71788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E7294-785E-D2C3-5B71-70C5BFC7BF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43565-211D-D78B-A239-ED71A6FD39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9CD2C1-1536-E1CE-8131-95E03A803D0C}"/>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29785358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B8C26-9A7B-F757-3AE7-B5144A1B6D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B8848C-E593-28DD-F82F-A6331207F2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8084EA-DDD3-32EA-9C1B-EB4E3210A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4B1B1B-5E60-B876-F479-73DE7B200B6A}"/>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8900104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79979-B2EA-2356-03EA-9B14E3174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8C20E-7C5A-69A7-194C-24FBA9234A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12CA9-B51D-DA4A-B0C4-2FB34A9E54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8CED98-867F-A875-A409-427C27340AEC}"/>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1784514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8 – </a:t>
            </a:r>
            <a:r>
              <a:rPr lang="en-US" sz="3600"/>
              <a:t>Chapter 8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AFF86-62C8-CFF6-4D0C-FD3C32887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68A861-6CF4-8CD1-ED14-3C876151D441}"/>
              </a:ext>
            </a:extLst>
          </p:cNvPr>
          <p:cNvSpPr>
            <a:spLocks noGrp="1"/>
          </p:cNvSpPr>
          <p:nvPr>
            <p:ph type="title"/>
          </p:nvPr>
        </p:nvSpPr>
        <p:spPr>
          <a:xfrm>
            <a:off x="1980392" y="1561793"/>
            <a:ext cx="8231214" cy="3450327"/>
          </a:xfrm>
        </p:spPr>
        <p:txBody>
          <a:bodyPr>
            <a:noAutofit/>
          </a:bodyPr>
          <a:lstStyle/>
          <a:p>
            <a:pPr>
              <a:lnSpc>
                <a:spcPct val="100000"/>
              </a:lnSpc>
            </a:pPr>
            <a:r>
              <a:rPr lang="ar-EG" sz="6000" b="0" dirty="0"/>
              <a:t>إِنَّ رَبَّكَ هُوَ أَعْلَمُ مَنْ يَضِلُّ عَنْ سَبِيلِهِۖ وَهُوَ أَعْلَمُ بِالْمُهْتَدِينَ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2287AA-E90A-C596-105C-157114446758}"/>
              </a:ext>
            </a:extLst>
          </p:cNvPr>
          <p:cNvSpPr txBox="1"/>
          <p:nvPr/>
        </p:nvSpPr>
        <p:spPr>
          <a:xfrm>
            <a:off x="2060712" y="4145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Thy Lord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strayeth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His way: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who they are that receive His guidance.</a:t>
            </a:r>
          </a:p>
        </p:txBody>
      </p:sp>
      <p:sp>
        <p:nvSpPr>
          <p:cNvPr id="7" name="TextBox 6">
            <a:extLst>
              <a:ext uri="{FF2B5EF4-FFF2-40B4-BE49-F238E27FC236}">
                <a16:creationId xmlns:a16="http://schemas.microsoft.com/office/drawing/2014/main" id="{FED56F93-F64A-68FC-9078-1FE796510719}"/>
              </a:ext>
            </a:extLst>
          </p:cNvPr>
          <p:cNvSpPr txBox="1"/>
          <p:nvPr/>
        </p:nvSpPr>
        <p:spPr>
          <a:xfrm>
            <a:off x="2552633" y="38381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95929987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E1D8A-B7B2-3A5D-E400-B89729B6D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25BAF-FDD6-E770-2B5F-57AD473DE18E}"/>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فَرِيقًا هَدَىٰ وَفَرِيقًا حَقَّ عَلَيْهِمُ الضَّلَالَةُۗ إِنَّهُمُ اتَّخَذُوا الشَّيَاطِينَ أَوْلِيَاءَ مِنْ دُونِ اللَّهِ وَيَحْسَبُونَ أَنَّهُمْ مُهْتَدُونَ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EAAAB4-74D5-04D4-877B-686409829339}"/>
              </a:ext>
            </a:extLst>
          </p:cNvPr>
          <p:cNvSpPr txBox="1"/>
          <p:nvPr/>
        </p:nvSpPr>
        <p:spPr>
          <a:xfrm>
            <a:off x="2060712" y="43136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Some He hath guided: Others have (by their choice) deserved the loss of their way; in that they took the evil ones, in preference to Allah, for their friends and protectors, and think that they receive guidance.</a:t>
            </a:r>
          </a:p>
        </p:txBody>
      </p:sp>
      <p:sp>
        <p:nvSpPr>
          <p:cNvPr id="7" name="TextBox 6">
            <a:extLst>
              <a:ext uri="{FF2B5EF4-FFF2-40B4-BE49-F238E27FC236}">
                <a16:creationId xmlns:a16="http://schemas.microsoft.com/office/drawing/2014/main" id="{771BC069-603D-85C2-3AB1-30CE62AD4786}"/>
              </a:ext>
            </a:extLst>
          </p:cNvPr>
          <p:cNvSpPr txBox="1"/>
          <p:nvPr/>
        </p:nvSpPr>
        <p:spPr>
          <a:xfrm>
            <a:off x="2815989" y="40315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0436312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F6B26-59AF-CF3C-8090-35F35CC199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A27614-B480-083E-6D6F-EC6DD87B8161}"/>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يَا بَنِي آدَمَ خُذُوا زِينَتَكُمْ عِنْدَ كُلِّ </a:t>
            </a:r>
            <a:br>
              <a:rPr lang="ar-EG" sz="5400" b="0" dirty="0"/>
            </a:br>
            <a:r>
              <a:rPr lang="ar-EG" sz="5400" b="0" dirty="0"/>
              <a:t>مَسْجِدٍ وَكُلُوا وَاشْرَبُوا وَلَا تُسْرِفُواۚ</a:t>
            </a:r>
            <a:br>
              <a:rPr lang="ar-EG" sz="5400" b="0" dirty="0"/>
            </a:br>
            <a:r>
              <a:rPr lang="ar-EG" sz="5400" b="0" dirty="0"/>
              <a:t> إِنَّهُ لَا يُحِبُّ الْمُسْرِفِينَ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8AABD0-A111-925E-FA9C-E88DAFC6E971}"/>
              </a:ext>
            </a:extLst>
          </p:cNvPr>
          <p:cNvSpPr txBox="1"/>
          <p:nvPr/>
        </p:nvSpPr>
        <p:spPr>
          <a:xfrm>
            <a:off x="2060712" y="43136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Children of Adam! wear your beautiful apparel at every time and place of prayer: eat and drink: But waste not by excess, for Allah loveth not the wasters.</a:t>
            </a:r>
          </a:p>
        </p:txBody>
      </p:sp>
      <p:sp>
        <p:nvSpPr>
          <p:cNvPr id="7" name="TextBox 6">
            <a:extLst>
              <a:ext uri="{FF2B5EF4-FFF2-40B4-BE49-F238E27FC236}">
                <a16:creationId xmlns:a16="http://schemas.microsoft.com/office/drawing/2014/main" id="{3D6097DE-2F08-1845-EEB2-C45968370A40}"/>
              </a:ext>
            </a:extLst>
          </p:cNvPr>
          <p:cNvSpPr txBox="1"/>
          <p:nvPr/>
        </p:nvSpPr>
        <p:spPr>
          <a:xfrm>
            <a:off x="3259872" y="4075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216748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2E9C7-A964-F71E-5BD4-AD86A6530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AD712-91AD-EFE8-95E1-C616E3AE133E}"/>
              </a:ext>
            </a:extLst>
          </p:cNvPr>
          <p:cNvSpPr>
            <a:spLocks noGrp="1"/>
          </p:cNvSpPr>
          <p:nvPr>
            <p:ph type="title"/>
          </p:nvPr>
        </p:nvSpPr>
        <p:spPr>
          <a:xfrm>
            <a:off x="1980392" y="1239084"/>
            <a:ext cx="8231214" cy="3450327"/>
          </a:xfrm>
        </p:spPr>
        <p:txBody>
          <a:bodyPr>
            <a:noAutofit/>
          </a:bodyPr>
          <a:lstStyle/>
          <a:p>
            <a:pPr>
              <a:lnSpc>
                <a:spcPct val="100000"/>
              </a:lnSpc>
            </a:pPr>
            <a:r>
              <a:rPr lang="ar-EG" sz="4800" b="0" dirty="0"/>
              <a:t>قُلْ مَنْ حَرَّمَ زِينَةَ اللَّهِ الَّتِي أَخْرَجَ لِعِبَادِهِ وَالطَّيِّبَاتِ مِنَ الرِّزْقِۚ قُلْ هِيَ لِلَّذِينَ آمَنُوا فِي الْحَيَاةِ الدُّنْيَا خَالِصَةً يَوْمَ الْقِيَامَةِۗ كَذَٰلِكَ نُفَصِّلُ الْآيَاتِ لِقَوْمٍ يَعْلَمُونَ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F8A41D-DB2C-E922-B0CF-DB22B0AA0B42}"/>
              </a:ext>
            </a:extLst>
          </p:cNvPr>
          <p:cNvSpPr txBox="1"/>
          <p:nvPr/>
        </p:nvSpPr>
        <p:spPr>
          <a:xfrm>
            <a:off x="2060711" y="4383703"/>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 hath forbidden the beautiful (gifts) of Allah, which He hath produced for His servants, and the things, clean and pure, (which He hath provided) for sustenance? Say: They are, in the life of this world, for those who believe, (and) purely for them on the Day of Judgment. Thus do We explain the signs in detail for those who understand.</a:t>
            </a:r>
          </a:p>
        </p:txBody>
      </p:sp>
      <p:sp>
        <p:nvSpPr>
          <p:cNvPr id="7" name="TextBox 6">
            <a:extLst>
              <a:ext uri="{FF2B5EF4-FFF2-40B4-BE49-F238E27FC236}">
                <a16:creationId xmlns:a16="http://schemas.microsoft.com/office/drawing/2014/main" id="{5A2F046B-E21E-ED8A-8D9F-7AA8614B57B7}"/>
              </a:ext>
            </a:extLst>
          </p:cNvPr>
          <p:cNvSpPr txBox="1"/>
          <p:nvPr/>
        </p:nvSpPr>
        <p:spPr>
          <a:xfrm>
            <a:off x="3739266" y="41558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29770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1308C-CE5E-CDC7-8023-6FC7B15A20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D15F8-97C4-E5A3-B421-5DB90A1DD907}"/>
              </a:ext>
            </a:extLst>
          </p:cNvPr>
          <p:cNvSpPr>
            <a:spLocks noGrp="1"/>
          </p:cNvSpPr>
          <p:nvPr>
            <p:ph type="title"/>
          </p:nvPr>
        </p:nvSpPr>
        <p:spPr>
          <a:xfrm>
            <a:off x="1980392" y="1221329"/>
            <a:ext cx="8231214" cy="3450327"/>
          </a:xfrm>
        </p:spPr>
        <p:txBody>
          <a:bodyPr>
            <a:noAutofit/>
          </a:bodyPr>
          <a:lstStyle/>
          <a:p>
            <a:pPr>
              <a:lnSpc>
                <a:spcPct val="100000"/>
              </a:lnSpc>
            </a:pPr>
            <a:r>
              <a:rPr lang="ar-EG" sz="4800" b="0" dirty="0"/>
              <a:t>قُلْ إِنَّمَا حَرَّمَ رَبِّيَ الْفَوَاحِشَ مَا ظَهَرَ مِنْهَا وَمَا بَطَنَ وَالْإِثْمَ وَالْبَغْيَ بِغَيْرِ الْحَقِّ وَأَنْ تُشْرِكُوا بِاللَّهِ مَا لَمْ يُنَزِّلْ بِهِ سُلْطَانًا وَأَنْ تَقُولُوا عَلَى اللَّهِ مَا لَا تَعْلَمُونَ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AD9F74-0A46-1A5F-0BC0-CF77F7EE7497}"/>
              </a:ext>
            </a:extLst>
          </p:cNvPr>
          <p:cNvSpPr txBox="1"/>
          <p:nvPr/>
        </p:nvSpPr>
        <p:spPr>
          <a:xfrm>
            <a:off x="2060711" y="440145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the things that my Lord hath indeed forbidden are: shameful deeds, whether open or secret; sins and trespasses against truth or reason; assigning of partners to Allah, for which He hath given no authority; and saying things about Allah of which ye have no knowledge.</a:t>
            </a:r>
          </a:p>
        </p:txBody>
      </p:sp>
      <p:sp>
        <p:nvSpPr>
          <p:cNvPr id="7" name="TextBox 6">
            <a:extLst>
              <a:ext uri="{FF2B5EF4-FFF2-40B4-BE49-F238E27FC236}">
                <a16:creationId xmlns:a16="http://schemas.microsoft.com/office/drawing/2014/main" id="{B9517C1B-4B76-788A-FAD6-E2DAE0AE2ED1}"/>
              </a:ext>
            </a:extLst>
          </p:cNvPr>
          <p:cNvSpPr txBox="1"/>
          <p:nvPr/>
        </p:nvSpPr>
        <p:spPr>
          <a:xfrm>
            <a:off x="2931398" y="4093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735182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33CB6-6BFE-2B02-6DAB-3688724F9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7BC34-0103-6B05-9701-A9CFF87B0A5C}"/>
              </a:ext>
            </a:extLst>
          </p:cNvPr>
          <p:cNvSpPr>
            <a:spLocks noGrp="1"/>
          </p:cNvSpPr>
          <p:nvPr>
            <p:ph type="title"/>
          </p:nvPr>
        </p:nvSpPr>
        <p:spPr>
          <a:xfrm>
            <a:off x="1980393" y="1540925"/>
            <a:ext cx="8231214" cy="3450327"/>
          </a:xfrm>
        </p:spPr>
        <p:txBody>
          <a:bodyPr>
            <a:noAutofit/>
          </a:bodyPr>
          <a:lstStyle/>
          <a:p>
            <a:pPr>
              <a:lnSpc>
                <a:spcPct val="100000"/>
              </a:lnSpc>
            </a:pPr>
            <a:r>
              <a:rPr lang="ar-EG" sz="6000" b="0" dirty="0"/>
              <a:t>وَلِكُلِّ أُمَّةٍ أَجَلٌۖ فَإِذَا جَاءَ أَجَلُهُمْ لَا يَسْتَأْخِرُونَ سَاعَةً ۖ وَلَا يَسْتَقْدِمُونَ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0EFC96-C995-887A-DDCD-8942F0EE3390}"/>
              </a:ext>
            </a:extLst>
          </p:cNvPr>
          <p:cNvSpPr txBox="1"/>
          <p:nvPr/>
        </p:nvSpPr>
        <p:spPr>
          <a:xfrm>
            <a:off x="2060712" y="41294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every people is a term appointed: when their term is reached, not an hour can they cause delay, nor (an hour) can they advance (it in anticipation).</a:t>
            </a:r>
          </a:p>
        </p:txBody>
      </p:sp>
      <p:sp>
        <p:nvSpPr>
          <p:cNvPr id="7" name="TextBox 6">
            <a:extLst>
              <a:ext uri="{FF2B5EF4-FFF2-40B4-BE49-F238E27FC236}">
                <a16:creationId xmlns:a16="http://schemas.microsoft.com/office/drawing/2014/main" id="{CC67F8CB-036A-6E2C-C893-92C19FEF67A2}"/>
              </a:ext>
            </a:extLst>
          </p:cNvPr>
          <p:cNvSpPr txBox="1"/>
          <p:nvPr/>
        </p:nvSpPr>
        <p:spPr>
          <a:xfrm>
            <a:off x="1795056" y="38217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5909824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B07EE-66FA-7A1F-B79C-5D5217757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E1B775-95D0-0249-097C-7F56E5A1212D}"/>
              </a:ext>
            </a:extLst>
          </p:cNvPr>
          <p:cNvSpPr>
            <a:spLocks noGrp="1"/>
          </p:cNvSpPr>
          <p:nvPr>
            <p:ph type="title"/>
          </p:nvPr>
        </p:nvSpPr>
        <p:spPr>
          <a:xfrm>
            <a:off x="1980392" y="1345616"/>
            <a:ext cx="8231214" cy="3450327"/>
          </a:xfrm>
        </p:spPr>
        <p:txBody>
          <a:bodyPr>
            <a:noAutofit/>
          </a:bodyPr>
          <a:lstStyle/>
          <a:p>
            <a:pPr>
              <a:lnSpc>
                <a:spcPct val="100000"/>
              </a:lnSpc>
            </a:pPr>
            <a:r>
              <a:rPr lang="ar-EG" sz="5400" b="0" dirty="0"/>
              <a:t>يَا بَنِي آدَمَ إِمَّا يَأْتِيَنَّكُمْ رُسُلٌ مِنْكُمْ يَقُصُّونَ عَلَيْكُمْ آيَاتِيۙ فَمَنِ اتَّقَىٰ وَأَصْلَحَ فَلَا خَوْفٌ عَلَيْهِمْ وَلَا هُمْ يَحْزَنُونَ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2AC0B1-5C22-456A-9D9F-F6A5FFEA302F}"/>
              </a:ext>
            </a:extLst>
          </p:cNvPr>
          <p:cNvSpPr txBox="1"/>
          <p:nvPr/>
        </p:nvSpPr>
        <p:spPr>
          <a:xfrm>
            <a:off x="2060711" y="422445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Children of Adam! whenever there come to you messengers from amongst you, rehearsing My signs unto you,- those who are righteous and mend (their lives),- on them shall be no fear nor shall they grieve.</a:t>
            </a:r>
          </a:p>
        </p:txBody>
      </p:sp>
      <p:sp>
        <p:nvSpPr>
          <p:cNvPr id="7" name="TextBox 6">
            <a:extLst>
              <a:ext uri="{FF2B5EF4-FFF2-40B4-BE49-F238E27FC236}">
                <a16:creationId xmlns:a16="http://schemas.microsoft.com/office/drawing/2014/main" id="{A6A37F25-09EA-3131-E352-F6221A39CED9}"/>
              </a:ext>
            </a:extLst>
          </p:cNvPr>
          <p:cNvSpPr txBox="1"/>
          <p:nvPr/>
        </p:nvSpPr>
        <p:spPr>
          <a:xfrm>
            <a:off x="2176796" y="40058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180629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260F2-872A-636F-0072-DC263F175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3A9D5-7B36-6A24-FBB4-05D6AA94904B}"/>
              </a:ext>
            </a:extLst>
          </p:cNvPr>
          <p:cNvSpPr>
            <a:spLocks noGrp="1"/>
          </p:cNvSpPr>
          <p:nvPr>
            <p:ph type="title"/>
          </p:nvPr>
        </p:nvSpPr>
        <p:spPr>
          <a:xfrm>
            <a:off x="1980393" y="1496537"/>
            <a:ext cx="8231214" cy="3450327"/>
          </a:xfrm>
        </p:spPr>
        <p:txBody>
          <a:bodyPr>
            <a:noAutofit/>
          </a:bodyPr>
          <a:lstStyle/>
          <a:p>
            <a:pPr>
              <a:lnSpc>
                <a:spcPct val="100000"/>
              </a:lnSpc>
            </a:pPr>
            <a:r>
              <a:rPr lang="ar-EG" sz="5400" b="0" dirty="0"/>
              <a:t>وَالَّذِينَ كَذَّبُوا بِآيَاتِنَا وَاسْتَكْبَرُوا عَنْهَا أُولَٰئِكَ أَصْحَابُ النَّارِۖ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819BB2-2C34-FEDC-3AD4-2E46298C86D8}"/>
              </a:ext>
            </a:extLst>
          </p:cNvPr>
          <p:cNvSpPr txBox="1"/>
          <p:nvPr/>
        </p:nvSpPr>
        <p:spPr>
          <a:xfrm>
            <a:off x="2060712" y="40384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Our signs and treat them with arrogance,- they are companions of the Fire, to dwell therein (for ever).</a:t>
            </a:r>
          </a:p>
        </p:txBody>
      </p:sp>
      <p:sp>
        <p:nvSpPr>
          <p:cNvPr id="7" name="TextBox 6">
            <a:extLst>
              <a:ext uri="{FF2B5EF4-FFF2-40B4-BE49-F238E27FC236}">
                <a16:creationId xmlns:a16="http://schemas.microsoft.com/office/drawing/2014/main" id="{AE264653-F20E-E7A0-48CC-DF8EC7D6B846}"/>
              </a:ext>
            </a:extLst>
          </p:cNvPr>
          <p:cNvSpPr txBox="1"/>
          <p:nvPr/>
        </p:nvSpPr>
        <p:spPr>
          <a:xfrm>
            <a:off x="1736299" y="36951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2378935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C359C-D00F-73EE-9547-558AB067D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937719-B061-056B-57F1-3AB90EA07795}"/>
              </a:ext>
            </a:extLst>
          </p:cNvPr>
          <p:cNvSpPr>
            <a:spLocks noGrp="1"/>
          </p:cNvSpPr>
          <p:nvPr>
            <p:ph type="title"/>
          </p:nvPr>
        </p:nvSpPr>
        <p:spPr>
          <a:xfrm>
            <a:off x="1980393" y="1576435"/>
            <a:ext cx="8231214" cy="3450327"/>
          </a:xfrm>
        </p:spPr>
        <p:txBody>
          <a:bodyPr>
            <a:noAutofit/>
          </a:bodyPr>
          <a:lstStyle/>
          <a:p>
            <a:pPr>
              <a:lnSpc>
                <a:spcPct val="100000"/>
              </a:lnSpc>
            </a:pPr>
            <a:r>
              <a:rPr lang="ar-EG" sz="5400" b="0" dirty="0"/>
              <a:t>فَمَنْ أَظْلَمُ مِمَّنِ افْتَرَىٰ عَلَى اللَّهِ كَذِبًا أَوْ كَذَّبَ بِآيَاتِهِۚ أُولَٰئِكَ يَنَالُهُمْ نَصِيبُهُمْ مِنَ الْكِتَابِۖ...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C2AD8F-4D05-225A-373B-84559ED89BB3}"/>
              </a:ext>
            </a:extLst>
          </p:cNvPr>
          <p:cNvSpPr txBox="1"/>
          <p:nvPr/>
        </p:nvSpPr>
        <p:spPr>
          <a:xfrm>
            <a:off x="2060712" y="44552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is more unjust than one who invents a lie against Allah or rejects His Signs? For such, their portion appointed must reach them from the Book (of decrees):</a:t>
            </a:r>
          </a:p>
        </p:txBody>
      </p:sp>
    </p:spTree>
    <p:extLst>
      <p:ext uri="{BB962C8B-B14F-4D97-AF65-F5344CB8AC3E}">
        <p14:creationId xmlns:p14="http://schemas.microsoft.com/office/powerpoint/2010/main" val="186420924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7FC75-37D7-F09E-6E0F-04DAC6AFA1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772BB-CC1E-0512-C028-7625E2879ECA}"/>
              </a:ext>
            </a:extLst>
          </p:cNvPr>
          <p:cNvSpPr>
            <a:spLocks noGrp="1"/>
          </p:cNvSpPr>
          <p:nvPr>
            <p:ph type="title"/>
          </p:nvPr>
        </p:nvSpPr>
        <p:spPr>
          <a:xfrm>
            <a:off x="1980392" y="1650570"/>
            <a:ext cx="8231214" cy="3450327"/>
          </a:xfrm>
        </p:spPr>
        <p:txBody>
          <a:bodyPr>
            <a:noAutofit/>
          </a:bodyPr>
          <a:lstStyle/>
          <a:p>
            <a:pPr>
              <a:lnSpc>
                <a:spcPct val="100000"/>
              </a:lnSpc>
            </a:pPr>
            <a:r>
              <a:rPr lang="ar-EG" sz="5400" b="0" dirty="0"/>
              <a:t>حَتَّىٰ إِذَا جَاءَتْهُمْ رُسُلُنَا يَتَوَفَّوْنَهُمْ قَالُوا أَيْنَ مَا كُنْتُمْ تَدْعُونَ مِنْ دُونِ اللَّهِ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FD6FA9-7D59-9CF6-3E04-C5EB94C7C455}"/>
              </a:ext>
            </a:extLst>
          </p:cNvPr>
          <p:cNvSpPr txBox="1"/>
          <p:nvPr/>
        </p:nvSpPr>
        <p:spPr>
          <a:xfrm>
            <a:off x="2060712" y="41711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until, when our messengers (of death) arrive and take their souls, they say: "Where are the things that ye used to invoke besides Allah?"</a:t>
            </a:r>
          </a:p>
        </p:txBody>
      </p:sp>
    </p:spTree>
    <p:extLst>
      <p:ext uri="{BB962C8B-B14F-4D97-AF65-F5344CB8AC3E}">
        <p14:creationId xmlns:p14="http://schemas.microsoft.com/office/powerpoint/2010/main" val="16607618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F59BC-A0FB-ABE1-AE1B-0FA37A5677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B2957-D59E-EF5A-26DF-E884D44019FE}"/>
              </a:ext>
            </a:extLst>
          </p:cNvPr>
          <p:cNvSpPr>
            <a:spLocks noGrp="1"/>
          </p:cNvSpPr>
          <p:nvPr>
            <p:ph type="title"/>
          </p:nvPr>
        </p:nvSpPr>
        <p:spPr>
          <a:xfrm>
            <a:off x="1980393" y="1523169"/>
            <a:ext cx="8231214" cy="3450327"/>
          </a:xfrm>
        </p:spPr>
        <p:txBody>
          <a:bodyPr>
            <a:noAutofit/>
          </a:bodyPr>
          <a:lstStyle/>
          <a:p>
            <a:pPr>
              <a:lnSpc>
                <a:spcPct val="100000"/>
              </a:lnSpc>
            </a:pPr>
            <a:r>
              <a:rPr lang="ar-EG" sz="6000" b="0" dirty="0"/>
              <a:t>قَالُوا ضَلُّوا عَنَّا وَشَهِدُوا عَلَىٰ أَنْفُسِهِمْ أَنَّهُمْ كَانُوا 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05ED4C-217A-305D-E81E-EB6F8AA64BC7}"/>
              </a:ext>
            </a:extLst>
          </p:cNvPr>
          <p:cNvSpPr txBox="1"/>
          <p:nvPr/>
        </p:nvSpPr>
        <p:spPr>
          <a:xfrm>
            <a:off x="2060712" y="411970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will reply, "They have left us in the lurch," And they will bear witness against themselves, that they had rejected Allah.</a:t>
            </a:r>
          </a:p>
        </p:txBody>
      </p:sp>
      <p:sp>
        <p:nvSpPr>
          <p:cNvPr id="7" name="TextBox 6">
            <a:extLst>
              <a:ext uri="{FF2B5EF4-FFF2-40B4-BE49-F238E27FC236}">
                <a16:creationId xmlns:a16="http://schemas.microsoft.com/office/drawing/2014/main" id="{C7F6EC64-97D9-215B-17C4-8403888C69DA}"/>
              </a:ext>
            </a:extLst>
          </p:cNvPr>
          <p:cNvSpPr txBox="1"/>
          <p:nvPr/>
        </p:nvSpPr>
        <p:spPr>
          <a:xfrm>
            <a:off x="2665069" y="38294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2916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6772B-29A6-D21A-2FC7-BC14D7FD4C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8C6B8-B3B4-C789-9FC8-F52D8288FA5D}"/>
              </a:ext>
            </a:extLst>
          </p:cNvPr>
          <p:cNvSpPr>
            <a:spLocks noGrp="1"/>
          </p:cNvSpPr>
          <p:nvPr>
            <p:ph type="title"/>
          </p:nvPr>
        </p:nvSpPr>
        <p:spPr>
          <a:xfrm>
            <a:off x="1980392" y="1561793"/>
            <a:ext cx="8231214" cy="3450327"/>
          </a:xfrm>
        </p:spPr>
        <p:txBody>
          <a:bodyPr>
            <a:noAutofit/>
          </a:bodyPr>
          <a:lstStyle/>
          <a:p>
            <a:pPr>
              <a:lnSpc>
                <a:spcPct val="100000"/>
              </a:lnSpc>
            </a:pPr>
            <a:r>
              <a:rPr lang="ar-EG" sz="6000" b="0" dirty="0"/>
              <a:t>فَكُلُوا مِمَّا ذُكِرَ اسْمُ اللَّهِ عَلَيْهِ إِنْ كُنْتُمْ بِآيَاتِهِ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86971F-9CB0-022E-6A51-21D30C7BA4FA}"/>
              </a:ext>
            </a:extLst>
          </p:cNvPr>
          <p:cNvSpPr txBox="1"/>
          <p:nvPr/>
        </p:nvSpPr>
        <p:spPr>
          <a:xfrm>
            <a:off x="2060712" y="41459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eat of (meats) on which Allah's name hath been pronounced, if ye have faith in His signs.</a:t>
            </a:r>
          </a:p>
        </p:txBody>
      </p:sp>
      <p:sp>
        <p:nvSpPr>
          <p:cNvPr id="7" name="TextBox 6">
            <a:extLst>
              <a:ext uri="{FF2B5EF4-FFF2-40B4-BE49-F238E27FC236}">
                <a16:creationId xmlns:a16="http://schemas.microsoft.com/office/drawing/2014/main" id="{CD8CB9A1-5932-EA7F-3241-ED70C63F4D78}"/>
              </a:ext>
            </a:extLst>
          </p:cNvPr>
          <p:cNvSpPr txBox="1"/>
          <p:nvPr/>
        </p:nvSpPr>
        <p:spPr>
          <a:xfrm>
            <a:off x="3422645" y="39180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72753087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08338-5BC0-9D8A-EA09-1D01B89996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0D352-FD1D-3ADA-4EEC-E69B5512322D}"/>
              </a:ext>
            </a:extLst>
          </p:cNvPr>
          <p:cNvSpPr>
            <a:spLocks noGrp="1"/>
          </p:cNvSpPr>
          <p:nvPr>
            <p:ph type="title"/>
          </p:nvPr>
        </p:nvSpPr>
        <p:spPr>
          <a:xfrm>
            <a:off x="1980393" y="1461025"/>
            <a:ext cx="8231214" cy="3450327"/>
          </a:xfrm>
        </p:spPr>
        <p:txBody>
          <a:bodyPr>
            <a:noAutofit/>
          </a:bodyPr>
          <a:lstStyle/>
          <a:p>
            <a:pPr>
              <a:lnSpc>
                <a:spcPct val="100000"/>
              </a:lnSpc>
            </a:pPr>
            <a:r>
              <a:rPr lang="ar-EG" sz="6000" b="0" dirty="0"/>
              <a:t>قَالَ ادْخُلُوا فِي أُمَمٍ قَدْ خَلَتْ مِنْ قَبْلِكُمْ مِنَ الْجِنِّ وَالْإِنْسِ فِي النَّارِۖ كُلَّمَا دَخَلَتْ أُمَّةٌ لَعَنَتْ أُخْتَهَاۖ...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68B5EC-0216-026A-B02D-410C670EB23C}"/>
              </a:ext>
            </a:extLst>
          </p:cNvPr>
          <p:cNvSpPr txBox="1"/>
          <p:nvPr/>
        </p:nvSpPr>
        <p:spPr>
          <a:xfrm>
            <a:off x="2060712" y="44035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will say: "Enter ye in the company of the peoples who passed away before you - men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 into the Fire." Every time a new people enters, it curses its sister-people (that went before),</a:t>
            </a:r>
          </a:p>
        </p:txBody>
      </p:sp>
    </p:spTree>
    <p:extLst>
      <p:ext uri="{BB962C8B-B14F-4D97-AF65-F5344CB8AC3E}">
        <p14:creationId xmlns:p14="http://schemas.microsoft.com/office/powerpoint/2010/main" val="3005179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9D8AC-6916-71BF-31A3-4D0EF0E33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9C0B2-9DFD-7D51-7013-A318F31144A9}"/>
              </a:ext>
            </a:extLst>
          </p:cNvPr>
          <p:cNvSpPr>
            <a:spLocks noGrp="1"/>
          </p:cNvSpPr>
          <p:nvPr>
            <p:ph type="title"/>
          </p:nvPr>
        </p:nvSpPr>
        <p:spPr>
          <a:xfrm>
            <a:off x="1980393" y="1292351"/>
            <a:ext cx="8231214" cy="3450327"/>
          </a:xfrm>
        </p:spPr>
        <p:txBody>
          <a:bodyPr>
            <a:noAutofit/>
          </a:bodyPr>
          <a:lstStyle/>
          <a:p>
            <a:pPr>
              <a:lnSpc>
                <a:spcPct val="100000"/>
              </a:lnSpc>
            </a:pPr>
            <a:r>
              <a:rPr lang="ar-EG" sz="5000" b="0" dirty="0"/>
              <a:t>حَتَّىٰ إِذَا ادَّارَكُوا فِيهَا جَمِيعًا قَالَتْ </a:t>
            </a:r>
            <a:br>
              <a:rPr lang="ar-EG" sz="5000" b="0" dirty="0"/>
            </a:br>
            <a:r>
              <a:rPr lang="ar-EG" sz="5000" b="0" dirty="0"/>
              <a:t>أُخْرَاهُمْ لِأُولَاهُمْ رَبَّنَا هَٰؤُلَاءِ أَضَلُّونَا فَآتِهِمْ عَذَابًا ضِعْفًا مِنَ النَّارِۖ قَالَ لِكُلٍّ ضِعْفٌ وَلَٰكِنْ لَا تَعْلَمُونَ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003CA6-91AD-5D6E-65DA-F78310E65EF6}"/>
              </a:ext>
            </a:extLst>
          </p:cNvPr>
          <p:cNvSpPr txBox="1"/>
          <p:nvPr/>
        </p:nvSpPr>
        <p:spPr>
          <a:xfrm>
            <a:off x="2060712" y="448774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until they follow each other, all into the Fire. Saith the last about the first: "Our Lord! it is these that misled us: so give them a double penalty in the Fire." He will say: "Doubled for all" : but this ye do not understand.</a:t>
            </a:r>
          </a:p>
        </p:txBody>
      </p:sp>
      <p:sp>
        <p:nvSpPr>
          <p:cNvPr id="7" name="TextBox 6">
            <a:extLst>
              <a:ext uri="{FF2B5EF4-FFF2-40B4-BE49-F238E27FC236}">
                <a16:creationId xmlns:a16="http://schemas.microsoft.com/office/drawing/2014/main" id="{2ED35348-3D23-766D-1AA6-18075B028AA4}"/>
              </a:ext>
            </a:extLst>
          </p:cNvPr>
          <p:cNvSpPr txBox="1"/>
          <p:nvPr/>
        </p:nvSpPr>
        <p:spPr>
          <a:xfrm>
            <a:off x="4023354" y="4179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812395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2F01F-F9B9-6A04-67B7-AE884CC52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D07D5-9883-174B-E8B2-757BA8E9F5D4}"/>
              </a:ext>
            </a:extLst>
          </p:cNvPr>
          <p:cNvSpPr>
            <a:spLocks noGrp="1"/>
          </p:cNvSpPr>
          <p:nvPr>
            <p:ph type="title"/>
          </p:nvPr>
        </p:nvSpPr>
        <p:spPr>
          <a:xfrm>
            <a:off x="1980393" y="1523169"/>
            <a:ext cx="8231214" cy="3450327"/>
          </a:xfrm>
        </p:spPr>
        <p:txBody>
          <a:bodyPr>
            <a:noAutofit/>
          </a:bodyPr>
          <a:lstStyle/>
          <a:p>
            <a:pPr>
              <a:lnSpc>
                <a:spcPct val="100000"/>
              </a:lnSpc>
            </a:pPr>
            <a:r>
              <a:rPr lang="ar-EG" sz="5400" b="0" dirty="0"/>
              <a:t>وَقَالَتْ أُولَاهُمْ لِأُخْرَاهُمْ فَمَا كَانَ </a:t>
            </a:r>
            <a:br>
              <a:rPr lang="ar-EG" sz="5400" b="0" dirty="0"/>
            </a:br>
            <a:r>
              <a:rPr lang="ar-EG" sz="5400" b="0" dirty="0"/>
              <a:t>لَكُمْ عَلَيْنَا مِنْ فَضْلٍ فَذُوقُوا الْعَذَابَ</a:t>
            </a:r>
            <a:br>
              <a:rPr lang="ar-EG" sz="5400" b="0" dirty="0"/>
            </a:br>
            <a:r>
              <a:rPr lang="ar-EG" sz="5400" b="0" dirty="0"/>
              <a:t> بِمَا كُنْتُمْ تَكْسِبُونَ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926708-B03D-03F3-6A38-3DB4E941EC77}"/>
              </a:ext>
            </a:extLst>
          </p:cNvPr>
          <p:cNvSpPr txBox="1"/>
          <p:nvPr/>
        </p:nvSpPr>
        <p:spPr>
          <a:xfrm>
            <a:off x="1980393" y="447294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the first will say to the last: "See then! No advantage have ye over us; so taste ye of the penalty for all that ye did !"</a:t>
            </a:r>
          </a:p>
        </p:txBody>
      </p:sp>
      <p:sp>
        <p:nvSpPr>
          <p:cNvPr id="7" name="TextBox 6">
            <a:extLst>
              <a:ext uri="{FF2B5EF4-FFF2-40B4-BE49-F238E27FC236}">
                <a16:creationId xmlns:a16="http://schemas.microsoft.com/office/drawing/2014/main" id="{7A748B5D-1032-6718-82DF-3C9CFFDC97D0}"/>
              </a:ext>
            </a:extLst>
          </p:cNvPr>
          <p:cNvSpPr txBox="1"/>
          <p:nvPr/>
        </p:nvSpPr>
        <p:spPr>
          <a:xfrm>
            <a:off x="3730390" y="41658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710863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A1FF6-2195-6CF9-850D-B21E03BE4F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024A3-B4E0-8D42-1B9E-5BB2A98A6DCE}"/>
              </a:ext>
            </a:extLst>
          </p:cNvPr>
          <p:cNvSpPr>
            <a:spLocks noGrp="1"/>
          </p:cNvSpPr>
          <p:nvPr>
            <p:ph type="title"/>
          </p:nvPr>
        </p:nvSpPr>
        <p:spPr>
          <a:xfrm>
            <a:off x="1980391" y="1283472"/>
            <a:ext cx="8231214" cy="3450327"/>
          </a:xfrm>
        </p:spPr>
        <p:txBody>
          <a:bodyPr>
            <a:noAutofit/>
          </a:bodyPr>
          <a:lstStyle/>
          <a:p>
            <a:pPr>
              <a:lnSpc>
                <a:spcPct val="100000"/>
              </a:lnSpc>
            </a:pPr>
            <a:r>
              <a:rPr lang="ar-EG" sz="4800" b="0" dirty="0"/>
              <a:t>إِنَّ الَّذِينَ كَذَّبُوا بِآيَاتِنَا وَاسْتَكْبَرُوا عَنْهَا لَا تُفَتَّحُ لَهُمْ أَبْوَابُ السَّمَاءِ وَلَا يَدْخُلُونَ الْجَنَّةَ حَتَّىٰ يَلِجَ الْجَمَلُ فِي سَمِّ الْخِيَاطِۚ وَكَذَٰلِكَ نَجْزِي الْمُجْرِمِينَ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E641B5-69DB-02D7-B73D-3EAA7B82A0BA}"/>
              </a:ext>
            </a:extLst>
          </p:cNvPr>
          <p:cNvSpPr txBox="1"/>
          <p:nvPr/>
        </p:nvSpPr>
        <p:spPr>
          <a:xfrm>
            <a:off x="2060710" y="44215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who reject Our signs and treat them with arrogance, no opening will there be of the gates of heaven, nor will they enter the garden, until the camel can pass through the eye of the needle: Such is Our reward for those in sin.</a:t>
            </a:r>
          </a:p>
        </p:txBody>
      </p:sp>
      <p:sp>
        <p:nvSpPr>
          <p:cNvPr id="7" name="TextBox 6">
            <a:extLst>
              <a:ext uri="{FF2B5EF4-FFF2-40B4-BE49-F238E27FC236}">
                <a16:creationId xmlns:a16="http://schemas.microsoft.com/office/drawing/2014/main" id="{57F0274D-0F62-34D0-027F-0691E8A250BF}"/>
              </a:ext>
            </a:extLst>
          </p:cNvPr>
          <p:cNvSpPr txBox="1"/>
          <p:nvPr/>
        </p:nvSpPr>
        <p:spPr>
          <a:xfrm>
            <a:off x="3987842" y="41137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7912905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0AE46-7640-0E94-0C4D-A28139CDA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B010E-D8C9-262D-CC86-16FCDA8C758F}"/>
              </a:ext>
            </a:extLst>
          </p:cNvPr>
          <p:cNvSpPr>
            <a:spLocks noGrp="1"/>
          </p:cNvSpPr>
          <p:nvPr>
            <p:ph type="title"/>
          </p:nvPr>
        </p:nvSpPr>
        <p:spPr>
          <a:xfrm>
            <a:off x="1980393" y="1523169"/>
            <a:ext cx="8231214" cy="3450327"/>
          </a:xfrm>
        </p:spPr>
        <p:txBody>
          <a:bodyPr>
            <a:noAutofit/>
          </a:bodyPr>
          <a:lstStyle/>
          <a:p>
            <a:pPr>
              <a:lnSpc>
                <a:spcPct val="100000"/>
              </a:lnSpc>
            </a:pPr>
            <a:r>
              <a:rPr lang="ar-EG" sz="6000" b="0" dirty="0"/>
              <a:t>لَهُمْ مِنْ جَهَنَّمَ مِهَادٌ وَمِنْ فَوْقِهِمْ غَوَاشٍۚ وَكَذَٰلِكَ نَجْزِي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139AC3-326A-5672-BF10-02A4825EDAEF}"/>
              </a:ext>
            </a:extLst>
          </p:cNvPr>
          <p:cNvSpPr txBox="1"/>
          <p:nvPr/>
        </p:nvSpPr>
        <p:spPr>
          <a:xfrm>
            <a:off x="2060712" y="411970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them there is Hell, as a couch (below) and folds and folds of covering above: such is Our requital of those who do wrong.</a:t>
            </a:r>
          </a:p>
        </p:txBody>
      </p:sp>
      <p:sp>
        <p:nvSpPr>
          <p:cNvPr id="7" name="TextBox 6">
            <a:extLst>
              <a:ext uri="{FF2B5EF4-FFF2-40B4-BE49-F238E27FC236}">
                <a16:creationId xmlns:a16="http://schemas.microsoft.com/office/drawing/2014/main" id="{93988920-2D64-8EF9-D41B-42BDE4915D46}"/>
              </a:ext>
            </a:extLst>
          </p:cNvPr>
          <p:cNvSpPr txBox="1"/>
          <p:nvPr/>
        </p:nvSpPr>
        <p:spPr>
          <a:xfrm>
            <a:off x="2060712" y="3811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751411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E4903-0F43-5EBD-4155-024FCBE2D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3817F-4130-BB63-FD9A-45EF6E5A94EA}"/>
              </a:ext>
            </a:extLst>
          </p:cNvPr>
          <p:cNvSpPr>
            <a:spLocks noGrp="1"/>
          </p:cNvSpPr>
          <p:nvPr>
            <p:ph type="title"/>
          </p:nvPr>
        </p:nvSpPr>
        <p:spPr>
          <a:xfrm>
            <a:off x="1980391" y="1487658"/>
            <a:ext cx="8231214" cy="3450327"/>
          </a:xfrm>
        </p:spPr>
        <p:txBody>
          <a:bodyPr>
            <a:noAutofit/>
          </a:bodyPr>
          <a:lstStyle/>
          <a:p>
            <a:pPr>
              <a:lnSpc>
                <a:spcPct val="100000"/>
              </a:lnSpc>
            </a:pPr>
            <a:r>
              <a:rPr lang="ar-EG" sz="5400" b="0" dirty="0"/>
              <a:t>وَالَّذِينَ آمَنُوا وَعَمِلُوا الصَّالِحَاتِ لَا نُكَلِّفُ نَفْسًا إِلَّا وُسْعَهَا أُولَٰئِكَ أَصْحَابُ الْجَنَّةِۖ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9E4FB5-8624-DE03-ADC3-25C36D3235E9}"/>
              </a:ext>
            </a:extLst>
          </p:cNvPr>
          <p:cNvSpPr txBox="1"/>
          <p:nvPr/>
        </p:nvSpPr>
        <p:spPr>
          <a:xfrm>
            <a:off x="2060712" y="4430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believe and work righteousness,- no burden do We place on any soul, but that which it can bear,- they will be Companions of the Garden, therein to dwell (for ever).</a:t>
            </a:r>
          </a:p>
        </p:txBody>
      </p:sp>
      <p:sp>
        <p:nvSpPr>
          <p:cNvPr id="7" name="TextBox 6">
            <a:extLst>
              <a:ext uri="{FF2B5EF4-FFF2-40B4-BE49-F238E27FC236}">
                <a16:creationId xmlns:a16="http://schemas.microsoft.com/office/drawing/2014/main" id="{EF2E77C8-D53B-555C-C220-E04E90A660E1}"/>
              </a:ext>
            </a:extLst>
          </p:cNvPr>
          <p:cNvSpPr txBox="1"/>
          <p:nvPr/>
        </p:nvSpPr>
        <p:spPr>
          <a:xfrm>
            <a:off x="3312462" y="4122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251466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94AE8-565F-EE8B-968F-A07BE2A7A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64011-ECD9-AD55-03A2-92B5FC951A6F}"/>
              </a:ext>
            </a:extLst>
          </p:cNvPr>
          <p:cNvSpPr>
            <a:spLocks noGrp="1"/>
          </p:cNvSpPr>
          <p:nvPr>
            <p:ph type="title"/>
          </p:nvPr>
        </p:nvSpPr>
        <p:spPr>
          <a:xfrm>
            <a:off x="1980392" y="1372248"/>
            <a:ext cx="8231214" cy="3450327"/>
          </a:xfrm>
        </p:spPr>
        <p:txBody>
          <a:bodyPr>
            <a:noAutofit/>
          </a:bodyPr>
          <a:lstStyle/>
          <a:p>
            <a:pPr>
              <a:lnSpc>
                <a:spcPct val="100000"/>
              </a:lnSpc>
            </a:pPr>
            <a:r>
              <a:rPr lang="ar-EG" sz="4800" b="0" dirty="0"/>
              <a:t>وَنَزَعْنَا مَا فِي صُدُورِهِمْ مِنْ غِلٍّ تَجْرِي مِنْ تَحْتِهِمُ الْأَنْهَارُۖ وَقَالُوا الْحَمْدُ لِلَّهِ الَّذِي هَدَانَا لِهَٰذَا وَمَا كُنَّا لِنَهْتَدِيَ لَوْلَا أَنْ هَدَانَا اللَّهُۖ...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8167D6-F5BF-A09E-CA6D-EE9E0F37C365}"/>
              </a:ext>
            </a:extLst>
          </p:cNvPr>
          <p:cNvSpPr txBox="1"/>
          <p:nvPr/>
        </p:nvSpPr>
        <p:spPr>
          <a:xfrm>
            <a:off x="2060711" y="41608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shall remove from their hearts any lurking sense of injury;- beneath them will be rivers flowing;- and they shall say: "Praise be to Allah, who hath guided us to this (felicity): never could we have found guidance, had it not been for the guidance of Allah:</a:t>
            </a:r>
          </a:p>
        </p:txBody>
      </p:sp>
    </p:spTree>
    <p:extLst>
      <p:ext uri="{BB962C8B-B14F-4D97-AF65-F5344CB8AC3E}">
        <p14:creationId xmlns:p14="http://schemas.microsoft.com/office/powerpoint/2010/main" val="362704794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47869-9F15-EC20-98A0-60E627D59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58F77-9BA2-B84B-5B90-A3F234862CC1}"/>
              </a:ext>
            </a:extLst>
          </p:cNvPr>
          <p:cNvSpPr>
            <a:spLocks noGrp="1"/>
          </p:cNvSpPr>
          <p:nvPr>
            <p:ph type="title"/>
          </p:nvPr>
        </p:nvSpPr>
        <p:spPr>
          <a:xfrm>
            <a:off x="1980391" y="1487658"/>
            <a:ext cx="8231214" cy="3450327"/>
          </a:xfrm>
        </p:spPr>
        <p:txBody>
          <a:bodyPr>
            <a:noAutofit/>
          </a:bodyPr>
          <a:lstStyle/>
          <a:p>
            <a:pPr>
              <a:lnSpc>
                <a:spcPct val="100000"/>
              </a:lnSpc>
            </a:pPr>
            <a:r>
              <a:rPr lang="ar-EG" sz="5000" b="0" dirty="0"/>
              <a:t>لَقَدْ جَاءَتْ رُسُلُ رَبِّنَا بِالْحَقِّ ۖ وَنُودُوا أَنْ تِلْكُمُ الْجَنَّةُ أُورِثْتُمُوهَا بِمَا كُنْتُمْ تَعْمَلُونَ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51492F-AD74-7062-D187-B39728ECA8C3}"/>
              </a:ext>
            </a:extLst>
          </p:cNvPr>
          <p:cNvSpPr txBox="1"/>
          <p:nvPr/>
        </p:nvSpPr>
        <p:spPr>
          <a:xfrm>
            <a:off x="2060710" y="38947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indeed it was the truth, that the messengers of our Lord brought unto us." And they shall hear the cry: "Behold! the garden before you! Ye have been made its inheritors, for your deeds (of righteousness)."</a:t>
            </a:r>
          </a:p>
        </p:txBody>
      </p:sp>
      <p:sp>
        <p:nvSpPr>
          <p:cNvPr id="7" name="TextBox 6">
            <a:extLst>
              <a:ext uri="{FF2B5EF4-FFF2-40B4-BE49-F238E27FC236}">
                <a16:creationId xmlns:a16="http://schemas.microsoft.com/office/drawing/2014/main" id="{EA6F9507-AA58-436C-020A-12EED5D00A35}"/>
              </a:ext>
            </a:extLst>
          </p:cNvPr>
          <p:cNvSpPr txBox="1"/>
          <p:nvPr/>
        </p:nvSpPr>
        <p:spPr>
          <a:xfrm>
            <a:off x="1909790" y="3687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051382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B848B-E9CA-3CF9-D150-619157B67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6AEE69-88E5-4E7F-420F-EDA319C1FF28}"/>
              </a:ext>
            </a:extLst>
          </p:cNvPr>
          <p:cNvSpPr>
            <a:spLocks noGrp="1"/>
          </p:cNvSpPr>
          <p:nvPr>
            <p:ph type="title"/>
          </p:nvPr>
        </p:nvSpPr>
        <p:spPr>
          <a:xfrm>
            <a:off x="1980391" y="1203572"/>
            <a:ext cx="8231214" cy="3450327"/>
          </a:xfrm>
        </p:spPr>
        <p:txBody>
          <a:bodyPr>
            <a:noAutofit/>
          </a:bodyPr>
          <a:lstStyle/>
          <a:p>
            <a:pPr>
              <a:lnSpc>
                <a:spcPct val="100000"/>
              </a:lnSpc>
            </a:pPr>
            <a:r>
              <a:rPr lang="ar-EG" sz="4800" b="0" dirty="0"/>
              <a:t>وَنَادَىٰ أَصْحَابُ الْجَنَّةِ أَصْحَابَ النَّارِ أَنْ قَدْ وَجَدْنَا مَا وَعَدَنَا رَبُّنَا حَقًّا فَهَلْ وَجَدْتُمْ مَا وَعَدَ رَبُّكُمْ حَقًّاۖ قَالُوا نَعَمْۚ فَأَذَّنَ مُؤَذِّنٌ بَيْنَهُمْ أَنْ لَعْنَةُ اللَّهِ عَلَى الظَّالِمِينَ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B62552-D74E-A5FE-ECD8-384A8A734D9C}"/>
              </a:ext>
            </a:extLst>
          </p:cNvPr>
          <p:cNvSpPr txBox="1"/>
          <p:nvPr/>
        </p:nvSpPr>
        <p:spPr>
          <a:xfrm>
            <a:off x="2060710" y="436800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Companions of the Garden will call out to the Companions of the Fire: "We have indeed found the promises of our Lord to us true: Have you also found Your Lord's promises true?" They shall say, "Yes"; but a crier shall proclaim between them: "The curse of Allah is on the wrong-doers;-</a:t>
            </a:r>
          </a:p>
        </p:txBody>
      </p:sp>
      <p:sp>
        <p:nvSpPr>
          <p:cNvPr id="7" name="TextBox 6">
            <a:extLst>
              <a:ext uri="{FF2B5EF4-FFF2-40B4-BE49-F238E27FC236}">
                <a16:creationId xmlns:a16="http://schemas.microsoft.com/office/drawing/2014/main" id="{248AD86A-75D7-7618-077F-585959BA4AAD}"/>
              </a:ext>
            </a:extLst>
          </p:cNvPr>
          <p:cNvSpPr txBox="1"/>
          <p:nvPr/>
        </p:nvSpPr>
        <p:spPr>
          <a:xfrm>
            <a:off x="3188175" y="40602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766266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93F1E-E4D0-D681-30E6-D50CDA9A9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1D51B0-0A33-EF87-ADD5-838C43C8E7B3}"/>
              </a:ext>
            </a:extLst>
          </p:cNvPr>
          <p:cNvSpPr>
            <a:spLocks noGrp="1"/>
          </p:cNvSpPr>
          <p:nvPr>
            <p:ph type="title"/>
          </p:nvPr>
        </p:nvSpPr>
        <p:spPr>
          <a:xfrm>
            <a:off x="1980393" y="1576435"/>
            <a:ext cx="8231214" cy="3450327"/>
          </a:xfrm>
        </p:spPr>
        <p:txBody>
          <a:bodyPr>
            <a:noAutofit/>
          </a:bodyPr>
          <a:lstStyle/>
          <a:p>
            <a:pPr>
              <a:lnSpc>
                <a:spcPct val="100000"/>
              </a:lnSpc>
            </a:pPr>
            <a:r>
              <a:rPr lang="ar-EG" sz="5400" b="0" dirty="0"/>
              <a:t>الَّذِينَ يَصُدُّونَ عَنْ سَبِيلِ اللَّهِ وَيَبْغُونَهَا عِوَجًا وَهُمْ بِالْآخِرَةِ كَافِرُونَ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8567CD-F103-09E0-55E7-9A26926238F2}"/>
              </a:ext>
            </a:extLst>
          </p:cNvPr>
          <p:cNvSpPr txBox="1"/>
          <p:nvPr/>
        </p:nvSpPr>
        <p:spPr>
          <a:xfrm>
            <a:off x="2060712" y="402788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would hinder (men) from the path of Allah and would seek in it something crooked: they were those who denied the Hereafter."</a:t>
            </a:r>
          </a:p>
        </p:txBody>
      </p:sp>
      <p:sp>
        <p:nvSpPr>
          <p:cNvPr id="7" name="TextBox 6">
            <a:extLst>
              <a:ext uri="{FF2B5EF4-FFF2-40B4-BE49-F238E27FC236}">
                <a16:creationId xmlns:a16="http://schemas.microsoft.com/office/drawing/2014/main" id="{D304AB6F-9BB4-74A4-AF0E-5A8BEC63194A}"/>
              </a:ext>
            </a:extLst>
          </p:cNvPr>
          <p:cNvSpPr txBox="1"/>
          <p:nvPr/>
        </p:nvSpPr>
        <p:spPr>
          <a:xfrm>
            <a:off x="2673272" y="38294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013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02A24-2723-070C-7600-E7D7DF33D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CF6EAD-18F7-A04E-7BBF-EDC67D24BB4E}"/>
              </a:ext>
            </a:extLst>
          </p:cNvPr>
          <p:cNvSpPr>
            <a:spLocks noGrp="1"/>
          </p:cNvSpPr>
          <p:nvPr>
            <p:ph type="title"/>
          </p:nvPr>
        </p:nvSpPr>
        <p:spPr>
          <a:xfrm>
            <a:off x="1980393" y="1180053"/>
            <a:ext cx="8231214" cy="3450327"/>
          </a:xfrm>
        </p:spPr>
        <p:txBody>
          <a:bodyPr>
            <a:noAutofit/>
          </a:bodyPr>
          <a:lstStyle/>
          <a:p>
            <a:pPr>
              <a:lnSpc>
                <a:spcPct val="100000"/>
              </a:lnSpc>
            </a:pPr>
            <a:r>
              <a:rPr lang="ar-EG" sz="4600" b="0" dirty="0"/>
              <a:t>وَمَا لَكُمْ أَلَّا تَأْكُلُوا مِمَّا ذُكِرَ اسْمُ اللَّهِ عَلَيْهِ وَقَدْ فَصَّلَ لَكُمْ مَا حَرَّمَ عَلَيْكُمْ إِلَّا مَا اضْطُرِرْتُمْ إِلَيْهِۗ وَإِنَّ كَثِيرًا لَيُضِلُّونَ بِأَهْوَائِهِمْ بِغَيْرِ عِلْمٍۗ إِنَّ رَبَّكَ هُوَ أَعْلَمُ بِالْمُعْتَدِينَ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B498BB-C872-9C8B-7066-58794E3328DE}"/>
              </a:ext>
            </a:extLst>
          </p:cNvPr>
          <p:cNvSpPr txBox="1"/>
          <p:nvPr/>
        </p:nvSpPr>
        <p:spPr>
          <a:xfrm>
            <a:off x="2060712" y="422292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Why should ye not eat of (meats) on which Allah's name hath been pronounced, when He hath explained to you in detail what is forbidden to you - except under compulsion of necessity? But many do mislead (men) by their appetites unchecked by knowledge. Thy Lord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those who transgress.</a:t>
            </a:r>
          </a:p>
        </p:txBody>
      </p:sp>
      <p:sp>
        <p:nvSpPr>
          <p:cNvPr id="7" name="TextBox 6">
            <a:extLst>
              <a:ext uri="{FF2B5EF4-FFF2-40B4-BE49-F238E27FC236}">
                <a16:creationId xmlns:a16="http://schemas.microsoft.com/office/drawing/2014/main" id="{66917591-8D6E-61A4-DE76-0D730A91EDF8}"/>
              </a:ext>
            </a:extLst>
          </p:cNvPr>
          <p:cNvSpPr txBox="1"/>
          <p:nvPr/>
        </p:nvSpPr>
        <p:spPr>
          <a:xfrm>
            <a:off x="3458157" y="3989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23400510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FD557-0218-2003-1330-654A740C0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62D787-3E26-745D-95B8-95CDBB40F1A0}"/>
              </a:ext>
            </a:extLst>
          </p:cNvPr>
          <p:cNvSpPr>
            <a:spLocks noGrp="1"/>
          </p:cNvSpPr>
          <p:nvPr>
            <p:ph type="title"/>
          </p:nvPr>
        </p:nvSpPr>
        <p:spPr>
          <a:xfrm>
            <a:off x="1980393" y="1363371"/>
            <a:ext cx="8231214" cy="3450327"/>
          </a:xfrm>
        </p:spPr>
        <p:txBody>
          <a:bodyPr>
            <a:noAutofit/>
          </a:bodyPr>
          <a:lstStyle/>
          <a:p>
            <a:pPr>
              <a:lnSpc>
                <a:spcPct val="100000"/>
              </a:lnSpc>
            </a:pPr>
            <a:r>
              <a:rPr lang="ar-EG" sz="4800" b="0" dirty="0"/>
              <a:t>وَبَيْنَهُمَا حِجَابٌۚ وَعَلَى الْأَعْرَافِ رِجَالٌ يَعْرِفُونَ كُلًّا بِسِيمَاهُمْۚ وَنَادَوْا أَصْحَابَ الْجَنَّةِ أَنْ سَلَامٌ عَلَيْكُمْۚ لَمْ يَدْخُلُوهَا وَهُمْ يَطْمَعُونَ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447DDD-C169-6EC3-FA3F-399B180FE232}"/>
              </a:ext>
            </a:extLst>
          </p:cNvPr>
          <p:cNvSpPr txBox="1"/>
          <p:nvPr/>
        </p:nvSpPr>
        <p:spPr>
          <a:xfrm>
            <a:off x="2060712" y="415197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Between them shall be a veil, and on the heights will be men who would know every one by his marks: they will call out to the Companions of the Garden, "peace on you": they will not have entered, but they will have an assurance (thereof).</a:t>
            </a:r>
          </a:p>
        </p:txBody>
      </p:sp>
      <p:sp>
        <p:nvSpPr>
          <p:cNvPr id="7" name="TextBox 6">
            <a:extLst>
              <a:ext uri="{FF2B5EF4-FFF2-40B4-BE49-F238E27FC236}">
                <a16:creationId xmlns:a16="http://schemas.microsoft.com/office/drawing/2014/main" id="{9EF0E123-9EE8-B80D-58AF-12F8CE94EF34}"/>
              </a:ext>
            </a:extLst>
          </p:cNvPr>
          <p:cNvSpPr txBox="1"/>
          <p:nvPr/>
        </p:nvSpPr>
        <p:spPr>
          <a:xfrm>
            <a:off x="1829894" y="3891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176864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AF8BF-637E-D890-C9B9-A6E82CB36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A010A-C791-8FC4-3614-DC422834B063}"/>
              </a:ext>
            </a:extLst>
          </p:cNvPr>
          <p:cNvSpPr>
            <a:spLocks noGrp="1"/>
          </p:cNvSpPr>
          <p:nvPr>
            <p:ph type="title"/>
          </p:nvPr>
        </p:nvSpPr>
        <p:spPr>
          <a:xfrm>
            <a:off x="1980393" y="1425515"/>
            <a:ext cx="8231214" cy="3450327"/>
          </a:xfrm>
        </p:spPr>
        <p:txBody>
          <a:bodyPr>
            <a:noAutofit/>
          </a:bodyPr>
          <a:lstStyle/>
          <a:p>
            <a:pPr>
              <a:lnSpc>
                <a:spcPct val="100000"/>
              </a:lnSpc>
            </a:pPr>
            <a:r>
              <a:rPr lang="ar-EG" sz="6000" b="0" dirty="0"/>
              <a:t>وَإِذَا صُرِفَتْ أَبْصَارُهُمْ تِلْقَاءَ أَصْحَابِ النَّارِ قَالُوا رَبَّنَا لَا تَجْعَلْنَا مَعَ الْقَوْمِ 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86AF06-3017-8C2F-753E-7FEAC4DBAB22}"/>
              </a:ext>
            </a:extLst>
          </p:cNvPr>
          <p:cNvSpPr txBox="1"/>
          <p:nvPr/>
        </p:nvSpPr>
        <p:spPr>
          <a:xfrm>
            <a:off x="2060712" y="44836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their eyes shall be turned towards the Companions of the Fire, they will say: "Our Lord! send us not to the company of the wrong-doers."</a:t>
            </a:r>
          </a:p>
        </p:txBody>
      </p:sp>
      <p:sp>
        <p:nvSpPr>
          <p:cNvPr id="7" name="TextBox 6">
            <a:extLst>
              <a:ext uri="{FF2B5EF4-FFF2-40B4-BE49-F238E27FC236}">
                <a16:creationId xmlns:a16="http://schemas.microsoft.com/office/drawing/2014/main" id="{E8FB1B0C-9FB0-5608-0C3E-C213D68DF677}"/>
              </a:ext>
            </a:extLst>
          </p:cNvPr>
          <p:cNvSpPr txBox="1"/>
          <p:nvPr/>
        </p:nvSpPr>
        <p:spPr>
          <a:xfrm>
            <a:off x="3490018" y="41758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3495939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A11CF-3764-8139-E4C5-6F025535F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8E0D74-CDFA-F959-FAD6-4696CB30D1EF}"/>
              </a:ext>
            </a:extLst>
          </p:cNvPr>
          <p:cNvSpPr>
            <a:spLocks noGrp="1"/>
          </p:cNvSpPr>
          <p:nvPr>
            <p:ph type="title"/>
          </p:nvPr>
        </p:nvSpPr>
        <p:spPr>
          <a:xfrm>
            <a:off x="1980393" y="1478781"/>
            <a:ext cx="8231214" cy="3450327"/>
          </a:xfrm>
        </p:spPr>
        <p:txBody>
          <a:bodyPr>
            <a:noAutofit/>
          </a:bodyPr>
          <a:lstStyle/>
          <a:p>
            <a:pPr>
              <a:lnSpc>
                <a:spcPct val="100000"/>
              </a:lnSpc>
            </a:pPr>
            <a:r>
              <a:rPr lang="ar-EG" sz="5400" b="0" dirty="0"/>
              <a:t>وَنَادَىٰ أَصْحَابُ الْأَعْرَافِ رِجَالًا يَعْرِفُونَهُمْ بِسِيمَاهُمْ قَالُوا مَا أَغْنَىٰ عَنْكُمْ جَمْعُكُمْ وَمَا كُنْتُمْ تَسْتَكْبِرُونَ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F4FE16-366F-6C3E-E93E-369FFE64690C}"/>
              </a:ext>
            </a:extLst>
          </p:cNvPr>
          <p:cNvSpPr txBox="1"/>
          <p:nvPr/>
        </p:nvSpPr>
        <p:spPr>
          <a:xfrm>
            <a:off x="2060712" y="43389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men on the heights will call to certain men whom they will know from their marks, saying: "Of what profit to you were your hoards and your arrogant ways?</a:t>
            </a:r>
          </a:p>
        </p:txBody>
      </p:sp>
      <p:sp>
        <p:nvSpPr>
          <p:cNvPr id="7" name="TextBox 6">
            <a:extLst>
              <a:ext uri="{FF2B5EF4-FFF2-40B4-BE49-F238E27FC236}">
                <a16:creationId xmlns:a16="http://schemas.microsoft.com/office/drawing/2014/main" id="{51010692-C3F2-FDC7-51CF-42E176EE56FD}"/>
              </a:ext>
            </a:extLst>
          </p:cNvPr>
          <p:cNvSpPr txBox="1"/>
          <p:nvPr/>
        </p:nvSpPr>
        <p:spPr>
          <a:xfrm>
            <a:off x="2744294" y="41136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878336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77E05-3B72-E352-47DA-4FF53389A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62B84-EF0D-7512-CAFA-B34636F97807}"/>
              </a:ext>
            </a:extLst>
          </p:cNvPr>
          <p:cNvSpPr>
            <a:spLocks noGrp="1"/>
          </p:cNvSpPr>
          <p:nvPr>
            <p:ph type="title"/>
          </p:nvPr>
        </p:nvSpPr>
        <p:spPr>
          <a:xfrm>
            <a:off x="1980393" y="1478781"/>
            <a:ext cx="8231214" cy="3450327"/>
          </a:xfrm>
        </p:spPr>
        <p:txBody>
          <a:bodyPr>
            <a:noAutofit/>
          </a:bodyPr>
          <a:lstStyle/>
          <a:p>
            <a:pPr>
              <a:lnSpc>
                <a:spcPct val="100000"/>
              </a:lnSpc>
            </a:pPr>
            <a:r>
              <a:rPr lang="ar-EG" sz="5400" b="0" dirty="0"/>
              <a:t>أَهَٰؤُلَاءِ الَّذِينَ أَقْسَمْتُمْ لَا يَنَالُهُمُ اللَّهُ بِرَحْمَةٍۚ ادْخُلُوا الْجَنَّةَ لَا خَوْفٌ عَلَيْكُمْ وَلَا أَنْتُمْ تَحْزَنُونَ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85FB70-C317-39A5-B186-208D9C73F4E8}"/>
              </a:ext>
            </a:extLst>
          </p:cNvPr>
          <p:cNvSpPr txBox="1"/>
          <p:nvPr/>
        </p:nvSpPr>
        <p:spPr>
          <a:xfrm>
            <a:off x="2060712" y="43389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are these not the men whom you swore that Allah with His Mercy would never bless? Enter ye the Garden: no fear shall be on you, nor shall ye grieve."</a:t>
            </a:r>
          </a:p>
        </p:txBody>
      </p:sp>
      <p:sp>
        <p:nvSpPr>
          <p:cNvPr id="7" name="TextBox 6">
            <a:extLst>
              <a:ext uri="{FF2B5EF4-FFF2-40B4-BE49-F238E27FC236}">
                <a16:creationId xmlns:a16="http://schemas.microsoft.com/office/drawing/2014/main" id="{53FD5CB4-B952-8E7F-F737-B308CD39DC70}"/>
              </a:ext>
            </a:extLst>
          </p:cNvPr>
          <p:cNvSpPr txBox="1"/>
          <p:nvPr/>
        </p:nvSpPr>
        <p:spPr>
          <a:xfrm>
            <a:off x="3854003" y="41225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7702216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F169A-B7FA-9CEA-CAF3-B09DE4428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EEC4D6-452C-7A5B-7DEC-E5B56CA3D009}"/>
              </a:ext>
            </a:extLst>
          </p:cNvPr>
          <p:cNvSpPr>
            <a:spLocks noGrp="1"/>
          </p:cNvSpPr>
          <p:nvPr>
            <p:ph type="title"/>
          </p:nvPr>
        </p:nvSpPr>
        <p:spPr>
          <a:xfrm>
            <a:off x="1980393" y="1416637"/>
            <a:ext cx="8231214" cy="3450327"/>
          </a:xfrm>
        </p:spPr>
        <p:txBody>
          <a:bodyPr>
            <a:noAutofit/>
          </a:bodyPr>
          <a:lstStyle/>
          <a:p>
            <a:pPr>
              <a:lnSpc>
                <a:spcPct val="100000"/>
              </a:lnSpc>
            </a:pPr>
            <a:r>
              <a:rPr lang="ar-EG" sz="4800" b="0" dirty="0"/>
              <a:t>وَنَادَىٰ أَصْحَابُ النَّارِ أَصْحَابَ الْجَنَّةِ أَنْ أَفِيضُوا عَلَيْنَا مِنَ الْمَاءِ أَوْ مِمَّا رَزَقَكُمُ اللَّهُۚ قَالُوا إِنَّ اللَّهَ حَرَّمَهُمَا عَلَى الْكَافِرِينَ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F3B402-2A73-4D6F-3060-BF3995E57046}"/>
              </a:ext>
            </a:extLst>
          </p:cNvPr>
          <p:cNvSpPr txBox="1"/>
          <p:nvPr/>
        </p:nvSpPr>
        <p:spPr>
          <a:xfrm>
            <a:off x="2060712" y="42052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Companions of the Fire will call to the Companions of the Garden: "Pour down to us water or anything that Allah doth provide for your sustenance." They will say: "Both these things hath Allah forbidden to those who rejected Him."</a:t>
            </a:r>
          </a:p>
        </p:txBody>
      </p:sp>
      <p:sp>
        <p:nvSpPr>
          <p:cNvPr id="7" name="TextBox 6">
            <a:extLst>
              <a:ext uri="{FF2B5EF4-FFF2-40B4-BE49-F238E27FC236}">
                <a16:creationId xmlns:a16="http://schemas.microsoft.com/office/drawing/2014/main" id="{ECF6F053-793E-CAD5-977F-27816F9E183A}"/>
              </a:ext>
            </a:extLst>
          </p:cNvPr>
          <p:cNvSpPr txBox="1"/>
          <p:nvPr/>
        </p:nvSpPr>
        <p:spPr>
          <a:xfrm>
            <a:off x="2380309" y="38974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292293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D6DE7-7449-A964-A6E0-A705213A6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F6957-B50C-150E-54C5-BC32722B6D28}"/>
              </a:ext>
            </a:extLst>
          </p:cNvPr>
          <p:cNvSpPr>
            <a:spLocks noGrp="1"/>
          </p:cNvSpPr>
          <p:nvPr>
            <p:ph type="title"/>
          </p:nvPr>
        </p:nvSpPr>
        <p:spPr>
          <a:xfrm>
            <a:off x="1980393" y="1416637"/>
            <a:ext cx="8231214" cy="3450327"/>
          </a:xfrm>
        </p:spPr>
        <p:txBody>
          <a:bodyPr>
            <a:noAutofit/>
          </a:bodyPr>
          <a:lstStyle/>
          <a:p>
            <a:pPr>
              <a:lnSpc>
                <a:spcPct val="100000"/>
              </a:lnSpc>
            </a:pPr>
            <a:r>
              <a:rPr lang="ar-EG" sz="4800" b="0" dirty="0"/>
              <a:t>الَّذِينَ اتَّخَذُوا دِينَهُمْ لَهْوًا وَلَعِبًا وَغَرَّتْهُمُ الْحَيَاةُ الدُّنْيَا ۚ فَالْيَوْمَ نَنْسَاهُمْ كَمَا نَسُوا لِقَاءَ يَوْمِهِمْ هَٰذَا وَمَا كَانُوا بِآيَاتِنَا يَجْحَدُونَ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D61232-8DDF-4F0F-C91A-6D4BD6628A4F}"/>
              </a:ext>
            </a:extLst>
          </p:cNvPr>
          <p:cNvSpPr txBox="1"/>
          <p:nvPr/>
        </p:nvSpPr>
        <p:spPr>
          <a:xfrm>
            <a:off x="2060712" y="42052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as took their religion to be mere amusement and play, and were deceived by the life of the world." That day shall We forget them as they forgot the meeting of this day of theirs, and as they were wont to reject Our signs.</a:t>
            </a:r>
          </a:p>
        </p:txBody>
      </p:sp>
      <p:sp>
        <p:nvSpPr>
          <p:cNvPr id="7" name="TextBox 6">
            <a:extLst>
              <a:ext uri="{FF2B5EF4-FFF2-40B4-BE49-F238E27FC236}">
                <a16:creationId xmlns:a16="http://schemas.microsoft.com/office/drawing/2014/main" id="{F309DEAB-AA6E-ACCA-70B4-270260373EF3}"/>
              </a:ext>
            </a:extLst>
          </p:cNvPr>
          <p:cNvSpPr txBox="1"/>
          <p:nvPr/>
        </p:nvSpPr>
        <p:spPr>
          <a:xfrm>
            <a:off x="2247144" y="38974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752110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8898E-C737-5523-3AEA-857D6D06A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205B0-3154-5E83-6B43-5C3A7E03F3B1}"/>
              </a:ext>
            </a:extLst>
          </p:cNvPr>
          <p:cNvSpPr>
            <a:spLocks noGrp="1"/>
          </p:cNvSpPr>
          <p:nvPr>
            <p:ph type="title"/>
          </p:nvPr>
        </p:nvSpPr>
        <p:spPr>
          <a:xfrm>
            <a:off x="1980393" y="1523169"/>
            <a:ext cx="8231214" cy="3450327"/>
          </a:xfrm>
        </p:spPr>
        <p:txBody>
          <a:bodyPr>
            <a:noAutofit/>
          </a:bodyPr>
          <a:lstStyle/>
          <a:p>
            <a:pPr>
              <a:lnSpc>
                <a:spcPct val="100000"/>
              </a:lnSpc>
            </a:pPr>
            <a:r>
              <a:rPr lang="ar-EG" sz="6000" b="0" dirty="0"/>
              <a:t>وَلَقَدْ جِئْنَاهُمْ بِكِتَابٍ فَصَّلْنَاهُ عَلَىٰ عِلْمٍ هُدًى وَرَحْمَةً لِقَوْمٍ يُؤْمِنُونَ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57B96-C4DB-192D-485C-92F15C5FFC7F}"/>
              </a:ext>
            </a:extLst>
          </p:cNvPr>
          <p:cNvSpPr txBox="1"/>
          <p:nvPr/>
        </p:nvSpPr>
        <p:spPr>
          <a:xfrm>
            <a:off x="2060712" y="41431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We had certainly sent unto them a Book, based on knowledge, which We explained in detail,- a guide and a mercy to all who believe.</a:t>
            </a:r>
          </a:p>
        </p:txBody>
      </p:sp>
      <p:sp>
        <p:nvSpPr>
          <p:cNvPr id="7" name="TextBox 6">
            <a:extLst>
              <a:ext uri="{FF2B5EF4-FFF2-40B4-BE49-F238E27FC236}">
                <a16:creationId xmlns:a16="http://schemas.microsoft.com/office/drawing/2014/main" id="{3504697A-B93E-E077-24CD-C5985AC2AE1E}"/>
              </a:ext>
            </a:extLst>
          </p:cNvPr>
          <p:cNvSpPr txBox="1"/>
          <p:nvPr/>
        </p:nvSpPr>
        <p:spPr>
          <a:xfrm>
            <a:off x="1980393" y="38353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6462620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31647-DFD3-6150-2591-BA387978D2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CA92F-3C5F-48B8-C8D8-6E5662D3CD95}"/>
              </a:ext>
            </a:extLst>
          </p:cNvPr>
          <p:cNvSpPr>
            <a:spLocks noGrp="1"/>
          </p:cNvSpPr>
          <p:nvPr>
            <p:ph type="title"/>
          </p:nvPr>
        </p:nvSpPr>
        <p:spPr>
          <a:xfrm>
            <a:off x="1980393" y="1274595"/>
            <a:ext cx="8231214" cy="3450327"/>
          </a:xfrm>
        </p:spPr>
        <p:txBody>
          <a:bodyPr>
            <a:noAutofit/>
          </a:bodyPr>
          <a:lstStyle/>
          <a:p>
            <a:pPr>
              <a:lnSpc>
                <a:spcPct val="100000"/>
              </a:lnSpc>
            </a:pPr>
            <a:r>
              <a:rPr lang="ar-EG" sz="4800" b="0" dirty="0"/>
              <a:t>هَلْ يَنْظُرُونَ إِلَّا تَأْوِيلَهُۚ يَوْمَ يَأْتِي تَأْوِيلُهُ يَقُولُ الَّذِينَ نَسُوهُ مِنْ قَبْلُ قَدْ جَاءَتْ رُسُلُ رَبِّنَا بِالْحَقِّ فَهَلْ لَنَا مِنْ شُفَعَاءَ فَيَشْفَعُوا لَنَا أَوْ نُرَدُّ فَنَعْمَلَ غَيْرَ الَّذِي كُنَّا نَعْمَلُۚ...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894542-EF67-4976-6EDF-3F0A294CCB7C}"/>
              </a:ext>
            </a:extLst>
          </p:cNvPr>
          <p:cNvSpPr txBox="1"/>
          <p:nvPr/>
        </p:nvSpPr>
        <p:spPr>
          <a:xfrm>
            <a:off x="2060712" y="4453819"/>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just wait for the final fulfilment of the event? On the day the event is finally fulfilled, those who disregarded it before will say: "The messengers of our Lord did indeed bring true (tidings). Have we no intercessors now to intercede on our behalf? Or could we be sent back? then should we behave differently from our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behaviour</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 past."</a:t>
            </a:r>
          </a:p>
        </p:txBody>
      </p:sp>
    </p:spTree>
    <p:extLst>
      <p:ext uri="{BB962C8B-B14F-4D97-AF65-F5344CB8AC3E}">
        <p14:creationId xmlns:p14="http://schemas.microsoft.com/office/powerpoint/2010/main" val="206256971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080EE-E723-4A2B-2B81-7E8B6CDE7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D34019-8250-BB50-F5CF-EA508F5EB770}"/>
              </a:ext>
            </a:extLst>
          </p:cNvPr>
          <p:cNvSpPr>
            <a:spLocks noGrp="1"/>
          </p:cNvSpPr>
          <p:nvPr>
            <p:ph type="title"/>
          </p:nvPr>
        </p:nvSpPr>
        <p:spPr>
          <a:xfrm>
            <a:off x="1980393" y="1567557"/>
            <a:ext cx="8231214" cy="3450327"/>
          </a:xfrm>
        </p:spPr>
        <p:txBody>
          <a:bodyPr>
            <a:noAutofit/>
          </a:bodyPr>
          <a:lstStyle/>
          <a:p>
            <a:pPr>
              <a:lnSpc>
                <a:spcPct val="100000"/>
              </a:lnSpc>
            </a:pPr>
            <a:r>
              <a:rPr lang="ar-EG" sz="6000" b="0" dirty="0"/>
              <a:t>قَدْ خَسِرُوا أَنْفُسَهُمْ وَضَلَّ عَنْهُمْ </a:t>
            </a:r>
            <a:br>
              <a:rPr lang="ar-EG" sz="6000" b="0" dirty="0"/>
            </a:br>
            <a:r>
              <a:rPr lang="ar-EG" sz="6000" b="0" dirty="0"/>
              <a:t>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7FB251-8E04-736A-5659-5A69CA5DFCCC}"/>
              </a:ext>
            </a:extLst>
          </p:cNvPr>
          <p:cNvSpPr txBox="1"/>
          <p:nvPr/>
        </p:nvSpPr>
        <p:spPr>
          <a:xfrm>
            <a:off x="2060712" y="41874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fact they will have lost their souls, and the things they invented will leave them in the lurch.</a:t>
            </a:r>
          </a:p>
        </p:txBody>
      </p:sp>
      <p:sp>
        <p:nvSpPr>
          <p:cNvPr id="7" name="TextBox 6">
            <a:extLst>
              <a:ext uri="{FF2B5EF4-FFF2-40B4-BE49-F238E27FC236}">
                <a16:creationId xmlns:a16="http://schemas.microsoft.com/office/drawing/2014/main" id="{0119DA12-061B-E2DE-AD8B-7DB766003C07}"/>
              </a:ext>
            </a:extLst>
          </p:cNvPr>
          <p:cNvSpPr txBox="1"/>
          <p:nvPr/>
        </p:nvSpPr>
        <p:spPr>
          <a:xfrm>
            <a:off x="3693783" y="38797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600367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2A975-0007-4EFC-7FE7-AD2363AEFD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9AC766-5638-E351-2E5C-3037078E0F57}"/>
              </a:ext>
            </a:extLst>
          </p:cNvPr>
          <p:cNvSpPr>
            <a:spLocks noGrp="1"/>
          </p:cNvSpPr>
          <p:nvPr>
            <p:ph type="title"/>
          </p:nvPr>
        </p:nvSpPr>
        <p:spPr>
          <a:xfrm>
            <a:off x="1980393" y="1194695"/>
            <a:ext cx="8231214" cy="3450327"/>
          </a:xfrm>
        </p:spPr>
        <p:txBody>
          <a:bodyPr>
            <a:noAutofit/>
          </a:bodyPr>
          <a:lstStyle/>
          <a:p>
            <a:pPr>
              <a:lnSpc>
                <a:spcPct val="100000"/>
              </a:lnSpc>
            </a:pPr>
            <a:r>
              <a:rPr lang="ar-EG" sz="4800" b="0" dirty="0"/>
              <a:t>إِنَّ رَبَّكُمُ اللَّهُ الَّذِي خَلَقَ السَّمَاوَاتِ وَالْأَرْضَ فِي سِتَّةِ أَيَّامٍ ثُمَّ اسْتَوَىٰ عَلَى الْعَرْشِ يُغْشِي اللَّيْلَ النَّهَارَ يَطْلُبُهُ حَثِيثًا وَالشَّمْسَ وَالْقَمَرَ وَالنُّجُومَ مُسَخَّرَاتٍ بِأَمْرِهِۗ...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EF86D6-DDC6-AA47-DEDD-A87A4B55F228}"/>
              </a:ext>
            </a:extLst>
          </p:cNvPr>
          <p:cNvSpPr txBox="1"/>
          <p:nvPr/>
        </p:nvSpPr>
        <p:spPr>
          <a:xfrm>
            <a:off x="2060712" y="433840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Your Guardian-Lord is Allah, Who created the heavens and the earth in six days, and is firmly established on the throne (of authority): He draweth the night as a veil o'er the day, each seeking the other in rapid succession: He created the sun, the moon, and the stars, (all) governed by laws under His command.</a:t>
            </a:r>
          </a:p>
        </p:txBody>
      </p:sp>
    </p:spTree>
    <p:extLst>
      <p:ext uri="{BB962C8B-B14F-4D97-AF65-F5344CB8AC3E}">
        <p14:creationId xmlns:p14="http://schemas.microsoft.com/office/powerpoint/2010/main" val="2233171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A8341-1EB9-7461-9971-41172BDDA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3F9615-5F08-C806-5896-DF6EACAE8A05}"/>
              </a:ext>
            </a:extLst>
          </p:cNvPr>
          <p:cNvSpPr>
            <a:spLocks noGrp="1"/>
          </p:cNvSpPr>
          <p:nvPr>
            <p:ph type="title"/>
          </p:nvPr>
        </p:nvSpPr>
        <p:spPr>
          <a:xfrm>
            <a:off x="1980392" y="1515998"/>
            <a:ext cx="8231214" cy="3450327"/>
          </a:xfrm>
        </p:spPr>
        <p:txBody>
          <a:bodyPr>
            <a:noAutofit/>
          </a:bodyPr>
          <a:lstStyle/>
          <a:p>
            <a:pPr>
              <a:lnSpc>
                <a:spcPct val="100000"/>
              </a:lnSpc>
            </a:pPr>
            <a:r>
              <a:rPr lang="ar-EG" sz="5400" b="0" dirty="0"/>
              <a:t>وَذَرُوا ظَاهِرَ الْإِثْمِ وَبَاطِنَهُۚ إِنَّ الَّذِينَ يَكْسِبُونَ الْإِثْمَ سَيُجْزَوْنَ بِمَا كَانُوا يَقْتَرِفُونَ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2BB048-FD03-14F5-2A5F-3E5CBCFFB491}"/>
              </a:ext>
            </a:extLst>
          </p:cNvPr>
          <p:cNvSpPr txBox="1"/>
          <p:nvPr/>
        </p:nvSpPr>
        <p:spPr>
          <a:xfrm>
            <a:off x="2060711" y="436794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Eschew all sin, open or secret: those who earn sin will get due recompense for their "earnings."</a:t>
            </a:r>
          </a:p>
        </p:txBody>
      </p:sp>
      <p:sp>
        <p:nvSpPr>
          <p:cNvPr id="7" name="TextBox 6">
            <a:extLst>
              <a:ext uri="{FF2B5EF4-FFF2-40B4-BE49-F238E27FC236}">
                <a16:creationId xmlns:a16="http://schemas.microsoft.com/office/drawing/2014/main" id="{B6883B78-8E7C-3CCD-21F7-D98092AB1121}"/>
              </a:ext>
            </a:extLst>
          </p:cNvPr>
          <p:cNvSpPr txBox="1"/>
          <p:nvPr/>
        </p:nvSpPr>
        <p:spPr>
          <a:xfrm>
            <a:off x="4647765" y="4140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204924883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2A869-6830-75C3-387C-DA8505800F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CB831-0D6B-60FD-7167-E8D557100763}"/>
              </a:ext>
            </a:extLst>
          </p:cNvPr>
          <p:cNvSpPr>
            <a:spLocks noGrp="1"/>
          </p:cNvSpPr>
          <p:nvPr>
            <p:ph type="title"/>
          </p:nvPr>
        </p:nvSpPr>
        <p:spPr>
          <a:xfrm>
            <a:off x="1980393" y="1629701"/>
            <a:ext cx="8231214" cy="3450327"/>
          </a:xfrm>
        </p:spPr>
        <p:txBody>
          <a:bodyPr>
            <a:noAutofit/>
          </a:bodyPr>
          <a:lstStyle/>
          <a:p>
            <a:pPr>
              <a:lnSpc>
                <a:spcPct val="100000"/>
              </a:lnSpc>
            </a:pPr>
            <a:r>
              <a:rPr lang="ar-EG" sz="6000" b="0" dirty="0"/>
              <a:t>أَلَا لَهُ الْخَلْقُ وَالْأَمْرُۗ تَبَارَكَ اللَّهُ </a:t>
            </a:r>
            <a:br>
              <a:rPr lang="ar-EG" sz="6000" b="0" dirty="0"/>
            </a:br>
            <a:r>
              <a:rPr lang="ar-EG" sz="6000" b="0" dirty="0"/>
              <a:t>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5418BA-F736-5A1F-ABED-3ABCB21EB9BB}"/>
              </a:ext>
            </a:extLst>
          </p:cNvPr>
          <p:cNvSpPr txBox="1"/>
          <p:nvPr/>
        </p:nvSpPr>
        <p:spPr>
          <a:xfrm>
            <a:off x="2060712" y="422910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Is it not His to create and to govern? Blessed be Allah, the Cherisher and Sustainer of the worlds!</a:t>
            </a:r>
          </a:p>
        </p:txBody>
      </p:sp>
      <p:sp>
        <p:nvSpPr>
          <p:cNvPr id="7" name="TextBox 6">
            <a:extLst>
              <a:ext uri="{FF2B5EF4-FFF2-40B4-BE49-F238E27FC236}">
                <a16:creationId xmlns:a16="http://schemas.microsoft.com/office/drawing/2014/main" id="{650DD798-3129-96CB-32BE-69D2F3E52E6C}"/>
              </a:ext>
            </a:extLst>
          </p:cNvPr>
          <p:cNvSpPr txBox="1"/>
          <p:nvPr/>
        </p:nvSpPr>
        <p:spPr>
          <a:xfrm>
            <a:off x="4066645" y="39321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8586224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B7E17-CEDC-D1BB-E421-BD1A7257E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E84FD7-A0EF-194B-5E75-F26CA1F486F0}"/>
              </a:ext>
            </a:extLst>
          </p:cNvPr>
          <p:cNvSpPr>
            <a:spLocks noGrp="1"/>
          </p:cNvSpPr>
          <p:nvPr>
            <p:ph type="title"/>
          </p:nvPr>
        </p:nvSpPr>
        <p:spPr>
          <a:xfrm>
            <a:off x="1980393" y="1629701"/>
            <a:ext cx="8231214" cy="3450327"/>
          </a:xfrm>
        </p:spPr>
        <p:txBody>
          <a:bodyPr>
            <a:noAutofit/>
          </a:bodyPr>
          <a:lstStyle/>
          <a:p>
            <a:pPr>
              <a:lnSpc>
                <a:spcPct val="100000"/>
              </a:lnSpc>
            </a:pPr>
            <a:r>
              <a:rPr lang="ar-EG" sz="6000" b="0" dirty="0"/>
              <a:t>ادْعُوا رَبَّكُمْ تَضَرُّعًا وَخُفْيَةًۚ إِنَّهُ لَا يُحِبُّ الْمُعْتَدِينَ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E56F8C-46AC-E35D-A015-B7DB6FE18A8E}"/>
              </a:ext>
            </a:extLst>
          </p:cNvPr>
          <p:cNvSpPr txBox="1"/>
          <p:nvPr/>
        </p:nvSpPr>
        <p:spPr>
          <a:xfrm>
            <a:off x="2060712" y="422910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Call on your Lord with humility and in private: for Allah loveth not those who trespass beyond bounds.</a:t>
            </a:r>
          </a:p>
        </p:txBody>
      </p:sp>
      <p:sp>
        <p:nvSpPr>
          <p:cNvPr id="7" name="TextBox 6">
            <a:extLst>
              <a:ext uri="{FF2B5EF4-FFF2-40B4-BE49-F238E27FC236}">
                <a16:creationId xmlns:a16="http://schemas.microsoft.com/office/drawing/2014/main" id="{1F99DE8D-22F5-0D0A-369A-237E95FB78AA}"/>
              </a:ext>
            </a:extLst>
          </p:cNvPr>
          <p:cNvSpPr txBox="1"/>
          <p:nvPr/>
        </p:nvSpPr>
        <p:spPr>
          <a:xfrm>
            <a:off x="3906847" y="39213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50966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ADD3A-A9C2-7CDF-A9EA-24F5E728C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E487F6-AE44-CE09-7466-91AF223EDF71}"/>
              </a:ext>
            </a:extLst>
          </p:cNvPr>
          <p:cNvSpPr>
            <a:spLocks noGrp="1"/>
          </p:cNvSpPr>
          <p:nvPr>
            <p:ph type="title"/>
          </p:nvPr>
        </p:nvSpPr>
        <p:spPr>
          <a:xfrm>
            <a:off x="1980392" y="1381126"/>
            <a:ext cx="8231214" cy="3450327"/>
          </a:xfrm>
        </p:spPr>
        <p:txBody>
          <a:bodyPr>
            <a:noAutofit/>
          </a:bodyPr>
          <a:lstStyle/>
          <a:p>
            <a:pPr>
              <a:lnSpc>
                <a:spcPct val="100000"/>
              </a:lnSpc>
            </a:pPr>
            <a:r>
              <a:rPr lang="ar-EG" sz="5400" b="0" dirty="0"/>
              <a:t>وَلَا تُفْسِدُوا فِي الْأَرْضِ بَعْدَ إِصْلَاحِهَا وَادْعُوهُ خَوْفًا وَطَمَعًاۚ إِنَّ رَحْمَتَ اللَّهِ قَرِيبٌ مِنَ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636897-5C05-E69E-5DB9-B925DFB208B1}"/>
              </a:ext>
            </a:extLst>
          </p:cNvPr>
          <p:cNvSpPr txBox="1"/>
          <p:nvPr/>
        </p:nvSpPr>
        <p:spPr>
          <a:xfrm>
            <a:off x="2060711" y="429818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no mischief on the earth, after it hath been set in order, but call on Him with fear and longing (in your hearts): for the Mercy of Allah is (always) near to those who do good.</a:t>
            </a:r>
          </a:p>
        </p:txBody>
      </p:sp>
      <p:sp>
        <p:nvSpPr>
          <p:cNvPr id="7" name="TextBox 6">
            <a:extLst>
              <a:ext uri="{FF2B5EF4-FFF2-40B4-BE49-F238E27FC236}">
                <a16:creationId xmlns:a16="http://schemas.microsoft.com/office/drawing/2014/main" id="{A7413E06-0A5F-E85C-FD6D-DEED2EF029EB}"/>
              </a:ext>
            </a:extLst>
          </p:cNvPr>
          <p:cNvSpPr txBox="1"/>
          <p:nvPr/>
        </p:nvSpPr>
        <p:spPr>
          <a:xfrm>
            <a:off x="3471841" y="39904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842280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37F50-9396-946F-16F7-51D6BA34E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866418-43F7-4DFA-8AD8-2DE2E3067954}"/>
              </a:ext>
            </a:extLst>
          </p:cNvPr>
          <p:cNvSpPr>
            <a:spLocks noGrp="1"/>
          </p:cNvSpPr>
          <p:nvPr>
            <p:ph type="title"/>
          </p:nvPr>
        </p:nvSpPr>
        <p:spPr>
          <a:xfrm>
            <a:off x="1980393" y="1360659"/>
            <a:ext cx="8231214" cy="3450327"/>
          </a:xfrm>
        </p:spPr>
        <p:txBody>
          <a:bodyPr>
            <a:noAutofit/>
          </a:bodyPr>
          <a:lstStyle/>
          <a:p>
            <a:pPr>
              <a:lnSpc>
                <a:spcPct val="100000"/>
              </a:lnSpc>
            </a:pPr>
            <a:r>
              <a:rPr lang="ar-EG" sz="5000" b="0" dirty="0"/>
              <a:t>وَهُوَ الَّذِي يُرْسِلُ الرِّيَاحَ بُشْرًا بَيْنَ يَدَيْ رَحْمَتِهِۖ حَتَّىٰ إِذَا أَقَلَّتْ سَحَابًا ثِقَالًا سُقْنَاهُ لِبَلَدٍ مَيِّتٍ فَأَنْزَلْنَا بِهِ الْمَاءَ فَأَخْرَجْنَا بِهِ مِنْ كُلِّ الثَّمَرَاتِۚ...</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34AE7E-D231-11F1-DF20-64C67C754A50}"/>
              </a:ext>
            </a:extLst>
          </p:cNvPr>
          <p:cNvSpPr txBox="1"/>
          <p:nvPr/>
        </p:nvSpPr>
        <p:spPr>
          <a:xfrm>
            <a:off x="2060712" y="44846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sendeth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winds like heralds of glad tidings, going before His mercy: when they have carried the heavy-laden clouds, We drive them to a land that is dead, make rain to descend thereon, and produce every kind of harvest therewith:</a:t>
            </a:r>
          </a:p>
        </p:txBody>
      </p:sp>
    </p:spTree>
    <p:extLst>
      <p:ext uri="{BB962C8B-B14F-4D97-AF65-F5344CB8AC3E}">
        <p14:creationId xmlns:p14="http://schemas.microsoft.com/office/powerpoint/2010/main" val="337842366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B8AD-C4E5-F567-3FD8-EF2A6260BF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9CC486-D813-6F33-746A-737918EB5E42}"/>
              </a:ext>
            </a:extLst>
          </p:cNvPr>
          <p:cNvSpPr>
            <a:spLocks noGrp="1"/>
          </p:cNvSpPr>
          <p:nvPr>
            <p:ph type="title"/>
          </p:nvPr>
        </p:nvSpPr>
        <p:spPr>
          <a:xfrm>
            <a:off x="1980393" y="1611945"/>
            <a:ext cx="8231214" cy="3450327"/>
          </a:xfrm>
        </p:spPr>
        <p:txBody>
          <a:bodyPr>
            <a:noAutofit/>
          </a:bodyPr>
          <a:lstStyle/>
          <a:p>
            <a:pPr>
              <a:lnSpc>
                <a:spcPct val="100000"/>
              </a:lnSpc>
            </a:pPr>
            <a:r>
              <a:rPr lang="ar-EG" sz="6000" b="0" dirty="0"/>
              <a:t>كَذَٰلِكَ نُخْرِجُ الْمَوْتَىٰ لَعَلَّكُمْ تَذَكَّرُونَ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D687F1-0FE6-5C0F-550A-407DE6999DBD}"/>
              </a:ext>
            </a:extLst>
          </p:cNvPr>
          <p:cNvSpPr txBox="1"/>
          <p:nvPr/>
        </p:nvSpPr>
        <p:spPr>
          <a:xfrm>
            <a:off x="2060712" y="370711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shall We raise up the dead: perchance ye may remember.</a:t>
            </a:r>
          </a:p>
        </p:txBody>
      </p:sp>
      <p:sp>
        <p:nvSpPr>
          <p:cNvPr id="7" name="TextBox 6">
            <a:extLst>
              <a:ext uri="{FF2B5EF4-FFF2-40B4-BE49-F238E27FC236}">
                <a16:creationId xmlns:a16="http://schemas.microsoft.com/office/drawing/2014/main" id="{908192A7-1309-F37C-FFBC-426678F1EBFB}"/>
              </a:ext>
            </a:extLst>
          </p:cNvPr>
          <p:cNvSpPr txBox="1"/>
          <p:nvPr/>
        </p:nvSpPr>
        <p:spPr>
          <a:xfrm>
            <a:off x="1599576" y="3505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895072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E3F0C-DC37-923A-5FC7-52C6E6560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0CC52-2762-829B-0381-D10F31189A5A}"/>
              </a:ext>
            </a:extLst>
          </p:cNvPr>
          <p:cNvSpPr>
            <a:spLocks noGrp="1"/>
          </p:cNvSpPr>
          <p:nvPr>
            <p:ph type="title"/>
          </p:nvPr>
        </p:nvSpPr>
        <p:spPr>
          <a:xfrm>
            <a:off x="1980393" y="1372248"/>
            <a:ext cx="8231214" cy="3450327"/>
          </a:xfrm>
        </p:spPr>
        <p:txBody>
          <a:bodyPr>
            <a:noAutofit/>
          </a:bodyPr>
          <a:lstStyle/>
          <a:p>
            <a:pPr>
              <a:lnSpc>
                <a:spcPct val="100000"/>
              </a:lnSpc>
            </a:pPr>
            <a:r>
              <a:rPr lang="ar-EG" sz="5000" b="0" dirty="0"/>
              <a:t>وَالْبَلَدُ الطَّيِّبُ يَخْرُجُ نَبَاتُهُ بِإِذْنِ رَبِّهِۖ وَالَّذِي خَبُثَ لَا يَخْرُجُ إِلَّا نَكِدًاۚ كَذَٰلِكَ نُصَرِّفُ الْآيَاتِ لِقَوْمٍ يَشْكُرُونَ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0AC0E2-71A0-6C70-BC27-1E00AECA217E}"/>
              </a:ext>
            </a:extLst>
          </p:cNvPr>
          <p:cNvSpPr txBox="1"/>
          <p:nvPr/>
        </p:nvSpPr>
        <p:spPr>
          <a:xfrm>
            <a:off x="2060712" y="41608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the land that is clean and good, by the will of its Cherisher, springs up produce, (rich) after its kind: but from the land that is bad, springs up nothing but that which is niggardly: thus do we explain the signs by various (symbols) to those who are grateful.</a:t>
            </a:r>
          </a:p>
        </p:txBody>
      </p:sp>
      <p:sp>
        <p:nvSpPr>
          <p:cNvPr id="7" name="TextBox 6">
            <a:extLst>
              <a:ext uri="{FF2B5EF4-FFF2-40B4-BE49-F238E27FC236}">
                <a16:creationId xmlns:a16="http://schemas.microsoft.com/office/drawing/2014/main" id="{74C562C0-4807-1135-1BB9-0CDF09E3B849}"/>
              </a:ext>
            </a:extLst>
          </p:cNvPr>
          <p:cNvSpPr txBox="1"/>
          <p:nvPr/>
        </p:nvSpPr>
        <p:spPr>
          <a:xfrm>
            <a:off x="3552664" y="39283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013426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2A009-626E-994A-51D8-C0C8A4A886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44DCF1-AE72-B86E-750E-220F3442B05E}"/>
              </a:ext>
            </a:extLst>
          </p:cNvPr>
          <p:cNvSpPr>
            <a:spLocks noGrp="1"/>
          </p:cNvSpPr>
          <p:nvPr>
            <p:ph type="title"/>
          </p:nvPr>
        </p:nvSpPr>
        <p:spPr>
          <a:xfrm>
            <a:off x="1980392" y="1392316"/>
            <a:ext cx="8231214" cy="3450327"/>
          </a:xfrm>
        </p:spPr>
        <p:txBody>
          <a:bodyPr>
            <a:noAutofit/>
          </a:bodyPr>
          <a:lstStyle/>
          <a:p>
            <a:pPr>
              <a:lnSpc>
                <a:spcPct val="100000"/>
              </a:lnSpc>
            </a:pPr>
            <a:r>
              <a:rPr lang="ar-EG" sz="5000" b="0" dirty="0"/>
              <a:t>لَقَدْ أَرْسَلْنَا نُوحًا إِلَىٰ قَوْمِهِ فَقَالَ يَا قَوْمِ اعْبُدُوا اللَّهَ مَا لَكُمْ مِنْ إِلَٰهٍ غَيْرُهُ إِنِّي أَخَافُ عَلَيْكُمْ عَذَابَ يَوْمٍ عَظِيمٍ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779C83-002B-49C9-AB6E-9B0F4D0F369C}"/>
              </a:ext>
            </a:extLst>
          </p:cNvPr>
          <p:cNvSpPr txBox="1"/>
          <p:nvPr/>
        </p:nvSpPr>
        <p:spPr>
          <a:xfrm>
            <a:off x="2060712" y="42942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sent Noah to his people. He said: "O my people! worship Allah! ye have no other god but Him. I fear for you the punishment of a dreadful day!</a:t>
            </a:r>
          </a:p>
        </p:txBody>
      </p:sp>
      <p:sp>
        <p:nvSpPr>
          <p:cNvPr id="7" name="TextBox 6">
            <a:extLst>
              <a:ext uri="{FF2B5EF4-FFF2-40B4-BE49-F238E27FC236}">
                <a16:creationId xmlns:a16="http://schemas.microsoft.com/office/drawing/2014/main" id="{7F2455AF-0C84-9441-0614-4B0B77D7B377}"/>
              </a:ext>
            </a:extLst>
          </p:cNvPr>
          <p:cNvSpPr txBox="1"/>
          <p:nvPr/>
        </p:nvSpPr>
        <p:spPr>
          <a:xfrm>
            <a:off x="3321845" y="40069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881428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5CE34-29CB-34EF-C515-47E52E9DA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06F1C-3393-FCCC-F54C-FECE65299B2E}"/>
              </a:ext>
            </a:extLst>
          </p:cNvPr>
          <p:cNvSpPr>
            <a:spLocks noGrp="1"/>
          </p:cNvSpPr>
          <p:nvPr>
            <p:ph type="title"/>
          </p:nvPr>
        </p:nvSpPr>
        <p:spPr>
          <a:xfrm>
            <a:off x="1980393" y="1587624"/>
            <a:ext cx="8231214" cy="3450327"/>
          </a:xfrm>
        </p:spPr>
        <p:txBody>
          <a:bodyPr>
            <a:noAutofit/>
          </a:bodyPr>
          <a:lstStyle/>
          <a:p>
            <a:pPr>
              <a:lnSpc>
                <a:spcPct val="100000"/>
              </a:lnSpc>
            </a:pPr>
            <a:r>
              <a:rPr lang="ar-EG" sz="6000" b="0" dirty="0"/>
              <a:t>قَالَ الْمَلَأُ مِنْ قَوْمِهِ إِنَّا لَنَرَاكَ فِي ضَلَالٍ 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8FC263-CAB3-03E4-CE51-178A4A2DB4BB}"/>
              </a:ext>
            </a:extLst>
          </p:cNvPr>
          <p:cNvSpPr txBox="1"/>
          <p:nvPr/>
        </p:nvSpPr>
        <p:spPr>
          <a:xfrm>
            <a:off x="2060712" y="42233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of his people said: "Ah! we see thee evidently wandering (in mind)."</a:t>
            </a:r>
          </a:p>
        </p:txBody>
      </p:sp>
      <p:sp>
        <p:nvSpPr>
          <p:cNvPr id="7" name="TextBox 6">
            <a:extLst>
              <a:ext uri="{FF2B5EF4-FFF2-40B4-BE49-F238E27FC236}">
                <a16:creationId xmlns:a16="http://schemas.microsoft.com/office/drawing/2014/main" id="{516BB12F-BE2A-9461-2474-439953444563}"/>
              </a:ext>
            </a:extLst>
          </p:cNvPr>
          <p:cNvSpPr txBox="1"/>
          <p:nvPr/>
        </p:nvSpPr>
        <p:spPr>
          <a:xfrm>
            <a:off x="4165224" y="38915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9343461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1E6FE-DC6B-454C-E83F-8A13D47E4C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00069-2232-2DA3-27A8-A83E49CC094C}"/>
              </a:ext>
            </a:extLst>
          </p:cNvPr>
          <p:cNvSpPr>
            <a:spLocks noGrp="1"/>
          </p:cNvSpPr>
          <p:nvPr>
            <p:ph type="title"/>
          </p:nvPr>
        </p:nvSpPr>
        <p:spPr>
          <a:xfrm>
            <a:off x="1980393" y="1587624"/>
            <a:ext cx="8231214" cy="3450327"/>
          </a:xfrm>
        </p:spPr>
        <p:txBody>
          <a:bodyPr>
            <a:noAutofit/>
          </a:bodyPr>
          <a:lstStyle/>
          <a:p>
            <a:pPr>
              <a:lnSpc>
                <a:spcPct val="100000"/>
              </a:lnSpc>
            </a:pPr>
            <a:r>
              <a:rPr lang="ar-EG" sz="6000" b="0" dirty="0"/>
              <a:t>قَالَ يَا قَوْمِ لَيْسَ بِي ضَلَالَةٌ وَلَٰكِنِّي رَسُولٌ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A1E06E-C524-556B-771F-6092C3F1B930}"/>
              </a:ext>
            </a:extLst>
          </p:cNvPr>
          <p:cNvSpPr txBox="1"/>
          <p:nvPr/>
        </p:nvSpPr>
        <p:spPr>
          <a:xfrm>
            <a:off x="2060712" y="42233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my people! No wandering is there in my (mind): on the contrary I am a messenger from the Lord and Cherisher of the worlds!</a:t>
            </a:r>
          </a:p>
        </p:txBody>
      </p:sp>
      <p:sp>
        <p:nvSpPr>
          <p:cNvPr id="7" name="TextBox 6">
            <a:extLst>
              <a:ext uri="{FF2B5EF4-FFF2-40B4-BE49-F238E27FC236}">
                <a16:creationId xmlns:a16="http://schemas.microsoft.com/office/drawing/2014/main" id="{BA6D5C7E-E108-3E41-5BBC-F91ECF8480F6}"/>
              </a:ext>
            </a:extLst>
          </p:cNvPr>
          <p:cNvSpPr txBox="1"/>
          <p:nvPr/>
        </p:nvSpPr>
        <p:spPr>
          <a:xfrm>
            <a:off x="2789185" y="3915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341835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8EF9A-0E4F-9747-88E4-084B06FF62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30FD35-944B-9F65-8BCA-184FE337D53E}"/>
              </a:ext>
            </a:extLst>
          </p:cNvPr>
          <p:cNvSpPr>
            <a:spLocks noGrp="1"/>
          </p:cNvSpPr>
          <p:nvPr>
            <p:ph type="title"/>
          </p:nvPr>
        </p:nvSpPr>
        <p:spPr>
          <a:xfrm>
            <a:off x="1980393" y="1587624"/>
            <a:ext cx="8231214" cy="3450327"/>
          </a:xfrm>
        </p:spPr>
        <p:txBody>
          <a:bodyPr>
            <a:noAutofit/>
          </a:bodyPr>
          <a:lstStyle/>
          <a:p>
            <a:pPr>
              <a:lnSpc>
                <a:spcPct val="100000"/>
              </a:lnSpc>
            </a:pPr>
            <a:r>
              <a:rPr lang="ar-EG" sz="6000" b="0" dirty="0"/>
              <a:t>أُبَلِّغُكُمْ رِسَالَاتِ رَبِّي وَأَنْصَحُ لَكُمْ وَأَعْلَمُ مِنَ اللَّهِ مَا لَا تَعْلَمُونَ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56C360-8273-19EB-9C30-D70CB6267628}"/>
              </a:ext>
            </a:extLst>
          </p:cNvPr>
          <p:cNvSpPr txBox="1"/>
          <p:nvPr/>
        </p:nvSpPr>
        <p:spPr>
          <a:xfrm>
            <a:off x="2060712" y="422338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 but fulfil towards you the duties of my Lord's mission: Sincere is my advice to you, and I know from Allah something that ye know not.</a:t>
            </a:r>
          </a:p>
        </p:txBody>
      </p:sp>
      <p:sp>
        <p:nvSpPr>
          <p:cNvPr id="7" name="TextBox 6">
            <a:extLst>
              <a:ext uri="{FF2B5EF4-FFF2-40B4-BE49-F238E27FC236}">
                <a16:creationId xmlns:a16="http://schemas.microsoft.com/office/drawing/2014/main" id="{469F5310-ECCC-3E31-58B9-27277EA33319}"/>
              </a:ext>
            </a:extLst>
          </p:cNvPr>
          <p:cNvSpPr txBox="1"/>
          <p:nvPr/>
        </p:nvSpPr>
        <p:spPr>
          <a:xfrm>
            <a:off x="2478467" y="3915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2878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0458D-88DC-DEA4-D18C-303C56A303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43B9C8-6D79-FD8B-1C81-449BD40D5C40}"/>
              </a:ext>
            </a:extLst>
          </p:cNvPr>
          <p:cNvSpPr>
            <a:spLocks noGrp="1"/>
          </p:cNvSpPr>
          <p:nvPr>
            <p:ph type="title"/>
          </p:nvPr>
        </p:nvSpPr>
        <p:spPr>
          <a:xfrm>
            <a:off x="1980392" y="1353051"/>
            <a:ext cx="8231214" cy="3450327"/>
          </a:xfrm>
        </p:spPr>
        <p:txBody>
          <a:bodyPr>
            <a:noAutofit/>
          </a:bodyPr>
          <a:lstStyle/>
          <a:p>
            <a:pPr>
              <a:lnSpc>
                <a:spcPct val="100000"/>
              </a:lnSpc>
            </a:pPr>
            <a:r>
              <a:rPr lang="ar-EG" sz="5000" b="0" dirty="0"/>
              <a:t>وَلَا تَأْكُلُوا مِمَّا لَمْ يُذْكَرِ اسْمُ اللَّهِ عَلَيْهِ </a:t>
            </a:r>
            <a:br>
              <a:rPr lang="en-US" sz="5000" b="0" dirty="0"/>
            </a:br>
            <a:r>
              <a:rPr lang="ar-EG" sz="5000" b="0" dirty="0"/>
              <a:t>وَإِنَّهُ لَفِسْقٌ ۗ وَإِنَّ الشَّيَاطِينَ لَيُوحُونَ إِلَىٰ أَوْلِيَائِهِمْ لِيُجَادِلُوكُمْۖ وَإِنْ أَطَعْتُمُوهُمْ </a:t>
            </a:r>
            <a:br>
              <a:rPr lang="en-US" sz="5000" b="0" dirty="0"/>
            </a:br>
            <a:r>
              <a:rPr lang="ar-EG" sz="5000" b="0" dirty="0"/>
              <a:t>إِنَّكُمْ لَمُشْرِكُونَ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AC074B-B743-9D91-EC51-76395EEE6EFE}"/>
              </a:ext>
            </a:extLst>
          </p:cNvPr>
          <p:cNvSpPr txBox="1"/>
          <p:nvPr/>
        </p:nvSpPr>
        <p:spPr>
          <a:xfrm>
            <a:off x="2060712" y="45543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Eat not of (meats) on which Allah's name hath not been pronounced: That would be impiety. But the evil ones ever inspire their friends to contend with you if ye were to obey them, ye would indeed be Pagans.</a:t>
            </a:r>
          </a:p>
        </p:txBody>
      </p:sp>
      <p:sp>
        <p:nvSpPr>
          <p:cNvPr id="7" name="TextBox 6">
            <a:extLst>
              <a:ext uri="{FF2B5EF4-FFF2-40B4-BE49-F238E27FC236}">
                <a16:creationId xmlns:a16="http://schemas.microsoft.com/office/drawing/2014/main" id="{138B58BD-81FD-4559-853E-2D3CF45194D0}"/>
              </a:ext>
            </a:extLst>
          </p:cNvPr>
          <p:cNvSpPr txBox="1"/>
          <p:nvPr/>
        </p:nvSpPr>
        <p:spPr>
          <a:xfrm>
            <a:off x="4106229" y="4311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01856770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B87A4-3381-EEFE-455F-B43B51073B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7CC750-2FFE-6E75-BE8A-8B45C28CD687}"/>
              </a:ext>
            </a:extLst>
          </p:cNvPr>
          <p:cNvSpPr>
            <a:spLocks noGrp="1"/>
          </p:cNvSpPr>
          <p:nvPr>
            <p:ph type="title"/>
          </p:nvPr>
        </p:nvSpPr>
        <p:spPr>
          <a:xfrm>
            <a:off x="1980393" y="1552112"/>
            <a:ext cx="8231214" cy="3450327"/>
          </a:xfrm>
        </p:spPr>
        <p:txBody>
          <a:bodyPr>
            <a:noAutofit/>
          </a:bodyPr>
          <a:lstStyle/>
          <a:p>
            <a:pPr>
              <a:lnSpc>
                <a:spcPct val="100000"/>
              </a:lnSpc>
            </a:pPr>
            <a:r>
              <a:rPr lang="ar-EG" sz="5400" b="0" dirty="0"/>
              <a:t>أَوَعَجِبْتُمْ أَنْ جَاءَكُمْ ذِكْرٌ مِنْ رَبِّكُمْ </a:t>
            </a:r>
            <a:br>
              <a:rPr lang="ar-EG" sz="5400" b="0" dirty="0"/>
            </a:br>
            <a:r>
              <a:rPr lang="ar-EG" sz="5400" b="0" dirty="0"/>
              <a:t>عَلَىٰ رَجُلٍ مِنْكُمْ لِيُنْذِرَكُمْ وَلِتَتَّقُوا وَلَعَلَّكُمْ تُرْحَمُونَ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66F09C-51AB-006A-40DE-D454108E253D}"/>
              </a:ext>
            </a:extLst>
          </p:cNvPr>
          <p:cNvSpPr txBox="1"/>
          <p:nvPr/>
        </p:nvSpPr>
        <p:spPr>
          <a:xfrm>
            <a:off x="2060712" y="447024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ye wonder that there hath come to you a message from your Lord, through a man of your own people, to warn you,- so that ye may fear Allah and haply receive His Mercy?"</a:t>
            </a:r>
          </a:p>
        </p:txBody>
      </p:sp>
      <p:sp>
        <p:nvSpPr>
          <p:cNvPr id="7" name="TextBox 6">
            <a:extLst>
              <a:ext uri="{FF2B5EF4-FFF2-40B4-BE49-F238E27FC236}">
                <a16:creationId xmlns:a16="http://schemas.microsoft.com/office/drawing/2014/main" id="{0E57C5D0-3669-1C40-EE5D-6343CA560237}"/>
              </a:ext>
            </a:extLst>
          </p:cNvPr>
          <p:cNvSpPr txBox="1"/>
          <p:nvPr/>
        </p:nvSpPr>
        <p:spPr>
          <a:xfrm>
            <a:off x="4653497" y="4162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40980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1EB41-567F-99E6-BD9B-806384C95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083FC1-6909-6E39-09A7-29BF9B42F7AB}"/>
              </a:ext>
            </a:extLst>
          </p:cNvPr>
          <p:cNvSpPr>
            <a:spLocks noGrp="1"/>
          </p:cNvSpPr>
          <p:nvPr>
            <p:ph type="title"/>
          </p:nvPr>
        </p:nvSpPr>
        <p:spPr>
          <a:xfrm>
            <a:off x="1980393" y="1552112"/>
            <a:ext cx="8231214" cy="3450327"/>
          </a:xfrm>
        </p:spPr>
        <p:txBody>
          <a:bodyPr>
            <a:noAutofit/>
          </a:bodyPr>
          <a:lstStyle/>
          <a:p>
            <a:pPr>
              <a:lnSpc>
                <a:spcPct val="100000"/>
              </a:lnSpc>
            </a:pPr>
            <a:r>
              <a:rPr lang="ar-EG" sz="5000" b="0" dirty="0"/>
              <a:t>فَكَذَّبُوهُ فَأَنْجَيْنَاهُ وَالَّذِينَ مَعَهُ فِي الْفُلْكِ وَأَغْرَقْنَا الَّذِينَ كَذَّبُوا بِآيَاتِنَاۚ إِنَّهُمْ كَانُوا قَوْمًا عَمِينَ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FE4C33-96E3-530F-6943-A2125B083D71}"/>
              </a:ext>
            </a:extLst>
          </p:cNvPr>
          <p:cNvSpPr txBox="1"/>
          <p:nvPr/>
        </p:nvSpPr>
        <p:spPr>
          <a:xfrm>
            <a:off x="2060712" y="43305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they rejected him, and We delivered him, and those with him, in the Ark: but We overwhelmed in the flood those who rejected Our signs. They were indeed a blind people!</a:t>
            </a:r>
          </a:p>
        </p:txBody>
      </p:sp>
      <p:sp>
        <p:nvSpPr>
          <p:cNvPr id="7" name="TextBox 6">
            <a:extLst>
              <a:ext uri="{FF2B5EF4-FFF2-40B4-BE49-F238E27FC236}">
                <a16:creationId xmlns:a16="http://schemas.microsoft.com/office/drawing/2014/main" id="{3C4B89B1-2049-1C8B-42DD-083628FE8A6E}"/>
              </a:ext>
            </a:extLst>
          </p:cNvPr>
          <p:cNvSpPr txBox="1"/>
          <p:nvPr/>
        </p:nvSpPr>
        <p:spPr>
          <a:xfrm>
            <a:off x="4502576" y="40914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346039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CA671-27A1-283F-1D04-F286C4DE12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F41937-65C2-2DBD-8CED-0F317B7717DE}"/>
              </a:ext>
            </a:extLst>
          </p:cNvPr>
          <p:cNvSpPr>
            <a:spLocks noGrp="1"/>
          </p:cNvSpPr>
          <p:nvPr>
            <p:ph type="title"/>
          </p:nvPr>
        </p:nvSpPr>
        <p:spPr>
          <a:xfrm>
            <a:off x="1980392" y="1423529"/>
            <a:ext cx="8231214" cy="3450327"/>
          </a:xfrm>
        </p:spPr>
        <p:txBody>
          <a:bodyPr>
            <a:noAutofit/>
          </a:bodyPr>
          <a:lstStyle/>
          <a:p>
            <a:pPr>
              <a:lnSpc>
                <a:spcPct val="100000"/>
              </a:lnSpc>
            </a:pPr>
            <a:r>
              <a:rPr lang="ar-EG" sz="6000" b="0" dirty="0"/>
              <a:t>وَإِلَىٰ عَادٍ أَخَاهُمْ هُودًاۗ قَالَ يَا </a:t>
            </a:r>
            <a:br>
              <a:rPr lang="ar-EG" sz="6000" b="0" dirty="0"/>
            </a:br>
            <a:r>
              <a:rPr lang="ar-EG" sz="6000" b="0" dirty="0"/>
              <a:t>قَوْمِ اعْبُدُوا اللَّهَ مَا لَكُمْ مِنْ إِلَٰهٍ </a:t>
            </a:r>
            <a:br>
              <a:rPr lang="ar-EG" sz="6000" b="0" dirty="0"/>
            </a:br>
            <a:r>
              <a:rPr lang="ar-EG" sz="6000" b="0" dirty="0"/>
              <a:t>غَيْرُهُۚ أَفَلَا تَتَّقُونَ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79BE0A-F62B-8A5C-638F-8D2B3938E090}"/>
              </a:ext>
            </a:extLst>
          </p:cNvPr>
          <p:cNvSpPr txBox="1"/>
          <p:nvPr/>
        </p:nvSpPr>
        <p:spPr>
          <a:xfrm>
            <a:off x="2060712" y="43660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'Ad people, (We sent) Hud, one of their (own) brethren: He said: O my people! worship Allah! ye have no other god but Him will ye not fear (Allah)?"</a:t>
            </a:r>
          </a:p>
        </p:txBody>
      </p:sp>
      <p:sp>
        <p:nvSpPr>
          <p:cNvPr id="7" name="TextBox 6">
            <a:extLst>
              <a:ext uri="{FF2B5EF4-FFF2-40B4-BE49-F238E27FC236}">
                <a16:creationId xmlns:a16="http://schemas.microsoft.com/office/drawing/2014/main" id="{0952384B-D6F0-EA8A-A807-3FA64095CE47}"/>
              </a:ext>
            </a:extLst>
          </p:cNvPr>
          <p:cNvSpPr txBox="1"/>
          <p:nvPr/>
        </p:nvSpPr>
        <p:spPr>
          <a:xfrm>
            <a:off x="3712464" y="4145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90365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47A82-8420-DC3E-D528-DB1DA7B653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DAED8-EEAD-5508-BEE7-CCC290FC2E3A}"/>
              </a:ext>
            </a:extLst>
          </p:cNvPr>
          <p:cNvSpPr>
            <a:spLocks noGrp="1"/>
          </p:cNvSpPr>
          <p:nvPr>
            <p:ph type="title"/>
          </p:nvPr>
        </p:nvSpPr>
        <p:spPr>
          <a:xfrm>
            <a:off x="1980393" y="1672103"/>
            <a:ext cx="8231214" cy="3450327"/>
          </a:xfrm>
        </p:spPr>
        <p:txBody>
          <a:bodyPr>
            <a:noAutofit/>
          </a:bodyPr>
          <a:lstStyle/>
          <a:p>
            <a:pPr>
              <a:lnSpc>
                <a:spcPct val="100000"/>
              </a:lnSpc>
            </a:pPr>
            <a:r>
              <a:rPr lang="ar-EG" sz="5000" b="0" dirty="0"/>
              <a:t>قَالَ الْمَلَأُ الَّذِينَ كَفَرُوا مِنْ قَوْمِهِ إِنَّا لَنَرَاكَ فِي سَفَاهَةٍ وَإِنَّا لَنَظُنُّكَ مِنَ الْكَاذِبِينَ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3FC7D0-86B7-9A14-8957-AF256013C2BA}"/>
              </a:ext>
            </a:extLst>
          </p:cNvPr>
          <p:cNvSpPr txBox="1"/>
          <p:nvPr/>
        </p:nvSpPr>
        <p:spPr>
          <a:xfrm>
            <a:off x="2060712" y="41126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of the Unbelievers among his people said: "Ah! we see thou art an imbecile!" and "We think thou art a liar!"</a:t>
            </a:r>
          </a:p>
        </p:txBody>
      </p:sp>
      <p:sp>
        <p:nvSpPr>
          <p:cNvPr id="7" name="TextBox 6">
            <a:extLst>
              <a:ext uri="{FF2B5EF4-FFF2-40B4-BE49-F238E27FC236}">
                <a16:creationId xmlns:a16="http://schemas.microsoft.com/office/drawing/2014/main" id="{6A55D986-2F1E-AC1F-BA74-68FC9BD9DF5F}"/>
              </a:ext>
            </a:extLst>
          </p:cNvPr>
          <p:cNvSpPr txBox="1"/>
          <p:nvPr/>
        </p:nvSpPr>
        <p:spPr>
          <a:xfrm>
            <a:off x="2256527" y="3887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2242600"/>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23837-12F2-D7FC-4F8C-777011ECD0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795287-D835-FD72-1DCA-88CC41EDD260}"/>
              </a:ext>
            </a:extLst>
          </p:cNvPr>
          <p:cNvSpPr>
            <a:spLocks noGrp="1"/>
          </p:cNvSpPr>
          <p:nvPr>
            <p:ph type="title"/>
          </p:nvPr>
        </p:nvSpPr>
        <p:spPr>
          <a:xfrm>
            <a:off x="1980393" y="1512305"/>
            <a:ext cx="8231214" cy="3450327"/>
          </a:xfrm>
        </p:spPr>
        <p:txBody>
          <a:bodyPr>
            <a:noAutofit/>
          </a:bodyPr>
          <a:lstStyle/>
          <a:p>
            <a:pPr>
              <a:lnSpc>
                <a:spcPct val="100000"/>
              </a:lnSpc>
            </a:pPr>
            <a:r>
              <a:rPr lang="ar-EG" sz="6000" b="0" dirty="0"/>
              <a:t>قَالَ يَا قَوْمِ لَيْسَ بِي سَفَاهَةٌ وَلَٰكِنِّي رَسُولٌ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64C4EE-0A4E-7DF4-8B37-601A5EDE03AF}"/>
              </a:ext>
            </a:extLst>
          </p:cNvPr>
          <p:cNvSpPr txBox="1"/>
          <p:nvPr/>
        </p:nvSpPr>
        <p:spPr>
          <a:xfrm>
            <a:off x="2060712" y="41126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"O my people! I am no imbecile, but (I am) a messenger from the Lord and Cherisher of the worlds!</a:t>
            </a:r>
          </a:p>
        </p:txBody>
      </p:sp>
      <p:sp>
        <p:nvSpPr>
          <p:cNvPr id="7" name="TextBox 6">
            <a:extLst>
              <a:ext uri="{FF2B5EF4-FFF2-40B4-BE49-F238E27FC236}">
                <a16:creationId xmlns:a16="http://schemas.microsoft.com/office/drawing/2014/main" id="{3980DCCE-D2CA-7E58-9FFE-72505E14C70D}"/>
              </a:ext>
            </a:extLst>
          </p:cNvPr>
          <p:cNvSpPr txBox="1"/>
          <p:nvPr/>
        </p:nvSpPr>
        <p:spPr>
          <a:xfrm>
            <a:off x="2789187" y="3804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0233423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20F93-2C8E-DBD7-8D88-A3E6C8A7F6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7560A-D10B-3E3E-83D0-36A339052993}"/>
              </a:ext>
            </a:extLst>
          </p:cNvPr>
          <p:cNvSpPr>
            <a:spLocks noGrp="1"/>
          </p:cNvSpPr>
          <p:nvPr>
            <p:ph type="title"/>
          </p:nvPr>
        </p:nvSpPr>
        <p:spPr>
          <a:xfrm>
            <a:off x="1980393" y="1574449"/>
            <a:ext cx="8231214" cy="3450327"/>
          </a:xfrm>
        </p:spPr>
        <p:txBody>
          <a:bodyPr>
            <a:noAutofit/>
          </a:bodyPr>
          <a:lstStyle/>
          <a:p>
            <a:pPr>
              <a:lnSpc>
                <a:spcPct val="100000"/>
              </a:lnSpc>
            </a:pPr>
            <a:r>
              <a:rPr lang="ar-EG" sz="6000" b="0" dirty="0"/>
              <a:t>أُبَلِّغُكُمْ رِسَالَاتِ رَبِّي وَأَنَا</a:t>
            </a:r>
            <a:br>
              <a:rPr lang="ar-EG" sz="6000" b="0" dirty="0"/>
            </a:br>
            <a:r>
              <a:rPr lang="ar-EG" sz="6000" b="0" dirty="0"/>
              <a:t> لَكُمْ نَاصِحٌ أَمِينٌ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02C896-D02B-1545-1427-801B701AF58F}"/>
              </a:ext>
            </a:extLst>
          </p:cNvPr>
          <p:cNvSpPr txBox="1"/>
          <p:nvPr/>
        </p:nvSpPr>
        <p:spPr>
          <a:xfrm>
            <a:off x="2060712" y="41748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 but fulfil towards you the duties of my Lord's mission: I am to you a sincere and trustworthy adviser.</a:t>
            </a:r>
          </a:p>
        </p:txBody>
      </p:sp>
      <p:sp>
        <p:nvSpPr>
          <p:cNvPr id="7" name="TextBox 6">
            <a:extLst>
              <a:ext uri="{FF2B5EF4-FFF2-40B4-BE49-F238E27FC236}">
                <a16:creationId xmlns:a16="http://schemas.microsoft.com/office/drawing/2014/main" id="{48C5465A-9D29-28E3-222D-EAE8E05BD703}"/>
              </a:ext>
            </a:extLst>
          </p:cNvPr>
          <p:cNvSpPr txBox="1"/>
          <p:nvPr/>
        </p:nvSpPr>
        <p:spPr>
          <a:xfrm>
            <a:off x="3632566" y="38670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0787720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18F88-2A46-FAB6-7A99-2FC6A3383F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27B63-D98D-829B-7C07-3A54447857B7}"/>
              </a:ext>
            </a:extLst>
          </p:cNvPr>
          <p:cNvSpPr>
            <a:spLocks noGrp="1"/>
          </p:cNvSpPr>
          <p:nvPr>
            <p:ph type="title"/>
          </p:nvPr>
        </p:nvSpPr>
        <p:spPr>
          <a:xfrm>
            <a:off x="1980391" y="1148320"/>
            <a:ext cx="8231214" cy="3450327"/>
          </a:xfrm>
        </p:spPr>
        <p:txBody>
          <a:bodyPr>
            <a:noAutofit/>
          </a:bodyPr>
          <a:lstStyle/>
          <a:p>
            <a:pPr>
              <a:lnSpc>
                <a:spcPct val="100000"/>
              </a:lnSpc>
            </a:pPr>
            <a:r>
              <a:rPr lang="ar-EG" sz="4800" b="0" dirty="0"/>
              <a:t>أَوَعَجِبْتُمْ أَنْ جَاءَكُمْ ذِكْرٌ مِنْ رَبِّكُمْ عَلَىٰ رَجُلٍ مِنْكُمْ لِيُنْذِرَكُمْۚ وَاذْكُرُوا إِذْ جَعَلَكُمْ خُلَفَاءَ مِنْ بَعْدِ قَوْمِ نُوحٍ وَزَادَكُمْ فِي الْخَلْقِ بَسْطَةً ۖ فَاذْكُرُوا آلَاءَ اللَّهِ لَعَلَّكُمْ تُفْلِحُونَ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8FE296-F5EE-7835-7FFA-B09B13F59D2E}"/>
              </a:ext>
            </a:extLst>
          </p:cNvPr>
          <p:cNvSpPr txBox="1"/>
          <p:nvPr/>
        </p:nvSpPr>
        <p:spPr>
          <a:xfrm>
            <a:off x="2060710" y="4299167"/>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ye wonder that there hath come to you a message from your Lord through a man of your own people, to warn you? call in remembrance that He made you inheritors after the people of Noah, and gave you a stature tall among the nations. Call in remembrance the benefits (ye have received) from Allah: that so ye may prosper."</a:t>
            </a:r>
          </a:p>
        </p:txBody>
      </p:sp>
      <p:sp>
        <p:nvSpPr>
          <p:cNvPr id="7" name="TextBox 6">
            <a:extLst>
              <a:ext uri="{FF2B5EF4-FFF2-40B4-BE49-F238E27FC236}">
                <a16:creationId xmlns:a16="http://schemas.microsoft.com/office/drawing/2014/main" id="{D852678A-80CF-78E7-0D2E-2E35BBAB351C}"/>
              </a:ext>
            </a:extLst>
          </p:cNvPr>
          <p:cNvSpPr txBox="1"/>
          <p:nvPr/>
        </p:nvSpPr>
        <p:spPr>
          <a:xfrm>
            <a:off x="2123362" y="40179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13468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F8E7C-A019-45FB-995F-CE17E7C61E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5D108-C2B7-FBA4-5BC5-9EB639B02CA8}"/>
              </a:ext>
            </a:extLst>
          </p:cNvPr>
          <p:cNvSpPr>
            <a:spLocks noGrp="1"/>
          </p:cNvSpPr>
          <p:nvPr>
            <p:ph type="title"/>
          </p:nvPr>
        </p:nvSpPr>
        <p:spPr>
          <a:xfrm>
            <a:off x="1980392" y="1343629"/>
            <a:ext cx="8231214" cy="3450327"/>
          </a:xfrm>
        </p:spPr>
        <p:txBody>
          <a:bodyPr>
            <a:noAutofit/>
          </a:bodyPr>
          <a:lstStyle/>
          <a:p>
            <a:pPr>
              <a:lnSpc>
                <a:spcPct val="100000"/>
              </a:lnSpc>
            </a:pPr>
            <a:r>
              <a:rPr lang="ar-EG" sz="5600" b="0" dirty="0"/>
              <a:t>قَالُوا أَجِئْتَنَا لِنَعْبُدَ اللَّهَ وَحْدَهُ وَنَذَرَ</a:t>
            </a:r>
            <a:br>
              <a:rPr lang="ar-EG" sz="5600" b="0" dirty="0"/>
            </a:br>
            <a:r>
              <a:rPr lang="ar-EG" sz="5600" b="0" dirty="0"/>
              <a:t> مَا كَانَ يَعْبُدُ آبَاؤُنَاۖ فَأْتِنَا بِمَا تَعِدُنَا </a:t>
            </a:r>
            <a:br>
              <a:rPr lang="ar-EG" sz="5600" b="0" dirty="0"/>
            </a:br>
            <a:r>
              <a:rPr lang="ar-EG" sz="5600" b="0" dirty="0"/>
              <a:t>إِنْ كُنْتَ مِنَ الصَّادِقِينَ</a:t>
            </a:r>
            <a:endParaRPr lang="ar-EG" sz="5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9F77E6-2B94-1617-704D-C0C63F3AE9B5}"/>
              </a:ext>
            </a:extLst>
          </p:cNvPr>
          <p:cNvSpPr txBox="1"/>
          <p:nvPr/>
        </p:nvSpPr>
        <p:spPr>
          <a:xfrm>
            <a:off x="2060711" y="42718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"Comest thou to us, that we may worship Allah alone, and give up the cult of our fathers? bring us what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threatenest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us with, if so be that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tellest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a:t>
            </a:r>
          </a:p>
        </p:txBody>
      </p:sp>
      <p:sp>
        <p:nvSpPr>
          <p:cNvPr id="7" name="TextBox 6">
            <a:extLst>
              <a:ext uri="{FF2B5EF4-FFF2-40B4-BE49-F238E27FC236}">
                <a16:creationId xmlns:a16="http://schemas.microsoft.com/office/drawing/2014/main" id="{9DCA33F0-0ED0-BDE0-9BA3-14427D858FD6}"/>
              </a:ext>
            </a:extLst>
          </p:cNvPr>
          <p:cNvSpPr txBox="1"/>
          <p:nvPr/>
        </p:nvSpPr>
        <p:spPr>
          <a:xfrm>
            <a:off x="3188682" y="39936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6916411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403F0-B462-FCB9-F167-06B4C094C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D8E42-6DDD-AC68-1401-5A63EBE3CE97}"/>
              </a:ext>
            </a:extLst>
          </p:cNvPr>
          <p:cNvSpPr>
            <a:spLocks noGrp="1"/>
          </p:cNvSpPr>
          <p:nvPr>
            <p:ph type="title"/>
          </p:nvPr>
        </p:nvSpPr>
        <p:spPr>
          <a:xfrm>
            <a:off x="1980392" y="1343629"/>
            <a:ext cx="8231214" cy="3450327"/>
          </a:xfrm>
        </p:spPr>
        <p:txBody>
          <a:bodyPr>
            <a:noAutofit/>
          </a:bodyPr>
          <a:lstStyle/>
          <a:p>
            <a:pPr>
              <a:lnSpc>
                <a:spcPct val="100000"/>
              </a:lnSpc>
            </a:pPr>
            <a:r>
              <a:rPr lang="ar-EG" sz="4800" b="0" dirty="0"/>
              <a:t>قَالَ قَدْ وَقَعَ عَلَيْكُمْ مِنْ رَبِّكُمْ رِجْسٌ وَغَضَبٌۖ أَتُجَادِلُونَنِي فِي أَسْمَاءٍ سَمَّيْتُمُوهَا أَنْتُمْ وَآبَاؤُكُمْ مَا نَزَّلَ اللَّهُ بِهَا مِنْ سُلْطَانٍۚ فَانْتَظِرُوا إِنِّي مَعَكُمْ مِنَ الْمُنْتَظِرِينَ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AB30B2-20E8-AB31-E0DA-BB82EBB3CE42}"/>
              </a:ext>
            </a:extLst>
          </p:cNvPr>
          <p:cNvSpPr txBox="1"/>
          <p:nvPr/>
        </p:nvSpPr>
        <p:spPr>
          <a:xfrm>
            <a:off x="2060711" y="44257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"Punishment and wrath have already come upon you from your Lord: dispute ye with me over names which ye have devised - ye and your fathers,- without authority from Allah? then wait: I am amongst you, also waiting."</a:t>
            </a:r>
          </a:p>
        </p:txBody>
      </p:sp>
      <p:sp>
        <p:nvSpPr>
          <p:cNvPr id="7" name="TextBox 6">
            <a:extLst>
              <a:ext uri="{FF2B5EF4-FFF2-40B4-BE49-F238E27FC236}">
                <a16:creationId xmlns:a16="http://schemas.microsoft.com/office/drawing/2014/main" id="{F88DCB4B-CE38-79E6-76C3-012CBF67D1A8}"/>
              </a:ext>
            </a:extLst>
          </p:cNvPr>
          <p:cNvSpPr txBox="1"/>
          <p:nvPr/>
        </p:nvSpPr>
        <p:spPr>
          <a:xfrm>
            <a:off x="2407447" y="42097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788729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E86A7-0FBC-EDFD-48A9-2B475856E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953399-EA1D-E096-199D-69C35FB0EF1D}"/>
              </a:ext>
            </a:extLst>
          </p:cNvPr>
          <p:cNvSpPr>
            <a:spLocks noGrp="1"/>
          </p:cNvSpPr>
          <p:nvPr>
            <p:ph type="title"/>
          </p:nvPr>
        </p:nvSpPr>
        <p:spPr>
          <a:xfrm>
            <a:off x="1980393" y="1574449"/>
            <a:ext cx="8231214" cy="3450327"/>
          </a:xfrm>
        </p:spPr>
        <p:txBody>
          <a:bodyPr>
            <a:noAutofit/>
          </a:bodyPr>
          <a:lstStyle/>
          <a:p>
            <a:pPr>
              <a:lnSpc>
                <a:spcPct val="100000"/>
              </a:lnSpc>
            </a:pPr>
            <a:r>
              <a:rPr lang="ar-EG" sz="6000" b="0" dirty="0"/>
              <a:t>فَأَنْجَيْنَاهُ وَالَّذِينَ مَعَهُ بِرَحْمَةٍ مِنَّا وَقَطَعْنَا دَابِرَ الَّذِينَ كَذَّبُوا بِآيَاتِنَاۖ وَمَا كَانُوا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7AF66A-75DC-AFB7-D1ED-1360B69ACF1C}"/>
              </a:ext>
            </a:extLst>
          </p:cNvPr>
          <p:cNvSpPr txBox="1"/>
          <p:nvPr/>
        </p:nvSpPr>
        <p:spPr>
          <a:xfrm>
            <a:off x="2060712" y="454648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saved him and those who adhered to him. By Our mercy, and We cut off the roots of those who rejected Our signs and did not believe.</a:t>
            </a:r>
          </a:p>
        </p:txBody>
      </p:sp>
      <p:sp>
        <p:nvSpPr>
          <p:cNvPr id="7" name="TextBox 6">
            <a:extLst>
              <a:ext uri="{FF2B5EF4-FFF2-40B4-BE49-F238E27FC236}">
                <a16:creationId xmlns:a16="http://schemas.microsoft.com/office/drawing/2014/main" id="{A2E9CCF9-A344-52C6-78A0-0936843AB12D}"/>
              </a:ext>
            </a:extLst>
          </p:cNvPr>
          <p:cNvSpPr txBox="1"/>
          <p:nvPr/>
        </p:nvSpPr>
        <p:spPr>
          <a:xfrm>
            <a:off x="4032062" y="4348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77496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67DAC-3A0E-5F54-EE47-CFEAF1D83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80F694-DB8D-EC63-D983-CDD133724FFC}"/>
              </a:ext>
            </a:extLst>
          </p:cNvPr>
          <p:cNvSpPr>
            <a:spLocks noGrp="1"/>
          </p:cNvSpPr>
          <p:nvPr>
            <p:ph type="title"/>
          </p:nvPr>
        </p:nvSpPr>
        <p:spPr>
          <a:xfrm>
            <a:off x="1980392" y="1353051"/>
            <a:ext cx="8231214" cy="3450327"/>
          </a:xfrm>
        </p:spPr>
        <p:txBody>
          <a:bodyPr>
            <a:noAutofit/>
          </a:bodyPr>
          <a:lstStyle/>
          <a:p>
            <a:pPr>
              <a:lnSpc>
                <a:spcPct val="100000"/>
              </a:lnSpc>
            </a:pPr>
            <a:r>
              <a:rPr lang="ar-EG" sz="5000" b="0" dirty="0"/>
              <a:t>أَوَمَنْ كَانَ مَيْتًا فَأَحْيَيْنَاهُ وَجَعَلْنَا لَهُ نُورًا يَمْشِي بِهِ فِي النَّاسِ كَمَنْ مَثَلُهُ فِي الظُّلُمَاتِ لَيْسَ بِخَارِجٍ مِنْهَاۚ كَذَٰلِكَ زُيِّنَ لِلْكَافِرِينَ مَا كَانُوا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980F5F-44AE-BB9F-A95B-A3F90425694D}"/>
              </a:ext>
            </a:extLst>
          </p:cNvPr>
          <p:cNvSpPr txBox="1"/>
          <p:nvPr/>
        </p:nvSpPr>
        <p:spPr>
          <a:xfrm>
            <a:off x="2060712" y="455437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Can he who was dead, to whom We gave life, and a light whereby he can walk amongst men, be like him who is in the depths of darkness, from which he can never come out? Thus to those without faith their own deeds seem pleasing.</a:t>
            </a:r>
          </a:p>
        </p:txBody>
      </p:sp>
      <p:sp>
        <p:nvSpPr>
          <p:cNvPr id="7" name="TextBox 6">
            <a:extLst>
              <a:ext uri="{FF2B5EF4-FFF2-40B4-BE49-F238E27FC236}">
                <a16:creationId xmlns:a16="http://schemas.microsoft.com/office/drawing/2014/main" id="{04AF6444-0773-4585-2CF3-7C1898ED3F11}"/>
              </a:ext>
            </a:extLst>
          </p:cNvPr>
          <p:cNvSpPr txBox="1"/>
          <p:nvPr/>
        </p:nvSpPr>
        <p:spPr>
          <a:xfrm>
            <a:off x="4212761" y="4311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331353030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22FAE-BEFB-B1DF-1A49-5FD3C0609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CDB327-B292-CEE6-25B0-316D596A5F28}"/>
              </a:ext>
            </a:extLst>
          </p:cNvPr>
          <p:cNvSpPr>
            <a:spLocks noGrp="1"/>
          </p:cNvSpPr>
          <p:nvPr>
            <p:ph type="title"/>
          </p:nvPr>
        </p:nvSpPr>
        <p:spPr>
          <a:xfrm>
            <a:off x="1980392" y="1334752"/>
            <a:ext cx="8231214" cy="3450327"/>
          </a:xfrm>
        </p:spPr>
        <p:txBody>
          <a:bodyPr>
            <a:noAutofit/>
          </a:bodyPr>
          <a:lstStyle/>
          <a:p>
            <a:pPr>
              <a:lnSpc>
                <a:spcPct val="100000"/>
              </a:lnSpc>
            </a:pPr>
            <a:r>
              <a:rPr lang="ar-EG" sz="5400" b="0" dirty="0"/>
              <a:t>وَإِلَىٰ ثَمُودَ أَخَاهُمْ صَالِحًاۗ قَالَ يَا قَوْمِ اعْبُدُوا اللَّهَ مَا لَكُمْ مِنْ إِلَٰهٍ غَيْرُهُۖ قَدْ جَاءَتْكُمْ بَيِّنَةٌ مِنْ رَبِّكُمْۖ هَٰذِهِ  نَاقَةُ</a:t>
            </a:r>
            <a:br>
              <a:rPr lang="ar-EG" sz="5400" b="0" dirty="0"/>
            </a:br>
            <a:r>
              <a:rPr lang="ar-EG" sz="5400" b="0" dirty="0"/>
              <a:t> اللَّهِ لَكُمْ آيَةًۖ...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983001-FE5A-9590-9054-237FFCE51E4F}"/>
              </a:ext>
            </a:extLst>
          </p:cNvPr>
          <p:cNvSpPr txBox="1"/>
          <p:nvPr/>
        </p:nvSpPr>
        <p:spPr>
          <a:xfrm>
            <a:off x="2060712" y="46175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Thamud people (We sent) Salih, one of their own brethren: He said: "O my people! worship Allah: ye have no other god but Him. Now hath come unto you a clear (Sign) from your Lord! This she-camel of Allah is a Sign unto you:</a:t>
            </a:r>
          </a:p>
        </p:txBody>
      </p:sp>
    </p:spTree>
    <p:extLst>
      <p:ext uri="{BB962C8B-B14F-4D97-AF65-F5344CB8AC3E}">
        <p14:creationId xmlns:p14="http://schemas.microsoft.com/office/powerpoint/2010/main" val="202018794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13226-AEAB-C643-59AE-CFC00C534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9717B-FA01-B68F-D45D-9CA7F18793E6}"/>
              </a:ext>
            </a:extLst>
          </p:cNvPr>
          <p:cNvSpPr>
            <a:spLocks noGrp="1"/>
          </p:cNvSpPr>
          <p:nvPr>
            <p:ph type="title"/>
          </p:nvPr>
        </p:nvSpPr>
        <p:spPr>
          <a:xfrm>
            <a:off x="1980393" y="1574449"/>
            <a:ext cx="8231214" cy="3450327"/>
          </a:xfrm>
        </p:spPr>
        <p:txBody>
          <a:bodyPr>
            <a:noAutofit/>
          </a:bodyPr>
          <a:lstStyle/>
          <a:p>
            <a:pPr>
              <a:lnSpc>
                <a:spcPct val="100000"/>
              </a:lnSpc>
            </a:pPr>
            <a:r>
              <a:rPr lang="ar-EG" sz="6000" b="0" dirty="0"/>
              <a:t>فَذَرُوهَا تَأْكُلْ فِي أَرْضِ اللَّهِۖ وَلَا تَمَسُّوهَا بِسُوءٍ فَيَأْخُذَكُمْ عَذَابٌ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41D935-62EE-5946-A03B-DE83B9C27C43}"/>
              </a:ext>
            </a:extLst>
          </p:cNvPr>
          <p:cNvSpPr txBox="1"/>
          <p:nvPr/>
        </p:nvSpPr>
        <p:spPr>
          <a:xfrm>
            <a:off x="2060712" y="41309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leave her to graze in Allah's earth, and let her come to no harm, or ye shall be seized with a grievous punishment.</a:t>
            </a:r>
          </a:p>
        </p:txBody>
      </p:sp>
      <p:sp>
        <p:nvSpPr>
          <p:cNvPr id="7" name="TextBox 6">
            <a:extLst>
              <a:ext uri="{FF2B5EF4-FFF2-40B4-BE49-F238E27FC236}">
                <a16:creationId xmlns:a16="http://schemas.microsoft.com/office/drawing/2014/main" id="{651E572B-2073-9BDC-0F84-0066CBB63A10}"/>
              </a:ext>
            </a:extLst>
          </p:cNvPr>
          <p:cNvSpPr txBox="1"/>
          <p:nvPr/>
        </p:nvSpPr>
        <p:spPr>
          <a:xfrm>
            <a:off x="1718543" y="39404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991413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861A5-5EDD-740E-8C9C-D7B2FFE6D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ED4FF-7236-C068-0674-4B02668CD5FE}"/>
              </a:ext>
            </a:extLst>
          </p:cNvPr>
          <p:cNvSpPr>
            <a:spLocks noGrp="1"/>
          </p:cNvSpPr>
          <p:nvPr>
            <p:ph type="title"/>
          </p:nvPr>
        </p:nvSpPr>
        <p:spPr>
          <a:xfrm>
            <a:off x="1980392" y="1095828"/>
            <a:ext cx="8231214" cy="3450327"/>
          </a:xfrm>
        </p:spPr>
        <p:txBody>
          <a:bodyPr>
            <a:noAutofit/>
          </a:bodyPr>
          <a:lstStyle/>
          <a:p>
            <a:pPr>
              <a:lnSpc>
                <a:spcPct val="100000"/>
              </a:lnSpc>
            </a:pPr>
            <a:r>
              <a:rPr lang="ar-EG" sz="5000" b="0" dirty="0"/>
              <a:t>وَاذْكُرُوا إِذْ جَعَلَكُمْ خُلَفَاءَ مِنْ بَعْدِ عَادٍ وَبَوَّأَكُمْ فِي الْأَرْضِ تَتَّخِذُونَ مِنْ سُهُولِهَا قُصُورًا وَتَنْحِتُونَ الْجِبَالَ بُيُوتًاۖ فَاذْكُرُوا آلَاءَ اللَّهِ وَلَا تَعْثَوْا فِي الْأَرْضِ مُفْسِدِينَ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6ACF0F-2FED-3EDF-EB5A-5EA613F1D70C}"/>
              </a:ext>
            </a:extLst>
          </p:cNvPr>
          <p:cNvSpPr txBox="1"/>
          <p:nvPr/>
        </p:nvSpPr>
        <p:spPr>
          <a:xfrm>
            <a:off x="2060711" y="424821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how He made you inheritors after the 'Ad people and gave you habitations in the land: ye build for yourselves palaces and castles in (open) plains, and care out homes in the mountains; so bring to remembrance the benefits (ye have received) from Allah, and refrain from evil and mischief on the earth."</a:t>
            </a:r>
          </a:p>
        </p:txBody>
      </p:sp>
      <p:sp>
        <p:nvSpPr>
          <p:cNvPr id="7" name="TextBox 6">
            <a:extLst>
              <a:ext uri="{FF2B5EF4-FFF2-40B4-BE49-F238E27FC236}">
                <a16:creationId xmlns:a16="http://schemas.microsoft.com/office/drawing/2014/main" id="{9D375C13-72B5-B4B4-E0F7-B1F2750ED152}"/>
              </a:ext>
            </a:extLst>
          </p:cNvPr>
          <p:cNvSpPr txBox="1"/>
          <p:nvPr/>
        </p:nvSpPr>
        <p:spPr>
          <a:xfrm>
            <a:off x="1900072" y="40114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5251824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849BA-30AB-75C1-9581-414F8041E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CB4A99-729F-1FD0-50C4-CE9BAD3237D7}"/>
              </a:ext>
            </a:extLst>
          </p:cNvPr>
          <p:cNvSpPr>
            <a:spLocks noGrp="1"/>
          </p:cNvSpPr>
          <p:nvPr>
            <p:ph type="title"/>
          </p:nvPr>
        </p:nvSpPr>
        <p:spPr>
          <a:xfrm>
            <a:off x="1980393" y="1273381"/>
            <a:ext cx="8231214" cy="3450327"/>
          </a:xfrm>
        </p:spPr>
        <p:txBody>
          <a:bodyPr>
            <a:noAutofit/>
          </a:bodyPr>
          <a:lstStyle/>
          <a:p>
            <a:pPr>
              <a:lnSpc>
                <a:spcPct val="100000"/>
              </a:lnSpc>
            </a:pPr>
            <a:r>
              <a:rPr lang="ar-EG" sz="4800" b="0" dirty="0"/>
              <a:t>قَالَ الْمَلَأُ الَّذِينَ اسْتَكْبَرُوا مِنْ قَوْمِهِ لِلَّذِينَ اسْتُضْعِفُوا لِمَنْ آمَنَ مِنْهُمْ أَتَعْلَمُونَ أَنَّ صَالِحًا مُرْسَلٌ مِنْ رَبِّهِۚ قَالُوا إِنَّا بِمَا </a:t>
            </a:r>
            <a:br>
              <a:rPr lang="ar-EG" sz="4800" b="0" dirty="0"/>
            </a:br>
            <a:r>
              <a:rPr lang="ar-EG" sz="4800" b="0" dirty="0"/>
              <a:t>أُرْسِلَ بِهِ مُؤْمِنُونَ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BFB325-ECD1-CCD1-2848-548FC1A0D5B5}"/>
              </a:ext>
            </a:extLst>
          </p:cNvPr>
          <p:cNvSpPr txBox="1"/>
          <p:nvPr/>
        </p:nvSpPr>
        <p:spPr>
          <a:xfrm>
            <a:off x="2060712" y="434290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leaders of the arrogant party among his people said to those who were reckoned powerless - those among them who believed: "know ye indeed that Salih is a messenger from his Lord?" They said: "We do indeed believe in the revelation which hath been sent through him."</a:t>
            </a:r>
          </a:p>
        </p:txBody>
      </p:sp>
      <p:sp>
        <p:nvSpPr>
          <p:cNvPr id="7" name="TextBox 6">
            <a:extLst>
              <a:ext uri="{FF2B5EF4-FFF2-40B4-BE49-F238E27FC236}">
                <a16:creationId xmlns:a16="http://schemas.microsoft.com/office/drawing/2014/main" id="{8F679B5D-91A4-8D5C-396E-3CF7F9A92D5C}"/>
              </a:ext>
            </a:extLst>
          </p:cNvPr>
          <p:cNvSpPr txBox="1"/>
          <p:nvPr/>
        </p:nvSpPr>
        <p:spPr>
          <a:xfrm>
            <a:off x="3941937" y="41179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594874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D26BA-227A-B0AE-3F2C-F35831D6D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01B265-4333-5ACD-4B0E-B5A5C578B795}"/>
              </a:ext>
            </a:extLst>
          </p:cNvPr>
          <p:cNvSpPr>
            <a:spLocks noGrp="1"/>
          </p:cNvSpPr>
          <p:nvPr>
            <p:ph type="title"/>
          </p:nvPr>
        </p:nvSpPr>
        <p:spPr>
          <a:xfrm>
            <a:off x="1980393" y="1584099"/>
            <a:ext cx="8231214" cy="3450327"/>
          </a:xfrm>
        </p:spPr>
        <p:txBody>
          <a:bodyPr>
            <a:noAutofit/>
          </a:bodyPr>
          <a:lstStyle/>
          <a:p>
            <a:pPr>
              <a:lnSpc>
                <a:spcPct val="100000"/>
              </a:lnSpc>
            </a:pPr>
            <a:r>
              <a:rPr lang="ar-EG" sz="6000" b="0" dirty="0"/>
              <a:t>قَالَ الَّذِينَ اسْتَكْبَرُوا إِنَّا بِالَّذِي </a:t>
            </a:r>
            <a:br>
              <a:rPr lang="ar-EG" sz="6000" b="0" dirty="0"/>
            </a:br>
            <a:r>
              <a:rPr lang="ar-EG" sz="6000" b="0" dirty="0"/>
              <a:t>آمَنْتُمْ بِهِ كَافِرُونَ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6AFBC4-5B0F-22D9-99E2-7C1356EF2606}"/>
              </a:ext>
            </a:extLst>
          </p:cNvPr>
          <p:cNvSpPr txBox="1"/>
          <p:nvPr/>
        </p:nvSpPr>
        <p:spPr>
          <a:xfrm>
            <a:off x="2060712" y="4194948"/>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Arrogant party said: "For our part, we reject what ye believe in."</a:t>
            </a:r>
          </a:p>
        </p:txBody>
      </p:sp>
      <p:sp>
        <p:nvSpPr>
          <p:cNvPr id="7" name="TextBox 6">
            <a:extLst>
              <a:ext uri="{FF2B5EF4-FFF2-40B4-BE49-F238E27FC236}">
                <a16:creationId xmlns:a16="http://schemas.microsoft.com/office/drawing/2014/main" id="{60A26499-85D8-C1FF-2F5B-B46B2D89E084}"/>
              </a:ext>
            </a:extLst>
          </p:cNvPr>
          <p:cNvSpPr txBox="1"/>
          <p:nvPr/>
        </p:nvSpPr>
        <p:spPr>
          <a:xfrm>
            <a:off x="3702240" y="38871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29731462"/>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8670F-EF77-CD2B-B8DA-682FC6D4FD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BDED9-F750-80FF-269D-F624BA65EB12}"/>
              </a:ext>
            </a:extLst>
          </p:cNvPr>
          <p:cNvSpPr>
            <a:spLocks noGrp="1"/>
          </p:cNvSpPr>
          <p:nvPr>
            <p:ph type="title"/>
          </p:nvPr>
        </p:nvSpPr>
        <p:spPr>
          <a:xfrm>
            <a:off x="1980393" y="1495322"/>
            <a:ext cx="8231214" cy="3450327"/>
          </a:xfrm>
        </p:spPr>
        <p:txBody>
          <a:bodyPr>
            <a:noAutofit/>
          </a:bodyPr>
          <a:lstStyle/>
          <a:p>
            <a:pPr>
              <a:lnSpc>
                <a:spcPct val="100000"/>
              </a:lnSpc>
            </a:pPr>
            <a:r>
              <a:rPr lang="ar-EG" sz="5400" b="0" dirty="0"/>
              <a:t>فَعَقَرُوا النَّاقَةَ وَعَتَوْا عَنْ أَمْرِ رَبِّهِمْ وَقَالُوا يَا صَالِحُ ائْتِنَا بِمَا تَعِدُنَا إِنْ كُنْتَ مِنَ الْمُرْسَلِينَ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61DFBB-2F4C-6B10-1169-4122CABA25A1}"/>
              </a:ext>
            </a:extLst>
          </p:cNvPr>
          <p:cNvSpPr txBox="1"/>
          <p:nvPr/>
        </p:nvSpPr>
        <p:spPr>
          <a:xfrm>
            <a:off x="2060712" y="44008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they ham-strung the she-camel, and insolently defied the order of their Lord, saying: "O Salih! bring about thy threats, if thou art a messenger (of Allah)!"</a:t>
            </a:r>
          </a:p>
        </p:txBody>
      </p:sp>
      <p:sp>
        <p:nvSpPr>
          <p:cNvPr id="7" name="TextBox 6">
            <a:extLst>
              <a:ext uri="{FF2B5EF4-FFF2-40B4-BE49-F238E27FC236}">
                <a16:creationId xmlns:a16="http://schemas.microsoft.com/office/drawing/2014/main" id="{3DC21EE1-F323-81BE-C9C9-EA3275123F94}"/>
              </a:ext>
            </a:extLst>
          </p:cNvPr>
          <p:cNvSpPr txBox="1"/>
          <p:nvPr/>
        </p:nvSpPr>
        <p:spPr>
          <a:xfrm>
            <a:off x="4199389" y="4117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526094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008F3-C6B8-8481-A951-9A6E986B94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F10DD-8CD5-AB16-0F75-8B4FCF0581C4}"/>
              </a:ext>
            </a:extLst>
          </p:cNvPr>
          <p:cNvSpPr>
            <a:spLocks noGrp="1"/>
          </p:cNvSpPr>
          <p:nvPr>
            <p:ph type="title"/>
          </p:nvPr>
        </p:nvSpPr>
        <p:spPr>
          <a:xfrm>
            <a:off x="1980393" y="1521955"/>
            <a:ext cx="8231214" cy="3450327"/>
          </a:xfrm>
        </p:spPr>
        <p:txBody>
          <a:bodyPr>
            <a:noAutofit/>
          </a:bodyPr>
          <a:lstStyle/>
          <a:p>
            <a:pPr>
              <a:lnSpc>
                <a:spcPct val="100000"/>
              </a:lnSpc>
            </a:pPr>
            <a:r>
              <a:rPr lang="ar-EG" sz="6000" b="0" dirty="0"/>
              <a:t>فَأَخَذَتْهُمُ الرَّجْفَةُ فَأَصْبَحُوا فِي دَارِهِمْ جَاثِمِينَ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FAA546-343C-A7B6-0395-10470C79BD3A}"/>
              </a:ext>
            </a:extLst>
          </p:cNvPr>
          <p:cNvSpPr txBox="1"/>
          <p:nvPr/>
        </p:nvSpPr>
        <p:spPr>
          <a:xfrm>
            <a:off x="2060712" y="41505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the earthquake took them unawares, and they lay prostrate in their homes in the morning!</a:t>
            </a:r>
          </a:p>
        </p:txBody>
      </p:sp>
      <p:sp>
        <p:nvSpPr>
          <p:cNvPr id="7" name="TextBox 6">
            <a:extLst>
              <a:ext uri="{FF2B5EF4-FFF2-40B4-BE49-F238E27FC236}">
                <a16:creationId xmlns:a16="http://schemas.microsoft.com/office/drawing/2014/main" id="{34C970FD-A2C6-45CC-9A19-F6EF5E41CE5F}"/>
              </a:ext>
            </a:extLst>
          </p:cNvPr>
          <p:cNvSpPr txBox="1"/>
          <p:nvPr/>
        </p:nvSpPr>
        <p:spPr>
          <a:xfrm>
            <a:off x="3941936" y="38427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0497862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D2F58-0494-B221-CB83-65EB8D876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F974E-9C74-0550-A047-22CE71A05D06}"/>
              </a:ext>
            </a:extLst>
          </p:cNvPr>
          <p:cNvSpPr>
            <a:spLocks noGrp="1"/>
          </p:cNvSpPr>
          <p:nvPr>
            <p:ph type="title"/>
          </p:nvPr>
        </p:nvSpPr>
        <p:spPr>
          <a:xfrm>
            <a:off x="1980393" y="1450934"/>
            <a:ext cx="8231214" cy="3450327"/>
          </a:xfrm>
        </p:spPr>
        <p:txBody>
          <a:bodyPr>
            <a:noAutofit/>
          </a:bodyPr>
          <a:lstStyle/>
          <a:p>
            <a:pPr>
              <a:lnSpc>
                <a:spcPct val="100000"/>
              </a:lnSpc>
            </a:pPr>
            <a:r>
              <a:rPr lang="ar-EG" sz="5400" b="0" dirty="0"/>
              <a:t>فَتَوَلَّىٰ عَنْهُمْ وَقَالَ يَا قَوْمِ لَقَدْ أَبْلَغْتُكُمْ رِسَالَةَ رَبِّي وَنَصَحْتُ لَكُمْ وَلَٰكِنْ لَا تُحِبُّونَ النَّاصِحِينَ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D128C3-7CDB-6AFC-52A6-8DB68258D15D}"/>
              </a:ext>
            </a:extLst>
          </p:cNvPr>
          <p:cNvSpPr txBox="1"/>
          <p:nvPr/>
        </p:nvSpPr>
        <p:spPr>
          <a:xfrm>
            <a:off x="2060712" y="43014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Salih left them, saying: "O my people! I did indeed convey to you the message for which I was sent by my Lord: I gave you good counsel, but ye love not good counsellors!"</a:t>
            </a:r>
          </a:p>
        </p:txBody>
      </p:sp>
      <p:sp>
        <p:nvSpPr>
          <p:cNvPr id="7" name="TextBox 6">
            <a:extLst>
              <a:ext uri="{FF2B5EF4-FFF2-40B4-BE49-F238E27FC236}">
                <a16:creationId xmlns:a16="http://schemas.microsoft.com/office/drawing/2014/main" id="{CCF7B7D0-54A5-78FA-6860-3F35E7469298}"/>
              </a:ext>
            </a:extLst>
          </p:cNvPr>
          <p:cNvSpPr txBox="1"/>
          <p:nvPr/>
        </p:nvSpPr>
        <p:spPr>
          <a:xfrm>
            <a:off x="3755505" y="4061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91162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4E9FA-FADF-178F-42F5-2BB7495215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A68D9D-7CB5-9529-4D75-02F6B7F7C2BD}"/>
              </a:ext>
            </a:extLst>
          </p:cNvPr>
          <p:cNvSpPr>
            <a:spLocks noGrp="1"/>
          </p:cNvSpPr>
          <p:nvPr>
            <p:ph type="title"/>
          </p:nvPr>
        </p:nvSpPr>
        <p:spPr>
          <a:xfrm>
            <a:off x="1980393" y="1592977"/>
            <a:ext cx="8231214" cy="3450327"/>
          </a:xfrm>
        </p:spPr>
        <p:txBody>
          <a:bodyPr>
            <a:noAutofit/>
          </a:bodyPr>
          <a:lstStyle/>
          <a:p>
            <a:pPr>
              <a:lnSpc>
                <a:spcPct val="100000"/>
              </a:lnSpc>
            </a:pPr>
            <a:r>
              <a:rPr lang="ar-EG" sz="5400" b="0" dirty="0"/>
              <a:t>وَلُوطًا إِذْ قَالَ لِقَوْمِهِ أَتَأْتُونَ الْفَاحِشَةَ مَا سَبَقَكُمْ بِهَا مِنْ أَحَدٍ مِنَ الْعَالَمِينَ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D2B054-0E31-F183-E341-6D8356A5F082}"/>
              </a:ext>
            </a:extLst>
          </p:cNvPr>
          <p:cNvSpPr txBox="1"/>
          <p:nvPr/>
        </p:nvSpPr>
        <p:spPr>
          <a:xfrm>
            <a:off x="2060712" y="413455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also (sent)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Lut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to his people: "Do ye commit lewdness such as no people in creation (ever) committed before you?</a:t>
            </a:r>
          </a:p>
        </p:txBody>
      </p:sp>
      <p:sp>
        <p:nvSpPr>
          <p:cNvPr id="7" name="TextBox 6">
            <a:extLst>
              <a:ext uri="{FF2B5EF4-FFF2-40B4-BE49-F238E27FC236}">
                <a16:creationId xmlns:a16="http://schemas.microsoft.com/office/drawing/2014/main" id="{82AC3F06-326A-B439-B0E1-3E1C926ACEBA}"/>
              </a:ext>
            </a:extLst>
          </p:cNvPr>
          <p:cNvSpPr txBox="1"/>
          <p:nvPr/>
        </p:nvSpPr>
        <p:spPr>
          <a:xfrm>
            <a:off x="2414977" y="3830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1804093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5AF0A-811C-BC66-CB7C-6C472785DA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C54D3-D243-AAC8-6D6C-4202A0B08B8E}"/>
              </a:ext>
            </a:extLst>
          </p:cNvPr>
          <p:cNvSpPr>
            <a:spLocks noGrp="1"/>
          </p:cNvSpPr>
          <p:nvPr>
            <p:ph type="title"/>
          </p:nvPr>
        </p:nvSpPr>
        <p:spPr>
          <a:xfrm>
            <a:off x="1980393" y="1592977"/>
            <a:ext cx="8231214" cy="3450327"/>
          </a:xfrm>
        </p:spPr>
        <p:txBody>
          <a:bodyPr>
            <a:noAutofit/>
          </a:bodyPr>
          <a:lstStyle/>
          <a:p>
            <a:pPr>
              <a:lnSpc>
                <a:spcPct val="100000"/>
              </a:lnSpc>
            </a:pPr>
            <a:r>
              <a:rPr lang="ar-EG" sz="6000" b="0" dirty="0"/>
              <a:t>إِنَّكُمْ لَتَأْتُونَ الرِّجَالَ شَهْوَةً مِنْ دُونِ النِّسَاءِۚ بَلْ أَنْتُمْ قَوْمٌ مُسْرِفُونَ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3DBC2B-93EC-739A-3757-667A3A511F9E}"/>
              </a:ext>
            </a:extLst>
          </p:cNvPr>
          <p:cNvSpPr txBox="1"/>
          <p:nvPr/>
        </p:nvSpPr>
        <p:spPr>
          <a:xfrm>
            <a:off x="2060712" y="413455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ye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your lusts on men in preference to women : ye are indeed a people transgressing beyond bounds."</a:t>
            </a:r>
          </a:p>
        </p:txBody>
      </p:sp>
      <p:sp>
        <p:nvSpPr>
          <p:cNvPr id="7" name="TextBox 6">
            <a:extLst>
              <a:ext uri="{FF2B5EF4-FFF2-40B4-BE49-F238E27FC236}">
                <a16:creationId xmlns:a16="http://schemas.microsoft.com/office/drawing/2014/main" id="{D8EADB00-FDED-BFCF-B1FD-3945E66B89F9}"/>
              </a:ext>
            </a:extLst>
          </p:cNvPr>
          <p:cNvSpPr txBox="1"/>
          <p:nvPr/>
        </p:nvSpPr>
        <p:spPr>
          <a:xfrm>
            <a:off x="2370589" y="38332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83180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92411-6BE8-E2EE-57F2-AA7C5BE076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52F57-64EC-EE52-40FB-FED96E8A8A27}"/>
              </a:ext>
            </a:extLst>
          </p:cNvPr>
          <p:cNvSpPr>
            <a:spLocks noGrp="1"/>
          </p:cNvSpPr>
          <p:nvPr>
            <p:ph type="title"/>
          </p:nvPr>
        </p:nvSpPr>
        <p:spPr>
          <a:xfrm>
            <a:off x="1980392" y="1353051"/>
            <a:ext cx="8231214" cy="3450327"/>
          </a:xfrm>
        </p:spPr>
        <p:txBody>
          <a:bodyPr>
            <a:noAutofit/>
          </a:bodyPr>
          <a:lstStyle/>
          <a:p>
            <a:pPr>
              <a:lnSpc>
                <a:spcPct val="100000"/>
              </a:lnSpc>
            </a:pPr>
            <a:r>
              <a:rPr lang="ar-EG" sz="5400" b="0" dirty="0"/>
              <a:t>وَكَذَٰلِكَ جَعَلْنَا فِي كُلِّ قَرْيَةٍ أَكَابِرَ مُجْرِمِيهَا لِيَمْكُرُوا فِيهَاۖ وَمَا يَمْكُرُونَ إِلَّا بِأَنْفُسِهِمْ وَمَا يَشْعُرُونَ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F4021E-584D-6D64-059E-57F7F7E34E4F}"/>
              </a:ext>
            </a:extLst>
          </p:cNvPr>
          <p:cNvSpPr txBox="1"/>
          <p:nvPr/>
        </p:nvSpPr>
        <p:spPr>
          <a:xfrm>
            <a:off x="2060711" y="421701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Thus have We placed leaders in every town, its wicked men, to plot (and burrow) therein: but they only plot against their own souls, and they perceive it not.</a:t>
            </a:r>
          </a:p>
        </p:txBody>
      </p:sp>
      <p:sp>
        <p:nvSpPr>
          <p:cNvPr id="7" name="TextBox 6">
            <a:extLst>
              <a:ext uri="{FF2B5EF4-FFF2-40B4-BE49-F238E27FC236}">
                <a16:creationId xmlns:a16="http://schemas.microsoft.com/office/drawing/2014/main" id="{DF057997-D689-D31A-E57A-55B76F0E68EB}"/>
              </a:ext>
            </a:extLst>
          </p:cNvPr>
          <p:cNvSpPr txBox="1"/>
          <p:nvPr/>
        </p:nvSpPr>
        <p:spPr>
          <a:xfrm>
            <a:off x="3307238" y="3992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138784027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572EC-A1FA-B74A-EAB9-BE58CC312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94D3C-94CE-7EA3-2861-93A9E476D711}"/>
              </a:ext>
            </a:extLst>
          </p:cNvPr>
          <p:cNvSpPr>
            <a:spLocks noGrp="1"/>
          </p:cNvSpPr>
          <p:nvPr>
            <p:ph type="title"/>
          </p:nvPr>
        </p:nvSpPr>
        <p:spPr>
          <a:xfrm>
            <a:off x="1980393" y="1507520"/>
            <a:ext cx="8231214" cy="3450327"/>
          </a:xfrm>
        </p:spPr>
        <p:txBody>
          <a:bodyPr>
            <a:noAutofit/>
          </a:bodyPr>
          <a:lstStyle/>
          <a:p>
            <a:pPr>
              <a:lnSpc>
                <a:spcPct val="100000"/>
              </a:lnSpc>
            </a:pPr>
            <a:r>
              <a:rPr lang="ar-EG" sz="5400" b="0" dirty="0"/>
              <a:t>وَمَا كَانَ جَوَابَ قَوْمِهِ إِلَّا أَنْ قَالُوا أَخْرِجُوهُمْ مِنْ قَرْيَتِكُمْۖ إِنَّهُمْ أُنَاسٌ يَتَطَهَّرُونَ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EE9840-E27A-99BC-B984-34604124F6A2}"/>
              </a:ext>
            </a:extLst>
          </p:cNvPr>
          <p:cNvSpPr txBox="1"/>
          <p:nvPr/>
        </p:nvSpPr>
        <p:spPr>
          <a:xfrm>
            <a:off x="2060712" y="43783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his people gave no answer but this: they said, "Drive them out of your city: these are indeed men who want to be clean and pure!"</a:t>
            </a:r>
          </a:p>
        </p:txBody>
      </p:sp>
      <p:sp>
        <p:nvSpPr>
          <p:cNvPr id="7" name="TextBox 6">
            <a:extLst>
              <a:ext uri="{FF2B5EF4-FFF2-40B4-BE49-F238E27FC236}">
                <a16:creationId xmlns:a16="http://schemas.microsoft.com/office/drawing/2014/main" id="{B42F2B71-F200-4965-8D75-73762F0E7125}"/>
              </a:ext>
            </a:extLst>
          </p:cNvPr>
          <p:cNvSpPr txBox="1"/>
          <p:nvPr/>
        </p:nvSpPr>
        <p:spPr>
          <a:xfrm>
            <a:off x="4536741" y="41493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867435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5394D-2999-C6A8-5CC6-C0E9A8D4C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29F5FB-BD94-E6DC-F8B7-F9297022613F}"/>
              </a:ext>
            </a:extLst>
          </p:cNvPr>
          <p:cNvSpPr>
            <a:spLocks noGrp="1"/>
          </p:cNvSpPr>
          <p:nvPr>
            <p:ph type="title"/>
          </p:nvPr>
        </p:nvSpPr>
        <p:spPr>
          <a:xfrm>
            <a:off x="1980393" y="1605174"/>
            <a:ext cx="8231214" cy="3450327"/>
          </a:xfrm>
        </p:spPr>
        <p:txBody>
          <a:bodyPr>
            <a:noAutofit/>
          </a:bodyPr>
          <a:lstStyle/>
          <a:p>
            <a:pPr>
              <a:lnSpc>
                <a:spcPct val="100000"/>
              </a:lnSpc>
            </a:pPr>
            <a:r>
              <a:rPr lang="ar-EG" sz="6000" b="0" dirty="0"/>
              <a:t>فَأَنْجَيْنَاهُ وَأَهْلَهُ إِلَّا امْرَأَتَهُ كَانَتْ </a:t>
            </a:r>
            <a:br>
              <a:rPr lang="ar-EG" sz="6000" b="0" dirty="0"/>
            </a:br>
            <a:r>
              <a:rPr lang="ar-EG" sz="6000" b="0" dirty="0"/>
              <a:t>مِنَ الْغَابِرِينَ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0ABFC4-1E75-56CC-71C6-44B0BAB42C7C}"/>
              </a:ext>
            </a:extLst>
          </p:cNvPr>
          <p:cNvSpPr txBox="1"/>
          <p:nvPr/>
        </p:nvSpPr>
        <p:spPr>
          <a:xfrm>
            <a:off x="2060712" y="42457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we saved him and his family, except his wife: she was of those who legged behind.</a:t>
            </a:r>
          </a:p>
        </p:txBody>
      </p:sp>
      <p:sp>
        <p:nvSpPr>
          <p:cNvPr id="7" name="TextBox 6">
            <a:extLst>
              <a:ext uri="{FF2B5EF4-FFF2-40B4-BE49-F238E27FC236}">
                <a16:creationId xmlns:a16="http://schemas.microsoft.com/office/drawing/2014/main" id="{477DB52C-2F78-A42E-1522-23FCD3EA1A12}"/>
              </a:ext>
            </a:extLst>
          </p:cNvPr>
          <p:cNvSpPr txBox="1"/>
          <p:nvPr/>
        </p:nvSpPr>
        <p:spPr>
          <a:xfrm>
            <a:off x="4163880" y="3937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871450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64BDD-3413-89DD-E66B-5776F45852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4D955-7151-C119-2D44-B1CBDAE2159D}"/>
              </a:ext>
            </a:extLst>
          </p:cNvPr>
          <p:cNvSpPr>
            <a:spLocks noGrp="1"/>
          </p:cNvSpPr>
          <p:nvPr>
            <p:ph type="title"/>
          </p:nvPr>
        </p:nvSpPr>
        <p:spPr>
          <a:xfrm>
            <a:off x="1980393" y="1605174"/>
            <a:ext cx="8231214" cy="3450327"/>
          </a:xfrm>
        </p:spPr>
        <p:txBody>
          <a:bodyPr>
            <a:noAutofit/>
          </a:bodyPr>
          <a:lstStyle/>
          <a:p>
            <a:pPr>
              <a:lnSpc>
                <a:spcPct val="100000"/>
              </a:lnSpc>
            </a:pPr>
            <a:r>
              <a:rPr lang="ar-EG" sz="6000" b="0" dirty="0"/>
              <a:t>وَأَمْطَرْنَا عَلَيْهِمْ مَطَرًاۖ فَانْظُرْ كَيْفَ كَانَ عَاقِبَةُ الْمُجْرِمِينَ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2E6E67-4EBC-888A-E031-55B9F5CB9F76}"/>
              </a:ext>
            </a:extLst>
          </p:cNvPr>
          <p:cNvSpPr txBox="1"/>
          <p:nvPr/>
        </p:nvSpPr>
        <p:spPr>
          <a:xfrm>
            <a:off x="2060712" y="42457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rained down on them a shower (of brimstone): Then see what was the end of those who indulged in sin and crime!</a:t>
            </a:r>
          </a:p>
        </p:txBody>
      </p:sp>
      <p:sp>
        <p:nvSpPr>
          <p:cNvPr id="7" name="TextBox 6">
            <a:extLst>
              <a:ext uri="{FF2B5EF4-FFF2-40B4-BE49-F238E27FC236}">
                <a16:creationId xmlns:a16="http://schemas.microsoft.com/office/drawing/2014/main" id="{18836FF2-3020-A180-F4E0-AFA1CA7D0256}"/>
              </a:ext>
            </a:extLst>
          </p:cNvPr>
          <p:cNvSpPr txBox="1"/>
          <p:nvPr/>
        </p:nvSpPr>
        <p:spPr>
          <a:xfrm>
            <a:off x="3160703" y="3937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6734728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70079-32A3-E299-4367-9623CB5C6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254472-0A67-0569-9452-4E4A26F3DDB2}"/>
              </a:ext>
            </a:extLst>
          </p:cNvPr>
          <p:cNvSpPr>
            <a:spLocks noGrp="1"/>
          </p:cNvSpPr>
          <p:nvPr>
            <p:ph type="title"/>
          </p:nvPr>
        </p:nvSpPr>
        <p:spPr>
          <a:xfrm>
            <a:off x="1980392" y="1365359"/>
            <a:ext cx="8231214" cy="3450327"/>
          </a:xfrm>
        </p:spPr>
        <p:txBody>
          <a:bodyPr>
            <a:noAutofit/>
          </a:bodyPr>
          <a:lstStyle/>
          <a:p>
            <a:pPr>
              <a:lnSpc>
                <a:spcPct val="100000"/>
              </a:lnSpc>
            </a:pPr>
            <a:r>
              <a:rPr lang="ar-EG" sz="5400" b="0" dirty="0"/>
              <a:t>وَإِلَىٰ مَدْيَنَ أَخَاهُمْ شُعَيْبًاۗ قَالَ يَا قَوْمِ اعْبُدُوا اللَّهَ مَا لَكُمْ مِنْ إِلَٰهٍ غَيْرُهُۖ قَدْ جَاءَتْكُمْ بَيِّنَةٌ مِنْ رَبِّكُمْۖ...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31C884-5668-6C24-A6E6-61408F59D291}"/>
              </a:ext>
            </a:extLst>
          </p:cNvPr>
          <p:cNvSpPr txBox="1"/>
          <p:nvPr/>
        </p:nvSpPr>
        <p:spPr>
          <a:xfrm>
            <a:off x="2060712" y="430785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 Madyan people We sent Shu'aib, one of their own brethren: he said: "O my people! worship Allah; Ye have no other god but Him. Now hath come unto you a clear (Sign) from your Lord!</a:t>
            </a:r>
          </a:p>
        </p:txBody>
      </p:sp>
    </p:spTree>
    <p:extLst>
      <p:ext uri="{BB962C8B-B14F-4D97-AF65-F5344CB8AC3E}">
        <p14:creationId xmlns:p14="http://schemas.microsoft.com/office/powerpoint/2010/main" val="319689187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45B0C-FF14-E7E5-51DD-3A8A725B3E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EFDE1A-F59B-DD2B-22C5-26A7F2FAB52F}"/>
              </a:ext>
            </a:extLst>
          </p:cNvPr>
          <p:cNvSpPr>
            <a:spLocks noGrp="1"/>
          </p:cNvSpPr>
          <p:nvPr>
            <p:ph type="title"/>
          </p:nvPr>
        </p:nvSpPr>
        <p:spPr>
          <a:xfrm>
            <a:off x="1980392" y="1436498"/>
            <a:ext cx="8231214" cy="3450327"/>
          </a:xfrm>
        </p:spPr>
        <p:txBody>
          <a:bodyPr>
            <a:noAutofit/>
          </a:bodyPr>
          <a:lstStyle/>
          <a:p>
            <a:pPr>
              <a:lnSpc>
                <a:spcPct val="100000"/>
              </a:lnSpc>
            </a:pPr>
            <a:r>
              <a:rPr lang="ar-EG" sz="5000" b="0" dirty="0"/>
              <a:t>فَأَوْفُوا الْكَيْلَ وَالْمِيزَانَ وَلَا تَبْخَسُوا النَّاسَ أَشْيَاءَهُمْ وَلَا تُفْسِدُوا فِي الْأَرْضِ بَعْدَ إِصْلَاحِهَاۚ ذَٰلِكُمْ خَيْرٌ لَكُمْ إِنْ كُنْتُمْ مُؤْمِنِينَ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91AF24-6636-08AF-53DA-B56E154460A3}"/>
              </a:ext>
            </a:extLst>
          </p:cNvPr>
          <p:cNvSpPr txBox="1"/>
          <p:nvPr/>
        </p:nvSpPr>
        <p:spPr>
          <a:xfrm>
            <a:off x="2060712" y="424571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Give just measure and weight, nor withhold from the people the things that are their due; and do no mischief on the earth after it has been set in order: that will be best for you, if ye have Faith.</a:t>
            </a:r>
          </a:p>
        </p:txBody>
      </p:sp>
      <p:sp>
        <p:nvSpPr>
          <p:cNvPr id="7" name="TextBox 6">
            <a:extLst>
              <a:ext uri="{FF2B5EF4-FFF2-40B4-BE49-F238E27FC236}">
                <a16:creationId xmlns:a16="http://schemas.microsoft.com/office/drawing/2014/main" id="{9A826596-C592-BA96-A4E6-CA051D57CDD0}"/>
              </a:ext>
            </a:extLst>
          </p:cNvPr>
          <p:cNvSpPr txBox="1"/>
          <p:nvPr/>
        </p:nvSpPr>
        <p:spPr>
          <a:xfrm>
            <a:off x="1718543" y="3937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1968297"/>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CDB54-0153-34F1-F018-F6BE9934D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952A3-763F-5697-87D0-8A8648D52F3C}"/>
              </a:ext>
            </a:extLst>
          </p:cNvPr>
          <p:cNvSpPr>
            <a:spLocks noGrp="1"/>
          </p:cNvSpPr>
          <p:nvPr>
            <p:ph type="title"/>
          </p:nvPr>
        </p:nvSpPr>
        <p:spPr>
          <a:xfrm>
            <a:off x="1980393" y="1239289"/>
            <a:ext cx="8231214" cy="3450327"/>
          </a:xfrm>
        </p:spPr>
        <p:txBody>
          <a:bodyPr>
            <a:noAutofit/>
          </a:bodyPr>
          <a:lstStyle/>
          <a:p>
            <a:pPr>
              <a:lnSpc>
                <a:spcPct val="100000"/>
              </a:lnSpc>
            </a:pPr>
            <a:r>
              <a:rPr lang="ar-EG" sz="4800" b="0" dirty="0"/>
              <a:t>وَلَا تَقْعُدُوا بِكُلِّ صِرَاطٍ تُوعِدُونَ وَتَصُدُّونَ عَنْ سَبِيلِ اللَّهِ مَنْ آمَنَ بِهِ وَتَبْغُونَهَا عِوَجًاۚ وَاذْكُرُوا إِذْ كُنْتُمْ قَلِيلًا فَكَثَّرَكُمْۖ وَانْظُرُوا كَيْفَ كَانَ عَاقِبَةُ الْمُفْسِدِينَ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A26CF3-3124-F702-E300-EDA63924D9FC}"/>
              </a:ext>
            </a:extLst>
          </p:cNvPr>
          <p:cNvSpPr txBox="1"/>
          <p:nvPr/>
        </p:nvSpPr>
        <p:spPr>
          <a:xfrm>
            <a:off x="2060712" y="436112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squat not on every road, breathing threats, hindering from the path of Allah those who believe in Him, and seeking in it something crooked; But remember how ye were little, and He gave you increase. And hold in your mind's eye what was the end of those who did mischief.</a:t>
            </a:r>
          </a:p>
        </p:txBody>
      </p:sp>
      <p:sp>
        <p:nvSpPr>
          <p:cNvPr id="7" name="TextBox 6">
            <a:extLst>
              <a:ext uri="{FF2B5EF4-FFF2-40B4-BE49-F238E27FC236}">
                <a16:creationId xmlns:a16="http://schemas.microsoft.com/office/drawing/2014/main" id="{B6E3BFC2-E80B-DBE8-2D38-E2315FDA31AF}"/>
              </a:ext>
            </a:extLst>
          </p:cNvPr>
          <p:cNvSpPr txBox="1"/>
          <p:nvPr/>
        </p:nvSpPr>
        <p:spPr>
          <a:xfrm>
            <a:off x="3209993" y="41362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5885125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0C500-7193-B106-5DD5-C8AEDBCF5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47B4B-539A-BAEB-746F-1EE8F5DFAB23}"/>
              </a:ext>
            </a:extLst>
          </p:cNvPr>
          <p:cNvSpPr>
            <a:spLocks noGrp="1"/>
          </p:cNvSpPr>
          <p:nvPr>
            <p:ph type="title"/>
          </p:nvPr>
        </p:nvSpPr>
        <p:spPr>
          <a:xfrm>
            <a:off x="1980393" y="1292556"/>
            <a:ext cx="8231214" cy="3450327"/>
          </a:xfrm>
        </p:spPr>
        <p:txBody>
          <a:bodyPr>
            <a:noAutofit/>
          </a:bodyPr>
          <a:lstStyle/>
          <a:p>
            <a:pPr>
              <a:lnSpc>
                <a:spcPct val="100000"/>
              </a:lnSpc>
            </a:pPr>
            <a:r>
              <a:rPr lang="ar-EG" sz="5400" b="0" dirty="0"/>
              <a:t>وَإِنْ كَانَ طَائِفَةٌ مِنْكُمْ آمَنُوا بِالَّذِي أُرْسِلْتُ بِهِ وَطَائِفَةٌ لَمْ يُؤْمِنُوا فَاصْبِرُوا حَتَّىٰ يَحْكُمَ اللَّهُ بَيْنَنَاۚ وَهُوَ خَيْرُ الْحَاكِمِينَ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1AF123-D676-267F-2362-AB18A190BD4A}"/>
              </a:ext>
            </a:extLst>
          </p:cNvPr>
          <p:cNvSpPr txBox="1"/>
          <p:nvPr/>
        </p:nvSpPr>
        <p:spPr>
          <a:xfrm>
            <a:off x="2060712" y="42508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if there is a party among you who believes in the message with which I have been sent, and a party which does not believe, hold yourselves in patience until Allah doth decide between us: for He is the best to decide.</a:t>
            </a:r>
          </a:p>
        </p:txBody>
      </p:sp>
      <p:sp>
        <p:nvSpPr>
          <p:cNvPr id="7" name="TextBox 6">
            <a:extLst>
              <a:ext uri="{FF2B5EF4-FFF2-40B4-BE49-F238E27FC236}">
                <a16:creationId xmlns:a16="http://schemas.microsoft.com/office/drawing/2014/main" id="{EB6825B9-7C63-35E4-FB95-DC0517774A4F}"/>
              </a:ext>
            </a:extLst>
          </p:cNvPr>
          <p:cNvSpPr txBox="1"/>
          <p:nvPr/>
        </p:nvSpPr>
        <p:spPr>
          <a:xfrm>
            <a:off x="1540991" y="39586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64245"/>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3CDB8-F5C4-44AF-3776-146B89708B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391D5-C99A-65D7-DC11-7F1ACED06A68}"/>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1096494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887DA-FC44-D05A-EA0E-66BCB114D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6CE5C-2E8E-AA70-A348-1303EA54E42E}"/>
              </a:ext>
            </a:extLst>
          </p:cNvPr>
          <p:cNvSpPr>
            <a:spLocks noGrp="1"/>
          </p:cNvSpPr>
          <p:nvPr>
            <p:ph type="title"/>
          </p:nvPr>
        </p:nvSpPr>
        <p:spPr>
          <a:xfrm>
            <a:off x="1980391" y="1175498"/>
            <a:ext cx="8231214" cy="3450327"/>
          </a:xfrm>
        </p:spPr>
        <p:txBody>
          <a:bodyPr>
            <a:noAutofit/>
          </a:bodyPr>
          <a:lstStyle/>
          <a:p>
            <a:pPr>
              <a:lnSpc>
                <a:spcPct val="100000"/>
              </a:lnSpc>
            </a:pPr>
            <a:r>
              <a:rPr lang="ar-EG" sz="4800" b="0" dirty="0"/>
              <a:t>وَإِذَا جَاءَتْهُمْ آيَةٌ قَالُوا لَنْ نُؤْمِنَ حَتَّىٰ نُؤْتَىٰ مِثْلَ مَا أُوتِيَ رُسُلُ اللَّهِۘ اللَّهُ أَعْلَمُ حَيْثُ يَجْعَلُ رِسَالَتَهُۗ سَيُصِيبُ الَّذِينَ أَجْرَمُوا صَغَارٌ عِنْدَ اللَّهِ وَعَذَابٌ شَدِيدٌ بِمَا كَانُوا يَمْكُرُونَ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DFD1FC-FA00-B64F-2512-42D5D068FDD3}"/>
              </a:ext>
            </a:extLst>
          </p:cNvPr>
          <p:cNvSpPr txBox="1"/>
          <p:nvPr/>
        </p:nvSpPr>
        <p:spPr>
          <a:xfrm>
            <a:off x="2060710" y="435997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there comes to them a sign (from Allah), They say: "We shall not believe until we receive one (exactly) like those received by Allah's messengers."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where (and how) to carry out His mission. Soon will the wicked be overtaken by humiliation before Allah, and a severe punishment, for all their plots.</a:t>
            </a:r>
          </a:p>
        </p:txBody>
      </p:sp>
      <p:sp>
        <p:nvSpPr>
          <p:cNvPr id="7" name="TextBox 6">
            <a:extLst>
              <a:ext uri="{FF2B5EF4-FFF2-40B4-BE49-F238E27FC236}">
                <a16:creationId xmlns:a16="http://schemas.microsoft.com/office/drawing/2014/main" id="{598CCF3E-4DDC-7449-014D-3D2107E6A324}"/>
              </a:ext>
            </a:extLst>
          </p:cNvPr>
          <p:cNvSpPr txBox="1"/>
          <p:nvPr/>
        </p:nvSpPr>
        <p:spPr>
          <a:xfrm>
            <a:off x="2268551" y="40521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2032714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4DE72-EDEA-9A4A-537B-5FAE25C758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9E3B9-7BAC-DB91-B66A-A8BA8E1AFD5C}"/>
              </a:ext>
            </a:extLst>
          </p:cNvPr>
          <p:cNvSpPr>
            <a:spLocks noGrp="1"/>
          </p:cNvSpPr>
          <p:nvPr>
            <p:ph type="title"/>
          </p:nvPr>
        </p:nvSpPr>
        <p:spPr>
          <a:xfrm>
            <a:off x="1980390" y="1184376"/>
            <a:ext cx="8231214" cy="3450327"/>
          </a:xfrm>
        </p:spPr>
        <p:txBody>
          <a:bodyPr>
            <a:noAutofit/>
          </a:bodyPr>
          <a:lstStyle/>
          <a:p>
            <a:pPr>
              <a:lnSpc>
                <a:spcPct val="100000"/>
              </a:lnSpc>
            </a:pPr>
            <a:r>
              <a:rPr lang="ar-EG" sz="4800" b="0" dirty="0"/>
              <a:t>فَمَنْ يُرِدِ اللَّهُ أَنْ يَهْدِيَهُ يَشْرَحْ صَدْرَهُ لِلْإِسْلَامِۖ وَمَنْ يُرِدْ أَنْ يُضِلَّهُ يَجْعَلْ صَدْرَهُ ضَيِّقًا حَرَجًا كَأَنَّمَا يَصَّعَّدُ فِي السَّمَاءِۚ كَذَٰلِكَ يَجْعَلُ اللَّهُ الرِّجْسَ عَلَى الَّذِينَ لَا يُؤْمِنُونَ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24A9C8-4EE0-E1B5-58C1-9E35B4036575}"/>
              </a:ext>
            </a:extLst>
          </p:cNvPr>
          <p:cNvSpPr txBox="1"/>
          <p:nvPr/>
        </p:nvSpPr>
        <p:spPr>
          <a:xfrm>
            <a:off x="2060709" y="428110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whom Allah (in His plan)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guide,-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openeth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their breast to Islam; those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leave straying,- He maketh their breast close and constricted, as if they had to climb up to the skies: thus doth Allah (heap) the penalty on those who refuse to believe.</a:t>
            </a:r>
          </a:p>
        </p:txBody>
      </p:sp>
      <p:sp>
        <p:nvSpPr>
          <p:cNvPr id="7" name="TextBox 6">
            <a:extLst>
              <a:ext uri="{FF2B5EF4-FFF2-40B4-BE49-F238E27FC236}">
                <a16:creationId xmlns:a16="http://schemas.microsoft.com/office/drawing/2014/main" id="{5C4D1A60-1E79-A765-0706-08293D4D52A9}"/>
              </a:ext>
            </a:extLst>
          </p:cNvPr>
          <p:cNvSpPr txBox="1"/>
          <p:nvPr/>
        </p:nvSpPr>
        <p:spPr>
          <a:xfrm>
            <a:off x="2446105" y="4052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1087512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2A5FD-8B3C-3B56-F107-5DBB645E4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46FE7-E871-C017-7A11-8A063E9DECCB}"/>
              </a:ext>
            </a:extLst>
          </p:cNvPr>
          <p:cNvSpPr>
            <a:spLocks noGrp="1"/>
          </p:cNvSpPr>
          <p:nvPr>
            <p:ph type="title"/>
          </p:nvPr>
        </p:nvSpPr>
        <p:spPr>
          <a:xfrm>
            <a:off x="1980389" y="1615059"/>
            <a:ext cx="8231214" cy="3450327"/>
          </a:xfrm>
        </p:spPr>
        <p:txBody>
          <a:bodyPr>
            <a:noAutofit/>
          </a:bodyPr>
          <a:lstStyle/>
          <a:p>
            <a:pPr>
              <a:lnSpc>
                <a:spcPct val="100000"/>
              </a:lnSpc>
            </a:pPr>
            <a:r>
              <a:rPr lang="ar-EG" sz="6000" b="0" dirty="0"/>
              <a:t>وَهَٰذَا صِرَاطُ رَبِّكَ مُسْتَقِيمًاۗ قَدْ فَصَّلْنَا الْآيَاتِ لِقَوْمٍ يَذَّكَّرُونَ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B6200E-35B7-5028-E267-F77D955DDF6D}"/>
              </a:ext>
            </a:extLst>
          </p:cNvPr>
          <p:cNvSpPr txBox="1"/>
          <p:nvPr/>
        </p:nvSpPr>
        <p:spPr>
          <a:xfrm>
            <a:off x="2060709" y="41923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the way of thy Lord, leading straight: We have detailed the signs for those who receive admonition.</a:t>
            </a:r>
          </a:p>
        </p:txBody>
      </p:sp>
      <p:sp>
        <p:nvSpPr>
          <p:cNvPr id="7" name="TextBox 6">
            <a:extLst>
              <a:ext uri="{FF2B5EF4-FFF2-40B4-BE49-F238E27FC236}">
                <a16:creationId xmlns:a16="http://schemas.microsoft.com/office/drawing/2014/main" id="{E2F86AFA-9B1C-1E6F-8E89-04AEE42504BD}"/>
              </a:ext>
            </a:extLst>
          </p:cNvPr>
          <p:cNvSpPr txBox="1"/>
          <p:nvPr/>
        </p:nvSpPr>
        <p:spPr>
          <a:xfrm>
            <a:off x="2419471" y="39367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358622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52EA1-E7D3-59AE-5471-F1C0E06A3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49D580-0049-16B7-641F-80867B0057AD}"/>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لَهُمْ دَارُ السَّلَامِ عِنْدَ رَبِّهِمْۖ وَهُوَ وَلِيُّهُمْ بِمَا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D74B12-089B-D52D-2714-2B7F61A3B68C}"/>
              </a:ext>
            </a:extLst>
          </p:cNvPr>
          <p:cNvSpPr txBox="1"/>
          <p:nvPr/>
        </p:nvSpPr>
        <p:spPr>
          <a:xfrm>
            <a:off x="2060709" y="41390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them will be a home of peace in the presence of their Lord: He will be their friend, because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(righteousness).</a:t>
            </a:r>
          </a:p>
        </p:txBody>
      </p:sp>
      <p:sp>
        <p:nvSpPr>
          <p:cNvPr id="7" name="TextBox 6">
            <a:extLst>
              <a:ext uri="{FF2B5EF4-FFF2-40B4-BE49-F238E27FC236}">
                <a16:creationId xmlns:a16="http://schemas.microsoft.com/office/drawing/2014/main" id="{41DE1E2C-2B90-F870-6696-C27ECF98A4E3}"/>
              </a:ext>
            </a:extLst>
          </p:cNvPr>
          <p:cNvSpPr txBox="1"/>
          <p:nvPr/>
        </p:nvSpPr>
        <p:spPr>
          <a:xfrm>
            <a:off x="2836722" y="3831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1837697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7F141-8281-DC7E-4A0A-7CAD3324FE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4819F-DC3D-9922-421E-53BD56E5151E}"/>
              </a:ext>
            </a:extLst>
          </p:cNvPr>
          <p:cNvSpPr>
            <a:spLocks noGrp="1"/>
          </p:cNvSpPr>
          <p:nvPr>
            <p:ph type="title"/>
          </p:nvPr>
        </p:nvSpPr>
        <p:spPr>
          <a:xfrm>
            <a:off x="1980389" y="1304340"/>
            <a:ext cx="8231214" cy="3450327"/>
          </a:xfrm>
        </p:spPr>
        <p:txBody>
          <a:bodyPr>
            <a:noAutofit/>
          </a:bodyPr>
          <a:lstStyle/>
          <a:p>
            <a:pPr>
              <a:lnSpc>
                <a:spcPct val="100000"/>
              </a:lnSpc>
            </a:pPr>
            <a:r>
              <a:rPr lang="ar-EG" sz="5000" b="0" dirty="0"/>
              <a:t>وَيَوْمَ يَحْشُرُهُمْ جَمِيعًا يَا مَعْشَرَ الْجِنِّ قَدِ اسْتَكْثَرْتُمْ مِنَ الْإِنْسِۖ وَقَالَ أَوْلِيَاؤُهُمْ مِنَ الْإِنْسِ رَبَّنَا اسْتَمْتَعَ بَعْضُنَا بِبَعْضٍ وَبَلَغْنَا أَجَلَنَا الَّذِي أَجَّلْتَ لَنَاۚ...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F5D352-2217-739B-29A1-05FCCDD251BF}"/>
              </a:ext>
            </a:extLst>
          </p:cNvPr>
          <p:cNvSpPr txBox="1"/>
          <p:nvPr/>
        </p:nvSpPr>
        <p:spPr>
          <a:xfrm>
            <a:off x="2060708" y="450490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day will He gather them all together, (and say): "O ye assembly of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Much (toll) did ye take of men." Their friends amongst men will say: "Our Lord! we made profit from each other: but (alas!) we reached our term - which thou didst appoint for us."</a:t>
            </a:r>
          </a:p>
        </p:txBody>
      </p:sp>
    </p:spTree>
    <p:extLst>
      <p:ext uri="{BB962C8B-B14F-4D97-AF65-F5344CB8AC3E}">
        <p14:creationId xmlns:p14="http://schemas.microsoft.com/office/powerpoint/2010/main" val="2412076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5AA67-C540-76A0-8FDD-994DDA2766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D52AC-A58D-79C0-CED6-ADFCB6400205}"/>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قَالَ النَّارُ مَثْوَاكُمْ خَالِدِينَ فِيهَا إِلَّا مَا شَاءَ اللَّهُۗ إِنَّ رَبَّكَ حَكِيمٌ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8483B6-59C2-7A61-FE8C-65AB22648ECC}"/>
              </a:ext>
            </a:extLst>
          </p:cNvPr>
          <p:cNvSpPr txBox="1"/>
          <p:nvPr/>
        </p:nvSpPr>
        <p:spPr>
          <a:xfrm>
            <a:off x="2060708" y="42210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will say: "The Fire be your dwelling-place: you will dwell therein for ever, except as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thy Lord is full of wisdom and knowledge.</a:t>
            </a:r>
          </a:p>
        </p:txBody>
      </p:sp>
      <p:sp>
        <p:nvSpPr>
          <p:cNvPr id="7" name="TextBox 6">
            <a:extLst>
              <a:ext uri="{FF2B5EF4-FFF2-40B4-BE49-F238E27FC236}">
                <a16:creationId xmlns:a16="http://schemas.microsoft.com/office/drawing/2014/main" id="{2565535C-20EA-1BA4-BFF0-670AA5D5280F}"/>
              </a:ext>
            </a:extLst>
          </p:cNvPr>
          <p:cNvSpPr txBox="1"/>
          <p:nvPr/>
        </p:nvSpPr>
        <p:spPr>
          <a:xfrm>
            <a:off x="2392838" y="391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8952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1D7C0-1E0E-2196-9C25-3B4C2AE93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1F696-2632-6222-FDE9-277781DAFCE0}"/>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وَكَذَٰلِكَ نُوَلِّي بَعْضَ الظَّالِمِينَ بَعْضًا بِمَا 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9658E7-6E07-130B-E0CD-EB7E61715222}"/>
              </a:ext>
            </a:extLst>
          </p:cNvPr>
          <p:cNvSpPr txBox="1"/>
          <p:nvPr/>
        </p:nvSpPr>
        <p:spPr>
          <a:xfrm>
            <a:off x="2060708" y="422102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 we make the wrong-doers turn to each other, because of what they earn.</a:t>
            </a:r>
          </a:p>
        </p:txBody>
      </p:sp>
      <p:sp>
        <p:nvSpPr>
          <p:cNvPr id="7" name="TextBox 6">
            <a:extLst>
              <a:ext uri="{FF2B5EF4-FFF2-40B4-BE49-F238E27FC236}">
                <a16:creationId xmlns:a16="http://schemas.microsoft.com/office/drawing/2014/main" id="{CE783EA1-CAE4-30CA-BD0A-9CC5CD7D781F}"/>
              </a:ext>
            </a:extLst>
          </p:cNvPr>
          <p:cNvSpPr txBox="1"/>
          <p:nvPr/>
        </p:nvSpPr>
        <p:spPr>
          <a:xfrm>
            <a:off x="3493669" y="391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71798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02BA8-92E5-A0A5-5151-97699BD318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218403-7D71-F3F0-2E0D-0D668F812AE0}"/>
              </a:ext>
            </a:extLst>
          </p:cNvPr>
          <p:cNvSpPr>
            <a:spLocks noGrp="1"/>
          </p:cNvSpPr>
          <p:nvPr>
            <p:ph type="title"/>
          </p:nvPr>
        </p:nvSpPr>
        <p:spPr>
          <a:xfrm>
            <a:off x="1980388" y="1153418"/>
            <a:ext cx="8231214" cy="3450327"/>
          </a:xfrm>
        </p:spPr>
        <p:txBody>
          <a:bodyPr>
            <a:noAutofit/>
          </a:bodyPr>
          <a:lstStyle/>
          <a:p>
            <a:pPr>
              <a:lnSpc>
                <a:spcPct val="100000"/>
              </a:lnSpc>
            </a:pPr>
            <a:r>
              <a:rPr lang="ar-EG" sz="4600" b="0" dirty="0"/>
              <a:t>يَا مَعْشَرَ الْجِنِّ وَالْإِنْسِ أَلَمْ يَأْتِكُمْ رُسُلٌ مِنْكُمْ يَقُصُّونَ عَلَيْكُمْ آيَاتِي وَيُنْذِرُونَكُمْ لِقَاءَ يَوْمِكُمْ هَٰذَاۚ قَالُوا شَهِدْنَا عَلَىٰ أَنْفُسِنَاۖ وَغَرَّتْهُمُ الْحَيَاةُ الدُّنْيَا وَشَهِدُوا عَلَىٰ أَنْفُسِهِمْ أَنَّهُمْ كَانُوا كَافِرِينَ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713C34-5EEC-AA67-10F0-CF9A346B3CAE}"/>
              </a:ext>
            </a:extLst>
          </p:cNvPr>
          <p:cNvSpPr txBox="1"/>
          <p:nvPr/>
        </p:nvSpPr>
        <p:spPr>
          <a:xfrm>
            <a:off x="2060707" y="4221023"/>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assembly of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men! came there not unto you messengers from amongst you, setting forth unto you My signs, and warning you of the meeting of this Day of yours?" They will say: "We bear witness against ourselves." It was the life of this world that deceived them. So against themselves will they bear witness that they rejected Faith.</a:t>
            </a:r>
          </a:p>
        </p:txBody>
      </p:sp>
      <p:sp>
        <p:nvSpPr>
          <p:cNvPr id="7" name="TextBox 6">
            <a:extLst>
              <a:ext uri="{FF2B5EF4-FFF2-40B4-BE49-F238E27FC236}">
                <a16:creationId xmlns:a16="http://schemas.microsoft.com/office/drawing/2014/main" id="{5E0177CD-3BA4-F0EC-C857-75B979DE9359}"/>
              </a:ext>
            </a:extLst>
          </p:cNvPr>
          <p:cNvSpPr txBox="1"/>
          <p:nvPr/>
        </p:nvSpPr>
        <p:spPr>
          <a:xfrm>
            <a:off x="1540582" y="39440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5135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18BFA-65EB-1E05-E77A-69B7A3715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77441-A678-034A-A9EA-2AE75AD61938}"/>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ذَٰلِكَ أَنْ لَمْ يَكُنْ رَبُّكَ مُهْلِكَ الْقُرَىٰ بِظُلْمٍ وَأَهْلُهَا غَافِلُونَ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65A697-1287-A04E-5784-8B102CD16DEC}"/>
              </a:ext>
            </a:extLst>
          </p:cNvPr>
          <p:cNvSpPr txBox="1"/>
          <p:nvPr/>
        </p:nvSpPr>
        <p:spPr>
          <a:xfrm>
            <a:off x="2060708" y="42210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messengers were sent) thus, for thy Lord would not destroy for their wrong-doing men's habitations whilst their occupants were unwarned.</a:t>
            </a:r>
          </a:p>
        </p:txBody>
      </p:sp>
      <p:sp>
        <p:nvSpPr>
          <p:cNvPr id="7" name="TextBox 6">
            <a:extLst>
              <a:ext uri="{FF2B5EF4-FFF2-40B4-BE49-F238E27FC236}">
                <a16:creationId xmlns:a16="http://schemas.microsoft.com/office/drawing/2014/main" id="{2F7DD380-2362-45E7-2179-D4823EBB8738}"/>
              </a:ext>
            </a:extLst>
          </p:cNvPr>
          <p:cNvSpPr txBox="1"/>
          <p:nvPr/>
        </p:nvSpPr>
        <p:spPr>
          <a:xfrm>
            <a:off x="3200706" y="391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5050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22884-797C-5EB9-D187-ADC7B9750A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E30DC-35F9-A59C-14F2-A4BA08CB536F}"/>
              </a:ext>
            </a:extLst>
          </p:cNvPr>
          <p:cNvSpPr>
            <a:spLocks noGrp="1"/>
          </p:cNvSpPr>
          <p:nvPr>
            <p:ph type="title"/>
          </p:nvPr>
        </p:nvSpPr>
        <p:spPr>
          <a:xfrm>
            <a:off x="1980389" y="1561791"/>
            <a:ext cx="8231214" cy="3450327"/>
          </a:xfrm>
        </p:spPr>
        <p:txBody>
          <a:bodyPr>
            <a:noAutofit/>
          </a:bodyPr>
          <a:lstStyle/>
          <a:p>
            <a:pPr>
              <a:lnSpc>
                <a:spcPct val="100000"/>
              </a:lnSpc>
            </a:pPr>
            <a:r>
              <a:rPr lang="ar-EG" sz="6000" b="0" dirty="0"/>
              <a:t>وَلِكُلٍّ دَرَجَاتٌ مِمَّا عَمِلُواۚ وَمَا رَبُّكَ بِغَافِلٍ عَمَّا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DF7A19-D083-55C7-0D44-9DDFB24A84A4}"/>
              </a:ext>
            </a:extLst>
          </p:cNvPr>
          <p:cNvSpPr txBox="1"/>
          <p:nvPr/>
        </p:nvSpPr>
        <p:spPr>
          <a:xfrm>
            <a:off x="2060708" y="40712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 are degrees (or ranks) according to their deeds: for thy Lord is not unmindful of anything that they do.</a:t>
            </a:r>
          </a:p>
        </p:txBody>
      </p:sp>
      <p:sp>
        <p:nvSpPr>
          <p:cNvPr id="7" name="TextBox 6">
            <a:extLst>
              <a:ext uri="{FF2B5EF4-FFF2-40B4-BE49-F238E27FC236}">
                <a16:creationId xmlns:a16="http://schemas.microsoft.com/office/drawing/2014/main" id="{096DA3D8-902A-DDFE-0446-351FD91A3D86}"/>
              </a:ext>
            </a:extLst>
          </p:cNvPr>
          <p:cNvSpPr txBox="1"/>
          <p:nvPr/>
        </p:nvSpPr>
        <p:spPr>
          <a:xfrm>
            <a:off x="3396015" y="38382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1227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119F2-0B9B-C2A4-0968-67631E41EA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37A90-02C4-DF6C-3379-3DE09A901894}"/>
              </a:ext>
            </a:extLst>
          </p:cNvPr>
          <p:cNvSpPr>
            <a:spLocks noGrp="1"/>
          </p:cNvSpPr>
          <p:nvPr>
            <p:ph type="title"/>
          </p:nvPr>
        </p:nvSpPr>
        <p:spPr>
          <a:xfrm>
            <a:off x="1980388" y="1282656"/>
            <a:ext cx="8231214" cy="3450327"/>
          </a:xfrm>
        </p:spPr>
        <p:txBody>
          <a:bodyPr>
            <a:noAutofit/>
          </a:bodyPr>
          <a:lstStyle/>
          <a:p>
            <a:pPr>
              <a:lnSpc>
                <a:spcPct val="100000"/>
              </a:lnSpc>
            </a:pPr>
            <a:r>
              <a:rPr lang="ar-EG" sz="5400" b="0" dirty="0"/>
              <a:t>وَرَبُّكَ الْغَنِيُّ ذُو الرَّحْمَةِۚ إِنْ يَشَأْ يُذْهِبْكُمْ وَيَسْتَخْلِفْ مِنْ بَعْدِكُمْ مَا يَشَاءُ كَمَا أَنْشَأَكُمْ مِنْ ذُرِّيَّةِ قَوْمٍ آخَرِينَ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700D0F-2FF6-0ACD-2717-331674709AD1}"/>
              </a:ext>
            </a:extLst>
          </p:cNvPr>
          <p:cNvSpPr txBox="1"/>
          <p:nvPr/>
        </p:nvSpPr>
        <p:spPr>
          <a:xfrm>
            <a:off x="2060707" y="419587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Thy Lord is self-sufficient, full of Mercy: if it were His will, He could destroy you, and in your place appoint whom He will as your successors, even as He raised you up from the posterity of other people.</a:t>
            </a:r>
          </a:p>
        </p:txBody>
      </p:sp>
      <p:sp>
        <p:nvSpPr>
          <p:cNvPr id="7" name="TextBox 6">
            <a:extLst>
              <a:ext uri="{FF2B5EF4-FFF2-40B4-BE49-F238E27FC236}">
                <a16:creationId xmlns:a16="http://schemas.microsoft.com/office/drawing/2014/main" id="{EDE095FE-69C7-354B-6C8C-F8E20FB805C4}"/>
              </a:ext>
            </a:extLst>
          </p:cNvPr>
          <p:cNvSpPr txBox="1"/>
          <p:nvPr/>
        </p:nvSpPr>
        <p:spPr>
          <a:xfrm>
            <a:off x="2650291" y="3953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67464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B1E9C-6F28-2D51-2774-12DBC73E65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51A3D-054A-9AD4-3349-E6DC5557E191}"/>
              </a:ext>
            </a:extLst>
          </p:cNvPr>
          <p:cNvSpPr>
            <a:spLocks noGrp="1"/>
          </p:cNvSpPr>
          <p:nvPr>
            <p:ph type="title"/>
          </p:nvPr>
        </p:nvSpPr>
        <p:spPr>
          <a:xfrm>
            <a:off x="1980387" y="1637763"/>
            <a:ext cx="8231214" cy="3450327"/>
          </a:xfrm>
        </p:spPr>
        <p:txBody>
          <a:bodyPr>
            <a:noAutofit/>
          </a:bodyPr>
          <a:lstStyle/>
          <a:p>
            <a:pPr>
              <a:lnSpc>
                <a:spcPct val="100000"/>
              </a:lnSpc>
            </a:pPr>
            <a:r>
              <a:rPr lang="ar-EG" sz="6000" b="0" dirty="0"/>
              <a:t>إِنَّ مَا تُوعَدُونَ لَآتٍۖ وَمَا أَنْتُمْ بِمُعْجِزِينَ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D0706F-CC7E-D379-B903-C25B9ED59973}"/>
              </a:ext>
            </a:extLst>
          </p:cNvPr>
          <p:cNvSpPr txBox="1"/>
          <p:nvPr/>
        </p:nvSpPr>
        <p:spPr>
          <a:xfrm>
            <a:off x="2060707" y="419587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 that hath been promised unto you will come to pass: nor can ye frustrate it (in the least bit).</a:t>
            </a:r>
          </a:p>
        </p:txBody>
      </p:sp>
      <p:sp>
        <p:nvSpPr>
          <p:cNvPr id="7" name="TextBox 6">
            <a:extLst>
              <a:ext uri="{FF2B5EF4-FFF2-40B4-BE49-F238E27FC236}">
                <a16:creationId xmlns:a16="http://schemas.microsoft.com/office/drawing/2014/main" id="{A2D4BE38-CC87-8700-3333-2DCA991E1FAA}"/>
              </a:ext>
            </a:extLst>
          </p:cNvPr>
          <p:cNvSpPr txBox="1"/>
          <p:nvPr/>
        </p:nvSpPr>
        <p:spPr>
          <a:xfrm>
            <a:off x="4416948" y="39502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55990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6B84D-0CD1-F456-B740-DEBEC14EC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A7278-FC4E-2072-F90F-1514303F509F}"/>
              </a:ext>
            </a:extLst>
          </p:cNvPr>
          <p:cNvSpPr>
            <a:spLocks noGrp="1"/>
          </p:cNvSpPr>
          <p:nvPr>
            <p:ph type="title"/>
          </p:nvPr>
        </p:nvSpPr>
        <p:spPr>
          <a:xfrm>
            <a:off x="1980387" y="1253376"/>
            <a:ext cx="8231214" cy="3450327"/>
          </a:xfrm>
        </p:spPr>
        <p:txBody>
          <a:bodyPr>
            <a:noAutofit/>
          </a:bodyPr>
          <a:lstStyle/>
          <a:p>
            <a:pPr>
              <a:lnSpc>
                <a:spcPct val="100000"/>
              </a:lnSpc>
            </a:pPr>
            <a:r>
              <a:rPr lang="ar-EG" sz="5400" b="0" dirty="0"/>
              <a:t>قُلْ يَا قَوْمِ اعْمَلُوا عَلَىٰ مَكَانَتِكُمْ إِنِّي عَامِلٌۖ فَسَوْفَ تَعْلَمُونَ مَنْ تَكُونُ لَهُ عَاقِبَةُ الدَّارِۗ إِنَّهُ لَا يُفْلِحُ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090AB8-CA6A-9DAF-36F6-58482B9DF329}"/>
              </a:ext>
            </a:extLst>
          </p:cNvPr>
          <p:cNvSpPr txBox="1"/>
          <p:nvPr/>
        </p:nvSpPr>
        <p:spPr>
          <a:xfrm>
            <a:off x="2060707" y="419587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"O my people! Do whatever ye can: I will do (my part): soon will ye know who it is whose end will be (best) in the Hereafter: certain it is that the wrong-doers will not prosper."</a:t>
            </a:r>
          </a:p>
        </p:txBody>
      </p:sp>
      <p:sp>
        <p:nvSpPr>
          <p:cNvPr id="7" name="TextBox 6">
            <a:extLst>
              <a:ext uri="{FF2B5EF4-FFF2-40B4-BE49-F238E27FC236}">
                <a16:creationId xmlns:a16="http://schemas.microsoft.com/office/drawing/2014/main" id="{247BD644-77EE-9B0E-29FD-9E42AB098054}"/>
              </a:ext>
            </a:extLst>
          </p:cNvPr>
          <p:cNvSpPr txBox="1"/>
          <p:nvPr/>
        </p:nvSpPr>
        <p:spPr>
          <a:xfrm>
            <a:off x="2170898" y="38880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83882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913A-288A-1598-C380-EF3F62415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95690-A5CF-EFAF-8B06-87379414905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الأنعام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7494951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EF07F-81E1-FAC0-B42F-FA3B86016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8E7C0-170B-47B5-9ECB-48EABCF8056F}"/>
              </a:ext>
            </a:extLst>
          </p:cNvPr>
          <p:cNvSpPr>
            <a:spLocks noGrp="1"/>
          </p:cNvSpPr>
          <p:nvPr>
            <p:ph type="title"/>
          </p:nvPr>
        </p:nvSpPr>
        <p:spPr>
          <a:xfrm>
            <a:off x="1980387" y="1182355"/>
            <a:ext cx="8231214" cy="3450327"/>
          </a:xfrm>
        </p:spPr>
        <p:txBody>
          <a:bodyPr>
            <a:noAutofit/>
          </a:bodyPr>
          <a:lstStyle/>
          <a:p>
            <a:pPr>
              <a:lnSpc>
                <a:spcPct val="100000"/>
              </a:lnSpc>
            </a:pPr>
            <a:r>
              <a:rPr lang="ar-EG" b="0" dirty="0"/>
              <a:t>وَجَعَلُوا لِلَّهِ مِمَّا ذَرَأَ مِنَ الْحَرْثِ وَالْأَنْعَامِ نَصِيبًا فَقَالُوا هَٰذَا لِلَّهِ بِزَعْمِهِمْ وَهَٰذَا لِشُرَكَائِنَاۖ فَمَا كَانَ لِشُرَكَائِهِمْ فَلَا يَصِلُ إِلَى اللَّهِۖ وَمَا كَانَ لِلَّهِ فَهُوَ يَصِلُ إِلَىٰ شُرَكَائِهِمْۗ سَاءَ مَا يَحْكُمُونَ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18D34F-F8E6-2DFB-1A07-2A96FD1FBD76}"/>
              </a:ext>
            </a:extLst>
          </p:cNvPr>
          <p:cNvSpPr txBox="1"/>
          <p:nvPr/>
        </p:nvSpPr>
        <p:spPr>
          <a:xfrm>
            <a:off x="2060707" y="419587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Out of what Allah hath produced in abundance in tilth and in cattle, they assigned Him a share: they say, according to their fancies: "This is for Allah, and this" - for our "partners"! but the share of their" partners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reacheth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Allah, whilst the share of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reacheth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their "partners" ! evil (and unjust) is their assignment!</a:t>
            </a:r>
          </a:p>
        </p:txBody>
      </p:sp>
      <p:sp>
        <p:nvSpPr>
          <p:cNvPr id="7" name="TextBox 6">
            <a:extLst>
              <a:ext uri="{FF2B5EF4-FFF2-40B4-BE49-F238E27FC236}">
                <a16:creationId xmlns:a16="http://schemas.microsoft.com/office/drawing/2014/main" id="{2A97A0C7-3F8C-4632-F6EB-DEF357891C90}"/>
              </a:ext>
            </a:extLst>
          </p:cNvPr>
          <p:cNvSpPr txBox="1"/>
          <p:nvPr/>
        </p:nvSpPr>
        <p:spPr>
          <a:xfrm>
            <a:off x="2499371" y="39679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424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1B3B3-4E66-9152-0E94-2DE964D465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A75CD3-F0D0-59CF-165C-9C3C0C2912B4}"/>
              </a:ext>
            </a:extLst>
          </p:cNvPr>
          <p:cNvSpPr>
            <a:spLocks noGrp="1"/>
          </p:cNvSpPr>
          <p:nvPr>
            <p:ph type="title"/>
          </p:nvPr>
        </p:nvSpPr>
        <p:spPr>
          <a:xfrm>
            <a:off x="1980393" y="1182354"/>
            <a:ext cx="8231214" cy="3450327"/>
          </a:xfrm>
        </p:spPr>
        <p:txBody>
          <a:bodyPr>
            <a:noAutofit/>
          </a:bodyPr>
          <a:lstStyle/>
          <a:p>
            <a:pPr>
              <a:lnSpc>
                <a:spcPct val="100000"/>
              </a:lnSpc>
            </a:pPr>
            <a:r>
              <a:rPr lang="ar-EG" sz="5000" b="0" dirty="0"/>
              <a:t>وَكَذَٰلِكَ زَيَّنَ لِكَثِيرٍ مِنَ الْمُشْرِكِينَ قَتْلَ أَوْلَادِهِمْ شُرَكَاؤُهُمْ لِيُرْدُوهُمْ وَلِيَلْبِسُوا عَلَيْهِمْ دِينَهُمْۖ وَلَوْ شَاءَ اللَّهُ مَا فَعَلُوهُۖ </a:t>
            </a:r>
            <a:br>
              <a:rPr lang="ar-EG" sz="5000" b="0" dirty="0"/>
            </a:br>
            <a:r>
              <a:rPr lang="ar-EG" sz="5000" b="0" dirty="0"/>
              <a:t>فَذَرْهُمْ وَمَا يَفْتَرُونَ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B4445B-995D-7AB5-3A6F-215D28D5F300}"/>
              </a:ext>
            </a:extLst>
          </p:cNvPr>
          <p:cNvSpPr txBox="1"/>
          <p:nvPr/>
        </p:nvSpPr>
        <p:spPr>
          <a:xfrm>
            <a:off x="2060712" y="431696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so, in the eyes of most of the pagans, their "partners" made alluring the slaughter of their children, in order to lead them to their own destruction, and cause confusion in their religion. If Allah had willed, they would not have done so: But leave alone them and their inventions.</a:t>
            </a:r>
          </a:p>
        </p:txBody>
      </p:sp>
      <p:sp>
        <p:nvSpPr>
          <p:cNvPr id="7" name="TextBox 6">
            <a:extLst>
              <a:ext uri="{FF2B5EF4-FFF2-40B4-BE49-F238E27FC236}">
                <a16:creationId xmlns:a16="http://schemas.microsoft.com/office/drawing/2014/main" id="{04982BC5-91EE-185E-7B76-858C5D98FA4D}"/>
              </a:ext>
            </a:extLst>
          </p:cNvPr>
          <p:cNvSpPr txBox="1"/>
          <p:nvPr/>
        </p:nvSpPr>
        <p:spPr>
          <a:xfrm>
            <a:off x="3706741" y="41274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33215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CA40A-DACB-132F-E06D-C83FE0CDD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00B49-E2DE-C7FC-523B-A5F44F7FBFC3}"/>
              </a:ext>
            </a:extLst>
          </p:cNvPr>
          <p:cNvSpPr>
            <a:spLocks noGrp="1"/>
          </p:cNvSpPr>
          <p:nvPr>
            <p:ph type="title"/>
          </p:nvPr>
        </p:nvSpPr>
        <p:spPr>
          <a:xfrm>
            <a:off x="1980392" y="1082667"/>
            <a:ext cx="8231214" cy="3450327"/>
          </a:xfrm>
        </p:spPr>
        <p:txBody>
          <a:bodyPr>
            <a:noAutofit/>
          </a:bodyPr>
          <a:lstStyle/>
          <a:p>
            <a:pPr>
              <a:lnSpc>
                <a:spcPct val="100000"/>
              </a:lnSpc>
            </a:pPr>
            <a:r>
              <a:rPr lang="ar-EG" sz="5000" b="0" dirty="0"/>
              <a:t>وَقَالُوا هَٰذِهِ أَنْعَامٌ وَحَرْثٌ حِجْرٌ لَا يَطْعَمُهَا إِلَّا مَنْ نَشَاءُ بِزَعْمِهِمْ وَأَنْعَامٌ حُرِّمَتْ ظُهُورُهَا وَأَنْعَامٌ لَا يَذْكُرُونَ اسْمَ اللَّهِ عَلَيْهَا افْتِرَاءً عَلَيْهِۚ سَيَجْزِيهِمْ بِمَا كَانُوا يَفْتَرُونَ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E00064-9394-0318-EE4E-2C30ADBA79CB}"/>
              </a:ext>
            </a:extLst>
          </p:cNvPr>
          <p:cNvSpPr txBox="1"/>
          <p:nvPr/>
        </p:nvSpPr>
        <p:spPr>
          <a:xfrm>
            <a:off x="2060711" y="4292743"/>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say that such and such cattle and crops are taboo, and none should eat of them except those whom - so they say - We wish; further, there are cattle forbidden to yoke or burden, and cattle on which, (at slaughter), the name of Allah is not pronounced; - inventions against Allah's name: soon will He requite them for their inventions.</a:t>
            </a:r>
          </a:p>
        </p:txBody>
      </p:sp>
      <p:sp>
        <p:nvSpPr>
          <p:cNvPr id="7" name="TextBox 6">
            <a:extLst>
              <a:ext uri="{FF2B5EF4-FFF2-40B4-BE49-F238E27FC236}">
                <a16:creationId xmlns:a16="http://schemas.microsoft.com/office/drawing/2014/main" id="{BAF08C6C-7AE4-454F-E88E-C3073EB48D37}"/>
              </a:ext>
            </a:extLst>
          </p:cNvPr>
          <p:cNvSpPr txBox="1"/>
          <p:nvPr/>
        </p:nvSpPr>
        <p:spPr>
          <a:xfrm>
            <a:off x="1718543" y="40091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78835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AD525-DDA9-4140-9690-7F5CCC8C0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8D269A-3D32-4AFE-509C-5919AC91DB8C}"/>
              </a:ext>
            </a:extLst>
          </p:cNvPr>
          <p:cNvSpPr>
            <a:spLocks noGrp="1"/>
          </p:cNvSpPr>
          <p:nvPr>
            <p:ph type="title"/>
          </p:nvPr>
        </p:nvSpPr>
        <p:spPr>
          <a:xfrm>
            <a:off x="1980392" y="1150284"/>
            <a:ext cx="8231214" cy="3450327"/>
          </a:xfrm>
        </p:spPr>
        <p:txBody>
          <a:bodyPr>
            <a:noAutofit/>
          </a:bodyPr>
          <a:lstStyle/>
          <a:p>
            <a:pPr>
              <a:lnSpc>
                <a:spcPct val="100000"/>
              </a:lnSpc>
            </a:pPr>
            <a:r>
              <a:rPr lang="ar-EG" sz="5000" b="0" dirty="0"/>
              <a:t>وَقَالُوا مَا فِي بُطُونِ هَٰذِهِ الْأَنْعَامِ خَالِصَةٌ لِذُكُورِنَا وَمُحَرَّمٌ عَلَىٰ أَزْوَاجِنَاۖ وَإِنْ يَكُنْ مَيْتَةً فَهُمْ فِيهِ شُرَكَاءُۚ سَيَجْزِيهِمْ وَصْفَهُمْۚ إِنَّهُ حَكِيمٌ عَلِيمٌ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653DA2-9FA9-486A-CA35-4EDD5547DE75}"/>
              </a:ext>
            </a:extLst>
          </p:cNvPr>
          <p:cNvSpPr txBox="1"/>
          <p:nvPr/>
        </p:nvSpPr>
        <p:spPr>
          <a:xfrm>
            <a:off x="2060712" y="431937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say: "What is in the wombs of such and such cattle is specially reserved (for food) for our men, and forbidden to our women; but if it is still-born, then all have share therein. For their (false) attribution (of superstitions to Allah), He will soon punish them: for He is full of wisdom and knowledge.</a:t>
            </a:r>
          </a:p>
        </p:txBody>
      </p:sp>
      <p:sp>
        <p:nvSpPr>
          <p:cNvPr id="7" name="TextBox 6">
            <a:extLst>
              <a:ext uri="{FF2B5EF4-FFF2-40B4-BE49-F238E27FC236}">
                <a16:creationId xmlns:a16="http://schemas.microsoft.com/office/drawing/2014/main" id="{9A458FBC-B5D7-B887-1820-94344E3AA159}"/>
              </a:ext>
            </a:extLst>
          </p:cNvPr>
          <p:cNvSpPr txBox="1"/>
          <p:nvPr/>
        </p:nvSpPr>
        <p:spPr>
          <a:xfrm>
            <a:off x="4523888" y="4089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00587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6A372-E038-1D26-8BAD-B6392F781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507309-3E22-4EFB-AD46-1F0B32DE0680}"/>
              </a:ext>
            </a:extLst>
          </p:cNvPr>
          <p:cNvSpPr>
            <a:spLocks noGrp="1"/>
          </p:cNvSpPr>
          <p:nvPr>
            <p:ph type="title"/>
          </p:nvPr>
        </p:nvSpPr>
        <p:spPr>
          <a:xfrm>
            <a:off x="1980392" y="1345593"/>
            <a:ext cx="8231214" cy="3450327"/>
          </a:xfrm>
        </p:spPr>
        <p:txBody>
          <a:bodyPr>
            <a:noAutofit/>
          </a:bodyPr>
          <a:lstStyle/>
          <a:p>
            <a:pPr>
              <a:lnSpc>
                <a:spcPct val="100000"/>
              </a:lnSpc>
            </a:pPr>
            <a:r>
              <a:rPr lang="ar-EG" sz="5400" b="0" dirty="0"/>
              <a:t>قَدْ خَسِرَ الَّذِينَ قَتَلُوا أَوْلَادَهُمْ سَفَهًا بِغَيْرِ عِلْمٍ وَحَرَّمُوا مَا رَزَقَهُمُ اللَّهُ افْتِرَاءً عَلَى اللَّهِۚ قَدْ ضَلُّوا وَمَا كَانُوا مُهْتَدِينَ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DAE1C7-9F7F-2ADA-C4FD-BFC9A3EC95B3}"/>
              </a:ext>
            </a:extLst>
          </p:cNvPr>
          <p:cNvSpPr txBox="1"/>
          <p:nvPr/>
        </p:nvSpPr>
        <p:spPr>
          <a:xfrm>
            <a:off x="2060711" y="424297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Lost are those who slay their children, from folly, without knowledge, and forbid food which Allah hath provided for them, inventing (lies) against Allah. They have indeed gone astray and heeded no guidance.</a:t>
            </a:r>
          </a:p>
        </p:txBody>
      </p:sp>
      <p:sp>
        <p:nvSpPr>
          <p:cNvPr id="7" name="TextBox 6">
            <a:extLst>
              <a:ext uri="{FF2B5EF4-FFF2-40B4-BE49-F238E27FC236}">
                <a16:creationId xmlns:a16="http://schemas.microsoft.com/office/drawing/2014/main" id="{F6A217A6-58FD-7C68-E105-1A4EB9AB99EF}"/>
              </a:ext>
            </a:extLst>
          </p:cNvPr>
          <p:cNvSpPr txBox="1"/>
          <p:nvPr/>
        </p:nvSpPr>
        <p:spPr>
          <a:xfrm>
            <a:off x="2419880" y="40180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11895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237AF-F6B0-85A5-6663-0D87C4C9A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A2040-551B-03F3-6F6E-FE3A148F676A}"/>
              </a:ext>
            </a:extLst>
          </p:cNvPr>
          <p:cNvSpPr>
            <a:spLocks noGrp="1"/>
          </p:cNvSpPr>
          <p:nvPr>
            <p:ph type="title"/>
          </p:nvPr>
        </p:nvSpPr>
        <p:spPr>
          <a:xfrm>
            <a:off x="1980390" y="1451397"/>
            <a:ext cx="8231214" cy="3450327"/>
          </a:xfrm>
        </p:spPr>
        <p:txBody>
          <a:bodyPr>
            <a:noAutofit/>
          </a:bodyPr>
          <a:lstStyle/>
          <a:p>
            <a:pPr>
              <a:lnSpc>
                <a:spcPct val="100000"/>
              </a:lnSpc>
            </a:pPr>
            <a:r>
              <a:rPr lang="ar-EG" sz="5000" b="0" dirty="0"/>
              <a:t>وَهُوَ الَّذِي أَنْشَأَ جَنَّاتٍ مَعْرُوشَاتٍ وَغَيْرَ مَعْرُوشَاتٍ وَالنَّخْلَ وَالزَّرْعَ مُخْتَلِفًا أُكُلُهُ وَالزَّيْتُونَ وَالرُّمَّانَ مُتَشَابِهًا وَغَيْرَ مُتَشَابِهٍۚ...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88047D-9CD8-F6D0-E8E3-9D81CF033168}"/>
              </a:ext>
            </a:extLst>
          </p:cNvPr>
          <p:cNvSpPr txBox="1"/>
          <p:nvPr/>
        </p:nvSpPr>
        <p:spPr>
          <a:xfrm>
            <a:off x="2060710" y="46128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produceth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gardens, with trellises and without, and dates, and tilth with produce of all kinds, and olives and pomegranates, similar (in kind) and different (in variety):</a:t>
            </a:r>
          </a:p>
        </p:txBody>
      </p:sp>
    </p:spTree>
    <p:extLst>
      <p:ext uri="{BB962C8B-B14F-4D97-AF65-F5344CB8AC3E}">
        <p14:creationId xmlns:p14="http://schemas.microsoft.com/office/powerpoint/2010/main" val="24452123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646A5-CC45-BAEA-CE38-BE7E29252A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D31303-6643-AA93-55C2-CD081BBB303F}"/>
              </a:ext>
            </a:extLst>
          </p:cNvPr>
          <p:cNvSpPr>
            <a:spLocks noGrp="1"/>
          </p:cNvSpPr>
          <p:nvPr>
            <p:ph type="title"/>
          </p:nvPr>
        </p:nvSpPr>
        <p:spPr>
          <a:xfrm>
            <a:off x="1980393" y="1496514"/>
            <a:ext cx="8231214" cy="3450327"/>
          </a:xfrm>
        </p:spPr>
        <p:txBody>
          <a:bodyPr>
            <a:noAutofit/>
          </a:bodyPr>
          <a:lstStyle/>
          <a:p>
            <a:pPr>
              <a:lnSpc>
                <a:spcPct val="100000"/>
              </a:lnSpc>
            </a:pPr>
            <a:r>
              <a:rPr lang="ar-EG" sz="5400" b="0" dirty="0"/>
              <a:t>كُلُوا مِنْ ثَمَرِهِ إِذَا أَثْمَرَ وَآتُوا حَقَّهُ</a:t>
            </a:r>
            <a:br>
              <a:rPr lang="ar-EG" sz="5400" b="0" dirty="0"/>
            </a:br>
            <a:r>
              <a:rPr lang="ar-EG" sz="5400" b="0" dirty="0"/>
              <a:t> يَوْمَ حَصَادِهِۖ وَلَا تُسْرِفُواۚ إِنَّهُ لَا</a:t>
            </a:r>
            <a:br>
              <a:rPr lang="ar-EG" sz="5400" b="0" dirty="0"/>
            </a:br>
            <a:r>
              <a:rPr lang="ar-EG" sz="5400" b="0" dirty="0"/>
              <a:t> يُحِبُّ الْمُسْرِفِينَ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CECAE4-41F4-2EEB-8EC4-04F938419D25}"/>
              </a:ext>
            </a:extLst>
          </p:cNvPr>
          <p:cNvSpPr txBox="1"/>
          <p:nvPr/>
        </p:nvSpPr>
        <p:spPr>
          <a:xfrm>
            <a:off x="2060712" y="43938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eat of their fruit in their season, but render the dues that are proper on the day that the harvest is gathered. But waste not by excess: for Allah loveth not the wasters.</a:t>
            </a:r>
          </a:p>
        </p:txBody>
      </p:sp>
      <p:sp>
        <p:nvSpPr>
          <p:cNvPr id="7" name="TextBox 6">
            <a:extLst>
              <a:ext uri="{FF2B5EF4-FFF2-40B4-BE49-F238E27FC236}">
                <a16:creationId xmlns:a16="http://schemas.microsoft.com/office/drawing/2014/main" id="{AD18A7DE-AFBE-1D14-5D09-AED5690BD35B}"/>
              </a:ext>
            </a:extLst>
          </p:cNvPr>
          <p:cNvSpPr txBox="1"/>
          <p:nvPr/>
        </p:nvSpPr>
        <p:spPr>
          <a:xfrm>
            <a:off x="3858064" y="41601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71656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D7B65-1EB4-95C5-644E-D6E7F0940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CD89BC-9306-BF4F-FF39-8422A492F7DB}"/>
              </a:ext>
            </a:extLst>
          </p:cNvPr>
          <p:cNvSpPr>
            <a:spLocks noGrp="1"/>
          </p:cNvSpPr>
          <p:nvPr>
            <p:ph type="title"/>
          </p:nvPr>
        </p:nvSpPr>
        <p:spPr>
          <a:xfrm>
            <a:off x="1980392" y="1448444"/>
            <a:ext cx="8231214" cy="3450327"/>
          </a:xfrm>
        </p:spPr>
        <p:txBody>
          <a:bodyPr>
            <a:noAutofit/>
          </a:bodyPr>
          <a:lstStyle/>
          <a:p>
            <a:pPr>
              <a:lnSpc>
                <a:spcPct val="100000"/>
              </a:lnSpc>
            </a:pPr>
            <a:r>
              <a:rPr lang="ar-EG" sz="5400" b="0" dirty="0"/>
              <a:t>وَمِنَ الْأَنْعَامِ حَمُولَةً وَفَرْشًاۚ كُلُوا مِمَّا رَزَقَكُمُ اللَّهُ وَلَا تَتَّبِعُوا خُطُوَاتِ الشَّيْطَانِۚ إِنَّهُ لَكُمْ عَدُوٌّ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2595C5-824F-F5BC-0280-22227AE605BA}"/>
              </a:ext>
            </a:extLst>
          </p:cNvPr>
          <p:cNvSpPr txBox="1"/>
          <p:nvPr/>
        </p:nvSpPr>
        <p:spPr>
          <a:xfrm>
            <a:off x="2060711" y="437558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cattle are some for burden and some for meat: eat what Allah hath provided for you, and follow not the footsteps of Satan: for he is to you and avowed enemy.</a:t>
            </a:r>
          </a:p>
        </p:txBody>
      </p:sp>
      <p:sp>
        <p:nvSpPr>
          <p:cNvPr id="7" name="TextBox 6">
            <a:extLst>
              <a:ext uri="{FF2B5EF4-FFF2-40B4-BE49-F238E27FC236}">
                <a16:creationId xmlns:a16="http://schemas.microsoft.com/office/drawing/2014/main" id="{4DF1C5A9-3D5F-83D3-3743-865C8F099ADB}"/>
              </a:ext>
            </a:extLst>
          </p:cNvPr>
          <p:cNvSpPr txBox="1"/>
          <p:nvPr/>
        </p:nvSpPr>
        <p:spPr>
          <a:xfrm>
            <a:off x="2774988" y="40861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480677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FF484-0156-5E1D-A087-79D4EB382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68058-F4F4-805F-90D2-1530F2A45B68}"/>
              </a:ext>
            </a:extLst>
          </p:cNvPr>
          <p:cNvSpPr>
            <a:spLocks noGrp="1"/>
          </p:cNvSpPr>
          <p:nvPr>
            <p:ph type="title"/>
          </p:nvPr>
        </p:nvSpPr>
        <p:spPr>
          <a:xfrm>
            <a:off x="1980392" y="1359667"/>
            <a:ext cx="8231214" cy="3450327"/>
          </a:xfrm>
        </p:spPr>
        <p:txBody>
          <a:bodyPr>
            <a:noAutofit/>
          </a:bodyPr>
          <a:lstStyle/>
          <a:p>
            <a:pPr>
              <a:lnSpc>
                <a:spcPct val="100000"/>
              </a:lnSpc>
            </a:pPr>
            <a:r>
              <a:rPr lang="ar-EG" sz="5000" b="0" dirty="0"/>
              <a:t>ثَمَانِيَةَ أَزْوَاجٍۖ مِنَ الضَّأْنِ اثْنَيْنِ وَمِنَ الْمَعْزِ اثْنَيْنِۗ قُلْ آلذَّكَرَيْنِ حَرَّمَ أَمِ الْأُنْثَيَيْنِ أَمَّا اشْتَمَلَتْ عَلَيْهِ أَرْحَامُ الْأُنْثَيَيْنِۖ نَبِّئُونِي بِعِلْمٍ إِنْ كُنْتُمْ صَادِقِينَ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E14C6-0AF5-A925-D85B-9EA9A0DDED03}"/>
              </a:ext>
            </a:extLst>
          </p:cNvPr>
          <p:cNvSpPr txBox="1"/>
          <p:nvPr/>
        </p:nvSpPr>
        <p:spPr>
          <a:xfrm>
            <a:off x="2060712" y="453593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(Take) eight (head of cattle) in (four) pairs: of sheep a pair, and of goats a pair; say, hath He forbidden the two males, or the two females, or (the young) which the wombs of the two females enclose? Tell me with knowledge if ye are truthful:</a:t>
            </a:r>
          </a:p>
        </p:txBody>
      </p:sp>
      <p:sp>
        <p:nvSpPr>
          <p:cNvPr id="7" name="TextBox 6">
            <a:extLst>
              <a:ext uri="{FF2B5EF4-FFF2-40B4-BE49-F238E27FC236}">
                <a16:creationId xmlns:a16="http://schemas.microsoft.com/office/drawing/2014/main" id="{9E151184-85E5-D019-940E-ADD882AAD929}"/>
              </a:ext>
            </a:extLst>
          </p:cNvPr>
          <p:cNvSpPr txBox="1"/>
          <p:nvPr/>
        </p:nvSpPr>
        <p:spPr>
          <a:xfrm>
            <a:off x="3893576" y="4251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782324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D698C-6213-9F63-B277-FA1F6A685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D05C06-FC13-62A7-FD8D-F420755C2873}"/>
              </a:ext>
            </a:extLst>
          </p:cNvPr>
          <p:cNvSpPr>
            <a:spLocks noGrp="1"/>
          </p:cNvSpPr>
          <p:nvPr>
            <p:ph type="title"/>
          </p:nvPr>
        </p:nvSpPr>
        <p:spPr>
          <a:xfrm>
            <a:off x="1980392" y="1483955"/>
            <a:ext cx="8231214" cy="3450327"/>
          </a:xfrm>
        </p:spPr>
        <p:txBody>
          <a:bodyPr>
            <a:noAutofit/>
          </a:bodyPr>
          <a:lstStyle/>
          <a:p>
            <a:pPr>
              <a:lnSpc>
                <a:spcPct val="100000"/>
              </a:lnSpc>
            </a:pPr>
            <a:r>
              <a:rPr lang="ar-EG" sz="5000" b="0" dirty="0"/>
              <a:t>وَمِنَ الْإِبِلِ اثْنَيْنِ وَمِنَ الْبَقَرِ اثْنَيْنِۗ قُلْ آلذَّكَرَيْنِ حَرَّمَ أَمِ الْأُنْثَيَيْنِ أَمَّا اشْتَمَلَتْ عَلَيْهِ أَرْحَامُ الْأُنْثَيَيْنِۖ أَمْ كُنْتُمْ شُهَدَاءَ إِذْ وَصَّاكُمُ اللَّهُ بِهَٰذَاۚ...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76DC2D-B6A7-23BD-ADC5-E7D460480F3C}"/>
              </a:ext>
            </a:extLst>
          </p:cNvPr>
          <p:cNvSpPr txBox="1"/>
          <p:nvPr/>
        </p:nvSpPr>
        <p:spPr>
          <a:xfrm>
            <a:off x="2060712" y="465134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camels a pair, and oxen a pair; say, hath He forbidden the two males, or the two females, or (the young) which the wombs of the two females enclose? - Were ye present when Allah ordered you such a thing?</a:t>
            </a:r>
          </a:p>
        </p:txBody>
      </p:sp>
    </p:spTree>
    <p:extLst>
      <p:ext uri="{BB962C8B-B14F-4D97-AF65-F5344CB8AC3E}">
        <p14:creationId xmlns:p14="http://schemas.microsoft.com/office/powerpoint/2010/main" val="930674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4892D-5948-F010-C60A-EAFCAB70F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0FFD3-000B-0183-9A25-0C10D71FDFD3}"/>
              </a:ext>
            </a:extLst>
          </p:cNvPr>
          <p:cNvSpPr>
            <a:spLocks noGrp="1"/>
          </p:cNvSpPr>
          <p:nvPr>
            <p:ph type="title"/>
          </p:nvPr>
        </p:nvSpPr>
        <p:spPr>
          <a:xfrm>
            <a:off x="1980393" y="1324783"/>
            <a:ext cx="8231214" cy="3450327"/>
          </a:xfrm>
        </p:spPr>
        <p:txBody>
          <a:bodyPr>
            <a:noAutofit/>
          </a:bodyPr>
          <a:lstStyle/>
          <a:p>
            <a:pPr>
              <a:lnSpc>
                <a:spcPct val="100000"/>
              </a:lnSpc>
            </a:pPr>
            <a:r>
              <a:rPr lang="ar-EG" sz="5400" b="0" dirty="0"/>
              <a:t>وَلَوْ أَنَّنَا نَزَّلْنَا إِلَيْهِمُ الْمَلَائِكَةَ وَكَلَّمَهُمُ الْمَوْتَىٰ وَحَشَرْنَا عَلَيْهِمْ كُلَّ شَيْءٍ قُبُلًا مَا كَانُوا لِيُؤْمِنُوا إِلَّا أَنْ يَشَاءَ اللَّهُ وَلَٰكِنَّ أَكْثَرَهُمْ يَجْهَلُونَ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57B451-3FF3-D416-8DC6-5639C4FC2259}"/>
              </a:ext>
            </a:extLst>
          </p:cNvPr>
          <p:cNvSpPr txBox="1"/>
          <p:nvPr/>
        </p:nvSpPr>
        <p:spPr>
          <a:xfrm>
            <a:off x="2060712" y="45826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if We did send unto them angels, and the dead did speak unto them, and We gathered together all things before their very eyes, they are not the ones to believe, unless it is in Allah's plan. But most of them ignore (the truth).</a:t>
            </a:r>
          </a:p>
        </p:txBody>
      </p:sp>
      <p:sp>
        <p:nvSpPr>
          <p:cNvPr id="7" name="TextBox 6">
            <a:extLst>
              <a:ext uri="{FF2B5EF4-FFF2-40B4-BE49-F238E27FC236}">
                <a16:creationId xmlns:a16="http://schemas.microsoft.com/office/drawing/2014/main" id="{2AC69EFA-DDC7-1C9A-974C-B29EEFB409DD}"/>
              </a:ext>
            </a:extLst>
          </p:cNvPr>
          <p:cNvSpPr txBox="1"/>
          <p:nvPr/>
        </p:nvSpPr>
        <p:spPr>
          <a:xfrm>
            <a:off x="3875403" y="43589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44493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4E1F1-A981-CC0A-BB3B-F3A6A41FE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697E8E-FFBA-F7E9-F9C1-9BDA6C4D9178}"/>
              </a:ext>
            </a:extLst>
          </p:cNvPr>
          <p:cNvSpPr>
            <a:spLocks noGrp="1"/>
          </p:cNvSpPr>
          <p:nvPr>
            <p:ph type="title"/>
          </p:nvPr>
        </p:nvSpPr>
        <p:spPr>
          <a:xfrm>
            <a:off x="1980393" y="1439566"/>
            <a:ext cx="8231214" cy="3450327"/>
          </a:xfrm>
        </p:spPr>
        <p:txBody>
          <a:bodyPr>
            <a:noAutofit/>
          </a:bodyPr>
          <a:lstStyle/>
          <a:p>
            <a:pPr>
              <a:lnSpc>
                <a:spcPct val="100000"/>
              </a:lnSpc>
            </a:pPr>
            <a:r>
              <a:rPr lang="ar-EG" sz="5400" b="0" dirty="0"/>
              <a:t> فَمَنْ أَظْلَمُ مِمَّنِ افْتَرَىٰ عَلَى اللَّهِ كَذِبًا لِيُضِلَّ النَّاسَ بِغَيْرِ عِلْمٍۗ إِنَّ اللَّهَ لَا يَهْدِي الْقَوْمَ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97C233-673B-8D16-6E94-4CBA18BD2C66}"/>
              </a:ext>
            </a:extLst>
          </p:cNvPr>
          <p:cNvSpPr txBox="1"/>
          <p:nvPr/>
        </p:nvSpPr>
        <p:spPr>
          <a:xfrm>
            <a:off x="2060712" y="43371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who doth more wrong than one who invents a lie against Allah, to lead astray men without knowledge?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people who do wrong.</a:t>
            </a:r>
          </a:p>
        </p:txBody>
      </p:sp>
      <p:sp>
        <p:nvSpPr>
          <p:cNvPr id="7" name="TextBox 6">
            <a:extLst>
              <a:ext uri="{FF2B5EF4-FFF2-40B4-BE49-F238E27FC236}">
                <a16:creationId xmlns:a16="http://schemas.microsoft.com/office/drawing/2014/main" id="{E1DCFA3D-BF44-56A4-650E-A41CDF8B4CAD}"/>
              </a:ext>
            </a:extLst>
          </p:cNvPr>
          <p:cNvSpPr txBox="1"/>
          <p:nvPr/>
        </p:nvSpPr>
        <p:spPr>
          <a:xfrm>
            <a:off x="4026742" y="40430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02570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6099F-F703-ED1D-D295-F7F7F88240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159196-4BAD-EE68-3DD7-01637301CEB3}"/>
              </a:ext>
            </a:extLst>
          </p:cNvPr>
          <p:cNvSpPr>
            <a:spLocks noGrp="1"/>
          </p:cNvSpPr>
          <p:nvPr>
            <p:ph type="title"/>
          </p:nvPr>
        </p:nvSpPr>
        <p:spPr>
          <a:xfrm>
            <a:off x="1980392" y="1244257"/>
            <a:ext cx="8231214" cy="3450327"/>
          </a:xfrm>
        </p:spPr>
        <p:txBody>
          <a:bodyPr>
            <a:noAutofit/>
          </a:bodyPr>
          <a:lstStyle/>
          <a:p>
            <a:pPr>
              <a:lnSpc>
                <a:spcPct val="100000"/>
              </a:lnSpc>
            </a:pPr>
            <a:r>
              <a:rPr lang="ar-EG" sz="5000" b="0" dirty="0"/>
              <a:t>قُلْ لَا أَجِدُ فِي مَا أُوحِيَ إِلَيَّ مُحَرَّمًا عَلَىٰ طَاعِمٍ يَطْعَمُهُ إِلَّا أَنْ يَكُونَ مَيْتَةً أَوْ دَمًا مَسْفُوحًا أَوْ لَحْمَ خِنْزِيرٍ فَإِنَّهُ رِجْسٌ أَوْ فِسْقًا أُهِلَّ لِغَيْرِ اللَّهِ بِهِۚ...</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4D79DF-4AFE-F28B-1448-AD9564E22CC5}"/>
              </a:ext>
            </a:extLst>
          </p:cNvPr>
          <p:cNvSpPr txBox="1"/>
          <p:nvPr/>
        </p:nvSpPr>
        <p:spPr>
          <a:xfrm>
            <a:off x="2060712" y="437261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find not in the message received by me by inspiration any (meat) forbidden to be eaten by one who wishes to eat it, unless it be dead meat, or blood poured forth, or the flesh of swine,- for it is an abomination - or, what is impious, (meat) on which a name has been invoked, other than Allah's".</a:t>
            </a:r>
          </a:p>
        </p:txBody>
      </p:sp>
    </p:spTree>
    <p:extLst>
      <p:ext uri="{BB962C8B-B14F-4D97-AF65-F5344CB8AC3E}">
        <p14:creationId xmlns:p14="http://schemas.microsoft.com/office/powerpoint/2010/main" val="11747015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BCB90-30C5-EB17-919A-B6A52EDDE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D2222-9D9B-4838-3FDF-69797D03455E}"/>
              </a:ext>
            </a:extLst>
          </p:cNvPr>
          <p:cNvSpPr>
            <a:spLocks noGrp="1"/>
          </p:cNvSpPr>
          <p:nvPr>
            <p:ph type="title"/>
          </p:nvPr>
        </p:nvSpPr>
        <p:spPr>
          <a:xfrm>
            <a:off x="1980393" y="1439566"/>
            <a:ext cx="8231214" cy="3450327"/>
          </a:xfrm>
        </p:spPr>
        <p:txBody>
          <a:bodyPr>
            <a:noAutofit/>
          </a:bodyPr>
          <a:lstStyle/>
          <a:p>
            <a:pPr>
              <a:lnSpc>
                <a:spcPct val="100000"/>
              </a:lnSpc>
            </a:pPr>
            <a:r>
              <a:rPr lang="ar-EG" sz="6000" b="0" dirty="0"/>
              <a:t> فَمَنِ اضْطُرَّ غَيْرَ بَاغٍ وَلَا عَادٍ فَإِنَّ رَبَّكَ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7487C1-FA5A-391E-A4C6-27498025204C}"/>
              </a:ext>
            </a:extLst>
          </p:cNvPr>
          <p:cNvSpPr txBox="1"/>
          <p:nvPr/>
        </p:nvSpPr>
        <p:spPr>
          <a:xfrm>
            <a:off x="2060712" y="404300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(even so), if a person is forced by necessity, without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wilful</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disobedience, nor transgressing due limits,- thy Lord is Oft-forgiving, Most Merciful.</a:t>
            </a:r>
          </a:p>
        </p:txBody>
      </p:sp>
      <p:sp>
        <p:nvSpPr>
          <p:cNvPr id="7" name="TextBox 6">
            <a:extLst>
              <a:ext uri="{FF2B5EF4-FFF2-40B4-BE49-F238E27FC236}">
                <a16:creationId xmlns:a16="http://schemas.microsoft.com/office/drawing/2014/main" id="{888A5D95-4F41-1B9A-2EED-927A4A7BF32B}"/>
              </a:ext>
            </a:extLst>
          </p:cNvPr>
          <p:cNvSpPr txBox="1"/>
          <p:nvPr/>
        </p:nvSpPr>
        <p:spPr>
          <a:xfrm>
            <a:off x="3529591" y="38099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98310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2AEEA-242D-4DB0-6F64-1B0048C58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47F530-4FD3-9CB3-1724-7E14B7FB387D}"/>
              </a:ext>
            </a:extLst>
          </p:cNvPr>
          <p:cNvSpPr>
            <a:spLocks noGrp="1"/>
          </p:cNvSpPr>
          <p:nvPr>
            <p:ph type="title"/>
          </p:nvPr>
        </p:nvSpPr>
        <p:spPr>
          <a:xfrm>
            <a:off x="1980391" y="1143096"/>
            <a:ext cx="8231214" cy="3450327"/>
          </a:xfrm>
        </p:spPr>
        <p:txBody>
          <a:bodyPr>
            <a:noAutofit/>
          </a:bodyPr>
          <a:lstStyle/>
          <a:p>
            <a:pPr>
              <a:lnSpc>
                <a:spcPct val="100000"/>
              </a:lnSpc>
            </a:pPr>
            <a:r>
              <a:rPr lang="ar-EG" sz="4800" b="0" dirty="0"/>
              <a:t>وَعَلَى الَّذِينَ هَادُوا حَرَّمْنَا كُلَّ ذِي ظُفُرٍۖ وَمِنَ الْبَقَرِ وَالْغَنَمِ حَرَّمْنَا عَلَيْهِمْ شُحُومَهُمَا إِلَّا مَا حَمَلَتْ ظُهُورُهُمَا أَوِ الْحَوَايَا أَوْ مَا اخْتَلَطَ بِعَظْمٍ ۚ ذَٰلِكَ جَزَيْنَاهُمْ بِبَغْيِهِمْۖ وَإِنَّا لَصَادِقُونَ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A8D825-6682-7A0A-D16A-B5F911399BD4}"/>
              </a:ext>
            </a:extLst>
          </p:cNvPr>
          <p:cNvSpPr txBox="1"/>
          <p:nvPr/>
        </p:nvSpPr>
        <p:spPr>
          <a:xfrm>
            <a:off x="2060711" y="4291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those who followed the Jewish Law, We forbade every (animal) with undivided hoof, and We forbade them that fat of the ox and the sheep, except what adheres to their backs or their entrails, or is mixed up with a bone: this in recompense for their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wilful</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disobedience: for We are true (in Our ordinances).</a:t>
            </a:r>
          </a:p>
        </p:txBody>
      </p:sp>
      <p:sp>
        <p:nvSpPr>
          <p:cNvPr id="7" name="TextBox 6">
            <a:extLst>
              <a:ext uri="{FF2B5EF4-FFF2-40B4-BE49-F238E27FC236}">
                <a16:creationId xmlns:a16="http://schemas.microsoft.com/office/drawing/2014/main" id="{101F332C-04BE-F9AA-6545-10797E3FDE0D}"/>
              </a:ext>
            </a:extLst>
          </p:cNvPr>
          <p:cNvSpPr txBox="1"/>
          <p:nvPr/>
        </p:nvSpPr>
        <p:spPr>
          <a:xfrm>
            <a:off x="1678383" y="3983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744840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DB0A2-6684-C5FA-8BAB-37BC7D63FC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F39644-6398-C578-E82B-F1D2FABBE5D8}"/>
              </a:ext>
            </a:extLst>
          </p:cNvPr>
          <p:cNvSpPr>
            <a:spLocks noGrp="1"/>
          </p:cNvSpPr>
          <p:nvPr>
            <p:ph type="title"/>
          </p:nvPr>
        </p:nvSpPr>
        <p:spPr>
          <a:xfrm>
            <a:off x="1980391" y="1444937"/>
            <a:ext cx="8231214" cy="3450327"/>
          </a:xfrm>
        </p:spPr>
        <p:txBody>
          <a:bodyPr>
            <a:noAutofit/>
          </a:bodyPr>
          <a:lstStyle/>
          <a:p>
            <a:pPr>
              <a:lnSpc>
                <a:spcPct val="100000"/>
              </a:lnSpc>
            </a:pPr>
            <a:r>
              <a:rPr lang="ar-EG" sz="5400" b="0" dirty="0"/>
              <a:t>فَإِنْ كَذَّبُوكَ فَقُلْ رَبُّكُمْ ذُو رَحْمَةٍ وَاسِعَةٍ وَلَا يُرَدُّ بَأْسُهُ عَنِ الْقَوْمِ الْمُجْرِمِينَ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EF4CA2-5F03-347D-BE50-8FC1204237CB}"/>
              </a:ext>
            </a:extLst>
          </p:cNvPr>
          <p:cNvSpPr txBox="1"/>
          <p:nvPr/>
        </p:nvSpPr>
        <p:spPr>
          <a:xfrm>
            <a:off x="2060710" y="39299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they accuse thee of falsehood, say: "Your Lord is full of mercy all-embracing; but from people in guilt never will His wrath be turned back.</a:t>
            </a:r>
          </a:p>
        </p:txBody>
      </p:sp>
      <p:sp>
        <p:nvSpPr>
          <p:cNvPr id="7" name="TextBox 6">
            <a:extLst>
              <a:ext uri="{FF2B5EF4-FFF2-40B4-BE49-F238E27FC236}">
                <a16:creationId xmlns:a16="http://schemas.microsoft.com/office/drawing/2014/main" id="{5FCFC9AE-00EF-3169-83E4-D0D282F7018A}"/>
              </a:ext>
            </a:extLst>
          </p:cNvPr>
          <p:cNvSpPr txBox="1"/>
          <p:nvPr/>
        </p:nvSpPr>
        <p:spPr>
          <a:xfrm>
            <a:off x="2025198" y="3637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08716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2258A-E6C8-B4C8-6780-89DCECFB9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EDF524-E717-0FF4-680B-5154B593A2F2}"/>
              </a:ext>
            </a:extLst>
          </p:cNvPr>
          <p:cNvSpPr>
            <a:spLocks noGrp="1"/>
          </p:cNvSpPr>
          <p:nvPr>
            <p:ph type="title"/>
          </p:nvPr>
        </p:nvSpPr>
        <p:spPr>
          <a:xfrm>
            <a:off x="1980390" y="1294016"/>
            <a:ext cx="8231214" cy="3450327"/>
          </a:xfrm>
        </p:spPr>
        <p:txBody>
          <a:bodyPr>
            <a:noAutofit/>
          </a:bodyPr>
          <a:lstStyle/>
          <a:p>
            <a:pPr>
              <a:lnSpc>
                <a:spcPct val="100000"/>
              </a:lnSpc>
            </a:pPr>
            <a:r>
              <a:rPr lang="ar-EG" sz="4800" b="0" dirty="0"/>
              <a:t>سَيَقُولُ الَّذِينَ أَشْرَكُوا لَوْ شَاءَ اللَّهُ مَا أَشْرَكْنَا وَلَا آبَاؤُنَا وَلَا حَرَّمْنَا مِنْ شَيْءٍۚ كَذَٰلِكَ كَذَّبَ الَّذِينَ مِنْ قَبْلِهِمْ حَتَّىٰ ذَاقُوا بَأْسَنَاۗ...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DC8285-A578-BAEF-09B9-397075B19AF1}"/>
              </a:ext>
            </a:extLst>
          </p:cNvPr>
          <p:cNvSpPr txBox="1"/>
          <p:nvPr/>
        </p:nvSpPr>
        <p:spPr>
          <a:xfrm>
            <a:off x="2060709" y="408262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give partners (to Allah) will say: "If Allah had wished, we should not have given partners to Him nor would our fathers; nor should we have had any taboos." So did their ancestors argue falsely, until they tasted of Our wrath. </a:t>
            </a:r>
          </a:p>
        </p:txBody>
      </p:sp>
    </p:spTree>
    <p:extLst>
      <p:ext uri="{BB962C8B-B14F-4D97-AF65-F5344CB8AC3E}">
        <p14:creationId xmlns:p14="http://schemas.microsoft.com/office/powerpoint/2010/main" val="10775868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E90D4-5F5B-4A10-9EDF-5E7A77A3BB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0CEDC7-47D8-590C-C1E0-D84AE813FED4}"/>
              </a:ext>
            </a:extLst>
          </p:cNvPr>
          <p:cNvSpPr>
            <a:spLocks noGrp="1"/>
          </p:cNvSpPr>
          <p:nvPr>
            <p:ph type="title"/>
          </p:nvPr>
        </p:nvSpPr>
        <p:spPr>
          <a:xfrm>
            <a:off x="1980391" y="1444937"/>
            <a:ext cx="8231214" cy="3450327"/>
          </a:xfrm>
        </p:spPr>
        <p:txBody>
          <a:bodyPr>
            <a:noAutofit/>
          </a:bodyPr>
          <a:lstStyle/>
          <a:p>
            <a:pPr>
              <a:lnSpc>
                <a:spcPct val="100000"/>
              </a:lnSpc>
            </a:pPr>
            <a:r>
              <a:rPr lang="ar-EG" sz="5000" b="0" dirty="0"/>
              <a:t> قُلْ هَلْ عِنْدَكُمْ مِنْ عِلْمٍ فَتُخْرِجُوهُ لَنَاۖ إِنْ تَتَّبِعُونَ إِلَّا الظَّنَّ وَإِنْ أَنْتُمْ إِلَّا تَخْرُصُونَ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A660EC-5889-0AA1-6597-3AA42D85384A}"/>
              </a:ext>
            </a:extLst>
          </p:cNvPr>
          <p:cNvSpPr txBox="1"/>
          <p:nvPr/>
        </p:nvSpPr>
        <p:spPr>
          <a:xfrm>
            <a:off x="2060710" y="392997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"Have ye any (certain) knowledge? If so, produce it before us. Ye follow nothing but conjecture: ye do nothing but lie."</a:t>
            </a:r>
          </a:p>
        </p:txBody>
      </p:sp>
      <p:sp>
        <p:nvSpPr>
          <p:cNvPr id="7" name="TextBox 6">
            <a:extLst>
              <a:ext uri="{FF2B5EF4-FFF2-40B4-BE49-F238E27FC236}">
                <a16:creationId xmlns:a16="http://schemas.microsoft.com/office/drawing/2014/main" id="{26725A01-779C-3C44-BE31-7B34590E2277}"/>
              </a:ext>
            </a:extLst>
          </p:cNvPr>
          <p:cNvSpPr txBox="1"/>
          <p:nvPr/>
        </p:nvSpPr>
        <p:spPr>
          <a:xfrm>
            <a:off x="1718541" y="3622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427106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805BD-528D-5292-79BE-25F17F75D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18ADB-07B9-570D-8D1F-86FE49C68D63}"/>
              </a:ext>
            </a:extLst>
          </p:cNvPr>
          <p:cNvSpPr>
            <a:spLocks noGrp="1"/>
          </p:cNvSpPr>
          <p:nvPr>
            <p:ph type="title"/>
          </p:nvPr>
        </p:nvSpPr>
        <p:spPr>
          <a:xfrm>
            <a:off x="1980391" y="1444937"/>
            <a:ext cx="8231214" cy="3450327"/>
          </a:xfrm>
        </p:spPr>
        <p:txBody>
          <a:bodyPr>
            <a:noAutofit/>
          </a:bodyPr>
          <a:lstStyle/>
          <a:p>
            <a:pPr>
              <a:lnSpc>
                <a:spcPct val="100000"/>
              </a:lnSpc>
            </a:pPr>
            <a:r>
              <a:rPr lang="ar-EG" sz="6000" b="0" dirty="0"/>
              <a:t>قُلْ فَلِلَّهِ الْحُجَّةُ الْبَالِغَةُۖ فَلَوْ شَاءَ لَهَدَاكُمْ أَجْمَعِينَ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A5AE1D-D0CD-6276-AB06-74EFFFC280AF}"/>
              </a:ext>
            </a:extLst>
          </p:cNvPr>
          <p:cNvSpPr txBox="1"/>
          <p:nvPr/>
        </p:nvSpPr>
        <p:spPr>
          <a:xfrm>
            <a:off x="2060710" y="39921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"With Allah is the argument that reaches home: if it had been His will, He could indeed have guided you all."</a:t>
            </a:r>
          </a:p>
        </p:txBody>
      </p:sp>
      <p:sp>
        <p:nvSpPr>
          <p:cNvPr id="7" name="TextBox 6">
            <a:extLst>
              <a:ext uri="{FF2B5EF4-FFF2-40B4-BE49-F238E27FC236}">
                <a16:creationId xmlns:a16="http://schemas.microsoft.com/office/drawing/2014/main" id="{73BBA394-D342-5E8E-AC55-65B2AFD1603C}"/>
              </a:ext>
            </a:extLst>
          </p:cNvPr>
          <p:cNvSpPr txBox="1"/>
          <p:nvPr/>
        </p:nvSpPr>
        <p:spPr>
          <a:xfrm>
            <a:off x="3804793" y="36843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77083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5AE72-918C-BDB0-3E3A-8F9CB53D6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B5A38-4B22-7DF1-EFB0-E44B5971142D}"/>
              </a:ext>
            </a:extLst>
          </p:cNvPr>
          <p:cNvSpPr>
            <a:spLocks noGrp="1"/>
          </p:cNvSpPr>
          <p:nvPr>
            <p:ph type="title"/>
          </p:nvPr>
        </p:nvSpPr>
        <p:spPr>
          <a:xfrm>
            <a:off x="1980393" y="1240751"/>
            <a:ext cx="8231214" cy="3450327"/>
          </a:xfrm>
        </p:spPr>
        <p:txBody>
          <a:bodyPr>
            <a:noAutofit/>
          </a:bodyPr>
          <a:lstStyle/>
          <a:p>
            <a:pPr>
              <a:lnSpc>
                <a:spcPct val="100000"/>
              </a:lnSpc>
            </a:pPr>
            <a:r>
              <a:rPr lang="ar-EG" sz="4800" b="0" dirty="0"/>
              <a:t>قُلْ هَلُمَّ شُهَدَاءَكُمُ الَّذِينَ يَشْهَدُونَ أَنَّ اللَّهَ حَرَّمَ هَٰذَاۖ فَإِنْ شَهِدُوا فَلَا تَشْهَدْ مَعَهُمْۚ وَلَا تَتَّبِعْ أَهْوَاءَ الَّذِينَ كَذَّبُوا بِآيَاتِنَا وَالَّذِينَ لَا يُؤْمِنُونَ بِالْآخِرَةِ وَهُمْ بِرَبِّهِمْ يَعْدِلُونَ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549A79-F522-E320-9D41-D3C59119E059}"/>
              </a:ext>
            </a:extLst>
          </p:cNvPr>
          <p:cNvSpPr txBox="1"/>
          <p:nvPr/>
        </p:nvSpPr>
        <p:spPr>
          <a:xfrm>
            <a:off x="2060712" y="439765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"Bring forward your witnesses to prove that Allah did forbid so and so." If they bring such witnesses, be not thou amongst them: Nor follow thou the vain desires of such as treat our signs as falsehoods, and such as believe not in the Hereafter: for they hold others as equal with their Guardian-Lord.</a:t>
            </a:r>
          </a:p>
        </p:txBody>
      </p:sp>
      <p:sp>
        <p:nvSpPr>
          <p:cNvPr id="7" name="TextBox 6">
            <a:extLst>
              <a:ext uri="{FF2B5EF4-FFF2-40B4-BE49-F238E27FC236}">
                <a16:creationId xmlns:a16="http://schemas.microsoft.com/office/drawing/2014/main" id="{702E7579-C75C-05B9-58C8-50ED40F2192D}"/>
              </a:ext>
            </a:extLst>
          </p:cNvPr>
          <p:cNvSpPr txBox="1"/>
          <p:nvPr/>
        </p:nvSpPr>
        <p:spPr>
          <a:xfrm>
            <a:off x="3014684" y="41282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00774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8D8A4-3AFC-1C34-6188-2123D78B0B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377AA-878D-CE52-5A59-E60C993B8FED}"/>
              </a:ext>
            </a:extLst>
          </p:cNvPr>
          <p:cNvSpPr>
            <a:spLocks noGrp="1"/>
          </p:cNvSpPr>
          <p:nvPr>
            <p:ph type="title"/>
          </p:nvPr>
        </p:nvSpPr>
        <p:spPr>
          <a:xfrm>
            <a:off x="1980392" y="1302895"/>
            <a:ext cx="8231214" cy="3450327"/>
          </a:xfrm>
        </p:spPr>
        <p:txBody>
          <a:bodyPr>
            <a:noAutofit/>
          </a:bodyPr>
          <a:lstStyle/>
          <a:p>
            <a:pPr>
              <a:lnSpc>
                <a:spcPct val="100000"/>
              </a:lnSpc>
            </a:pPr>
            <a:r>
              <a:rPr lang="ar-EG" sz="4800" b="0" dirty="0"/>
              <a:t>قُلْ تَعَالَوْا أَتْلُ مَا حَرَّمَ رَبُّكُمْ عَلَيْكُمْۖ </a:t>
            </a:r>
            <a:br>
              <a:rPr lang="ar-EG" sz="4800" b="0" dirty="0"/>
            </a:br>
            <a:r>
              <a:rPr lang="ar-EG" sz="4800" b="0" dirty="0"/>
              <a:t>أَلَّا تُشْرِكُوا بِهِ شَيْئًاۖ وَبِالْوَالِدَيْنِ إِحْسَانًاۖ </a:t>
            </a:r>
            <a:br>
              <a:rPr lang="ar-EG" sz="4800" b="0" dirty="0"/>
            </a:br>
            <a:r>
              <a:rPr lang="ar-EG" sz="4800" b="0" dirty="0"/>
              <a:t>وَلَا تَقْتُلُوا أَوْلَادَكُمْ مِنْ إِمْلَاقٍۖ نَحْنُ</a:t>
            </a:r>
            <a:br>
              <a:rPr lang="ar-EG" sz="4800" b="0" dirty="0"/>
            </a:br>
            <a:r>
              <a:rPr lang="ar-EG" sz="4800" b="0" dirty="0"/>
              <a:t> نَرْزُقُكُمْ وَإِيَّاهُمْۖ...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75789F-645B-097D-1C8E-EBF28D6FFA21}"/>
              </a:ext>
            </a:extLst>
          </p:cNvPr>
          <p:cNvSpPr txBox="1"/>
          <p:nvPr/>
        </p:nvSpPr>
        <p:spPr>
          <a:xfrm>
            <a:off x="2060712" y="448642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"Come, I will rehearse what Allah hath (really) prohibited you from": Join not anything as equal with Him; be good to your parents; kill not your children on a plea of want;- We provide sustenance for you and for them;-</a:t>
            </a:r>
          </a:p>
        </p:txBody>
      </p:sp>
    </p:spTree>
    <p:extLst>
      <p:ext uri="{BB962C8B-B14F-4D97-AF65-F5344CB8AC3E}">
        <p14:creationId xmlns:p14="http://schemas.microsoft.com/office/powerpoint/2010/main" val="74898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C5568-60ED-6300-3A66-2257C3A63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99FBFF-9794-9C7E-96E4-B56E9329BAF7}"/>
              </a:ext>
            </a:extLst>
          </p:cNvPr>
          <p:cNvSpPr>
            <a:spLocks noGrp="1"/>
          </p:cNvSpPr>
          <p:nvPr>
            <p:ph type="title"/>
          </p:nvPr>
        </p:nvSpPr>
        <p:spPr>
          <a:xfrm>
            <a:off x="1980393" y="1248987"/>
            <a:ext cx="8231214" cy="3450327"/>
          </a:xfrm>
        </p:spPr>
        <p:txBody>
          <a:bodyPr>
            <a:noAutofit/>
          </a:bodyPr>
          <a:lstStyle/>
          <a:p>
            <a:pPr>
              <a:lnSpc>
                <a:spcPct val="100000"/>
              </a:lnSpc>
            </a:pPr>
            <a:r>
              <a:rPr lang="ar-EG" sz="5000" b="0" dirty="0"/>
              <a:t>وَكَذَٰلِكَ جَعَلْنَا لِكُلِّ نَبِيٍّ عَدُوًّا شَيَاطِينَ الْإِنْسِ وَالْجِنِّ يُوحِي بَعْضُهُمْ إِلَىٰ بَعْضٍ زُخْرُفَ الْقَوْلِ غُرُورًاۚ وَلَوْ شَاءَ رَبُّكَ مَا فَعَلُوهُۖ فَذَرْهُمْ وَمَا يَفْتَرُونَ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B6FD7E-7B84-F13B-BE9C-D94ED46EA88C}"/>
              </a:ext>
            </a:extLst>
          </p:cNvPr>
          <p:cNvSpPr txBox="1"/>
          <p:nvPr/>
        </p:nvSpPr>
        <p:spPr>
          <a:xfrm>
            <a:off x="2060712" y="439153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Likewise did We make for every Messenger an enemy,- evil ones among men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inspiring each other with flowery discourses by way of deception. If thy Lord had so planned, they would not have done it: so leave them and their inventions alone.</a:t>
            </a:r>
          </a:p>
        </p:txBody>
      </p:sp>
      <p:sp>
        <p:nvSpPr>
          <p:cNvPr id="7" name="TextBox 6">
            <a:extLst>
              <a:ext uri="{FF2B5EF4-FFF2-40B4-BE49-F238E27FC236}">
                <a16:creationId xmlns:a16="http://schemas.microsoft.com/office/drawing/2014/main" id="{58E6E991-2C6A-BE83-AEA9-D71D7DA12929}"/>
              </a:ext>
            </a:extLst>
          </p:cNvPr>
          <p:cNvSpPr txBox="1"/>
          <p:nvPr/>
        </p:nvSpPr>
        <p:spPr>
          <a:xfrm>
            <a:off x="3129680" y="41666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9166406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24C8F-876F-C0EE-06AE-260869C185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7A8F4-BBF1-0957-C426-5817EA7E68EF}"/>
              </a:ext>
            </a:extLst>
          </p:cNvPr>
          <p:cNvSpPr>
            <a:spLocks noGrp="1"/>
          </p:cNvSpPr>
          <p:nvPr>
            <p:ph type="title"/>
          </p:nvPr>
        </p:nvSpPr>
        <p:spPr>
          <a:xfrm>
            <a:off x="1980392" y="1400550"/>
            <a:ext cx="8231214" cy="3450327"/>
          </a:xfrm>
        </p:spPr>
        <p:txBody>
          <a:bodyPr>
            <a:noAutofit/>
          </a:bodyPr>
          <a:lstStyle/>
          <a:p>
            <a:pPr>
              <a:lnSpc>
                <a:spcPct val="100000"/>
              </a:lnSpc>
            </a:pPr>
            <a:r>
              <a:rPr lang="ar-EG" sz="5400" b="0" dirty="0"/>
              <a:t>وَلَا تَقْرَبُوا الْفَوَاحِشَ مَا ظَهَرَ مِنْهَا وَمَا بَطَنَۖ وَلَا تَقْتُلُوا النَّفْسَ الَّتِي حَرَّمَ اللَّهُ إِلَّا بِالْحَقِّ ۚ ذَٰلِكُمْ وَصَّاكُمْ بِهِ لَعَلَّكُمْ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0429AF-FCC2-BEBA-041F-8D2B207867DF}"/>
              </a:ext>
            </a:extLst>
          </p:cNvPr>
          <p:cNvSpPr txBox="1"/>
          <p:nvPr/>
        </p:nvSpPr>
        <p:spPr>
          <a:xfrm>
            <a:off x="2060711" y="425855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come not nigh to shameful deeds. Whether open or secret; take not life, which Allah hath made sacred, except by way of justice and law: thus doth He command you, that ye may learn wisdom.</a:t>
            </a:r>
          </a:p>
        </p:txBody>
      </p:sp>
      <p:sp>
        <p:nvSpPr>
          <p:cNvPr id="7" name="TextBox 6">
            <a:extLst>
              <a:ext uri="{FF2B5EF4-FFF2-40B4-BE49-F238E27FC236}">
                <a16:creationId xmlns:a16="http://schemas.microsoft.com/office/drawing/2014/main" id="{5AA48F4D-E791-2B81-005C-8CA191B80929}"/>
              </a:ext>
            </a:extLst>
          </p:cNvPr>
          <p:cNvSpPr txBox="1"/>
          <p:nvPr/>
        </p:nvSpPr>
        <p:spPr>
          <a:xfrm>
            <a:off x="1718543" y="40483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73718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3595B-3A70-D3BF-16BD-CC811B0A34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71DCCC-7151-D59F-FBDB-2209ABF3A219}"/>
              </a:ext>
            </a:extLst>
          </p:cNvPr>
          <p:cNvSpPr>
            <a:spLocks noGrp="1"/>
          </p:cNvSpPr>
          <p:nvPr>
            <p:ph type="title"/>
          </p:nvPr>
        </p:nvSpPr>
        <p:spPr>
          <a:xfrm>
            <a:off x="1980391" y="1276011"/>
            <a:ext cx="8231214" cy="3450327"/>
          </a:xfrm>
        </p:spPr>
        <p:txBody>
          <a:bodyPr>
            <a:noAutofit/>
          </a:bodyPr>
          <a:lstStyle/>
          <a:p>
            <a:pPr>
              <a:lnSpc>
                <a:spcPct val="100000"/>
              </a:lnSpc>
            </a:pPr>
            <a:r>
              <a:rPr lang="ar-EG" sz="5400" b="0" dirty="0"/>
              <a:t>وَلَا تَقْرَبُوا مَالَ الْيَتِيمِ إِلَّا بِالَّتِي</a:t>
            </a:r>
            <a:br>
              <a:rPr lang="ar-EG" sz="5400" b="0" dirty="0"/>
            </a:br>
            <a:r>
              <a:rPr lang="ar-EG" sz="5400" b="0" dirty="0"/>
              <a:t> هِيَ أَحْسَنُ حَتَّىٰ يَبْلُغَ أَشُدَّهُۖ وَأَوْفُوا الْكَيْلَ وَالْمِيزَانَ بِالْقِسْطِۖ لَا نُكَلِّفُ </a:t>
            </a:r>
            <a:br>
              <a:rPr lang="ar-EG" sz="5400" b="0" dirty="0"/>
            </a:br>
            <a:r>
              <a:rPr lang="ar-EG" sz="5400" b="0" dirty="0"/>
              <a:t>نَفْسًا إِلَّا وُسْعَهَاۖ...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82C6E3-E5FD-053D-D1A1-0174136F4CC7}"/>
              </a:ext>
            </a:extLst>
          </p:cNvPr>
          <p:cNvSpPr txBox="1"/>
          <p:nvPr/>
        </p:nvSpPr>
        <p:spPr>
          <a:xfrm>
            <a:off x="2060710" y="456039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come not nigh to the orphan's property, except to improve it, until he attain the age of full strength; give measure and weight with (full) justice;- no burden do We place on any soul, but that which it can bear;-</a:t>
            </a:r>
          </a:p>
        </p:txBody>
      </p:sp>
    </p:spTree>
    <p:extLst>
      <p:ext uri="{BB962C8B-B14F-4D97-AF65-F5344CB8AC3E}">
        <p14:creationId xmlns:p14="http://schemas.microsoft.com/office/powerpoint/2010/main" val="9402299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AB6C4-A726-8C4A-6EDC-251690EAC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64B08-4C29-4AAF-C415-BC83B5E8C6B3}"/>
              </a:ext>
            </a:extLst>
          </p:cNvPr>
          <p:cNvSpPr>
            <a:spLocks noGrp="1"/>
          </p:cNvSpPr>
          <p:nvPr>
            <p:ph type="title"/>
          </p:nvPr>
        </p:nvSpPr>
        <p:spPr>
          <a:xfrm>
            <a:off x="1980394" y="1436061"/>
            <a:ext cx="8231214" cy="3450327"/>
          </a:xfrm>
        </p:spPr>
        <p:txBody>
          <a:bodyPr>
            <a:noAutofit/>
          </a:bodyPr>
          <a:lstStyle/>
          <a:p>
            <a:pPr>
              <a:lnSpc>
                <a:spcPct val="100000"/>
              </a:lnSpc>
            </a:pPr>
            <a:r>
              <a:rPr lang="ar-EG" sz="5400" b="0" dirty="0"/>
              <a:t> وَإِذَا قُلْتُمْ فَاعْدِلُوا وَلَوْ كَانَ ذَا قُرْبَىٰۖ وَبِعَهْدِ اللَّهِ أَوْفُواۚ ذَٰلِكُمْ وَصَّاكُمْ بِهِ</a:t>
            </a:r>
            <a:br>
              <a:rPr lang="ar-EG" sz="5400" b="0" dirty="0"/>
            </a:br>
            <a:r>
              <a:rPr lang="ar-EG" sz="5400" b="0" dirty="0"/>
              <a:t> لَعَلَّكُمْ 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758B8B-5A47-7DE5-EE22-85F85341141A}"/>
              </a:ext>
            </a:extLst>
          </p:cNvPr>
          <p:cNvSpPr txBox="1"/>
          <p:nvPr/>
        </p:nvSpPr>
        <p:spPr>
          <a:xfrm>
            <a:off x="2060712" y="43206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come not nigh to shameful deeds. Whether open or secret; take not life, which Allah hath made sacred, except by way of justice and law: thus doth He command you, that ye may learn wisdom.</a:t>
            </a:r>
          </a:p>
        </p:txBody>
      </p:sp>
      <p:sp>
        <p:nvSpPr>
          <p:cNvPr id="7" name="TextBox 6">
            <a:extLst>
              <a:ext uri="{FF2B5EF4-FFF2-40B4-BE49-F238E27FC236}">
                <a16:creationId xmlns:a16="http://schemas.microsoft.com/office/drawing/2014/main" id="{B65EB5D1-7A36-EE7C-8807-B58AE480801A}"/>
              </a:ext>
            </a:extLst>
          </p:cNvPr>
          <p:cNvSpPr txBox="1"/>
          <p:nvPr/>
        </p:nvSpPr>
        <p:spPr>
          <a:xfrm>
            <a:off x="3982350" y="4083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537567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76924-45ED-A5C5-36F4-2B8B20C87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B2360-79EA-7547-3F9F-CE7DD3DE05BC}"/>
              </a:ext>
            </a:extLst>
          </p:cNvPr>
          <p:cNvSpPr>
            <a:spLocks noGrp="1"/>
          </p:cNvSpPr>
          <p:nvPr>
            <p:ph type="title"/>
          </p:nvPr>
        </p:nvSpPr>
        <p:spPr>
          <a:xfrm>
            <a:off x="1980393" y="1466975"/>
            <a:ext cx="8231214" cy="3450327"/>
          </a:xfrm>
        </p:spPr>
        <p:txBody>
          <a:bodyPr>
            <a:noAutofit/>
          </a:bodyPr>
          <a:lstStyle/>
          <a:p>
            <a:pPr>
              <a:lnSpc>
                <a:spcPct val="100000"/>
              </a:lnSpc>
            </a:pPr>
            <a:r>
              <a:rPr lang="ar-EG" sz="5400" b="0" dirty="0"/>
              <a:t>وَأَنَّ هَٰذَا صِرَاطِي مُسْتَقِيمًا فَاتَّبِعُوهُۖ وَلَا تَتَّبِعُوا السُّبُلَ فَتَفَرَّقَ بِكُمْ عَنْ سَبِيلِهِۚ ذَٰلِكُمْ وَصَّاكُمْ بِهِ لَعَلَّكُمْ تَتَّقُونَ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70D9AA-7465-A2BE-30D5-9A87CEB6FF4D}"/>
              </a:ext>
            </a:extLst>
          </p:cNvPr>
          <p:cNvSpPr txBox="1"/>
          <p:nvPr/>
        </p:nvSpPr>
        <p:spPr>
          <a:xfrm>
            <a:off x="2060712" y="43712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Verily, this is My way, leading straight: follow it: follow not (other) paths: they will scatter you about from His (great) path: thus doth He command you. that ye may be righteous.</a:t>
            </a:r>
          </a:p>
        </p:txBody>
      </p:sp>
      <p:sp>
        <p:nvSpPr>
          <p:cNvPr id="7" name="TextBox 6">
            <a:extLst>
              <a:ext uri="{FF2B5EF4-FFF2-40B4-BE49-F238E27FC236}">
                <a16:creationId xmlns:a16="http://schemas.microsoft.com/office/drawing/2014/main" id="{86B35FDC-2BA7-6AE6-F0E8-21CF902B031B}"/>
              </a:ext>
            </a:extLst>
          </p:cNvPr>
          <p:cNvSpPr txBox="1"/>
          <p:nvPr/>
        </p:nvSpPr>
        <p:spPr>
          <a:xfrm>
            <a:off x="3130095" y="41016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29045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79C9B-4460-F3A3-A67F-E9F4C0A97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E0B37-E140-22EF-87F2-48E499024C02}"/>
              </a:ext>
            </a:extLst>
          </p:cNvPr>
          <p:cNvSpPr>
            <a:spLocks noGrp="1"/>
          </p:cNvSpPr>
          <p:nvPr>
            <p:ph type="title"/>
          </p:nvPr>
        </p:nvSpPr>
        <p:spPr>
          <a:xfrm>
            <a:off x="1980393" y="1422587"/>
            <a:ext cx="8231214" cy="3450327"/>
          </a:xfrm>
        </p:spPr>
        <p:txBody>
          <a:bodyPr>
            <a:noAutofit/>
          </a:bodyPr>
          <a:lstStyle/>
          <a:p>
            <a:pPr>
              <a:lnSpc>
                <a:spcPct val="100000"/>
              </a:lnSpc>
            </a:pPr>
            <a:r>
              <a:rPr lang="ar-EG" sz="5400" b="0" dirty="0"/>
              <a:t>ثُمَّ آتَيْنَا مُوسَى الْكِتَابَ تَمَامًا عَلَى الَّذِي أَحْسَنَ وَتَفْصِيلًا لِكُلِّ شَيْءٍ وَهُدًى وَرَحْمَةً لَعَلَّهُمْ بِلِقَاءِ رَبِّهِمْ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0DBB81-CFD6-B190-8453-B47AF0B30349}"/>
              </a:ext>
            </a:extLst>
          </p:cNvPr>
          <p:cNvSpPr txBox="1"/>
          <p:nvPr/>
        </p:nvSpPr>
        <p:spPr>
          <a:xfrm>
            <a:off x="2060712" y="43268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Moreover, We gave Moses the Book, completing (Our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those who would do right, and explaining all things in detail,- and a guide and a mercy, that they might believe in the meeting with their Lord.</a:t>
            </a:r>
          </a:p>
        </p:txBody>
      </p:sp>
      <p:sp>
        <p:nvSpPr>
          <p:cNvPr id="7" name="TextBox 6">
            <a:extLst>
              <a:ext uri="{FF2B5EF4-FFF2-40B4-BE49-F238E27FC236}">
                <a16:creationId xmlns:a16="http://schemas.microsoft.com/office/drawing/2014/main" id="{69CE4BED-8E2C-CADB-EC77-3B6E230E6040}"/>
              </a:ext>
            </a:extLst>
          </p:cNvPr>
          <p:cNvSpPr txBox="1"/>
          <p:nvPr/>
        </p:nvSpPr>
        <p:spPr>
          <a:xfrm>
            <a:off x="2144674" y="40839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09565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99889-5EA3-C1CB-B93D-6204690E38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4EFA12-2DC9-756F-060C-05232BB1E6A6}"/>
              </a:ext>
            </a:extLst>
          </p:cNvPr>
          <p:cNvSpPr>
            <a:spLocks noGrp="1"/>
          </p:cNvSpPr>
          <p:nvPr>
            <p:ph type="title"/>
          </p:nvPr>
        </p:nvSpPr>
        <p:spPr>
          <a:xfrm>
            <a:off x="1980392" y="1703836"/>
            <a:ext cx="8231214" cy="3450327"/>
          </a:xfrm>
        </p:spPr>
        <p:txBody>
          <a:bodyPr>
            <a:noAutofit/>
          </a:bodyPr>
          <a:lstStyle/>
          <a:p>
            <a:pPr>
              <a:lnSpc>
                <a:spcPct val="100000"/>
              </a:lnSpc>
            </a:pPr>
            <a:r>
              <a:rPr lang="ar-EG" sz="6000" b="0" dirty="0"/>
              <a:t>وَهَٰذَا كِتَابٌ أَنْزَلْنَاهُ مُبَارَكٌ فَاتَّبِعُوهُ وَاتَّقُوا لَعَلَّكُمْ تُرْحَمُونَ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6DC580-A11C-7018-8975-157A754B1DA0}"/>
              </a:ext>
            </a:extLst>
          </p:cNvPr>
          <p:cNvSpPr txBox="1"/>
          <p:nvPr/>
        </p:nvSpPr>
        <p:spPr>
          <a:xfrm>
            <a:off x="2060711" y="42378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is a Book which We have revealed as a blessing: so follow it and be righteous, that ye may receive mercy:</a:t>
            </a:r>
          </a:p>
        </p:txBody>
      </p:sp>
      <p:sp>
        <p:nvSpPr>
          <p:cNvPr id="7" name="TextBox 6">
            <a:extLst>
              <a:ext uri="{FF2B5EF4-FFF2-40B4-BE49-F238E27FC236}">
                <a16:creationId xmlns:a16="http://schemas.microsoft.com/office/drawing/2014/main" id="{F18723B7-0D75-F795-4EAB-DFC536FEF908}"/>
              </a:ext>
            </a:extLst>
          </p:cNvPr>
          <p:cNvSpPr txBox="1"/>
          <p:nvPr/>
        </p:nvSpPr>
        <p:spPr>
          <a:xfrm>
            <a:off x="3032441" y="40293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244936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0DFA1-D274-9CC5-1B9B-C2F388988B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EF51C-564E-00FD-0F35-5D78BB37AF32}"/>
              </a:ext>
            </a:extLst>
          </p:cNvPr>
          <p:cNvSpPr>
            <a:spLocks noGrp="1"/>
          </p:cNvSpPr>
          <p:nvPr>
            <p:ph type="title"/>
          </p:nvPr>
        </p:nvSpPr>
        <p:spPr>
          <a:xfrm>
            <a:off x="1980391" y="1490772"/>
            <a:ext cx="8231214" cy="3450327"/>
          </a:xfrm>
        </p:spPr>
        <p:txBody>
          <a:bodyPr>
            <a:noAutofit/>
          </a:bodyPr>
          <a:lstStyle/>
          <a:p>
            <a:pPr>
              <a:lnSpc>
                <a:spcPct val="100000"/>
              </a:lnSpc>
            </a:pPr>
            <a:r>
              <a:rPr lang="ar-EG" sz="5400" b="0" dirty="0"/>
              <a:t>أَنْ تَقُولُوا إِنَّمَا أُنْزِلَ الْكِتَابُ عَلَىٰ طَائِفَتَيْنِ مِنْ قَبْلِنَا وَإِنْ كُنَّا عَنْ دِرَاسَتِهِمْ لَغَافِلِينَ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BE5634-6243-9AC9-6D87-0C6B5E3E2DDE}"/>
              </a:ext>
            </a:extLst>
          </p:cNvPr>
          <p:cNvSpPr txBox="1"/>
          <p:nvPr/>
        </p:nvSpPr>
        <p:spPr>
          <a:xfrm>
            <a:off x="2060710" y="43515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Lest ye should say: "The Book was sent down to two Peoples before us, and for our part, we remained unacquainted with all that they learned by assiduous study:"</a:t>
            </a:r>
          </a:p>
        </p:txBody>
      </p:sp>
      <p:sp>
        <p:nvSpPr>
          <p:cNvPr id="7" name="TextBox 6">
            <a:extLst>
              <a:ext uri="{FF2B5EF4-FFF2-40B4-BE49-F238E27FC236}">
                <a16:creationId xmlns:a16="http://schemas.microsoft.com/office/drawing/2014/main" id="{8CA18B89-5909-FA0C-248C-E81AF3807E1F}"/>
              </a:ext>
            </a:extLst>
          </p:cNvPr>
          <p:cNvSpPr txBox="1"/>
          <p:nvPr/>
        </p:nvSpPr>
        <p:spPr>
          <a:xfrm>
            <a:off x="4781342" y="41230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13545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1E430-3CB6-5962-2409-8012695D34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543585-C52B-46CF-DD11-27EF725111B6}"/>
              </a:ext>
            </a:extLst>
          </p:cNvPr>
          <p:cNvSpPr>
            <a:spLocks noGrp="1"/>
          </p:cNvSpPr>
          <p:nvPr>
            <p:ph type="title"/>
          </p:nvPr>
        </p:nvSpPr>
        <p:spPr>
          <a:xfrm>
            <a:off x="1980390" y="1322096"/>
            <a:ext cx="8231214" cy="3450327"/>
          </a:xfrm>
        </p:spPr>
        <p:txBody>
          <a:bodyPr>
            <a:noAutofit/>
          </a:bodyPr>
          <a:lstStyle/>
          <a:p>
            <a:pPr>
              <a:lnSpc>
                <a:spcPct val="100000"/>
              </a:lnSpc>
            </a:pPr>
            <a:r>
              <a:rPr lang="ar-EG" sz="4800" b="0" dirty="0"/>
              <a:t>أَوْ تَقُولُوا لَوْ أَنَّا أُنْزِلَ عَلَيْنَا الْكِتَابُ لَكُنَّا أَهْدَىٰ مِنْهُمْۚ فَقَدْ جَاءَكُمْ بَيِّنَةٌ مِنْ رَبِّكُمْ وَهُدًى وَرَحْمَةٌ ۚ فَمَنْ أَظْلَمُ مِمَّنْ كَذَّبَ بِآيَاتِ اللَّهِ وَصَدَفَ عَنْهَاۗ...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6940E3-BA3B-89F0-9E14-7C70D19D6026}"/>
              </a:ext>
            </a:extLst>
          </p:cNvPr>
          <p:cNvSpPr txBox="1"/>
          <p:nvPr/>
        </p:nvSpPr>
        <p:spPr>
          <a:xfrm>
            <a:off x="2060710" y="435156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lest ye should say: "If the Book had only been sent down to us, we should have followed its guidance better than they." Now then hath come unto you a clear (sign) from your Lord,- and a guide and a mercy: then who could do more wrong than one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rejecteth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Allah's signs,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turneth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away therefrom? </a:t>
            </a:r>
          </a:p>
        </p:txBody>
      </p:sp>
    </p:spTree>
    <p:extLst>
      <p:ext uri="{BB962C8B-B14F-4D97-AF65-F5344CB8AC3E}">
        <p14:creationId xmlns:p14="http://schemas.microsoft.com/office/powerpoint/2010/main" val="20697693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D03C6-EDFE-7B29-F12F-F876A507F8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3A663-9CED-3692-FBC4-E2F19B566DAA}"/>
              </a:ext>
            </a:extLst>
          </p:cNvPr>
          <p:cNvSpPr>
            <a:spLocks noGrp="1"/>
          </p:cNvSpPr>
          <p:nvPr>
            <p:ph type="title"/>
          </p:nvPr>
        </p:nvSpPr>
        <p:spPr>
          <a:xfrm>
            <a:off x="1980391" y="1490772"/>
            <a:ext cx="8231214" cy="3450327"/>
          </a:xfrm>
        </p:spPr>
        <p:txBody>
          <a:bodyPr>
            <a:noAutofit/>
          </a:bodyPr>
          <a:lstStyle/>
          <a:p>
            <a:pPr>
              <a:lnSpc>
                <a:spcPct val="100000"/>
              </a:lnSpc>
            </a:pPr>
            <a:r>
              <a:rPr lang="ar-EG" sz="6000" b="0" dirty="0"/>
              <a:t>سَنَجْزِي الَّذِينَ يَصْدِفُونَ عَنْ آيَاتِنَا سُوءَ الْعَذَابِ بِمَا كَانُوا يَصْدِفُونَ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0E97F2-8057-C179-21B6-ACD504D3536E}"/>
              </a:ext>
            </a:extLst>
          </p:cNvPr>
          <p:cNvSpPr txBox="1"/>
          <p:nvPr/>
        </p:nvSpPr>
        <p:spPr>
          <a:xfrm>
            <a:off x="2060710" y="40890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Lest ye should say: "The Book was sent down to two Peoples before us, and for our part, we remained unacquainted with all that they learned by assiduous study:"</a:t>
            </a:r>
          </a:p>
        </p:txBody>
      </p:sp>
      <p:sp>
        <p:nvSpPr>
          <p:cNvPr id="7" name="TextBox 6">
            <a:extLst>
              <a:ext uri="{FF2B5EF4-FFF2-40B4-BE49-F238E27FC236}">
                <a16:creationId xmlns:a16="http://schemas.microsoft.com/office/drawing/2014/main" id="{C3EFCD4A-7A50-3538-2069-F0E9F19E7BAE}"/>
              </a:ext>
            </a:extLst>
          </p:cNvPr>
          <p:cNvSpPr txBox="1"/>
          <p:nvPr/>
        </p:nvSpPr>
        <p:spPr>
          <a:xfrm>
            <a:off x="1851711" y="3781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32746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BFCCD-28EF-2178-5BEF-AE6FECD0A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D575CC-0BE3-DE96-20F9-C437432E3B54}"/>
              </a:ext>
            </a:extLst>
          </p:cNvPr>
          <p:cNvSpPr>
            <a:spLocks noGrp="1"/>
          </p:cNvSpPr>
          <p:nvPr>
            <p:ph type="title"/>
          </p:nvPr>
        </p:nvSpPr>
        <p:spPr>
          <a:xfrm>
            <a:off x="1980391" y="1490772"/>
            <a:ext cx="8231214" cy="3450327"/>
          </a:xfrm>
        </p:spPr>
        <p:txBody>
          <a:bodyPr>
            <a:noAutofit/>
          </a:bodyPr>
          <a:lstStyle/>
          <a:p>
            <a:pPr>
              <a:lnSpc>
                <a:spcPct val="100000"/>
              </a:lnSpc>
            </a:pPr>
            <a:r>
              <a:rPr lang="ar-EG" sz="5400" b="0" dirty="0"/>
              <a:t>هَلْ يَنْظُرُونَ إِلَّا أَنْ تَأْتِيَهُمُ الْمَلَائِكَةُ أَوْ يَأْتِيَ رَبُّكَ أَوْ يَأْتِيَ بَعْضُ آيَاتِ رَبِّكَۗ...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7AD3E2-41E4-D9CA-DE81-FF3ACBE9265A}"/>
              </a:ext>
            </a:extLst>
          </p:cNvPr>
          <p:cNvSpPr txBox="1"/>
          <p:nvPr/>
        </p:nvSpPr>
        <p:spPr>
          <a:xfrm>
            <a:off x="2060710" y="40890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Are they waiting to see if the angels come to them, or thy Lord (Himself), or certain of the signs of thy Lord!</a:t>
            </a:r>
          </a:p>
        </p:txBody>
      </p:sp>
    </p:spTree>
    <p:extLst>
      <p:ext uri="{BB962C8B-B14F-4D97-AF65-F5344CB8AC3E}">
        <p14:creationId xmlns:p14="http://schemas.microsoft.com/office/powerpoint/2010/main" val="3059459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45BA5-7754-59A3-94EB-A53AB23F26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E97D1-400D-5590-946D-0F237424A85F}"/>
              </a:ext>
            </a:extLst>
          </p:cNvPr>
          <p:cNvSpPr>
            <a:spLocks noGrp="1"/>
          </p:cNvSpPr>
          <p:nvPr>
            <p:ph type="title"/>
          </p:nvPr>
        </p:nvSpPr>
        <p:spPr>
          <a:xfrm>
            <a:off x="1980393" y="1391030"/>
            <a:ext cx="8231214" cy="3450327"/>
          </a:xfrm>
        </p:spPr>
        <p:txBody>
          <a:bodyPr>
            <a:noAutofit/>
          </a:bodyPr>
          <a:lstStyle/>
          <a:p>
            <a:pPr>
              <a:lnSpc>
                <a:spcPct val="100000"/>
              </a:lnSpc>
            </a:pPr>
            <a:r>
              <a:rPr lang="ar-EG" sz="6000" b="0" dirty="0"/>
              <a:t>وَلِتَصْغَىٰ إِلَيْهِ أَفْئِدَةُ الَّذِينَ لَا يُؤْمِنُونَ بِالْآخِرَةِ وَلِيَرْضَوْهُ وَلِيَقْتَرِفُوا مَا هُمْ مُقْتَرِفُونَ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3EFA1D-7250-22E1-24B2-1B8376DEB4E6}"/>
              </a:ext>
            </a:extLst>
          </p:cNvPr>
          <p:cNvSpPr txBox="1"/>
          <p:nvPr/>
        </p:nvSpPr>
        <p:spPr>
          <a:xfrm>
            <a:off x="2060712" y="44388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such (deceit) let the hearts of those incline, who have no faith in the hereafter: let them delight in it, and let them earn from it what they may.</a:t>
            </a:r>
          </a:p>
        </p:txBody>
      </p:sp>
      <p:sp>
        <p:nvSpPr>
          <p:cNvPr id="7" name="TextBox 6">
            <a:extLst>
              <a:ext uri="{FF2B5EF4-FFF2-40B4-BE49-F238E27FC236}">
                <a16:creationId xmlns:a16="http://schemas.microsoft.com/office/drawing/2014/main" id="{8DF3A7A2-65F8-9A54-7FDA-9AD483B39379}"/>
              </a:ext>
            </a:extLst>
          </p:cNvPr>
          <p:cNvSpPr txBox="1"/>
          <p:nvPr/>
        </p:nvSpPr>
        <p:spPr>
          <a:xfrm>
            <a:off x="2605897" y="41311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8650666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F9AC7-7A73-4D94-9BB0-22D8A8C99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4DAF90-0DA2-0E48-213F-760A5395C024}"/>
              </a:ext>
            </a:extLst>
          </p:cNvPr>
          <p:cNvSpPr>
            <a:spLocks noGrp="1"/>
          </p:cNvSpPr>
          <p:nvPr>
            <p:ph type="title"/>
          </p:nvPr>
        </p:nvSpPr>
        <p:spPr>
          <a:xfrm>
            <a:off x="1980390" y="1351613"/>
            <a:ext cx="8231214" cy="3450327"/>
          </a:xfrm>
        </p:spPr>
        <p:txBody>
          <a:bodyPr>
            <a:noAutofit/>
          </a:bodyPr>
          <a:lstStyle/>
          <a:p>
            <a:pPr>
              <a:lnSpc>
                <a:spcPct val="100000"/>
              </a:lnSpc>
            </a:pPr>
            <a:r>
              <a:rPr lang="ar-EG" sz="5000" b="0" dirty="0"/>
              <a:t> يَوْمَ يَأْتِي بَعْضُ آيَاتِ رَبِّكَ لَا يَنْفَعُ نَفْسًا إِيمَانُهَا لَمْ تَكُنْ آمَنَتْ مِنْ قَبْلُ أَوْ كَسَبَتْ فِي إِيمَانِهَا خَيْرًاۗ قُلِ انْتَظِرُوا إِنَّا مُنْتَظِرُونَ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C85D00-58C3-23CF-1823-7AD174D67199}"/>
              </a:ext>
            </a:extLst>
          </p:cNvPr>
          <p:cNvSpPr txBox="1"/>
          <p:nvPr/>
        </p:nvSpPr>
        <p:spPr>
          <a:xfrm>
            <a:off x="2060709" y="421328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Lest ye should say: "The Book was sent down to two Peoples before us, and for our part, we remained unacquainted with all that they learned by assiduous study:"</a:t>
            </a:r>
          </a:p>
        </p:txBody>
      </p:sp>
      <p:sp>
        <p:nvSpPr>
          <p:cNvPr id="7" name="TextBox 6">
            <a:extLst>
              <a:ext uri="{FF2B5EF4-FFF2-40B4-BE49-F238E27FC236}">
                <a16:creationId xmlns:a16="http://schemas.microsoft.com/office/drawing/2014/main" id="{F1711CAD-5FF5-6E69-F194-20E3E0D359AE}"/>
              </a:ext>
            </a:extLst>
          </p:cNvPr>
          <p:cNvSpPr txBox="1"/>
          <p:nvPr/>
        </p:nvSpPr>
        <p:spPr>
          <a:xfrm>
            <a:off x="1878344" y="39055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97728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8655D-0E46-A6AB-1FC4-5CC742D2D3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FB693-5C3A-E12F-3377-CAAD47A44A0C}"/>
              </a:ext>
            </a:extLst>
          </p:cNvPr>
          <p:cNvSpPr>
            <a:spLocks noGrp="1"/>
          </p:cNvSpPr>
          <p:nvPr>
            <p:ph type="title"/>
          </p:nvPr>
        </p:nvSpPr>
        <p:spPr>
          <a:xfrm>
            <a:off x="1980389" y="1431512"/>
            <a:ext cx="8231214" cy="3450327"/>
          </a:xfrm>
        </p:spPr>
        <p:txBody>
          <a:bodyPr>
            <a:noAutofit/>
          </a:bodyPr>
          <a:lstStyle/>
          <a:p>
            <a:pPr>
              <a:lnSpc>
                <a:spcPct val="100000"/>
              </a:lnSpc>
            </a:pPr>
            <a:r>
              <a:rPr lang="ar-EG" sz="5000" b="0" dirty="0"/>
              <a:t>إِنَّ الَّذِينَ فَرَّقُوا دِينَهُمْ وَكَانُوا شِيَعًا لَسْتَ مِنْهُمْ فِي شَيْءٍۚ إِنَّمَا أَمْرُهُمْ إِلَى اللَّهِ ثُمَّ يُنَبِّئُهُمْ بِمَا كَانُوا يَفْعَلُونَ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942A0F-40F8-1142-BBD2-673628ED8858}"/>
              </a:ext>
            </a:extLst>
          </p:cNvPr>
          <p:cNvSpPr txBox="1"/>
          <p:nvPr/>
        </p:nvSpPr>
        <p:spPr>
          <a:xfrm>
            <a:off x="2060709" y="421328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for those who divide their religion and break up into sects, thou hast no part in them in the least: their affair is with Allah: He will in the end tell them the truth of all that they did.</a:t>
            </a:r>
          </a:p>
        </p:txBody>
      </p:sp>
      <p:sp>
        <p:nvSpPr>
          <p:cNvPr id="7" name="TextBox 6">
            <a:extLst>
              <a:ext uri="{FF2B5EF4-FFF2-40B4-BE49-F238E27FC236}">
                <a16:creationId xmlns:a16="http://schemas.microsoft.com/office/drawing/2014/main" id="{1B73E6AF-65BE-5A05-6D5A-73A27558E063}"/>
              </a:ext>
            </a:extLst>
          </p:cNvPr>
          <p:cNvSpPr txBox="1"/>
          <p:nvPr/>
        </p:nvSpPr>
        <p:spPr>
          <a:xfrm>
            <a:off x="3307648" y="39854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719692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79B57-FEF3-DF5F-C9F6-D42317296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44CC7-CB47-EC24-4EEF-1B0E6B84592D}"/>
              </a:ext>
            </a:extLst>
          </p:cNvPr>
          <p:cNvSpPr>
            <a:spLocks noGrp="1"/>
          </p:cNvSpPr>
          <p:nvPr>
            <p:ph type="title"/>
          </p:nvPr>
        </p:nvSpPr>
        <p:spPr>
          <a:xfrm>
            <a:off x="1980393" y="1467023"/>
            <a:ext cx="8231214" cy="3450327"/>
          </a:xfrm>
        </p:spPr>
        <p:txBody>
          <a:bodyPr>
            <a:noAutofit/>
          </a:bodyPr>
          <a:lstStyle/>
          <a:p>
            <a:pPr>
              <a:lnSpc>
                <a:spcPct val="100000"/>
              </a:lnSpc>
            </a:pPr>
            <a:r>
              <a:rPr lang="ar-EG" sz="5400" b="0" dirty="0"/>
              <a:t>مَنْ جَاءَ بِالْحَسَنَةِ فَلَهُ عَشْرُ أَمْثَالِهَاۖ وَمَنْ جَاءَ بِالسَّيِّئَةِ فَلَا يُجْزَىٰ إِلَّا مِثْلَهَا وَهُمْ لَا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85A3B7-024B-6813-63B7-9F516E2F31D9}"/>
              </a:ext>
            </a:extLst>
          </p:cNvPr>
          <p:cNvSpPr txBox="1"/>
          <p:nvPr/>
        </p:nvSpPr>
        <p:spPr>
          <a:xfrm>
            <a:off x="2060712" y="43890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that doeth good shall have ten times as much to his credit: He that doeth evil shall only be recompensed according to his evil: no wrong shall be done unto (any of) them.</a:t>
            </a:r>
          </a:p>
        </p:txBody>
      </p:sp>
      <p:sp>
        <p:nvSpPr>
          <p:cNvPr id="7" name="TextBox 6">
            <a:extLst>
              <a:ext uri="{FF2B5EF4-FFF2-40B4-BE49-F238E27FC236}">
                <a16:creationId xmlns:a16="http://schemas.microsoft.com/office/drawing/2014/main" id="{FF4BF948-AFF3-8869-589B-0F5406B2B415}"/>
              </a:ext>
            </a:extLst>
          </p:cNvPr>
          <p:cNvSpPr txBox="1"/>
          <p:nvPr/>
        </p:nvSpPr>
        <p:spPr>
          <a:xfrm>
            <a:off x="4381850" y="4101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199980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C4B62-9E45-1344-0EC1-160E05891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1CE854-972D-0919-5DC2-08AE9FF9CB83}"/>
              </a:ext>
            </a:extLst>
          </p:cNvPr>
          <p:cNvSpPr>
            <a:spLocks noGrp="1"/>
          </p:cNvSpPr>
          <p:nvPr>
            <p:ph type="title"/>
          </p:nvPr>
        </p:nvSpPr>
        <p:spPr>
          <a:xfrm>
            <a:off x="1980393" y="1467023"/>
            <a:ext cx="8231214" cy="3450327"/>
          </a:xfrm>
        </p:spPr>
        <p:txBody>
          <a:bodyPr>
            <a:noAutofit/>
          </a:bodyPr>
          <a:lstStyle/>
          <a:p>
            <a:pPr>
              <a:lnSpc>
                <a:spcPct val="100000"/>
              </a:lnSpc>
            </a:pPr>
            <a:r>
              <a:rPr lang="ar-EG" sz="5400" b="0" dirty="0"/>
              <a:t>قُلْ إِنَّنِي هَدَانِي رَبِّي إِلَىٰ صِرَاطٍ مُسْتَقِيمٍ دِينًا قِيَمًا مِلَّةَ إِبْرَاهِيمَ حَنِيفًاۚ وَمَا كَانَ مِنَ الْمُشْرِكِينَ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480B97-0AED-940C-4CDF-418831674301}"/>
              </a:ext>
            </a:extLst>
          </p:cNvPr>
          <p:cNvSpPr txBox="1"/>
          <p:nvPr/>
        </p:nvSpPr>
        <p:spPr>
          <a:xfrm>
            <a:off x="2060712" y="43890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"Verily, my Lord hath guided me to a way that is straight,- a religion of right,- the path (trod) by Abraham the true in Faith, and he (certainly) joined not gods with Allah."</a:t>
            </a:r>
          </a:p>
        </p:txBody>
      </p:sp>
      <p:sp>
        <p:nvSpPr>
          <p:cNvPr id="7" name="TextBox 6">
            <a:extLst>
              <a:ext uri="{FF2B5EF4-FFF2-40B4-BE49-F238E27FC236}">
                <a16:creationId xmlns:a16="http://schemas.microsoft.com/office/drawing/2014/main" id="{22A88275-0388-7B02-8423-A82B4F7805E9}"/>
              </a:ext>
            </a:extLst>
          </p:cNvPr>
          <p:cNvSpPr txBox="1"/>
          <p:nvPr/>
        </p:nvSpPr>
        <p:spPr>
          <a:xfrm>
            <a:off x="3582860" y="40813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7266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807D5-0CB7-B6D9-D572-E83EA041F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B7DE2D-2086-E512-A34B-8C605DC6834F}"/>
              </a:ext>
            </a:extLst>
          </p:cNvPr>
          <p:cNvSpPr>
            <a:spLocks noGrp="1"/>
          </p:cNvSpPr>
          <p:nvPr>
            <p:ph type="title"/>
          </p:nvPr>
        </p:nvSpPr>
        <p:spPr>
          <a:xfrm>
            <a:off x="1980393" y="1467023"/>
            <a:ext cx="8231214" cy="3450327"/>
          </a:xfrm>
        </p:spPr>
        <p:txBody>
          <a:bodyPr>
            <a:noAutofit/>
          </a:bodyPr>
          <a:lstStyle/>
          <a:p>
            <a:pPr>
              <a:lnSpc>
                <a:spcPct val="100000"/>
              </a:lnSpc>
            </a:pPr>
            <a:r>
              <a:rPr lang="ar-EG" sz="6000" b="0" dirty="0"/>
              <a:t>قُلْ إِنَّ صَلَاتِي وَنُسُكِي وَمَحْيَايَ وَمَمَاتِي لِلَّهِ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FE896A-8575-69E4-8CBD-02EA26E93979}"/>
              </a:ext>
            </a:extLst>
          </p:cNvPr>
          <p:cNvSpPr txBox="1"/>
          <p:nvPr/>
        </p:nvSpPr>
        <p:spPr>
          <a:xfrm>
            <a:off x="2060712" y="40670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"Truly, my prayer and my service of sacrifice, my life and my death, are (all) for Allah, the Cherisher of the Worlds:</a:t>
            </a:r>
          </a:p>
        </p:txBody>
      </p:sp>
      <p:sp>
        <p:nvSpPr>
          <p:cNvPr id="7" name="TextBox 6">
            <a:extLst>
              <a:ext uri="{FF2B5EF4-FFF2-40B4-BE49-F238E27FC236}">
                <a16:creationId xmlns:a16="http://schemas.microsoft.com/office/drawing/2014/main" id="{3A0C2FBB-24A2-2740-698E-CDEAC0CD355E}"/>
              </a:ext>
            </a:extLst>
          </p:cNvPr>
          <p:cNvSpPr txBox="1"/>
          <p:nvPr/>
        </p:nvSpPr>
        <p:spPr>
          <a:xfrm>
            <a:off x="2766115" y="3770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873966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67943-303A-2FE1-A4C4-E212302640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BFBDC-0DD7-B028-0CD1-5EFFC905FD62}"/>
              </a:ext>
            </a:extLst>
          </p:cNvPr>
          <p:cNvSpPr>
            <a:spLocks noGrp="1"/>
          </p:cNvSpPr>
          <p:nvPr>
            <p:ph type="title"/>
          </p:nvPr>
        </p:nvSpPr>
        <p:spPr>
          <a:xfrm>
            <a:off x="1980393" y="1671210"/>
            <a:ext cx="8231214" cy="3450327"/>
          </a:xfrm>
        </p:spPr>
        <p:txBody>
          <a:bodyPr>
            <a:noAutofit/>
          </a:bodyPr>
          <a:lstStyle/>
          <a:p>
            <a:pPr>
              <a:lnSpc>
                <a:spcPct val="100000"/>
              </a:lnSpc>
            </a:pPr>
            <a:r>
              <a:rPr lang="ar-EG" sz="6000" b="0" dirty="0"/>
              <a:t>لَا شَرِيكَ لَهُۖ وَبِذَٰلِكَ أُمِرْتُ وَأَنَا</a:t>
            </a:r>
            <a:br>
              <a:rPr lang="ar-EG" sz="6000" b="0" dirty="0"/>
            </a:br>
            <a:r>
              <a:rPr lang="ar-EG" sz="6000" b="0" dirty="0"/>
              <a:t> أَوَّلُ الْمُسْلِمِينَ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02191C-16F5-134E-CD25-E53769A04C13}"/>
              </a:ext>
            </a:extLst>
          </p:cNvPr>
          <p:cNvSpPr txBox="1"/>
          <p:nvPr/>
        </p:nvSpPr>
        <p:spPr>
          <a:xfrm>
            <a:off x="2060712" y="427124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partner hath He: this am I commanded, and I am the first of those who bow to His will.</a:t>
            </a:r>
          </a:p>
        </p:txBody>
      </p:sp>
      <p:sp>
        <p:nvSpPr>
          <p:cNvPr id="7" name="TextBox 6">
            <a:extLst>
              <a:ext uri="{FF2B5EF4-FFF2-40B4-BE49-F238E27FC236}">
                <a16:creationId xmlns:a16="http://schemas.microsoft.com/office/drawing/2014/main" id="{25D258A8-A9F0-C1EA-8315-A02BB29542F6}"/>
              </a:ext>
            </a:extLst>
          </p:cNvPr>
          <p:cNvSpPr txBox="1"/>
          <p:nvPr/>
        </p:nvSpPr>
        <p:spPr>
          <a:xfrm>
            <a:off x="3831434" y="39634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893759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AD5C0-5161-7660-D838-D1F41508C9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B9011-1CC2-CC65-2FA6-477F33A30419}"/>
              </a:ext>
            </a:extLst>
          </p:cNvPr>
          <p:cNvSpPr>
            <a:spLocks noGrp="1"/>
          </p:cNvSpPr>
          <p:nvPr>
            <p:ph type="title"/>
          </p:nvPr>
        </p:nvSpPr>
        <p:spPr>
          <a:xfrm>
            <a:off x="1980392" y="1156304"/>
            <a:ext cx="8231214" cy="3450327"/>
          </a:xfrm>
        </p:spPr>
        <p:txBody>
          <a:bodyPr>
            <a:noAutofit/>
          </a:bodyPr>
          <a:lstStyle/>
          <a:p>
            <a:pPr>
              <a:lnSpc>
                <a:spcPct val="100000"/>
              </a:lnSpc>
            </a:pPr>
            <a:r>
              <a:rPr lang="ar-EG" sz="4800" b="0" dirty="0"/>
              <a:t>قُلْ أَغَيْرَ اللَّهِ أَبْغِي رَبًّا وَهُوَ رَبُّ كُلِّ شَيْءٍۚ وَلَا تَكْسِبُ كُلُّ نَفْسٍ إِلَّا عَلَيْهَاۚ وَلَا تَزِرُ وَازِرَةٌ وِزْرَ أُخْرَىٰۚ ثُمَّ إِلَىٰ رَبِّكُمْ مَرْجِعُكُمْ فَيُنَبِّئُكُمْ بِمَا كُنْتُمْ فِيهِ تَخْتَلِفُونَ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9E9454-D43F-B82E-CFC0-A87388085C7C}"/>
              </a:ext>
            </a:extLst>
          </p:cNvPr>
          <p:cNvSpPr txBox="1"/>
          <p:nvPr/>
        </p:nvSpPr>
        <p:spPr>
          <a:xfrm>
            <a:off x="2060711" y="433338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I seek for (my) Cherisher other than Allah, when He is the Cherisher of all things (that exist)? Every soul draws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meed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its acts on none but itself: no bearer of burdens can bear of burdens can bear the burden of another. Your goal in the end is towards Allah: He will tell you the truth of the things wherein ye disputed."</a:t>
            </a:r>
          </a:p>
        </p:txBody>
      </p:sp>
      <p:sp>
        <p:nvSpPr>
          <p:cNvPr id="7" name="TextBox 6">
            <a:extLst>
              <a:ext uri="{FF2B5EF4-FFF2-40B4-BE49-F238E27FC236}">
                <a16:creationId xmlns:a16="http://schemas.microsoft.com/office/drawing/2014/main" id="{18B706B9-CC60-3476-CF84-DF17B85524B4}"/>
              </a:ext>
            </a:extLst>
          </p:cNvPr>
          <p:cNvSpPr txBox="1"/>
          <p:nvPr/>
        </p:nvSpPr>
        <p:spPr>
          <a:xfrm>
            <a:off x="2917034" y="4025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10505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5C14A-EEAD-4F40-19F1-9CAACE912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AA095-AB40-BF38-C2C1-7489B38C1702}"/>
              </a:ext>
            </a:extLst>
          </p:cNvPr>
          <p:cNvSpPr>
            <a:spLocks noGrp="1"/>
          </p:cNvSpPr>
          <p:nvPr>
            <p:ph type="title"/>
          </p:nvPr>
        </p:nvSpPr>
        <p:spPr>
          <a:xfrm>
            <a:off x="1980392" y="1263319"/>
            <a:ext cx="8231214" cy="3450327"/>
          </a:xfrm>
        </p:spPr>
        <p:txBody>
          <a:bodyPr>
            <a:noAutofit/>
          </a:bodyPr>
          <a:lstStyle/>
          <a:p>
            <a:pPr>
              <a:lnSpc>
                <a:spcPct val="100000"/>
              </a:lnSpc>
            </a:pPr>
            <a:r>
              <a:rPr lang="ar-EG" sz="5000" b="0" dirty="0"/>
              <a:t>وَهُوَ الَّذِي جَعَلَكُمْ خَلَائِفَ الْأَرْضِ </a:t>
            </a:r>
            <a:br>
              <a:rPr lang="ar-EG" sz="5000" b="0" dirty="0"/>
            </a:br>
            <a:r>
              <a:rPr lang="ar-EG" sz="5000" b="0" dirty="0"/>
              <a:t>وَرَفَعَ بَعْضَكُمْ فَوْقَ بَعْضٍ دَرَجَاتٍ لِيَبْلُوَكُمْ فِي مَا آتَاكُمْۗ إِنَّ رَبَّكَ سَرِيعُ الْعِقَابِ</a:t>
            </a:r>
            <a:br>
              <a:rPr lang="ar-EG" sz="5000" b="0" dirty="0"/>
            </a:br>
            <a:r>
              <a:rPr lang="ar-EG" sz="5000" b="0" dirty="0"/>
              <a:t> وَإِنَّهُ لَغَفُورٌ رَحِيمٌ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EB94ED-15CF-EE83-882D-6FF98877FE81}"/>
              </a:ext>
            </a:extLst>
          </p:cNvPr>
          <p:cNvSpPr txBox="1"/>
          <p:nvPr/>
        </p:nvSpPr>
        <p:spPr>
          <a:xfrm>
            <a:off x="2060712" y="448430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hath made you (His) agents, inheritors of the earth: He hath raised you in ranks, some above others: that He may try you in the gifts He hath given you: for thy Lord is quick in punishment: yet He is indeed Oft-forgiving, Most Merciful.</a:t>
            </a:r>
          </a:p>
        </p:txBody>
      </p:sp>
      <p:sp>
        <p:nvSpPr>
          <p:cNvPr id="7" name="TextBox 6">
            <a:extLst>
              <a:ext uri="{FF2B5EF4-FFF2-40B4-BE49-F238E27FC236}">
                <a16:creationId xmlns:a16="http://schemas.microsoft.com/office/drawing/2014/main" id="{894CFF91-08BA-657D-AF44-2B73A2942003}"/>
              </a:ext>
            </a:extLst>
          </p:cNvPr>
          <p:cNvSpPr txBox="1"/>
          <p:nvPr/>
        </p:nvSpPr>
        <p:spPr>
          <a:xfrm>
            <a:off x="3760414" y="4259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154623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D9B04-8C8A-8124-BD35-0FE63D5B73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C729B6-E262-F14E-1892-2D9E41326A9C}"/>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224533336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20D07-F8AD-9897-AE8A-9FE5C8A72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2F8E7C-DA22-FFED-4AEB-793B558D4CA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الأعراف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1758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700E0-9AFE-6ED9-24E9-8147DB324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AFF945-A327-5CF9-AE79-59C35A90B992}"/>
              </a:ext>
            </a:extLst>
          </p:cNvPr>
          <p:cNvSpPr>
            <a:spLocks noGrp="1"/>
          </p:cNvSpPr>
          <p:nvPr>
            <p:ph type="title"/>
          </p:nvPr>
        </p:nvSpPr>
        <p:spPr>
          <a:xfrm>
            <a:off x="1980393" y="1308730"/>
            <a:ext cx="8231214" cy="3450327"/>
          </a:xfrm>
        </p:spPr>
        <p:txBody>
          <a:bodyPr>
            <a:noAutofit/>
          </a:bodyPr>
          <a:lstStyle/>
          <a:p>
            <a:pPr>
              <a:lnSpc>
                <a:spcPct val="100000"/>
              </a:lnSpc>
            </a:pPr>
            <a:r>
              <a:rPr lang="ar-EG" sz="4800" b="0" dirty="0"/>
              <a:t>أَفَغَيْرَ اللَّهِ أَبْتَغِي حَكَمًا وَهُوَ الَّذِي أَنْزَلَ إِلَيْكُمُ الْكِتَابَ مُفَصَّلًاۚ وَالَّذِينَ آتَيْنَاهُمُ الْكِتَابَ يَعْلَمُونَ أَنَّهُ مُنَزَّلٌ مِنْ رَبِّكَ بِالْحَقِّ ۖ فَلَا تَكُونَنَّ مِنَ الْمُمْتَرِينَ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C79DA6-44B3-57E1-C155-1DE700BAE7FC}"/>
              </a:ext>
            </a:extLst>
          </p:cNvPr>
          <p:cNvSpPr txBox="1"/>
          <p:nvPr/>
        </p:nvSpPr>
        <p:spPr>
          <a:xfrm>
            <a:off x="2060712" y="444849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"Shall I seek for judge other than Allah? - when He it is Who hath sent unto you the Book, explained in detail." They know full well, to whom We have given the Book, that it hath been sent down from thy Lord in truth. Never be then of those who doubt.</a:t>
            </a:r>
          </a:p>
        </p:txBody>
      </p:sp>
      <p:sp>
        <p:nvSpPr>
          <p:cNvPr id="7" name="TextBox 6">
            <a:extLst>
              <a:ext uri="{FF2B5EF4-FFF2-40B4-BE49-F238E27FC236}">
                <a16:creationId xmlns:a16="http://schemas.microsoft.com/office/drawing/2014/main" id="{F52D5E97-85C2-5CC5-06E4-2AD7A11D3211}"/>
              </a:ext>
            </a:extLst>
          </p:cNvPr>
          <p:cNvSpPr txBox="1"/>
          <p:nvPr/>
        </p:nvSpPr>
        <p:spPr>
          <a:xfrm>
            <a:off x="3653464" y="4184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79465794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48F22-4BEA-2A4D-6B09-1F7A6E0BC1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9458F7-76D1-5A71-033B-72F9D80E58ED}"/>
              </a:ext>
            </a:extLst>
          </p:cNvPr>
          <p:cNvSpPr>
            <a:spLocks noGrp="1"/>
          </p:cNvSpPr>
          <p:nvPr>
            <p:ph type="title"/>
          </p:nvPr>
        </p:nvSpPr>
        <p:spPr>
          <a:xfrm>
            <a:off x="1980393" y="1671210"/>
            <a:ext cx="8231214" cy="3450327"/>
          </a:xfrm>
        </p:spPr>
        <p:txBody>
          <a:bodyPr>
            <a:noAutofit/>
          </a:bodyPr>
          <a:lstStyle/>
          <a:p>
            <a:pPr>
              <a:lnSpc>
                <a:spcPct val="100000"/>
              </a:lnSpc>
            </a:pPr>
            <a:r>
              <a:rPr lang="ar-EG" sz="6600" b="0" dirty="0"/>
              <a:t>المص</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338812-ACAF-9D0D-836D-51030385854A}"/>
              </a:ext>
            </a:extLst>
          </p:cNvPr>
          <p:cNvSpPr txBox="1"/>
          <p:nvPr/>
        </p:nvSpPr>
        <p:spPr>
          <a:xfrm>
            <a:off x="2060712" y="3821057"/>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Alif, Lam,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Mim</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Sad.</a:t>
            </a:r>
          </a:p>
        </p:txBody>
      </p:sp>
      <p:sp>
        <p:nvSpPr>
          <p:cNvPr id="7" name="TextBox 6">
            <a:extLst>
              <a:ext uri="{FF2B5EF4-FFF2-40B4-BE49-F238E27FC236}">
                <a16:creationId xmlns:a16="http://schemas.microsoft.com/office/drawing/2014/main" id="{89136142-22B8-316A-5C8A-F3375E800E06}"/>
              </a:ext>
            </a:extLst>
          </p:cNvPr>
          <p:cNvSpPr txBox="1"/>
          <p:nvPr/>
        </p:nvSpPr>
        <p:spPr>
          <a:xfrm>
            <a:off x="4790222" y="35132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36841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992B6-CB8E-8C80-9058-F114F4527D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0ABC7-F009-BFF6-CC50-AEE6BE24F3C6}"/>
              </a:ext>
            </a:extLst>
          </p:cNvPr>
          <p:cNvSpPr>
            <a:spLocks noGrp="1"/>
          </p:cNvSpPr>
          <p:nvPr>
            <p:ph type="title"/>
          </p:nvPr>
        </p:nvSpPr>
        <p:spPr>
          <a:xfrm>
            <a:off x="1980393" y="1386393"/>
            <a:ext cx="8231214" cy="3450327"/>
          </a:xfrm>
        </p:spPr>
        <p:txBody>
          <a:bodyPr>
            <a:noAutofit/>
          </a:bodyPr>
          <a:lstStyle/>
          <a:p>
            <a:pPr>
              <a:lnSpc>
                <a:spcPct val="100000"/>
              </a:lnSpc>
            </a:pPr>
            <a:r>
              <a:rPr lang="ar-EG" sz="6000" b="0" dirty="0"/>
              <a:t>كِتَابٌ أُنْزِلَ إِلَيْكَ فَلَا يَكُنْ فِي صَدْرِكَ حَرَجٌ مِنْهُ لِتُنْذِرَ بِهِ </a:t>
            </a:r>
            <a:br>
              <a:rPr lang="ar-EG" sz="6000" b="0" dirty="0"/>
            </a:br>
            <a:r>
              <a:rPr lang="ar-EG" sz="6000" b="0" dirty="0"/>
              <a:t>وَذِكْرَىٰ لِلْمُؤْمِنِينَ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B0F052-DCAE-A185-A291-8CF8804B3198}"/>
              </a:ext>
            </a:extLst>
          </p:cNvPr>
          <p:cNvSpPr txBox="1"/>
          <p:nvPr/>
        </p:nvSpPr>
        <p:spPr>
          <a:xfrm>
            <a:off x="2060712" y="44424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 Book revealed unto thee,- So let thy heart be oppressed no more by any difficulty on that account,- that with it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mightest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warn (the erring) and teach the Believers).</a:t>
            </a:r>
          </a:p>
        </p:txBody>
      </p:sp>
      <p:sp>
        <p:nvSpPr>
          <p:cNvPr id="7" name="TextBox 6">
            <a:extLst>
              <a:ext uri="{FF2B5EF4-FFF2-40B4-BE49-F238E27FC236}">
                <a16:creationId xmlns:a16="http://schemas.microsoft.com/office/drawing/2014/main" id="{14E88053-B349-15DF-D976-DBE955699BF7}"/>
              </a:ext>
            </a:extLst>
          </p:cNvPr>
          <p:cNvSpPr txBox="1"/>
          <p:nvPr/>
        </p:nvSpPr>
        <p:spPr>
          <a:xfrm>
            <a:off x="3600615" y="4134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39395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2F7F2-3157-36FD-93EC-CC9EB42A4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2E36BE-8BB8-06E7-948D-1A6CB595556F}"/>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اتَّبِعُوا مَا أُنْزِلَ إِلَيْكُمْ مِنْ رَبِّكُمْ </a:t>
            </a:r>
            <a:br>
              <a:rPr lang="ar-EG" sz="6000" b="0" dirty="0"/>
            </a:br>
            <a:r>
              <a:rPr lang="ar-EG" sz="6000" b="0" dirty="0"/>
              <a:t>وَلَا تَتَّبِعُوا مِنْ دُونِهِ أَوْلِيَاءَۗ قَلِيلًا</a:t>
            </a:r>
            <a:br>
              <a:rPr lang="ar-EG" sz="6000" b="0" dirty="0"/>
            </a:br>
            <a:r>
              <a:rPr lang="ar-EG" sz="6000" b="0" dirty="0"/>
              <a:t> مَا 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C1C309-F8BE-BB53-CC82-ADCEFBAD31B5}"/>
              </a:ext>
            </a:extLst>
          </p:cNvPr>
          <p:cNvSpPr txBox="1"/>
          <p:nvPr/>
        </p:nvSpPr>
        <p:spPr>
          <a:xfrm>
            <a:off x="2060712" y="45312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Follow (O men!) the revelation given unto you from your Lord, and follow not, as friends or protectors, other than Him. Little it is ye remember of admonition.</a:t>
            </a:r>
          </a:p>
        </p:txBody>
      </p:sp>
      <p:sp>
        <p:nvSpPr>
          <p:cNvPr id="7" name="TextBox 6">
            <a:extLst>
              <a:ext uri="{FF2B5EF4-FFF2-40B4-BE49-F238E27FC236}">
                <a16:creationId xmlns:a16="http://schemas.microsoft.com/office/drawing/2014/main" id="{40FD8E98-4D30-0475-30D4-EBE62D5D2FE4}"/>
              </a:ext>
            </a:extLst>
          </p:cNvPr>
          <p:cNvSpPr txBox="1"/>
          <p:nvPr/>
        </p:nvSpPr>
        <p:spPr>
          <a:xfrm>
            <a:off x="4213174" y="4303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45903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F13D9-09FF-048B-C3E5-F9560A9FD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7B61E-AFAA-C2AC-DB31-A18A315D315D}"/>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وَكَمْ مِنْ قَرْيَةٍ أَهْلَكْنَاهَا فَجَاءَهَا بَأْسُنَا بَيَاتًا أَوْ هُمْ قَائِلُونَ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BB116A-F905-2044-0678-B117D767D256}"/>
              </a:ext>
            </a:extLst>
          </p:cNvPr>
          <p:cNvSpPr txBox="1"/>
          <p:nvPr/>
        </p:nvSpPr>
        <p:spPr>
          <a:xfrm>
            <a:off x="2060711" y="411415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many towns have We destroyed (for their sins)? Our punishment took them on a sudden by night or while they slept for their afternoon rest.</a:t>
            </a:r>
          </a:p>
        </p:txBody>
      </p:sp>
      <p:sp>
        <p:nvSpPr>
          <p:cNvPr id="7" name="TextBox 6">
            <a:extLst>
              <a:ext uri="{FF2B5EF4-FFF2-40B4-BE49-F238E27FC236}">
                <a16:creationId xmlns:a16="http://schemas.microsoft.com/office/drawing/2014/main" id="{C0026772-7C3B-CEF8-4D2C-77BD7BBC8B3D}"/>
              </a:ext>
            </a:extLst>
          </p:cNvPr>
          <p:cNvSpPr txBox="1"/>
          <p:nvPr/>
        </p:nvSpPr>
        <p:spPr>
          <a:xfrm>
            <a:off x="2881524" y="38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89137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69CE1-4CCF-D057-0EBE-5F14F1E4F3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E46F5B-77B7-EB8E-56D6-E6A69E30ABB0}"/>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فَمَا كَانَ دَعْوَاهُمْ إِذْ جَاءَهُمْ بَأْسُنَا إِلَّا أَنْ قَالُوا إِنَّا كُنَّا ظَالِمِينَ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6A91EB-04DE-DCA9-4370-6C9C72C32A99}"/>
              </a:ext>
            </a:extLst>
          </p:cNvPr>
          <p:cNvSpPr txBox="1"/>
          <p:nvPr/>
        </p:nvSpPr>
        <p:spPr>
          <a:xfrm>
            <a:off x="2060711" y="41141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(thus) Our punishment took them, no cry did they utter but this: "Indeed we did wrong."</a:t>
            </a:r>
          </a:p>
        </p:txBody>
      </p:sp>
      <p:sp>
        <p:nvSpPr>
          <p:cNvPr id="7" name="TextBox 6">
            <a:extLst>
              <a:ext uri="{FF2B5EF4-FFF2-40B4-BE49-F238E27FC236}">
                <a16:creationId xmlns:a16="http://schemas.microsoft.com/office/drawing/2014/main" id="{3439F919-FDED-B930-53BB-50F27C03D2CB}"/>
              </a:ext>
            </a:extLst>
          </p:cNvPr>
          <p:cNvSpPr txBox="1"/>
          <p:nvPr/>
        </p:nvSpPr>
        <p:spPr>
          <a:xfrm>
            <a:off x="2996934" y="38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049436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4EA65-6E59-F6CB-6907-FEFA6E682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07D1A-73B0-0EC9-FB2C-B08474529581}"/>
              </a:ext>
            </a:extLst>
          </p:cNvPr>
          <p:cNvSpPr>
            <a:spLocks noGrp="1"/>
          </p:cNvSpPr>
          <p:nvPr>
            <p:ph type="title"/>
          </p:nvPr>
        </p:nvSpPr>
        <p:spPr>
          <a:xfrm>
            <a:off x="1980392" y="1525607"/>
            <a:ext cx="8231214" cy="3450327"/>
          </a:xfrm>
        </p:spPr>
        <p:txBody>
          <a:bodyPr>
            <a:noAutofit/>
          </a:bodyPr>
          <a:lstStyle/>
          <a:p>
            <a:pPr>
              <a:lnSpc>
                <a:spcPct val="100000"/>
              </a:lnSpc>
            </a:pPr>
            <a:r>
              <a:rPr lang="ar-EG" sz="6000" b="0" dirty="0"/>
              <a:t>فَلَنَسْأَلَنَّ الَّذِينَ أُرْسِلَ إِلَيْهِمْ </a:t>
            </a:r>
            <a:br>
              <a:rPr lang="ar-EG" sz="6000" b="0" dirty="0"/>
            </a:br>
            <a:r>
              <a:rPr lang="ar-EG" sz="6000" b="0" dirty="0"/>
              <a:t>وَلَنَسْأَلَنَّ الْمُرْسَلِينَ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7C3599-0196-3D41-9B82-C7B2ABD8002B}"/>
              </a:ext>
            </a:extLst>
          </p:cNvPr>
          <p:cNvSpPr txBox="1"/>
          <p:nvPr/>
        </p:nvSpPr>
        <p:spPr>
          <a:xfrm>
            <a:off x="2060711" y="411415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shall we question those to whom Our message </a:t>
            </a:r>
            <a:endPar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was sent and those by whom We sent it.</a:t>
            </a:r>
          </a:p>
        </p:txBody>
      </p:sp>
      <p:sp>
        <p:nvSpPr>
          <p:cNvPr id="7" name="TextBox 6">
            <a:extLst>
              <a:ext uri="{FF2B5EF4-FFF2-40B4-BE49-F238E27FC236}">
                <a16:creationId xmlns:a16="http://schemas.microsoft.com/office/drawing/2014/main" id="{0AEABBF8-3C70-9326-1D6D-0948DF62056D}"/>
              </a:ext>
            </a:extLst>
          </p:cNvPr>
          <p:cNvSpPr txBox="1"/>
          <p:nvPr/>
        </p:nvSpPr>
        <p:spPr>
          <a:xfrm>
            <a:off x="3511839" y="38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225875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37C33-BF16-9CED-DC91-C3896F928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D271D0-5F97-7D21-2E70-F6344200309B}"/>
              </a:ext>
            </a:extLst>
          </p:cNvPr>
          <p:cNvSpPr>
            <a:spLocks noGrp="1"/>
          </p:cNvSpPr>
          <p:nvPr>
            <p:ph type="title"/>
          </p:nvPr>
        </p:nvSpPr>
        <p:spPr>
          <a:xfrm>
            <a:off x="1980393" y="1587751"/>
            <a:ext cx="8231214" cy="3450327"/>
          </a:xfrm>
        </p:spPr>
        <p:txBody>
          <a:bodyPr>
            <a:noAutofit/>
          </a:bodyPr>
          <a:lstStyle/>
          <a:p>
            <a:pPr>
              <a:lnSpc>
                <a:spcPct val="100000"/>
              </a:lnSpc>
            </a:pPr>
            <a:r>
              <a:rPr lang="ar-EG" sz="6000" b="0" dirty="0"/>
              <a:t>فَلَنَقُصَّنَّ عَلَيْهِمْ بِعِلْمٍۖ وَمَا كُنَّا غَائِبِينَ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FA90F4-6F08-3EFB-AE7D-B54422A3DA84}"/>
              </a:ext>
            </a:extLst>
          </p:cNvPr>
          <p:cNvSpPr txBox="1"/>
          <p:nvPr/>
        </p:nvSpPr>
        <p:spPr>
          <a:xfrm>
            <a:off x="2060712" y="379892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verily, We shall recount their whole story with knowledge, for We were never absent (at any time or place).</a:t>
            </a:r>
          </a:p>
        </p:txBody>
      </p:sp>
      <p:sp>
        <p:nvSpPr>
          <p:cNvPr id="7" name="TextBox 6">
            <a:extLst>
              <a:ext uri="{FF2B5EF4-FFF2-40B4-BE49-F238E27FC236}">
                <a16:creationId xmlns:a16="http://schemas.microsoft.com/office/drawing/2014/main" id="{5592A032-BCCD-0713-194D-52A8A5E59092}"/>
              </a:ext>
            </a:extLst>
          </p:cNvPr>
          <p:cNvSpPr txBox="1"/>
          <p:nvPr/>
        </p:nvSpPr>
        <p:spPr>
          <a:xfrm>
            <a:off x="1638224"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219726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C690E-DD49-BF91-8B8A-B6CDAE87C2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2A2D1F-E082-8478-7191-B557B17D9A77}"/>
              </a:ext>
            </a:extLst>
          </p:cNvPr>
          <p:cNvSpPr>
            <a:spLocks noGrp="1"/>
          </p:cNvSpPr>
          <p:nvPr>
            <p:ph type="title"/>
          </p:nvPr>
        </p:nvSpPr>
        <p:spPr>
          <a:xfrm>
            <a:off x="1980393" y="1587751"/>
            <a:ext cx="8231214" cy="3450327"/>
          </a:xfrm>
        </p:spPr>
        <p:txBody>
          <a:bodyPr>
            <a:noAutofit/>
          </a:bodyPr>
          <a:lstStyle/>
          <a:p>
            <a:pPr>
              <a:lnSpc>
                <a:spcPct val="100000"/>
              </a:lnSpc>
            </a:pPr>
            <a:r>
              <a:rPr lang="ar-EG" sz="6000" b="0" dirty="0"/>
              <a:t>وَالْوَزْنُ يَوْمَئِذٍ الْحَقُّۚ فَمَنْ ثَقُلَتْ مَوَازِينُهُ فَأُولَٰئِكَ هُمُ الْمُفْلِحُونَ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56EC23-0018-EC66-46D6-4966B525B505}"/>
              </a:ext>
            </a:extLst>
          </p:cNvPr>
          <p:cNvSpPr txBox="1"/>
          <p:nvPr/>
        </p:nvSpPr>
        <p:spPr>
          <a:xfrm>
            <a:off x="2060712" y="415286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balance that day will be true (to nicety): those whose scale (of good) will be heavy, will prosper:</a:t>
            </a:r>
          </a:p>
        </p:txBody>
      </p:sp>
      <p:sp>
        <p:nvSpPr>
          <p:cNvPr id="7" name="TextBox 6">
            <a:extLst>
              <a:ext uri="{FF2B5EF4-FFF2-40B4-BE49-F238E27FC236}">
                <a16:creationId xmlns:a16="http://schemas.microsoft.com/office/drawing/2014/main" id="{400CCE7E-E606-9385-1485-F5A92167D669}"/>
              </a:ext>
            </a:extLst>
          </p:cNvPr>
          <p:cNvSpPr txBox="1"/>
          <p:nvPr/>
        </p:nvSpPr>
        <p:spPr>
          <a:xfrm>
            <a:off x="2277417" y="38450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021243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15545-D370-4D3E-C672-04DCB5FA81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D48C0A-B294-6995-98A7-186351C9F8A6}"/>
              </a:ext>
            </a:extLst>
          </p:cNvPr>
          <p:cNvSpPr>
            <a:spLocks noGrp="1"/>
          </p:cNvSpPr>
          <p:nvPr>
            <p:ph type="title"/>
          </p:nvPr>
        </p:nvSpPr>
        <p:spPr>
          <a:xfrm>
            <a:off x="1980393" y="1617359"/>
            <a:ext cx="8231214" cy="3450327"/>
          </a:xfrm>
        </p:spPr>
        <p:txBody>
          <a:bodyPr>
            <a:noAutofit/>
          </a:bodyPr>
          <a:lstStyle/>
          <a:p>
            <a:pPr>
              <a:lnSpc>
                <a:spcPct val="100000"/>
              </a:lnSpc>
            </a:pPr>
            <a:r>
              <a:rPr lang="ar-EG" sz="5400" b="0" dirty="0"/>
              <a:t>وَمَنْ خَفَّتْ مَوَازِينُهُ فَأُولَٰئِكَ الَّذِينَ خَسِرُوا أَنْفُسَهُمْ بِمَا كَانُوا بِآيَاتِنَا يَظْلِمُونَ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896432-D760-F97E-29B4-9EE4025B56E4}"/>
              </a:ext>
            </a:extLst>
          </p:cNvPr>
          <p:cNvSpPr txBox="1"/>
          <p:nvPr/>
        </p:nvSpPr>
        <p:spPr>
          <a:xfrm>
            <a:off x="2060712" y="44497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whose scale will be light, will be their souls in perdition, for that they wrongfully treated Our signs.</a:t>
            </a:r>
          </a:p>
        </p:txBody>
      </p:sp>
      <p:sp>
        <p:nvSpPr>
          <p:cNvPr id="7" name="TextBox 6">
            <a:extLst>
              <a:ext uri="{FF2B5EF4-FFF2-40B4-BE49-F238E27FC236}">
                <a16:creationId xmlns:a16="http://schemas.microsoft.com/office/drawing/2014/main" id="{E7FDD454-0D59-038F-03C5-7CFF3FB36C3E}"/>
              </a:ext>
            </a:extLst>
          </p:cNvPr>
          <p:cNvSpPr txBox="1"/>
          <p:nvPr/>
        </p:nvSpPr>
        <p:spPr>
          <a:xfrm>
            <a:off x="4772044" y="42179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65126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F0088-5638-6792-6CC8-923708D67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0FD89-C346-8C0A-C458-8303BB2B76FA}"/>
              </a:ext>
            </a:extLst>
          </p:cNvPr>
          <p:cNvSpPr>
            <a:spLocks noGrp="1"/>
          </p:cNvSpPr>
          <p:nvPr>
            <p:ph type="title"/>
          </p:nvPr>
        </p:nvSpPr>
        <p:spPr>
          <a:xfrm>
            <a:off x="1980392" y="1507259"/>
            <a:ext cx="8231214" cy="3450327"/>
          </a:xfrm>
        </p:spPr>
        <p:txBody>
          <a:bodyPr>
            <a:noAutofit/>
          </a:bodyPr>
          <a:lstStyle/>
          <a:p>
            <a:pPr>
              <a:lnSpc>
                <a:spcPct val="100000"/>
              </a:lnSpc>
            </a:pPr>
            <a:r>
              <a:rPr lang="ar-EG" sz="6000" b="0" dirty="0"/>
              <a:t>وَلَقَدْ مَكَّنَّاكُمْ فِي الْأَرْضِ وَجَعَلْنَا لَكُمْ فِيهَا مَعَايِشَۗ قَلِيلًا مَا تَشْكُرُونَ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072868-847E-9489-2769-D67E8F0DFE5C}"/>
              </a:ext>
            </a:extLst>
          </p:cNvPr>
          <p:cNvSpPr txBox="1"/>
          <p:nvPr/>
        </p:nvSpPr>
        <p:spPr>
          <a:xfrm>
            <a:off x="2060711" y="40568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We Who have placed you with authority on earth, and provided you therein with means for the fulfilment of your life: small are the thanks that ye give!</a:t>
            </a:r>
          </a:p>
        </p:txBody>
      </p:sp>
      <p:sp>
        <p:nvSpPr>
          <p:cNvPr id="7" name="TextBox 6">
            <a:extLst>
              <a:ext uri="{FF2B5EF4-FFF2-40B4-BE49-F238E27FC236}">
                <a16:creationId xmlns:a16="http://schemas.microsoft.com/office/drawing/2014/main" id="{A8553137-5E96-04C1-FD59-DA1F795E9BA0}"/>
              </a:ext>
            </a:extLst>
          </p:cNvPr>
          <p:cNvSpPr txBox="1"/>
          <p:nvPr/>
        </p:nvSpPr>
        <p:spPr>
          <a:xfrm>
            <a:off x="1718542" y="37631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3789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9399C-E436-10E6-56A9-EE9577219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74DAA-0D34-8656-3952-7C0559BCB88C}"/>
              </a:ext>
            </a:extLst>
          </p:cNvPr>
          <p:cNvSpPr>
            <a:spLocks noGrp="1"/>
          </p:cNvSpPr>
          <p:nvPr>
            <p:ph type="title"/>
          </p:nvPr>
        </p:nvSpPr>
        <p:spPr>
          <a:xfrm>
            <a:off x="1980393" y="1468530"/>
            <a:ext cx="8231214" cy="3450327"/>
          </a:xfrm>
        </p:spPr>
        <p:txBody>
          <a:bodyPr>
            <a:noAutofit/>
          </a:bodyPr>
          <a:lstStyle/>
          <a:p>
            <a:pPr>
              <a:lnSpc>
                <a:spcPct val="100000"/>
              </a:lnSpc>
            </a:pPr>
            <a:r>
              <a:rPr lang="ar-EG" sz="6000" b="0" dirty="0"/>
              <a:t>وَتَمَّتْ كَلِمَتُ رَبِّكَ صِدْقًا وَعَدْلًاۚ لَا مُبَدِّلَ لِكَلِمَاتِهِۚ وَهُوَ السَّمِيعُ الْعَلِيمُ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CFD84F-A58C-7651-7C1F-3AE7FD778829}"/>
              </a:ext>
            </a:extLst>
          </p:cNvPr>
          <p:cNvSpPr txBox="1"/>
          <p:nvPr/>
        </p:nvSpPr>
        <p:spPr>
          <a:xfrm>
            <a:off x="2060712" y="40749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word of thy Lord doth find its fulfilment in truth and in justice: None can change His words: for He is the one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t>
            </a:r>
          </a:p>
        </p:txBody>
      </p:sp>
      <p:sp>
        <p:nvSpPr>
          <p:cNvPr id="7" name="TextBox 6">
            <a:extLst>
              <a:ext uri="{FF2B5EF4-FFF2-40B4-BE49-F238E27FC236}">
                <a16:creationId xmlns:a16="http://schemas.microsoft.com/office/drawing/2014/main" id="{55DC895C-B415-4657-5BE4-980D5B43808F}"/>
              </a:ext>
            </a:extLst>
          </p:cNvPr>
          <p:cNvSpPr txBox="1"/>
          <p:nvPr/>
        </p:nvSpPr>
        <p:spPr>
          <a:xfrm>
            <a:off x="1851297" y="37849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412690842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DAF8C-507C-52ED-D534-24A9319D3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B526E-0397-4BD7-38BC-C55B21DE6888}"/>
              </a:ext>
            </a:extLst>
          </p:cNvPr>
          <p:cNvSpPr>
            <a:spLocks noGrp="1"/>
          </p:cNvSpPr>
          <p:nvPr>
            <p:ph type="title"/>
          </p:nvPr>
        </p:nvSpPr>
        <p:spPr>
          <a:xfrm>
            <a:off x="1980391" y="1369696"/>
            <a:ext cx="8231214" cy="3450327"/>
          </a:xfrm>
        </p:spPr>
        <p:txBody>
          <a:bodyPr>
            <a:noAutofit/>
          </a:bodyPr>
          <a:lstStyle/>
          <a:p>
            <a:pPr>
              <a:lnSpc>
                <a:spcPct val="100000"/>
              </a:lnSpc>
            </a:pPr>
            <a:r>
              <a:rPr lang="ar-EG" sz="5400" b="0" dirty="0"/>
              <a:t>وَلَقَدْ خَلَقْنَاكُمْ ثُمَّ صَوَّرْنَاكُمْ ثُمَّ قُلْنَا لِلْمَلَائِكَةِ اسْجُدُوا لِآدَمَ فَسَجَدُوا إِلَّا إِبْلِيسَ لَمْ يَكُنْ مِنَ السَّاجِدِينَ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EFCF51-9FA3-F69A-46C3-06699CC45826}"/>
              </a:ext>
            </a:extLst>
          </p:cNvPr>
          <p:cNvSpPr txBox="1"/>
          <p:nvPr/>
        </p:nvSpPr>
        <p:spPr>
          <a:xfrm>
            <a:off x="2060710" y="42488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We Who created you and gave you shape; then We bade the angels prostrate to Adam, and they prostrate; not so Iblis; He refused to be of those who prostrate.</a:t>
            </a:r>
          </a:p>
        </p:txBody>
      </p:sp>
      <p:sp>
        <p:nvSpPr>
          <p:cNvPr id="7" name="TextBox 6">
            <a:extLst>
              <a:ext uri="{FF2B5EF4-FFF2-40B4-BE49-F238E27FC236}">
                <a16:creationId xmlns:a16="http://schemas.microsoft.com/office/drawing/2014/main" id="{8CD3B976-2AD7-B403-7B91-F36EE47556A8}"/>
              </a:ext>
            </a:extLst>
          </p:cNvPr>
          <p:cNvSpPr txBox="1"/>
          <p:nvPr/>
        </p:nvSpPr>
        <p:spPr>
          <a:xfrm>
            <a:off x="2774985" y="4020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537095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DC788-4809-48CD-CFD2-DF9AB1A40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1B7337-5F6D-1CE2-FB0A-D53C267A23FE}"/>
              </a:ext>
            </a:extLst>
          </p:cNvPr>
          <p:cNvSpPr>
            <a:spLocks noGrp="1"/>
          </p:cNvSpPr>
          <p:nvPr>
            <p:ph type="title"/>
          </p:nvPr>
        </p:nvSpPr>
        <p:spPr>
          <a:xfrm>
            <a:off x="1980393" y="1520616"/>
            <a:ext cx="8231214" cy="3450327"/>
          </a:xfrm>
        </p:spPr>
        <p:txBody>
          <a:bodyPr>
            <a:noAutofit/>
          </a:bodyPr>
          <a:lstStyle/>
          <a:p>
            <a:pPr>
              <a:lnSpc>
                <a:spcPct val="100000"/>
              </a:lnSpc>
            </a:pPr>
            <a:r>
              <a:rPr lang="ar-EG" sz="6000" b="0" dirty="0"/>
              <a:t>قَالَ فَاهْبِطْ مِنْهَا فَمَا يَكُونُ لَكَ أَنْ تَتَكَبَّرَ فِيهَا فَاخْرُجْ إِنَّكَ مِنَ الصَّاغِرِينَ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B3ABE9-3D8C-7F60-B667-15A56BDC630C}"/>
              </a:ext>
            </a:extLst>
          </p:cNvPr>
          <p:cNvSpPr txBox="1"/>
          <p:nvPr/>
        </p:nvSpPr>
        <p:spPr>
          <a:xfrm>
            <a:off x="2060712" y="457927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"Get thee down from this: it is not for thee to be arrogant here: get out, for thou art of the meanest (of creatures)."</a:t>
            </a:r>
          </a:p>
        </p:txBody>
      </p:sp>
      <p:sp>
        <p:nvSpPr>
          <p:cNvPr id="7" name="TextBox 6">
            <a:extLst>
              <a:ext uri="{FF2B5EF4-FFF2-40B4-BE49-F238E27FC236}">
                <a16:creationId xmlns:a16="http://schemas.microsoft.com/office/drawing/2014/main" id="{86564D8E-7C88-06F5-D762-F39D5DEBC69C}"/>
              </a:ext>
            </a:extLst>
          </p:cNvPr>
          <p:cNvSpPr txBox="1"/>
          <p:nvPr/>
        </p:nvSpPr>
        <p:spPr>
          <a:xfrm>
            <a:off x="4284191" y="4303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0079966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A1446-74B1-B534-BC1E-699EDA43D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48E36D-D3C0-58DB-E481-A42380C4F0EB}"/>
              </a:ext>
            </a:extLst>
          </p:cNvPr>
          <p:cNvSpPr>
            <a:spLocks noGrp="1"/>
          </p:cNvSpPr>
          <p:nvPr>
            <p:ph type="title"/>
          </p:nvPr>
        </p:nvSpPr>
        <p:spPr>
          <a:xfrm>
            <a:off x="1980393" y="1582760"/>
            <a:ext cx="8231214" cy="3450327"/>
          </a:xfrm>
        </p:spPr>
        <p:txBody>
          <a:bodyPr>
            <a:noAutofit/>
          </a:bodyPr>
          <a:lstStyle/>
          <a:p>
            <a:pPr>
              <a:lnSpc>
                <a:spcPct val="100000"/>
              </a:lnSpc>
            </a:pPr>
            <a:r>
              <a:rPr lang="ar-EG" sz="6000" b="0" dirty="0"/>
              <a:t>قَالَ أَنْظِرْنِي إِلَىٰ يَوْمِ يُبْعَثُونَ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1A7179-81D4-6713-AF32-475C1F71BC4C}"/>
              </a:ext>
            </a:extLst>
          </p:cNvPr>
          <p:cNvSpPr txBox="1"/>
          <p:nvPr/>
        </p:nvSpPr>
        <p:spPr>
          <a:xfrm>
            <a:off x="2060712" y="379892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"Give me respite till the day they are raised up."</a:t>
            </a:r>
          </a:p>
        </p:txBody>
      </p:sp>
      <p:sp>
        <p:nvSpPr>
          <p:cNvPr id="7" name="TextBox 6">
            <a:extLst>
              <a:ext uri="{FF2B5EF4-FFF2-40B4-BE49-F238E27FC236}">
                <a16:creationId xmlns:a16="http://schemas.microsoft.com/office/drawing/2014/main" id="{45C5E44E-88B9-3082-0BC5-48C62B9CE13C}"/>
              </a:ext>
            </a:extLst>
          </p:cNvPr>
          <p:cNvSpPr txBox="1"/>
          <p:nvPr/>
        </p:nvSpPr>
        <p:spPr>
          <a:xfrm>
            <a:off x="2313348"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8888795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C76DE-F8F0-A076-A811-AAE9590EA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AFD68-E8B4-0FB8-4E55-BE078FCD8837}"/>
              </a:ext>
            </a:extLst>
          </p:cNvPr>
          <p:cNvSpPr>
            <a:spLocks noGrp="1"/>
          </p:cNvSpPr>
          <p:nvPr>
            <p:ph type="title"/>
          </p:nvPr>
        </p:nvSpPr>
        <p:spPr>
          <a:xfrm>
            <a:off x="1980393" y="1582760"/>
            <a:ext cx="8231214" cy="3450327"/>
          </a:xfrm>
        </p:spPr>
        <p:txBody>
          <a:bodyPr>
            <a:noAutofit/>
          </a:bodyPr>
          <a:lstStyle/>
          <a:p>
            <a:pPr>
              <a:lnSpc>
                <a:spcPct val="100000"/>
              </a:lnSpc>
            </a:pPr>
            <a:r>
              <a:rPr lang="ar-EG" sz="6000" b="0" dirty="0"/>
              <a:t>قَالَ إِنَّكَ مِنَ الْمُنْظَرِينَ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5808A1-5638-2744-C168-821A576AF6C1}"/>
              </a:ext>
            </a:extLst>
          </p:cNvPr>
          <p:cNvSpPr txBox="1"/>
          <p:nvPr/>
        </p:nvSpPr>
        <p:spPr>
          <a:xfrm>
            <a:off x="2060712" y="376268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"Be thou among those who have respite."</a:t>
            </a:r>
          </a:p>
        </p:txBody>
      </p:sp>
      <p:sp>
        <p:nvSpPr>
          <p:cNvPr id="7" name="TextBox 6">
            <a:extLst>
              <a:ext uri="{FF2B5EF4-FFF2-40B4-BE49-F238E27FC236}">
                <a16:creationId xmlns:a16="http://schemas.microsoft.com/office/drawing/2014/main" id="{960226DA-CD3A-725E-0D93-FAA5A2613F45}"/>
              </a:ext>
            </a:extLst>
          </p:cNvPr>
          <p:cNvSpPr txBox="1"/>
          <p:nvPr/>
        </p:nvSpPr>
        <p:spPr>
          <a:xfrm>
            <a:off x="3014684"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5519337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0C371-B841-5171-B83D-954D095B75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E190F-870E-C78B-89AE-ED5A17F0F493}"/>
              </a:ext>
            </a:extLst>
          </p:cNvPr>
          <p:cNvSpPr>
            <a:spLocks noGrp="1"/>
          </p:cNvSpPr>
          <p:nvPr>
            <p:ph type="title"/>
          </p:nvPr>
        </p:nvSpPr>
        <p:spPr>
          <a:xfrm>
            <a:off x="1980393" y="1627148"/>
            <a:ext cx="8231214" cy="3450327"/>
          </a:xfrm>
        </p:spPr>
        <p:txBody>
          <a:bodyPr>
            <a:noAutofit/>
          </a:bodyPr>
          <a:lstStyle/>
          <a:p>
            <a:pPr>
              <a:lnSpc>
                <a:spcPct val="100000"/>
              </a:lnSpc>
            </a:pPr>
            <a:r>
              <a:rPr lang="ar-EG" sz="6000" b="0" dirty="0"/>
              <a:t>قَالَ فَبِمَا أَغْوَيْتَنِي لَأَقْعُدَنَّ لَهُمْ صِرَاطَكَ الْمُسْتَقِيمَ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BFCE72-025E-41B5-04FC-D01D222992F6}"/>
              </a:ext>
            </a:extLst>
          </p:cNvPr>
          <p:cNvSpPr txBox="1"/>
          <p:nvPr/>
        </p:nvSpPr>
        <p:spPr>
          <a:xfrm>
            <a:off x="2060712" y="422629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"Because thou hast thrown me out of the way, lo! I will lie in wait for them on thy straight way:</a:t>
            </a:r>
          </a:p>
        </p:txBody>
      </p:sp>
      <p:sp>
        <p:nvSpPr>
          <p:cNvPr id="7" name="TextBox 6">
            <a:extLst>
              <a:ext uri="{FF2B5EF4-FFF2-40B4-BE49-F238E27FC236}">
                <a16:creationId xmlns:a16="http://schemas.microsoft.com/office/drawing/2014/main" id="{360338E3-8BDB-64C2-9507-333FCE1FBC02}"/>
              </a:ext>
            </a:extLst>
          </p:cNvPr>
          <p:cNvSpPr txBox="1"/>
          <p:nvPr/>
        </p:nvSpPr>
        <p:spPr>
          <a:xfrm>
            <a:off x="3502955" y="39942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0655158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594BE-7CEE-73C3-A045-59FE88491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BDD87-8570-1C6E-B3F4-B09E86FE9695}"/>
              </a:ext>
            </a:extLst>
          </p:cNvPr>
          <p:cNvSpPr>
            <a:spLocks noGrp="1"/>
          </p:cNvSpPr>
          <p:nvPr>
            <p:ph type="title"/>
          </p:nvPr>
        </p:nvSpPr>
        <p:spPr>
          <a:xfrm>
            <a:off x="1980391" y="1359508"/>
            <a:ext cx="8231214" cy="3450327"/>
          </a:xfrm>
        </p:spPr>
        <p:txBody>
          <a:bodyPr>
            <a:noAutofit/>
          </a:bodyPr>
          <a:lstStyle/>
          <a:p>
            <a:pPr>
              <a:lnSpc>
                <a:spcPct val="100000"/>
              </a:lnSpc>
            </a:pPr>
            <a:r>
              <a:rPr lang="ar-EG" sz="5400" b="0" dirty="0"/>
              <a:t>ثُمَّ لَآتِيَنَّهُمْ مِنْ بَيْنِ أَيْدِيهِمْ وَمِنْ خَلْفِهِمْ وَعَنْ أَيْمَانِهِمْ وَعَنْ شَمَائِلِهِمْۖ وَلَا تَجِدُ أَكْثَرَهُمْ شَاكِرِينَ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0061AA-A793-37C3-8AE2-0D505256498B}"/>
              </a:ext>
            </a:extLst>
          </p:cNvPr>
          <p:cNvSpPr txBox="1"/>
          <p:nvPr/>
        </p:nvSpPr>
        <p:spPr>
          <a:xfrm>
            <a:off x="2060711" y="43020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will I assault them from before them and behind them, from their right and their left: Nor wilt thou find, in most of them, gratitude (for thy mercies)."</a:t>
            </a:r>
          </a:p>
        </p:txBody>
      </p:sp>
      <p:sp>
        <p:nvSpPr>
          <p:cNvPr id="7" name="TextBox 6">
            <a:extLst>
              <a:ext uri="{FF2B5EF4-FFF2-40B4-BE49-F238E27FC236}">
                <a16:creationId xmlns:a16="http://schemas.microsoft.com/office/drawing/2014/main" id="{FAF7B875-ED4C-7B4F-0D4A-C96C32267B7E}"/>
              </a:ext>
            </a:extLst>
          </p:cNvPr>
          <p:cNvSpPr txBox="1"/>
          <p:nvPr/>
        </p:nvSpPr>
        <p:spPr>
          <a:xfrm>
            <a:off x="3902449" y="39942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6251961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25C92-E539-8785-66E9-41231F4EF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AFCAE-6DDB-F1A4-8A75-A99951C48EC3}"/>
              </a:ext>
            </a:extLst>
          </p:cNvPr>
          <p:cNvSpPr>
            <a:spLocks noGrp="1"/>
          </p:cNvSpPr>
          <p:nvPr>
            <p:ph type="title"/>
          </p:nvPr>
        </p:nvSpPr>
        <p:spPr>
          <a:xfrm>
            <a:off x="1980393" y="1579549"/>
            <a:ext cx="8231214" cy="3450327"/>
          </a:xfrm>
        </p:spPr>
        <p:txBody>
          <a:bodyPr>
            <a:noAutofit/>
          </a:bodyPr>
          <a:lstStyle/>
          <a:p>
            <a:pPr>
              <a:lnSpc>
                <a:spcPct val="100000"/>
              </a:lnSpc>
            </a:pPr>
            <a:r>
              <a:rPr lang="ar-EG" sz="5400" b="0" dirty="0"/>
              <a:t>قَالَ اخْرُجْ مِنْهَا مَذْءُومًا مَدْحُورًاۖ لَمَنْ تَبِعَكَ مِنْهُمْ لَأَمْلَأَنَّ جَهَنَّمَ مِنْكُمْ أَجْمَعِينَ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A9E9F3-C14A-5C57-66DF-D7A96AC6C4F2}"/>
              </a:ext>
            </a:extLst>
          </p:cNvPr>
          <p:cNvSpPr txBox="1"/>
          <p:nvPr/>
        </p:nvSpPr>
        <p:spPr>
          <a:xfrm>
            <a:off x="2060712" y="410372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"Get out from this, disgraced and expelled. If any of them follow thee,- Hell will I fill with you all.</a:t>
            </a:r>
          </a:p>
        </p:txBody>
      </p:sp>
      <p:sp>
        <p:nvSpPr>
          <p:cNvPr id="7" name="TextBox 6">
            <a:extLst>
              <a:ext uri="{FF2B5EF4-FFF2-40B4-BE49-F238E27FC236}">
                <a16:creationId xmlns:a16="http://schemas.microsoft.com/office/drawing/2014/main" id="{CF875435-D11B-C07E-51ED-E5288B9839AE}"/>
              </a:ext>
            </a:extLst>
          </p:cNvPr>
          <p:cNvSpPr txBox="1"/>
          <p:nvPr/>
        </p:nvSpPr>
        <p:spPr>
          <a:xfrm>
            <a:off x="1638223" y="37959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86237375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B9843-77E0-D806-18B8-AD9BCBA8F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2F53D3-7F47-0D01-B541-DFDFD2B5D04B}"/>
              </a:ext>
            </a:extLst>
          </p:cNvPr>
          <p:cNvSpPr>
            <a:spLocks noGrp="1"/>
          </p:cNvSpPr>
          <p:nvPr>
            <p:ph type="title"/>
          </p:nvPr>
        </p:nvSpPr>
        <p:spPr>
          <a:xfrm>
            <a:off x="1980392" y="1499650"/>
            <a:ext cx="8231214" cy="3450327"/>
          </a:xfrm>
        </p:spPr>
        <p:txBody>
          <a:bodyPr>
            <a:noAutofit/>
          </a:bodyPr>
          <a:lstStyle/>
          <a:p>
            <a:pPr>
              <a:lnSpc>
                <a:spcPct val="100000"/>
              </a:lnSpc>
            </a:pPr>
            <a:r>
              <a:rPr lang="ar-EG" sz="5400" b="0" dirty="0"/>
              <a:t>وَيَا آدَمُ اسْكُنْ أَنْتَ وَزَوْجُكَ الْجَنَّةَ فَكُلَا مِنْ حَيْثُ شِئْتُمَا وَلَا تَقْرَبَا هَٰذِهِ الشَّجَرَةَ فَتَكُونَا مِنَ الظَّالِمِينَ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43F82E-BF58-5D3B-3F34-CBFDCB6DAB4D}"/>
              </a:ext>
            </a:extLst>
          </p:cNvPr>
          <p:cNvSpPr txBox="1"/>
          <p:nvPr/>
        </p:nvSpPr>
        <p:spPr>
          <a:xfrm>
            <a:off x="2060711" y="437819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Adam! dwell thou and thy wife in the Garden, and enjoy (its good things) as ye wish: but approach not this tree, or ye run into harm and transgression."</a:t>
            </a:r>
          </a:p>
        </p:txBody>
      </p:sp>
      <p:sp>
        <p:nvSpPr>
          <p:cNvPr id="7" name="TextBox 6">
            <a:extLst>
              <a:ext uri="{FF2B5EF4-FFF2-40B4-BE49-F238E27FC236}">
                <a16:creationId xmlns:a16="http://schemas.microsoft.com/office/drawing/2014/main" id="{B918757F-8FB8-8218-E8B1-017F3371DE54}"/>
              </a:ext>
            </a:extLst>
          </p:cNvPr>
          <p:cNvSpPr txBox="1"/>
          <p:nvPr/>
        </p:nvSpPr>
        <p:spPr>
          <a:xfrm>
            <a:off x="3546922" y="4133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5544630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90E48-06A0-E6DD-CF4F-B400D83A8B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C1162A-AC90-472F-862B-EFB1B78D015A}"/>
              </a:ext>
            </a:extLst>
          </p:cNvPr>
          <p:cNvSpPr>
            <a:spLocks noGrp="1"/>
          </p:cNvSpPr>
          <p:nvPr>
            <p:ph type="title"/>
          </p:nvPr>
        </p:nvSpPr>
        <p:spPr>
          <a:xfrm>
            <a:off x="1980391" y="1251075"/>
            <a:ext cx="8231214" cy="3450327"/>
          </a:xfrm>
        </p:spPr>
        <p:txBody>
          <a:bodyPr>
            <a:noAutofit/>
          </a:bodyPr>
          <a:lstStyle/>
          <a:p>
            <a:pPr>
              <a:lnSpc>
                <a:spcPct val="100000"/>
              </a:lnSpc>
            </a:pPr>
            <a:r>
              <a:rPr lang="ar-EG" sz="4800" b="0" dirty="0"/>
              <a:t>فَوَسْوَسَ لَهُمَا الشَّيْطَانُ لِيُبْدِيَ لَهُمَا مَا وُورِيَ عَنْهُمَا مِنْ سَوْآتِهِمَا وَقَالَ مَا نَهَاكُمَا رَبُّكُمَا عَنْ هَٰذِهِ الشَّجَرَةِ إِلَّا أَنْ تَكُونَا مَلَكَيْنِ أَوْ تَكُونَا مِنَ الْخَالِدِينَ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A6B6E3-FCF4-55B9-9644-EE3295037684}"/>
              </a:ext>
            </a:extLst>
          </p:cNvPr>
          <p:cNvSpPr txBox="1"/>
          <p:nvPr/>
        </p:nvSpPr>
        <p:spPr>
          <a:xfrm>
            <a:off x="2060711" y="437819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began Satan to whisper suggestions to them, bringing openly before their minds all their shame that was hidden from them (before): he said: "Your Lord only forbade you this tree, lest ye should become angels or such beings as live for ever."</a:t>
            </a:r>
          </a:p>
        </p:txBody>
      </p:sp>
      <p:sp>
        <p:nvSpPr>
          <p:cNvPr id="7" name="TextBox 6">
            <a:extLst>
              <a:ext uri="{FF2B5EF4-FFF2-40B4-BE49-F238E27FC236}">
                <a16:creationId xmlns:a16="http://schemas.microsoft.com/office/drawing/2014/main" id="{8292F0F2-E32B-C2EB-A135-D39D3D0C45D0}"/>
              </a:ext>
            </a:extLst>
          </p:cNvPr>
          <p:cNvSpPr txBox="1"/>
          <p:nvPr/>
        </p:nvSpPr>
        <p:spPr>
          <a:xfrm>
            <a:off x="3609066" y="4133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5323926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BB789-925B-8154-BB2D-D2514AFDB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BB5227-9DE5-BE82-73CD-5EB974052401}"/>
              </a:ext>
            </a:extLst>
          </p:cNvPr>
          <p:cNvSpPr>
            <a:spLocks noGrp="1"/>
          </p:cNvSpPr>
          <p:nvPr>
            <p:ph type="title"/>
          </p:nvPr>
        </p:nvSpPr>
        <p:spPr>
          <a:xfrm>
            <a:off x="1980391" y="1703836"/>
            <a:ext cx="8231214" cy="3450327"/>
          </a:xfrm>
        </p:spPr>
        <p:txBody>
          <a:bodyPr>
            <a:noAutofit/>
          </a:bodyPr>
          <a:lstStyle/>
          <a:p>
            <a:pPr>
              <a:lnSpc>
                <a:spcPct val="100000"/>
              </a:lnSpc>
            </a:pPr>
            <a:r>
              <a:rPr lang="ar-EG" sz="6000" b="0" dirty="0"/>
              <a:t>وَقَاسَمَهُمَا إِنِّي لَكُمَا لَمِنَ النَّاصِحِينَ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7B39E1-F2E5-716D-A95B-D8023E833EFE}"/>
              </a:ext>
            </a:extLst>
          </p:cNvPr>
          <p:cNvSpPr txBox="1"/>
          <p:nvPr/>
        </p:nvSpPr>
        <p:spPr>
          <a:xfrm>
            <a:off x="2060710" y="3779358"/>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he swore to them both, that he was their sincere adviser.</a:t>
            </a:r>
          </a:p>
        </p:txBody>
      </p:sp>
      <p:sp>
        <p:nvSpPr>
          <p:cNvPr id="7" name="TextBox 6">
            <a:extLst>
              <a:ext uri="{FF2B5EF4-FFF2-40B4-BE49-F238E27FC236}">
                <a16:creationId xmlns:a16="http://schemas.microsoft.com/office/drawing/2014/main" id="{CEAD3717-E22C-0815-2ABD-311096084629}"/>
              </a:ext>
            </a:extLst>
          </p:cNvPr>
          <p:cNvSpPr txBox="1"/>
          <p:nvPr/>
        </p:nvSpPr>
        <p:spPr>
          <a:xfrm>
            <a:off x="1626207" y="3625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385679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49AFF-D1FA-7569-EEF6-3C5D203C4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F3787-90DE-0365-917C-098CDC3B9F18}"/>
              </a:ext>
            </a:extLst>
          </p:cNvPr>
          <p:cNvSpPr>
            <a:spLocks noGrp="1"/>
          </p:cNvSpPr>
          <p:nvPr>
            <p:ph type="title"/>
          </p:nvPr>
        </p:nvSpPr>
        <p:spPr>
          <a:xfrm>
            <a:off x="1980392" y="1418914"/>
            <a:ext cx="8231214" cy="3450327"/>
          </a:xfrm>
        </p:spPr>
        <p:txBody>
          <a:bodyPr>
            <a:noAutofit/>
          </a:bodyPr>
          <a:lstStyle/>
          <a:p>
            <a:pPr>
              <a:lnSpc>
                <a:spcPct val="100000"/>
              </a:lnSpc>
            </a:pPr>
            <a:r>
              <a:rPr lang="ar-EG" sz="5400" b="0" dirty="0"/>
              <a:t>وَإِنْ تُطِعْ أَكْثَرَ مَنْ فِي الْأَرْضِ يُضِلُّوكَ عَنْ سَبِيلِ اللَّهِۚ إِنْ يَتَّبِعُونَ إِلَّا الظَّنَّ وَإِنْ هُمْ إِلَّا يَخْرُصُونَ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C22DFF-6321-916B-911F-D22627D710CA}"/>
              </a:ext>
            </a:extLst>
          </p:cNvPr>
          <p:cNvSpPr txBox="1"/>
          <p:nvPr/>
        </p:nvSpPr>
        <p:spPr>
          <a:xfrm>
            <a:off x="2060711" y="42879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Wert thou to follow the common run of those on earth, they will lead thee away from the way of Allah. They follow nothing but conjecture: they do nothing but lie.</a:t>
            </a:r>
          </a:p>
        </p:txBody>
      </p:sp>
      <p:sp>
        <p:nvSpPr>
          <p:cNvPr id="7" name="TextBox 6">
            <a:extLst>
              <a:ext uri="{FF2B5EF4-FFF2-40B4-BE49-F238E27FC236}">
                <a16:creationId xmlns:a16="http://schemas.microsoft.com/office/drawing/2014/main" id="{0B0F0581-5F47-8A41-E953-43F38E95E918}"/>
              </a:ext>
            </a:extLst>
          </p:cNvPr>
          <p:cNvSpPr txBox="1"/>
          <p:nvPr/>
        </p:nvSpPr>
        <p:spPr>
          <a:xfrm>
            <a:off x="3759996" y="40424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36273422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2E3EB-3D71-0CC5-8D65-6EB48B3CD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7D30E-D0DA-4178-2E36-EE1C948EB600}"/>
              </a:ext>
            </a:extLst>
          </p:cNvPr>
          <p:cNvSpPr>
            <a:spLocks noGrp="1"/>
          </p:cNvSpPr>
          <p:nvPr>
            <p:ph type="title"/>
          </p:nvPr>
        </p:nvSpPr>
        <p:spPr>
          <a:xfrm>
            <a:off x="1980393" y="1405033"/>
            <a:ext cx="8231214" cy="3450327"/>
          </a:xfrm>
        </p:spPr>
        <p:txBody>
          <a:bodyPr>
            <a:noAutofit/>
          </a:bodyPr>
          <a:lstStyle/>
          <a:p>
            <a:pPr>
              <a:lnSpc>
                <a:spcPct val="100000"/>
              </a:lnSpc>
            </a:pPr>
            <a:r>
              <a:rPr lang="ar-EG" sz="5400" b="0" dirty="0"/>
              <a:t>فَدَلَّاهُمَا بِغُرُورٍۚ فَلَمَّا ذَاقَا الشَّجَرَةَ بَدَتْ لَهُمَا سَوْآتُهُمَا وَطَفِقَا يَخْصِفَانِ عَلَيْهِمَا مِنْ وَرَقِ الْجَنَّةِۖ...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0C844D-D04B-1C32-9B20-1999CB3A441D}"/>
              </a:ext>
            </a:extLst>
          </p:cNvPr>
          <p:cNvSpPr txBox="1"/>
          <p:nvPr/>
        </p:nvSpPr>
        <p:spPr>
          <a:xfrm>
            <a:off x="2060712" y="434752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by deceit he brought about their fall: when they tasted of the tree, their shame became manifest to them, and they began to sew together the leaves of the garden over their bodies.</a:t>
            </a:r>
          </a:p>
        </p:txBody>
      </p:sp>
    </p:spTree>
    <p:extLst>
      <p:ext uri="{BB962C8B-B14F-4D97-AF65-F5344CB8AC3E}">
        <p14:creationId xmlns:p14="http://schemas.microsoft.com/office/powerpoint/2010/main" val="18799945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48FF9-FBA3-0243-A4C4-F2C2561A1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A8788C-1E2E-A434-F6F2-E1943E8EB3F0}"/>
              </a:ext>
            </a:extLst>
          </p:cNvPr>
          <p:cNvSpPr>
            <a:spLocks noGrp="1"/>
          </p:cNvSpPr>
          <p:nvPr>
            <p:ph type="title"/>
          </p:nvPr>
        </p:nvSpPr>
        <p:spPr>
          <a:xfrm>
            <a:off x="1980393" y="1490771"/>
            <a:ext cx="8231214" cy="3450327"/>
          </a:xfrm>
        </p:spPr>
        <p:txBody>
          <a:bodyPr>
            <a:noAutofit/>
          </a:bodyPr>
          <a:lstStyle/>
          <a:p>
            <a:pPr>
              <a:lnSpc>
                <a:spcPct val="100000"/>
              </a:lnSpc>
            </a:pPr>
            <a:r>
              <a:rPr lang="ar-EG" sz="6000" b="0" dirty="0"/>
              <a:t>وَنَادَاهُمَا رَبُّهُمَا أَلَمْ أَنْهَكُمَا عَنْ تِلْكُمَا الشَّجَرَةِ وَأَقُلْ لَكُمَا إِنَّ الشَّيْطَانَ لَكُمَا عَدُوٌّ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08697F-178B-AD45-4369-3A99E7D36881}"/>
              </a:ext>
            </a:extLst>
          </p:cNvPr>
          <p:cNvSpPr txBox="1"/>
          <p:nvPr/>
        </p:nvSpPr>
        <p:spPr>
          <a:xfrm>
            <a:off x="2060712" y="448069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their Lord called unto them: "Did I not forbid you that tree, and tell you that Satan was an avowed enemy unto you?"</a:t>
            </a:r>
          </a:p>
        </p:txBody>
      </p:sp>
      <p:sp>
        <p:nvSpPr>
          <p:cNvPr id="7" name="TextBox 6">
            <a:extLst>
              <a:ext uri="{FF2B5EF4-FFF2-40B4-BE49-F238E27FC236}">
                <a16:creationId xmlns:a16="http://schemas.microsoft.com/office/drawing/2014/main" id="{9372BE23-D065-4288-EC36-7D36ED070EC6}"/>
              </a:ext>
            </a:extLst>
          </p:cNvPr>
          <p:cNvSpPr txBox="1"/>
          <p:nvPr/>
        </p:nvSpPr>
        <p:spPr>
          <a:xfrm>
            <a:off x="2806940" y="4246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315481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6342E-711B-9531-B3F5-2DA1E1237B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4F035-838D-BB1B-0A14-955A906615EA}"/>
              </a:ext>
            </a:extLst>
          </p:cNvPr>
          <p:cNvSpPr>
            <a:spLocks noGrp="1"/>
          </p:cNvSpPr>
          <p:nvPr>
            <p:ph type="title"/>
          </p:nvPr>
        </p:nvSpPr>
        <p:spPr>
          <a:xfrm>
            <a:off x="1980393" y="1490771"/>
            <a:ext cx="8231214" cy="3450327"/>
          </a:xfrm>
        </p:spPr>
        <p:txBody>
          <a:bodyPr>
            <a:noAutofit/>
          </a:bodyPr>
          <a:lstStyle/>
          <a:p>
            <a:pPr>
              <a:lnSpc>
                <a:spcPct val="100000"/>
              </a:lnSpc>
            </a:pPr>
            <a:r>
              <a:rPr lang="ar-EG" sz="6000" b="0" dirty="0"/>
              <a:t>قَالَا رَبَّنَا ظَلَمْنَا أَنْفُسَنَا وَإِنْ لَمْ تَغْفِرْ لَنَا وَتَرْحَمْنَا لَنَكُونَنَّ مِنَ الْخَاسِرِينَ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719FA1-FFA2-E50B-977B-30079A281172}"/>
              </a:ext>
            </a:extLst>
          </p:cNvPr>
          <p:cNvSpPr txBox="1"/>
          <p:nvPr/>
        </p:nvSpPr>
        <p:spPr>
          <a:xfrm>
            <a:off x="2060712" y="40594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"Our Lord! We have wronged our own souls: If thou forgive us not and bestow not upon us Thy Mercy, we shall certainly be lost."</a:t>
            </a:r>
          </a:p>
        </p:txBody>
      </p:sp>
      <p:sp>
        <p:nvSpPr>
          <p:cNvPr id="7" name="TextBox 6">
            <a:extLst>
              <a:ext uri="{FF2B5EF4-FFF2-40B4-BE49-F238E27FC236}">
                <a16:creationId xmlns:a16="http://schemas.microsoft.com/office/drawing/2014/main" id="{8EB09628-B143-26B1-AF0E-0CBBF1FA3334}"/>
              </a:ext>
            </a:extLst>
          </p:cNvPr>
          <p:cNvSpPr txBox="1"/>
          <p:nvPr/>
        </p:nvSpPr>
        <p:spPr>
          <a:xfrm>
            <a:off x="1678384" y="37516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70748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04CAA-6D2E-70EB-B638-DF76797735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C28C0-2C84-90A0-BE26-9536F9A8A3FF}"/>
              </a:ext>
            </a:extLst>
          </p:cNvPr>
          <p:cNvSpPr>
            <a:spLocks noGrp="1"/>
          </p:cNvSpPr>
          <p:nvPr>
            <p:ph type="title"/>
          </p:nvPr>
        </p:nvSpPr>
        <p:spPr>
          <a:xfrm>
            <a:off x="1980393" y="1490771"/>
            <a:ext cx="8231214" cy="3450327"/>
          </a:xfrm>
        </p:spPr>
        <p:txBody>
          <a:bodyPr>
            <a:noAutofit/>
          </a:bodyPr>
          <a:lstStyle/>
          <a:p>
            <a:pPr>
              <a:lnSpc>
                <a:spcPct val="100000"/>
              </a:lnSpc>
            </a:pPr>
            <a:r>
              <a:rPr lang="ar-EG" sz="5400" b="0" dirty="0"/>
              <a:t>قَالَ اهْبِطُوا بَعْضُكُمْ لِبَعْضٍ عَدُوٌّۖ وَلَكُمْ فِي الْأَرْضِ مُسْتَقَرٌّ وَمَتَاعٌ إِلَىٰ حِينٍ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8DF5BD-5B76-6575-E704-1D0533029F68}"/>
              </a:ext>
            </a:extLst>
          </p:cNvPr>
          <p:cNvSpPr txBox="1"/>
          <p:nvPr/>
        </p:nvSpPr>
        <p:spPr>
          <a:xfrm>
            <a:off x="2060712" y="40594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said: "Get ye down. With enmity between yourselves. On earth will be your dwelling-place and your means of livelihood,- for a time."</a:t>
            </a:r>
          </a:p>
        </p:txBody>
      </p:sp>
      <p:sp>
        <p:nvSpPr>
          <p:cNvPr id="7" name="TextBox 6">
            <a:extLst>
              <a:ext uri="{FF2B5EF4-FFF2-40B4-BE49-F238E27FC236}">
                <a16:creationId xmlns:a16="http://schemas.microsoft.com/office/drawing/2014/main" id="{FD039BB8-DE72-4518-A220-D4ADEB90581E}"/>
              </a:ext>
            </a:extLst>
          </p:cNvPr>
          <p:cNvSpPr txBox="1"/>
          <p:nvPr/>
        </p:nvSpPr>
        <p:spPr>
          <a:xfrm>
            <a:off x="1937096" y="37516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724016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1A0A0-11A3-2CC4-51C6-F04707EC5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94393-59FE-6459-721D-75DC83800F27}"/>
              </a:ext>
            </a:extLst>
          </p:cNvPr>
          <p:cNvSpPr>
            <a:spLocks noGrp="1"/>
          </p:cNvSpPr>
          <p:nvPr>
            <p:ph type="title"/>
          </p:nvPr>
        </p:nvSpPr>
        <p:spPr>
          <a:xfrm>
            <a:off x="1980393" y="1490771"/>
            <a:ext cx="8231214" cy="3450327"/>
          </a:xfrm>
        </p:spPr>
        <p:txBody>
          <a:bodyPr>
            <a:noAutofit/>
          </a:bodyPr>
          <a:lstStyle/>
          <a:p>
            <a:pPr>
              <a:lnSpc>
                <a:spcPct val="100000"/>
              </a:lnSpc>
            </a:pPr>
            <a:r>
              <a:rPr lang="ar-EG" sz="6000" b="0" dirty="0"/>
              <a:t>قَالَ فِيهَا تَحْيَوْنَ وَفِيهَا تَمُوتُونَ وَمِنْهَا تُخْرَجُونَ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3493EC-55B7-A43E-6466-07E6A7F1A245}"/>
              </a:ext>
            </a:extLst>
          </p:cNvPr>
          <p:cNvSpPr txBox="1"/>
          <p:nvPr/>
        </p:nvSpPr>
        <p:spPr>
          <a:xfrm>
            <a:off x="2060712" y="40594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"Therein shall ye live, and therein shall ye die; but from it shall ye be taken out (at last)."</a:t>
            </a:r>
          </a:p>
        </p:txBody>
      </p:sp>
      <p:sp>
        <p:nvSpPr>
          <p:cNvPr id="7" name="TextBox 6">
            <a:extLst>
              <a:ext uri="{FF2B5EF4-FFF2-40B4-BE49-F238E27FC236}">
                <a16:creationId xmlns:a16="http://schemas.microsoft.com/office/drawing/2014/main" id="{39760CE5-2FEE-DE69-164C-F04F6B7659EC}"/>
              </a:ext>
            </a:extLst>
          </p:cNvPr>
          <p:cNvSpPr txBox="1"/>
          <p:nvPr/>
        </p:nvSpPr>
        <p:spPr>
          <a:xfrm>
            <a:off x="3774774" y="3813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632974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CDB88-D13D-E57E-5B24-07AFEBF92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00CF30-BD84-5444-DC53-E5BB5EB49F5F}"/>
              </a:ext>
            </a:extLst>
          </p:cNvPr>
          <p:cNvSpPr>
            <a:spLocks noGrp="1"/>
          </p:cNvSpPr>
          <p:nvPr>
            <p:ph type="title"/>
          </p:nvPr>
        </p:nvSpPr>
        <p:spPr>
          <a:xfrm>
            <a:off x="1980392" y="1270797"/>
            <a:ext cx="8231214" cy="3450327"/>
          </a:xfrm>
        </p:spPr>
        <p:txBody>
          <a:bodyPr>
            <a:noAutofit/>
          </a:bodyPr>
          <a:lstStyle/>
          <a:p>
            <a:pPr>
              <a:lnSpc>
                <a:spcPct val="100000"/>
              </a:lnSpc>
            </a:pPr>
            <a:r>
              <a:rPr lang="ar-EG" sz="5400" b="0" dirty="0"/>
              <a:t>يَا بَنِي آدَمَ قَدْ أَنْزَلْنَا عَلَيْكُمْ لِبَاسًا يُوَارِي سَوْآتِكُمْ وَرِيشًاۖ وَلِبَاسُ التَّقْوَىٰ ذَٰلِكَ  خَيْرٌۚ ذَٰلِكَ مِنْ آيَاتِ اللَّهِ لَعَلَّهُمْ يَذَّكَّرُونَ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CBAF6A-F74F-CA4B-A5C6-3FDB8256E4FF}"/>
              </a:ext>
            </a:extLst>
          </p:cNvPr>
          <p:cNvSpPr txBox="1"/>
          <p:nvPr/>
        </p:nvSpPr>
        <p:spPr>
          <a:xfrm>
            <a:off x="2060711" y="41836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Children of Adam! We have bestowed raiment upon you to cover your shame, as well as to be an adornment to you. But the raiment of righteousness,- that is the best. Such are among the Signs of Allah, that they may receive admonition!</a:t>
            </a:r>
          </a:p>
        </p:txBody>
      </p:sp>
      <p:sp>
        <p:nvSpPr>
          <p:cNvPr id="7" name="TextBox 6">
            <a:extLst>
              <a:ext uri="{FF2B5EF4-FFF2-40B4-BE49-F238E27FC236}">
                <a16:creationId xmlns:a16="http://schemas.microsoft.com/office/drawing/2014/main" id="{A26418CB-E4C9-DD71-47CF-87D7CDC77C77}"/>
              </a:ext>
            </a:extLst>
          </p:cNvPr>
          <p:cNvSpPr txBox="1"/>
          <p:nvPr/>
        </p:nvSpPr>
        <p:spPr>
          <a:xfrm>
            <a:off x="1786177" y="38871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881397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24B99-CED5-A66A-C9D1-0A5CCAB65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7C7EA-3919-7C46-D574-CE44484C7A04}"/>
              </a:ext>
            </a:extLst>
          </p:cNvPr>
          <p:cNvSpPr>
            <a:spLocks noGrp="1"/>
          </p:cNvSpPr>
          <p:nvPr>
            <p:ph type="title"/>
          </p:nvPr>
        </p:nvSpPr>
        <p:spPr>
          <a:xfrm>
            <a:off x="1980393" y="1395085"/>
            <a:ext cx="8231214" cy="3450327"/>
          </a:xfrm>
        </p:spPr>
        <p:txBody>
          <a:bodyPr>
            <a:noAutofit/>
          </a:bodyPr>
          <a:lstStyle/>
          <a:p>
            <a:pPr>
              <a:lnSpc>
                <a:spcPct val="100000"/>
              </a:lnSpc>
            </a:pPr>
            <a:r>
              <a:rPr lang="ar-EG" sz="5400" b="0" dirty="0"/>
              <a:t>يَا بَنِي آدَمَ لَا يَفْتِنَنَّكُمُ الشَّيْطَانُ كَمَا أَخْرَجَ أَبَوَيْكُمْ مِنَ الْجَنَّةِ يَنْزِعُ  عَنْهُمَا لِبَاسَهُمَا لِيُرِيَهُمَا سَوْآتِهِمَاۗ...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557722-9D2C-76A1-044E-58231721858B}"/>
              </a:ext>
            </a:extLst>
          </p:cNvPr>
          <p:cNvSpPr txBox="1"/>
          <p:nvPr/>
        </p:nvSpPr>
        <p:spPr>
          <a:xfrm>
            <a:off x="2060712" y="43375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Children of Adam! Let not Satan seduce you, in the same manner as He got your parents out of the Garden, stripping them of their raiment, to expose their shame:</a:t>
            </a:r>
          </a:p>
        </p:txBody>
      </p:sp>
    </p:spTree>
    <p:extLst>
      <p:ext uri="{BB962C8B-B14F-4D97-AF65-F5344CB8AC3E}">
        <p14:creationId xmlns:p14="http://schemas.microsoft.com/office/powerpoint/2010/main" val="275163863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F0D37-8055-4218-FA3A-1096D3E08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E6672-5132-48C4-2741-8BA2E1043173}"/>
              </a:ext>
            </a:extLst>
          </p:cNvPr>
          <p:cNvSpPr>
            <a:spLocks noGrp="1"/>
          </p:cNvSpPr>
          <p:nvPr>
            <p:ph type="title"/>
          </p:nvPr>
        </p:nvSpPr>
        <p:spPr>
          <a:xfrm>
            <a:off x="1980392" y="1503184"/>
            <a:ext cx="8231214" cy="3450327"/>
          </a:xfrm>
        </p:spPr>
        <p:txBody>
          <a:bodyPr>
            <a:noAutofit/>
          </a:bodyPr>
          <a:lstStyle/>
          <a:p>
            <a:pPr>
              <a:lnSpc>
                <a:spcPct val="100000"/>
              </a:lnSpc>
            </a:pPr>
            <a:r>
              <a:rPr lang="ar-EG" sz="6000" b="0" dirty="0"/>
              <a:t> إِنَّهُ يَرَاكُمْ هُوَ وَقَبِيلُهُ مِنْ حَيْثُ لَا تَرَوْنَهُمْۗ إِنَّا جَعَلْنَا الشَّيَاطِينَ أَوْلِيَاءَ</a:t>
            </a:r>
            <a:br>
              <a:rPr lang="ar-EG" sz="6000" b="0" dirty="0"/>
            </a:br>
            <a:r>
              <a:rPr lang="ar-EG" sz="6000" b="0" dirty="0"/>
              <a:t> لِلَّذِينَ لَا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E0CD88-D41B-F5D2-B5B4-48D3796AA718}"/>
              </a:ext>
            </a:extLst>
          </p:cNvPr>
          <p:cNvSpPr txBox="1"/>
          <p:nvPr/>
        </p:nvSpPr>
        <p:spPr>
          <a:xfrm>
            <a:off x="2060712" y="448784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he and his tribe watch you from a position where ye cannot see them: We made the evil ones friends (only) to those without faith.</a:t>
            </a:r>
          </a:p>
        </p:txBody>
      </p:sp>
      <p:sp>
        <p:nvSpPr>
          <p:cNvPr id="7" name="TextBox 6">
            <a:extLst>
              <a:ext uri="{FF2B5EF4-FFF2-40B4-BE49-F238E27FC236}">
                <a16:creationId xmlns:a16="http://schemas.microsoft.com/office/drawing/2014/main" id="{1CBB9728-D446-3D50-70BA-2E12618E900C}"/>
              </a:ext>
            </a:extLst>
          </p:cNvPr>
          <p:cNvSpPr txBox="1"/>
          <p:nvPr/>
        </p:nvSpPr>
        <p:spPr>
          <a:xfrm>
            <a:off x="3623856" y="42599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062075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45A8B-F251-0781-A2D7-1252D10E5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FCA47-3071-3413-0515-34076383DE8D}"/>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وَإِذَا فَعَلُوا فَاحِشَةً قَالُوا وَجَدْنَا عَلَيْهَا آبَاءَنَا وَاللَّهُ أَمَرَنَا بِهَاۗ قُلْ إِنَّ اللَّهَ لَا</a:t>
            </a:r>
            <a:br>
              <a:rPr lang="ar-EG" sz="5400" b="0" dirty="0"/>
            </a:br>
            <a:r>
              <a:rPr lang="ar-EG" sz="5400" b="0" dirty="0"/>
              <a:t> يَأْمُرُ بِالْفَحْشَاءِۖ أَتَقُولُونَ عَلَى اللَّهِ مَا </a:t>
            </a:r>
            <a:br>
              <a:rPr lang="ar-EG" sz="5400" b="0" dirty="0"/>
            </a:br>
            <a:r>
              <a:rPr lang="ar-EG" sz="5400" b="0" dirty="0"/>
              <a:t>لَا تَعْلَمُونَ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569AFB-7B97-9717-936A-1CA938A4E935}"/>
              </a:ext>
            </a:extLst>
          </p:cNvPr>
          <p:cNvSpPr txBox="1"/>
          <p:nvPr/>
        </p:nvSpPr>
        <p:spPr>
          <a:xfrm>
            <a:off x="2060712" y="46831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do aught that is shameful, they say: "We found our fathers doing so"; and "Allah commanded us thus": Say: "Nay, Allah never commands what is shameful: do ye say of Allah what ye know not?"</a:t>
            </a:r>
          </a:p>
        </p:txBody>
      </p:sp>
      <p:sp>
        <p:nvSpPr>
          <p:cNvPr id="7" name="TextBox 6">
            <a:extLst>
              <a:ext uri="{FF2B5EF4-FFF2-40B4-BE49-F238E27FC236}">
                <a16:creationId xmlns:a16="http://schemas.microsoft.com/office/drawing/2014/main" id="{2C140E07-8225-39FF-E12C-BDB6D8D80268}"/>
              </a:ext>
            </a:extLst>
          </p:cNvPr>
          <p:cNvSpPr txBox="1"/>
          <p:nvPr/>
        </p:nvSpPr>
        <p:spPr>
          <a:xfrm>
            <a:off x="4520501" y="44671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197514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6D699-BF48-65B0-1739-DF8D284BB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A0B8FB-D598-3986-108F-EA8E86E97814}"/>
              </a:ext>
            </a:extLst>
          </p:cNvPr>
          <p:cNvSpPr>
            <a:spLocks noGrp="1"/>
          </p:cNvSpPr>
          <p:nvPr>
            <p:ph type="title"/>
          </p:nvPr>
        </p:nvSpPr>
        <p:spPr>
          <a:xfrm>
            <a:off x="1980393" y="1407760"/>
            <a:ext cx="8231214" cy="3450327"/>
          </a:xfrm>
        </p:spPr>
        <p:txBody>
          <a:bodyPr>
            <a:noAutofit/>
          </a:bodyPr>
          <a:lstStyle/>
          <a:p>
            <a:pPr>
              <a:lnSpc>
                <a:spcPct val="100000"/>
              </a:lnSpc>
            </a:pPr>
            <a:r>
              <a:rPr lang="ar-EG" sz="5400" b="0" dirty="0"/>
              <a:t>قُلْ أَمَرَ رَبِّي بِالْقِسْطِۖ وَأَقِيمُوا وُجُوهَكُمْ عِنْدَ كُلِّ مَسْجِدٍ وَادْعُوهُ مُخْلِصِينَ لَهُ الدِّينَۚ كَمَا بَدَأَكُمْ تَعُودُونَ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E6621D-059D-D8B2-74A0-95622FB7D022}"/>
              </a:ext>
            </a:extLst>
          </p:cNvPr>
          <p:cNvSpPr txBox="1"/>
          <p:nvPr/>
        </p:nvSpPr>
        <p:spPr>
          <a:xfrm>
            <a:off x="2060712" y="42705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"My Lord hath commanded justice; and that ye set your whole selves (to Him) at every time and place of prayer, and call upon Him, making your devotion sincere as in His sight: such as He created you in the beginning, so shall ye return."</a:t>
            </a:r>
          </a:p>
        </p:txBody>
      </p:sp>
      <p:sp>
        <p:nvSpPr>
          <p:cNvPr id="7" name="TextBox 6">
            <a:extLst>
              <a:ext uri="{FF2B5EF4-FFF2-40B4-BE49-F238E27FC236}">
                <a16:creationId xmlns:a16="http://schemas.microsoft.com/office/drawing/2014/main" id="{CC731A65-AA65-3098-7A44-77FD56732D31}"/>
              </a:ext>
            </a:extLst>
          </p:cNvPr>
          <p:cNvSpPr txBox="1"/>
          <p:nvPr/>
        </p:nvSpPr>
        <p:spPr>
          <a:xfrm>
            <a:off x="3091196" y="4040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72688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7</Template>
  <TotalTime>607</TotalTime>
  <Words>9770</Words>
  <Application>Microsoft Office PowerPoint</Application>
  <PresentationFormat>Widescreen</PresentationFormat>
  <Paragraphs>640</Paragraphs>
  <Slides>167</Slides>
  <Notes>161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167</vt:i4>
      </vt:variant>
    </vt:vector>
  </HeadingPairs>
  <TitlesOfParts>
    <vt:vector size="173"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الأنعام بِسْمِ ٱللَّهِ ٱلرَّحْمَـٰنِ ٱلرَّحِيمِ</vt:lpstr>
      <vt:lpstr>وَلَوْ أَنَّنَا نَزَّلْنَا إِلَيْهِمُ الْمَلَائِكَةَ وَكَلَّمَهُمُ الْمَوْتَىٰ وَحَشَرْنَا عَلَيْهِمْ كُلَّ شَيْءٍ قُبُلًا مَا كَانُوا لِيُؤْمِنُوا إِلَّا أَنْ يَشَاءَ اللَّهُ وَلَٰكِنَّ أَكْثَرَهُمْ يَجْهَلُونَ </vt:lpstr>
      <vt:lpstr>وَكَذَٰلِكَ جَعَلْنَا لِكُلِّ نَبِيٍّ عَدُوًّا شَيَاطِينَ الْإِنْسِ وَالْجِنِّ يُوحِي بَعْضُهُمْ إِلَىٰ بَعْضٍ زُخْرُفَ الْقَوْلِ غُرُورًاۚ وَلَوْ شَاءَ رَبُّكَ مَا فَعَلُوهُۖ فَذَرْهُمْ وَمَا يَفْتَرُونَ </vt:lpstr>
      <vt:lpstr>وَلِتَصْغَىٰ إِلَيْهِ أَفْئِدَةُ الَّذِينَ لَا يُؤْمِنُونَ بِالْآخِرَةِ وَلِيَرْضَوْهُ وَلِيَقْتَرِفُوا مَا هُمْ مُقْتَرِفُونَ</vt:lpstr>
      <vt:lpstr>أَفَغَيْرَ اللَّهِ أَبْتَغِي حَكَمًا وَهُوَ الَّذِي أَنْزَلَ إِلَيْكُمُ الْكِتَابَ مُفَصَّلًاۚ وَالَّذِينَ آتَيْنَاهُمُ الْكِتَابَ يَعْلَمُونَ أَنَّهُ مُنَزَّلٌ مِنْ رَبِّكَ بِالْحَقِّ ۖ فَلَا تَكُونَنَّ مِنَ الْمُمْتَرِينَ </vt:lpstr>
      <vt:lpstr>وَتَمَّتْ كَلِمَتُ رَبِّكَ صِدْقًا وَعَدْلًاۚ لَا مُبَدِّلَ لِكَلِمَاتِهِۚ وَهُوَ السَّمِيعُ الْعَلِيمُ </vt:lpstr>
      <vt:lpstr>وَإِنْ تُطِعْ أَكْثَرَ مَنْ فِي الْأَرْضِ يُضِلُّوكَ عَنْ سَبِيلِ اللَّهِۚ إِنْ يَتَّبِعُونَ إِلَّا الظَّنَّ وَإِنْ هُمْ إِلَّا يَخْرُصُونَ</vt:lpstr>
      <vt:lpstr>إِنَّ رَبَّكَ هُوَ أَعْلَمُ مَنْ يَضِلُّ عَنْ سَبِيلِهِۖ وَهُوَ أَعْلَمُ بِالْمُهْتَدِينَ</vt:lpstr>
      <vt:lpstr>فَكُلُوا مِمَّا ذُكِرَ اسْمُ اللَّهِ عَلَيْهِ إِنْ كُنْتُمْ بِآيَاتِهِ مُؤْمِنِينَ</vt:lpstr>
      <vt:lpstr>وَمَا لَكُمْ أَلَّا تَأْكُلُوا مِمَّا ذُكِرَ اسْمُ اللَّهِ عَلَيْهِ وَقَدْ فَصَّلَ لَكُمْ مَا حَرَّمَ عَلَيْكُمْ إِلَّا مَا اضْطُرِرْتُمْ إِلَيْهِۗ وَإِنَّ كَثِيرًا لَيُضِلُّونَ بِأَهْوَائِهِمْ بِغَيْرِ عِلْمٍۗ إِنَّ رَبَّكَ هُوَ أَعْلَمُ بِالْمُعْتَدِينَ</vt:lpstr>
      <vt:lpstr>وَذَرُوا ظَاهِرَ الْإِثْمِ وَبَاطِنَهُۚ إِنَّ الَّذِينَ يَكْسِبُونَ الْإِثْمَ سَيُجْزَوْنَ بِمَا كَانُوا يَقْتَرِفُونَ</vt:lpstr>
      <vt:lpstr>وَلَا تَأْكُلُوا مِمَّا لَمْ يُذْكَرِ اسْمُ اللَّهِ عَلَيْهِ  وَإِنَّهُ لَفِسْقٌ ۗ وَإِنَّ الشَّيَاطِينَ لَيُوحُونَ إِلَىٰ أَوْلِيَائِهِمْ لِيُجَادِلُوكُمْۖ وَإِنْ أَطَعْتُمُوهُمْ  إِنَّكُمْ لَمُشْرِكُونَ</vt:lpstr>
      <vt:lpstr>أَوَمَنْ كَانَ مَيْتًا فَأَحْيَيْنَاهُ وَجَعَلْنَا لَهُ نُورًا يَمْشِي بِهِ فِي النَّاسِ كَمَنْ مَثَلُهُ فِي الظُّلُمَاتِ لَيْسَ بِخَارِجٍ مِنْهَاۚ كَذَٰلِكَ زُيِّنَ لِلْكَافِرِينَ مَا كَانُوا يَعْمَلُونَ </vt:lpstr>
      <vt:lpstr>وَكَذَٰلِكَ جَعَلْنَا فِي كُلِّ قَرْيَةٍ أَكَابِرَ مُجْرِمِيهَا لِيَمْكُرُوا فِيهَاۖ وَمَا يَمْكُرُونَ إِلَّا بِأَنْفُسِهِمْ وَمَا يَشْعُرُونَ </vt:lpstr>
      <vt:lpstr>وَإِذَا جَاءَتْهُمْ آيَةٌ قَالُوا لَنْ نُؤْمِنَ حَتَّىٰ نُؤْتَىٰ مِثْلَ مَا أُوتِيَ رُسُلُ اللَّهِۘ اللَّهُ أَعْلَمُ حَيْثُ يَجْعَلُ رِسَالَتَهُۗ سَيُصِيبُ الَّذِينَ أَجْرَمُوا صَغَارٌ عِنْدَ اللَّهِ وَعَذَابٌ شَدِيدٌ بِمَا كَانُوا يَمْكُرُونَ</vt:lpstr>
      <vt:lpstr>فَمَنْ يُرِدِ اللَّهُ أَنْ يَهْدِيَهُ يَشْرَحْ صَدْرَهُ لِلْإِسْلَامِۖ وَمَنْ يُرِدْ أَنْ يُضِلَّهُ يَجْعَلْ صَدْرَهُ ضَيِّقًا حَرَجًا كَأَنَّمَا يَصَّعَّدُ فِي السَّمَاءِۚ كَذَٰلِكَ يَجْعَلُ اللَّهُ الرِّجْسَ عَلَى الَّذِينَ لَا يُؤْمِنُونَ</vt:lpstr>
      <vt:lpstr>وَهَٰذَا صِرَاطُ رَبِّكَ مُسْتَقِيمًاۗ قَدْ فَصَّلْنَا الْآيَاتِ لِقَوْمٍ يَذَّكَّرُونَ</vt:lpstr>
      <vt:lpstr>لَهُمْ دَارُ السَّلَامِ عِنْدَ رَبِّهِمْۖ وَهُوَ وَلِيُّهُمْ بِمَا كَانُوا يَعْمَلُونَ</vt:lpstr>
      <vt:lpstr>وَيَوْمَ يَحْشُرُهُمْ جَمِيعًا يَا مَعْشَرَ الْجِنِّ قَدِ اسْتَكْثَرْتُمْ مِنَ الْإِنْسِۖ وَقَالَ أَوْلِيَاؤُهُمْ مِنَ الْإِنْسِ رَبَّنَا اسْتَمْتَعَ بَعْضُنَا بِبَعْضٍ وَبَلَغْنَا أَجَلَنَا الَّذِي أَجَّلْتَ لَنَاۚ...</vt:lpstr>
      <vt:lpstr>قَالَ النَّارُ مَثْوَاكُمْ خَالِدِينَ فِيهَا إِلَّا مَا شَاءَ اللَّهُۗ إِنَّ رَبَّكَ حَكِيمٌ عَلِيمٌ</vt:lpstr>
      <vt:lpstr>وَكَذَٰلِكَ نُوَلِّي بَعْضَ الظَّالِمِينَ بَعْضًا بِمَا كَانُوا يَكْسِبُونَ</vt:lpstr>
      <vt:lpstr>يَا مَعْشَرَ الْجِنِّ وَالْإِنْسِ أَلَمْ يَأْتِكُمْ رُسُلٌ مِنْكُمْ يَقُصُّونَ عَلَيْكُمْ آيَاتِي وَيُنْذِرُونَكُمْ لِقَاءَ يَوْمِكُمْ هَٰذَاۚ قَالُوا شَهِدْنَا عَلَىٰ أَنْفُسِنَاۖ وَغَرَّتْهُمُ الْحَيَاةُ الدُّنْيَا وَشَهِدُوا عَلَىٰ أَنْفُسِهِمْ أَنَّهُمْ كَانُوا كَافِرِينَ</vt:lpstr>
      <vt:lpstr>ذَٰلِكَ أَنْ لَمْ يَكُنْ رَبُّكَ مُهْلِكَ الْقُرَىٰ بِظُلْمٍ وَأَهْلُهَا غَافِلُونَ </vt:lpstr>
      <vt:lpstr>وَلِكُلٍّ دَرَجَاتٌ مِمَّا عَمِلُواۚ وَمَا رَبُّكَ بِغَافِلٍ عَمَّا يَعْمَلُونَ</vt:lpstr>
      <vt:lpstr>وَرَبُّكَ الْغَنِيُّ ذُو الرَّحْمَةِۚ إِنْ يَشَأْ يُذْهِبْكُمْ وَيَسْتَخْلِفْ مِنْ بَعْدِكُمْ مَا يَشَاءُ كَمَا أَنْشَأَكُمْ مِنْ ذُرِّيَّةِ قَوْمٍ آخَرِينَ</vt:lpstr>
      <vt:lpstr>إِنَّ مَا تُوعَدُونَ لَآتٍۖ وَمَا أَنْتُمْ بِمُعْجِزِينَ</vt:lpstr>
      <vt:lpstr>قُلْ يَا قَوْمِ اعْمَلُوا عَلَىٰ مَكَانَتِكُمْ إِنِّي عَامِلٌۖ فَسَوْفَ تَعْلَمُونَ مَنْ تَكُونُ لَهُ عَاقِبَةُ الدَّارِۗ إِنَّهُ لَا يُفْلِحُ الظَّالِمُونَ</vt:lpstr>
      <vt:lpstr>وَجَعَلُوا لِلَّهِ مِمَّا ذَرَأَ مِنَ الْحَرْثِ وَالْأَنْعَامِ نَصِيبًا فَقَالُوا هَٰذَا لِلَّهِ بِزَعْمِهِمْ وَهَٰذَا لِشُرَكَائِنَاۖ فَمَا كَانَ لِشُرَكَائِهِمْ فَلَا يَصِلُ إِلَى اللَّهِۖ وَمَا كَانَ لِلَّهِ فَهُوَ يَصِلُ إِلَىٰ شُرَكَائِهِمْۗ سَاءَ مَا يَحْكُمُونَ </vt:lpstr>
      <vt:lpstr>وَكَذَٰلِكَ زَيَّنَ لِكَثِيرٍ مِنَ الْمُشْرِكِينَ قَتْلَ أَوْلَادِهِمْ شُرَكَاؤُهُمْ لِيُرْدُوهُمْ وَلِيَلْبِسُوا عَلَيْهِمْ دِينَهُمْۖ وَلَوْ شَاءَ اللَّهُ مَا فَعَلُوهُۖ  فَذَرْهُمْ وَمَا يَفْتَرُونَ </vt:lpstr>
      <vt:lpstr>وَقَالُوا هَٰذِهِ أَنْعَامٌ وَحَرْثٌ حِجْرٌ لَا يَطْعَمُهَا إِلَّا مَنْ نَشَاءُ بِزَعْمِهِمْ وَأَنْعَامٌ حُرِّمَتْ ظُهُورُهَا وَأَنْعَامٌ لَا يَذْكُرُونَ اسْمَ اللَّهِ عَلَيْهَا افْتِرَاءً عَلَيْهِۚ سَيَجْزِيهِمْ بِمَا كَانُوا يَفْتَرُونَ</vt:lpstr>
      <vt:lpstr>وَقَالُوا مَا فِي بُطُونِ هَٰذِهِ الْأَنْعَامِ خَالِصَةٌ لِذُكُورِنَا وَمُحَرَّمٌ عَلَىٰ أَزْوَاجِنَاۖ وَإِنْ يَكُنْ مَيْتَةً فَهُمْ فِيهِ شُرَكَاءُۚ سَيَجْزِيهِمْ وَصْفَهُمْۚ إِنَّهُ حَكِيمٌ عَلِيمٌ </vt:lpstr>
      <vt:lpstr>قَدْ خَسِرَ الَّذِينَ قَتَلُوا أَوْلَادَهُمْ سَفَهًا بِغَيْرِ عِلْمٍ وَحَرَّمُوا مَا رَزَقَهُمُ اللَّهُ افْتِرَاءً عَلَى اللَّهِۚ قَدْ ضَلُّوا وَمَا كَانُوا مُهْتَدِينَ </vt:lpstr>
      <vt:lpstr>وَهُوَ الَّذِي أَنْشَأَ جَنَّاتٍ مَعْرُوشَاتٍ وَغَيْرَ مَعْرُوشَاتٍ وَالنَّخْلَ وَالزَّرْعَ مُخْتَلِفًا أُكُلُهُ وَالزَّيْتُونَ وَالرُّمَّانَ مُتَشَابِهًا وَغَيْرَ مُتَشَابِهٍۚ... </vt:lpstr>
      <vt:lpstr>كُلُوا مِنْ ثَمَرِهِ إِذَا أَثْمَرَ وَآتُوا حَقَّهُ  يَوْمَ حَصَادِهِۖ وَلَا تُسْرِفُواۚ إِنَّهُ لَا  يُحِبُّ الْمُسْرِفِينَ</vt:lpstr>
      <vt:lpstr>وَمِنَ الْأَنْعَامِ حَمُولَةً وَفَرْشًاۚ كُلُوا مِمَّا رَزَقَكُمُ اللَّهُ وَلَا تَتَّبِعُوا خُطُوَاتِ الشَّيْطَانِۚ إِنَّهُ لَكُمْ عَدُوٌّ مُبِينٌ</vt:lpstr>
      <vt:lpstr>ثَمَانِيَةَ أَزْوَاجٍۖ مِنَ الضَّأْنِ اثْنَيْنِ وَمِنَ الْمَعْزِ اثْنَيْنِۗ قُلْ آلذَّكَرَيْنِ حَرَّمَ أَمِ الْأُنْثَيَيْنِ أَمَّا اشْتَمَلَتْ عَلَيْهِ أَرْحَامُ الْأُنْثَيَيْنِۖ نَبِّئُونِي بِعِلْمٍ إِنْ كُنْتُمْ صَادِقِينَ </vt:lpstr>
      <vt:lpstr>وَمِنَ الْإِبِلِ اثْنَيْنِ وَمِنَ الْبَقَرِ اثْنَيْنِۗ قُلْ آلذَّكَرَيْنِ حَرَّمَ أَمِ الْأُنْثَيَيْنِ أَمَّا اشْتَمَلَتْ عَلَيْهِ أَرْحَامُ الْأُنْثَيَيْنِۖ أَمْ كُنْتُمْ شُهَدَاءَ إِذْ وَصَّاكُمُ اللَّهُ بِهَٰذَاۚ...</vt:lpstr>
      <vt:lpstr> فَمَنْ أَظْلَمُ مِمَّنِ افْتَرَىٰ عَلَى اللَّهِ كَذِبًا لِيُضِلَّ النَّاسَ بِغَيْرِ عِلْمٍۗ إِنَّ اللَّهَ لَا يَهْدِي الْقَوْمَ الظَّالِمِينَ</vt:lpstr>
      <vt:lpstr>قُلْ لَا أَجِدُ فِي مَا أُوحِيَ إِلَيَّ مُحَرَّمًا عَلَىٰ طَاعِمٍ يَطْعَمُهُ إِلَّا أَنْ يَكُونَ مَيْتَةً أَوْ دَمًا مَسْفُوحًا أَوْ لَحْمَ خِنْزِيرٍ فَإِنَّهُ رِجْسٌ أَوْ فِسْقًا أُهِلَّ لِغَيْرِ اللَّهِ بِهِۚ...</vt:lpstr>
      <vt:lpstr> فَمَنِ اضْطُرَّ غَيْرَ بَاغٍ وَلَا عَادٍ فَإِنَّ رَبَّكَ غَفُورٌ رَحِيمٌ</vt:lpstr>
      <vt:lpstr>وَعَلَى الَّذِينَ هَادُوا حَرَّمْنَا كُلَّ ذِي ظُفُرٍۖ وَمِنَ الْبَقَرِ وَالْغَنَمِ حَرَّمْنَا عَلَيْهِمْ شُحُومَهُمَا إِلَّا مَا حَمَلَتْ ظُهُورُهُمَا أَوِ الْحَوَايَا أَوْ مَا اخْتَلَطَ بِعَظْمٍ ۚ ذَٰلِكَ جَزَيْنَاهُمْ بِبَغْيِهِمْۖ وَإِنَّا لَصَادِقُونَ</vt:lpstr>
      <vt:lpstr>فَإِنْ كَذَّبُوكَ فَقُلْ رَبُّكُمْ ذُو رَحْمَةٍ وَاسِعَةٍ وَلَا يُرَدُّ بَأْسُهُ عَنِ الْقَوْمِ الْمُجْرِمِينَ </vt:lpstr>
      <vt:lpstr>سَيَقُولُ الَّذِينَ أَشْرَكُوا لَوْ شَاءَ اللَّهُ مَا أَشْرَكْنَا وَلَا آبَاؤُنَا وَلَا حَرَّمْنَا مِنْ شَيْءٍۚ كَذَٰلِكَ كَذَّبَ الَّذِينَ مِنْ قَبْلِهِمْ حَتَّىٰ ذَاقُوا بَأْسَنَاۗ... </vt:lpstr>
      <vt:lpstr> قُلْ هَلْ عِنْدَكُمْ مِنْ عِلْمٍ فَتُخْرِجُوهُ لَنَاۖ إِنْ تَتَّبِعُونَ إِلَّا الظَّنَّ وَإِنْ أَنْتُمْ إِلَّا تَخْرُصُونَ</vt:lpstr>
      <vt:lpstr>قُلْ فَلِلَّهِ الْحُجَّةُ الْبَالِغَةُۖ فَلَوْ شَاءَ لَهَدَاكُمْ أَجْمَعِينَ </vt:lpstr>
      <vt:lpstr>قُلْ هَلُمَّ شُهَدَاءَكُمُ الَّذِينَ يَشْهَدُونَ أَنَّ اللَّهَ حَرَّمَ هَٰذَاۖ فَإِنْ شَهِدُوا فَلَا تَشْهَدْ مَعَهُمْۚ وَلَا تَتَّبِعْ أَهْوَاءَ الَّذِينَ كَذَّبُوا بِآيَاتِنَا وَالَّذِينَ لَا يُؤْمِنُونَ بِالْآخِرَةِ وَهُمْ بِرَبِّهِمْ يَعْدِلُونَ</vt:lpstr>
      <vt:lpstr>قُلْ تَعَالَوْا أَتْلُ مَا حَرَّمَ رَبُّكُمْ عَلَيْكُمْۖ  أَلَّا تُشْرِكُوا بِهِ شَيْئًاۖ وَبِالْوَالِدَيْنِ إِحْسَانًاۖ  وَلَا تَقْتُلُوا أَوْلَادَكُمْ مِنْ إِمْلَاقٍۖ نَحْنُ  نَرْزُقُكُمْ وَإِيَّاهُمْۖ...</vt:lpstr>
      <vt:lpstr>وَلَا تَقْرَبُوا الْفَوَاحِشَ مَا ظَهَرَ مِنْهَا وَمَا بَطَنَۖ وَلَا تَقْتُلُوا النَّفْسَ الَّتِي حَرَّمَ اللَّهُ إِلَّا بِالْحَقِّ ۚ ذَٰلِكُمْ وَصَّاكُمْ بِهِ لَعَلَّكُمْ تَعْقِلُونَ</vt:lpstr>
      <vt:lpstr>وَلَا تَقْرَبُوا مَالَ الْيَتِيمِ إِلَّا بِالَّتِي  هِيَ أَحْسَنُ حَتَّىٰ يَبْلُغَ أَشُدَّهُۖ وَأَوْفُوا الْكَيْلَ وَالْمِيزَانَ بِالْقِسْطِۖ لَا نُكَلِّفُ  نَفْسًا إِلَّا وُسْعَهَاۖ...</vt:lpstr>
      <vt:lpstr> وَإِذَا قُلْتُمْ فَاعْدِلُوا وَلَوْ كَانَ ذَا قُرْبَىٰۖ وَبِعَهْدِ اللَّهِ أَوْفُواۚ ذَٰلِكُمْ وَصَّاكُمْ بِهِ  لَعَلَّكُمْ تَذَكَّرُونَ</vt:lpstr>
      <vt:lpstr>وَأَنَّ هَٰذَا صِرَاطِي مُسْتَقِيمًا فَاتَّبِعُوهُۖ وَلَا تَتَّبِعُوا السُّبُلَ فَتَفَرَّقَ بِكُمْ عَنْ سَبِيلِهِۚ ذَٰلِكُمْ وَصَّاكُمْ بِهِ لَعَلَّكُمْ تَتَّقُونَ</vt:lpstr>
      <vt:lpstr>ثُمَّ آتَيْنَا مُوسَى الْكِتَابَ تَمَامًا عَلَى الَّذِي أَحْسَنَ وَتَفْصِيلًا لِكُلِّ شَيْءٍ وَهُدًى وَرَحْمَةً لَعَلَّهُمْ بِلِقَاءِ رَبِّهِمْ يُؤْمِنُونَ</vt:lpstr>
      <vt:lpstr>وَهَٰذَا كِتَابٌ أَنْزَلْنَاهُ مُبَارَكٌ فَاتَّبِعُوهُ وَاتَّقُوا لَعَلَّكُمْ تُرْحَمُونَ </vt:lpstr>
      <vt:lpstr>أَنْ تَقُولُوا إِنَّمَا أُنْزِلَ الْكِتَابُ عَلَىٰ طَائِفَتَيْنِ مِنْ قَبْلِنَا وَإِنْ كُنَّا عَنْ دِرَاسَتِهِمْ لَغَافِلِينَ </vt:lpstr>
      <vt:lpstr>أَوْ تَقُولُوا لَوْ أَنَّا أُنْزِلَ عَلَيْنَا الْكِتَابُ لَكُنَّا أَهْدَىٰ مِنْهُمْۚ فَقَدْ جَاءَكُمْ بَيِّنَةٌ مِنْ رَبِّكُمْ وَهُدًى وَرَحْمَةٌ ۚ فَمَنْ أَظْلَمُ مِمَّنْ كَذَّبَ بِآيَاتِ اللَّهِ وَصَدَفَ عَنْهَاۗ...</vt:lpstr>
      <vt:lpstr>سَنَجْزِي الَّذِينَ يَصْدِفُونَ عَنْ آيَاتِنَا سُوءَ الْعَذَابِ بِمَا كَانُوا يَصْدِفُونَ</vt:lpstr>
      <vt:lpstr>هَلْ يَنْظُرُونَ إِلَّا أَنْ تَأْتِيَهُمُ الْمَلَائِكَةُ أَوْ يَأْتِيَ رَبُّكَ أَوْ يَأْتِيَ بَعْضُ آيَاتِ رَبِّكَۗ... </vt:lpstr>
      <vt:lpstr> يَوْمَ يَأْتِي بَعْضُ آيَاتِ رَبِّكَ لَا يَنْفَعُ نَفْسًا إِيمَانُهَا لَمْ تَكُنْ آمَنَتْ مِنْ قَبْلُ أَوْ كَسَبَتْ فِي إِيمَانِهَا خَيْرًاۗ قُلِ انْتَظِرُوا إِنَّا مُنْتَظِرُونَ</vt:lpstr>
      <vt:lpstr>إِنَّ الَّذِينَ فَرَّقُوا دِينَهُمْ وَكَانُوا شِيَعًا لَسْتَ مِنْهُمْ فِي شَيْءٍۚ إِنَّمَا أَمْرُهُمْ إِلَى اللَّهِ ثُمَّ يُنَبِّئُهُمْ بِمَا كَانُوا يَفْعَلُونَ </vt:lpstr>
      <vt:lpstr>مَنْ جَاءَ بِالْحَسَنَةِ فَلَهُ عَشْرُ أَمْثَالِهَاۖ وَمَنْ جَاءَ بِالسَّيِّئَةِ فَلَا يُجْزَىٰ إِلَّا مِثْلَهَا وَهُمْ لَا يُظْلَمُونَ</vt:lpstr>
      <vt:lpstr>قُلْ إِنَّنِي هَدَانِي رَبِّي إِلَىٰ صِرَاطٍ مُسْتَقِيمٍ دِينًا قِيَمًا مِلَّةَ إِبْرَاهِيمَ حَنِيفًاۚ وَمَا كَانَ مِنَ الْمُشْرِكِينَ </vt:lpstr>
      <vt:lpstr>قُلْ إِنَّ صَلَاتِي وَنُسُكِي وَمَحْيَايَ وَمَمَاتِي لِلَّهِ رَبِّ الْعَالَمِينَ</vt:lpstr>
      <vt:lpstr>لَا شَرِيكَ لَهُۖ وَبِذَٰلِكَ أُمِرْتُ وَأَنَا  أَوَّلُ الْمُسْلِمِينَ </vt:lpstr>
      <vt:lpstr>قُلْ أَغَيْرَ اللَّهِ أَبْغِي رَبًّا وَهُوَ رَبُّ كُلِّ شَيْءٍۚ وَلَا تَكْسِبُ كُلُّ نَفْسٍ إِلَّا عَلَيْهَاۚ وَلَا تَزِرُ وَازِرَةٌ وِزْرَ أُخْرَىٰۚ ثُمَّ إِلَىٰ رَبِّكُمْ مَرْجِعُكُمْ فَيُنَبِّئُكُمْ بِمَا كُنْتُمْ فِيهِ تَخْتَلِفُونَ </vt:lpstr>
      <vt:lpstr>وَهُوَ الَّذِي جَعَلَكُمْ خَلَائِفَ الْأَرْضِ  وَرَفَعَ بَعْضَكُمْ فَوْقَ بَعْضٍ دَرَجَاتٍ لِيَبْلُوَكُمْ فِي مَا آتَاكُمْۗ إِنَّ رَبَّكَ سَرِيعُ الْعِقَابِ  وَإِنَّهُ لَغَفُورٌ رَحِيمٌ</vt:lpstr>
      <vt:lpstr>صدّقَ اللَّه العَظِيم</vt:lpstr>
      <vt:lpstr>الأعراف بِسْمِ ٱللَّهِ ٱلرَّحْمَـٰنِ ٱلرَّحِيمِ</vt:lpstr>
      <vt:lpstr>المص</vt:lpstr>
      <vt:lpstr>كِتَابٌ أُنْزِلَ إِلَيْكَ فَلَا يَكُنْ فِي صَدْرِكَ حَرَجٌ مِنْهُ لِتُنْذِرَ بِهِ  وَذِكْرَىٰ لِلْمُؤْمِنِينَ </vt:lpstr>
      <vt:lpstr>اتَّبِعُوا مَا أُنْزِلَ إِلَيْكُمْ مِنْ رَبِّكُمْ  وَلَا تَتَّبِعُوا مِنْ دُونِهِ أَوْلِيَاءَۗ قَلِيلًا  مَا تَذَكَّرُونَ</vt:lpstr>
      <vt:lpstr>وَكَمْ مِنْ قَرْيَةٍ أَهْلَكْنَاهَا فَجَاءَهَا بَأْسُنَا بَيَاتًا أَوْ هُمْ قَائِلُونَ</vt:lpstr>
      <vt:lpstr>فَمَا كَانَ دَعْوَاهُمْ إِذْ جَاءَهُمْ بَأْسُنَا إِلَّا أَنْ قَالُوا إِنَّا كُنَّا ظَالِمِينَ </vt:lpstr>
      <vt:lpstr>فَلَنَسْأَلَنَّ الَّذِينَ أُرْسِلَ إِلَيْهِمْ  وَلَنَسْأَلَنَّ الْمُرْسَلِينَ</vt:lpstr>
      <vt:lpstr>فَلَنَقُصَّنَّ عَلَيْهِمْ بِعِلْمٍۖ وَمَا كُنَّا غَائِبِينَ</vt:lpstr>
      <vt:lpstr>وَالْوَزْنُ يَوْمَئِذٍ الْحَقُّۚ فَمَنْ ثَقُلَتْ مَوَازِينُهُ فَأُولَٰئِكَ هُمُ الْمُفْلِحُونَ</vt:lpstr>
      <vt:lpstr>وَمَنْ خَفَّتْ مَوَازِينُهُ فَأُولَٰئِكَ الَّذِينَ خَسِرُوا أَنْفُسَهُمْ بِمَا كَانُوا بِآيَاتِنَا يَظْلِمُونَ</vt:lpstr>
      <vt:lpstr>وَلَقَدْ مَكَّنَّاكُمْ فِي الْأَرْضِ وَجَعَلْنَا لَكُمْ فِيهَا مَعَايِشَۗ قَلِيلًا مَا تَشْكُرُونَ</vt:lpstr>
      <vt:lpstr>وَلَقَدْ خَلَقْنَاكُمْ ثُمَّ صَوَّرْنَاكُمْ ثُمَّ قُلْنَا لِلْمَلَائِكَةِ اسْجُدُوا لِآدَمَ فَسَجَدُوا إِلَّا إِبْلِيسَ لَمْ يَكُنْ مِنَ السَّاجِدِينَ </vt:lpstr>
      <vt:lpstr>قَالَ فَاهْبِطْ مِنْهَا فَمَا يَكُونُ لَكَ أَنْ تَتَكَبَّرَ فِيهَا فَاخْرُجْ إِنَّكَ مِنَ الصَّاغِرِينَ </vt:lpstr>
      <vt:lpstr>قَالَ أَنْظِرْنِي إِلَىٰ يَوْمِ يُبْعَثُونَ</vt:lpstr>
      <vt:lpstr>قَالَ إِنَّكَ مِنَ الْمُنْظَرِينَ </vt:lpstr>
      <vt:lpstr>قَالَ فَبِمَا أَغْوَيْتَنِي لَأَقْعُدَنَّ لَهُمْ صِرَاطَكَ الْمُسْتَقِيمَ </vt:lpstr>
      <vt:lpstr>ثُمَّ لَآتِيَنَّهُمْ مِنْ بَيْنِ أَيْدِيهِمْ وَمِنْ خَلْفِهِمْ وَعَنْ أَيْمَانِهِمْ وَعَنْ شَمَائِلِهِمْۖ وَلَا تَجِدُ أَكْثَرَهُمْ شَاكِرِينَ</vt:lpstr>
      <vt:lpstr>قَالَ اخْرُجْ مِنْهَا مَذْءُومًا مَدْحُورًاۖ لَمَنْ تَبِعَكَ مِنْهُمْ لَأَمْلَأَنَّ جَهَنَّمَ مِنْكُمْ أَجْمَعِينَ </vt:lpstr>
      <vt:lpstr>وَيَا آدَمُ اسْكُنْ أَنْتَ وَزَوْجُكَ الْجَنَّةَ فَكُلَا مِنْ حَيْثُ شِئْتُمَا وَلَا تَقْرَبَا هَٰذِهِ الشَّجَرَةَ فَتَكُونَا مِنَ الظَّالِمِينَ </vt:lpstr>
      <vt:lpstr>فَوَسْوَسَ لَهُمَا الشَّيْطَانُ لِيُبْدِيَ لَهُمَا مَا وُورِيَ عَنْهُمَا مِنْ سَوْآتِهِمَا وَقَالَ مَا نَهَاكُمَا رَبُّكُمَا عَنْ هَٰذِهِ الشَّجَرَةِ إِلَّا أَنْ تَكُونَا مَلَكَيْنِ أَوْ تَكُونَا مِنَ الْخَالِدِينَ </vt:lpstr>
      <vt:lpstr>وَقَاسَمَهُمَا إِنِّي لَكُمَا لَمِنَ النَّاصِحِينَ </vt:lpstr>
      <vt:lpstr>فَدَلَّاهُمَا بِغُرُورٍۚ فَلَمَّا ذَاقَا الشَّجَرَةَ بَدَتْ لَهُمَا سَوْآتُهُمَا وَطَفِقَا يَخْصِفَانِ عَلَيْهِمَا مِنْ وَرَقِ الْجَنَّةِۖ... </vt:lpstr>
      <vt:lpstr>وَنَادَاهُمَا رَبُّهُمَا أَلَمْ أَنْهَكُمَا عَنْ تِلْكُمَا الشَّجَرَةِ وَأَقُلْ لَكُمَا إِنَّ الشَّيْطَانَ لَكُمَا عَدُوٌّ مُبِينٌ</vt:lpstr>
      <vt:lpstr>قَالَا رَبَّنَا ظَلَمْنَا أَنْفُسَنَا وَإِنْ لَمْ تَغْفِرْ لَنَا وَتَرْحَمْنَا لَنَكُونَنَّ مِنَ الْخَاسِرِينَ </vt:lpstr>
      <vt:lpstr>قَالَ اهْبِطُوا بَعْضُكُمْ لِبَعْضٍ عَدُوٌّۖ وَلَكُمْ فِي الْأَرْضِ مُسْتَقَرٌّ وَمَتَاعٌ إِلَىٰ حِينٍ </vt:lpstr>
      <vt:lpstr>قَالَ فِيهَا تَحْيَوْنَ وَفِيهَا تَمُوتُونَ وَمِنْهَا تُخْرَجُونَ </vt:lpstr>
      <vt:lpstr>يَا بَنِي آدَمَ قَدْ أَنْزَلْنَا عَلَيْكُمْ لِبَاسًا يُوَارِي سَوْآتِكُمْ وَرِيشًاۖ وَلِبَاسُ التَّقْوَىٰ ذَٰلِكَ  خَيْرٌۚ ذَٰلِكَ مِنْ آيَاتِ اللَّهِ لَعَلَّهُمْ يَذَّكَّرُونَ</vt:lpstr>
      <vt:lpstr>يَا بَنِي آدَمَ لَا يَفْتِنَنَّكُمُ الشَّيْطَانُ كَمَا أَخْرَجَ أَبَوَيْكُمْ مِنَ الْجَنَّةِ يَنْزِعُ  عَنْهُمَا لِبَاسَهُمَا لِيُرِيَهُمَا سَوْآتِهِمَاۗ... </vt:lpstr>
      <vt:lpstr> إِنَّهُ يَرَاكُمْ هُوَ وَقَبِيلُهُ مِنْ حَيْثُ لَا تَرَوْنَهُمْۗ إِنَّا جَعَلْنَا الشَّيَاطِينَ أَوْلِيَاءَ  لِلَّذِينَ لَا يُؤْمِنُونَ</vt:lpstr>
      <vt:lpstr>وَإِذَا فَعَلُوا فَاحِشَةً قَالُوا وَجَدْنَا عَلَيْهَا آبَاءَنَا وَاللَّهُ أَمَرَنَا بِهَاۗ قُلْ إِنَّ اللَّهَ لَا  يَأْمُرُ بِالْفَحْشَاءِۖ أَتَقُولُونَ عَلَى اللَّهِ مَا  لَا تَعْلَمُونَ </vt:lpstr>
      <vt:lpstr>قُلْ أَمَرَ رَبِّي بِالْقِسْطِۖ وَأَقِيمُوا وُجُوهَكُمْ عِنْدَ كُلِّ مَسْجِدٍ وَادْعُوهُ مُخْلِصِينَ لَهُ الدِّينَۚ كَمَا بَدَأَكُمْ تَعُودُونَ</vt:lpstr>
      <vt:lpstr>فَرِيقًا هَدَىٰ وَفَرِيقًا حَقَّ عَلَيْهِمُ الضَّلَالَةُۗ إِنَّهُمُ اتَّخَذُوا الشَّيَاطِينَ أَوْلِيَاءَ مِنْ دُونِ اللَّهِ وَيَحْسَبُونَ أَنَّهُمْ مُهْتَدُونَ</vt:lpstr>
      <vt:lpstr>يَا بَنِي آدَمَ خُذُوا زِينَتَكُمْ عِنْدَ كُلِّ  مَسْجِدٍ وَكُلُوا وَاشْرَبُوا وَلَا تُسْرِفُواۚ  إِنَّهُ لَا يُحِبُّ الْمُسْرِفِينَ</vt:lpstr>
      <vt:lpstr>قُلْ مَنْ حَرَّمَ زِينَةَ اللَّهِ الَّتِي أَخْرَجَ لِعِبَادِهِ وَالطَّيِّبَاتِ مِنَ الرِّزْقِۚ قُلْ هِيَ لِلَّذِينَ آمَنُوا فِي الْحَيَاةِ الدُّنْيَا خَالِصَةً يَوْمَ الْقِيَامَةِۗ كَذَٰلِكَ نُفَصِّلُ الْآيَاتِ لِقَوْمٍ يَعْلَمُونَ</vt:lpstr>
      <vt:lpstr>قُلْ إِنَّمَا حَرَّمَ رَبِّيَ الْفَوَاحِشَ مَا ظَهَرَ مِنْهَا وَمَا بَطَنَ وَالْإِثْمَ وَالْبَغْيَ بِغَيْرِ الْحَقِّ وَأَنْ تُشْرِكُوا بِاللَّهِ مَا لَمْ يُنَزِّلْ بِهِ سُلْطَانًا وَأَنْ تَقُولُوا عَلَى اللَّهِ مَا لَا تَعْلَمُونَ </vt:lpstr>
      <vt:lpstr>وَلِكُلِّ أُمَّةٍ أَجَلٌۖ فَإِذَا جَاءَ أَجَلُهُمْ لَا يَسْتَأْخِرُونَ سَاعَةً ۖ وَلَا يَسْتَقْدِمُونَ </vt:lpstr>
      <vt:lpstr>يَا بَنِي آدَمَ إِمَّا يَأْتِيَنَّكُمْ رُسُلٌ مِنْكُمْ يَقُصُّونَ عَلَيْكُمْ آيَاتِيۙ فَمَنِ اتَّقَىٰ وَأَصْلَحَ فَلَا خَوْفٌ عَلَيْهِمْ وَلَا هُمْ يَحْزَنُونَ </vt:lpstr>
      <vt:lpstr>وَالَّذِينَ كَذَّبُوا بِآيَاتِنَا وَاسْتَكْبَرُوا عَنْهَا أُولَٰئِكَ أَصْحَابُ النَّارِۖ هُمْ فِيهَا خَالِدُونَ</vt:lpstr>
      <vt:lpstr>فَمَنْ أَظْلَمُ مِمَّنِ افْتَرَىٰ عَلَى اللَّهِ كَذِبًا أَوْ كَذَّبَ بِآيَاتِهِۚ أُولَٰئِكَ يَنَالُهُمْ نَصِيبُهُمْ مِنَ الْكِتَابِۖ... </vt:lpstr>
      <vt:lpstr>حَتَّىٰ إِذَا جَاءَتْهُمْ رُسُلُنَا يَتَوَفَّوْنَهُمْ قَالُوا أَيْنَ مَا كُنْتُمْ تَدْعُونَ مِنْ دُونِ اللَّهِ ۖ...</vt:lpstr>
      <vt:lpstr>قَالُوا ضَلُّوا عَنَّا وَشَهِدُوا عَلَىٰ أَنْفُسِهِمْ أَنَّهُمْ كَانُوا كَافِرِينَ</vt:lpstr>
      <vt:lpstr>قَالَ ادْخُلُوا فِي أُمَمٍ قَدْ خَلَتْ مِنْ قَبْلِكُمْ مِنَ الْجِنِّ وَالْإِنْسِ فِي النَّارِۖ كُلَّمَا دَخَلَتْ أُمَّةٌ لَعَنَتْ أُخْتَهَاۖ... </vt:lpstr>
      <vt:lpstr>حَتَّىٰ إِذَا ادَّارَكُوا فِيهَا جَمِيعًا قَالَتْ  أُخْرَاهُمْ لِأُولَاهُمْ رَبَّنَا هَٰؤُلَاءِ أَضَلُّونَا فَآتِهِمْ عَذَابًا ضِعْفًا مِنَ النَّارِۖ قَالَ لِكُلٍّ ضِعْفٌ وَلَٰكِنْ لَا تَعْلَمُونَ</vt:lpstr>
      <vt:lpstr>وَقَالَتْ أُولَاهُمْ لِأُخْرَاهُمْ فَمَا كَانَ  لَكُمْ عَلَيْنَا مِنْ فَضْلٍ فَذُوقُوا الْعَذَابَ  بِمَا كُنْتُمْ تَكْسِبُونَ</vt:lpstr>
      <vt:lpstr>إِنَّ الَّذِينَ كَذَّبُوا بِآيَاتِنَا وَاسْتَكْبَرُوا عَنْهَا لَا تُفَتَّحُ لَهُمْ أَبْوَابُ السَّمَاءِ وَلَا يَدْخُلُونَ الْجَنَّةَ حَتَّىٰ يَلِجَ الْجَمَلُ فِي سَمِّ الْخِيَاطِۚ وَكَذَٰلِكَ نَجْزِي الْمُجْرِمِينَ</vt:lpstr>
      <vt:lpstr>لَهُمْ مِنْ جَهَنَّمَ مِهَادٌ وَمِنْ فَوْقِهِمْ غَوَاشٍۚ وَكَذَٰلِكَ نَجْزِي الظَّالِمِينَ</vt:lpstr>
      <vt:lpstr>وَالَّذِينَ آمَنُوا وَعَمِلُوا الصَّالِحَاتِ لَا نُكَلِّفُ نَفْسًا إِلَّا وُسْعَهَا أُولَٰئِكَ أَصْحَابُ الْجَنَّةِۖ هُمْ فِيهَا خَالِدُونَ</vt:lpstr>
      <vt:lpstr>وَنَزَعْنَا مَا فِي صُدُورِهِمْ مِنْ غِلٍّ تَجْرِي مِنْ تَحْتِهِمُ الْأَنْهَارُۖ وَقَالُوا الْحَمْدُ لِلَّهِ الَّذِي هَدَانَا لِهَٰذَا وَمَا كُنَّا لِنَهْتَدِيَ لَوْلَا أَنْ هَدَانَا اللَّهُۖ...</vt:lpstr>
      <vt:lpstr>لَقَدْ جَاءَتْ رُسُلُ رَبِّنَا بِالْحَقِّ ۖ وَنُودُوا أَنْ تِلْكُمُ الْجَنَّةُ أُورِثْتُمُوهَا بِمَا كُنْتُمْ تَعْمَلُونَ</vt:lpstr>
      <vt:lpstr>وَنَادَىٰ أَصْحَابُ الْجَنَّةِ أَصْحَابَ النَّارِ أَنْ قَدْ وَجَدْنَا مَا وَعَدَنَا رَبُّنَا حَقًّا فَهَلْ وَجَدْتُمْ مَا وَعَدَ رَبُّكُمْ حَقًّاۖ قَالُوا نَعَمْۚ فَأَذَّنَ مُؤَذِّنٌ بَيْنَهُمْ أَنْ لَعْنَةُ اللَّهِ عَلَى الظَّالِمِينَ</vt:lpstr>
      <vt:lpstr>الَّذِينَ يَصُدُّونَ عَنْ سَبِيلِ اللَّهِ وَيَبْغُونَهَا عِوَجًا وَهُمْ بِالْآخِرَةِ كَافِرُونَ</vt:lpstr>
      <vt:lpstr>وَبَيْنَهُمَا حِجَابٌۚ وَعَلَى الْأَعْرَافِ رِجَالٌ يَعْرِفُونَ كُلًّا بِسِيمَاهُمْۚ وَنَادَوْا أَصْحَابَ الْجَنَّةِ أَنْ سَلَامٌ عَلَيْكُمْۚ لَمْ يَدْخُلُوهَا وَهُمْ يَطْمَعُونَ</vt:lpstr>
      <vt:lpstr>وَإِذَا صُرِفَتْ أَبْصَارُهُمْ تِلْقَاءَ أَصْحَابِ النَّارِ قَالُوا رَبَّنَا لَا تَجْعَلْنَا مَعَ الْقَوْمِ الظَّالِمِينَ </vt:lpstr>
      <vt:lpstr>وَنَادَىٰ أَصْحَابُ الْأَعْرَافِ رِجَالًا يَعْرِفُونَهُمْ بِسِيمَاهُمْ قَالُوا مَا أَغْنَىٰ عَنْكُمْ جَمْعُكُمْ وَمَا كُنْتُمْ تَسْتَكْبِرُونَ</vt:lpstr>
      <vt:lpstr>أَهَٰؤُلَاءِ الَّذِينَ أَقْسَمْتُمْ لَا يَنَالُهُمُ اللَّهُ بِرَحْمَةٍۚ ادْخُلُوا الْجَنَّةَ لَا خَوْفٌ عَلَيْكُمْ وَلَا أَنْتُمْ تَحْزَنُونَ</vt:lpstr>
      <vt:lpstr>وَنَادَىٰ أَصْحَابُ النَّارِ أَصْحَابَ الْجَنَّةِ أَنْ أَفِيضُوا عَلَيْنَا مِنَ الْمَاءِ أَوْ مِمَّا رَزَقَكُمُ اللَّهُۚ قَالُوا إِنَّ اللَّهَ حَرَّمَهُمَا عَلَى الْكَافِرِينَ </vt:lpstr>
      <vt:lpstr>الَّذِينَ اتَّخَذُوا دِينَهُمْ لَهْوًا وَلَعِبًا وَغَرَّتْهُمُ الْحَيَاةُ الدُّنْيَا ۚ فَالْيَوْمَ نَنْسَاهُمْ كَمَا نَسُوا لِقَاءَ يَوْمِهِمْ هَٰذَا وَمَا كَانُوا بِآيَاتِنَا يَجْحَدُونَ </vt:lpstr>
      <vt:lpstr>وَلَقَدْ جِئْنَاهُمْ بِكِتَابٍ فَصَّلْنَاهُ عَلَىٰ عِلْمٍ هُدًى وَرَحْمَةً لِقَوْمٍ يُؤْمِنُونَ </vt:lpstr>
      <vt:lpstr>هَلْ يَنْظُرُونَ إِلَّا تَأْوِيلَهُۚ يَوْمَ يَأْتِي تَأْوِيلُهُ يَقُولُ الَّذِينَ نَسُوهُ مِنْ قَبْلُ قَدْ جَاءَتْ رُسُلُ رَبِّنَا بِالْحَقِّ فَهَلْ لَنَا مِنْ شُفَعَاءَ فَيَشْفَعُوا لَنَا أَوْ نُرَدُّ فَنَعْمَلَ غَيْرَ الَّذِي كُنَّا نَعْمَلُۚ...</vt:lpstr>
      <vt:lpstr>قَدْ خَسِرُوا أَنْفُسَهُمْ وَضَلَّ عَنْهُمْ  مَا كَانُوا يَفْتَرُونَ</vt:lpstr>
      <vt:lpstr>إِنَّ رَبَّكُمُ اللَّهُ الَّذِي خَلَقَ السَّمَاوَاتِ وَالْأَرْضَ فِي سِتَّةِ أَيَّامٍ ثُمَّ اسْتَوَىٰ عَلَى الْعَرْشِ يُغْشِي اللَّيْلَ النَّهَارَ يَطْلُبُهُ حَثِيثًا وَالشَّمْسَ وَالْقَمَرَ وَالنُّجُومَ مُسَخَّرَاتٍ بِأَمْرِهِۗ...</vt:lpstr>
      <vt:lpstr>أَلَا لَهُ الْخَلْقُ وَالْأَمْرُۗ تَبَارَكَ اللَّهُ  رَبُّ الْعَالَمِينَ</vt:lpstr>
      <vt:lpstr>ادْعُوا رَبَّكُمْ تَضَرُّعًا وَخُفْيَةًۚ إِنَّهُ لَا يُحِبُّ الْمُعْتَدِينَ</vt:lpstr>
      <vt:lpstr>وَلَا تُفْسِدُوا فِي الْأَرْضِ بَعْدَ إِصْلَاحِهَا وَادْعُوهُ خَوْفًا وَطَمَعًاۚ إِنَّ رَحْمَتَ اللَّهِ قَرِيبٌ مِنَ الْمُحْسِنِينَ</vt:lpstr>
      <vt:lpstr>وَهُوَ الَّذِي يُرْسِلُ الرِّيَاحَ بُشْرًا بَيْنَ يَدَيْ رَحْمَتِهِۖ حَتَّىٰ إِذَا أَقَلَّتْ سَحَابًا ثِقَالًا سُقْنَاهُ لِبَلَدٍ مَيِّتٍ فَأَنْزَلْنَا بِهِ الْمَاءَ فَأَخْرَجْنَا بِهِ مِنْ كُلِّ الثَّمَرَاتِۚ...</vt:lpstr>
      <vt:lpstr>كَذَٰلِكَ نُخْرِجُ الْمَوْتَىٰ لَعَلَّكُمْ تَذَكَّرُونَ</vt:lpstr>
      <vt:lpstr>وَالْبَلَدُ الطَّيِّبُ يَخْرُجُ نَبَاتُهُ بِإِذْنِ رَبِّهِۖ وَالَّذِي خَبُثَ لَا يَخْرُجُ إِلَّا نَكِدًاۚ كَذَٰلِكَ نُصَرِّفُ الْآيَاتِ لِقَوْمٍ يَشْكُرُونَ </vt:lpstr>
      <vt:lpstr>لَقَدْ أَرْسَلْنَا نُوحًا إِلَىٰ قَوْمِهِ فَقَالَ يَا قَوْمِ اعْبُدُوا اللَّهَ مَا لَكُمْ مِنْ إِلَٰهٍ غَيْرُهُ إِنِّي أَخَافُ عَلَيْكُمْ عَذَابَ يَوْمٍ عَظِيمٍ</vt:lpstr>
      <vt:lpstr>قَالَ الْمَلَأُ مِنْ قَوْمِهِ إِنَّا لَنَرَاكَ فِي ضَلَالٍ مُبِينٍ </vt:lpstr>
      <vt:lpstr>قَالَ يَا قَوْمِ لَيْسَ بِي ضَلَالَةٌ وَلَٰكِنِّي رَسُولٌ مِنْ رَبِّ الْعَالَمِينَ</vt:lpstr>
      <vt:lpstr>أُبَلِّغُكُمْ رِسَالَاتِ رَبِّي وَأَنْصَحُ لَكُمْ وَأَعْلَمُ مِنَ اللَّهِ مَا لَا تَعْلَمُونَ </vt:lpstr>
      <vt:lpstr>أَوَعَجِبْتُمْ أَنْ جَاءَكُمْ ذِكْرٌ مِنْ رَبِّكُمْ  عَلَىٰ رَجُلٍ مِنْكُمْ لِيُنْذِرَكُمْ وَلِتَتَّقُوا وَلَعَلَّكُمْ تُرْحَمُونَ</vt:lpstr>
      <vt:lpstr>فَكَذَّبُوهُ فَأَنْجَيْنَاهُ وَالَّذِينَ مَعَهُ فِي الْفُلْكِ وَأَغْرَقْنَا الَّذِينَ كَذَّبُوا بِآيَاتِنَاۚ إِنَّهُمْ كَانُوا قَوْمًا عَمِينَ </vt:lpstr>
      <vt:lpstr>وَإِلَىٰ عَادٍ أَخَاهُمْ هُودًاۗ قَالَ يَا  قَوْمِ اعْبُدُوا اللَّهَ مَا لَكُمْ مِنْ إِلَٰهٍ  غَيْرُهُۚ أَفَلَا تَتَّقُونَ </vt:lpstr>
      <vt:lpstr>قَالَ الْمَلَأُ الَّذِينَ كَفَرُوا مِنْ قَوْمِهِ إِنَّا لَنَرَاكَ فِي سَفَاهَةٍ وَإِنَّا لَنَظُنُّكَ مِنَ الْكَاذِبِينَ </vt:lpstr>
      <vt:lpstr>قَالَ يَا قَوْمِ لَيْسَ بِي سَفَاهَةٌ وَلَٰكِنِّي رَسُولٌ مِنْ رَبِّ الْعَالَمِينَ</vt:lpstr>
      <vt:lpstr>أُبَلِّغُكُمْ رِسَالَاتِ رَبِّي وَأَنَا  لَكُمْ نَاصِحٌ أَمِينٌ </vt:lpstr>
      <vt:lpstr>أَوَعَجِبْتُمْ أَنْ جَاءَكُمْ ذِكْرٌ مِنْ رَبِّكُمْ عَلَىٰ رَجُلٍ مِنْكُمْ لِيُنْذِرَكُمْۚ وَاذْكُرُوا إِذْ جَعَلَكُمْ خُلَفَاءَ مِنْ بَعْدِ قَوْمِ نُوحٍ وَزَادَكُمْ فِي الْخَلْقِ بَسْطَةً ۖ فَاذْكُرُوا آلَاءَ اللَّهِ لَعَلَّكُمْ تُفْلِحُونَ</vt:lpstr>
      <vt:lpstr>قَالُوا أَجِئْتَنَا لِنَعْبُدَ اللَّهَ وَحْدَهُ وَنَذَرَ  مَا كَانَ يَعْبُدُ آبَاؤُنَاۖ فَأْتِنَا بِمَا تَعِدُنَا  إِنْ كُنْتَ مِنَ الصَّادِقِينَ</vt:lpstr>
      <vt:lpstr>قَالَ قَدْ وَقَعَ عَلَيْكُمْ مِنْ رَبِّكُمْ رِجْسٌ وَغَضَبٌۖ أَتُجَادِلُونَنِي فِي أَسْمَاءٍ سَمَّيْتُمُوهَا أَنْتُمْ وَآبَاؤُكُمْ مَا نَزَّلَ اللَّهُ بِهَا مِنْ سُلْطَانٍۚ فَانْتَظِرُوا إِنِّي مَعَكُمْ مِنَ الْمُنْتَظِرِينَ</vt:lpstr>
      <vt:lpstr>فَأَنْجَيْنَاهُ وَالَّذِينَ مَعَهُ بِرَحْمَةٍ مِنَّا وَقَطَعْنَا دَابِرَ الَّذِينَ كَذَّبُوا بِآيَاتِنَاۖ وَمَا كَانُوا مُؤْمِنِينَ</vt:lpstr>
      <vt:lpstr>وَإِلَىٰ ثَمُودَ أَخَاهُمْ صَالِحًاۗ قَالَ يَا قَوْمِ اعْبُدُوا اللَّهَ مَا لَكُمْ مِنْ إِلَٰهٍ غَيْرُهُۖ قَدْ جَاءَتْكُمْ بَيِّنَةٌ مِنْ رَبِّكُمْۖ هَٰذِهِ  نَاقَةُ  اللَّهِ لَكُمْ آيَةًۖ... </vt:lpstr>
      <vt:lpstr>فَذَرُوهَا تَأْكُلْ فِي أَرْضِ اللَّهِۖ وَلَا تَمَسُّوهَا بِسُوءٍ فَيَأْخُذَكُمْ عَذَابٌ أَلِيمٌ</vt:lpstr>
      <vt:lpstr>وَاذْكُرُوا إِذْ جَعَلَكُمْ خُلَفَاءَ مِنْ بَعْدِ عَادٍ وَبَوَّأَكُمْ فِي الْأَرْضِ تَتَّخِذُونَ مِنْ سُهُولِهَا قُصُورًا وَتَنْحِتُونَ الْجِبَالَ بُيُوتًاۖ فَاذْكُرُوا آلَاءَ اللَّهِ وَلَا تَعْثَوْا فِي الْأَرْضِ مُفْسِدِينَ</vt:lpstr>
      <vt:lpstr>قَالَ الْمَلَأُ الَّذِينَ اسْتَكْبَرُوا مِنْ قَوْمِهِ لِلَّذِينَ اسْتُضْعِفُوا لِمَنْ آمَنَ مِنْهُمْ أَتَعْلَمُونَ أَنَّ صَالِحًا مُرْسَلٌ مِنْ رَبِّهِۚ قَالُوا إِنَّا بِمَا  أُرْسِلَ بِهِ مُؤْمِنُونَ </vt:lpstr>
      <vt:lpstr>قَالَ الَّذِينَ اسْتَكْبَرُوا إِنَّا بِالَّذِي  آمَنْتُمْ بِهِ كَافِرُونَ</vt:lpstr>
      <vt:lpstr>فَعَقَرُوا النَّاقَةَ وَعَتَوْا عَنْ أَمْرِ رَبِّهِمْ وَقَالُوا يَا صَالِحُ ائْتِنَا بِمَا تَعِدُنَا إِنْ كُنْتَ مِنَ الْمُرْسَلِينَ </vt:lpstr>
      <vt:lpstr>فَأَخَذَتْهُمُ الرَّجْفَةُ فَأَصْبَحُوا فِي دَارِهِمْ جَاثِمِينَ</vt:lpstr>
      <vt:lpstr>فَتَوَلَّىٰ عَنْهُمْ وَقَالَ يَا قَوْمِ لَقَدْ أَبْلَغْتُكُمْ رِسَالَةَ رَبِّي وَنَصَحْتُ لَكُمْ وَلَٰكِنْ لَا تُحِبُّونَ النَّاصِحِينَ </vt:lpstr>
      <vt:lpstr>وَلُوطًا إِذْ قَالَ لِقَوْمِهِ أَتَأْتُونَ الْفَاحِشَةَ مَا سَبَقَكُمْ بِهَا مِنْ أَحَدٍ مِنَ الْعَالَمِينَ </vt:lpstr>
      <vt:lpstr>إِنَّكُمْ لَتَأْتُونَ الرِّجَالَ شَهْوَةً مِنْ دُونِ النِّسَاءِۚ بَلْ أَنْتُمْ قَوْمٌ مُسْرِفُونَ </vt:lpstr>
      <vt:lpstr>وَمَا كَانَ جَوَابَ قَوْمِهِ إِلَّا أَنْ قَالُوا أَخْرِجُوهُمْ مِنْ قَرْيَتِكُمْۖ إِنَّهُمْ أُنَاسٌ يَتَطَهَّرُونَ </vt:lpstr>
      <vt:lpstr>فَأَنْجَيْنَاهُ وَأَهْلَهُ إِلَّا امْرَأَتَهُ كَانَتْ  مِنَ الْغَابِرِينَ </vt:lpstr>
      <vt:lpstr>وَأَمْطَرْنَا عَلَيْهِمْ مَطَرًاۖ فَانْظُرْ كَيْفَ كَانَ عَاقِبَةُ الْمُجْرِمِينَ </vt:lpstr>
      <vt:lpstr>وَإِلَىٰ مَدْيَنَ أَخَاهُمْ شُعَيْبًاۗ قَالَ يَا قَوْمِ اعْبُدُوا اللَّهَ مَا لَكُمْ مِنْ إِلَٰهٍ غَيْرُهُۖ قَدْ جَاءَتْكُمْ بَيِّنَةٌ مِنْ رَبِّكُمْۖ...</vt:lpstr>
      <vt:lpstr>فَأَوْفُوا الْكَيْلَ وَالْمِيزَانَ وَلَا تَبْخَسُوا النَّاسَ أَشْيَاءَهُمْ وَلَا تُفْسِدُوا فِي الْأَرْضِ بَعْدَ إِصْلَاحِهَاۚ ذَٰلِكُمْ خَيْرٌ لَكُمْ إِنْ كُنْتُمْ مُؤْمِنِينَ </vt:lpstr>
      <vt:lpstr>وَلَا تَقْعُدُوا بِكُلِّ صِرَاطٍ تُوعِدُونَ وَتَصُدُّونَ عَنْ سَبِيلِ اللَّهِ مَنْ آمَنَ بِهِ وَتَبْغُونَهَا عِوَجًاۚ وَاذْكُرُوا إِذْ كُنْتُمْ قَلِيلًا فَكَثَّرَكُمْۖ وَانْظُرُوا كَيْفَ كَانَ عَاقِبَةُ الْمُفْسِدِينَ</vt:lpstr>
      <vt:lpstr>وَإِنْ كَانَ طَائِفَةٌ مِنْكُمْ آمَنُوا بِالَّذِي أُرْسِلْتُ بِهِ وَطَائِفَةٌ لَمْ يُؤْمِنُوا فَاصْبِرُوا حَتَّىٰ يَحْكُمَ اللَّهُ بَيْنَنَاۚ وَهُوَ خَيْرُ الْحَاكِمِينَ</vt:lpstr>
      <vt:lpstr>صدّقَ اللَّه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2025-07-09T18:32:41Z</dcterms:created>
  <dcterms:modified xsi:type="dcterms:W3CDTF">2026-02-19T03:25:44Z</dcterms:modified>
</cp:coreProperties>
</file>