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2"/>
  </p:notesMasterIdLst>
  <p:sldIdLst>
    <p:sldId id="427" r:id="rId2"/>
    <p:sldId id="269" r:id="rId3"/>
    <p:sldId id="1288" r:id="rId4"/>
    <p:sldId id="1385" r:id="rId5"/>
    <p:sldId id="1387" r:id="rId6"/>
    <p:sldId id="1388" r:id="rId7"/>
    <p:sldId id="1389" r:id="rId8"/>
    <p:sldId id="1390" r:id="rId9"/>
    <p:sldId id="1391" r:id="rId10"/>
    <p:sldId id="1392" r:id="rId11"/>
    <p:sldId id="1393" r:id="rId12"/>
    <p:sldId id="1394" r:id="rId13"/>
    <p:sldId id="1395" r:id="rId14"/>
    <p:sldId id="1396" r:id="rId15"/>
    <p:sldId id="1397" r:id="rId16"/>
    <p:sldId id="1398" r:id="rId17"/>
    <p:sldId id="1399" r:id="rId18"/>
    <p:sldId id="1400" r:id="rId19"/>
    <p:sldId id="1401" r:id="rId20"/>
    <p:sldId id="1402" r:id="rId21"/>
    <p:sldId id="1403" r:id="rId22"/>
    <p:sldId id="1404" r:id="rId23"/>
    <p:sldId id="1405" r:id="rId24"/>
    <p:sldId id="1406" r:id="rId25"/>
    <p:sldId id="1407" r:id="rId26"/>
    <p:sldId id="1408" r:id="rId27"/>
    <p:sldId id="1409" r:id="rId28"/>
    <p:sldId id="1410" r:id="rId29"/>
    <p:sldId id="1411" r:id="rId30"/>
    <p:sldId id="1412" r:id="rId31"/>
    <p:sldId id="1413" r:id="rId32"/>
    <p:sldId id="1414" r:id="rId33"/>
    <p:sldId id="1415" r:id="rId34"/>
    <p:sldId id="1416" r:id="rId35"/>
    <p:sldId id="1417" r:id="rId36"/>
    <p:sldId id="1418" r:id="rId37"/>
    <p:sldId id="1419" r:id="rId38"/>
    <p:sldId id="1420" r:id="rId39"/>
    <p:sldId id="1421" r:id="rId40"/>
    <p:sldId id="1422" r:id="rId41"/>
    <p:sldId id="1423" r:id="rId42"/>
    <p:sldId id="1424" r:id="rId43"/>
    <p:sldId id="1425" r:id="rId44"/>
    <p:sldId id="1426" r:id="rId45"/>
    <p:sldId id="1427" r:id="rId46"/>
    <p:sldId id="1428" r:id="rId47"/>
    <p:sldId id="1429" r:id="rId48"/>
    <p:sldId id="1430" r:id="rId49"/>
    <p:sldId id="1431" r:id="rId50"/>
    <p:sldId id="1432" r:id="rId51"/>
    <p:sldId id="1433" r:id="rId52"/>
    <p:sldId id="1435" r:id="rId53"/>
    <p:sldId id="1436" r:id="rId54"/>
    <p:sldId id="1437" r:id="rId55"/>
    <p:sldId id="1438" r:id="rId56"/>
    <p:sldId id="1439" r:id="rId57"/>
    <p:sldId id="1440" r:id="rId58"/>
    <p:sldId id="1441" r:id="rId59"/>
    <p:sldId id="1442" r:id="rId60"/>
    <p:sldId id="1443" r:id="rId61"/>
    <p:sldId id="1444" r:id="rId62"/>
    <p:sldId id="1445" r:id="rId63"/>
    <p:sldId id="1446" r:id="rId64"/>
    <p:sldId id="1447" r:id="rId65"/>
    <p:sldId id="1448" r:id="rId66"/>
    <p:sldId id="1449" r:id="rId67"/>
    <p:sldId id="1450" r:id="rId68"/>
    <p:sldId id="1451" r:id="rId69"/>
    <p:sldId id="1452" r:id="rId70"/>
    <p:sldId id="1453" r:id="rId71"/>
    <p:sldId id="1454" r:id="rId72"/>
    <p:sldId id="1455" r:id="rId73"/>
    <p:sldId id="1456" r:id="rId74"/>
    <p:sldId id="1457" r:id="rId75"/>
    <p:sldId id="1458" r:id="rId76"/>
    <p:sldId id="1459" r:id="rId77"/>
    <p:sldId id="1460" r:id="rId78"/>
    <p:sldId id="1461" r:id="rId79"/>
    <p:sldId id="1462" r:id="rId80"/>
    <p:sldId id="1463" r:id="rId81"/>
    <p:sldId id="1464" r:id="rId82"/>
    <p:sldId id="1465" r:id="rId83"/>
    <p:sldId id="1466" r:id="rId84"/>
    <p:sldId id="1467" r:id="rId85"/>
    <p:sldId id="1468" r:id="rId86"/>
    <p:sldId id="1469" r:id="rId87"/>
    <p:sldId id="1470" r:id="rId88"/>
    <p:sldId id="1471" r:id="rId89"/>
    <p:sldId id="1472" r:id="rId90"/>
    <p:sldId id="1474" r:id="rId91"/>
    <p:sldId id="1473" r:id="rId92"/>
    <p:sldId id="1475" r:id="rId93"/>
    <p:sldId id="1476" r:id="rId94"/>
    <p:sldId id="1477" r:id="rId95"/>
    <p:sldId id="1478" r:id="rId96"/>
    <p:sldId id="1479" r:id="rId97"/>
    <p:sldId id="1480" r:id="rId98"/>
    <p:sldId id="1481" r:id="rId99"/>
    <p:sldId id="1482" r:id="rId100"/>
    <p:sldId id="1483" r:id="rId101"/>
    <p:sldId id="1484" r:id="rId102"/>
    <p:sldId id="1485" r:id="rId103"/>
    <p:sldId id="1486" r:id="rId104"/>
    <p:sldId id="1487" r:id="rId105"/>
    <p:sldId id="1488" r:id="rId106"/>
    <p:sldId id="1489" r:id="rId107"/>
    <p:sldId id="1490" r:id="rId108"/>
    <p:sldId id="1491" r:id="rId109"/>
    <p:sldId id="1492" r:id="rId110"/>
    <p:sldId id="1493" r:id="rId111"/>
    <p:sldId id="1494" r:id="rId112"/>
    <p:sldId id="1495" r:id="rId113"/>
    <p:sldId id="1496" r:id="rId114"/>
    <p:sldId id="1497" r:id="rId115"/>
    <p:sldId id="1498" r:id="rId116"/>
    <p:sldId id="1499" r:id="rId117"/>
    <p:sldId id="1500" r:id="rId118"/>
    <p:sldId id="1501" r:id="rId119"/>
    <p:sldId id="1502" r:id="rId120"/>
    <p:sldId id="1503" r:id="rId121"/>
    <p:sldId id="1504" r:id="rId122"/>
    <p:sldId id="1505" r:id="rId123"/>
    <p:sldId id="1506" r:id="rId124"/>
    <p:sldId id="1507" r:id="rId125"/>
    <p:sldId id="1508" r:id="rId126"/>
    <p:sldId id="1509" r:id="rId127"/>
    <p:sldId id="1510" r:id="rId128"/>
    <p:sldId id="1511" r:id="rId129"/>
    <p:sldId id="1512" r:id="rId130"/>
    <p:sldId id="1513" r:id="rId131"/>
    <p:sldId id="1514" r:id="rId132"/>
    <p:sldId id="1515" r:id="rId133"/>
    <p:sldId id="1516" r:id="rId134"/>
    <p:sldId id="1517" r:id="rId135"/>
    <p:sldId id="1518" r:id="rId136"/>
    <p:sldId id="1519" r:id="rId137"/>
    <p:sldId id="1520" r:id="rId138"/>
    <p:sldId id="1386" r:id="rId139"/>
    <p:sldId id="1521" r:id="rId140"/>
    <p:sldId id="1522" r:id="rId141"/>
    <p:sldId id="1523" r:id="rId142"/>
    <p:sldId id="1524" r:id="rId143"/>
    <p:sldId id="1525" r:id="rId144"/>
    <p:sldId id="1526" r:id="rId145"/>
    <p:sldId id="1527" r:id="rId146"/>
    <p:sldId id="1528" r:id="rId147"/>
    <p:sldId id="1529" r:id="rId148"/>
    <p:sldId id="1530" r:id="rId149"/>
    <p:sldId id="1531" r:id="rId150"/>
    <p:sldId id="1532" r:id="rId151"/>
    <p:sldId id="1533" r:id="rId152"/>
    <p:sldId id="1534" r:id="rId153"/>
    <p:sldId id="1535" r:id="rId154"/>
    <p:sldId id="1536" r:id="rId155"/>
    <p:sldId id="1537" r:id="rId156"/>
    <p:sldId id="1538" r:id="rId157"/>
    <p:sldId id="1539" r:id="rId158"/>
    <p:sldId id="1540" r:id="rId159"/>
    <p:sldId id="1541" r:id="rId160"/>
    <p:sldId id="1542" r:id="rId161"/>
    <p:sldId id="1543" r:id="rId162"/>
    <p:sldId id="1544" r:id="rId163"/>
    <p:sldId id="1545" r:id="rId164"/>
    <p:sldId id="1546" r:id="rId165"/>
    <p:sldId id="1547" r:id="rId166"/>
    <p:sldId id="1548" r:id="rId167"/>
    <p:sldId id="1549" r:id="rId168"/>
    <p:sldId id="1550" r:id="rId169"/>
    <p:sldId id="1551" r:id="rId170"/>
    <p:sldId id="1552" r:id="rId171"/>
    <p:sldId id="1553" r:id="rId172"/>
    <p:sldId id="1554" r:id="rId173"/>
    <p:sldId id="1555" r:id="rId174"/>
    <p:sldId id="1556" r:id="rId175"/>
    <p:sldId id="1557" r:id="rId176"/>
    <p:sldId id="1558" r:id="rId177"/>
    <p:sldId id="1559" r:id="rId178"/>
    <p:sldId id="1560" r:id="rId179"/>
    <p:sldId id="1561" r:id="rId180"/>
    <p:sldId id="1562" r:id="rId18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notesMaster" Target="notesMasters/notesMaster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commentAuthors" Target="commentAuthor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theme" Target="theme/theme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tableStyles" Target="tableStyles.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2/19/2026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dirty="0"/>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5F98E-CA22-9729-DE70-00A94C9CA5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BB11F1-0293-71D8-1BB4-46C1FEA71A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9AE8E5-DAFC-12C3-FB63-AAB0A0DE6D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D33603-602E-49A1-B3AE-99E56E5E717B}"/>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28905977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975797-4E9C-7A19-9F8C-45CFE0190A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295B7E-F9E3-D594-6935-E7B19847DB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27AAB2-0E6D-624B-7155-106E678404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CCE224-0B24-8B1B-67B8-9E09552F777F}"/>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2196526921"/>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BFB6D-895D-3C0F-0719-B23E1B2422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1B4A47-19CD-6A0B-532F-94896AC1DD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B9264A-B9A3-5DCB-DCCC-3BEE53641C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0102AC-75B4-EA32-09FC-5440051ECE40}"/>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3248373002"/>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82D66D-97D1-1893-8A66-C730CE0132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E0B7DC-9AFF-DD5B-EAC3-9E14CE3135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6EFFE2-05D3-3D22-FA4D-6A6CAB13DA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4E76BB-3715-3FFE-EB90-D4619A025CD4}"/>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516864997"/>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B9704-0717-424A-D465-C41766D8B0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821935-BE89-C973-FFB3-FAF72F937F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1FC68A-4526-205A-5121-1F9127E60E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D527E4-67A4-8DC5-4DAC-13206B30B8DF}"/>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562781299"/>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B3A710-C3DE-FEC8-28FC-FA0CC33DE0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36D6B1-AFF3-201E-391F-7E91EBE83C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C44F18-5B73-B558-D6BE-B1B5A24838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B91924-A5FA-3985-EE2A-3B3C9BC0264B}"/>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4266880344"/>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292E6-3B8A-6BC5-A892-BF391BE794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F636F9-8F73-F42B-765C-AF6CFC2631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7F93B2-6F97-60BD-1991-790363C257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159427-36EA-072B-7860-E2DD8F09A197}"/>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4113694910"/>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CE53B-607F-EC0E-B396-33CE4B87F6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30BED1-8F33-44A7-4EFD-8A6D67F88F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DF6479-2421-C4D2-9621-80156915FB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BC9AE0-1F50-DA01-241B-9517508C4E46}"/>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3050203512"/>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42E70-0E40-CB87-76A1-CAB7FEFEC9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3387DD-BCD3-ADCF-948B-C1182B04DF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1BAC21-0CDD-5296-C5E6-842C6388BC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006B6D-CDAD-D213-6191-C3D3FA3029E8}"/>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180908109"/>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BCF3D4-E55B-6695-7747-4FC848528B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9A8CC8-76FD-38F9-C848-9621EBCE5A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19D9F8-7784-8E8D-1466-96B11C4798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4A7760-A1BC-36C1-16C9-B18C5B625DC6}"/>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2290223093"/>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46C352-34F1-ADD5-05CE-9F25178B53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D8A6E3-2C82-426A-C52F-D01BE6C95B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0C1ED5-59F1-3288-287A-2482D28FFB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3B4DE6-4A5E-2EA3-66B9-5368A011C817}"/>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1215128263"/>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CA9C1-95CB-A0E9-08F7-48CAA14B2C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3A1FDD-5769-8397-2611-AD9B53E648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10B3CB-F75F-9416-5725-FADC468CC3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4E5299-F64D-D95D-0FBD-7318B7A66E81}"/>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16882151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EA6DD-A2F3-9F8A-5DB3-704D171A36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0812D6-B1AD-31E4-39B2-E9C19B5BDD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822DFD-0B0F-3FEA-0A97-939DB31F25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CA6179-3081-D0DA-22F0-170FCCF68530}"/>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1181389133"/>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A3F18-9B59-CDF5-834C-29B07F2803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DAC7E6-6CF8-C6A8-3432-3F40FDC9E8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84D704-A27E-432D-46DE-B4B60CE4BB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CC6377-E892-8F41-FAB9-4D60D16596F8}"/>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1782007081"/>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BA70C-4962-A10A-95D5-E5C1925602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F27634-7841-6F34-ECA2-3A5B7993FD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797DE7-0870-F93B-FC85-D9A2A4CD3A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35FB8F-0469-5049-ED8F-0959C5CFD715}"/>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260176045"/>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F8C28-AD30-CE17-AEB7-FDFCA65EB5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27559D-3040-99D8-964E-309BD54135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2D8E1D-E7DC-2B36-280D-5BD2F623FF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A85818-3EEB-3B98-FB47-30649988854B}"/>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386496787"/>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AF42F9-7106-75A6-3A13-13C3CF305E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46FB66-20BE-6FC8-C1E8-C3C87CAEB7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C0B8CA-3E68-B7D8-6744-0ABDEAC3B1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5A1060-2962-B3AC-6BCE-28A629516868}"/>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2461230766"/>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7E620-7650-6F2F-D00D-2B178A412D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386639-1BB2-A60B-B906-A923564AF2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5AAF30-1C41-EB0F-14C6-D8D1E09D55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FA8013-7FF1-62E6-CC30-66EA9968A1DF}"/>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1291505909"/>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10799-2E52-E2AC-70A6-7082CBAA1F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C702E7-D950-AA1F-E3B1-6CC01EA702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D1117A-7245-5229-0129-CCDDA91F7F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06F7BA-97F9-3B5B-151F-9DBA0B47B23C}"/>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180904838"/>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671FD-60EF-DAF5-F872-8EF73C521F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D92695-CDF2-8C3E-3EBA-7C19B9C58F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2B4394-F2CF-C5BE-0918-44B5B97598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911D58-BE6D-05B5-A846-C04383777481}"/>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1077261479"/>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1314D-F82B-CB70-E3C3-9CDCEE9901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EC58A2-7CE7-0484-9205-06C385E4B4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84C859-FBF7-E83B-4EFA-352821D1E1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3E5C6A-3D9E-F4FC-41DF-15C7C6E33C62}"/>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2573724180"/>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FD6FD5-32CE-AC91-D69D-D0AD897329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A9B7A0-C166-4A21-7480-6BDBA4273C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2AEBBB-8A3A-D521-1FF0-C05228D8BC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275A79-F67F-4171-06BF-61D5F09F7560}"/>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2934525245"/>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08409-01CD-A793-6A94-4034E43C1B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D0F0C3-7791-72B9-50C4-E0655A5D94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58E9E4-EE3F-9373-5286-293D7309E2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E4CC15-68C3-A74D-6C13-645FC9E38D90}"/>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14757108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CBC989-4D53-EA4F-7CE6-CABA263E1A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088545-8B2B-B52D-DD9E-C6C5F8B8FF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8F8E3F-A766-CD12-C808-1CD1C910B2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86727B-4F8D-B37A-3694-D4547EACFA4F}"/>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1541424403"/>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9FEDB-195F-8C06-A070-C0E2B81F6A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95FF85-E108-A6F8-2BA0-1E54BE124E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1DFBE9-3CC5-1673-351B-4C1AF0558B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25DDEC-4785-2842-12CB-EB12C196A171}"/>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3954738811"/>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50E27-9BFE-843C-5606-F82DE3EFB2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29F320-8B89-57DB-5CC6-786DF1D465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4A2F96-94DD-D75B-D96B-000F857DC6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255585-E8CF-0D66-23D3-CB6F62E8B9A2}"/>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3415696526"/>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2734E-882E-6E64-D1B5-6A31629CBD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990B70-85F5-CA9D-BA40-68E0DA11FE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AB827A-4391-F5E9-B3D2-BB0DE22CA4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A3ECC1-57C4-C046-3491-2626E7447117}"/>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379929582"/>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E043E-2628-5710-2EFB-44E656E7C0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71798B-A833-9C7B-F282-98FB179010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8F076D-70F8-B98B-6102-1B846FCAC6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131931-0FE6-D7A6-6963-BE8491D5226A}"/>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2542044681"/>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3F07D-0E91-CDDB-60D3-8926C3C484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B00262-F46A-1068-FD8C-A501EC2C19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780121-710B-FF21-83B0-DBD544C023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E163D7-3ED4-BE67-A3CF-DFA97E8AB3AA}"/>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389272802"/>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401671-6785-3F45-7C69-5D28B6C075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4DCE3B-F570-67A2-3598-A41985AE83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ACDDAB-0C21-86CD-01E9-810DE0F804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930901-B76C-125A-B48C-3352F03C417F}"/>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4195550981"/>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26E41-75F6-1A4E-4E25-063FF15740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89FDED-6917-D179-231D-2ED201FE82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417930-A44D-72D9-2053-C8B32C53A1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097734-82C0-9905-59F1-11838833807B}"/>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3350604462"/>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C63C9-BEB7-C4B6-7333-4C51843262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25C588-F54B-8B52-6C90-3D6AC0163A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A156A3-5504-27F2-193C-7665170023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3AA2A0-EE56-95CB-6940-59C3C9345622}"/>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501139332"/>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CF063-CAAA-BE5D-D3AE-3D9C25FBFF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CCF848-35C9-CA60-3A70-E3BEDCFC69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A6F70C-28E5-3737-DD69-87EA695A7E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827E72-ED6D-002B-559D-378E73DDB29E}"/>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230634299"/>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9E81C-03A3-6BFF-71BB-D907845DE4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431721-38E1-6680-A4D8-7DBE085487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2547A8-2417-22A0-7CD2-3497DB1019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9A1115-9E8E-18D3-F5F4-3C89E66894AC}"/>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14102699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6A323-57BE-FE50-F533-C4B336AC24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57C207-85B5-7A9B-718B-9123FC6252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03F2F4-EFB0-9704-2566-FD522DBEC2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27659E-1DA2-D5FA-C1A3-A054F2BB9797}"/>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994709178"/>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CE020-607A-88EF-67A5-0B079ABB62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CDAA0E-C741-CB5B-389A-E388364793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2135BB-5F67-CA52-4BAA-A3873F6471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7C3D41-E6D8-8289-043F-A67D4965D84C}"/>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3805051707"/>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1EED88-4B22-882F-C723-DE337096C1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6EA550-2CA9-794B-41A0-0711EBD32C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312276-785A-2437-ED97-737A5DA532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04AF91-BFDB-5C47-B9FF-377ED46EB03F}"/>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2188449135"/>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6EF46-72C7-4828-8369-14DBAA443E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0AE860-D2B3-711C-71B0-7121B07E6F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9E4D39-700F-2F2B-BE7A-774E49B7D6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A76EB5-6CF4-16C3-511F-76C7BA5F2E55}"/>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3166389044"/>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4B8337-7FE1-5F9A-9074-212E43229F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55F31E-CBE0-55C6-76DE-74909B5336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B20B3B-6B2B-A614-B275-5F7ED3ADF0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4D8797-A0B7-9AB4-64BA-8360926E295A}"/>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2038703193"/>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23285-CB7A-7176-F98D-7376DCBC97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3AA045-E6C9-F40F-D1ED-546FDE3181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FEA06D-B4AD-E36B-D802-8A060C4B55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DDEE04-570B-1C15-5243-9C747B4E8868}"/>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3534144646"/>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A9F6D-C026-9512-E9DE-C2C910A804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8173BA-1E98-11BE-6A18-B5066BF4FC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AF11C9-B375-EB00-1729-AD8F0C6A37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031A58-A73F-9DDF-B96B-192D5CCB876D}"/>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2786729787"/>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8025B-B709-9C69-9774-2F211D07A2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53AFD0-FA16-0F0F-7A3B-7B83F3D481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32B18C-9A01-6FB3-B213-1BFACC9213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2F4922-A1FE-B114-F9B2-496311E4ADA2}"/>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4248111158"/>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E8CF5-1740-0FC6-FB3A-18E0D01200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1EC0A4-66FF-15EA-5B1F-83D65E83C2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9DF650-D1E5-210F-5949-4EE889C48E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86A325-65CC-A350-BB53-2BC057C2057D}"/>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947880473"/>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B1FBA-D26A-EB92-BDF0-64221CDCA4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6EEA17-53A1-A6A9-388E-19187F8F1D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D3FCEF-8088-AA5D-D1B5-604A94B818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46A369-770D-5E84-3BED-2343B2B1F92F}"/>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2639939672"/>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607E2-7522-AC2D-5A4D-7639FED536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8DE83D-421A-AA38-9914-FC3BBBBA05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BDBC38-57EF-90E0-76BA-E935D28F47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4C30C3-1E80-8892-2136-69B31EFA371A}"/>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35117429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FDB52-4AC2-CAAB-2ED4-E503D82F5B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8D3DF1-7D98-E2BF-AD29-1DC7EBAD98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D5E9F8-0F13-DE95-DEF4-8618A55C0D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1ADF1A-FD1B-3302-7673-4CA1B39F0413}"/>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3908312883"/>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734C6-970E-068A-3974-EED5D81D12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63D177-2F47-CFF1-EB00-E3AC214C1E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395143-E7B8-8ED9-D19E-61FE52AC96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2F8958-5E3D-DF2E-DF22-981068FDF454}"/>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3861846277"/>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FA130-D74E-4375-5E42-F104B93330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1F714A-E395-2B0B-732E-3BD4DD179C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28C82A-9EA6-339B-D55F-2D7A95C34B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47CB65-891A-C011-8DAE-D74E2B7FC306}"/>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43624501"/>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AD212-39B2-E2A5-A5A0-1586D4D3A2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C66325-7A0B-C6AC-BD77-71AF803EDA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52BDD1-107A-2F4B-CB18-3F64AAC33F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EFFEF3-93EE-870C-1813-B2506D725245}"/>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3427912765"/>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AB477-6B51-230C-D0F3-4405678275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88CEDC-C8FF-8D5E-0C56-45B4ADAAC0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60D6B7-5AE8-62D6-031A-5E2B6692F0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E18A61-FA40-2082-3E8C-603F6D1DA7B1}"/>
              </a:ext>
            </a:extLst>
          </p:cNvPr>
          <p:cNvSpPr>
            <a:spLocks noGrp="1"/>
          </p:cNvSpPr>
          <p:nvPr>
            <p:ph type="sldNum" sz="quarter" idx="5"/>
          </p:nvPr>
        </p:nvSpPr>
        <p:spPr/>
        <p:txBody>
          <a:bodyPr/>
          <a:lstStyle/>
          <a:p>
            <a:fld id="{DB245632-D4FC-4E38-ADEE-4E3390753C23}" type="slidenum">
              <a:rPr lang="en-US" smtClean="0"/>
              <a:t>148</a:t>
            </a:fld>
            <a:endParaRPr lang="en-US"/>
          </a:p>
        </p:txBody>
      </p:sp>
    </p:spTree>
    <p:extLst>
      <p:ext uri="{BB962C8B-B14F-4D97-AF65-F5344CB8AC3E}">
        <p14:creationId xmlns:p14="http://schemas.microsoft.com/office/powerpoint/2010/main" val="2737530339"/>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7FA0D-9020-C236-CFF3-C541A015EA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DC51BB-C9B5-71DC-4D8F-CEA8458094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C656E6-9100-16B8-A59F-C12D57B033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3D4226-B7E5-C1A7-E431-F9F22CD6CEB6}"/>
              </a:ext>
            </a:extLst>
          </p:cNvPr>
          <p:cNvSpPr>
            <a:spLocks noGrp="1"/>
          </p:cNvSpPr>
          <p:nvPr>
            <p:ph type="sldNum" sz="quarter" idx="5"/>
          </p:nvPr>
        </p:nvSpPr>
        <p:spPr/>
        <p:txBody>
          <a:bodyPr/>
          <a:lstStyle/>
          <a:p>
            <a:fld id="{DB245632-D4FC-4E38-ADEE-4E3390753C23}" type="slidenum">
              <a:rPr lang="en-US" smtClean="0"/>
              <a:t>149</a:t>
            </a:fld>
            <a:endParaRPr lang="en-US"/>
          </a:p>
        </p:txBody>
      </p:sp>
    </p:spTree>
    <p:extLst>
      <p:ext uri="{BB962C8B-B14F-4D97-AF65-F5344CB8AC3E}">
        <p14:creationId xmlns:p14="http://schemas.microsoft.com/office/powerpoint/2010/main" val="4063806581"/>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4A0EB-2406-7973-3A3E-F2E7129D47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6579AB-93EC-5F65-4C6B-B29D7EA159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4BBFAB-962A-8944-4734-655D4B4D80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15621E-5BC9-4465-C764-3FBA5A1F0EA0}"/>
              </a:ext>
            </a:extLst>
          </p:cNvPr>
          <p:cNvSpPr>
            <a:spLocks noGrp="1"/>
          </p:cNvSpPr>
          <p:nvPr>
            <p:ph type="sldNum" sz="quarter" idx="5"/>
          </p:nvPr>
        </p:nvSpPr>
        <p:spPr/>
        <p:txBody>
          <a:bodyPr/>
          <a:lstStyle/>
          <a:p>
            <a:fld id="{DB245632-D4FC-4E38-ADEE-4E3390753C23}" type="slidenum">
              <a:rPr lang="en-US" smtClean="0"/>
              <a:t>150</a:t>
            </a:fld>
            <a:endParaRPr lang="en-US"/>
          </a:p>
        </p:txBody>
      </p:sp>
    </p:spTree>
    <p:extLst>
      <p:ext uri="{BB962C8B-B14F-4D97-AF65-F5344CB8AC3E}">
        <p14:creationId xmlns:p14="http://schemas.microsoft.com/office/powerpoint/2010/main" val="3459648339"/>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3A1ED-D100-F682-BBF2-96604EB767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083CCA-DDB2-B516-7211-641A2EE444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D72327-AF93-0678-AE50-72D16A9E16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5F9D41-4026-0AE3-8113-45F2303B563A}"/>
              </a:ext>
            </a:extLst>
          </p:cNvPr>
          <p:cNvSpPr>
            <a:spLocks noGrp="1"/>
          </p:cNvSpPr>
          <p:nvPr>
            <p:ph type="sldNum" sz="quarter" idx="5"/>
          </p:nvPr>
        </p:nvSpPr>
        <p:spPr/>
        <p:txBody>
          <a:bodyPr/>
          <a:lstStyle/>
          <a:p>
            <a:fld id="{DB245632-D4FC-4E38-ADEE-4E3390753C23}" type="slidenum">
              <a:rPr lang="en-US" smtClean="0"/>
              <a:t>151</a:t>
            </a:fld>
            <a:endParaRPr lang="en-US"/>
          </a:p>
        </p:txBody>
      </p:sp>
    </p:spTree>
    <p:extLst>
      <p:ext uri="{BB962C8B-B14F-4D97-AF65-F5344CB8AC3E}">
        <p14:creationId xmlns:p14="http://schemas.microsoft.com/office/powerpoint/2010/main" val="2122510503"/>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EB6DE-C297-8B91-222B-9FD99D6C5F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C2853F-EE9D-33E3-072B-FFEF39A039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9A9598-155E-E86C-789B-EB1CDF4F34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97BD9D-533A-F37F-0D93-132ACBD07D06}"/>
              </a:ext>
            </a:extLst>
          </p:cNvPr>
          <p:cNvSpPr>
            <a:spLocks noGrp="1"/>
          </p:cNvSpPr>
          <p:nvPr>
            <p:ph type="sldNum" sz="quarter" idx="5"/>
          </p:nvPr>
        </p:nvSpPr>
        <p:spPr/>
        <p:txBody>
          <a:bodyPr/>
          <a:lstStyle/>
          <a:p>
            <a:fld id="{DB245632-D4FC-4E38-ADEE-4E3390753C23}" type="slidenum">
              <a:rPr lang="en-US" smtClean="0"/>
              <a:t>152</a:t>
            </a:fld>
            <a:endParaRPr lang="en-US"/>
          </a:p>
        </p:txBody>
      </p:sp>
    </p:spTree>
    <p:extLst>
      <p:ext uri="{BB962C8B-B14F-4D97-AF65-F5344CB8AC3E}">
        <p14:creationId xmlns:p14="http://schemas.microsoft.com/office/powerpoint/2010/main" val="1431213717"/>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29822-18A4-51C7-DF79-ABC19C18A4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73D91C-1DAC-5E0F-AA64-D9E7867D6B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1B01E0-285E-124D-3575-A8C4B326A2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D88717-A45C-A740-E96F-0EE783852635}"/>
              </a:ext>
            </a:extLst>
          </p:cNvPr>
          <p:cNvSpPr>
            <a:spLocks noGrp="1"/>
          </p:cNvSpPr>
          <p:nvPr>
            <p:ph type="sldNum" sz="quarter" idx="5"/>
          </p:nvPr>
        </p:nvSpPr>
        <p:spPr/>
        <p:txBody>
          <a:bodyPr/>
          <a:lstStyle/>
          <a:p>
            <a:fld id="{DB245632-D4FC-4E38-ADEE-4E3390753C23}" type="slidenum">
              <a:rPr lang="en-US" smtClean="0"/>
              <a:t>153</a:t>
            </a:fld>
            <a:endParaRPr lang="en-US"/>
          </a:p>
        </p:txBody>
      </p:sp>
    </p:spTree>
    <p:extLst>
      <p:ext uri="{BB962C8B-B14F-4D97-AF65-F5344CB8AC3E}">
        <p14:creationId xmlns:p14="http://schemas.microsoft.com/office/powerpoint/2010/main" val="1221831353"/>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45ACB-0DA4-B90C-DE31-79EE517FDA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BB6EEE-4E04-47A5-5781-3AE027888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F9B956-073C-644C-8AF7-B5D04D1F0F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7A5336-DF44-2463-8B63-DAD1C5620D21}"/>
              </a:ext>
            </a:extLst>
          </p:cNvPr>
          <p:cNvSpPr>
            <a:spLocks noGrp="1"/>
          </p:cNvSpPr>
          <p:nvPr>
            <p:ph type="sldNum" sz="quarter" idx="5"/>
          </p:nvPr>
        </p:nvSpPr>
        <p:spPr/>
        <p:txBody>
          <a:bodyPr/>
          <a:lstStyle/>
          <a:p>
            <a:fld id="{DB245632-D4FC-4E38-ADEE-4E3390753C23}" type="slidenum">
              <a:rPr lang="en-US" smtClean="0"/>
              <a:t>154</a:t>
            </a:fld>
            <a:endParaRPr lang="en-US"/>
          </a:p>
        </p:txBody>
      </p:sp>
    </p:spTree>
    <p:extLst>
      <p:ext uri="{BB962C8B-B14F-4D97-AF65-F5344CB8AC3E}">
        <p14:creationId xmlns:p14="http://schemas.microsoft.com/office/powerpoint/2010/main" val="2550164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1DDDB-AEBD-43B6-59D6-675FAF7F20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12A4B3-4337-1846-2627-15A615764D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7FE416-979C-75DC-7F24-CCEBDD529B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B6A9E5-DC71-1433-3D25-5F893C645886}"/>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1226414290"/>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48301-56F6-A8CC-BBF8-C89C515742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37BCC5-1A1F-813B-568D-DE20BB935E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B3E5C3-4CD7-33BB-4F23-7E1E13DD5C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D19B4A-9050-98D4-32BE-E13ED1769793}"/>
              </a:ext>
            </a:extLst>
          </p:cNvPr>
          <p:cNvSpPr>
            <a:spLocks noGrp="1"/>
          </p:cNvSpPr>
          <p:nvPr>
            <p:ph type="sldNum" sz="quarter" idx="5"/>
          </p:nvPr>
        </p:nvSpPr>
        <p:spPr/>
        <p:txBody>
          <a:bodyPr/>
          <a:lstStyle/>
          <a:p>
            <a:fld id="{DB245632-D4FC-4E38-ADEE-4E3390753C23}" type="slidenum">
              <a:rPr lang="en-US" smtClean="0"/>
              <a:t>155</a:t>
            </a:fld>
            <a:endParaRPr lang="en-US"/>
          </a:p>
        </p:txBody>
      </p:sp>
    </p:spTree>
    <p:extLst>
      <p:ext uri="{BB962C8B-B14F-4D97-AF65-F5344CB8AC3E}">
        <p14:creationId xmlns:p14="http://schemas.microsoft.com/office/powerpoint/2010/main" val="2334532373"/>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25DB5-C140-3742-92CC-09B0D6B04E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2A608C-AD97-F4F5-0F40-CDF60B1717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CEFBB3-FDDF-81E8-10A5-7E7C23427E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CD2B21-A38C-2AF6-F304-2A01CFDCECFC}"/>
              </a:ext>
            </a:extLst>
          </p:cNvPr>
          <p:cNvSpPr>
            <a:spLocks noGrp="1"/>
          </p:cNvSpPr>
          <p:nvPr>
            <p:ph type="sldNum" sz="quarter" idx="5"/>
          </p:nvPr>
        </p:nvSpPr>
        <p:spPr/>
        <p:txBody>
          <a:bodyPr/>
          <a:lstStyle/>
          <a:p>
            <a:fld id="{DB245632-D4FC-4E38-ADEE-4E3390753C23}" type="slidenum">
              <a:rPr lang="en-US" smtClean="0"/>
              <a:t>156</a:t>
            </a:fld>
            <a:endParaRPr lang="en-US"/>
          </a:p>
        </p:txBody>
      </p:sp>
    </p:spTree>
    <p:extLst>
      <p:ext uri="{BB962C8B-B14F-4D97-AF65-F5344CB8AC3E}">
        <p14:creationId xmlns:p14="http://schemas.microsoft.com/office/powerpoint/2010/main" val="1505762538"/>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DB2891-2981-3EE9-BE6C-C47CE17827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D70968-D321-9494-3F01-A5E2A52653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152E7F-151D-0B21-D280-7FCB8081E7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965522-9DDC-BAF7-FA54-2A02D88206EA}"/>
              </a:ext>
            </a:extLst>
          </p:cNvPr>
          <p:cNvSpPr>
            <a:spLocks noGrp="1"/>
          </p:cNvSpPr>
          <p:nvPr>
            <p:ph type="sldNum" sz="quarter" idx="5"/>
          </p:nvPr>
        </p:nvSpPr>
        <p:spPr/>
        <p:txBody>
          <a:bodyPr/>
          <a:lstStyle/>
          <a:p>
            <a:fld id="{DB245632-D4FC-4E38-ADEE-4E3390753C23}" type="slidenum">
              <a:rPr lang="en-US" smtClean="0"/>
              <a:t>157</a:t>
            </a:fld>
            <a:endParaRPr lang="en-US"/>
          </a:p>
        </p:txBody>
      </p:sp>
    </p:spTree>
    <p:extLst>
      <p:ext uri="{BB962C8B-B14F-4D97-AF65-F5344CB8AC3E}">
        <p14:creationId xmlns:p14="http://schemas.microsoft.com/office/powerpoint/2010/main" val="3659539319"/>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800D1F-1466-F73C-8B98-35229BE929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7028B7-55D5-0BC2-0063-6917E5A434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22A276-B7FD-7524-DE60-BE9E594028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158744-ABE9-41E5-D019-A56EF8BBB9AE}"/>
              </a:ext>
            </a:extLst>
          </p:cNvPr>
          <p:cNvSpPr>
            <a:spLocks noGrp="1"/>
          </p:cNvSpPr>
          <p:nvPr>
            <p:ph type="sldNum" sz="quarter" idx="5"/>
          </p:nvPr>
        </p:nvSpPr>
        <p:spPr/>
        <p:txBody>
          <a:bodyPr/>
          <a:lstStyle/>
          <a:p>
            <a:fld id="{DB245632-D4FC-4E38-ADEE-4E3390753C23}" type="slidenum">
              <a:rPr lang="en-US" smtClean="0"/>
              <a:t>158</a:t>
            </a:fld>
            <a:endParaRPr lang="en-US"/>
          </a:p>
        </p:txBody>
      </p:sp>
    </p:spTree>
    <p:extLst>
      <p:ext uri="{BB962C8B-B14F-4D97-AF65-F5344CB8AC3E}">
        <p14:creationId xmlns:p14="http://schemas.microsoft.com/office/powerpoint/2010/main" val="2991916833"/>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A2049-C4EC-2536-BC5D-66C0D0FA1F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17F41A-1A80-5136-8979-2D6B72D8A5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9D80B1-8B00-C0DA-8903-9A05B727D2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92F757-17F7-DECA-BB2C-12C936E01B05}"/>
              </a:ext>
            </a:extLst>
          </p:cNvPr>
          <p:cNvSpPr>
            <a:spLocks noGrp="1"/>
          </p:cNvSpPr>
          <p:nvPr>
            <p:ph type="sldNum" sz="quarter" idx="5"/>
          </p:nvPr>
        </p:nvSpPr>
        <p:spPr/>
        <p:txBody>
          <a:bodyPr/>
          <a:lstStyle/>
          <a:p>
            <a:fld id="{DB245632-D4FC-4E38-ADEE-4E3390753C23}" type="slidenum">
              <a:rPr lang="en-US" smtClean="0"/>
              <a:t>159</a:t>
            </a:fld>
            <a:endParaRPr lang="en-US"/>
          </a:p>
        </p:txBody>
      </p:sp>
    </p:spTree>
    <p:extLst>
      <p:ext uri="{BB962C8B-B14F-4D97-AF65-F5344CB8AC3E}">
        <p14:creationId xmlns:p14="http://schemas.microsoft.com/office/powerpoint/2010/main" val="1630101672"/>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83CDA-ED4D-A941-FAD6-F5A3288C36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8F7D2E-DF0F-1565-D33C-0CF4FB84BB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E17067-2196-748D-350F-10D1321F47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3DF29F-4849-0C95-4794-42FB8155F3F8}"/>
              </a:ext>
            </a:extLst>
          </p:cNvPr>
          <p:cNvSpPr>
            <a:spLocks noGrp="1"/>
          </p:cNvSpPr>
          <p:nvPr>
            <p:ph type="sldNum" sz="quarter" idx="5"/>
          </p:nvPr>
        </p:nvSpPr>
        <p:spPr/>
        <p:txBody>
          <a:bodyPr/>
          <a:lstStyle/>
          <a:p>
            <a:fld id="{DB245632-D4FC-4E38-ADEE-4E3390753C23}" type="slidenum">
              <a:rPr lang="en-US" smtClean="0"/>
              <a:t>160</a:t>
            </a:fld>
            <a:endParaRPr lang="en-US"/>
          </a:p>
        </p:txBody>
      </p:sp>
    </p:spTree>
    <p:extLst>
      <p:ext uri="{BB962C8B-B14F-4D97-AF65-F5344CB8AC3E}">
        <p14:creationId xmlns:p14="http://schemas.microsoft.com/office/powerpoint/2010/main" val="3174813124"/>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FC3D35-D07D-EFC5-9240-E1C1BDE6CB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01C0E4-62D8-7A27-087C-4C9340A94D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45BD85-97E8-4808-C70C-7D9EE1422C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72E6A3-7A62-32AD-DBA1-EB7CD61F1CE8}"/>
              </a:ext>
            </a:extLst>
          </p:cNvPr>
          <p:cNvSpPr>
            <a:spLocks noGrp="1"/>
          </p:cNvSpPr>
          <p:nvPr>
            <p:ph type="sldNum" sz="quarter" idx="5"/>
          </p:nvPr>
        </p:nvSpPr>
        <p:spPr/>
        <p:txBody>
          <a:bodyPr/>
          <a:lstStyle/>
          <a:p>
            <a:fld id="{DB245632-D4FC-4E38-ADEE-4E3390753C23}" type="slidenum">
              <a:rPr lang="en-US" smtClean="0"/>
              <a:t>161</a:t>
            </a:fld>
            <a:endParaRPr lang="en-US"/>
          </a:p>
        </p:txBody>
      </p:sp>
    </p:spTree>
    <p:extLst>
      <p:ext uri="{BB962C8B-B14F-4D97-AF65-F5344CB8AC3E}">
        <p14:creationId xmlns:p14="http://schemas.microsoft.com/office/powerpoint/2010/main" val="2342668281"/>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1DD67-19F2-F3DC-74E5-E7BD86D7F3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C12835-4192-9B5C-327C-8CDAE32D3A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FF406B-12F4-FCA7-03B1-FC7AB56909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94B9AF-C8CF-ED5D-CE70-E884E41B40F5}"/>
              </a:ext>
            </a:extLst>
          </p:cNvPr>
          <p:cNvSpPr>
            <a:spLocks noGrp="1"/>
          </p:cNvSpPr>
          <p:nvPr>
            <p:ph type="sldNum" sz="quarter" idx="5"/>
          </p:nvPr>
        </p:nvSpPr>
        <p:spPr/>
        <p:txBody>
          <a:bodyPr/>
          <a:lstStyle/>
          <a:p>
            <a:fld id="{DB245632-D4FC-4E38-ADEE-4E3390753C23}" type="slidenum">
              <a:rPr lang="en-US" smtClean="0"/>
              <a:t>162</a:t>
            </a:fld>
            <a:endParaRPr lang="en-US"/>
          </a:p>
        </p:txBody>
      </p:sp>
    </p:spTree>
    <p:extLst>
      <p:ext uri="{BB962C8B-B14F-4D97-AF65-F5344CB8AC3E}">
        <p14:creationId xmlns:p14="http://schemas.microsoft.com/office/powerpoint/2010/main" val="468051716"/>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905AC-8418-9FB1-4340-655A74FB05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885846-784D-8684-B4A7-CB10F23DCA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E86884-B04C-F42E-825B-EA64F7613A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4CBB89-B9E7-E589-0C6D-7718B2F349D6}"/>
              </a:ext>
            </a:extLst>
          </p:cNvPr>
          <p:cNvSpPr>
            <a:spLocks noGrp="1"/>
          </p:cNvSpPr>
          <p:nvPr>
            <p:ph type="sldNum" sz="quarter" idx="5"/>
          </p:nvPr>
        </p:nvSpPr>
        <p:spPr/>
        <p:txBody>
          <a:bodyPr/>
          <a:lstStyle/>
          <a:p>
            <a:fld id="{DB245632-D4FC-4E38-ADEE-4E3390753C23}" type="slidenum">
              <a:rPr lang="en-US" smtClean="0"/>
              <a:t>163</a:t>
            </a:fld>
            <a:endParaRPr lang="en-US"/>
          </a:p>
        </p:txBody>
      </p:sp>
    </p:spTree>
    <p:extLst>
      <p:ext uri="{BB962C8B-B14F-4D97-AF65-F5344CB8AC3E}">
        <p14:creationId xmlns:p14="http://schemas.microsoft.com/office/powerpoint/2010/main" val="2650820684"/>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6F680-4893-0F39-4770-DDCF6D623F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0A9557-4CDA-F04C-189A-6725A8A357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6BF55B-B1B8-9364-038C-21A5C65362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A658CA-82D6-C17B-0012-F9014F6EAC2F}"/>
              </a:ext>
            </a:extLst>
          </p:cNvPr>
          <p:cNvSpPr>
            <a:spLocks noGrp="1"/>
          </p:cNvSpPr>
          <p:nvPr>
            <p:ph type="sldNum" sz="quarter" idx="5"/>
          </p:nvPr>
        </p:nvSpPr>
        <p:spPr/>
        <p:txBody>
          <a:bodyPr/>
          <a:lstStyle/>
          <a:p>
            <a:fld id="{DB245632-D4FC-4E38-ADEE-4E3390753C23}" type="slidenum">
              <a:rPr lang="en-US" smtClean="0"/>
              <a:t>164</a:t>
            </a:fld>
            <a:endParaRPr lang="en-US"/>
          </a:p>
        </p:txBody>
      </p:sp>
    </p:spTree>
    <p:extLst>
      <p:ext uri="{BB962C8B-B14F-4D97-AF65-F5344CB8AC3E}">
        <p14:creationId xmlns:p14="http://schemas.microsoft.com/office/powerpoint/2010/main" val="5423986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EDA18-36BC-2D92-99E2-C54E2792CA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8C0006-9309-BB3D-70A1-76AC2A9C99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705442-B457-CD24-E4E9-B310C2103B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86E0F5-DEF4-4BE2-9261-7426796B2826}"/>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1318235058"/>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75631-8AC7-BD92-536C-B5B1EAA9D2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7D8F8B-1990-80BB-6C33-47ED56F846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65AEEF-F542-EF13-97AE-85444BE14D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97F871-B22F-EDD7-EE62-322598C716F3}"/>
              </a:ext>
            </a:extLst>
          </p:cNvPr>
          <p:cNvSpPr>
            <a:spLocks noGrp="1"/>
          </p:cNvSpPr>
          <p:nvPr>
            <p:ph type="sldNum" sz="quarter" idx="5"/>
          </p:nvPr>
        </p:nvSpPr>
        <p:spPr/>
        <p:txBody>
          <a:bodyPr/>
          <a:lstStyle/>
          <a:p>
            <a:fld id="{DB245632-D4FC-4E38-ADEE-4E3390753C23}" type="slidenum">
              <a:rPr lang="en-US" smtClean="0"/>
              <a:t>165</a:t>
            </a:fld>
            <a:endParaRPr lang="en-US"/>
          </a:p>
        </p:txBody>
      </p:sp>
    </p:spTree>
    <p:extLst>
      <p:ext uri="{BB962C8B-B14F-4D97-AF65-F5344CB8AC3E}">
        <p14:creationId xmlns:p14="http://schemas.microsoft.com/office/powerpoint/2010/main" val="655911002"/>
      </p:ext>
    </p:extLst>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9ECD96-5D9F-00F7-F793-350466D5E6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C1F904-78C0-64AC-7327-C556E78A89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3CCCE3-2E9E-514B-AAED-854CFC059D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DD5240-4A9A-690E-D628-7259BB74AF9E}"/>
              </a:ext>
            </a:extLst>
          </p:cNvPr>
          <p:cNvSpPr>
            <a:spLocks noGrp="1"/>
          </p:cNvSpPr>
          <p:nvPr>
            <p:ph type="sldNum" sz="quarter" idx="5"/>
          </p:nvPr>
        </p:nvSpPr>
        <p:spPr/>
        <p:txBody>
          <a:bodyPr/>
          <a:lstStyle/>
          <a:p>
            <a:fld id="{DB245632-D4FC-4E38-ADEE-4E3390753C23}" type="slidenum">
              <a:rPr lang="en-US" smtClean="0"/>
              <a:t>166</a:t>
            </a:fld>
            <a:endParaRPr lang="en-US"/>
          </a:p>
        </p:txBody>
      </p:sp>
    </p:spTree>
    <p:extLst>
      <p:ext uri="{BB962C8B-B14F-4D97-AF65-F5344CB8AC3E}">
        <p14:creationId xmlns:p14="http://schemas.microsoft.com/office/powerpoint/2010/main" val="4127871371"/>
      </p:ext>
    </p:extLst>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A7CD3-B30D-FCD8-F609-BCA1A2AE20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2389E9-1DB2-9B59-AA07-7964A047E3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68F676-ACCD-7C61-C4D6-F6714F6590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46C315-5029-D63D-748E-61A4DAA306C6}"/>
              </a:ext>
            </a:extLst>
          </p:cNvPr>
          <p:cNvSpPr>
            <a:spLocks noGrp="1"/>
          </p:cNvSpPr>
          <p:nvPr>
            <p:ph type="sldNum" sz="quarter" idx="5"/>
          </p:nvPr>
        </p:nvSpPr>
        <p:spPr/>
        <p:txBody>
          <a:bodyPr/>
          <a:lstStyle/>
          <a:p>
            <a:fld id="{DB245632-D4FC-4E38-ADEE-4E3390753C23}" type="slidenum">
              <a:rPr lang="en-US" smtClean="0"/>
              <a:t>167</a:t>
            </a:fld>
            <a:endParaRPr lang="en-US"/>
          </a:p>
        </p:txBody>
      </p:sp>
    </p:spTree>
    <p:extLst>
      <p:ext uri="{BB962C8B-B14F-4D97-AF65-F5344CB8AC3E}">
        <p14:creationId xmlns:p14="http://schemas.microsoft.com/office/powerpoint/2010/main" val="404237169"/>
      </p:ext>
    </p:extLst>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7825CA-C652-7AEE-C0CE-D73684C9E0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EA5A00-2826-1917-8533-33CBB517D2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D49B11-79DD-55E5-D1F4-9E8F3DF880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1776FD-7875-FCB2-2FB2-264DB062657A}"/>
              </a:ext>
            </a:extLst>
          </p:cNvPr>
          <p:cNvSpPr>
            <a:spLocks noGrp="1"/>
          </p:cNvSpPr>
          <p:nvPr>
            <p:ph type="sldNum" sz="quarter" idx="5"/>
          </p:nvPr>
        </p:nvSpPr>
        <p:spPr/>
        <p:txBody>
          <a:bodyPr/>
          <a:lstStyle/>
          <a:p>
            <a:fld id="{DB245632-D4FC-4E38-ADEE-4E3390753C23}" type="slidenum">
              <a:rPr lang="en-US" smtClean="0"/>
              <a:t>168</a:t>
            </a:fld>
            <a:endParaRPr lang="en-US"/>
          </a:p>
        </p:txBody>
      </p:sp>
    </p:spTree>
    <p:extLst>
      <p:ext uri="{BB962C8B-B14F-4D97-AF65-F5344CB8AC3E}">
        <p14:creationId xmlns:p14="http://schemas.microsoft.com/office/powerpoint/2010/main" val="1899650059"/>
      </p:ext>
    </p:extLst>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49DA4-3A57-41AE-8C45-5FEDECDF40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6EADEE-E4E4-E3C0-4FAF-7A363DFD64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9084BE-F693-78F6-E489-D2F63C4872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3223A4-9A59-FDC8-1545-05678073085A}"/>
              </a:ext>
            </a:extLst>
          </p:cNvPr>
          <p:cNvSpPr>
            <a:spLocks noGrp="1"/>
          </p:cNvSpPr>
          <p:nvPr>
            <p:ph type="sldNum" sz="quarter" idx="5"/>
          </p:nvPr>
        </p:nvSpPr>
        <p:spPr/>
        <p:txBody>
          <a:bodyPr/>
          <a:lstStyle/>
          <a:p>
            <a:fld id="{DB245632-D4FC-4E38-ADEE-4E3390753C23}" type="slidenum">
              <a:rPr lang="en-US" smtClean="0"/>
              <a:t>169</a:t>
            </a:fld>
            <a:endParaRPr lang="en-US"/>
          </a:p>
        </p:txBody>
      </p:sp>
    </p:spTree>
    <p:extLst>
      <p:ext uri="{BB962C8B-B14F-4D97-AF65-F5344CB8AC3E}">
        <p14:creationId xmlns:p14="http://schemas.microsoft.com/office/powerpoint/2010/main" val="1672368991"/>
      </p:ext>
    </p:extLst>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5FBD2F-5EB2-1D3B-74B2-16B8928395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418F3E-F90B-63D9-D4AC-EBD7642A0A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2CF608-8192-DA06-B739-6423DB4A0D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9E2C93-CF72-55D9-F888-4EBEB5919138}"/>
              </a:ext>
            </a:extLst>
          </p:cNvPr>
          <p:cNvSpPr>
            <a:spLocks noGrp="1"/>
          </p:cNvSpPr>
          <p:nvPr>
            <p:ph type="sldNum" sz="quarter" idx="5"/>
          </p:nvPr>
        </p:nvSpPr>
        <p:spPr/>
        <p:txBody>
          <a:bodyPr/>
          <a:lstStyle/>
          <a:p>
            <a:fld id="{DB245632-D4FC-4E38-ADEE-4E3390753C23}" type="slidenum">
              <a:rPr lang="en-US" smtClean="0"/>
              <a:t>170</a:t>
            </a:fld>
            <a:endParaRPr lang="en-US"/>
          </a:p>
        </p:txBody>
      </p:sp>
    </p:spTree>
    <p:extLst>
      <p:ext uri="{BB962C8B-B14F-4D97-AF65-F5344CB8AC3E}">
        <p14:creationId xmlns:p14="http://schemas.microsoft.com/office/powerpoint/2010/main" val="1626974671"/>
      </p:ext>
    </p:extLst>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1C07BC-DE69-D1AF-1F39-247028DBD1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661E5D-2218-07AA-1A7F-267EF825A6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0D74A2-FCD8-7699-01DE-1EDBC32A63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158AB9-D62C-0828-878E-310719001AF3}"/>
              </a:ext>
            </a:extLst>
          </p:cNvPr>
          <p:cNvSpPr>
            <a:spLocks noGrp="1"/>
          </p:cNvSpPr>
          <p:nvPr>
            <p:ph type="sldNum" sz="quarter" idx="5"/>
          </p:nvPr>
        </p:nvSpPr>
        <p:spPr/>
        <p:txBody>
          <a:bodyPr/>
          <a:lstStyle/>
          <a:p>
            <a:fld id="{DB245632-D4FC-4E38-ADEE-4E3390753C23}" type="slidenum">
              <a:rPr lang="en-US" smtClean="0"/>
              <a:t>171</a:t>
            </a:fld>
            <a:endParaRPr lang="en-US"/>
          </a:p>
        </p:txBody>
      </p:sp>
    </p:spTree>
    <p:extLst>
      <p:ext uri="{BB962C8B-B14F-4D97-AF65-F5344CB8AC3E}">
        <p14:creationId xmlns:p14="http://schemas.microsoft.com/office/powerpoint/2010/main" val="4181077404"/>
      </p:ext>
    </p:extLst>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339F7-224B-403F-5469-B34F49F48D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D845E7-83A5-75BC-BD65-1DF0D57150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E1F9AC-E166-70B4-F489-E7E4BB8C56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3FBCCC-E060-8445-97C2-C5B2EC8D2C5C}"/>
              </a:ext>
            </a:extLst>
          </p:cNvPr>
          <p:cNvSpPr>
            <a:spLocks noGrp="1"/>
          </p:cNvSpPr>
          <p:nvPr>
            <p:ph type="sldNum" sz="quarter" idx="5"/>
          </p:nvPr>
        </p:nvSpPr>
        <p:spPr/>
        <p:txBody>
          <a:bodyPr/>
          <a:lstStyle/>
          <a:p>
            <a:fld id="{DB245632-D4FC-4E38-ADEE-4E3390753C23}" type="slidenum">
              <a:rPr lang="en-US" smtClean="0"/>
              <a:t>172</a:t>
            </a:fld>
            <a:endParaRPr lang="en-US"/>
          </a:p>
        </p:txBody>
      </p:sp>
    </p:spTree>
    <p:extLst>
      <p:ext uri="{BB962C8B-B14F-4D97-AF65-F5344CB8AC3E}">
        <p14:creationId xmlns:p14="http://schemas.microsoft.com/office/powerpoint/2010/main" val="2987006536"/>
      </p:ext>
    </p:extLst>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65827-B52B-7B3B-2194-8545298D7B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F9192C-547A-647B-EDED-B2B972E7BA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542830-01CC-EF50-68AB-73A9E68AE1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4C8076-C391-1616-589A-891D0AB8F971}"/>
              </a:ext>
            </a:extLst>
          </p:cNvPr>
          <p:cNvSpPr>
            <a:spLocks noGrp="1"/>
          </p:cNvSpPr>
          <p:nvPr>
            <p:ph type="sldNum" sz="quarter" idx="5"/>
          </p:nvPr>
        </p:nvSpPr>
        <p:spPr/>
        <p:txBody>
          <a:bodyPr/>
          <a:lstStyle/>
          <a:p>
            <a:fld id="{DB245632-D4FC-4E38-ADEE-4E3390753C23}" type="slidenum">
              <a:rPr lang="en-US" smtClean="0"/>
              <a:t>173</a:t>
            </a:fld>
            <a:endParaRPr lang="en-US"/>
          </a:p>
        </p:txBody>
      </p:sp>
    </p:spTree>
    <p:extLst>
      <p:ext uri="{BB962C8B-B14F-4D97-AF65-F5344CB8AC3E}">
        <p14:creationId xmlns:p14="http://schemas.microsoft.com/office/powerpoint/2010/main" val="3006403747"/>
      </p:ext>
    </p:extLst>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8B63E-1D66-F19E-B2E1-83B44BD0D9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25AA2B-CBBD-17BE-1887-9B533319F6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EE48ED-A313-68D9-0485-61E3323E5B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81A02E-9E82-9064-FF44-A4F01E4C94A7}"/>
              </a:ext>
            </a:extLst>
          </p:cNvPr>
          <p:cNvSpPr>
            <a:spLocks noGrp="1"/>
          </p:cNvSpPr>
          <p:nvPr>
            <p:ph type="sldNum" sz="quarter" idx="5"/>
          </p:nvPr>
        </p:nvSpPr>
        <p:spPr/>
        <p:txBody>
          <a:bodyPr/>
          <a:lstStyle/>
          <a:p>
            <a:fld id="{DB245632-D4FC-4E38-ADEE-4E3390753C23}" type="slidenum">
              <a:rPr lang="en-US" smtClean="0"/>
              <a:t>174</a:t>
            </a:fld>
            <a:endParaRPr lang="en-US"/>
          </a:p>
        </p:txBody>
      </p:sp>
    </p:spTree>
    <p:extLst>
      <p:ext uri="{BB962C8B-B14F-4D97-AF65-F5344CB8AC3E}">
        <p14:creationId xmlns:p14="http://schemas.microsoft.com/office/powerpoint/2010/main" val="36330721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47812-BBBF-C5C4-FAEA-8470D5274A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201AA2-17C3-D825-CE28-62CFDCD35F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3AAE86-D4A4-7E60-7B4E-A21E8E8068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093052-7A50-AB05-BF55-65917A78B725}"/>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3308790120"/>
      </p:ext>
    </p:extLst>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29EB7-721C-34FA-CB66-F752B0B4F4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3DBBF1-9D71-B455-114D-9D107F8634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8D014D-157B-0027-0A6A-2FFBA5E2D9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3A9196-A0D3-CA61-5C86-9351FFDA58FF}"/>
              </a:ext>
            </a:extLst>
          </p:cNvPr>
          <p:cNvSpPr>
            <a:spLocks noGrp="1"/>
          </p:cNvSpPr>
          <p:nvPr>
            <p:ph type="sldNum" sz="quarter" idx="5"/>
          </p:nvPr>
        </p:nvSpPr>
        <p:spPr/>
        <p:txBody>
          <a:bodyPr/>
          <a:lstStyle/>
          <a:p>
            <a:fld id="{DB245632-D4FC-4E38-ADEE-4E3390753C23}" type="slidenum">
              <a:rPr lang="en-US" smtClean="0"/>
              <a:t>175</a:t>
            </a:fld>
            <a:endParaRPr lang="en-US"/>
          </a:p>
        </p:txBody>
      </p:sp>
    </p:spTree>
    <p:extLst>
      <p:ext uri="{BB962C8B-B14F-4D97-AF65-F5344CB8AC3E}">
        <p14:creationId xmlns:p14="http://schemas.microsoft.com/office/powerpoint/2010/main" val="2465802913"/>
      </p:ext>
    </p:extLst>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12305-F2EB-FCAC-046C-10098FFD1B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481AF1-DF7C-60E8-4B1D-5ED22B6DD6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116AEB-29F5-1811-C901-F9C2904BC5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EE8D70-4747-B52E-C2E2-7BDFFC834F5C}"/>
              </a:ext>
            </a:extLst>
          </p:cNvPr>
          <p:cNvSpPr>
            <a:spLocks noGrp="1"/>
          </p:cNvSpPr>
          <p:nvPr>
            <p:ph type="sldNum" sz="quarter" idx="5"/>
          </p:nvPr>
        </p:nvSpPr>
        <p:spPr/>
        <p:txBody>
          <a:bodyPr/>
          <a:lstStyle/>
          <a:p>
            <a:fld id="{DB245632-D4FC-4E38-ADEE-4E3390753C23}" type="slidenum">
              <a:rPr lang="en-US" smtClean="0"/>
              <a:t>176</a:t>
            </a:fld>
            <a:endParaRPr lang="en-US"/>
          </a:p>
        </p:txBody>
      </p:sp>
    </p:spTree>
    <p:extLst>
      <p:ext uri="{BB962C8B-B14F-4D97-AF65-F5344CB8AC3E}">
        <p14:creationId xmlns:p14="http://schemas.microsoft.com/office/powerpoint/2010/main" val="3120239602"/>
      </p:ext>
    </p:extLst>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D3DE2-403B-A016-CF76-DDE369C4CC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E526ED-7D65-BD31-7DFD-6BA0B3D636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764889-21BC-EC63-F931-3F9E136C51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BDF20F-84D5-AE93-5982-C8A6D7BAF8A9}"/>
              </a:ext>
            </a:extLst>
          </p:cNvPr>
          <p:cNvSpPr>
            <a:spLocks noGrp="1"/>
          </p:cNvSpPr>
          <p:nvPr>
            <p:ph type="sldNum" sz="quarter" idx="5"/>
          </p:nvPr>
        </p:nvSpPr>
        <p:spPr/>
        <p:txBody>
          <a:bodyPr/>
          <a:lstStyle/>
          <a:p>
            <a:fld id="{DB245632-D4FC-4E38-ADEE-4E3390753C23}" type="slidenum">
              <a:rPr lang="en-US" smtClean="0"/>
              <a:t>177</a:t>
            </a:fld>
            <a:endParaRPr lang="en-US"/>
          </a:p>
        </p:txBody>
      </p:sp>
    </p:spTree>
    <p:extLst>
      <p:ext uri="{BB962C8B-B14F-4D97-AF65-F5344CB8AC3E}">
        <p14:creationId xmlns:p14="http://schemas.microsoft.com/office/powerpoint/2010/main" val="863324158"/>
      </p:ext>
    </p:extLst>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8BF07-17BA-AC99-D50C-E6674B5268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6EB01C-2FC0-4827-4272-FF2E1446DB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DCAD14-C4EC-A757-0C47-D857AF87E0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6F480F-ECFF-CFA0-7829-D5D1B198A132}"/>
              </a:ext>
            </a:extLst>
          </p:cNvPr>
          <p:cNvSpPr>
            <a:spLocks noGrp="1"/>
          </p:cNvSpPr>
          <p:nvPr>
            <p:ph type="sldNum" sz="quarter" idx="5"/>
          </p:nvPr>
        </p:nvSpPr>
        <p:spPr/>
        <p:txBody>
          <a:bodyPr/>
          <a:lstStyle/>
          <a:p>
            <a:fld id="{DB245632-D4FC-4E38-ADEE-4E3390753C23}" type="slidenum">
              <a:rPr lang="en-US" smtClean="0"/>
              <a:t>178</a:t>
            </a:fld>
            <a:endParaRPr lang="en-US"/>
          </a:p>
        </p:txBody>
      </p:sp>
    </p:spTree>
    <p:extLst>
      <p:ext uri="{BB962C8B-B14F-4D97-AF65-F5344CB8AC3E}">
        <p14:creationId xmlns:p14="http://schemas.microsoft.com/office/powerpoint/2010/main" val="2518029378"/>
      </p:ext>
    </p:extLst>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F00CAD-5C08-6EC2-0455-617FBC72A8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63A7C8-6BA1-5500-3924-2258FB4DFC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72CA51-B3AE-56D1-F28B-857065F15C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E7250E-6C5B-6F48-4FC0-F367BF49AD41}"/>
              </a:ext>
            </a:extLst>
          </p:cNvPr>
          <p:cNvSpPr>
            <a:spLocks noGrp="1"/>
          </p:cNvSpPr>
          <p:nvPr>
            <p:ph type="sldNum" sz="quarter" idx="5"/>
          </p:nvPr>
        </p:nvSpPr>
        <p:spPr/>
        <p:txBody>
          <a:bodyPr/>
          <a:lstStyle/>
          <a:p>
            <a:fld id="{DB245632-D4FC-4E38-ADEE-4E3390753C23}" type="slidenum">
              <a:rPr lang="en-US" smtClean="0"/>
              <a:t>179</a:t>
            </a:fld>
            <a:endParaRPr lang="en-US"/>
          </a:p>
        </p:txBody>
      </p:sp>
    </p:spTree>
    <p:extLst>
      <p:ext uri="{BB962C8B-B14F-4D97-AF65-F5344CB8AC3E}">
        <p14:creationId xmlns:p14="http://schemas.microsoft.com/office/powerpoint/2010/main" val="24700947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58F54-5E73-5514-FFC7-227C59112F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65EE0B-DDD6-B2DB-857E-BDAA333B1B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55140E-8BCB-45F6-EDDC-1E8C6BA657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83EFA5-3008-1405-EC9B-38A897CAA634}"/>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16353510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2961F-7619-DA2F-5077-1C25A4E839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7B9551-DE4F-D672-5B0D-DE4DCBEAD8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29280E-3350-1992-C007-A295CDA108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6E154A-C43E-6F32-20CD-E9D2A53C8FD2}"/>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471619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D85CB-140C-0218-BB70-63D969C27B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FA52F2-85FE-0688-8D8D-92D88DA422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E0938D-F0D2-C6C3-5F26-FE1BBD4BE9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FC38EE-7FF6-285E-51E0-4A413C01EBA8}"/>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10419189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7A5093-6832-93EA-21DD-9B878649B0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0F55A5-6CFA-22F1-532A-DE38758C43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3608DF-2EA4-170E-F02E-308B3248F3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B744D3-E72D-47E3-F449-6D6BB02E695E}"/>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525345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5510F-97C6-F89B-FE4E-B04936D376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E97A4B-3895-356B-58A4-98A8ABF297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573F16-CD05-4D83-7D50-6FF4EC7133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2C7629-F72C-6D9F-36BA-87A0026FBDC8}"/>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24897666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73BCD-08FB-3B0D-02EA-ADE5DF58B6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EF1E5E-14D9-1632-7458-35CC577790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B2C26F-64E0-B2E6-C6D3-F5FC52F0BD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D55CA7-6C13-509F-0F65-C51C23C3496B}"/>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9756053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F3D9E-7BC4-E14A-4D95-2D69E423A1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E17B6D-819E-84A9-C360-57B4117BD3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80C55D-C6E2-111F-CAE1-8FAEB6F92C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3B9314-38ED-F530-BA38-B9E1DA5ACE08}"/>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40169203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FB574-C733-6CF9-EC81-4050C6C3B9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018095-C90B-0227-2E53-9068461B2A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CA6A7C-C8E0-281D-3031-E10D2C6B10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3E5C91-E870-E5ED-0F6B-552160ED3CF8}"/>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7103367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04DF9-6B64-E4CC-E588-61ACAF61A6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98CBC1-2467-C8AB-417A-AE8062F5EF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EF4788-48C6-C264-4070-D46B9B685F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93377A-734D-3D26-A7A7-B6BA439FD599}"/>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17538932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57F5E-893B-8068-524F-C6E4248F28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8FE74D-1FF3-C7FD-6439-23F0DC6932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7B1494-2789-C015-63E8-0A778554FC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E39929-02DB-3753-9621-EF29FFC8051C}"/>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36515556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EE3FB4-C866-C293-EED6-E8FE06CAD4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DBC5BE-9B6C-1AAE-8250-5FD5BAE6A7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3847DB-BD2F-D277-E17A-0C32FDFE4F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93AF8A-5961-2536-C237-58391334020F}"/>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8718801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C19E5-B396-0270-890E-7F97C4C54C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44F154-2FF2-D939-D1AF-DC4AF1BEDA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040AF4-F013-8A18-1B04-79ACE4AAAD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E02C13-EF5B-CA75-99E6-DD219BC44158}"/>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144908040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0DE51-91DC-CA6A-3959-6EC9B2AB67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CF77BE-D65F-81FC-7018-7F1002E2FB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76778B-B7B8-F08D-5B40-A0949B409B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0AE988-114A-01BF-FA27-A376FA8A6D0F}"/>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2107325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3BD58-C327-9FD6-51BE-D91813026C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5A5779-8882-71C2-6CF9-B51FEDA366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45F454-DA41-0086-4F69-31D954D4D4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1C5DCB-0138-92E8-76C5-E53EAD7E87FE}"/>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26090490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1CF4AC-1F95-3064-FCE8-32B0AFAD42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C5AB67-7578-A0C5-63CA-7A6AD390E5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BD42B4-99F2-1970-B71D-05FFCD636B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117325-26EB-58B8-DCE4-2B6C959BDE1D}"/>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18059241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A9C9E-9334-52DE-DF9D-10828E6F6D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EE4194-CC60-D5F6-6E08-3E989A9764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A5D8CF-8BCD-42E6-5937-8E0F9B5E3E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9D30A8-9C93-CC7F-1246-A65A57E64623}"/>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42484899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F3804B-819C-A4B9-EF99-80E61C89B9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11BBA3-D9DE-E8E0-AAA5-8E56000B37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CEDE32-00E0-C9AD-137F-616141F4F2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8E74B6-D639-0095-0113-D7475FA95588}"/>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35097811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B8055-BAE6-2612-D33A-C0D4A4FC53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432A4B-B029-7443-F5C1-8F03047568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1F09DF-0DFA-96A1-492D-4171CF48FB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7008B3-6F68-7F1F-09F5-0BB41552A422}"/>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31711304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7AE99-6794-84B2-35A9-932C7515FA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7E2426-3BF8-7364-16FC-AA9A92F09E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7F53CC-4267-4F7F-2FA8-694DB77800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63BFD5-9402-BB7A-DF2F-1A2E5ABBB7C9}"/>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268802927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135FB-6562-4871-46BE-2D6BFA1A92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2119E0-6228-E81C-0463-450350972F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8ABBDD-4D07-E3AB-0EE5-8756D63C98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489D86-87FB-6BD2-67BF-BE14CF63C394}"/>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196043918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1F527-6988-F1F6-6814-461C316311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325DBA-5115-15F9-8BC1-097B61538D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4A8553-B66C-2749-9C81-63AC083F45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D3F825-E45C-FAD8-5255-69DEEDB95957}"/>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29969567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743F0-3866-E207-E9C6-E0C9EF299E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377EB4-EA30-C34D-E402-96F2B49F84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81ED4E-C4E0-C607-3BCE-6652FF7C85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C0ABC86-4114-D89F-542A-8DB13D63831A}"/>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193868274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883EA-937B-EBD7-E06D-3B8CE91FDF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756B6F-694C-CD43-5041-5BC2989002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23B0E8-BB65-6CB8-EC74-9D3C1A0382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C567FB-9958-7F6B-2247-B81E0FF31D29}"/>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223693004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D80CA-8758-4E1A-5713-2E6D06E0B4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64E9A1-283A-8276-8199-183252F421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870F28-0AA0-587B-2407-D4688A4D5B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796BA2-0576-A1C0-3B74-167C1D12E1E5}"/>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2703243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074A1-2D35-2819-CD11-49845B37AD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92AC00-4D88-5EFA-EEB0-471E1EE73D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DA1CF2-9728-0C83-869B-9BB72243E4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703033-A655-356E-B27E-7885BB5DCD13}"/>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84073877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F0270-456B-58C5-CD45-DDC9A1C503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187791-EED3-C223-E465-BABBEBF7BC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35068A-74A1-B55F-4F1D-C4C15DD029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82850E-E829-7ED2-5E5D-81EFD0DAC7AE}"/>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43258267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E824E-B3FA-7BED-D913-17A8166836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7CF1EA-94ED-6948-18D8-361D9A9AC5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8AC50C-5059-F1D0-2C46-9B8A7304B7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649126-FA86-2C01-6AA7-816600E53531}"/>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296604329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11B5F-2666-1F55-E765-880B192C73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22569B-C5DF-1483-EECA-91C184B915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166FAD-C356-68D3-A3C1-9F4429AA20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B1397E-57F3-8DFF-3E30-3F16F100650A}"/>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120879980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BE231-CEC1-4B80-1637-929152893A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375134-E7C9-9EEF-1CD3-00D9FA8233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1C59BE-74BC-41B1-C198-EC2D3757D2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1BF04B-55EC-E234-B6F1-DB9888D839B6}"/>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26140162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6E1DB-BDC4-32C9-0A82-C78DBBD8A7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076E17-8581-2055-EAF0-0447D57B69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1A00FF-6089-ED8B-6824-6630B6BB6D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94683C-9E9B-C50B-5152-D3BF00EAF91A}"/>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106169080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9F31A-DDD1-4CE1-0E2E-48D19A54D1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7E3B2B-CED4-7527-8843-08329C8421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B4C33C-C1F7-7034-0818-ECD3E21144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12C3E7-D542-A4AB-F3DF-6BEB4309CBFB}"/>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417336741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7EA1B-1D26-D2D9-C063-94648392B2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63C4CD-364B-4ED7-4B38-61438CCDEB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62DC6D-EDAF-D876-0B55-4B30CEB3A9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0B3DAE-9F0B-55F7-B6C4-CA7ADEBFAF49}"/>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359547704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47A656-B68E-A1FD-4BD6-359111505C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6983ED-B9BE-2B75-BD0F-D55A0799CA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2716D9-CE3A-857F-2155-9F46AFD69E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52EA6F-3D2E-8B1C-6BAF-4D61D587BD0C}"/>
              </a:ext>
            </a:extLst>
          </p:cNvPr>
          <p:cNvSpPr>
            <a:spLocks noGrp="1"/>
          </p:cNvSpPr>
          <p:nvPr>
            <p:ph type="sldNum" sz="quarter" idx="5"/>
          </p:nvPr>
        </p:nvSpPr>
        <p:spPr/>
        <p:txBody>
          <a:bodyPr/>
          <a:lstStyle/>
          <a:p>
            <a:fld id="{DB245632-D4FC-4E38-ADEE-4E3390753C23}" type="slidenum">
              <a:rPr lang="en-US" smtClean="0"/>
              <a:t>50</a:t>
            </a:fld>
            <a:endParaRPr lang="en-US"/>
          </a:p>
        </p:txBody>
      </p:sp>
    </p:spTree>
    <p:extLst>
      <p:ext uri="{BB962C8B-B14F-4D97-AF65-F5344CB8AC3E}">
        <p14:creationId xmlns:p14="http://schemas.microsoft.com/office/powerpoint/2010/main" val="143193544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5481D-37B1-815A-4F56-AA268981D9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9A6CB5-7EA4-0974-23BE-955ED2A21C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CB72A9-A645-1EF5-5F4A-253AD8C93B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98BF32-A7D1-B4BC-3E31-F46B80510DD7}"/>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192962149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8BC6F6-83DE-42DE-4C71-C028A82CB8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506A53-431F-4F38-BA80-BF47CDE35B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29DE3E-A8BA-8B45-E981-9EA56582AD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AD12F3-13F7-70C3-7A7A-BD2632A1A5DB}"/>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21169406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33742-3704-C973-2A2D-B750336137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8852B1-BB1D-7A83-0BD2-0EBAD322F3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BBF16B-57E5-0EA3-0247-DBFE5AA76D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721E7A-55FF-FD83-CD51-43FE9D42A29B}"/>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410442732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5534D-F9E9-89EB-EC96-89C5483DC9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EFF86A-A41B-02CD-9D8B-1AF3FCE1F9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5073F3-4667-6CFF-2F5C-A4971EFAAF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C9B2F5-A3BF-EC65-CD7A-1EA55F7A7A73}"/>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282779222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967AFA-1478-5DE1-BED4-EFD940A358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EBB7ED-8B85-97C0-F36D-C20C308E41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4CD986-0C38-6456-9E38-4101DA5A28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F5C480-51B5-7D85-A2FA-6F2991122F4A}"/>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14565748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6C68F-2A85-7A13-3BFA-92A29B866C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D2DE2D-562E-F0F0-6EAE-745FD06196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F9448F-C921-ED99-186B-5CBDCE3031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B29B14-B803-E156-8B1A-78414A721248}"/>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294154903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236684-EE22-2F44-9C63-8C557A885A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90E413-C2C7-0E26-4472-9D6D59DF4E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D08543-C66E-F0F7-02A8-BE712C3B80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166D4B-CB4F-B7B9-FD1A-C584C389A06E}"/>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4003187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F3576-8A72-752B-25EA-E3F79626BC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7DBEA9-2E9A-507C-ABE3-CEE333F7D2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A84573-A36E-271F-8A87-5E54303C11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66878C-81B2-B64D-E247-8E3146AC20CC}"/>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393081753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EBF941-3177-30E9-7EFB-066A77EE0D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881E57-ADD1-1EEF-80B8-F3EA8760F8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9DD3A5-1DE1-5648-1392-F1DC11278C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FF7B96-65BD-397E-2F4A-B6292470DDA3}"/>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395249304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8C4A6-1832-DD89-9409-15F2982778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3E0304-1A63-175C-D548-79D68DFF51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47E7C2-45C2-7294-F03F-8D033720D4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DE2441-EF61-1FE9-77D3-34536FDEF990}"/>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301316599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121AC-582E-A23B-951D-D0D0473B47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32490D-73FE-9AF9-9137-A5708D425C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AACE8D-133C-6C9C-C0DE-A851BE0942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CF631E-87DB-9A1B-C78D-120C5C2F8A23}"/>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162822169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3CED9-D877-7C16-FF39-A0A5FA0634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E2762B-06E5-6C06-7F7C-A6C0A36055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6E3FAB-6978-BD0C-345B-A409D22E96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68B699-E6FF-B065-F033-1C50486BFB4C}"/>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358233294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E738B-94FB-45FC-77BF-7E17019680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44C8D2-C2D3-F8A8-0D98-2157D1B04E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1EC5AF-D5E2-27D3-DCA2-8BE10C9079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97134A-8FB2-7C9E-D7E8-35424EA8ECB8}"/>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21114089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5B685-77B0-9BEE-8ABC-0F12EE0E26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26167E-846A-B2F8-027E-BADBEA3E74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F17CE8-A0F7-00CD-BDC1-17181B3F0B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5B1A87-6395-6193-3814-3A72CD89B704}"/>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18995703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2A7A5-EA6E-FD25-0601-EBBDBDD23C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289AA5-212A-8079-68D2-51F4EBDCA4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45BC62-9FF8-839C-2101-51F098D394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06F4E3-FBA8-8CF0-1D74-D14FB17CA652}"/>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399795032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919AD-ACFB-365F-E226-49698A4373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4F7230-1DB1-6348-B1AE-AB0118458A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8385E6-0DAD-B8D4-20F6-9E70C119FE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54DE42-B964-BCFF-EAE9-9B47B70365C5}"/>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224861493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E1CAD-9246-BB66-C0CA-825D3372B4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D60160-F002-613E-9972-F15FC483EA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3329EA-D600-DC6D-E477-662BE2D56D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540FBC-D5D3-950C-22D4-286E151C7598}"/>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36976064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378D3-34F8-CBB4-0302-CA127FFAB2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9750EC-B03E-3635-C607-9467A98D61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D745DB-5D99-A8DB-E92A-8047BCE092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96D504-A592-9CAC-BF53-3F181FC96B9E}"/>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392461641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2CCFF-107D-74FE-C52A-430BFBC158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4A6274-B472-3E84-1AA0-095D514C4D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0FF033-D83B-45F3-0A40-1B92B52A29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625AA7-3734-23D7-A041-30C113793565}"/>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111948306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89E354-9155-CC69-5ADE-4050475427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594540-0175-8447-A175-F9B0C54706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E51D29-56AA-031E-21E7-AFC7563A6E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CE6939-F724-8275-D894-B693B239FA79}"/>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280483271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42DBE-F6C3-B711-9355-A45537F478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8F87DA-9420-C62E-8EE2-6F1EB9FC52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AD7F29-54FD-2449-08ED-3159FF9B8A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89060F-8983-6169-3BFB-5A5228F871F2}"/>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7068785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52EDD-38B4-56F0-2176-DA6D6D517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1456E9-8546-F533-870E-A5EA7D9E93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A8DE91-6B2A-9140-E8C8-D47242714E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E4CEB4-989D-6C7F-2C54-B28A082ED7F3}"/>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153746700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D156F-51BA-B523-A56C-F4F398CD4D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60C27D-0096-FB9D-B601-1EB7E9EF6A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2DE4C1-74CB-6A0F-B39C-25EF67820D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23AE07-65D6-4BBD-BF92-81830DCC4852}"/>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223620592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6EC3F2-991A-EB5F-D803-7AE3C935A0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AF762E-91C7-4386-BD80-AA362A2AA7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1F2204-AA90-9FB8-8EEE-8B4E413284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A37D5C-9E69-E7ED-C2AE-29E935297001}"/>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1762234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8C7C0-B4E1-FCA1-E39F-7C09AB0220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BEF196-FB36-C830-C99E-86DF0FB7F4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DDC651-7D7A-456A-B6E2-09613A0C17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9432A4-513E-6075-FCFF-D6F31C3B84BA}"/>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4147819153"/>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AC8D7-F3E5-D715-6CC2-870EF35D93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C3D310-2FED-13AF-9BDE-C8F6A334C5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168374-890A-64AB-9A1C-1EA6B75E32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2AD3A7-8326-E9CD-E224-22562547DFEA}"/>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3031953805"/>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E41E7-0561-9CA0-71B0-6192085EE6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3333DB-0DD0-E510-A88B-DD081AAE48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15389F-B5C3-3719-9CD2-51EA836F77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D49E86-9B55-90C0-A814-90A2F205A7AD}"/>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87140787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77C25-FCEE-FD8F-8BB5-674702C436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5FE4CE-3D0B-6EB3-BD79-17728A40AA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8FE399-FFA1-34A4-EFC1-AF5DD689F2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6E2BA4-992B-EEA8-C68E-EAC597141374}"/>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2506116860"/>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ACF77-6DB1-7ACC-46E5-892F41BD9E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60350A-7A17-07B3-FE89-437A2BA350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1926AD-CFD1-5D42-E264-6B210F3003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17864B-D1B7-5BBC-CDD4-E44A0C5CD9C7}"/>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272971170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CF50F8-06E7-5F3C-7D0A-1540A9E3A0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FEC881-0D3D-1093-059C-BE55F51F2D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5B9F54-257B-1D8F-496A-54551ABE7D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F5A559-9EB9-2370-06EC-B1F6A962261F}"/>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388494308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AFAC9C-233E-B967-F9E7-E74175850C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CE29E9-1023-9C2E-A6D7-437BB97617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04F6E8-FD88-7446-5E30-9D6E8D0E9E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BB28CD-411C-4D23-F6F9-DFBB2C7ADDFC}"/>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268002924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CA180-0EAC-CA53-72D0-3243FE34A3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65901A-9A95-93EF-6705-BE12B20C78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5BA43C-53FA-4158-0EEE-431FF0E908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46915A-54C6-EBBF-72C9-082BE85CBB1B}"/>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600752717"/>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5E11E-85D5-3704-D4CB-8B0EFE0D6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DD2BEF-DEB3-4690-8F9D-F9C5642719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77FE5A-2168-D954-1A0F-DD5E5380AC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9CCB89-9ABB-B587-C411-1E65CAF8452A}"/>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175191923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A03B49-C809-D022-132C-C3AD8CCFA0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7CF2A1-8341-4EDF-9AFE-6A8E27D085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D98502-B3D2-E842-6B1C-AAB1E34EAC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B5B912-0491-848D-EA77-B0F2ADB9C8D6}"/>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343282342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AD47F-7481-87FB-941C-A687950534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9CA006-DE37-306F-8069-4FEF86599E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633CD6-7849-872A-E997-7A238FE43C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CE5257-7024-F0AE-B31B-4F732B68BF37}"/>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15253023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A324B-1731-4469-0150-2BA041BF5A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BEBA56-E0D7-8FCC-EC84-1814E65100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D9E8A3-D986-5304-B927-61154A853F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122F4A-A2BF-E1DF-2F97-9687129CEF1E}"/>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3473951698"/>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E8853-E75F-CD64-8AAC-4D01162691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9D351A-4D2F-5808-7E30-0C926E31A5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6A1AEB-599E-1989-3219-3FFD8F09DF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C3E535-31BE-B699-BBF1-17ACE556A21A}"/>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2202844812"/>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9E721-0777-694C-6C46-39DE324BC3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F16A12-48DC-017B-ACB5-7833F21EE6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F68A57-B05F-F6D7-A244-74A3F062A2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8A0728-09F4-4DF9-772C-A431C85E884E}"/>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4174277846"/>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0291D3-D96E-3ECA-A534-3C60B5244E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1D4558-A7FF-76CC-CF03-6EFA493AF5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9D2BE7-380D-0903-3906-F08623855B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A0BA7D-1ED8-3FDC-3A5F-AF676D694F4B}"/>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26229550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F1B0D-24BB-8E92-1E55-115E35BCDA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ACA573-38D0-1CB8-C784-35E7A62BAE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2BA0B4-D3D9-6314-87C6-C686D1F44C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DF4A96-EE07-B991-7FC0-A858F179263D}"/>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2783500466"/>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466F8-87D6-CB15-127F-275E6CA3F6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F8CA9C-DDDC-96E8-9EC1-04E7632781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37C7AB-D789-EE14-CB33-268564EAF2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215EC7-DFCB-8267-338B-1F57035FC454}"/>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2974779629"/>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1B32A-090E-BB52-7B52-A033E4E608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57D270-9605-1F65-B3BF-7D9D5C7E66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29E656-D642-2481-7017-D60521796A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507678-5C1C-F339-09B0-DF11A997BC67}"/>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2024400590"/>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76F2AE-D761-5B1F-516F-1AC952781B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9784BB-E884-747E-EAD4-12879624D2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8A57D9-AA17-3DFD-37A4-EDA14E904E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9113DB-F16C-A945-1436-9270562D4144}"/>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2539109433"/>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FD16D-01D6-DEF4-622C-82B7AFD6A3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4A79F7-2929-B335-3BD6-96AA26B432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5E686E-7228-B3EB-2943-3F3FAADD3E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9A3AEE-EAAA-4D6B-3D3E-15CF0882AF5A}"/>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553422882"/>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E06023-AD7D-04BD-B7A2-4133A88C1B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585F8A-E46D-7CA2-23FF-22E8819CF6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C387E9-569C-5E76-78B0-CE7999044C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7D0CDE-60BA-1CC1-D143-904C25036E3D}"/>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609429161"/>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63395-FB86-CB5F-1096-216ABAE201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90DFFA-6B15-1BC0-6878-F9027BDD30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EA3352-9EFD-E0E4-A87E-14E70A3377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1B4E9D-DB2A-2A40-7805-8AAA89FEB32B}"/>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18325382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359F7-5898-8944-1143-435BCF3718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A8A765-F6B8-986D-2106-F80DE3C481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D69EAA-9319-6302-EB46-77F36E0181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BEEEEF-DC7F-FBCE-9343-9BAEEE187797}"/>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2444926937"/>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A7DF6-0D97-8230-258E-52800BEFA3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111591-39FE-6D94-637D-CB017DAA4E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63AAD8-04EF-0E8A-CFC8-144E5A4240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94A973-8BC5-8CB8-E22F-E658EDCB7F0A}"/>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3834816652"/>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76B75-3573-2ED5-BC36-78F79F7A26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2EEA48-4C75-E990-21E5-A084C7014F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B5376C-A862-1A97-B499-B846AB91D3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C8C198-45AC-E5E4-29AB-A0F5A7E4A071}"/>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4280505577"/>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5FB9F-4EAC-7611-F2FC-118AF98B38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261F85-C0FD-1217-BDBC-9A8995300C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5C83DB-64D0-9741-8E85-9D46EFC5D2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64F3A3-4346-9800-6792-C258C58AED47}"/>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59960893"/>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8503C-3773-3214-2352-8FD7F398EC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F3F874-72B0-3442-DF28-4FC64DAF2C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1D9FF0-411C-194C-2497-9EE37AE516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3EB674-CA4C-3BF3-CBF9-629FB560742D}"/>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4207125945"/>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9DF01C-B0DA-AB71-345C-9E587F13B0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6921A2-AC84-9500-8C80-204765D3AA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8DBA0A-C302-B72B-2B2C-E50C800E36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D49F82-991C-B5B4-F26B-BB500961BA33}"/>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1880589227"/>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0CA2D-9423-2F5B-8649-F0F44E0D9E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A1820-2CDE-A98D-7581-39B421EB57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A30172-9DDB-E26F-090D-2F935FC4BA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660306-D42E-A7AD-F0AE-C59E7D382C4E}"/>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1216358175"/>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6744D-BE07-EB35-004F-AE7CE77192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0240BA-D0F8-04F3-370E-C31FE1B0E3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E37564-8EEA-FB29-66BA-DB8FA34344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A5A100-BD5A-A917-0B47-F8E598DB62DE}"/>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3133939210"/>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F090A-9C93-8A52-30B1-A260B2CCB6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A0D9C3-2625-C90D-E76E-9C4F80B706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6721B4-427F-BCE1-9429-8BDA49AE5B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9B13E5-70FF-91BA-84EF-F7C0C2C4263A}"/>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2354868753"/>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E1FD3-9B19-F967-90E8-7C25A2C951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7DA929-AFE8-B668-34B3-776B49E3E7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0539C0-A1BE-5C65-45A7-5C22250A97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131471-6F48-A359-6732-00DA5E65A5D6}"/>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3309000960"/>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04D11-EE15-D53E-CAB0-6A3D825217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269EC3-9FBF-7F35-CE96-1E11CF9BEA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5AC06E-4C31-1151-1ECE-FC2C71990F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185009-93B6-582B-6E4B-8F4E009A1D9E}"/>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30310079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dirty="0"/>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3.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3.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3.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3.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3.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3.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3.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3.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3.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3.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3.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3.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3.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3.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3.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3.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3.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9 – </a:t>
            </a:r>
            <a:r>
              <a:rPr lang="en-US" sz="3600"/>
              <a:t>Chapter 9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FD833-4627-C1B2-3E37-4002B401F8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366066-6AFB-2276-FAED-97B2CE8F0DFD}"/>
              </a:ext>
            </a:extLst>
          </p:cNvPr>
          <p:cNvSpPr>
            <a:spLocks noGrp="1"/>
          </p:cNvSpPr>
          <p:nvPr>
            <p:ph type="title"/>
          </p:nvPr>
        </p:nvSpPr>
        <p:spPr>
          <a:xfrm>
            <a:off x="1980392" y="1314443"/>
            <a:ext cx="8231214" cy="3450327"/>
          </a:xfrm>
        </p:spPr>
        <p:txBody>
          <a:bodyPr>
            <a:noAutofit/>
          </a:bodyPr>
          <a:lstStyle/>
          <a:p>
            <a:pPr>
              <a:lnSpc>
                <a:spcPct val="100000"/>
              </a:lnSpc>
            </a:pPr>
            <a:r>
              <a:rPr lang="ar-EG" sz="5400" b="0" dirty="0"/>
              <a:t>فَتَوَلَّىٰ عَنْهُمْ وَقَالَ يَا قَوْمِ لَقَدْ أَبْلَغْتُكُمْ رِسَالَاتِ رَبِّي وَنَصَحْتُ لَكُمْۖ فَكَيْفَ آسَىٰ عَلَىٰ قَوْمٍ كَافِرِينَ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815A6F-1B4E-C9D5-23A7-6112241C5786}"/>
              </a:ext>
            </a:extLst>
          </p:cNvPr>
          <p:cNvSpPr txBox="1"/>
          <p:nvPr/>
        </p:nvSpPr>
        <p:spPr>
          <a:xfrm>
            <a:off x="2060711" y="425693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Shu'aib left them, saying: "O my people! I did indeed convey to you the messages for which I was sent by my Lord: I gave you good counsel, but how shall I lament over a people who refuse to believe!"</a:t>
            </a:r>
          </a:p>
        </p:txBody>
      </p:sp>
      <p:sp>
        <p:nvSpPr>
          <p:cNvPr id="7" name="TextBox 6">
            <a:extLst>
              <a:ext uri="{FF2B5EF4-FFF2-40B4-BE49-F238E27FC236}">
                <a16:creationId xmlns:a16="http://schemas.microsoft.com/office/drawing/2014/main" id="{92884AAE-9D1C-0788-34CB-1B0E46B1AC35}"/>
              </a:ext>
            </a:extLst>
          </p:cNvPr>
          <p:cNvSpPr txBox="1"/>
          <p:nvPr/>
        </p:nvSpPr>
        <p:spPr>
          <a:xfrm>
            <a:off x="3294120" y="39491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76438800"/>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8DFEF-669F-9DAA-6B29-9EA53AEDAC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6FF487-4B50-EFF4-45BE-42734E349EA9}"/>
              </a:ext>
            </a:extLst>
          </p:cNvPr>
          <p:cNvSpPr>
            <a:spLocks noGrp="1"/>
          </p:cNvSpPr>
          <p:nvPr>
            <p:ph type="title"/>
          </p:nvPr>
        </p:nvSpPr>
        <p:spPr>
          <a:xfrm>
            <a:off x="2209966" y="1345866"/>
            <a:ext cx="7772065" cy="3450327"/>
          </a:xfrm>
        </p:spPr>
        <p:txBody>
          <a:bodyPr>
            <a:noAutofit/>
          </a:bodyPr>
          <a:lstStyle/>
          <a:p>
            <a:pPr>
              <a:lnSpc>
                <a:spcPct val="100000"/>
              </a:lnSpc>
            </a:pPr>
            <a:r>
              <a:rPr lang="ar-EG" sz="5400" b="0" dirty="0"/>
              <a:t>وَإِذْ نَتَقْنَا الْجَبَلَ فَوْقَهُمْ كَأَنَّهُ ظُلَّةٌ وَظَنُّوا أَنَّهُ وَاقِعٌ بِهِمْ خُذُوا مَا آتَيْنَاكُمْ بِقُوَّةٍ وَاذْكُرُوا مَا فِيهِ لَعَلَّكُمْ تَتَّقُونَ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5B5ECC-FE00-E08D-96BD-8B6B49FFF937}"/>
              </a:ext>
            </a:extLst>
          </p:cNvPr>
          <p:cNvSpPr txBox="1"/>
          <p:nvPr/>
        </p:nvSpPr>
        <p:spPr>
          <a:xfrm>
            <a:off x="2060710" y="4273185"/>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We shook the Mount over them, as if it had been a canopy, and they thought it was going to fall on them (We said): "Hold firmly to what We have given you, and bring (ever) to remembrance what is therein; perchance ye may fear Allah."</a:t>
            </a:r>
          </a:p>
        </p:txBody>
      </p:sp>
      <p:sp>
        <p:nvSpPr>
          <p:cNvPr id="7" name="TextBox 6">
            <a:extLst>
              <a:ext uri="{FF2B5EF4-FFF2-40B4-BE49-F238E27FC236}">
                <a16:creationId xmlns:a16="http://schemas.microsoft.com/office/drawing/2014/main" id="{4731AC42-D104-A619-080A-DC0E5B3467F7}"/>
              </a:ext>
            </a:extLst>
          </p:cNvPr>
          <p:cNvSpPr txBox="1"/>
          <p:nvPr/>
        </p:nvSpPr>
        <p:spPr>
          <a:xfrm>
            <a:off x="2138945" y="39654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7897193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FB312-AF99-E76D-A6AD-2F8D6C649E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C18CE0-793E-5801-00DA-4B3EB1E10CD3}"/>
              </a:ext>
            </a:extLst>
          </p:cNvPr>
          <p:cNvSpPr>
            <a:spLocks noGrp="1"/>
          </p:cNvSpPr>
          <p:nvPr>
            <p:ph type="title"/>
          </p:nvPr>
        </p:nvSpPr>
        <p:spPr>
          <a:xfrm>
            <a:off x="2209962" y="1273960"/>
            <a:ext cx="7772065" cy="3450327"/>
          </a:xfrm>
        </p:spPr>
        <p:txBody>
          <a:bodyPr>
            <a:noAutofit/>
          </a:bodyPr>
          <a:lstStyle/>
          <a:p>
            <a:pPr>
              <a:lnSpc>
                <a:spcPct val="100000"/>
              </a:lnSpc>
            </a:pPr>
            <a:r>
              <a:rPr lang="ar-EG" sz="5000" b="0" dirty="0"/>
              <a:t>وَإِذْ أَخَذَ رَبُّكَ مِنْ بَنِي آدَمَ مِنْ ظُهُورِهِمْ ذُرِّيَّتَهُمْ وَأَشْهَدَهُمْ عَلَىٰ أَنْفُسِهِمْ أَلَسْتُ بِرَبِّكُمْۖ قَالُوا بَلَىٰ ۛ شَهِدْنَا ۛ أَنْ تَقُولُوا يَوْمَ الْقِيَامَةِ إِنَّا كُنَّا عَنْ هَٰذَا غَافِلِينَ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333B51-D2A4-6213-BB32-0268A0680C8D}"/>
              </a:ext>
            </a:extLst>
          </p:cNvPr>
          <p:cNvSpPr txBox="1"/>
          <p:nvPr/>
        </p:nvSpPr>
        <p:spPr>
          <a:xfrm>
            <a:off x="2060708" y="4406350"/>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thy Lord drew forth from the Children of Adam - from their loins - their descendants, and made them testify concerning themselves, (saying): "Am I not your Lord (who cherishes and sustains you)?"- They said: "Yea! We do testify!" (This), lest ye should say on the Day of Judgment: "Of this we were never mindful":</a:t>
            </a:r>
          </a:p>
        </p:txBody>
      </p:sp>
      <p:sp>
        <p:nvSpPr>
          <p:cNvPr id="7" name="TextBox 6">
            <a:extLst>
              <a:ext uri="{FF2B5EF4-FFF2-40B4-BE49-F238E27FC236}">
                <a16:creationId xmlns:a16="http://schemas.microsoft.com/office/drawing/2014/main" id="{A384C38E-2C24-17A0-D13D-233AD3455056}"/>
              </a:ext>
            </a:extLst>
          </p:cNvPr>
          <p:cNvSpPr txBox="1"/>
          <p:nvPr/>
        </p:nvSpPr>
        <p:spPr>
          <a:xfrm>
            <a:off x="2715994" y="41607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8665683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EF8EE-657E-5209-B94A-E4303385CB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CBEB92-0881-E36B-C384-0A63257F7BFD}"/>
              </a:ext>
            </a:extLst>
          </p:cNvPr>
          <p:cNvSpPr>
            <a:spLocks noGrp="1"/>
          </p:cNvSpPr>
          <p:nvPr>
            <p:ph type="title"/>
          </p:nvPr>
        </p:nvSpPr>
        <p:spPr>
          <a:xfrm>
            <a:off x="2209962" y="1528320"/>
            <a:ext cx="7772065" cy="3450327"/>
          </a:xfrm>
        </p:spPr>
        <p:txBody>
          <a:bodyPr>
            <a:noAutofit/>
          </a:bodyPr>
          <a:lstStyle/>
          <a:p>
            <a:pPr>
              <a:lnSpc>
                <a:spcPct val="100000"/>
              </a:lnSpc>
            </a:pPr>
            <a:r>
              <a:rPr lang="ar-EG" sz="5400" b="0" dirty="0"/>
              <a:t>أَوْ تَقُولُوا إِنَّمَا أَشْرَكَ آبَاؤُنَا مِنْ قَبْلُ وَكُنَّا ذُرِّيَّةً مِنْ بَعْدِهِمْۖ أَفَتُهْلِكُنَا بِمَا فَعَلَ الْمُبْطِلُونَ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C676D8B-2C94-23C3-9508-CE80FF1BD8CA}"/>
              </a:ext>
            </a:extLst>
          </p:cNvPr>
          <p:cNvSpPr txBox="1"/>
          <p:nvPr/>
        </p:nvSpPr>
        <p:spPr>
          <a:xfrm>
            <a:off x="2060706" y="4418306"/>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Or lest ye should say: "Our fathers before us may have taken false gods, but we are (their) descendants after them: wilt Thou then destroy us because of the deeds of men who were futile?"</a:t>
            </a:r>
          </a:p>
        </p:txBody>
      </p:sp>
      <p:sp>
        <p:nvSpPr>
          <p:cNvPr id="7" name="TextBox 6">
            <a:extLst>
              <a:ext uri="{FF2B5EF4-FFF2-40B4-BE49-F238E27FC236}">
                <a16:creationId xmlns:a16="http://schemas.microsoft.com/office/drawing/2014/main" id="{244D64B7-0A62-7FB1-FA3F-C9D2BB623092}"/>
              </a:ext>
            </a:extLst>
          </p:cNvPr>
          <p:cNvSpPr txBox="1"/>
          <p:nvPr/>
        </p:nvSpPr>
        <p:spPr>
          <a:xfrm>
            <a:off x="4074277" y="41695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380104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9C755-ED5B-5D63-B0AF-74D16379A7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5BF941-44FA-A0F9-C011-9298C63D7E91}"/>
              </a:ext>
            </a:extLst>
          </p:cNvPr>
          <p:cNvSpPr>
            <a:spLocks noGrp="1"/>
          </p:cNvSpPr>
          <p:nvPr>
            <p:ph type="title"/>
          </p:nvPr>
        </p:nvSpPr>
        <p:spPr>
          <a:xfrm>
            <a:off x="2209968" y="1705873"/>
            <a:ext cx="7772065" cy="3450327"/>
          </a:xfrm>
        </p:spPr>
        <p:txBody>
          <a:bodyPr>
            <a:noAutofit/>
          </a:bodyPr>
          <a:lstStyle/>
          <a:p>
            <a:pPr>
              <a:lnSpc>
                <a:spcPct val="100000"/>
              </a:lnSpc>
            </a:pPr>
            <a:r>
              <a:rPr lang="ar-EG" sz="6000" b="0" dirty="0"/>
              <a:t>وَكَذَٰلِكَ نُفَصِّلُ الْآيَاتِ وَلَعَلَّهُمْ يَرْجِعُونَ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AAF0E1E-CF7C-0B2C-0F35-376FF688DC56}"/>
              </a:ext>
            </a:extLst>
          </p:cNvPr>
          <p:cNvSpPr txBox="1"/>
          <p:nvPr/>
        </p:nvSpPr>
        <p:spPr>
          <a:xfrm>
            <a:off x="2060712" y="4299818"/>
            <a:ext cx="8070575" cy="707886"/>
          </a:xfrm>
          <a:prstGeom prst="rect">
            <a:avLst/>
          </a:prstGeom>
          <a:noFill/>
        </p:spPr>
        <p:txBody>
          <a:bodyPr wrap="square">
            <a:spAutoFit/>
          </a:bodyPr>
          <a:lstStyle/>
          <a:p>
            <a:pPr algn="ctr"/>
            <a:r>
              <a:rPr lang="en-US" sz="2000" dirty="0"/>
              <a:t>Thus do We explain the signs in detail; and perchance they may turn (unto Us).</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797576C4-AF37-74D3-4FBC-D37F23CEFC4E}"/>
              </a:ext>
            </a:extLst>
          </p:cNvPr>
          <p:cNvSpPr txBox="1"/>
          <p:nvPr/>
        </p:nvSpPr>
        <p:spPr>
          <a:xfrm>
            <a:off x="4500411" y="39920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0144767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E5926-20B6-6AE4-20C2-EE1963FD11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8A54F0-D9DA-A7AD-85B0-99550E57AB52}"/>
              </a:ext>
            </a:extLst>
          </p:cNvPr>
          <p:cNvSpPr>
            <a:spLocks noGrp="1"/>
          </p:cNvSpPr>
          <p:nvPr>
            <p:ph type="title"/>
          </p:nvPr>
        </p:nvSpPr>
        <p:spPr>
          <a:xfrm>
            <a:off x="2209968" y="1528320"/>
            <a:ext cx="7772065" cy="3450327"/>
          </a:xfrm>
        </p:spPr>
        <p:txBody>
          <a:bodyPr>
            <a:noAutofit/>
          </a:bodyPr>
          <a:lstStyle/>
          <a:p>
            <a:pPr>
              <a:lnSpc>
                <a:spcPct val="100000"/>
              </a:lnSpc>
            </a:pPr>
            <a:r>
              <a:rPr lang="ar-EG" sz="5400" b="0" dirty="0"/>
              <a:t>وَاتْلُ عَلَيْهِمْ نَبَأَ الَّذِي آتَيْنَاهُ آيَاتِنَا فَانْسَلَخَ مِنْهَا فَأَتْبَعَهُ الشَّيْطَانُ فَكَانَ مِنَ الْغَاوِينَ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19BD323-A77B-A9A2-2318-9985E521F1B7}"/>
              </a:ext>
            </a:extLst>
          </p:cNvPr>
          <p:cNvSpPr txBox="1"/>
          <p:nvPr/>
        </p:nvSpPr>
        <p:spPr>
          <a:xfrm>
            <a:off x="2060712" y="4427131"/>
            <a:ext cx="8070575" cy="707886"/>
          </a:xfrm>
          <a:prstGeom prst="rect">
            <a:avLst/>
          </a:prstGeom>
          <a:noFill/>
        </p:spPr>
        <p:txBody>
          <a:bodyPr wrap="square">
            <a:spAutoFit/>
          </a:bodyPr>
          <a:lstStyle/>
          <a:p>
            <a:pPr algn="ctr"/>
            <a:r>
              <a:rPr lang="en-US" sz="2000" dirty="0"/>
              <a:t> Relate to them the story of the man to whom We sent Our signs, but he passed them by: so Satan followed him up, and he went astray.</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03C7A017-2205-F408-6BA4-E96041EF36D4}"/>
              </a:ext>
            </a:extLst>
          </p:cNvPr>
          <p:cNvSpPr txBox="1"/>
          <p:nvPr/>
        </p:nvSpPr>
        <p:spPr>
          <a:xfrm>
            <a:off x="4340615" y="41340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1053138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4CAAB-E050-030C-7FA9-D89E27B490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B1A82B-075B-27A5-EF54-96424E7A7D23}"/>
              </a:ext>
            </a:extLst>
          </p:cNvPr>
          <p:cNvSpPr>
            <a:spLocks noGrp="1"/>
          </p:cNvSpPr>
          <p:nvPr>
            <p:ph type="title"/>
          </p:nvPr>
        </p:nvSpPr>
        <p:spPr>
          <a:xfrm>
            <a:off x="2209968" y="1341889"/>
            <a:ext cx="7772065" cy="3450327"/>
          </a:xfrm>
        </p:spPr>
        <p:txBody>
          <a:bodyPr>
            <a:noAutofit/>
          </a:bodyPr>
          <a:lstStyle/>
          <a:p>
            <a:pPr>
              <a:lnSpc>
                <a:spcPct val="100000"/>
              </a:lnSpc>
            </a:pPr>
            <a:r>
              <a:rPr lang="ar-EG" sz="5000" b="0" dirty="0"/>
              <a:t>وَلَوْ شِئْنَا لَرَفَعْنَاهُ بِهَا وَلَٰكِنَّهُ أَخْلَدَ إِلَى الْأَرْضِ وَاتَّبَعَ هَوَاهُۚ فَمَثَلُهُ كَمَثَلِ الْكَلْبِ إِنْ تَحْمِلْ عَلَيْهِ يَلْهَثْ أَوْ تَتْرُكْهُ يَلْهَثْۚ...</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C30979-BA04-3843-0F7B-13E2FB934E56}"/>
              </a:ext>
            </a:extLst>
          </p:cNvPr>
          <p:cNvSpPr txBox="1"/>
          <p:nvPr/>
        </p:nvSpPr>
        <p:spPr>
          <a:xfrm>
            <a:off x="2060712" y="4240700"/>
            <a:ext cx="8070575" cy="1323439"/>
          </a:xfrm>
          <a:prstGeom prst="rect">
            <a:avLst/>
          </a:prstGeom>
          <a:noFill/>
        </p:spPr>
        <p:txBody>
          <a:bodyPr wrap="square">
            <a:spAutoFit/>
          </a:bodyPr>
          <a:lstStyle/>
          <a:p>
            <a:pPr algn="ctr"/>
            <a:r>
              <a:rPr lang="en-US" sz="2000" dirty="0"/>
              <a:t>If it had been Our will, We should have elevated him with Our signs; but he inclined to the earth, and followed his own vain desires. His similitude is that of a dog: if you attack him, he lolls out his tongue, or if you leave him alone, he (still) lolls out his tongue.</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332318023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0BF36-049E-E761-B3EB-02430E3B01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6CAB98-2EBC-9DBD-27D3-7C120DD47078}"/>
              </a:ext>
            </a:extLst>
          </p:cNvPr>
          <p:cNvSpPr>
            <a:spLocks noGrp="1"/>
          </p:cNvSpPr>
          <p:nvPr>
            <p:ph type="title"/>
          </p:nvPr>
        </p:nvSpPr>
        <p:spPr>
          <a:xfrm>
            <a:off x="2209967" y="1634852"/>
            <a:ext cx="7772065" cy="3450327"/>
          </a:xfrm>
        </p:spPr>
        <p:txBody>
          <a:bodyPr>
            <a:noAutofit/>
          </a:bodyPr>
          <a:lstStyle/>
          <a:p>
            <a:pPr>
              <a:lnSpc>
                <a:spcPct val="100000"/>
              </a:lnSpc>
            </a:pPr>
            <a:r>
              <a:rPr lang="ar-EG" sz="5400" b="0" dirty="0"/>
              <a:t> ذَٰلِكَ مَثَلُ الْقَوْمِ الَّذِينَ كَذَّبُوا بِآيَاتِنَاۚ فَاقْصُصِ الْقَصَصَ لَعَلَّهُمْ يَتَفَكَّرُونَ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4BBF75-17C9-E551-494F-77BB243E858B}"/>
              </a:ext>
            </a:extLst>
          </p:cNvPr>
          <p:cNvSpPr txBox="1"/>
          <p:nvPr/>
        </p:nvSpPr>
        <p:spPr>
          <a:xfrm>
            <a:off x="2060711" y="4166653"/>
            <a:ext cx="8070575" cy="707886"/>
          </a:xfrm>
          <a:prstGeom prst="rect">
            <a:avLst/>
          </a:prstGeom>
          <a:noFill/>
        </p:spPr>
        <p:txBody>
          <a:bodyPr wrap="square">
            <a:spAutoFit/>
          </a:bodyPr>
          <a:lstStyle/>
          <a:p>
            <a:pPr algn="ctr"/>
            <a:r>
              <a:rPr lang="en-US" sz="2000" dirty="0"/>
              <a:t> That is the similitude of those who reject Our signs; So relate the story; perchance they may reflect.</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1173384C-3F64-4F3B-BFFD-9360489A2DCE}"/>
              </a:ext>
            </a:extLst>
          </p:cNvPr>
          <p:cNvSpPr txBox="1"/>
          <p:nvPr/>
        </p:nvSpPr>
        <p:spPr>
          <a:xfrm>
            <a:off x="1979154" y="38588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8094872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CB459-F597-E05B-4F37-3F22CCC72E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72BD2F-7E8C-85CA-70B7-9704EDEB74CC}"/>
              </a:ext>
            </a:extLst>
          </p:cNvPr>
          <p:cNvSpPr>
            <a:spLocks noGrp="1"/>
          </p:cNvSpPr>
          <p:nvPr>
            <p:ph type="title"/>
          </p:nvPr>
        </p:nvSpPr>
        <p:spPr>
          <a:xfrm>
            <a:off x="2209967" y="1634852"/>
            <a:ext cx="7772065" cy="3450327"/>
          </a:xfrm>
        </p:spPr>
        <p:txBody>
          <a:bodyPr>
            <a:noAutofit/>
          </a:bodyPr>
          <a:lstStyle/>
          <a:p>
            <a:pPr>
              <a:lnSpc>
                <a:spcPct val="100000"/>
              </a:lnSpc>
            </a:pPr>
            <a:r>
              <a:rPr lang="ar-EG" sz="5400" b="0" dirty="0"/>
              <a:t>سَاءَ مَثَلًا الْقَوْمُ الَّذِينَ كَذَّبُوا بِآيَاتِنَا وَأَنْفُسَهُمْ كَانُوا يَظْلِمُونَ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B1A593-88BF-E9F2-B0FA-06F1D1540032}"/>
              </a:ext>
            </a:extLst>
          </p:cNvPr>
          <p:cNvSpPr txBox="1"/>
          <p:nvPr/>
        </p:nvSpPr>
        <p:spPr>
          <a:xfrm>
            <a:off x="2060711" y="4166653"/>
            <a:ext cx="8070575" cy="707886"/>
          </a:xfrm>
          <a:prstGeom prst="rect">
            <a:avLst/>
          </a:prstGeom>
          <a:noFill/>
        </p:spPr>
        <p:txBody>
          <a:bodyPr wrap="square">
            <a:spAutoFit/>
          </a:bodyPr>
          <a:lstStyle/>
          <a:p>
            <a:pPr algn="ctr"/>
            <a:r>
              <a:rPr lang="en-US" sz="2000" dirty="0"/>
              <a:t> Evil as an example are people who reject Our signs and wrong their own souls.</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BBE15174-C074-2B42-EE0B-DC555D72E8BD}"/>
              </a:ext>
            </a:extLst>
          </p:cNvPr>
          <p:cNvSpPr txBox="1"/>
          <p:nvPr/>
        </p:nvSpPr>
        <p:spPr>
          <a:xfrm>
            <a:off x="3142129" y="38588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5044851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A520B-FB00-8BE1-25FB-EE3E9F96D4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1769C9-2A6F-15C1-8ADF-957B7A676036}"/>
              </a:ext>
            </a:extLst>
          </p:cNvPr>
          <p:cNvSpPr>
            <a:spLocks noGrp="1"/>
          </p:cNvSpPr>
          <p:nvPr>
            <p:ph type="title"/>
          </p:nvPr>
        </p:nvSpPr>
        <p:spPr>
          <a:xfrm>
            <a:off x="2209967" y="1634852"/>
            <a:ext cx="7772065" cy="3450327"/>
          </a:xfrm>
        </p:spPr>
        <p:txBody>
          <a:bodyPr>
            <a:noAutofit/>
          </a:bodyPr>
          <a:lstStyle/>
          <a:p>
            <a:pPr>
              <a:lnSpc>
                <a:spcPct val="100000"/>
              </a:lnSpc>
            </a:pPr>
            <a:r>
              <a:rPr lang="ar-EG" sz="5400" b="0" dirty="0"/>
              <a:t>مَنْ يَهْدِ اللَّهُ فَهُوَ الْمُهْتَدِيۖ وَمَنْ يُضْلِلْ فَأُولَٰئِكَ هُمُ الْخَاسِرُونَ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6F4E3E9-AC5C-6C16-0646-D588955D3CBF}"/>
              </a:ext>
            </a:extLst>
          </p:cNvPr>
          <p:cNvSpPr txBox="1"/>
          <p:nvPr/>
        </p:nvSpPr>
        <p:spPr>
          <a:xfrm>
            <a:off x="2060711" y="4166653"/>
            <a:ext cx="8070575" cy="707886"/>
          </a:xfrm>
          <a:prstGeom prst="rect">
            <a:avLst/>
          </a:prstGeom>
          <a:noFill/>
        </p:spPr>
        <p:txBody>
          <a:bodyPr wrap="square">
            <a:spAutoFit/>
          </a:bodyPr>
          <a:lstStyle/>
          <a:p>
            <a:pPr algn="ctr"/>
            <a:r>
              <a:rPr lang="en-US" sz="2000" dirty="0"/>
              <a:t>Whom Allah doth guide,- he is on the right path: whom He rejects from His guidance,- such are the persons who perish.</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3202FF0A-0E82-A03F-4F97-8249098F2271}"/>
              </a:ext>
            </a:extLst>
          </p:cNvPr>
          <p:cNvSpPr txBox="1"/>
          <p:nvPr/>
        </p:nvSpPr>
        <p:spPr>
          <a:xfrm>
            <a:off x="3337437" y="38588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0113072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3A464-5BC1-AE61-2B50-2FF14E43F9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B9FC8B-B7DB-94A5-5F5A-9C8FE5F41CDD}"/>
              </a:ext>
            </a:extLst>
          </p:cNvPr>
          <p:cNvSpPr>
            <a:spLocks noGrp="1"/>
          </p:cNvSpPr>
          <p:nvPr>
            <p:ph type="title"/>
          </p:nvPr>
        </p:nvSpPr>
        <p:spPr>
          <a:xfrm>
            <a:off x="2209968" y="1324133"/>
            <a:ext cx="7772065" cy="3450327"/>
          </a:xfrm>
        </p:spPr>
        <p:txBody>
          <a:bodyPr>
            <a:noAutofit/>
          </a:bodyPr>
          <a:lstStyle/>
          <a:p>
            <a:pPr>
              <a:lnSpc>
                <a:spcPct val="100000"/>
              </a:lnSpc>
            </a:pPr>
            <a:r>
              <a:rPr lang="ar-EG" sz="4800" b="0" dirty="0"/>
              <a:t>وَلَقَدْ ذَرَأْنَا لِجَهَنَّمَ كَثِيرًا مِنَ الْجِنِّ وَالْإِنْسِۖ لَهُمْ قُلُوبٌ لَا يَفْقَهُونَ بِهَا وَلَهُمْ أَعْيُنٌ لَا يُبْصِرُونَ بِهَا وَلَهُمْ آذَانٌ لَا يَسْمَعُونَ بِهَاۚ أُولَٰئِكَ كَالْأَنْعَامِ بَلْ هُمْ أَضَلُّۚ أُولَٰئِكَ </a:t>
            </a:r>
            <a:br>
              <a:rPr lang="ar-EG" sz="4800" b="0" dirty="0"/>
            </a:br>
            <a:r>
              <a:rPr lang="ar-EG" sz="4800" b="0" dirty="0"/>
              <a:t>هُمُ الْغَافِلُونَ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E1DAE16-85BB-85F5-502C-0F55B974E1EA}"/>
              </a:ext>
            </a:extLst>
          </p:cNvPr>
          <p:cNvSpPr txBox="1"/>
          <p:nvPr/>
        </p:nvSpPr>
        <p:spPr>
          <a:xfrm>
            <a:off x="2060712" y="4769274"/>
            <a:ext cx="8070575" cy="1323439"/>
          </a:xfrm>
          <a:prstGeom prst="rect">
            <a:avLst/>
          </a:prstGeom>
          <a:noFill/>
        </p:spPr>
        <p:txBody>
          <a:bodyPr wrap="square">
            <a:spAutoFit/>
          </a:bodyPr>
          <a:lstStyle/>
          <a:p>
            <a:pPr algn="ctr"/>
            <a:r>
              <a:rPr lang="en-US" sz="2000" dirty="0"/>
              <a:t>Many are the </a:t>
            </a:r>
            <a:r>
              <a:rPr lang="en-US" sz="2000" dirty="0" err="1"/>
              <a:t>Jinns</a:t>
            </a:r>
            <a:r>
              <a:rPr lang="en-US" sz="2000" dirty="0"/>
              <a:t> and men we have made for Hell: They have hearts wherewith they understand not, eyes wherewith they see not, and ears wherewith they hear not. They are like cattle,- nay more misguided: for they are heedless (of warning).</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A6EB719C-D160-D608-B124-E6EFEDD7A294}"/>
              </a:ext>
            </a:extLst>
          </p:cNvPr>
          <p:cNvSpPr txBox="1"/>
          <p:nvPr/>
        </p:nvSpPr>
        <p:spPr>
          <a:xfrm>
            <a:off x="4429394" y="45335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37980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AEA56-0247-A69E-C7C4-448764A3D5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420E28-143E-C4F9-B889-23464D41F7EC}"/>
              </a:ext>
            </a:extLst>
          </p:cNvPr>
          <p:cNvSpPr>
            <a:spLocks noGrp="1"/>
          </p:cNvSpPr>
          <p:nvPr>
            <p:ph type="title"/>
          </p:nvPr>
        </p:nvSpPr>
        <p:spPr>
          <a:xfrm>
            <a:off x="1980393" y="1536385"/>
            <a:ext cx="8231214" cy="3450327"/>
          </a:xfrm>
        </p:spPr>
        <p:txBody>
          <a:bodyPr>
            <a:noAutofit/>
          </a:bodyPr>
          <a:lstStyle/>
          <a:p>
            <a:pPr>
              <a:lnSpc>
                <a:spcPct val="100000"/>
              </a:lnSpc>
            </a:pPr>
            <a:r>
              <a:rPr lang="ar-EG" sz="5000" b="0" dirty="0"/>
              <a:t>وَمَا أَرْسَلْنَا فِي قَرْيَةٍ مِنْ نَبِيٍّ إِلَّا أَخَذْنَا أَهْلَهَا بِالْبَأْسَاءِ وَالضَّرَّاءِ لَعَلَّهُمْ يَضَّرَّعُونَ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FC0CAE0-B4B1-5E1C-3C4D-482DD985D9CF}"/>
              </a:ext>
            </a:extLst>
          </p:cNvPr>
          <p:cNvSpPr txBox="1"/>
          <p:nvPr/>
        </p:nvSpPr>
        <p:spPr>
          <a:xfrm>
            <a:off x="2060712" y="395871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Whenever We sent a prophet to a town, We took up its people in suffering and adversity, in order that they might learn humility.</a:t>
            </a:r>
          </a:p>
        </p:txBody>
      </p:sp>
      <p:sp>
        <p:nvSpPr>
          <p:cNvPr id="7" name="TextBox 6">
            <a:extLst>
              <a:ext uri="{FF2B5EF4-FFF2-40B4-BE49-F238E27FC236}">
                <a16:creationId xmlns:a16="http://schemas.microsoft.com/office/drawing/2014/main" id="{2F014A1C-F9D0-13E3-9A6D-9C893FA19B14}"/>
              </a:ext>
            </a:extLst>
          </p:cNvPr>
          <p:cNvSpPr txBox="1"/>
          <p:nvPr/>
        </p:nvSpPr>
        <p:spPr>
          <a:xfrm>
            <a:off x="1638224" y="36509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4250858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5A8A8-80F3-5DA2-A401-70265B1A46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B1A53F-036E-4B3D-D033-4509623F59A4}"/>
              </a:ext>
            </a:extLst>
          </p:cNvPr>
          <p:cNvSpPr>
            <a:spLocks noGrp="1"/>
          </p:cNvSpPr>
          <p:nvPr>
            <p:ph type="title"/>
          </p:nvPr>
        </p:nvSpPr>
        <p:spPr>
          <a:xfrm>
            <a:off x="2209968" y="1501686"/>
            <a:ext cx="7772065" cy="3450327"/>
          </a:xfrm>
        </p:spPr>
        <p:txBody>
          <a:bodyPr>
            <a:noAutofit/>
          </a:bodyPr>
          <a:lstStyle/>
          <a:p>
            <a:pPr>
              <a:lnSpc>
                <a:spcPct val="100000"/>
              </a:lnSpc>
            </a:pPr>
            <a:r>
              <a:rPr lang="ar-EG" sz="5400" b="0" dirty="0"/>
              <a:t>وَلِلَّهِ الْأَسْمَاءُ الْحُسْنَىٰ فَادْعُوهُ بِهَاۖ وَذَرُوا الَّذِينَ يُلْحِدُونَ فِي أَسْمَائِهِۚ سَيُجْزَوْنَ مَا كَانُوا يَعْمَلُونَ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26FB621-ABE9-E6F9-1E8B-5E954EDA1A4B}"/>
              </a:ext>
            </a:extLst>
          </p:cNvPr>
          <p:cNvSpPr txBox="1"/>
          <p:nvPr/>
        </p:nvSpPr>
        <p:spPr>
          <a:xfrm>
            <a:off x="2060712" y="4450737"/>
            <a:ext cx="8070575" cy="1015663"/>
          </a:xfrm>
          <a:prstGeom prst="rect">
            <a:avLst/>
          </a:prstGeom>
          <a:noFill/>
        </p:spPr>
        <p:txBody>
          <a:bodyPr wrap="square">
            <a:spAutoFit/>
          </a:bodyPr>
          <a:lstStyle/>
          <a:p>
            <a:pPr algn="ctr"/>
            <a:r>
              <a:rPr lang="en-US" sz="2000" dirty="0"/>
              <a:t>The most beautiful names belong to Allah: so call on him by them; but shun such men as use profanity in his names: for what they do, they will soon be requited.</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5443D8FD-7ABD-B85E-3F86-596588EC7828}"/>
              </a:ext>
            </a:extLst>
          </p:cNvPr>
          <p:cNvSpPr txBox="1"/>
          <p:nvPr/>
        </p:nvSpPr>
        <p:spPr>
          <a:xfrm>
            <a:off x="2804780" y="41429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9835578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E581A2-5C27-63A4-F938-9A7136BE0D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0BBF00-BFCD-AF8E-6B1C-1F3029BC97C5}"/>
              </a:ext>
            </a:extLst>
          </p:cNvPr>
          <p:cNvSpPr>
            <a:spLocks noGrp="1"/>
          </p:cNvSpPr>
          <p:nvPr>
            <p:ph type="title"/>
          </p:nvPr>
        </p:nvSpPr>
        <p:spPr>
          <a:xfrm>
            <a:off x="2209968" y="1705872"/>
            <a:ext cx="7772065" cy="3450327"/>
          </a:xfrm>
        </p:spPr>
        <p:txBody>
          <a:bodyPr>
            <a:noAutofit/>
          </a:bodyPr>
          <a:lstStyle/>
          <a:p>
            <a:pPr>
              <a:lnSpc>
                <a:spcPct val="100000"/>
              </a:lnSpc>
            </a:pPr>
            <a:r>
              <a:rPr lang="ar-EG" sz="6000" b="0" dirty="0"/>
              <a:t>وَمِمَّنْ خَلَقْنَا أُمَّةٌ يَهْدُونَ بِالْحَقِّ وَبِهِ يَعْدِلُونَ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3EA05D-9194-2D9F-8431-0975A416E0C8}"/>
              </a:ext>
            </a:extLst>
          </p:cNvPr>
          <p:cNvSpPr txBox="1"/>
          <p:nvPr/>
        </p:nvSpPr>
        <p:spPr>
          <a:xfrm>
            <a:off x="2060712" y="4326449"/>
            <a:ext cx="8070575" cy="707886"/>
          </a:xfrm>
          <a:prstGeom prst="rect">
            <a:avLst/>
          </a:prstGeom>
          <a:noFill/>
        </p:spPr>
        <p:txBody>
          <a:bodyPr wrap="square">
            <a:spAutoFit/>
          </a:bodyPr>
          <a:lstStyle/>
          <a:p>
            <a:pPr algn="ctr"/>
            <a:r>
              <a:rPr lang="en-US" sz="2000" dirty="0"/>
              <a:t>Of those We have created are people who direct (others) with truth. And dispense justice therewith.</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8DC26587-74FF-3AD9-7877-934BF639491F}"/>
              </a:ext>
            </a:extLst>
          </p:cNvPr>
          <p:cNvSpPr txBox="1"/>
          <p:nvPr/>
        </p:nvSpPr>
        <p:spPr>
          <a:xfrm>
            <a:off x="4198574" y="40186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6213952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4C6C8B-ED2C-1B46-516B-D3E1BDD589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A2BCE6-8CF0-5D9A-965A-C3A2B94F0956}"/>
              </a:ext>
            </a:extLst>
          </p:cNvPr>
          <p:cNvSpPr>
            <a:spLocks noGrp="1"/>
          </p:cNvSpPr>
          <p:nvPr>
            <p:ph type="title"/>
          </p:nvPr>
        </p:nvSpPr>
        <p:spPr>
          <a:xfrm>
            <a:off x="2209968" y="1705872"/>
            <a:ext cx="7772065" cy="3450327"/>
          </a:xfrm>
        </p:spPr>
        <p:txBody>
          <a:bodyPr>
            <a:noAutofit/>
          </a:bodyPr>
          <a:lstStyle/>
          <a:p>
            <a:pPr>
              <a:lnSpc>
                <a:spcPct val="100000"/>
              </a:lnSpc>
            </a:pPr>
            <a:r>
              <a:rPr lang="ar-EG" sz="6000" b="0" dirty="0"/>
              <a:t>وَالَّذِينَ كَذَّبُوا بِآيَاتِنَا سَنَسْتَدْرِجُهُمْ مِنْ حَيْثُ لَا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CDAA4A7-6650-DFC4-0A85-DB63C6637F63}"/>
              </a:ext>
            </a:extLst>
          </p:cNvPr>
          <p:cNvSpPr txBox="1"/>
          <p:nvPr/>
        </p:nvSpPr>
        <p:spPr>
          <a:xfrm>
            <a:off x="2060712" y="4326449"/>
            <a:ext cx="8070575" cy="707886"/>
          </a:xfrm>
          <a:prstGeom prst="rect">
            <a:avLst/>
          </a:prstGeom>
          <a:noFill/>
        </p:spPr>
        <p:txBody>
          <a:bodyPr wrap="square">
            <a:spAutoFit/>
          </a:bodyPr>
          <a:lstStyle/>
          <a:p>
            <a:pPr algn="ctr"/>
            <a:r>
              <a:rPr lang="en-US" sz="2000" dirty="0"/>
              <a:t>Those who reject Our signs, We shall gradually visit with punishment, in ways they perceive not;</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2F48A96C-E81E-94CE-495D-E6D5C9B9813A}"/>
              </a:ext>
            </a:extLst>
          </p:cNvPr>
          <p:cNvSpPr txBox="1"/>
          <p:nvPr/>
        </p:nvSpPr>
        <p:spPr>
          <a:xfrm>
            <a:off x="3222030" y="40186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1355307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02E0D-0752-F085-840D-484395C36E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6BC9A1-38EC-B6BB-F412-0EC37D93947D}"/>
              </a:ext>
            </a:extLst>
          </p:cNvPr>
          <p:cNvSpPr>
            <a:spLocks noGrp="1"/>
          </p:cNvSpPr>
          <p:nvPr>
            <p:ph type="title"/>
          </p:nvPr>
        </p:nvSpPr>
        <p:spPr>
          <a:xfrm>
            <a:off x="2209968" y="1759138"/>
            <a:ext cx="7772065" cy="3450327"/>
          </a:xfrm>
        </p:spPr>
        <p:txBody>
          <a:bodyPr>
            <a:noAutofit/>
          </a:bodyPr>
          <a:lstStyle/>
          <a:p>
            <a:pPr>
              <a:lnSpc>
                <a:spcPct val="100000"/>
              </a:lnSpc>
            </a:pPr>
            <a:r>
              <a:rPr lang="ar-EG" sz="6000" b="0" dirty="0"/>
              <a:t>وَأُمْلِي لَهُمْۚ إِنَّ كَيْدِي مَتِينٌ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67A0133-59C7-D2C5-7E77-64EDB9DF089F}"/>
              </a:ext>
            </a:extLst>
          </p:cNvPr>
          <p:cNvSpPr txBox="1"/>
          <p:nvPr/>
        </p:nvSpPr>
        <p:spPr>
          <a:xfrm>
            <a:off x="2060712" y="3921100"/>
            <a:ext cx="8070575" cy="400110"/>
          </a:xfrm>
          <a:prstGeom prst="rect">
            <a:avLst/>
          </a:prstGeom>
          <a:noFill/>
        </p:spPr>
        <p:txBody>
          <a:bodyPr wrap="square">
            <a:spAutoFit/>
          </a:bodyPr>
          <a:lstStyle/>
          <a:p>
            <a:pPr algn="ctr"/>
            <a:r>
              <a:rPr lang="en-US" sz="2000" dirty="0"/>
              <a:t>Respite will I grant unto them: for My scheme is strong (and unfailing).</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B80B47E6-B21D-079A-3855-3E949F1AAE5C}"/>
              </a:ext>
            </a:extLst>
          </p:cNvPr>
          <p:cNvSpPr txBox="1"/>
          <p:nvPr/>
        </p:nvSpPr>
        <p:spPr>
          <a:xfrm>
            <a:off x="2636103" y="35747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8723746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7D1B8F-1F65-3B83-7C73-518DDC3528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C41AF5-2742-744C-7E48-C4E1BCCB2F62}"/>
              </a:ext>
            </a:extLst>
          </p:cNvPr>
          <p:cNvSpPr>
            <a:spLocks noGrp="1"/>
          </p:cNvSpPr>
          <p:nvPr>
            <p:ph type="title"/>
          </p:nvPr>
        </p:nvSpPr>
        <p:spPr>
          <a:xfrm>
            <a:off x="2209966" y="1537196"/>
            <a:ext cx="7772065" cy="3450327"/>
          </a:xfrm>
        </p:spPr>
        <p:txBody>
          <a:bodyPr>
            <a:noAutofit/>
          </a:bodyPr>
          <a:lstStyle/>
          <a:p>
            <a:pPr>
              <a:lnSpc>
                <a:spcPct val="100000"/>
              </a:lnSpc>
            </a:pPr>
            <a:r>
              <a:rPr lang="ar-EG" sz="6000" b="0" dirty="0"/>
              <a:t>أَوَلَمْ يَتَفَكَّرُواۗ مَا بِصَاحِبِهِمْ مِنْ جِنَّةٍۚ إِنْ هُوَ إِلَّا نَذِيرٌ مُبِينٌ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889278-A9D2-F6C5-FC12-67BE49574B41}"/>
              </a:ext>
            </a:extLst>
          </p:cNvPr>
          <p:cNvSpPr txBox="1"/>
          <p:nvPr/>
        </p:nvSpPr>
        <p:spPr>
          <a:xfrm>
            <a:off x="2060710" y="4151920"/>
            <a:ext cx="8070575" cy="707886"/>
          </a:xfrm>
          <a:prstGeom prst="rect">
            <a:avLst/>
          </a:prstGeom>
          <a:noFill/>
        </p:spPr>
        <p:txBody>
          <a:bodyPr wrap="square">
            <a:spAutoFit/>
          </a:bodyPr>
          <a:lstStyle/>
          <a:p>
            <a:pPr algn="ctr"/>
            <a:r>
              <a:rPr lang="en-US" sz="2000" dirty="0"/>
              <a:t>Do they not reflect? Their companion is not seized with madness: he is but a perspicuous warner.</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616E0D66-1919-97BC-64AB-0360A5ADE469}"/>
              </a:ext>
            </a:extLst>
          </p:cNvPr>
          <p:cNvSpPr txBox="1"/>
          <p:nvPr/>
        </p:nvSpPr>
        <p:spPr>
          <a:xfrm>
            <a:off x="2644981" y="38441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8492075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84137-4049-79A4-19A7-795DBFDF92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7133B6-1E39-ED12-ABB9-C129DBE6BE5E}"/>
              </a:ext>
            </a:extLst>
          </p:cNvPr>
          <p:cNvSpPr>
            <a:spLocks noGrp="1"/>
          </p:cNvSpPr>
          <p:nvPr>
            <p:ph type="title"/>
          </p:nvPr>
        </p:nvSpPr>
        <p:spPr>
          <a:xfrm>
            <a:off x="2209966" y="1368520"/>
            <a:ext cx="7772065" cy="3450327"/>
          </a:xfrm>
        </p:spPr>
        <p:txBody>
          <a:bodyPr>
            <a:noAutofit/>
          </a:bodyPr>
          <a:lstStyle/>
          <a:p>
            <a:pPr>
              <a:lnSpc>
                <a:spcPct val="100000"/>
              </a:lnSpc>
            </a:pPr>
            <a:r>
              <a:rPr lang="ar-EG" sz="5400" b="0" dirty="0"/>
              <a:t>أَوَلَمْ يَنْظُرُوا فِي مَلَكُوتِ السَّمَاوَاتِ وَالْأَرْضِ وَمَا خَلَقَ اللَّهُ مِنْ شَيْءٍ وَأَنْ عَسَىٰ أَنْ يَكُونَ قَدِ اقْتَرَبَ أَجَلُهُمْۖ فَبِأَيِّ حَدِيثٍ بَعْدَهُ يُؤْمِنُونَ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B0A09E-4324-7F98-6F0A-D0722ABC09A9}"/>
              </a:ext>
            </a:extLst>
          </p:cNvPr>
          <p:cNvSpPr txBox="1"/>
          <p:nvPr/>
        </p:nvSpPr>
        <p:spPr>
          <a:xfrm>
            <a:off x="2060712" y="4694560"/>
            <a:ext cx="8070575" cy="1323439"/>
          </a:xfrm>
          <a:prstGeom prst="rect">
            <a:avLst/>
          </a:prstGeom>
          <a:noFill/>
        </p:spPr>
        <p:txBody>
          <a:bodyPr wrap="square">
            <a:spAutoFit/>
          </a:bodyPr>
          <a:lstStyle/>
          <a:p>
            <a:pPr algn="ctr"/>
            <a:r>
              <a:rPr lang="en-US" sz="2000" dirty="0"/>
              <a:t>Do they see nothing in the government of the heavens and the earth and all that Allah hath created? (Do they not see) that it may well be that their terms is nigh drawing to an end? In what message after this will they then believe?</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97CC7C76-45BA-4791-5EB0-BFC459282C9F}"/>
              </a:ext>
            </a:extLst>
          </p:cNvPr>
          <p:cNvSpPr txBox="1"/>
          <p:nvPr/>
        </p:nvSpPr>
        <p:spPr>
          <a:xfrm>
            <a:off x="3497242" y="43867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2783707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68E7D7-6E7A-55B9-3270-CDE9A6E77E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496D48-F3C8-30E0-8A3A-4F22D1E8C338}"/>
              </a:ext>
            </a:extLst>
          </p:cNvPr>
          <p:cNvSpPr>
            <a:spLocks noGrp="1"/>
          </p:cNvSpPr>
          <p:nvPr>
            <p:ph type="title"/>
          </p:nvPr>
        </p:nvSpPr>
        <p:spPr>
          <a:xfrm>
            <a:off x="2209968" y="1546073"/>
            <a:ext cx="7772065" cy="3450327"/>
          </a:xfrm>
        </p:spPr>
        <p:txBody>
          <a:bodyPr>
            <a:noAutofit/>
          </a:bodyPr>
          <a:lstStyle/>
          <a:p>
            <a:pPr>
              <a:lnSpc>
                <a:spcPct val="100000"/>
              </a:lnSpc>
            </a:pPr>
            <a:r>
              <a:rPr lang="ar-EG" sz="6000" b="0" dirty="0"/>
              <a:t>مَنْ يُضْلِلِ اللَّهُ فَلَا هَادِيَ لَهُۚ وَيَذَرُهُمْ فِي طُغْيَانِهِمْ يَعْمَهُونَ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298B903-1A4A-A1C8-1E24-2511C4D06346}"/>
              </a:ext>
            </a:extLst>
          </p:cNvPr>
          <p:cNvSpPr txBox="1"/>
          <p:nvPr/>
        </p:nvSpPr>
        <p:spPr>
          <a:xfrm>
            <a:off x="2060712" y="4169049"/>
            <a:ext cx="8070575" cy="707886"/>
          </a:xfrm>
          <a:prstGeom prst="rect">
            <a:avLst/>
          </a:prstGeom>
          <a:noFill/>
        </p:spPr>
        <p:txBody>
          <a:bodyPr wrap="square">
            <a:spAutoFit/>
          </a:bodyPr>
          <a:lstStyle/>
          <a:p>
            <a:pPr algn="ctr"/>
            <a:r>
              <a:rPr lang="en-US" sz="2000" dirty="0"/>
              <a:t> To such as Allah rejects from His guidance, there can be no guide: He will leave them in their trespasses, wandering in distraction.</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7" name="TextBox 6">
            <a:extLst>
              <a:ext uri="{FF2B5EF4-FFF2-40B4-BE49-F238E27FC236}">
                <a16:creationId xmlns:a16="http://schemas.microsoft.com/office/drawing/2014/main" id="{C93F10A9-B9E7-7FFB-2D1A-C468AB70332C}"/>
              </a:ext>
            </a:extLst>
          </p:cNvPr>
          <p:cNvSpPr txBox="1"/>
          <p:nvPr/>
        </p:nvSpPr>
        <p:spPr>
          <a:xfrm>
            <a:off x="2209968" y="38008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13661539"/>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9D4377-7658-ED69-58DF-9FC9A5E00F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F846D7-C576-64F2-AF02-33E30F96F6C0}"/>
              </a:ext>
            </a:extLst>
          </p:cNvPr>
          <p:cNvSpPr>
            <a:spLocks noGrp="1"/>
          </p:cNvSpPr>
          <p:nvPr>
            <p:ph type="title"/>
          </p:nvPr>
        </p:nvSpPr>
        <p:spPr>
          <a:xfrm>
            <a:off x="2209966" y="1404029"/>
            <a:ext cx="7772065" cy="3450327"/>
          </a:xfrm>
        </p:spPr>
        <p:txBody>
          <a:bodyPr>
            <a:noAutofit/>
          </a:bodyPr>
          <a:lstStyle/>
          <a:p>
            <a:pPr>
              <a:lnSpc>
                <a:spcPct val="100000"/>
              </a:lnSpc>
            </a:pPr>
            <a:r>
              <a:rPr lang="ar-EG" sz="5400" b="0" dirty="0"/>
              <a:t>يَسْأَلُونَكَ عَنِ السَّاعَةِ أَيَّانَ مُرْسَاهَاۖ قُلْ إِنَّمَا عِلْمُهَا عِنْدَ رَبِّيۖ لَا يُجَلِّيهَا لِوَقْتِهَا إِلَّا هُوَۚ ثَقُلَتْ فِي السَّمَاوَاتِ وَالْأَرْضِۚ...</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0B8DAF8-3BCF-72E0-B78E-DF226B9B062A}"/>
              </a:ext>
            </a:extLst>
          </p:cNvPr>
          <p:cNvSpPr txBox="1"/>
          <p:nvPr/>
        </p:nvSpPr>
        <p:spPr>
          <a:xfrm>
            <a:off x="2060712" y="4659048"/>
            <a:ext cx="8070575" cy="1323439"/>
          </a:xfrm>
          <a:prstGeom prst="rect">
            <a:avLst/>
          </a:prstGeom>
          <a:noFill/>
        </p:spPr>
        <p:txBody>
          <a:bodyPr wrap="square">
            <a:spAutoFit/>
          </a:bodyPr>
          <a:lstStyle/>
          <a:p>
            <a:pPr algn="ctr"/>
            <a:r>
              <a:rPr lang="en-US" sz="2000" dirty="0"/>
              <a:t>They ask thee about the (final) Hour - when will be its appointed time? Say: "The knowledge thereof is with my Lord (alone): None but He can reveal as to when it will occur. Heavy were its burden through the heavens and the earth. </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6004553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B3038-574A-D64C-8795-D3113C19E3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342C0E-5F52-F965-5A06-B2B761077221}"/>
              </a:ext>
            </a:extLst>
          </p:cNvPr>
          <p:cNvSpPr>
            <a:spLocks noGrp="1"/>
          </p:cNvSpPr>
          <p:nvPr>
            <p:ph type="title"/>
          </p:nvPr>
        </p:nvSpPr>
        <p:spPr>
          <a:xfrm>
            <a:off x="2209968" y="1492806"/>
            <a:ext cx="7772065" cy="3450327"/>
          </a:xfrm>
        </p:spPr>
        <p:txBody>
          <a:bodyPr>
            <a:noAutofit/>
          </a:bodyPr>
          <a:lstStyle/>
          <a:p>
            <a:pPr>
              <a:lnSpc>
                <a:spcPct val="100000"/>
              </a:lnSpc>
            </a:pPr>
            <a:r>
              <a:rPr lang="ar-EG" sz="5400" b="0" dirty="0"/>
              <a:t> لَا تَأْتِيكُمْ إِلَّا بَغْتَةًۗ يَسْأَلُونَكَ كَأَنَّكَ حَفِيٌّ عَنْهَاۖ قُلْ إِنَّمَا عِلْمُهَا عِنْدَ اللَّهِ وَلَٰكِنَّ أَكْثَرَ النَّاسِ لَا يَعْلَمُونَ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5130EC-7F31-E0B2-7DE5-CD3AEA8C1F36}"/>
              </a:ext>
            </a:extLst>
          </p:cNvPr>
          <p:cNvSpPr txBox="1"/>
          <p:nvPr/>
        </p:nvSpPr>
        <p:spPr>
          <a:xfrm>
            <a:off x="2060712" y="4399868"/>
            <a:ext cx="8070575" cy="1015663"/>
          </a:xfrm>
          <a:prstGeom prst="rect">
            <a:avLst/>
          </a:prstGeom>
          <a:noFill/>
        </p:spPr>
        <p:txBody>
          <a:bodyPr wrap="square">
            <a:spAutoFit/>
          </a:bodyPr>
          <a:lstStyle/>
          <a:p>
            <a:pPr algn="ctr"/>
            <a:r>
              <a:rPr lang="en-US" sz="2000" dirty="0"/>
              <a:t>Only, all of a sudden will it come to you." They ask thee as if thou Wert eager in search thereof: Say: "The knowledge thereof is with Allah (alone), but most men know not."</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C5C90E6A-8B60-1EFB-FE94-76AADBAD05E4}"/>
              </a:ext>
            </a:extLst>
          </p:cNvPr>
          <p:cNvSpPr txBox="1"/>
          <p:nvPr/>
        </p:nvSpPr>
        <p:spPr>
          <a:xfrm>
            <a:off x="2644976" y="41293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90833431"/>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74B02-7CC1-2C4D-0861-C37F8631B0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9CCC79-8744-ED35-F37F-5795D5D89DBA}"/>
              </a:ext>
            </a:extLst>
          </p:cNvPr>
          <p:cNvSpPr>
            <a:spLocks noGrp="1"/>
          </p:cNvSpPr>
          <p:nvPr>
            <p:ph type="title"/>
          </p:nvPr>
        </p:nvSpPr>
        <p:spPr>
          <a:xfrm>
            <a:off x="2209966" y="1324130"/>
            <a:ext cx="7772065" cy="3450327"/>
          </a:xfrm>
        </p:spPr>
        <p:txBody>
          <a:bodyPr>
            <a:noAutofit/>
          </a:bodyPr>
          <a:lstStyle/>
          <a:p>
            <a:pPr>
              <a:lnSpc>
                <a:spcPct val="100000"/>
              </a:lnSpc>
            </a:pPr>
            <a:r>
              <a:rPr lang="ar-EG" sz="4800" b="0" dirty="0"/>
              <a:t>قُلْ لَا أَمْلِكُ لِنَفْسِي نَفْعًا وَلَا ضَرًّا إِلَّا مَا شَاءَ اللَّهُۚ وَلَوْ كُنْتُ أَعْلَمُ الْغَيْبَ لَاسْتَكْثَرْتُ مِنَ الْخَيْرِ وَمَا مَسَّنِيَ السُّوءُۚ إِنْ أَنَا إِلَّا نَذِيرٌ وَبَشِيرٌ لِقَوْمٍ يُؤْمِنُونَ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F725B09-69A5-6FE2-1FE8-AC344B5D0F2D}"/>
              </a:ext>
            </a:extLst>
          </p:cNvPr>
          <p:cNvSpPr txBox="1"/>
          <p:nvPr/>
        </p:nvSpPr>
        <p:spPr>
          <a:xfrm>
            <a:off x="2060710" y="4478705"/>
            <a:ext cx="8070575" cy="1323439"/>
          </a:xfrm>
          <a:prstGeom prst="rect">
            <a:avLst/>
          </a:prstGeom>
          <a:noFill/>
        </p:spPr>
        <p:txBody>
          <a:bodyPr wrap="square">
            <a:spAutoFit/>
          </a:bodyPr>
          <a:lstStyle/>
          <a:p>
            <a:pPr algn="ctr"/>
            <a:r>
              <a:rPr lang="en-US" sz="2000" dirty="0"/>
              <a:t>Say: "I have no power over any good or harm to myself except as Allah </a:t>
            </a:r>
            <a:r>
              <a:rPr lang="en-US" sz="2000" dirty="0" err="1"/>
              <a:t>willeth</a:t>
            </a:r>
            <a:r>
              <a:rPr lang="en-US" sz="2000" dirty="0"/>
              <a:t>. If I had knowledge of the unseen, I should have multiplied all good, and no evil should have touched me: I am but a warner, and a bringer of glad tidings to those who have faith."</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43BA325C-562E-98EF-18A0-9A216FD9A8C8}"/>
              </a:ext>
            </a:extLst>
          </p:cNvPr>
          <p:cNvSpPr txBox="1"/>
          <p:nvPr/>
        </p:nvSpPr>
        <p:spPr>
          <a:xfrm>
            <a:off x="3213146" y="41930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63553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EF2741-CFEB-BAB7-7F2C-F9A3CA405C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852C80-4F64-2E7D-D5C9-17249B579988}"/>
              </a:ext>
            </a:extLst>
          </p:cNvPr>
          <p:cNvSpPr>
            <a:spLocks noGrp="1"/>
          </p:cNvSpPr>
          <p:nvPr>
            <p:ph type="title"/>
          </p:nvPr>
        </p:nvSpPr>
        <p:spPr>
          <a:xfrm>
            <a:off x="1980392" y="1360548"/>
            <a:ext cx="8231214" cy="3450327"/>
          </a:xfrm>
        </p:spPr>
        <p:txBody>
          <a:bodyPr>
            <a:noAutofit/>
          </a:bodyPr>
          <a:lstStyle/>
          <a:p>
            <a:pPr>
              <a:lnSpc>
                <a:spcPct val="100000"/>
              </a:lnSpc>
            </a:pPr>
            <a:r>
              <a:rPr lang="ar-EG" sz="5000" b="0" dirty="0"/>
              <a:t>ثُمَّ بَدَّلْنَا مَكَانَ السَّيِّئَةِ الْحَسَنَةَ حَتَّىٰ عَفَوْا وَقَالُوا قَدْ مَسَّ آبَاءَنَا الضَّرَّاءُ وَالسَّرَّاءُ فَأَخَذْنَاهُمْ بَغْتَةً وَهُمْ لَا يَشْعُرُونَ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77E775C-1A42-8455-0F21-2AE4080EED86}"/>
              </a:ext>
            </a:extLst>
          </p:cNvPr>
          <p:cNvSpPr txBox="1"/>
          <p:nvPr/>
        </p:nvSpPr>
        <p:spPr>
          <a:xfrm>
            <a:off x="2060712" y="419171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We changed their suffering into prosperity, until they grew and multiplied, and began to say: "Our fathers (too) were touched by suffering and affluence" ... Behold! We called them to account of a sudden, while they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realised</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(their peril).</a:t>
            </a:r>
          </a:p>
        </p:txBody>
      </p:sp>
      <p:sp>
        <p:nvSpPr>
          <p:cNvPr id="7" name="TextBox 6">
            <a:extLst>
              <a:ext uri="{FF2B5EF4-FFF2-40B4-BE49-F238E27FC236}">
                <a16:creationId xmlns:a16="http://schemas.microsoft.com/office/drawing/2014/main" id="{57E7FA57-3BAB-1B5D-639B-D0214B6794D0}"/>
              </a:ext>
            </a:extLst>
          </p:cNvPr>
          <p:cNvSpPr txBox="1"/>
          <p:nvPr/>
        </p:nvSpPr>
        <p:spPr>
          <a:xfrm>
            <a:off x="2614768" y="39261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1920708"/>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C3BF0-6671-7970-A470-20840264A1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2AF72B-093B-AA3D-6FF3-1CA3407CAB11}"/>
              </a:ext>
            </a:extLst>
          </p:cNvPr>
          <p:cNvSpPr>
            <a:spLocks noGrp="1"/>
          </p:cNvSpPr>
          <p:nvPr>
            <p:ph type="title"/>
          </p:nvPr>
        </p:nvSpPr>
        <p:spPr>
          <a:xfrm>
            <a:off x="2209968" y="1199843"/>
            <a:ext cx="7772065" cy="3450327"/>
          </a:xfrm>
        </p:spPr>
        <p:txBody>
          <a:bodyPr>
            <a:noAutofit/>
          </a:bodyPr>
          <a:lstStyle/>
          <a:p>
            <a:pPr>
              <a:lnSpc>
                <a:spcPct val="100000"/>
              </a:lnSpc>
            </a:pPr>
            <a:r>
              <a:rPr lang="ar-EG" sz="4800" b="0" dirty="0"/>
              <a:t>هُوَ الَّذِي خَلَقَكُمْ مِنْ نَفْسٍ وَاحِدَةٍ وَجَعَلَ مِنْهَا زَوْجَهَا لِيَسْكُنَ إِلَيْهَاۖ فَلَمَّا تَغَشَّاهَا حَمَلَتْ حَمْلًا خَفِيفًا فَمَرَّتْ بِهِۖ فَلَمَّا أَثْقَلَتْ دَعَوَا اللَّهَ رَبَّهُمَا لَئِنْ آتَيْتَنَا صَالِحًا لَنَكُونَنَّ مِنَ الشَّاكِرِينَ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35AA83C-BD7F-F12C-0F60-5FCA0FBF70E7}"/>
              </a:ext>
            </a:extLst>
          </p:cNvPr>
          <p:cNvSpPr txBox="1"/>
          <p:nvPr/>
        </p:nvSpPr>
        <p:spPr>
          <a:xfrm>
            <a:off x="2060712" y="4650170"/>
            <a:ext cx="8070575" cy="1554272"/>
          </a:xfrm>
          <a:prstGeom prst="rect">
            <a:avLst/>
          </a:prstGeom>
          <a:noFill/>
        </p:spPr>
        <p:txBody>
          <a:bodyPr wrap="square">
            <a:spAutoFit/>
          </a:bodyPr>
          <a:lstStyle/>
          <a:p>
            <a:pPr algn="ctr"/>
            <a:r>
              <a:rPr lang="en-US" sz="1900" dirty="0"/>
              <a:t> It is He Who created you from a single person, and made his mate of like nature, in order that he might dwell with her (in love). When they are united, she bears a light burden and carries it about (unnoticed). When she grows heavy, they both pray to Allah their Lord, (saying): "If Thou </a:t>
            </a:r>
            <a:r>
              <a:rPr lang="en-US" sz="1900" dirty="0" err="1"/>
              <a:t>givest</a:t>
            </a:r>
            <a:r>
              <a:rPr lang="en-US" sz="1900" dirty="0"/>
              <a:t> us a goodly child, we vow we shall (ever) be grateful."</a:t>
            </a:r>
            <a:endPar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CC557B23-EC55-F14F-ACFC-54B8A13B9F7E}"/>
              </a:ext>
            </a:extLst>
          </p:cNvPr>
          <p:cNvSpPr txBox="1"/>
          <p:nvPr/>
        </p:nvSpPr>
        <p:spPr>
          <a:xfrm>
            <a:off x="4287348" y="44149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255442568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D1DBE-E100-FBDD-5B03-61D11E97C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A2D663-2A08-EF16-5295-A70044BF7BB2}"/>
              </a:ext>
            </a:extLst>
          </p:cNvPr>
          <p:cNvSpPr>
            <a:spLocks noGrp="1"/>
          </p:cNvSpPr>
          <p:nvPr>
            <p:ph type="title"/>
          </p:nvPr>
        </p:nvSpPr>
        <p:spPr>
          <a:xfrm>
            <a:off x="2209968" y="1519439"/>
            <a:ext cx="7772065" cy="3450327"/>
          </a:xfrm>
        </p:spPr>
        <p:txBody>
          <a:bodyPr>
            <a:noAutofit/>
          </a:bodyPr>
          <a:lstStyle/>
          <a:p>
            <a:pPr>
              <a:lnSpc>
                <a:spcPct val="100000"/>
              </a:lnSpc>
            </a:pPr>
            <a:r>
              <a:rPr lang="ar-EG" sz="5400" b="0" dirty="0"/>
              <a:t>فَلَمَّا آتَاهُمَا صَالِحًا جَعَلَا لَهُ شُرَكَاءَ فِيمَا آتَاهُمَاۚ فَتَعَالَى اللَّهُ عَمَّا يُشْرِكُونَ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430D9C1-8F85-B1B1-DE32-72CC1F0DAC6A}"/>
              </a:ext>
            </a:extLst>
          </p:cNvPr>
          <p:cNvSpPr txBox="1"/>
          <p:nvPr/>
        </p:nvSpPr>
        <p:spPr>
          <a:xfrm>
            <a:off x="2060712" y="4056775"/>
            <a:ext cx="8070575" cy="1015663"/>
          </a:xfrm>
          <a:prstGeom prst="rect">
            <a:avLst/>
          </a:prstGeom>
          <a:noFill/>
        </p:spPr>
        <p:txBody>
          <a:bodyPr wrap="square">
            <a:spAutoFit/>
          </a:bodyPr>
          <a:lstStyle/>
          <a:p>
            <a:pPr algn="ctr"/>
            <a:r>
              <a:rPr lang="en-US" sz="2000" dirty="0"/>
              <a:t>But when He giveth them a goodly child, they ascribe to others a share in the gift they have received: but Allah is exalted high above the partners they ascribe to Him.</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DF6E0246-CD3A-EBA9-7952-6CE371906822}"/>
              </a:ext>
            </a:extLst>
          </p:cNvPr>
          <p:cNvSpPr txBox="1"/>
          <p:nvPr/>
        </p:nvSpPr>
        <p:spPr>
          <a:xfrm>
            <a:off x="1867798" y="37489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{190}</a:t>
            </a:r>
            <a:endParaRPr lang="en-US" sz="1400" dirty="0"/>
          </a:p>
        </p:txBody>
      </p:sp>
    </p:spTree>
    <p:extLst>
      <p:ext uri="{BB962C8B-B14F-4D97-AF65-F5344CB8AC3E}">
        <p14:creationId xmlns:p14="http://schemas.microsoft.com/office/powerpoint/2010/main" val="2364504345"/>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8812C-1A7C-FD7A-FE74-35EFC719D7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43193D-FD2F-076F-E1AF-2675456A10CE}"/>
              </a:ext>
            </a:extLst>
          </p:cNvPr>
          <p:cNvSpPr>
            <a:spLocks noGrp="1"/>
          </p:cNvSpPr>
          <p:nvPr>
            <p:ph type="title"/>
          </p:nvPr>
        </p:nvSpPr>
        <p:spPr>
          <a:xfrm>
            <a:off x="2209968" y="1572705"/>
            <a:ext cx="7772065" cy="3450327"/>
          </a:xfrm>
        </p:spPr>
        <p:txBody>
          <a:bodyPr>
            <a:noAutofit/>
          </a:bodyPr>
          <a:lstStyle/>
          <a:p>
            <a:pPr>
              <a:lnSpc>
                <a:spcPct val="100000"/>
              </a:lnSpc>
            </a:pPr>
            <a:r>
              <a:rPr lang="ar-EG" sz="6000" b="0" dirty="0"/>
              <a:t>أَيُشْرِكُونَ مَا لَا يَخْلُقُ شَيْئًا</a:t>
            </a:r>
            <a:br>
              <a:rPr lang="en-US" sz="6000" b="0" dirty="0"/>
            </a:br>
            <a:r>
              <a:rPr lang="ar-EG" sz="6000" b="0" dirty="0"/>
              <a:t> وَهُمْ يُخْلَقُونَ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BB8D98-5EA7-555F-A3EF-455B93C0AF6E}"/>
              </a:ext>
            </a:extLst>
          </p:cNvPr>
          <p:cNvSpPr txBox="1"/>
          <p:nvPr/>
        </p:nvSpPr>
        <p:spPr>
          <a:xfrm>
            <a:off x="2060712" y="4110041"/>
            <a:ext cx="8070575" cy="707886"/>
          </a:xfrm>
          <a:prstGeom prst="rect">
            <a:avLst/>
          </a:prstGeom>
          <a:noFill/>
        </p:spPr>
        <p:txBody>
          <a:bodyPr wrap="square">
            <a:spAutoFit/>
          </a:bodyPr>
          <a:lstStyle/>
          <a:p>
            <a:pPr algn="ctr"/>
            <a:r>
              <a:rPr lang="en-US" sz="2000" dirty="0"/>
              <a:t>Do they indeed ascribe to Him as partners things that can create nothing, but are themselves created?</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1C67A6DE-A3B5-EBEF-9566-6972D7714448}"/>
              </a:ext>
            </a:extLst>
          </p:cNvPr>
          <p:cNvSpPr txBox="1"/>
          <p:nvPr/>
        </p:nvSpPr>
        <p:spPr>
          <a:xfrm>
            <a:off x="4007316" y="38374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{191}</a:t>
            </a:r>
            <a:endParaRPr lang="en-US" sz="1400" dirty="0"/>
          </a:p>
        </p:txBody>
      </p:sp>
    </p:spTree>
    <p:extLst>
      <p:ext uri="{BB962C8B-B14F-4D97-AF65-F5344CB8AC3E}">
        <p14:creationId xmlns:p14="http://schemas.microsoft.com/office/powerpoint/2010/main" val="111371266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C31EF-BB09-3334-4897-AAC0AA049A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4DD705-D99A-6015-F133-A34F2E85E442}"/>
              </a:ext>
            </a:extLst>
          </p:cNvPr>
          <p:cNvSpPr>
            <a:spLocks noGrp="1"/>
          </p:cNvSpPr>
          <p:nvPr>
            <p:ph type="title"/>
          </p:nvPr>
        </p:nvSpPr>
        <p:spPr>
          <a:xfrm>
            <a:off x="2209968" y="1661481"/>
            <a:ext cx="7772065" cy="3450327"/>
          </a:xfrm>
        </p:spPr>
        <p:txBody>
          <a:bodyPr>
            <a:noAutofit/>
          </a:bodyPr>
          <a:lstStyle/>
          <a:p>
            <a:pPr>
              <a:lnSpc>
                <a:spcPct val="100000"/>
              </a:lnSpc>
            </a:pPr>
            <a:r>
              <a:rPr lang="ar-EG" sz="6000" b="0" dirty="0"/>
              <a:t>وَلَا يَسْتَطِيعُونَ لَهُمْ نَصْرًا وَلَا أَنْفُسَهُمْ يَنْصُرُونَ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0B4B96-FE12-8529-08CE-9C8F82A60F17}"/>
              </a:ext>
            </a:extLst>
          </p:cNvPr>
          <p:cNvSpPr txBox="1"/>
          <p:nvPr/>
        </p:nvSpPr>
        <p:spPr>
          <a:xfrm>
            <a:off x="2060712" y="4198817"/>
            <a:ext cx="8070575" cy="400110"/>
          </a:xfrm>
          <a:prstGeom prst="rect">
            <a:avLst/>
          </a:prstGeom>
          <a:noFill/>
        </p:spPr>
        <p:txBody>
          <a:bodyPr wrap="square">
            <a:spAutoFit/>
          </a:bodyPr>
          <a:lstStyle/>
          <a:p>
            <a:pPr algn="ctr"/>
            <a:r>
              <a:rPr lang="en-US" sz="2000" dirty="0"/>
              <a:t> No aid can they give them, nor can they aid themselves!</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EE5EB285-8580-23C3-51FA-50E30886578E}"/>
              </a:ext>
            </a:extLst>
          </p:cNvPr>
          <p:cNvSpPr txBox="1"/>
          <p:nvPr/>
        </p:nvSpPr>
        <p:spPr>
          <a:xfrm>
            <a:off x="3572310" y="39617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{192}</a:t>
            </a:r>
            <a:endParaRPr lang="en-US" sz="1400" dirty="0"/>
          </a:p>
        </p:txBody>
      </p:sp>
    </p:spTree>
    <p:extLst>
      <p:ext uri="{BB962C8B-B14F-4D97-AF65-F5344CB8AC3E}">
        <p14:creationId xmlns:p14="http://schemas.microsoft.com/office/powerpoint/2010/main" val="1934776205"/>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133ECC-9CFF-263C-121B-45EF4FD133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94EBE3-959C-C3DD-4ED6-664BE6BDE532}"/>
              </a:ext>
            </a:extLst>
          </p:cNvPr>
          <p:cNvSpPr>
            <a:spLocks noGrp="1"/>
          </p:cNvSpPr>
          <p:nvPr>
            <p:ph type="title"/>
          </p:nvPr>
        </p:nvSpPr>
        <p:spPr>
          <a:xfrm>
            <a:off x="2209966" y="1572704"/>
            <a:ext cx="7772065" cy="3450327"/>
          </a:xfrm>
        </p:spPr>
        <p:txBody>
          <a:bodyPr>
            <a:noAutofit/>
          </a:bodyPr>
          <a:lstStyle/>
          <a:p>
            <a:pPr>
              <a:lnSpc>
                <a:spcPct val="100000"/>
              </a:lnSpc>
            </a:pPr>
            <a:r>
              <a:rPr lang="ar-EG" sz="5400" b="0" dirty="0"/>
              <a:t>وَإِنْ تَدْعُوهُمْ إِلَى الْهُدَىٰ لَا</a:t>
            </a:r>
            <a:br>
              <a:rPr lang="en-US" sz="5400" b="0" dirty="0"/>
            </a:br>
            <a:r>
              <a:rPr lang="ar-EG" sz="5400" b="0" dirty="0"/>
              <a:t> يَتَّبِعُوكُمْۚ سَوَاءٌ عَلَيْكُمْ أَدَعَوْتُمُوهُمْ</a:t>
            </a:r>
            <a:r>
              <a:rPr lang="en-US" sz="5400" b="0" dirty="0"/>
              <a:t> </a:t>
            </a:r>
            <a:br>
              <a:rPr lang="en-US" sz="5400" b="0" dirty="0"/>
            </a:br>
            <a:r>
              <a:rPr lang="ar-EG" sz="5400" b="0" dirty="0"/>
              <a:t>أَمْ أَنْتُمْ صَامِتُونَ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8659CB4-473B-2D2B-4AD2-EBC961B5C08F}"/>
              </a:ext>
            </a:extLst>
          </p:cNvPr>
          <p:cNvSpPr txBox="1"/>
          <p:nvPr/>
        </p:nvSpPr>
        <p:spPr>
          <a:xfrm>
            <a:off x="2060710" y="4401766"/>
            <a:ext cx="8070575" cy="707886"/>
          </a:xfrm>
          <a:prstGeom prst="rect">
            <a:avLst/>
          </a:prstGeom>
          <a:noFill/>
        </p:spPr>
        <p:txBody>
          <a:bodyPr wrap="square">
            <a:spAutoFit/>
          </a:bodyPr>
          <a:lstStyle/>
          <a:p>
            <a:pPr algn="ctr"/>
            <a:r>
              <a:rPr lang="en-US" sz="2000" dirty="0"/>
              <a:t> If ye call them to guidance, they will not obey: For you it is the same whether ye call them or ye hold your peace!</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165EAA89-7A9B-4661-E895-012618053104}"/>
              </a:ext>
            </a:extLst>
          </p:cNvPr>
          <p:cNvSpPr txBox="1"/>
          <p:nvPr/>
        </p:nvSpPr>
        <p:spPr>
          <a:xfrm>
            <a:off x="3874150" y="41929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{193}</a:t>
            </a:r>
            <a:endParaRPr lang="en-US" sz="1400" dirty="0"/>
          </a:p>
        </p:txBody>
      </p:sp>
    </p:spTree>
    <p:extLst>
      <p:ext uri="{BB962C8B-B14F-4D97-AF65-F5344CB8AC3E}">
        <p14:creationId xmlns:p14="http://schemas.microsoft.com/office/powerpoint/2010/main" val="127344854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267DEE-DC78-86AF-D27B-9754A17020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096D94-62C9-B4C6-02AD-662B28E85999}"/>
              </a:ext>
            </a:extLst>
          </p:cNvPr>
          <p:cNvSpPr>
            <a:spLocks noGrp="1"/>
          </p:cNvSpPr>
          <p:nvPr>
            <p:ph type="title"/>
          </p:nvPr>
        </p:nvSpPr>
        <p:spPr>
          <a:xfrm>
            <a:off x="2209966" y="1572704"/>
            <a:ext cx="7772065" cy="3450327"/>
          </a:xfrm>
        </p:spPr>
        <p:txBody>
          <a:bodyPr>
            <a:noAutofit/>
          </a:bodyPr>
          <a:lstStyle/>
          <a:p>
            <a:pPr>
              <a:lnSpc>
                <a:spcPct val="100000"/>
              </a:lnSpc>
            </a:pPr>
            <a:r>
              <a:rPr lang="ar-EG" sz="5400" b="0" dirty="0"/>
              <a:t>إِنَّ الَّذِينَ تَدْعُونَ مِنْ دُونِ اللَّهِ عِبَادٌ أَمْثَالُكُمْۖ فَادْعُوهُمْ فَلْيَسْتَجِيبُوا لَكُمْ إِنْ كُنْتُمْ صَادِقِينَ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F1AE3A6-73F6-3C81-696C-3C4D5294C8BC}"/>
              </a:ext>
            </a:extLst>
          </p:cNvPr>
          <p:cNvSpPr txBox="1"/>
          <p:nvPr/>
        </p:nvSpPr>
        <p:spPr>
          <a:xfrm>
            <a:off x="2060710" y="4407935"/>
            <a:ext cx="8070575" cy="707886"/>
          </a:xfrm>
          <a:prstGeom prst="rect">
            <a:avLst/>
          </a:prstGeom>
          <a:noFill/>
        </p:spPr>
        <p:txBody>
          <a:bodyPr wrap="square">
            <a:spAutoFit/>
          </a:bodyPr>
          <a:lstStyle/>
          <a:p>
            <a:pPr algn="ctr"/>
            <a:r>
              <a:rPr lang="en-US" sz="2000" dirty="0"/>
              <a:t>Verily those whom ye call upon besides Allah are servants like unto you: Call upon them, and let them listen to your prayer, if ye are (indeed) truthful!</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9D6C0EEC-364E-8BAA-83C1-D30846FD833A}"/>
              </a:ext>
            </a:extLst>
          </p:cNvPr>
          <p:cNvSpPr txBox="1"/>
          <p:nvPr/>
        </p:nvSpPr>
        <p:spPr>
          <a:xfrm>
            <a:off x="4122725" y="41840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{194}</a:t>
            </a:r>
            <a:endParaRPr lang="en-US" sz="1400" dirty="0"/>
          </a:p>
        </p:txBody>
      </p:sp>
    </p:spTree>
    <p:extLst>
      <p:ext uri="{BB962C8B-B14F-4D97-AF65-F5344CB8AC3E}">
        <p14:creationId xmlns:p14="http://schemas.microsoft.com/office/powerpoint/2010/main" val="153036926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1CE80-D4E9-2A3E-9440-DA78607849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CAA14A-F6E4-592F-0EFA-1D08259F31DB}"/>
              </a:ext>
            </a:extLst>
          </p:cNvPr>
          <p:cNvSpPr>
            <a:spLocks noGrp="1"/>
          </p:cNvSpPr>
          <p:nvPr>
            <p:ph type="title"/>
          </p:nvPr>
        </p:nvSpPr>
        <p:spPr>
          <a:xfrm>
            <a:off x="2209966" y="1457293"/>
            <a:ext cx="7772065" cy="3450327"/>
          </a:xfrm>
        </p:spPr>
        <p:txBody>
          <a:bodyPr>
            <a:noAutofit/>
          </a:bodyPr>
          <a:lstStyle/>
          <a:p>
            <a:pPr>
              <a:lnSpc>
                <a:spcPct val="100000"/>
              </a:lnSpc>
            </a:pPr>
            <a:r>
              <a:rPr lang="ar-EG" sz="4800" b="0" dirty="0"/>
              <a:t>أَلَهُمْ أَرْجُلٌ يَمْشُونَ بِهَاۖ أَمْ لَهُمْ أَيْدٍ يَبْطِشُونَ بِهَاۖ أَمْ لَهُمْ أَعْيُنٌ يُبْصِرُونَ بِهَاۖ أَمْ لَهُمْ آذَانٌ يَسْمَعُونَ بِهَاۗ قُلِ ادْعُوا شُرَكَاءَكُمْ ثُمَّ كِيدُونِ فَلَا تُنْظِرُونِ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0C10C5F-E953-9663-4C97-E7DBC16E5340}"/>
              </a:ext>
            </a:extLst>
          </p:cNvPr>
          <p:cNvSpPr txBox="1"/>
          <p:nvPr/>
        </p:nvSpPr>
        <p:spPr>
          <a:xfrm>
            <a:off x="2060712" y="4656509"/>
            <a:ext cx="8070575" cy="1015663"/>
          </a:xfrm>
          <a:prstGeom prst="rect">
            <a:avLst/>
          </a:prstGeom>
          <a:noFill/>
        </p:spPr>
        <p:txBody>
          <a:bodyPr wrap="square">
            <a:spAutoFit/>
          </a:bodyPr>
          <a:lstStyle/>
          <a:p>
            <a:pPr algn="ctr"/>
            <a:r>
              <a:rPr lang="en-US" sz="2000" dirty="0"/>
              <a:t>Have they feet to walk with? Or hands to lay hold with? Or eyes to see with? Or ears to hear with? Say: "Call your 'god-partners', scheme (your worst) against me, and give me no respite!</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CCCC8726-5E4A-623E-F1AC-1CE8E0763C02}"/>
              </a:ext>
            </a:extLst>
          </p:cNvPr>
          <p:cNvSpPr txBox="1"/>
          <p:nvPr/>
        </p:nvSpPr>
        <p:spPr>
          <a:xfrm>
            <a:off x="3430268" y="43487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{195}</a:t>
            </a:r>
            <a:endParaRPr lang="en-US" sz="1400" dirty="0"/>
          </a:p>
        </p:txBody>
      </p:sp>
    </p:spTree>
    <p:extLst>
      <p:ext uri="{BB962C8B-B14F-4D97-AF65-F5344CB8AC3E}">
        <p14:creationId xmlns:p14="http://schemas.microsoft.com/office/powerpoint/2010/main" val="257742622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852389-0FDE-6216-4AD9-99E2D17357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B485C1-123C-E605-6BAB-65BB7D20C505}"/>
              </a:ext>
            </a:extLst>
          </p:cNvPr>
          <p:cNvSpPr>
            <a:spLocks noGrp="1"/>
          </p:cNvSpPr>
          <p:nvPr>
            <p:ph type="title"/>
          </p:nvPr>
        </p:nvSpPr>
        <p:spPr>
          <a:xfrm>
            <a:off x="2209968" y="1501681"/>
            <a:ext cx="7772065" cy="3450327"/>
          </a:xfrm>
        </p:spPr>
        <p:txBody>
          <a:bodyPr>
            <a:noAutofit/>
          </a:bodyPr>
          <a:lstStyle/>
          <a:p>
            <a:pPr>
              <a:lnSpc>
                <a:spcPct val="100000"/>
              </a:lnSpc>
            </a:pPr>
            <a:r>
              <a:rPr lang="ar-EG" sz="5400" b="0" dirty="0"/>
              <a:t>إِنَّ وَلِيِّيَ اللَّهُ الَّذِي نَزَّلَ الْكِتَابَۖ وَهُوَ يَتَوَلَّى الصَّالِحِينَ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B734A1-503E-7E3F-1726-B1B66D8CDDFE}"/>
              </a:ext>
            </a:extLst>
          </p:cNvPr>
          <p:cNvSpPr txBox="1"/>
          <p:nvPr/>
        </p:nvSpPr>
        <p:spPr>
          <a:xfrm>
            <a:off x="2060712" y="4018958"/>
            <a:ext cx="8070575" cy="707886"/>
          </a:xfrm>
          <a:prstGeom prst="rect">
            <a:avLst/>
          </a:prstGeom>
          <a:noFill/>
        </p:spPr>
        <p:txBody>
          <a:bodyPr wrap="square">
            <a:spAutoFit/>
          </a:bodyPr>
          <a:lstStyle/>
          <a:p>
            <a:pPr algn="ctr"/>
            <a:r>
              <a:rPr lang="en-US" sz="2000" dirty="0"/>
              <a:t>"For my Protector is Allah, Who revealed the Book (from time to time), and He will choose and befriend the righteous.</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18858B33-9CFE-D1E7-1006-FB3CCA99B751}"/>
              </a:ext>
            </a:extLst>
          </p:cNvPr>
          <p:cNvSpPr txBox="1"/>
          <p:nvPr/>
        </p:nvSpPr>
        <p:spPr>
          <a:xfrm>
            <a:off x="3803132" y="37450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{196}</a:t>
            </a:r>
            <a:endParaRPr lang="en-US" sz="1400" dirty="0"/>
          </a:p>
        </p:txBody>
      </p:sp>
    </p:spTree>
    <p:extLst>
      <p:ext uri="{BB962C8B-B14F-4D97-AF65-F5344CB8AC3E}">
        <p14:creationId xmlns:p14="http://schemas.microsoft.com/office/powerpoint/2010/main" val="961897695"/>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AEA0FD-A128-1E6B-B3C8-77626D6856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AE4148-9CE7-9494-0AE2-6973C175B5AF}"/>
              </a:ext>
            </a:extLst>
          </p:cNvPr>
          <p:cNvSpPr>
            <a:spLocks noGrp="1"/>
          </p:cNvSpPr>
          <p:nvPr>
            <p:ph type="title"/>
          </p:nvPr>
        </p:nvSpPr>
        <p:spPr>
          <a:xfrm>
            <a:off x="2209967" y="1525092"/>
            <a:ext cx="7772065" cy="3450327"/>
          </a:xfrm>
        </p:spPr>
        <p:txBody>
          <a:bodyPr>
            <a:noAutofit/>
          </a:bodyPr>
          <a:lstStyle/>
          <a:p>
            <a:pPr>
              <a:lnSpc>
                <a:spcPct val="100000"/>
              </a:lnSpc>
            </a:pPr>
            <a:r>
              <a:rPr lang="ar-EG" sz="5400" b="0" dirty="0"/>
              <a:t>وَالَّذِينَ تَدْعُونَ مِنْ دُونِهِ لَا يَسْتَطِيعُونَ نَصْرَكُمْ وَلَا</a:t>
            </a:r>
            <a:br>
              <a:rPr lang="en-US" sz="5400" b="0" dirty="0"/>
            </a:br>
            <a:r>
              <a:rPr lang="ar-EG" sz="5400" b="0" dirty="0"/>
              <a:t> أَنْفُسَهُمْ يَنْصُرُونَ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19DE5A-8EE8-3782-185B-F09FB235A2A5}"/>
              </a:ext>
            </a:extLst>
          </p:cNvPr>
          <p:cNvSpPr txBox="1"/>
          <p:nvPr/>
        </p:nvSpPr>
        <p:spPr>
          <a:xfrm>
            <a:off x="2060711" y="4445086"/>
            <a:ext cx="8070575" cy="707886"/>
          </a:xfrm>
          <a:prstGeom prst="rect">
            <a:avLst/>
          </a:prstGeom>
          <a:noFill/>
        </p:spPr>
        <p:txBody>
          <a:bodyPr wrap="square">
            <a:spAutoFit/>
          </a:bodyPr>
          <a:lstStyle/>
          <a:p>
            <a:pPr algn="ctr"/>
            <a:r>
              <a:rPr lang="en-US" sz="2000" dirty="0"/>
              <a:t> "But those ye call upon besides Him, are unable to help you, and indeed to help themselves."</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CB134B61-4ABD-FE76-1C60-FC8B559A9C1A}"/>
              </a:ext>
            </a:extLst>
          </p:cNvPr>
          <p:cNvSpPr txBox="1"/>
          <p:nvPr/>
        </p:nvSpPr>
        <p:spPr>
          <a:xfrm>
            <a:off x="3714357" y="41774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{197}</a:t>
            </a:r>
            <a:endParaRPr lang="en-US" sz="1400" dirty="0"/>
          </a:p>
        </p:txBody>
      </p:sp>
    </p:spTree>
    <p:extLst>
      <p:ext uri="{BB962C8B-B14F-4D97-AF65-F5344CB8AC3E}">
        <p14:creationId xmlns:p14="http://schemas.microsoft.com/office/powerpoint/2010/main" val="190672893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A2CB70-4FDB-98BB-E60B-825D318DD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6F25D7-904B-C1FE-9518-86BDFC8D797D}"/>
              </a:ext>
            </a:extLst>
          </p:cNvPr>
          <p:cNvSpPr>
            <a:spLocks noGrp="1"/>
          </p:cNvSpPr>
          <p:nvPr>
            <p:ph type="title"/>
          </p:nvPr>
        </p:nvSpPr>
        <p:spPr>
          <a:xfrm>
            <a:off x="2209968" y="1569480"/>
            <a:ext cx="7772065" cy="3450327"/>
          </a:xfrm>
        </p:spPr>
        <p:txBody>
          <a:bodyPr>
            <a:noAutofit/>
          </a:bodyPr>
          <a:lstStyle/>
          <a:p>
            <a:pPr>
              <a:lnSpc>
                <a:spcPct val="100000"/>
              </a:lnSpc>
            </a:pPr>
            <a:r>
              <a:rPr lang="ar-EG" sz="5000" b="0" dirty="0"/>
              <a:t>وَإِنْ تَدْعُوهُمْ إِلَى الْهُدَىٰ لَا يَسْمَعُواۖ وَتَرَاهُمْ يَنْظُرُونَ إِلَيْكَ وَهُمْ لَا يُبْصِرُونَ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DD19B90-38BF-6512-525B-3701F13B90F0}"/>
              </a:ext>
            </a:extLst>
          </p:cNvPr>
          <p:cNvSpPr txBox="1"/>
          <p:nvPr/>
        </p:nvSpPr>
        <p:spPr>
          <a:xfrm>
            <a:off x="2060712" y="4050200"/>
            <a:ext cx="8070575" cy="707886"/>
          </a:xfrm>
          <a:prstGeom prst="rect">
            <a:avLst/>
          </a:prstGeom>
          <a:noFill/>
        </p:spPr>
        <p:txBody>
          <a:bodyPr wrap="square">
            <a:spAutoFit/>
          </a:bodyPr>
          <a:lstStyle/>
          <a:p>
            <a:pPr algn="ctr"/>
            <a:r>
              <a:rPr lang="en-US" sz="2000" dirty="0"/>
              <a:t>If thou </a:t>
            </a:r>
            <a:r>
              <a:rPr lang="en-US" sz="2000" dirty="0" err="1"/>
              <a:t>callest</a:t>
            </a:r>
            <a:r>
              <a:rPr lang="en-US" sz="2000" dirty="0"/>
              <a:t> them to guidance, they hear not. Thou wilt see them looking at thee, but they see not.</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30D0C1F8-6F13-562F-91A4-78F735F69332}"/>
              </a:ext>
            </a:extLst>
          </p:cNvPr>
          <p:cNvSpPr txBox="1"/>
          <p:nvPr/>
        </p:nvSpPr>
        <p:spPr>
          <a:xfrm>
            <a:off x="1793172" y="37424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{198}</a:t>
            </a:r>
            <a:endParaRPr lang="en-US" sz="1400" dirty="0"/>
          </a:p>
        </p:txBody>
      </p:sp>
    </p:spTree>
    <p:extLst>
      <p:ext uri="{BB962C8B-B14F-4D97-AF65-F5344CB8AC3E}">
        <p14:creationId xmlns:p14="http://schemas.microsoft.com/office/powerpoint/2010/main" val="2314899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4709F-0F93-CCBC-7054-B4E140CE7A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617377-D1B3-2289-26F6-F15043F6A7ED}"/>
              </a:ext>
            </a:extLst>
          </p:cNvPr>
          <p:cNvSpPr>
            <a:spLocks noGrp="1"/>
          </p:cNvSpPr>
          <p:nvPr>
            <p:ph type="title"/>
          </p:nvPr>
        </p:nvSpPr>
        <p:spPr>
          <a:xfrm>
            <a:off x="1980392" y="1360548"/>
            <a:ext cx="8231214" cy="3450327"/>
          </a:xfrm>
        </p:spPr>
        <p:txBody>
          <a:bodyPr>
            <a:noAutofit/>
          </a:bodyPr>
          <a:lstStyle/>
          <a:p>
            <a:pPr>
              <a:lnSpc>
                <a:spcPct val="100000"/>
              </a:lnSpc>
            </a:pPr>
            <a:r>
              <a:rPr lang="ar-EG" sz="5000" b="0" dirty="0"/>
              <a:t>وَلَوْ أَنَّ أَهْلَ الْقُرَىٰ آمَنُوا وَاتَّقَوْا لَفَتَحْنَا عَلَيْهِمْ بَرَكَاتٍ مِنَ السَّمَاءِ وَالْأَرْضِ وَلَٰكِنْ كَذَّبُوا فَأَخَذْنَاهُمْ بِمَا كَانُوا يَكْسِبُونَ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02C109-8EDF-DD7A-02CA-EB55F410A348}"/>
              </a:ext>
            </a:extLst>
          </p:cNvPr>
          <p:cNvSpPr txBox="1"/>
          <p:nvPr/>
        </p:nvSpPr>
        <p:spPr>
          <a:xfrm>
            <a:off x="2060712" y="419171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the people of the towns had but believed and feared Allah, We should indeed have opened out to them (All kinds of) blessings from heaven and earth; but they rejected (the truth), and We brought them to book for their misdeeds.</a:t>
            </a:r>
          </a:p>
        </p:txBody>
      </p:sp>
      <p:sp>
        <p:nvSpPr>
          <p:cNvPr id="7" name="TextBox 6">
            <a:extLst>
              <a:ext uri="{FF2B5EF4-FFF2-40B4-BE49-F238E27FC236}">
                <a16:creationId xmlns:a16="http://schemas.microsoft.com/office/drawing/2014/main" id="{1913BBD5-DD69-20BF-B529-9D4B3FAC2D84}"/>
              </a:ext>
            </a:extLst>
          </p:cNvPr>
          <p:cNvSpPr txBox="1"/>
          <p:nvPr/>
        </p:nvSpPr>
        <p:spPr>
          <a:xfrm>
            <a:off x="2375071" y="38839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83746338"/>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EDBD6-49C8-E53C-ACED-5C9BC44E82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331CAF-BA2A-57C1-839C-D0650B34008D}"/>
              </a:ext>
            </a:extLst>
          </p:cNvPr>
          <p:cNvSpPr>
            <a:spLocks noGrp="1"/>
          </p:cNvSpPr>
          <p:nvPr>
            <p:ph type="title"/>
          </p:nvPr>
        </p:nvSpPr>
        <p:spPr>
          <a:xfrm>
            <a:off x="2209968" y="1569480"/>
            <a:ext cx="7772065" cy="3450327"/>
          </a:xfrm>
        </p:spPr>
        <p:txBody>
          <a:bodyPr>
            <a:noAutofit/>
          </a:bodyPr>
          <a:lstStyle/>
          <a:p>
            <a:pPr>
              <a:lnSpc>
                <a:spcPct val="100000"/>
              </a:lnSpc>
            </a:pPr>
            <a:r>
              <a:rPr lang="ar-EG" sz="5400" b="0" dirty="0"/>
              <a:t>خُذِ الْعَفْوَ وَأْمُرْ بِالْعُرْفِ وَأَعْرِضْ عَنِ الْجَاهِلِينَ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F0E40EE-41F9-1445-A436-A720301EB463}"/>
              </a:ext>
            </a:extLst>
          </p:cNvPr>
          <p:cNvSpPr txBox="1"/>
          <p:nvPr/>
        </p:nvSpPr>
        <p:spPr>
          <a:xfrm>
            <a:off x="2060712" y="4050200"/>
            <a:ext cx="8070575" cy="707886"/>
          </a:xfrm>
          <a:prstGeom prst="rect">
            <a:avLst/>
          </a:prstGeom>
          <a:noFill/>
        </p:spPr>
        <p:txBody>
          <a:bodyPr wrap="square">
            <a:spAutoFit/>
          </a:bodyPr>
          <a:lstStyle/>
          <a:p>
            <a:pPr algn="ctr"/>
            <a:r>
              <a:rPr lang="en-US" sz="2000" dirty="0"/>
              <a:t>Hold to forgiveness; command what is right; But turn away from the ignorant.</a:t>
            </a:r>
          </a:p>
        </p:txBody>
      </p:sp>
      <p:sp>
        <p:nvSpPr>
          <p:cNvPr id="3" name="TextBox 2">
            <a:extLst>
              <a:ext uri="{FF2B5EF4-FFF2-40B4-BE49-F238E27FC236}">
                <a16:creationId xmlns:a16="http://schemas.microsoft.com/office/drawing/2014/main" id="{7C536251-4D85-C531-ED02-0940511AEEC4}"/>
              </a:ext>
            </a:extLst>
          </p:cNvPr>
          <p:cNvSpPr txBox="1"/>
          <p:nvPr/>
        </p:nvSpPr>
        <p:spPr>
          <a:xfrm>
            <a:off x="4136877" y="37884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{199}</a:t>
            </a:r>
            <a:endParaRPr lang="en-US" sz="1400" dirty="0"/>
          </a:p>
        </p:txBody>
      </p:sp>
    </p:spTree>
    <p:extLst>
      <p:ext uri="{BB962C8B-B14F-4D97-AF65-F5344CB8AC3E}">
        <p14:creationId xmlns:p14="http://schemas.microsoft.com/office/powerpoint/2010/main" val="375489535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77FED-4B84-2152-05FB-0FD742A456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024F58-C0AF-AC5F-EBA3-2ABBB86421CC}"/>
              </a:ext>
            </a:extLst>
          </p:cNvPr>
          <p:cNvSpPr>
            <a:spLocks noGrp="1"/>
          </p:cNvSpPr>
          <p:nvPr>
            <p:ph type="title"/>
          </p:nvPr>
        </p:nvSpPr>
        <p:spPr>
          <a:xfrm>
            <a:off x="2209968" y="1569480"/>
            <a:ext cx="7772065" cy="3450327"/>
          </a:xfrm>
        </p:spPr>
        <p:txBody>
          <a:bodyPr>
            <a:noAutofit/>
          </a:bodyPr>
          <a:lstStyle/>
          <a:p>
            <a:pPr>
              <a:lnSpc>
                <a:spcPct val="100000"/>
              </a:lnSpc>
            </a:pPr>
            <a:r>
              <a:rPr lang="ar-EG" sz="5400" b="0" dirty="0"/>
              <a:t>وَإِمَّا يَنْزَغَنَّكَ مِنَ الشَّيْطَانِ نَزْغٌ فَاسْتَعِذْ بِاللَّهِۚ إِنَّهُ سَمِيعٌ عَلِيمٌ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66D09C-499E-4485-FA1A-06975BFF64C1}"/>
              </a:ext>
            </a:extLst>
          </p:cNvPr>
          <p:cNvSpPr txBox="1"/>
          <p:nvPr/>
        </p:nvSpPr>
        <p:spPr>
          <a:xfrm>
            <a:off x="2060712" y="4159355"/>
            <a:ext cx="8070575" cy="707886"/>
          </a:xfrm>
          <a:prstGeom prst="rect">
            <a:avLst/>
          </a:prstGeom>
          <a:noFill/>
        </p:spPr>
        <p:txBody>
          <a:bodyPr wrap="square">
            <a:spAutoFit/>
          </a:bodyPr>
          <a:lstStyle/>
          <a:p>
            <a:pPr algn="ctr"/>
            <a:r>
              <a:rPr lang="en-US" sz="2000" dirty="0"/>
              <a:t> If a suggestion from Satan assail thy (mind), seek refuge with Allah; for He heareth and </a:t>
            </a:r>
            <a:r>
              <a:rPr lang="en-US" sz="2000" dirty="0" err="1"/>
              <a:t>knoweth</a:t>
            </a:r>
            <a:r>
              <a:rPr lang="en-US" sz="2000" dirty="0"/>
              <a:t> (all things).</a:t>
            </a:r>
          </a:p>
        </p:txBody>
      </p:sp>
      <p:sp>
        <p:nvSpPr>
          <p:cNvPr id="3" name="TextBox 2">
            <a:extLst>
              <a:ext uri="{FF2B5EF4-FFF2-40B4-BE49-F238E27FC236}">
                <a16:creationId xmlns:a16="http://schemas.microsoft.com/office/drawing/2014/main" id="{AAA1515C-271D-1B36-EE9B-BD99F8BA8D3C}"/>
              </a:ext>
            </a:extLst>
          </p:cNvPr>
          <p:cNvSpPr txBox="1"/>
          <p:nvPr/>
        </p:nvSpPr>
        <p:spPr>
          <a:xfrm>
            <a:off x="2760838" y="38529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{200}</a:t>
            </a:r>
            <a:endParaRPr lang="en-US" sz="1400" dirty="0"/>
          </a:p>
        </p:txBody>
      </p:sp>
    </p:spTree>
    <p:extLst>
      <p:ext uri="{BB962C8B-B14F-4D97-AF65-F5344CB8AC3E}">
        <p14:creationId xmlns:p14="http://schemas.microsoft.com/office/powerpoint/2010/main" val="2932914762"/>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AF273-AA61-EB5A-6DA5-0F2B17AD95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669E06-D9EF-0DA5-070F-E855E20F7CA3}"/>
              </a:ext>
            </a:extLst>
          </p:cNvPr>
          <p:cNvSpPr>
            <a:spLocks noGrp="1"/>
          </p:cNvSpPr>
          <p:nvPr>
            <p:ph type="title"/>
          </p:nvPr>
        </p:nvSpPr>
        <p:spPr>
          <a:xfrm>
            <a:off x="2209968" y="1569480"/>
            <a:ext cx="7772065" cy="3450327"/>
          </a:xfrm>
        </p:spPr>
        <p:txBody>
          <a:bodyPr>
            <a:noAutofit/>
          </a:bodyPr>
          <a:lstStyle/>
          <a:p>
            <a:pPr>
              <a:lnSpc>
                <a:spcPct val="100000"/>
              </a:lnSpc>
            </a:pPr>
            <a:r>
              <a:rPr lang="ar-EG" sz="5400" b="0" dirty="0"/>
              <a:t>إِنَّ الَّذِينَ اتَّقَوْا إِذَا مَسَّهُمْ طَائِفٌ مِنَ الشَّيْطَانِ تَذَكَّرُوا فَإِذَا هُمْ مُبْصِرُونَ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95A006-411D-45CC-97AD-FCE585AA40A1}"/>
              </a:ext>
            </a:extLst>
          </p:cNvPr>
          <p:cNvSpPr txBox="1"/>
          <p:nvPr/>
        </p:nvSpPr>
        <p:spPr>
          <a:xfrm>
            <a:off x="2060712" y="4159355"/>
            <a:ext cx="8070575" cy="707886"/>
          </a:xfrm>
          <a:prstGeom prst="rect">
            <a:avLst/>
          </a:prstGeom>
          <a:noFill/>
        </p:spPr>
        <p:txBody>
          <a:bodyPr wrap="square">
            <a:spAutoFit/>
          </a:bodyPr>
          <a:lstStyle/>
          <a:p>
            <a:pPr algn="ctr"/>
            <a:r>
              <a:rPr lang="en-US" sz="2000" dirty="0"/>
              <a:t>Those who fear Allah, when a thought of evil from Satan assaults them, bring Allah to remembrance, when lo! they see (aright)!</a:t>
            </a:r>
          </a:p>
        </p:txBody>
      </p:sp>
      <p:sp>
        <p:nvSpPr>
          <p:cNvPr id="3" name="TextBox 2">
            <a:extLst>
              <a:ext uri="{FF2B5EF4-FFF2-40B4-BE49-F238E27FC236}">
                <a16:creationId xmlns:a16="http://schemas.microsoft.com/office/drawing/2014/main" id="{0421DDC5-3D51-0464-36E8-E432F5736946}"/>
              </a:ext>
            </a:extLst>
          </p:cNvPr>
          <p:cNvSpPr txBox="1"/>
          <p:nvPr/>
        </p:nvSpPr>
        <p:spPr>
          <a:xfrm>
            <a:off x="1935215" y="38515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{201}</a:t>
            </a:r>
            <a:endParaRPr lang="en-US" sz="1400" dirty="0"/>
          </a:p>
        </p:txBody>
      </p:sp>
    </p:spTree>
    <p:extLst>
      <p:ext uri="{BB962C8B-B14F-4D97-AF65-F5344CB8AC3E}">
        <p14:creationId xmlns:p14="http://schemas.microsoft.com/office/powerpoint/2010/main" val="48603242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8D17CE-0782-6A7B-4871-C32DBAAD67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FDFC5B-0AF2-6F22-099D-7AB21B88DF10}"/>
              </a:ext>
            </a:extLst>
          </p:cNvPr>
          <p:cNvSpPr>
            <a:spLocks noGrp="1"/>
          </p:cNvSpPr>
          <p:nvPr>
            <p:ph type="title"/>
          </p:nvPr>
        </p:nvSpPr>
        <p:spPr>
          <a:xfrm>
            <a:off x="2209968" y="1613868"/>
            <a:ext cx="7772065" cy="3450327"/>
          </a:xfrm>
        </p:spPr>
        <p:txBody>
          <a:bodyPr>
            <a:noAutofit/>
          </a:bodyPr>
          <a:lstStyle/>
          <a:p>
            <a:pPr>
              <a:lnSpc>
                <a:spcPct val="100000"/>
              </a:lnSpc>
            </a:pPr>
            <a:r>
              <a:rPr lang="ar-EG" sz="6000" b="0" dirty="0"/>
              <a:t>وَإِخْوَانُهُمْ يَمُدُّونَهُمْ فِي الْغَيِّ ثُمَّ لَا يُقْصِرُونَ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C06A2F-C646-DFCD-F695-603C9F1171D7}"/>
              </a:ext>
            </a:extLst>
          </p:cNvPr>
          <p:cNvSpPr txBox="1"/>
          <p:nvPr/>
        </p:nvSpPr>
        <p:spPr>
          <a:xfrm>
            <a:off x="2060712" y="4203743"/>
            <a:ext cx="8070575" cy="707886"/>
          </a:xfrm>
          <a:prstGeom prst="rect">
            <a:avLst/>
          </a:prstGeom>
          <a:noFill/>
        </p:spPr>
        <p:txBody>
          <a:bodyPr wrap="square">
            <a:spAutoFit/>
          </a:bodyPr>
          <a:lstStyle/>
          <a:p>
            <a:pPr algn="ctr"/>
            <a:r>
              <a:rPr lang="en-US" sz="2000" dirty="0"/>
              <a:t> But their brethren (the evil ones) plunge them deeper into error, and never relax (their efforts).</a:t>
            </a:r>
          </a:p>
        </p:txBody>
      </p:sp>
      <p:sp>
        <p:nvSpPr>
          <p:cNvPr id="3" name="TextBox 2">
            <a:extLst>
              <a:ext uri="{FF2B5EF4-FFF2-40B4-BE49-F238E27FC236}">
                <a16:creationId xmlns:a16="http://schemas.microsoft.com/office/drawing/2014/main" id="{8AA4E2C7-0F82-ABDB-0EFF-51F1E9010BD1}"/>
              </a:ext>
            </a:extLst>
          </p:cNvPr>
          <p:cNvSpPr txBox="1"/>
          <p:nvPr/>
        </p:nvSpPr>
        <p:spPr>
          <a:xfrm>
            <a:off x="4429840" y="38959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{202}</a:t>
            </a:r>
            <a:endParaRPr lang="en-US" sz="1400" dirty="0"/>
          </a:p>
        </p:txBody>
      </p:sp>
    </p:spTree>
    <p:extLst>
      <p:ext uri="{BB962C8B-B14F-4D97-AF65-F5344CB8AC3E}">
        <p14:creationId xmlns:p14="http://schemas.microsoft.com/office/powerpoint/2010/main" val="2359081745"/>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C94C4-782B-5775-44CB-BCC36D5B8B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280C25-6AFC-FBF6-CF66-553B2D3A7686}"/>
              </a:ext>
            </a:extLst>
          </p:cNvPr>
          <p:cNvSpPr>
            <a:spLocks noGrp="1"/>
          </p:cNvSpPr>
          <p:nvPr>
            <p:ph type="title"/>
          </p:nvPr>
        </p:nvSpPr>
        <p:spPr>
          <a:xfrm>
            <a:off x="2209968" y="1437350"/>
            <a:ext cx="7772065" cy="3450327"/>
          </a:xfrm>
        </p:spPr>
        <p:txBody>
          <a:bodyPr>
            <a:noAutofit/>
          </a:bodyPr>
          <a:lstStyle/>
          <a:p>
            <a:pPr>
              <a:lnSpc>
                <a:spcPct val="100000"/>
              </a:lnSpc>
            </a:pPr>
            <a:r>
              <a:rPr lang="ar-EG" sz="5000" b="0" dirty="0"/>
              <a:t>وَإِذَا لَمْ تَأْتِهِمْ بِآيَةٍ قَالُوا لَوْلَا اجْتَبَيْتَهَاۚ </a:t>
            </a:r>
            <a:br>
              <a:rPr lang="en-US" sz="5000" b="0" dirty="0"/>
            </a:br>
            <a:r>
              <a:rPr lang="ar-EG" sz="5000" b="0" dirty="0"/>
              <a:t>قُلْ إِنَّمَا أَتَّبِعُ مَا يُوحَىٰ إِلَيَّ مِنْ رَبِّيۚ</a:t>
            </a:r>
            <a:br>
              <a:rPr lang="en-US" sz="5000" b="0" dirty="0"/>
            </a:br>
            <a:r>
              <a:rPr lang="ar-EG" sz="5000" b="0" dirty="0"/>
              <a:t> هَٰذَا بَصَائِرُ مِنْ رَبِّكُمْ وَهُدًى وَرَحْمَةٌ لِقَوْمٍ يُؤْمِنُونَ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ABBA6E8-0200-147C-8A50-48857C7F0D65}"/>
              </a:ext>
            </a:extLst>
          </p:cNvPr>
          <p:cNvSpPr txBox="1"/>
          <p:nvPr/>
        </p:nvSpPr>
        <p:spPr>
          <a:xfrm>
            <a:off x="2060712" y="4603238"/>
            <a:ext cx="8070575" cy="1323439"/>
          </a:xfrm>
          <a:prstGeom prst="rect">
            <a:avLst/>
          </a:prstGeom>
          <a:noFill/>
        </p:spPr>
        <p:txBody>
          <a:bodyPr wrap="square">
            <a:spAutoFit/>
          </a:bodyPr>
          <a:lstStyle/>
          <a:p>
            <a:pPr algn="ctr"/>
            <a:r>
              <a:rPr lang="en-US" sz="2000" dirty="0"/>
              <a:t>If thou bring them not a revelation, they say: "Why hast thou not got it together?" Say: "I but follow what is revealed to me from my Lord: this is (nothing but) lights from your Lord, and Guidance, and mercy, for any who have faith."</a:t>
            </a:r>
          </a:p>
        </p:txBody>
      </p:sp>
      <p:sp>
        <p:nvSpPr>
          <p:cNvPr id="3" name="TextBox 2">
            <a:extLst>
              <a:ext uri="{FF2B5EF4-FFF2-40B4-BE49-F238E27FC236}">
                <a16:creationId xmlns:a16="http://schemas.microsoft.com/office/drawing/2014/main" id="{260DC16B-5266-F40B-85DB-7782C8DDD193}"/>
              </a:ext>
            </a:extLst>
          </p:cNvPr>
          <p:cNvSpPr txBox="1"/>
          <p:nvPr/>
        </p:nvSpPr>
        <p:spPr>
          <a:xfrm>
            <a:off x="4296677" y="43842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{203}</a:t>
            </a:r>
            <a:endParaRPr lang="en-US" sz="1400" dirty="0"/>
          </a:p>
        </p:txBody>
      </p:sp>
    </p:spTree>
    <p:extLst>
      <p:ext uri="{BB962C8B-B14F-4D97-AF65-F5344CB8AC3E}">
        <p14:creationId xmlns:p14="http://schemas.microsoft.com/office/powerpoint/2010/main" val="2315872625"/>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4AE1F-037B-0BEB-3882-01345A1D21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1DDE47-2DCF-6080-5A5A-019E505CEE50}"/>
              </a:ext>
            </a:extLst>
          </p:cNvPr>
          <p:cNvSpPr>
            <a:spLocks noGrp="1"/>
          </p:cNvSpPr>
          <p:nvPr>
            <p:ph type="title"/>
          </p:nvPr>
        </p:nvSpPr>
        <p:spPr>
          <a:xfrm>
            <a:off x="2209968" y="1632658"/>
            <a:ext cx="7772065" cy="3450327"/>
          </a:xfrm>
        </p:spPr>
        <p:txBody>
          <a:bodyPr>
            <a:noAutofit/>
          </a:bodyPr>
          <a:lstStyle/>
          <a:p>
            <a:pPr>
              <a:lnSpc>
                <a:spcPct val="100000"/>
              </a:lnSpc>
            </a:pPr>
            <a:r>
              <a:rPr lang="ar-EG" sz="6000" b="0" dirty="0"/>
              <a:t>وَإِذَا قُرِئَ الْقُرْآنُ فَاسْتَمِعُوا لَهُ وَأَنْصِتُوا لَعَلَّكُمْ تُرْحَمُونَ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195515A-EA2B-1B24-C8C1-0959108F737D}"/>
              </a:ext>
            </a:extLst>
          </p:cNvPr>
          <p:cNvSpPr txBox="1"/>
          <p:nvPr/>
        </p:nvSpPr>
        <p:spPr>
          <a:xfrm>
            <a:off x="2060712" y="4234980"/>
            <a:ext cx="8070575" cy="707886"/>
          </a:xfrm>
          <a:prstGeom prst="rect">
            <a:avLst/>
          </a:prstGeom>
          <a:noFill/>
        </p:spPr>
        <p:txBody>
          <a:bodyPr wrap="square">
            <a:spAutoFit/>
          </a:bodyPr>
          <a:lstStyle/>
          <a:p>
            <a:pPr algn="ctr"/>
            <a:r>
              <a:rPr lang="en-US" sz="2000" dirty="0"/>
              <a:t>When the Qur'an is read, listen to it with attention, and hold your peace: that ye may receive Mercy.</a:t>
            </a:r>
          </a:p>
        </p:txBody>
      </p:sp>
      <p:sp>
        <p:nvSpPr>
          <p:cNvPr id="3" name="TextBox 2">
            <a:extLst>
              <a:ext uri="{FF2B5EF4-FFF2-40B4-BE49-F238E27FC236}">
                <a16:creationId xmlns:a16="http://schemas.microsoft.com/office/drawing/2014/main" id="{54A3C01D-E30E-9B94-BD1B-A5FDD47B041B}"/>
              </a:ext>
            </a:extLst>
          </p:cNvPr>
          <p:cNvSpPr txBox="1"/>
          <p:nvPr/>
        </p:nvSpPr>
        <p:spPr>
          <a:xfrm>
            <a:off x="2716452" y="39314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{204}</a:t>
            </a:r>
            <a:endParaRPr lang="en-US" sz="1400" dirty="0"/>
          </a:p>
        </p:txBody>
      </p:sp>
    </p:spTree>
    <p:extLst>
      <p:ext uri="{BB962C8B-B14F-4D97-AF65-F5344CB8AC3E}">
        <p14:creationId xmlns:p14="http://schemas.microsoft.com/office/powerpoint/2010/main" val="397004588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F925A-C3C6-0E73-2CAD-E3E0730FC1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C9B260-95C4-7803-BC59-E79AC6FE8E66}"/>
              </a:ext>
            </a:extLst>
          </p:cNvPr>
          <p:cNvSpPr>
            <a:spLocks noGrp="1"/>
          </p:cNvSpPr>
          <p:nvPr>
            <p:ph type="title"/>
          </p:nvPr>
        </p:nvSpPr>
        <p:spPr>
          <a:xfrm>
            <a:off x="2209967" y="1366328"/>
            <a:ext cx="7772065" cy="3450327"/>
          </a:xfrm>
        </p:spPr>
        <p:txBody>
          <a:bodyPr>
            <a:noAutofit/>
          </a:bodyPr>
          <a:lstStyle/>
          <a:p>
            <a:pPr>
              <a:lnSpc>
                <a:spcPct val="100000"/>
              </a:lnSpc>
            </a:pPr>
            <a:r>
              <a:rPr lang="ar-EG" sz="5400" b="0" dirty="0"/>
              <a:t>وَاذْكُرْ رَبَّكَ فِي نَفْسِكَ تَضَرُّعًا وَخِيفَةً وَدُونَ الْجَهْرِ مِنَ الْقَوْلِ بِالْغُدُوِّ وَالْآصَالِ وَلَا تَكُنْ مِنَ الْغَافِلِينَ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1F3AEC-BE1B-B402-5A8B-FE6F003E525B}"/>
              </a:ext>
            </a:extLst>
          </p:cNvPr>
          <p:cNvSpPr txBox="1"/>
          <p:nvPr/>
        </p:nvSpPr>
        <p:spPr>
          <a:xfrm>
            <a:off x="2060711" y="4245493"/>
            <a:ext cx="8070575" cy="1015663"/>
          </a:xfrm>
          <a:prstGeom prst="rect">
            <a:avLst/>
          </a:prstGeom>
          <a:noFill/>
        </p:spPr>
        <p:txBody>
          <a:bodyPr wrap="square">
            <a:spAutoFit/>
          </a:bodyPr>
          <a:lstStyle/>
          <a:p>
            <a:pPr algn="ctr"/>
            <a:r>
              <a:rPr lang="en-US" sz="2000" dirty="0"/>
              <a:t>And do thou (O reader!) Bring thy Lord to remembrance in thy (very) soul, with humility and in reverence, without loudness in words, in the mornings and evenings; and be not thou of those who are unheedful.</a:t>
            </a:r>
          </a:p>
        </p:txBody>
      </p:sp>
      <p:sp>
        <p:nvSpPr>
          <p:cNvPr id="3" name="TextBox 2">
            <a:extLst>
              <a:ext uri="{FF2B5EF4-FFF2-40B4-BE49-F238E27FC236}">
                <a16:creationId xmlns:a16="http://schemas.microsoft.com/office/drawing/2014/main" id="{969FF9F8-4B77-A203-80EE-037E5C17F747}"/>
              </a:ext>
            </a:extLst>
          </p:cNvPr>
          <p:cNvSpPr txBox="1"/>
          <p:nvPr/>
        </p:nvSpPr>
        <p:spPr>
          <a:xfrm>
            <a:off x="2387977" y="40087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{205}</a:t>
            </a:r>
            <a:endParaRPr lang="en-US" sz="1400" dirty="0"/>
          </a:p>
        </p:txBody>
      </p:sp>
    </p:spTree>
    <p:extLst>
      <p:ext uri="{BB962C8B-B14F-4D97-AF65-F5344CB8AC3E}">
        <p14:creationId xmlns:p14="http://schemas.microsoft.com/office/powerpoint/2010/main" val="2038087131"/>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81CC3-6FFA-1F44-71F0-C0084A8A75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F32577-3FA0-FB32-3977-D353F852EFFE}"/>
              </a:ext>
            </a:extLst>
          </p:cNvPr>
          <p:cNvSpPr>
            <a:spLocks noGrp="1"/>
          </p:cNvSpPr>
          <p:nvPr>
            <p:ph type="title"/>
          </p:nvPr>
        </p:nvSpPr>
        <p:spPr>
          <a:xfrm>
            <a:off x="2209968" y="1552759"/>
            <a:ext cx="7772065" cy="3450327"/>
          </a:xfrm>
        </p:spPr>
        <p:txBody>
          <a:bodyPr>
            <a:noAutofit/>
          </a:bodyPr>
          <a:lstStyle/>
          <a:p>
            <a:pPr>
              <a:lnSpc>
                <a:spcPct val="100000"/>
              </a:lnSpc>
            </a:pPr>
            <a:r>
              <a:rPr lang="ar-EG" sz="5400" b="0" dirty="0"/>
              <a:t>إِنَّ الَّذِينَ عِنْدَ رَبِّكَ لَا يَسْتَكْبِرُونَ عَنْ عِبَادَتِهِ وَيُسَبِّحُونَهُ وَلَهُ يَسْجُدُونَ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CEA36F-CA34-82A1-6236-224F14A7F0BE}"/>
              </a:ext>
            </a:extLst>
          </p:cNvPr>
          <p:cNvSpPr txBox="1"/>
          <p:nvPr/>
        </p:nvSpPr>
        <p:spPr>
          <a:xfrm>
            <a:off x="2060712" y="4105420"/>
            <a:ext cx="8070575" cy="707886"/>
          </a:xfrm>
          <a:prstGeom prst="rect">
            <a:avLst/>
          </a:prstGeom>
          <a:noFill/>
        </p:spPr>
        <p:txBody>
          <a:bodyPr wrap="square">
            <a:spAutoFit/>
          </a:bodyPr>
          <a:lstStyle/>
          <a:p>
            <a:pPr algn="ctr"/>
            <a:r>
              <a:rPr lang="en-US" sz="2000" dirty="0"/>
              <a:t>Those who are near to thy Lord, disdain not to do Him worship: They celebrate His praises, and prostrate before Him.</a:t>
            </a:r>
          </a:p>
        </p:txBody>
      </p:sp>
      <p:sp>
        <p:nvSpPr>
          <p:cNvPr id="3" name="TextBox 2">
            <a:extLst>
              <a:ext uri="{FF2B5EF4-FFF2-40B4-BE49-F238E27FC236}">
                <a16:creationId xmlns:a16="http://schemas.microsoft.com/office/drawing/2014/main" id="{BF689E96-AC24-F643-1F57-E23D3BC236CC}"/>
              </a:ext>
            </a:extLst>
          </p:cNvPr>
          <p:cNvSpPr txBox="1"/>
          <p:nvPr/>
        </p:nvSpPr>
        <p:spPr>
          <a:xfrm>
            <a:off x="1979605" y="38045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{206}</a:t>
            </a:r>
            <a:endParaRPr lang="en-US" sz="1400" dirty="0"/>
          </a:p>
        </p:txBody>
      </p:sp>
    </p:spTree>
    <p:extLst>
      <p:ext uri="{BB962C8B-B14F-4D97-AF65-F5344CB8AC3E}">
        <p14:creationId xmlns:p14="http://schemas.microsoft.com/office/powerpoint/2010/main" val="2447922016"/>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3CDB8-F5C4-44AF-3776-146B89708B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7391D5-C99A-65D7-DC11-7F1ACED06A68}"/>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العَظِيم</a:t>
            </a:r>
          </a:p>
        </p:txBody>
      </p:sp>
    </p:spTree>
    <p:extLst>
      <p:ext uri="{BB962C8B-B14F-4D97-AF65-F5344CB8AC3E}">
        <p14:creationId xmlns:p14="http://schemas.microsoft.com/office/powerpoint/2010/main" val="2877182899"/>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9CC14-3348-7DF8-860C-9F7473F988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1C4714-80D0-524B-A2BF-B40D4730D12B}"/>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الأنفال</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583058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A67FA-5461-7D2A-42CC-0F3A4BC711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5BBDDC-A283-A1E5-BF1B-25CCFC9DACD8}"/>
              </a:ext>
            </a:extLst>
          </p:cNvPr>
          <p:cNvSpPr>
            <a:spLocks noGrp="1"/>
          </p:cNvSpPr>
          <p:nvPr>
            <p:ph type="title"/>
          </p:nvPr>
        </p:nvSpPr>
        <p:spPr>
          <a:xfrm>
            <a:off x="1980393" y="1626881"/>
            <a:ext cx="8231214" cy="3450327"/>
          </a:xfrm>
        </p:spPr>
        <p:txBody>
          <a:bodyPr>
            <a:noAutofit/>
          </a:bodyPr>
          <a:lstStyle/>
          <a:p>
            <a:pPr>
              <a:lnSpc>
                <a:spcPct val="100000"/>
              </a:lnSpc>
            </a:pPr>
            <a:r>
              <a:rPr lang="ar-EG" sz="6000" b="0" dirty="0"/>
              <a:t>أَفَأَمِنَ أَهْلُ الْقُرَىٰ أَنْ يَأْتِيَهُمْ بَأْسُنَا بَيَاتًا وَهُمْ نَائِمُونَ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DDC4B4-23FD-F097-7427-F09587CECDA7}"/>
              </a:ext>
            </a:extLst>
          </p:cNvPr>
          <p:cNvSpPr txBox="1"/>
          <p:nvPr/>
        </p:nvSpPr>
        <p:spPr>
          <a:xfrm>
            <a:off x="2060712" y="424498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Did the people of the towns feel secure against the coming of Our wrath by night while they were asleep?</a:t>
            </a:r>
          </a:p>
        </p:txBody>
      </p:sp>
      <p:sp>
        <p:nvSpPr>
          <p:cNvPr id="7" name="TextBox 6">
            <a:extLst>
              <a:ext uri="{FF2B5EF4-FFF2-40B4-BE49-F238E27FC236}">
                <a16:creationId xmlns:a16="http://schemas.microsoft.com/office/drawing/2014/main" id="{3F63EA4E-92EB-00E2-11B8-39AAE959C1C4}"/>
              </a:ext>
            </a:extLst>
          </p:cNvPr>
          <p:cNvSpPr txBox="1"/>
          <p:nvPr/>
        </p:nvSpPr>
        <p:spPr>
          <a:xfrm>
            <a:off x="3635701" y="39149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57445458"/>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58001-97CB-E1A6-DFB0-A4C407B65B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01200F-E89F-0C87-2EDB-D4E39D5E60BE}"/>
              </a:ext>
            </a:extLst>
          </p:cNvPr>
          <p:cNvSpPr>
            <a:spLocks noGrp="1"/>
          </p:cNvSpPr>
          <p:nvPr>
            <p:ph type="title"/>
          </p:nvPr>
        </p:nvSpPr>
        <p:spPr>
          <a:xfrm>
            <a:off x="2209966" y="1328282"/>
            <a:ext cx="7772065" cy="3450327"/>
          </a:xfrm>
        </p:spPr>
        <p:txBody>
          <a:bodyPr>
            <a:noAutofit/>
          </a:bodyPr>
          <a:lstStyle/>
          <a:p>
            <a:pPr>
              <a:lnSpc>
                <a:spcPct val="100000"/>
              </a:lnSpc>
            </a:pPr>
            <a:r>
              <a:rPr lang="ar-EG" sz="4800" b="0" dirty="0"/>
              <a:t>يَسْأَلُونَكَ عَنِ الْأَنْفَالِۖ قُلِ الْأَنْفَالُ لِلَّهِ وَالرَّسُولِۖ فَاتَّقُوا اللَّهَ وَأَصْلِحُوا ذَاتَ بَيْنِكُمْۖ وَأَطِيعُوا اللَّهَ وَرَسُولَهُ إِنْ كُنْتُمْ مُؤْمِنِينَ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D5A88D-DFB0-9815-4B0A-F74025F2D119}"/>
              </a:ext>
            </a:extLst>
          </p:cNvPr>
          <p:cNvSpPr txBox="1"/>
          <p:nvPr/>
        </p:nvSpPr>
        <p:spPr>
          <a:xfrm>
            <a:off x="2060712" y="4105420"/>
            <a:ext cx="8070575" cy="1323439"/>
          </a:xfrm>
          <a:prstGeom prst="rect">
            <a:avLst/>
          </a:prstGeom>
          <a:noFill/>
        </p:spPr>
        <p:txBody>
          <a:bodyPr wrap="square">
            <a:spAutoFit/>
          </a:bodyPr>
          <a:lstStyle/>
          <a:p>
            <a:pPr algn="ctr"/>
            <a:r>
              <a:rPr lang="en-US" sz="2000" dirty="0"/>
              <a:t>They ask thee concerning (things taken as) spoils of war. Say: "(such) spoils are at the disposal of Allah and the Messenger: So fear Allah, and keep straight the relations between yourselves: Obey Allah and His Messenger, if ye do believe."</a:t>
            </a:r>
            <a:endParaRPr lang="en-US" sz="2400" dirty="0"/>
          </a:p>
        </p:txBody>
      </p:sp>
      <p:sp>
        <p:nvSpPr>
          <p:cNvPr id="3" name="TextBox 2">
            <a:extLst>
              <a:ext uri="{FF2B5EF4-FFF2-40B4-BE49-F238E27FC236}">
                <a16:creationId xmlns:a16="http://schemas.microsoft.com/office/drawing/2014/main" id="{F3A3CC16-94CA-D171-C745-D62551AA0083}"/>
              </a:ext>
            </a:extLst>
          </p:cNvPr>
          <p:cNvSpPr txBox="1"/>
          <p:nvPr/>
        </p:nvSpPr>
        <p:spPr>
          <a:xfrm>
            <a:off x="2209966" y="37976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74010299"/>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D3580-64E8-BC51-0F46-F3F89C2293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FBDFEE-8ACA-0324-9E95-76FBD4F97D81}"/>
              </a:ext>
            </a:extLst>
          </p:cNvPr>
          <p:cNvSpPr>
            <a:spLocks noGrp="1"/>
          </p:cNvSpPr>
          <p:nvPr>
            <p:ph type="title"/>
          </p:nvPr>
        </p:nvSpPr>
        <p:spPr>
          <a:xfrm>
            <a:off x="2209963" y="1381548"/>
            <a:ext cx="7772065" cy="3450327"/>
          </a:xfrm>
        </p:spPr>
        <p:txBody>
          <a:bodyPr>
            <a:noAutofit/>
          </a:bodyPr>
          <a:lstStyle/>
          <a:p>
            <a:pPr>
              <a:lnSpc>
                <a:spcPct val="100000"/>
              </a:lnSpc>
            </a:pPr>
            <a:r>
              <a:rPr lang="ar-EG" sz="5400" b="0" dirty="0"/>
              <a:t>إِنَّمَا الْمُؤْمِنُونَ الَّذِينَ إِذَا ذُكِرَ اللَّهُ وَجِلَتْ قُلُوبُهُمْ وَإِذَا تُلِيَتْ عَلَيْهِمْ آيَاتُهُ زَادَتْهُمْ إِيمَانًا وَعَلَىٰ رَبِّهِمْ يَتَوَكَّلُونَ</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76F3E80-7AA1-F34A-B9D9-84C2E2E5C146}"/>
              </a:ext>
            </a:extLst>
          </p:cNvPr>
          <p:cNvSpPr txBox="1"/>
          <p:nvPr/>
        </p:nvSpPr>
        <p:spPr>
          <a:xfrm>
            <a:off x="2060712" y="4324043"/>
            <a:ext cx="8070575" cy="1015663"/>
          </a:xfrm>
          <a:prstGeom prst="rect">
            <a:avLst/>
          </a:prstGeom>
          <a:noFill/>
        </p:spPr>
        <p:txBody>
          <a:bodyPr wrap="square">
            <a:spAutoFit/>
          </a:bodyPr>
          <a:lstStyle/>
          <a:p>
            <a:pPr algn="ctr"/>
            <a:r>
              <a:rPr lang="en-US" sz="2000" dirty="0"/>
              <a:t>For, Believers are those who, when Allah is mentioned, feel a tremor in their hearts, and when they hear His signs rehearsed, find their faith strengthened, and put (all) their trust in their Lord;</a:t>
            </a:r>
            <a:endParaRPr lang="en-US" sz="2400" dirty="0"/>
          </a:p>
        </p:txBody>
      </p:sp>
      <p:sp>
        <p:nvSpPr>
          <p:cNvPr id="3" name="TextBox 2">
            <a:extLst>
              <a:ext uri="{FF2B5EF4-FFF2-40B4-BE49-F238E27FC236}">
                <a16:creationId xmlns:a16="http://schemas.microsoft.com/office/drawing/2014/main" id="{C1869E53-7F00-BC00-47B0-C4DD04037844}"/>
              </a:ext>
            </a:extLst>
          </p:cNvPr>
          <p:cNvSpPr txBox="1"/>
          <p:nvPr/>
        </p:nvSpPr>
        <p:spPr>
          <a:xfrm>
            <a:off x="2060704" y="40162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7088607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D38A5-AC0A-FAAC-75E1-6DAFABFC7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165B15-D75F-9A75-7818-11503B1FCF98}"/>
              </a:ext>
            </a:extLst>
          </p:cNvPr>
          <p:cNvSpPr>
            <a:spLocks noGrp="1"/>
          </p:cNvSpPr>
          <p:nvPr>
            <p:ph type="title"/>
          </p:nvPr>
        </p:nvSpPr>
        <p:spPr>
          <a:xfrm>
            <a:off x="2209968" y="1576858"/>
            <a:ext cx="7772065" cy="3450327"/>
          </a:xfrm>
        </p:spPr>
        <p:txBody>
          <a:bodyPr>
            <a:noAutofit/>
          </a:bodyPr>
          <a:lstStyle/>
          <a:p>
            <a:pPr>
              <a:lnSpc>
                <a:spcPct val="100000"/>
              </a:lnSpc>
            </a:pPr>
            <a:r>
              <a:rPr lang="ar-EG" sz="6000" b="0" dirty="0"/>
              <a:t>الَّذِينَ يُقِيمُونَ الصَّلَاةَ وَمِمَّا رَزَقْنَاهُمْ يُنْفِقُونَ</a:t>
            </a:r>
            <a:endParaRPr lang="ar-EG" sz="7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B5F6E4-E0DF-28B8-7285-295B0D5A5A7E}"/>
              </a:ext>
            </a:extLst>
          </p:cNvPr>
          <p:cNvSpPr txBox="1"/>
          <p:nvPr/>
        </p:nvSpPr>
        <p:spPr>
          <a:xfrm>
            <a:off x="2060712" y="4155986"/>
            <a:ext cx="8070575" cy="707886"/>
          </a:xfrm>
          <a:prstGeom prst="rect">
            <a:avLst/>
          </a:prstGeom>
          <a:noFill/>
        </p:spPr>
        <p:txBody>
          <a:bodyPr wrap="square">
            <a:spAutoFit/>
          </a:bodyPr>
          <a:lstStyle/>
          <a:p>
            <a:pPr algn="ctr"/>
            <a:r>
              <a:rPr lang="en-US" sz="2000" dirty="0"/>
              <a:t>Who establish regular prayers and spend (freely) out of the gifts We have given them for sustenance:</a:t>
            </a:r>
            <a:endParaRPr lang="en-US" sz="2400" dirty="0"/>
          </a:p>
        </p:txBody>
      </p:sp>
      <p:sp>
        <p:nvSpPr>
          <p:cNvPr id="3" name="TextBox 2">
            <a:extLst>
              <a:ext uri="{FF2B5EF4-FFF2-40B4-BE49-F238E27FC236}">
                <a16:creationId xmlns:a16="http://schemas.microsoft.com/office/drawing/2014/main" id="{00C1585D-06B2-550F-C294-02D1824A8C7D}"/>
              </a:ext>
            </a:extLst>
          </p:cNvPr>
          <p:cNvSpPr txBox="1"/>
          <p:nvPr/>
        </p:nvSpPr>
        <p:spPr>
          <a:xfrm>
            <a:off x="3774100" y="38831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69551671"/>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0D0C0-E91C-B306-4B2E-2CF7BCF59C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1316B6-D0D2-DFC0-7653-33117D4DB2B6}"/>
              </a:ext>
            </a:extLst>
          </p:cNvPr>
          <p:cNvSpPr>
            <a:spLocks noGrp="1"/>
          </p:cNvSpPr>
          <p:nvPr>
            <p:ph type="title"/>
          </p:nvPr>
        </p:nvSpPr>
        <p:spPr>
          <a:xfrm>
            <a:off x="2209968" y="1612368"/>
            <a:ext cx="7772065" cy="3450327"/>
          </a:xfrm>
        </p:spPr>
        <p:txBody>
          <a:bodyPr>
            <a:noAutofit/>
          </a:bodyPr>
          <a:lstStyle/>
          <a:p>
            <a:pPr>
              <a:lnSpc>
                <a:spcPct val="100000"/>
              </a:lnSpc>
            </a:pPr>
            <a:r>
              <a:rPr lang="ar-EG" sz="5400" b="0" dirty="0"/>
              <a:t>أُولَٰئِكَ هُمُ الْمُؤْمِنُونَ حَقًّاۚ لَهُمْ دَرَجَاتٌ عِنْدَ رَبِّهِمْ وَمَغْفِرَةٌ وَرِزْقٌ كَرِيمٌ </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6C397F8-0854-78A7-B3E0-C6DE6F2B6EA2}"/>
              </a:ext>
            </a:extLst>
          </p:cNvPr>
          <p:cNvSpPr txBox="1"/>
          <p:nvPr/>
        </p:nvSpPr>
        <p:spPr>
          <a:xfrm>
            <a:off x="2060712" y="4191496"/>
            <a:ext cx="8070575" cy="707886"/>
          </a:xfrm>
          <a:prstGeom prst="rect">
            <a:avLst/>
          </a:prstGeom>
          <a:noFill/>
        </p:spPr>
        <p:txBody>
          <a:bodyPr wrap="square">
            <a:spAutoFit/>
          </a:bodyPr>
          <a:lstStyle/>
          <a:p>
            <a:pPr algn="ctr"/>
            <a:r>
              <a:rPr lang="en-US" sz="2000" dirty="0"/>
              <a:t> Such in truth are the believers: they have grades of dignity with their Lord, and forgiveness, and generous sustenance:</a:t>
            </a:r>
            <a:endParaRPr lang="en-US" sz="2400" dirty="0"/>
          </a:p>
        </p:txBody>
      </p:sp>
      <p:sp>
        <p:nvSpPr>
          <p:cNvPr id="3" name="TextBox 2">
            <a:extLst>
              <a:ext uri="{FF2B5EF4-FFF2-40B4-BE49-F238E27FC236}">
                <a16:creationId xmlns:a16="http://schemas.microsoft.com/office/drawing/2014/main" id="{4DE8257C-B012-739B-F7A4-39AC78C6EE31}"/>
              </a:ext>
            </a:extLst>
          </p:cNvPr>
          <p:cNvSpPr txBox="1"/>
          <p:nvPr/>
        </p:nvSpPr>
        <p:spPr>
          <a:xfrm>
            <a:off x="2398061" y="38837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8419645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DCC5E1-184C-7976-9C26-2975BF6F46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6ECBEC-BBEF-B595-0802-552437709CAD}"/>
              </a:ext>
            </a:extLst>
          </p:cNvPr>
          <p:cNvSpPr>
            <a:spLocks noGrp="1"/>
          </p:cNvSpPr>
          <p:nvPr>
            <p:ph type="title"/>
          </p:nvPr>
        </p:nvSpPr>
        <p:spPr>
          <a:xfrm>
            <a:off x="2209968" y="1647878"/>
            <a:ext cx="7772065" cy="3450327"/>
          </a:xfrm>
        </p:spPr>
        <p:txBody>
          <a:bodyPr>
            <a:noAutofit/>
          </a:bodyPr>
          <a:lstStyle/>
          <a:p>
            <a:pPr>
              <a:lnSpc>
                <a:spcPct val="100000"/>
              </a:lnSpc>
            </a:pPr>
            <a:r>
              <a:rPr lang="ar-EG" sz="5400" b="0" dirty="0"/>
              <a:t>كَمَا أَخْرَجَكَ رَبُّكَ مِنْ بَيْتِكَ بِالْحَقِّ وَإِنَّ فَرِيقًا مِنَ الْمُؤْمِنِينَ لَكَارِهُونَ </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2DDCCD9-4F70-0167-FF07-078C81E65C50}"/>
              </a:ext>
            </a:extLst>
          </p:cNvPr>
          <p:cNvSpPr txBox="1"/>
          <p:nvPr/>
        </p:nvSpPr>
        <p:spPr>
          <a:xfrm>
            <a:off x="2060712" y="4227006"/>
            <a:ext cx="8070575" cy="707886"/>
          </a:xfrm>
          <a:prstGeom prst="rect">
            <a:avLst/>
          </a:prstGeom>
          <a:noFill/>
        </p:spPr>
        <p:txBody>
          <a:bodyPr wrap="square">
            <a:spAutoFit/>
          </a:bodyPr>
          <a:lstStyle/>
          <a:p>
            <a:pPr algn="ctr"/>
            <a:r>
              <a:rPr lang="en-US" sz="2000" dirty="0"/>
              <a:t>Just as thy Lord ordered thee out of thy house in truth, even though a party among the Believers disliked it,</a:t>
            </a:r>
            <a:endParaRPr lang="en-US" sz="2400" dirty="0"/>
          </a:p>
        </p:txBody>
      </p:sp>
      <p:sp>
        <p:nvSpPr>
          <p:cNvPr id="3" name="TextBox 2">
            <a:extLst>
              <a:ext uri="{FF2B5EF4-FFF2-40B4-BE49-F238E27FC236}">
                <a16:creationId xmlns:a16="http://schemas.microsoft.com/office/drawing/2014/main" id="{73631989-84CE-252A-BE90-1490395EC69C}"/>
              </a:ext>
            </a:extLst>
          </p:cNvPr>
          <p:cNvSpPr txBox="1"/>
          <p:nvPr/>
        </p:nvSpPr>
        <p:spPr>
          <a:xfrm>
            <a:off x="2209967" y="39192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74060622"/>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425D0-05E6-04F5-F876-489D2B7454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633225-9E9A-B18B-9797-0307602A2C69}"/>
              </a:ext>
            </a:extLst>
          </p:cNvPr>
          <p:cNvSpPr>
            <a:spLocks noGrp="1"/>
          </p:cNvSpPr>
          <p:nvPr>
            <p:ph type="title"/>
          </p:nvPr>
        </p:nvSpPr>
        <p:spPr>
          <a:xfrm>
            <a:off x="2209968" y="1594613"/>
            <a:ext cx="7772065" cy="3450327"/>
          </a:xfrm>
        </p:spPr>
        <p:txBody>
          <a:bodyPr>
            <a:noAutofit/>
          </a:bodyPr>
          <a:lstStyle/>
          <a:p>
            <a:pPr>
              <a:lnSpc>
                <a:spcPct val="100000"/>
              </a:lnSpc>
            </a:pPr>
            <a:r>
              <a:rPr lang="ar-EG" sz="5400" b="0" dirty="0"/>
              <a:t>يُجَادِلُونَكَ فِي الْحَقِّ بَعْدَمَا تَبَيَّنَ كَأَنَّمَا يُسَاقُونَ إِلَى الْمَوْتِ وَهُمْ يَنْظُرُونَ</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3707611-1C71-04AF-9504-AC8BC87B6CF3}"/>
              </a:ext>
            </a:extLst>
          </p:cNvPr>
          <p:cNvSpPr txBox="1"/>
          <p:nvPr/>
        </p:nvSpPr>
        <p:spPr>
          <a:xfrm>
            <a:off x="2060712" y="4173741"/>
            <a:ext cx="8070575" cy="707886"/>
          </a:xfrm>
          <a:prstGeom prst="rect">
            <a:avLst/>
          </a:prstGeom>
          <a:noFill/>
        </p:spPr>
        <p:txBody>
          <a:bodyPr wrap="square">
            <a:spAutoFit/>
          </a:bodyPr>
          <a:lstStyle/>
          <a:p>
            <a:pPr algn="ctr"/>
            <a:r>
              <a:rPr lang="en-US" sz="2000" dirty="0"/>
              <a:t>Disputing with thee concerning the truth after it was made manifest, as if they were being driven to death and they (actually) saw it.</a:t>
            </a:r>
            <a:endParaRPr lang="en-US" sz="2400" dirty="0"/>
          </a:p>
        </p:txBody>
      </p:sp>
      <p:sp>
        <p:nvSpPr>
          <p:cNvPr id="3" name="TextBox 2">
            <a:extLst>
              <a:ext uri="{FF2B5EF4-FFF2-40B4-BE49-F238E27FC236}">
                <a16:creationId xmlns:a16="http://schemas.microsoft.com/office/drawing/2014/main" id="{82192F38-794C-E56C-90A7-6C356FEC3A2A}"/>
              </a:ext>
            </a:extLst>
          </p:cNvPr>
          <p:cNvSpPr txBox="1"/>
          <p:nvPr/>
        </p:nvSpPr>
        <p:spPr>
          <a:xfrm>
            <a:off x="2209967" y="38659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5172154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ADDDC-25E6-8E80-0FCC-3F93A52B27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BDF3F4-590A-50C3-949E-0B14FEBA9B20}"/>
              </a:ext>
            </a:extLst>
          </p:cNvPr>
          <p:cNvSpPr>
            <a:spLocks noGrp="1"/>
          </p:cNvSpPr>
          <p:nvPr>
            <p:ph type="title"/>
          </p:nvPr>
        </p:nvSpPr>
        <p:spPr>
          <a:xfrm>
            <a:off x="2209968" y="1443693"/>
            <a:ext cx="7772065" cy="3450327"/>
          </a:xfrm>
        </p:spPr>
        <p:txBody>
          <a:bodyPr>
            <a:noAutofit/>
          </a:bodyPr>
          <a:lstStyle/>
          <a:p>
            <a:pPr>
              <a:lnSpc>
                <a:spcPct val="100000"/>
              </a:lnSpc>
            </a:pPr>
            <a:r>
              <a:rPr lang="ar-EG" sz="5000" b="0" dirty="0"/>
              <a:t>وَإِذْ يَعِدُكُمُ اللَّهُ إِحْدَى الطَّائِفَتَيْنِ أَنَّهَا لَكُمْ وَتَوَدُّونَ أَنَّ غَيْرَ ذَاتِ الشَّوْكَةِ تَكُونُ لَكُمْ وَيُرِيدُ اللَّهُ أَنْ يُحِقَّ الْحَقَّ بِكَلِمَاتِهِ وَيَقْطَعَ دَابِرَ الْكَافِرِينَ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F8AD92A-F778-3DCB-1CC2-2A9C4F3FBC9D}"/>
              </a:ext>
            </a:extLst>
          </p:cNvPr>
          <p:cNvSpPr txBox="1"/>
          <p:nvPr/>
        </p:nvSpPr>
        <p:spPr>
          <a:xfrm>
            <a:off x="2060712" y="4644258"/>
            <a:ext cx="8070575" cy="1323439"/>
          </a:xfrm>
          <a:prstGeom prst="rect">
            <a:avLst/>
          </a:prstGeom>
          <a:noFill/>
        </p:spPr>
        <p:txBody>
          <a:bodyPr wrap="square">
            <a:spAutoFit/>
          </a:bodyPr>
          <a:lstStyle/>
          <a:p>
            <a:pPr algn="ctr"/>
            <a:r>
              <a:rPr lang="en-US" sz="2000" dirty="0"/>
              <a:t>Behold! Allah promised you one of the two (enemy) parties, that it should be yours: Ye wished that the one unarmed should be yours, but Allah willed to justify the Truth according to His words and to cut off the roots of the Unbelievers;-</a:t>
            </a:r>
            <a:endParaRPr lang="en-US" sz="2400" dirty="0"/>
          </a:p>
        </p:txBody>
      </p:sp>
      <p:sp>
        <p:nvSpPr>
          <p:cNvPr id="3" name="TextBox 2">
            <a:extLst>
              <a:ext uri="{FF2B5EF4-FFF2-40B4-BE49-F238E27FC236}">
                <a16:creationId xmlns:a16="http://schemas.microsoft.com/office/drawing/2014/main" id="{D00B403B-7E85-F9C9-F717-04428C2BE608}"/>
              </a:ext>
            </a:extLst>
          </p:cNvPr>
          <p:cNvSpPr txBox="1"/>
          <p:nvPr/>
        </p:nvSpPr>
        <p:spPr>
          <a:xfrm>
            <a:off x="4278465" y="43364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8504055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D8EAE-7FAD-0A18-B72F-E1DB1ECBCA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B5907C-F5C8-A526-8C6A-66B9DA3BE486}"/>
              </a:ext>
            </a:extLst>
          </p:cNvPr>
          <p:cNvSpPr>
            <a:spLocks noGrp="1"/>
          </p:cNvSpPr>
          <p:nvPr>
            <p:ph type="title"/>
          </p:nvPr>
        </p:nvSpPr>
        <p:spPr>
          <a:xfrm>
            <a:off x="2209968" y="1718901"/>
            <a:ext cx="7772065" cy="3450327"/>
          </a:xfrm>
        </p:spPr>
        <p:txBody>
          <a:bodyPr>
            <a:noAutofit/>
          </a:bodyPr>
          <a:lstStyle/>
          <a:p>
            <a:pPr>
              <a:lnSpc>
                <a:spcPct val="100000"/>
              </a:lnSpc>
            </a:pPr>
            <a:r>
              <a:rPr lang="ar-EG" sz="6000" b="0" dirty="0"/>
              <a:t>لِيُحِقَّ الْحَقَّ وَيُبْطِلَ الْبَاطِلَ وَلَوْ كَرِهَ الْمُجْرِمُونَ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141FAFC-9B57-83DA-536C-7088AFA0A44B}"/>
              </a:ext>
            </a:extLst>
          </p:cNvPr>
          <p:cNvSpPr txBox="1"/>
          <p:nvPr/>
        </p:nvSpPr>
        <p:spPr>
          <a:xfrm>
            <a:off x="2060712" y="4325899"/>
            <a:ext cx="8070575" cy="707886"/>
          </a:xfrm>
          <a:prstGeom prst="rect">
            <a:avLst/>
          </a:prstGeom>
          <a:noFill/>
        </p:spPr>
        <p:txBody>
          <a:bodyPr wrap="square">
            <a:spAutoFit/>
          </a:bodyPr>
          <a:lstStyle/>
          <a:p>
            <a:pPr algn="ctr"/>
            <a:r>
              <a:rPr lang="en-US" sz="2000" dirty="0"/>
              <a:t>That He might justify Truth and prove Falsehood false, distasteful though it be to those in guilt.</a:t>
            </a:r>
            <a:endParaRPr lang="en-US" sz="2400" dirty="0"/>
          </a:p>
        </p:txBody>
      </p:sp>
      <p:sp>
        <p:nvSpPr>
          <p:cNvPr id="3" name="TextBox 2">
            <a:extLst>
              <a:ext uri="{FF2B5EF4-FFF2-40B4-BE49-F238E27FC236}">
                <a16:creationId xmlns:a16="http://schemas.microsoft.com/office/drawing/2014/main" id="{A8E07DF5-7B50-48CE-274C-0C705BC7B822}"/>
              </a:ext>
            </a:extLst>
          </p:cNvPr>
          <p:cNvSpPr txBox="1"/>
          <p:nvPr/>
        </p:nvSpPr>
        <p:spPr>
          <a:xfrm>
            <a:off x="3834582" y="40435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65129422"/>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470CB1-78C9-5150-8109-319276D8B9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F5D6A1-C507-23E5-8F0A-C23230C642BD}"/>
              </a:ext>
            </a:extLst>
          </p:cNvPr>
          <p:cNvSpPr>
            <a:spLocks noGrp="1"/>
          </p:cNvSpPr>
          <p:nvPr>
            <p:ph type="title"/>
          </p:nvPr>
        </p:nvSpPr>
        <p:spPr>
          <a:xfrm>
            <a:off x="2209967" y="1532470"/>
            <a:ext cx="7772065" cy="3450327"/>
          </a:xfrm>
        </p:spPr>
        <p:txBody>
          <a:bodyPr>
            <a:noAutofit/>
          </a:bodyPr>
          <a:lstStyle/>
          <a:p>
            <a:pPr>
              <a:lnSpc>
                <a:spcPct val="100000"/>
              </a:lnSpc>
            </a:pPr>
            <a:r>
              <a:rPr lang="ar-EG" sz="5400" b="0" dirty="0"/>
              <a:t>إِذْ تَسْتَغِيثُونَ رَبَّكُمْ فَاسْتَجَابَ لَكُمْ أَنِّي مُمِدُّكُمْ بِأَلْفٍ مِنَ الْمَلَائِكَةِ مُرْدِفِينَ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A177E2-9E50-78C9-F8AE-7635304D9CE0}"/>
              </a:ext>
            </a:extLst>
          </p:cNvPr>
          <p:cNvSpPr txBox="1"/>
          <p:nvPr/>
        </p:nvSpPr>
        <p:spPr>
          <a:xfrm>
            <a:off x="2060711" y="4076088"/>
            <a:ext cx="8070575" cy="707886"/>
          </a:xfrm>
          <a:prstGeom prst="rect">
            <a:avLst/>
          </a:prstGeom>
          <a:noFill/>
        </p:spPr>
        <p:txBody>
          <a:bodyPr wrap="square">
            <a:spAutoFit/>
          </a:bodyPr>
          <a:lstStyle/>
          <a:p>
            <a:pPr algn="ctr"/>
            <a:r>
              <a:rPr lang="en-US" sz="2000" dirty="0"/>
              <a:t>Remember ye implored the assistance of your Lord, and He answered you: "I will assist you with a thousand of the angels, ranks on ranks."</a:t>
            </a:r>
            <a:endParaRPr lang="en-US" sz="2400" dirty="0"/>
          </a:p>
        </p:txBody>
      </p:sp>
      <p:sp>
        <p:nvSpPr>
          <p:cNvPr id="3" name="TextBox 2">
            <a:extLst>
              <a:ext uri="{FF2B5EF4-FFF2-40B4-BE49-F238E27FC236}">
                <a16:creationId xmlns:a16="http://schemas.microsoft.com/office/drawing/2014/main" id="{ABEF46C4-6BA2-836E-AC1C-AA14933CB24D}"/>
              </a:ext>
            </a:extLst>
          </p:cNvPr>
          <p:cNvSpPr txBox="1"/>
          <p:nvPr/>
        </p:nvSpPr>
        <p:spPr>
          <a:xfrm>
            <a:off x="2209966" y="37683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12453509"/>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DC202-D621-732B-96AA-15D32BA03E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4F29FE-0C49-E9B2-0C29-0793EC31147E}"/>
              </a:ext>
            </a:extLst>
          </p:cNvPr>
          <p:cNvSpPr>
            <a:spLocks noGrp="1"/>
          </p:cNvSpPr>
          <p:nvPr>
            <p:ph type="title"/>
          </p:nvPr>
        </p:nvSpPr>
        <p:spPr>
          <a:xfrm>
            <a:off x="2209967" y="1532470"/>
            <a:ext cx="7772065" cy="3450327"/>
          </a:xfrm>
        </p:spPr>
        <p:txBody>
          <a:bodyPr>
            <a:noAutofit/>
          </a:bodyPr>
          <a:lstStyle/>
          <a:p>
            <a:pPr>
              <a:lnSpc>
                <a:spcPct val="100000"/>
              </a:lnSpc>
            </a:pPr>
            <a:r>
              <a:rPr lang="ar-EG" sz="5400" b="0" dirty="0"/>
              <a:t>وَمَا جَعَلَهُ اللَّهُ إِلَّا بُشْرَىٰ وَلِتَطْمَئِنَّ بِهِ قُلُوبُكُمْۚ وَمَا النَّصْرُ إِلَّا مِنْ عِنْدِ اللَّهِۚ إِنَّ اللَّهَ عَزِيزٌ حَكِيمٌ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A8A3C0-2C8C-B741-4B53-BB6954503FA6}"/>
              </a:ext>
            </a:extLst>
          </p:cNvPr>
          <p:cNvSpPr txBox="1"/>
          <p:nvPr/>
        </p:nvSpPr>
        <p:spPr>
          <a:xfrm>
            <a:off x="2060711" y="4430030"/>
            <a:ext cx="8070575" cy="1015663"/>
          </a:xfrm>
          <a:prstGeom prst="rect">
            <a:avLst/>
          </a:prstGeom>
          <a:noFill/>
        </p:spPr>
        <p:txBody>
          <a:bodyPr wrap="square">
            <a:spAutoFit/>
          </a:bodyPr>
          <a:lstStyle/>
          <a:p>
            <a:pPr algn="ctr"/>
            <a:r>
              <a:rPr lang="en-US" sz="2000" dirty="0"/>
              <a:t>Allah made it but a message of hope, and an assurance to your hearts: (in any case) there is no help except from Allah: and Allah is Exalted in Power, Wise.</a:t>
            </a:r>
            <a:endParaRPr lang="en-US" sz="2400" dirty="0"/>
          </a:p>
        </p:txBody>
      </p:sp>
      <p:sp>
        <p:nvSpPr>
          <p:cNvPr id="3" name="TextBox 2">
            <a:extLst>
              <a:ext uri="{FF2B5EF4-FFF2-40B4-BE49-F238E27FC236}">
                <a16:creationId xmlns:a16="http://schemas.microsoft.com/office/drawing/2014/main" id="{88B143B5-30A7-77EA-AEC9-2D8545F9863F}"/>
              </a:ext>
            </a:extLst>
          </p:cNvPr>
          <p:cNvSpPr txBox="1"/>
          <p:nvPr/>
        </p:nvSpPr>
        <p:spPr>
          <a:xfrm>
            <a:off x="3958867" y="42051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60120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8F25A-4E84-4A4D-1952-9A087370FB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F86358-9C04-972D-3BB1-89E2F405EFEF}"/>
              </a:ext>
            </a:extLst>
          </p:cNvPr>
          <p:cNvSpPr>
            <a:spLocks noGrp="1"/>
          </p:cNvSpPr>
          <p:nvPr>
            <p:ph type="title"/>
          </p:nvPr>
        </p:nvSpPr>
        <p:spPr>
          <a:xfrm>
            <a:off x="1980393" y="1626881"/>
            <a:ext cx="8231214" cy="3450327"/>
          </a:xfrm>
        </p:spPr>
        <p:txBody>
          <a:bodyPr>
            <a:noAutofit/>
          </a:bodyPr>
          <a:lstStyle/>
          <a:p>
            <a:pPr>
              <a:lnSpc>
                <a:spcPct val="100000"/>
              </a:lnSpc>
            </a:pPr>
            <a:r>
              <a:rPr lang="ar-EG" sz="6000" b="0" dirty="0"/>
              <a:t>أَوَأَمِنَ أَهْلُ الْقُرَىٰ أَنْ يَأْتِيَهُمْ بَأْسُنَا ضُحًى وَهُمْ يَلْعَبُونَ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2194A4F-3482-B41B-3092-0E4DBB9B1404}"/>
              </a:ext>
            </a:extLst>
          </p:cNvPr>
          <p:cNvSpPr txBox="1"/>
          <p:nvPr/>
        </p:nvSpPr>
        <p:spPr>
          <a:xfrm>
            <a:off x="2060712" y="424498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Or else did they feel secure against its coming in broad daylight while they played about (care-free)?</a:t>
            </a:r>
          </a:p>
        </p:txBody>
      </p:sp>
      <p:sp>
        <p:nvSpPr>
          <p:cNvPr id="7" name="TextBox 6">
            <a:extLst>
              <a:ext uri="{FF2B5EF4-FFF2-40B4-BE49-F238E27FC236}">
                <a16:creationId xmlns:a16="http://schemas.microsoft.com/office/drawing/2014/main" id="{1BDAC904-EC65-17BC-2298-0DEA9F882E2B}"/>
              </a:ext>
            </a:extLst>
          </p:cNvPr>
          <p:cNvSpPr txBox="1"/>
          <p:nvPr/>
        </p:nvSpPr>
        <p:spPr>
          <a:xfrm>
            <a:off x="3360493" y="39372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54814359"/>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3FC19-CB29-0F41-98DF-4A1009458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BF4C59-5ADC-B207-10A8-DE738FA9CC2D}"/>
              </a:ext>
            </a:extLst>
          </p:cNvPr>
          <p:cNvSpPr>
            <a:spLocks noGrp="1"/>
          </p:cNvSpPr>
          <p:nvPr>
            <p:ph type="title"/>
          </p:nvPr>
        </p:nvSpPr>
        <p:spPr>
          <a:xfrm>
            <a:off x="2209968" y="1272267"/>
            <a:ext cx="7772065" cy="3450327"/>
          </a:xfrm>
        </p:spPr>
        <p:txBody>
          <a:bodyPr>
            <a:noAutofit/>
          </a:bodyPr>
          <a:lstStyle/>
          <a:p>
            <a:pPr>
              <a:lnSpc>
                <a:spcPct val="100000"/>
              </a:lnSpc>
            </a:pPr>
            <a:r>
              <a:rPr lang="ar-EG" sz="5000" b="0" dirty="0"/>
              <a:t>إِذْ يُغَشِّيكُمُ النُّعَاسَ أَمَنَةً مِنْهُ وَيُنَزِّلُ عَلَيْكُمْ مِنَ السَّمَاءِ مَاءً لِيُطَهِّرَكُمْ بِهِ وَيُذْهِبَ عَنْكُمْ رِجْزَ الشَّيْطَانِ وَلِيَرْبِطَ عَلَىٰ قُلُوبِكُمْ وَيُثَبِّتَ بِهِ الْأَقْدَامَ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679821-45AF-337E-B489-8F64D2256CBF}"/>
              </a:ext>
            </a:extLst>
          </p:cNvPr>
          <p:cNvSpPr txBox="1"/>
          <p:nvPr/>
        </p:nvSpPr>
        <p:spPr>
          <a:xfrm>
            <a:off x="2060712" y="4435938"/>
            <a:ext cx="8070575" cy="1323439"/>
          </a:xfrm>
          <a:prstGeom prst="rect">
            <a:avLst/>
          </a:prstGeom>
          <a:noFill/>
        </p:spPr>
        <p:txBody>
          <a:bodyPr wrap="square">
            <a:spAutoFit/>
          </a:bodyPr>
          <a:lstStyle/>
          <a:p>
            <a:pPr algn="ctr"/>
            <a:r>
              <a:rPr lang="en-US" sz="2000" dirty="0"/>
              <a:t> Remember He covered you with a sort of drowsiness, to give you calm as from Himself, and he caused rain to descend on you from heaven, to clean you therewith, to remove from you the stain of Satan, to strengthen your hearts, and to plant your feet firmly therewith.</a:t>
            </a:r>
            <a:endParaRPr lang="en-US" sz="2400" dirty="0"/>
          </a:p>
        </p:txBody>
      </p:sp>
      <p:sp>
        <p:nvSpPr>
          <p:cNvPr id="3" name="TextBox 2">
            <a:extLst>
              <a:ext uri="{FF2B5EF4-FFF2-40B4-BE49-F238E27FC236}">
                <a16:creationId xmlns:a16="http://schemas.microsoft.com/office/drawing/2014/main" id="{0827CC16-C675-CB9E-B1AA-A0D014AE2243}"/>
              </a:ext>
            </a:extLst>
          </p:cNvPr>
          <p:cNvSpPr txBox="1"/>
          <p:nvPr/>
        </p:nvSpPr>
        <p:spPr>
          <a:xfrm>
            <a:off x="2778139" y="42021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04371004"/>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B31FE-3705-DC88-0999-D6F792E048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9C6777-290C-D898-0AE7-A7C8E0F92DA4}"/>
              </a:ext>
            </a:extLst>
          </p:cNvPr>
          <p:cNvSpPr>
            <a:spLocks noGrp="1"/>
          </p:cNvSpPr>
          <p:nvPr>
            <p:ph type="title"/>
          </p:nvPr>
        </p:nvSpPr>
        <p:spPr>
          <a:xfrm>
            <a:off x="2209968" y="1272267"/>
            <a:ext cx="7772065" cy="3450327"/>
          </a:xfrm>
        </p:spPr>
        <p:txBody>
          <a:bodyPr>
            <a:noAutofit/>
          </a:bodyPr>
          <a:lstStyle/>
          <a:p>
            <a:pPr>
              <a:lnSpc>
                <a:spcPct val="100000"/>
              </a:lnSpc>
            </a:pPr>
            <a:r>
              <a:rPr lang="ar-EG" sz="5000" b="0" dirty="0"/>
              <a:t>إِذْ يُوحِي رَبُّكَ إِلَى الْمَلَائِكَةِ أَنِّي مَعَكُمْ فَثَبِّتُوا الَّذِينَ آمَنُواۚ سَأُلْقِي فِي قُلُوبِ الَّذِينَ كَفَرُوا الرُّعْبَ فَاضْرِبُوا فَوْقَ الْأَعْنَاقِ وَاضْرِبُوا مِنْهُمْ كُلَّ بَنَانٍ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BB46E4D-82F1-ADDD-C883-1AAF2A9F13B0}"/>
              </a:ext>
            </a:extLst>
          </p:cNvPr>
          <p:cNvSpPr txBox="1"/>
          <p:nvPr/>
        </p:nvSpPr>
        <p:spPr>
          <a:xfrm>
            <a:off x="2060712" y="4518805"/>
            <a:ext cx="8070575" cy="1323439"/>
          </a:xfrm>
          <a:prstGeom prst="rect">
            <a:avLst/>
          </a:prstGeom>
          <a:noFill/>
        </p:spPr>
        <p:txBody>
          <a:bodyPr wrap="square">
            <a:spAutoFit/>
          </a:bodyPr>
          <a:lstStyle/>
          <a:p>
            <a:pPr algn="ctr"/>
            <a:r>
              <a:rPr lang="en-US" sz="2000" dirty="0"/>
              <a:t>Remember thy Lord inspired the angels (with the message): "I am with you: give firmness to the Believers: I will </a:t>
            </a:r>
            <a:r>
              <a:rPr lang="en-US" sz="2000" dirty="0" err="1"/>
              <a:t>instil</a:t>
            </a:r>
            <a:r>
              <a:rPr lang="en-US" sz="2000" dirty="0"/>
              <a:t> terror into the hearts of the Unbelievers: smite ye above their necks and smite all their finger-tips off them."</a:t>
            </a:r>
            <a:endParaRPr lang="en-US" sz="2400" dirty="0"/>
          </a:p>
        </p:txBody>
      </p:sp>
      <p:sp>
        <p:nvSpPr>
          <p:cNvPr id="3" name="TextBox 2">
            <a:extLst>
              <a:ext uri="{FF2B5EF4-FFF2-40B4-BE49-F238E27FC236}">
                <a16:creationId xmlns:a16="http://schemas.microsoft.com/office/drawing/2014/main" id="{3EF410B6-674C-25D0-4F86-78310197E46A}"/>
              </a:ext>
            </a:extLst>
          </p:cNvPr>
          <p:cNvSpPr txBox="1"/>
          <p:nvPr/>
        </p:nvSpPr>
        <p:spPr>
          <a:xfrm>
            <a:off x="2449665" y="42110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21420661"/>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13B88-EE13-D3BB-091E-07497C7C54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1D96B7-3BFE-3F51-419B-2F1FFBC2B0F6}"/>
              </a:ext>
            </a:extLst>
          </p:cNvPr>
          <p:cNvSpPr>
            <a:spLocks noGrp="1"/>
          </p:cNvSpPr>
          <p:nvPr>
            <p:ph type="title"/>
          </p:nvPr>
        </p:nvSpPr>
        <p:spPr>
          <a:xfrm>
            <a:off x="2209968" y="1529720"/>
            <a:ext cx="7772065" cy="3450327"/>
          </a:xfrm>
        </p:spPr>
        <p:txBody>
          <a:bodyPr>
            <a:noAutofit/>
          </a:bodyPr>
          <a:lstStyle/>
          <a:p>
            <a:pPr>
              <a:lnSpc>
                <a:spcPct val="100000"/>
              </a:lnSpc>
            </a:pPr>
            <a:r>
              <a:rPr lang="ar-EG" sz="5000" b="0" dirty="0"/>
              <a:t>ذَٰلِكَ بِأَنَّهُمْ شَاقُّوا اللَّهَ وَرَسُولَهُۚ وَمَنْ يُشَاقِقِ اللَّهَ وَرَسُولَهُ فَإِنَّ اللَّهَ شَدِيدُ الْعِقَابِ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2AE5C7C-4EA6-C010-2322-3E6816AA7F1E}"/>
              </a:ext>
            </a:extLst>
          </p:cNvPr>
          <p:cNvSpPr txBox="1"/>
          <p:nvPr/>
        </p:nvSpPr>
        <p:spPr>
          <a:xfrm>
            <a:off x="2060712" y="4021656"/>
            <a:ext cx="8070575" cy="707886"/>
          </a:xfrm>
          <a:prstGeom prst="rect">
            <a:avLst/>
          </a:prstGeom>
          <a:noFill/>
        </p:spPr>
        <p:txBody>
          <a:bodyPr wrap="square">
            <a:spAutoFit/>
          </a:bodyPr>
          <a:lstStyle/>
          <a:p>
            <a:pPr algn="ctr"/>
            <a:r>
              <a:rPr lang="en-US" sz="2000" dirty="0"/>
              <a:t>This because they contended against Allah and His Messenger: If any contend against Allah and His Messenger, Allah is strict in punishment.</a:t>
            </a:r>
            <a:endParaRPr lang="en-US" sz="2400" dirty="0"/>
          </a:p>
        </p:txBody>
      </p:sp>
      <p:sp>
        <p:nvSpPr>
          <p:cNvPr id="3" name="TextBox 2">
            <a:extLst>
              <a:ext uri="{FF2B5EF4-FFF2-40B4-BE49-F238E27FC236}">
                <a16:creationId xmlns:a16="http://schemas.microsoft.com/office/drawing/2014/main" id="{AE918ADC-9BD2-FECB-E600-B44454C0DAF7}"/>
              </a:ext>
            </a:extLst>
          </p:cNvPr>
          <p:cNvSpPr txBox="1"/>
          <p:nvPr/>
        </p:nvSpPr>
        <p:spPr>
          <a:xfrm>
            <a:off x="1718543" y="36162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72342339"/>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0FB29-679C-0DDE-BB99-47474AE4E2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705C74-2E03-4B83-C38D-2CDA3F35662E}"/>
              </a:ext>
            </a:extLst>
          </p:cNvPr>
          <p:cNvSpPr>
            <a:spLocks noGrp="1"/>
          </p:cNvSpPr>
          <p:nvPr>
            <p:ph type="title"/>
          </p:nvPr>
        </p:nvSpPr>
        <p:spPr>
          <a:xfrm>
            <a:off x="2209968" y="1591864"/>
            <a:ext cx="7772065" cy="3450327"/>
          </a:xfrm>
        </p:spPr>
        <p:txBody>
          <a:bodyPr>
            <a:noAutofit/>
          </a:bodyPr>
          <a:lstStyle/>
          <a:p>
            <a:pPr>
              <a:lnSpc>
                <a:spcPct val="100000"/>
              </a:lnSpc>
            </a:pPr>
            <a:r>
              <a:rPr lang="ar-EG" sz="5400" b="0" dirty="0"/>
              <a:t>ذَٰلِكُمْ فَذُوقُوهُ وَأَنَّ لِلْكَافِرِينَ </a:t>
            </a:r>
            <a:br>
              <a:rPr lang="ar-EG" sz="5400" b="0" dirty="0"/>
            </a:br>
            <a:r>
              <a:rPr lang="ar-EG" sz="5400" b="0" dirty="0"/>
              <a:t>عَذَابَ النَّارِ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0D996F-B8E2-3188-9533-2493219D0655}"/>
              </a:ext>
            </a:extLst>
          </p:cNvPr>
          <p:cNvSpPr txBox="1"/>
          <p:nvPr/>
        </p:nvSpPr>
        <p:spPr>
          <a:xfrm>
            <a:off x="2060712" y="4121061"/>
            <a:ext cx="8070575" cy="707886"/>
          </a:xfrm>
          <a:prstGeom prst="rect">
            <a:avLst/>
          </a:prstGeom>
          <a:noFill/>
        </p:spPr>
        <p:txBody>
          <a:bodyPr wrap="square">
            <a:spAutoFit/>
          </a:bodyPr>
          <a:lstStyle/>
          <a:p>
            <a:pPr algn="ctr"/>
            <a:r>
              <a:rPr lang="en-US" sz="2000" dirty="0"/>
              <a:t> Thus (will it be said): "Taste ye then of the (punishment): for those who resist Allah, is the penalty of the Fire."</a:t>
            </a:r>
            <a:endParaRPr lang="en-US" sz="2400" dirty="0"/>
          </a:p>
        </p:txBody>
      </p:sp>
      <p:sp>
        <p:nvSpPr>
          <p:cNvPr id="3" name="TextBox 2">
            <a:extLst>
              <a:ext uri="{FF2B5EF4-FFF2-40B4-BE49-F238E27FC236}">
                <a16:creationId xmlns:a16="http://schemas.microsoft.com/office/drawing/2014/main" id="{83036AEC-F3EE-D8ED-22BF-50613E0E8587}"/>
              </a:ext>
            </a:extLst>
          </p:cNvPr>
          <p:cNvSpPr txBox="1"/>
          <p:nvPr/>
        </p:nvSpPr>
        <p:spPr>
          <a:xfrm>
            <a:off x="4355211" y="38332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13214768"/>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FCFE9-23D6-5886-81ED-B304AE2A33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779ADB-6941-D09B-E049-E67CF0DD8960}"/>
              </a:ext>
            </a:extLst>
          </p:cNvPr>
          <p:cNvSpPr>
            <a:spLocks noGrp="1"/>
          </p:cNvSpPr>
          <p:nvPr>
            <p:ph type="title"/>
          </p:nvPr>
        </p:nvSpPr>
        <p:spPr>
          <a:xfrm>
            <a:off x="2209968" y="1591864"/>
            <a:ext cx="7772065" cy="3450327"/>
          </a:xfrm>
        </p:spPr>
        <p:txBody>
          <a:bodyPr>
            <a:noAutofit/>
          </a:bodyPr>
          <a:lstStyle/>
          <a:p>
            <a:pPr>
              <a:lnSpc>
                <a:spcPct val="100000"/>
              </a:lnSpc>
            </a:pPr>
            <a:r>
              <a:rPr lang="ar-EG" sz="5400" b="0" dirty="0"/>
              <a:t>يَا أَيُّهَا الَّذِينَ آمَنُوا إِذَا لَقِيتُمُ الَّذِينَ كَفَرُوا زَحْفًا فَلَا تُوَلُّوهُمُ الْأَدْبَارَ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FBCB4C2-622F-6C66-8209-4BF9FD1C65A4}"/>
              </a:ext>
            </a:extLst>
          </p:cNvPr>
          <p:cNvSpPr txBox="1"/>
          <p:nvPr/>
        </p:nvSpPr>
        <p:spPr>
          <a:xfrm>
            <a:off x="2060712" y="4121061"/>
            <a:ext cx="8070575" cy="707886"/>
          </a:xfrm>
          <a:prstGeom prst="rect">
            <a:avLst/>
          </a:prstGeom>
          <a:noFill/>
        </p:spPr>
        <p:txBody>
          <a:bodyPr wrap="square">
            <a:spAutoFit/>
          </a:bodyPr>
          <a:lstStyle/>
          <a:p>
            <a:pPr algn="ctr"/>
            <a:r>
              <a:rPr lang="en-US" sz="2000" dirty="0"/>
              <a:t>O ye who believe! when ye meet the Unbelievers in hostile array, never turn your backs to them.</a:t>
            </a:r>
            <a:endParaRPr lang="en-US" sz="2400" dirty="0"/>
          </a:p>
        </p:txBody>
      </p:sp>
      <p:sp>
        <p:nvSpPr>
          <p:cNvPr id="3" name="TextBox 2">
            <a:extLst>
              <a:ext uri="{FF2B5EF4-FFF2-40B4-BE49-F238E27FC236}">
                <a16:creationId xmlns:a16="http://schemas.microsoft.com/office/drawing/2014/main" id="{67AC8554-2BA5-935F-3D45-CAE586F6CF6D}"/>
              </a:ext>
            </a:extLst>
          </p:cNvPr>
          <p:cNvSpPr txBox="1"/>
          <p:nvPr/>
        </p:nvSpPr>
        <p:spPr>
          <a:xfrm>
            <a:off x="2348858" y="38328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66110496"/>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926DC-CDE7-3572-B7B4-0D90B709C8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E2A94D-C9A4-9C09-F4A4-F70CA361D358}"/>
              </a:ext>
            </a:extLst>
          </p:cNvPr>
          <p:cNvSpPr>
            <a:spLocks noGrp="1"/>
          </p:cNvSpPr>
          <p:nvPr>
            <p:ph type="title"/>
          </p:nvPr>
        </p:nvSpPr>
        <p:spPr>
          <a:xfrm>
            <a:off x="2209967" y="1503087"/>
            <a:ext cx="7772065" cy="3450327"/>
          </a:xfrm>
        </p:spPr>
        <p:txBody>
          <a:bodyPr>
            <a:noAutofit/>
          </a:bodyPr>
          <a:lstStyle/>
          <a:p>
            <a:pPr>
              <a:lnSpc>
                <a:spcPct val="100000"/>
              </a:lnSpc>
            </a:pPr>
            <a:r>
              <a:rPr lang="ar-EG" sz="4800" b="0" dirty="0"/>
              <a:t>وَمَنْ يُوَلِّهِمْ يَوْمَئِذٍ دُبُرَهُ إِلَّا مُتَحَرِّفًا لِقِتَالٍ أَوْ مُتَحَيِّزًا إِلَىٰ فِئَةٍ فَقَدْ بَاءَ بِغَضَبٍ مِنَ اللَّهِ وَمَأْوَاهُ جَهَنَّمُۖ وَبِئْسَ الْمَصِيرُ</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B0678CE-5015-891F-1413-A6C27E820AFB}"/>
              </a:ext>
            </a:extLst>
          </p:cNvPr>
          <p:cNvSpPr txBox="1"/>
          <p:nvPr/>
        </p:nvSpPr>
        <p:spPr>
          <a:xfrm>
            <a:off x="2060711" y="4227593"/>
            <a:ext cx="8070575" cy="1015663"/>
          </a:xfrm>
          <a:prstGeom prst="rect">
            <a:avLst/>
          </a:prstGeom>
          <a:noFill/>
        </p:spPr>
        <p:txBody>
          <a:bodyPr wrap="square">
            <a:spAutoFit/>
          </a:bodyPr>
          <a:lstStyle/>
          <a:p>
            <a:pPr algn="ctr"/>
            <a:r>
              <a:rPr lang="en-US" sz="2000" dirty="0"/>
              <a:t>If any do turn his back to them on such a day - unless it be in a stratagem of war, or to retreat to a troop (of his own)- he draws on himself the wrath of Allah, and his abode is Hell,- an evil refuge (indeed)!</a:t>
            </a:r>
            <a:endParaRPr lang="en-US" sz="2400" dirty="0"/>
          </a:p>
        </p:txBody>
      </p:sp>
      <p:sp>
        <p:nvSpPr>
          <p:cNvPr id="3" name="TextBox 2">
            <a:extLst>
              <a:ext uri="{FF2B5EF4-FFF2-40B4-BE49-F238E27FC236}">
                <a16:creationId xmlns:a16="http://schemas.microsoft.com/office/drawing/2014/main" id="{7649436D-62DF-F72A-D052-864F98D8031A}"/>
              </a:ext>
            </a:extLst>
          </p:cNvPr>
          <p:cNvSpPr txBox="1"/>
          <p:nvPr/>
        </p:nvSpPr>
        <p:spPr>
          <a:xfrm>
            <a:off x="2970294" y="40015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52025590"/>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FDE89D-77B6-DB36-2AFE-EFD752FE14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8ECBC3-FA52-FF27-1222-8A4855A918B4}"/>
              </a:ext>
            </a:extLst>
          </p:cNvPr>
          <p:cNvSpPr>
            <a:spLocks noGrp="1"/>
          </p:cNvSpPr>
          <p:nvPr>
            <p:ph type="title"/>
          </p:nvPr>
        </p:nvSpPr>
        <p:spPr>
          <a:xfrm>
            <a:off x="2209967" y="1503087"/>
            <a:ext cx="7772065" cy="3450327"/>
          </a:xfrm>
        </p:spPr>
        <p:txBody>
          <a:bodyPr>
            <a:noAutofit/>
          </a:bodyPr>
          <a:lstStyle/>
          <a:p>
            <a:pPr>
              <a:lnSpc>
                <a:spcPct val="100000"/>
              </a:lnSpc>
            </a:pPr>
            <a:r>
              <a:rPr lang="ar-EG" sz="4800" b="0" dirty="0"/>
              <a:t>فَلَمْ تَقْتُلُوهُمْ وَلَٰكِنَّ اللَّهَ قَتَلَهُمْۚ وَمَا رَمَيْتَ إِذْ رَمَيْتَ وَلَٰكِنَّ اللَّهَ رَمَىٰۚ وَلِيُبْلِيَ الْمُؤْمِنِينَ مِنْهُ بَلَاءً حَسَنًا ۚ إِنَّ اللَّهَ سَمِيعٌ عَلِيمٌ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F76ADAA-EDD2-4113-1452-8F0E39365815}"/>
              </a:ext>
            </a:extLst>
          </p:cNvPr>
          <p:cNvSpPr txBox="1"/>
          <p:nvPr/>
        </p:nvSpPr>
        <p:spPr>
          <a:xfrm>
            <a:off x="2060711" y="4291694"/>
            <a:ext cx="8070575" cy="1323439"/>
          </a:xfrm>
          <a:prstGeom prst="rect">
            <a:avLst/>
          </a:prstGeom>
          <a:noFill/>
        </p:spPr>
        <p:txBody>
          <a:bodyPr wrap="square">
            <a:spAutoFit/>
          </a:bodyPr>
          <a:lstStyle/>
          <a:p>
            <a:pPr algn="ctr"/>
            <a:r>
              <a:rPr lang="en-US" sz="2000" dirty="0"/>
              <a:t> It is not ye who slew them; it was Allah: when thou </a:t>
            </a:r>
            <a:r>
              <a:rPr lang="en-US" sz="2000" dirty="0" err="1"/>
              <a:t>threwest</a:t>
            </a:r>
            <a:r>
              <a:rPr lang="en-US" sz="2000" dirty="0"/>
              <a:t> (a handful of dust), it was not thy act, but Allah's: in order that He might test the Believers by a gracious trial from Himself: for Allah is He Who heareth and </a:t>
            </a:r>
            <a:r>
              <a:rPr lang="en-US" sz="2000" dirty="0" err="1"/>
              <a:t>knoweth</a:t>
            </a:r>
            <a:r>
              <a:rPr lang="en-US" sz="2000" dirty="0"/>
              <a:t> (all things).</a:t>
            </a:r>
            <a:endParaRPr lang="en-US" sz="2400" dirty="0"/>
          </a:p>
        </p:txBody>
      </p:sp>
      <p:sp>
        <p:nvSpPr>
          <p:cNvPr id="3" name="TextBox 2">
            <a:extLst>
              <a:ext uri="{FF2B5EF4-FFF2-40B4-BE49-F238E27FC236}">
                <a16:creationId xmlns:a16="http://schemas.microsoft.com/office/drawing/2014/main" id="{878D95E0-14D5-DEFD-F5A6-114E7E478A49}"/>
              </a:ext>
            </a:extLst>
          </p:cNvPr>
          <p:cNvSpPr txBox="1"/>
          <p:nvPr/>
        </p:nvSpPr>
        <p:spPr>
          <a:xfrm>
            <a:off x="2482021" y="40737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02949977"/>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74997-3BDC-00F7-7FC2-503F33B4E3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7A8DDC-CB2B-5255-FC7A-2A5DC5AAC5E3}"/>
              </a:ext>
            </a:extLst>
          </p:cNvPr>
          <p:cNvSpPr>
            <a:spLocks noGrp="1"/>
          </p:cNvSpPr>
          <p:nvPr>
            <p:ph type="title"/>
          </p:nvPr>
        </p:nvSpPr>
        <p:spPr>
          <a:xfrm>
            <a:off x="2209968" y="1591863"/>
            <a:ext cx="7772065" cy="3450327"/>
          </a:xfrm>
        </p:spPr>
        <p:txBody>
          <a:bodyPr>
            <a:noAutofit/>
          </a:bodyPr>
          <a:lstStyle/>
          <a:p>
            <a:pPr>
              <a:lnSpc>
                <a:spcPct val="100000"/>
              </a:lnSpc>
            </a:pPr>
            <a:r>
              <a:rPr lang="ar-EG" sz="5400" b="0" dirty="0"/>
              <a:t>ذَٰلِكُمْ وَأَنَّ اللَّهَ مُوهِنُ كَيْدِ الْكَافِرِينَ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2159489-4BF5-5E1C-2D45-40C6155C6661}"/>
              </a:ext>
            </a:extLst>
          </p:cNvPr>
          <p:cNvSpPr txBox="1"/>
          <p:nvPr/>
        </p:nvSpPr>
        <p:spPr>
          <a:xfrm>
            <a:off x="2060712" y="3751166"/>
            <a:ext cx="8070575" cy="707886"/>
          </a:xfrm>
          <a:prstGeom prst="rect">
            <a:avLst/>
          </a:prstGeom>
          <a:noFill/>
        </p:spPr>
        <p:txBody>
          <a:bodyPr wrap="square">
            <a:spAutoFit/>
          </a:bodyPr>
          <a:lstStyle/>
          <a:p>
            <a:pPr algn="ctr"/>
            <a:r>
              <a:rPr lang="en-US" sz="2000" dirty="0"/>
              <a:t>That, and also because Allah is He Who makes feeble the plans and stratagem of the Unbelievers.</a:t>
            </a:r>
            <a:endParaRPr lang="en-US" sz="2400" dirty="0"/>
          </a:p>
        </p:txBody>
      </p:sp>
      <p:sp>
        <p:nvSpPr>
          <p:cNvPr id="3" name="TextBox 2">
            <a:extLst>
              <a:ext uri="{FF2B5EF4-FFF2-40B4-BE49-F238E27FC236}">
                <a16:creationId xmlns:a16="http://schemas.microsoft.com/office/drawing/2014/main" id="{9738FBC1-72EA-A4A9-6599-20E05191B10B}"/>
              </a:ext>
            </a:extLst>
          </p:cNvPr>
          <p:cNvSpPr txBox="1"/>
          <p:nvPr/>
        </p:nvSpPr>
        <p:spPr>
          <a:xfrm>
            <a:off x="2209968" y="34433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434463"/>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EA744-C01C-669A-497A-A325B5EF1E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28D392-3483-3A22-1370-7A8E49CB2303}"/>
              </a:ext>
            </a:extLst>
          </p:cNvPr>
          <p:cNvSpPr>
            <a:spLocks noGrp="1"/>
          </p:cNvSpPr>
          <p:nvPr>
            <p:ph type="title"/>
          </p:nvPr>
        </p:nvSpPr>
        <p:spPr>
          <a:xfrm>
            <a:off x="2209968" y="1352165"/>
            <a:ext cx="7772065" cy="3450327"/>
          </a:xfrm>
        </p:spPr>
        <p:txBody>
          <a:bodyPr>
            <a:noAutofit/>
          </a:bodyPr>
          <a:lstStyle/>
          <a:p>
            <a:pPr>
              <a:lnSpc>
                <a:spcPct val="100000"/>
              </a:lnSpc>
            </a:pPr>
            <a:r>
              <a:rPr lang="ar-EG" sz="5000" b="0" dirty="0"/>
              <a:t>إِنْ تَسْتَفْتِحُوا فَقَدْ جَاءَكُمُ الْفَتْحُۖ وَإِنْ تَنْتَهُوا فَهُوَ خَيْرٌ لَكُمْۖ وَإِنْ تَعُودُوا نَعُدْ وَلَنْ تُغْنِيَ عَنْكُمْ فِئَتُكُمْ شَيْئًا وَلَوْ كَثُرَتْ وَأَنَّ اللَّهَ مَعَ الْمُؤْمِنِينَ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9FD6DE8-84E0-DEC1-2026-61433FA4499C}"/>
              </a:ext>
            </a:extLst>
          </p:cNvPr>
          <p:cNvSpPr txBox="1"/>
          <p:nvPr/>
        </p:nvSpPr>
        <p:spPr>
          <a:xfrm>
            <a:off x="2060712" y="4506638"/>
            <a:ext cx="8070575" cy="1323439"/>
          </a:xfrm>
          <a:prstGeom prst="rect">
            <a:avLst/>
          </a:prstGeom>
          <a:noFill/>
        </p:spPr>
        <p:txBody>
          <a:bodyPr wrap="square">
            <a:spAutoFit/>
          </a:bodyPr>
          <a:lstStyle/>
          <a:p>
            <a:pPr algn="ctr"/>
            <a:r>
              <a:rPr lang="en-US" sz="2000" dirty="0"/>
              <a:t>(O Unbelievers!) if ye prayed for victory and judgment, now hath the judgment come to you: if ye desist (from wrong), it will be best for you: if ye return (to the attack), so shall We. Not the least good will your forces be to you even if they were multiplied: for verily Allah is with those who believe!</a:t>
            </a:r>
            <a:endParaRPr lang="en-US" sz="2400" dirty="0"/>
          </a:p>
        </p:txBody>
      </p:sp>
      <p:sp>
        <p:nvSpPr>
          <p:cNvPr id="3" name="TextBox 2">
            <a:extLst>
              <a:ext uri="{FF2B5EF4-FFF2-40B4-BE49-F238E27FC236}">
                <a16:creationId xmlns:a16="http://schemas.microsoft.com/office/drawing/2014/main" id="{4A5DBE96-152A-96E7-1232-87BEDE3ED947}"/>
              </a:ext>
            </a:extLst>
          </p:cNvPr>
          <p:cNvSpPr txBox="1"/>
          <p:nvPr/>
        </p:nvSpPr>
        <p:spPr>
          <a:xfrm>
            <a:off x="3577129" y="42690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32271286"/>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58C49-9A1B-9F61-E6E7-35A4A0F327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9A540E-ECB6-5AFD-BD30-EB95934B5AF7}"/>
              </a:ext>
            </a:extLst>
          </p:cNvPr>
          <p:cNvSpPr>
            <a:spLocks noGrp="1"/>
          </p:cNvSpPr>
          <p:nvPr>
            <p:ph type="title"/>
          </p:nvPr>
        </p:nvSpPr>
        <p:spPr>
          <a:xfrm>
            <a:off x="2209968" y="1449820"/>
            <a:ext cx="7772065" cy="3450327"/>
          </a:xfrm>
        </p:spPr>
        <p:txBody>
          <a:bodyPr>
            <a:noAutofit/>
          </a:bodyPr>
          <a:lstStyle/>
          <a:p>
            <a:pPr>
              <a:lnSpc>
                <a:spcPct val="100000"/>
              </a:lnSpc>
            </a:pPr>
            <a:r>
              <a:rPr lang="ar-EG" sz="5000" b="0" dirty="0"/>
              <a:t>يَا أَيُّهَا الَّذِينَ آمَنُوا أَطِيعُوا اللَّهَ وَرَسُولَهُ وَلَا تَوَلَّوْا عَنْهُ وَأَنْتُمْ تَسْمَعُونَ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4CE9657-E3B7-4400-460C-4A224B91895C}"/>
              </a:ext>
            </a:extLst>
          </p:cNvPr>
          <p:cNvSpPr txBox="1"/>
          <p:nvPr/>
        </p:nvSpPr>
        <p:spPr>
          <a:xfrm>
            <a:off x="2060712" y="3964230"/>
            <a:ext cx="8070575" cy="707886"/>
          </a:xfrm>
          <a:prstGeom prst="rect">
            <a:avLst/>
          </a:prstGeom>
          <a:noFill/>
        </p:spPr>
        <p:txBody>
          <a:bodyPr wrap="square">
            <a:spAutoFit/>
          </a:bodyPr>
          <a:lstStyle/>
          <a:p>
            <a:pPr algn="ctr"/>
            <a:r>
              <a:rPr lang="en-US" sz="2000" dirty="0"/>
              <a:t> O ye who believe! Obey Allah and His Messenger, and turn not away from him when ye hear (him speak).</a:t>
            </a:r>
            <a:endParaRPr lang="en-US" sz="2400" dirty="0"/>
          </a:p>
        </p:txBody>
      </p:sp>
      <p:sp>
        <p:nvSpPr>
          <p:cNvPr id="3" name="TextBox 2">
            <a:extLst>
              <a:ext uri="{FF2B5EF4-FFF2-40B4-BE49-F238E27FC236}">
                <a16:creationId xmlns:a16="http://schemas.microsoft.com/office/drawing/2014/main" id="{38AE8D06-87F2-9599-B3EA-A46D7B87D1EE}"/>
              </a:ext>
            </a:extLst>
          </p:cNvPr>
          <p:cNvSpPr txBox="1"/>
          <p:nvPr/>
        </p:nvSpPr>
        <p:spPr>
          <a:xfrm>
            <a:off x="2778139" y="36564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298975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1ACF4-3531-A021-0BE8-C41EF3915E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66ED71-FEAE-E9A0-011D-080F77F7CFD3}"/>
              </a:ext>
            </a:extLst>
          </p:cNvPr>
          <p:cNvSpPr>
            <a:spLocks noGrp="1"/>
          </p:cNvSpPr>
          <p:nvPr>
            <p:ph type="title"/>
          </p:nvPr>
        </p:nvSpPr>
        <p:spPr>
          <a:xfrm>
            <a:off x="1980393" y="1626881"/>
            <a:ext cx="8231214" cy="3450327"/>
          </a:xfrm>
        </p:spPr>
        <p:txBody>
          <a:bodyPr>
            <a:noAutofit/>
          </a:bodyPr>
          <a:lstStyle/>
          <a:p>
            <a:pPr>
              <a:lnSpc>
                <a:spcPct val="100000"/>
              </a:lnSpc>
            </a:pPr>
            <a:r>
              <a:rPr lang="ar-EG" sz="6000" b="0" dirty="0"/>
              <a:t>أَفَأَمِنُوا مَكْرَ اللَّهِۚ فَلَا يَأْمَنُ مَكْرَ اللَّهِ إِلَّا الْقَوْمُ الْخَاسِرُونَ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FFD9CE-E2A3-1970-8281-E704F74DDE60}"/>
              </a:ext>
            </a:extLst>
          </p:cNvPr>
          <p:cNvSpPr txBox="1"/>
          <p:nvPr/>
        </p:nvSpPr>
        <p:spPr>
          <a:xfrm>
            <a:off x="2060712" y="424498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Did they then feel secure against the plan of Allah?- but no one can feel secure from the Plan of Allah, except those (doomed) to ruin!</a:t>
            </a:r>
          </a:p>
        </p:txBody>
      </p:sp>
      <p:sp>
        <p:nvSpPr>
          <p:cNvPr id="7" name="TextBox 6">
            <a:extLst>
              <a:ext uri="{FF2B5EF4-FFF2-40B4-BE49-F238E27FC236}">
                <a16:creationId xmlns:a16="http://schemas.microsoft.com/office/drawing/2014/main" id="{8B088CA7-4F38-F05E-521F-7173277CC224}"/>
              </a:ext>
            </a:extLst>
          </p:cNvPr>
          <p:cNvSpPr txBox="1"/>
          <p:nvPr/>
        </p:nvSpPr>
        <p:spPr>
          <a:xfrm>
            <a:off x="3324981" y="39372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44588007"/>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1BBDCF-B0BC-8BF4-85C9-1F71302AA0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E4F92C-9552-6044-D05A-01BED69CBF19}"/>
              </a:ext>
            </a:extLst>
          </p:cNvPr>
          <p:cNvSpPr>
            <a:spLocks noGrp="1"/>
          </p:cNvSpPr>
          <p:nvPr>
            <p:ph type="title"/>
          </p:nvPr>
        </p:nvSpPr>
        <p:spPr>
          <a:xfrm>
            <a:off x="2209968" y="1582985"/>
            <a:ext cx="7772065" cy="3450327"/>
          </a:xfrm>
        </p:spPr>
        <p:txBody>
          <a:bodyPr>
            <a:noAutofit/>
          </a:bodyPr>
          <a:lstStyle/>
          <a:p>
            <a:pPr>
              <a:lnSpc>
                <a:spcPct val="100000"/>
              </a:lnSpc>
            </a:pPr>
            <a:r>
              <a:rPr lang="ar-EG" sz="6000" b="0" dirty="0"/>
              <a:t>وَلَا تَكُونُوا كَالَّذِينَ قَالُوا سَمِعْنَا وَهُمْ لَا يَسْمَعُونَ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36D537B-A746-4ADE-D80B-67C668FB730C}"/>
              </a:ext>
            </a:extLst>
          </p:cNvPr>
          <p:cNvSpPr txBox="1"/>
          <p:nvPr/>
        </p:nvSpPr>
        <p:spPr>
          <a:xfrm>
            <a:off x="2060712" y="4097395"/>
            <a:ext cx="8070575" cy="400110"/>
          </a:xfrm>
          <a:prstGeom prst="rect">
            <a:avLst/>
          </a:prstGeom>
          <a:noFill/>
        </p:spPr>
        <p:txBody>
          <a:bodyPr wrap="square">
            <a:spAutoFit/>
          </a:bodyPr>
          <a:lstStyle/>
          <a:p>
            <a:pPr algn="ctr"/>
            <a:r>
              <a:rPr lang="en-US" sz="2000" dirty="0"/>
              <a:t>Nor be like those who say, "We hear," but listen not:</a:t>
            </a:r>
            <a:endParaRPr lang="en-US" sz="2400" dirty="0"/>
          </a:p>
        </p:txBody>
      </p:sp>
      <p:sp>
        <p:nvSpPr>
          <p:cNvPr id="3" name="TextBox 2">
            <a:extLst>
              <a:ext uri="{FF2B5EF4-FFF2-40B4-BE49-F238E27FC236}">
                <a16:creationId xmlns:a16="http://schemas.microsoft.com/office/drawing/2014/main" id="{81906B3F-B7BC-8EEB-7A5A-811D557CF011}"/>
              </a:ext>
            </a:extLst>
          </p:cNvPr>
          <p:cNvSpPr txBox="1"/>
          <p:nvPr/>
        </p:nvSpPr>
        <p:spPr>
          <a:xfrm>
            <a:off x="3728049" y="38783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41198986"/>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69642-5979-F001-0B11-4D7763F611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05576B-7ADF-134A-8308-81C8CDCCF49C}"/>
              </a:ext>
            </a:extLst>
          </p:cNvPr>
          <p:cNvSpPr>
            <a:spLocks noGrp="1"/>
          </p:cNvSpPr>
          <p:nvPr>
            <p:ph type="title"/>
          </p:nvPr>
        </p:nvSpPr>
        <p:spPr>
          <a:xfrm>
            <a:off x="2209968" y="1514752"/>
            <a:ext cx="7772065" cy="3450327"/>
          </a:xfrm>
        </p:spPr>
        <p:txBody>
          <a:bodyPr>
            <a:noAutofit/>
          </a:bodyPr>
          <a:lstStyle/>
          <a:p>
            <a:pPr>
              <a:lnSpc>
                <a:spcPct val="100000"/>
              </a:lnSpc>
            </a:pPr>
            <a:r>
              <a:rPr lang="ar-EG" sz="6000" b="0" dirty="0"/>
              <a:t>إِنَّ شَرَّ الدَّوَابِّ عِنْدَ اللَّهِ الصُّمُّ الْبُكْمُ الَّذِينَ لَا يَعْقِلُونَ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9A436D0-1A9C-406D-0C29-DD3EF8457233}"/>
              </a:ext>
            </a:extLst>
          </p:cNvPr>
          <p:cNvSpPr txBox="1"/>
          <p:nvPr/>
        </p:nvSpPr>
        <p:spPr>
          <a:xfrm>
            <a:off x="2060712" y="4093308"/>
            <a:ext cx="8070575" cy="707886"/>
          </a:xfrm>
          <a:prstGeom prst="rect">
            <a:avLst/>
          </a:prstGeom>
          <a:noFill/>
        </p:spPr>
        <p:txBody>
          <a:bodyPr wrap="square">
            <a:spAutoFit/>
          </a:bodyPr>
          <a:lstStyle/>
          <a:p>
            <a:pPr algn="ctr"/>
            <a:r>
              <a:rPr lang="en-US" sz="2000" dirty="0"/>
              <a:t>For the worst of beasts in the sight of Allah are the deaf and the dumb,- those who understand not.</a:t>
            </a:r>
            <a:endParaRPr lang="en-US" sz="2400" dirty="0"/>
          </a:p>
        </p:txBody>
      </p:sp>
      <p:sp>
        <p:nvSpPr>
          <p:cNvPr id="3" name="TextBox 2">
            <a:extLst>
              <a:ext uri="{FF2B5EF4-FFF2-40B4-BE49-F238E27FC236}">
                <a16:creationId xmlns:a16="http://schemas.microsoft.com/office/drawing/2014/main" id="{A8E84A99-733D-AF0F-7BF8-99D8822966EE}"/>
              </a:ext>
            </a:extLst>
          </p:cNvPr>
          <p:cNvSpPr txBox="1"/>
          <p:nvPr/>
        </p:nvSpPr>
        <p:spPr>
          <a:xfrm>
            <a:off x="3159880" y="38340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20484607"/>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E1902-124F-72B7-044C-84FFEE66FB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E60C49-28C6-2B7D-4B7D-B2D29BD45481}"/>
              </a:ext>
            </a:extLst>
          </p:cNvPr>
          <p:cNvSpPr>
            <a:spLocks noGrp="1"/>
          </p:cNvSpPr>
          <p:nvPr>
            <p:ph type="title"/>
          </p:nvPr>
        </p:nvSpPr>
        <p:spPr>
          <a:xfrm>
            <a:off x="2209968" y="1514752"/>
            <a:ext cx="7772065" cy="3450327"/>
          </a:xfrm>
        </p:spPr>
        <p:txBody>
          <a:bodyPr>
            <a:noAutofit/>
          </a:bodyPr>
          <a:lstStyle/>
          <a:p>
            <a:pPr>
              <a:lnSpc>
                <a:spcPct val="100000"/>
              </a:lnSpc>
            </a:pPr>
            <a:r>
              <a:rPr lang="ar-EG" sz="5400" b="0" dirty="0"/>
              <a:t>وَلَوْ عَلِمَ اللَّهُ فِيهِمْ خَيْرًا لَأَسْمَعَهُمْۖ وَلَوْ أَسْمَعَهُمْ لَتَوَلَّوْا وَهُمْ مُعْرِضُونَ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52DEEF-9280-A1A2-9764-45A5E49B7CE5}"/>
              </a:ext>
            </a:extLst>
          </p:cNvPr>
          <p:cNvSpPr txBox="1"/>
          <p:nvPr/>
        </p:nvSpPr>
        <p:spPr>
          <a:xfrm>
            <a:off x="2060712" y="4093308"/>
            <a:ext cx="8070575" cy="1015663"/>
          </a:xfrm>
          <a:prstGeom prst="rect">
            <a:avLst/>
          </a:prstGeom>
          <a:noFill/>
        </p:spPr>
        <p:txBody>
          <a:bodyPr wrap="square">
            <a:spAutoFit/>
          </a:bodyPr>
          <a:lstStyle/>
          <a:p>
            <a:pPr algn="ctr"/>
            <a:r>
              <a:rPr lang="en-US" sz="2000" dirty="0"/>
              <a:t>If Allah had found in them any good. He would indeed have made them listen: (As it is), if He had made them listen, they would but have turned back and declined (Faith).</a:t>
            </a:r>
            <a:endParaRPr lang="en-US" sz="2400" dirty="0"/>
          </a:p>
        </p:txBody>
      </p:sp>
      <p:sp>
        <p:nvSpPr>
          <p:cNvPr id="3" name="TextBox 2">
            <a:extLst>
              <a:ext uri="{FF2B5EF4-FFF2-40B4-BE49-F238E27FC236}">
                <a16:creationId xmlns:a16="http://schemas.microsoft.com/office/drawing/2014/main" id="{9AB0FF36-23C1-7518-E87E-D8A93B3FAED0}"/>
              </a:ext>
            </a:extLst>
          </p:cNvPr>
          <p:cNvSpPr txBox="1"/>
          <p:nvPr/>
        </p:nvSpPr>
        <p:spPr>
          <a:xfrm>
            <a:off x="2467421" y="37322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11523443"/>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F35FF-AA56-1CF7-7132-199C70A5F2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33EF36-F41F-0E2B-6DC4-8109EE60DF38}"/>
              </a:ext>
            </a:extLst>
          </p:cNvPr>
          <p:cNvSpPr>
            <a:spLocks noGrp="1"/>
          </p:cNvSpPr>
          <p:nvPr>
            <p:ph type="title"/>
          </p:nvPr>
        </p:nvSpPr>
        <p:spPr>
          <a:xfrm>
            <a:off x="2209966" y="1304700"/>
            <a:ext cx="7772065" cy="3450327"/>
          </a:xfrm>
        </p:spPr>
        <p:txBody>
          <a:bodyPr>
            <a:noAutofit/>
          </a:bodyPr>
          <a:lstStyle/>
          <a:p>
            <a:pPr>
              <a:lnSpc>
                <a:spcPct val="100000"/>
              </a:lnSpc>
            </a:pPr>
            <a:r>
              <a:rPr lang="ar-EG" sz="5400" b="0" dirty="0"/>
              <a:t>يَا أَيُّهَا الَّذِينَ آمَنُوا اسْتَجِيبُوا لِلَّهِ وَلِلرَّسُولِ إِذَا دَعَاكُمْ لِمَا يُحْيِيكُمْۖ وَاعْلَمُوا أَنَّ اللَّهَ يَحُولُ بَيْنَ الْمَرْءِ وَقَلْبِهِ وَأَنَّهُ إِلَيْهِ تُحْشَرُونَ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C733BC7-1428-7344-9733-FA0B84CAFEE3}"/>
              </a:ext>
            </a:extLst>
          </p:cNvPr>
          <p:cNvSpPr txBox="1"/>
          <p:nvPr/>
        </p:nvSpPr>
        <p:spPr>
          <a:xfrm>
            <a:off x="2060710" y="4627335"/>
            <a:ext cx="8070575" cy="1323439"/>
          </a:xfrm>
          <a:prstGeom prst="rect">
            <a:avLst/>
          </a:prstGeom>
          <a:noFill/>
        </p:spPr>
        <p:txBody>
          <a:bodyPr wrap="square">
            <a:spAutoFit/>
          </a:bodyPr>
          <a:lstStyle/>
          <a:p>
            <a:pPr algn="ctr"/>
            <a:r>
              <a:rPr lang="en-US" sz="2000" dirty="0"/>
              <a:t> O ye who believe! give your response to Allah and His Messenger, when He calleth you to that which will give you life; and know that Allah cometh in between a man and his heart, and that it is He to Whom ye shall (all) be gathered.</a:t>
            </a:r>
            <a:endParaRPr lang="en-US" sz="2400" dirty="0"/>
          </a:p>
        </p:txBody>
      </p:sp>
      <p:sp>
        <p:nvSpPr>
          <p:cNvPr id="3" name="TextBox 2">
            <a:extLst>
              <a:ext uri="{FF2B5EF4-FFF2-40B4-BE49-F238E27FC236}">
                <a16:creationId xmlns:a16="http://schemas.microsoft.com/office/drawing/2014/main" id="{78551B8D-1A37-7413-2A91-725FC4AC8F62}"/>
              </a:ext>
            </a:extLst>
          </p:cNvPr>
          <p:cNvSpPr txBox="1"/>
          <p:nvPr/>
        </p:nvSpPr>
        <p:spPr>
          <a:xfrm>
            <a:off x="3026714" y="43195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63878135"/>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6EEC7-2D73-5222-E601-50F3E8A470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9BBC43-E04B-615A-55C8-4CA627179932}"/>
              </a:ext>
            </a:extLst>
          </p:cNvPr>
          <p:cNvSpPr>
            <a:spLocks noGrp="1"/>
          </p:cNvSpPr>
          <p:nvPr>
            <p:ph type="title"/>
          </p:nvPr>
        </p:nvSpPr>
        <p:spPr>
          <a:xfrm>
            <a:off x="2209964" y="1530951"/>
            <a:ext cx="7772065" cy="3450327"/>
          </a:xfrm>
        </p:spPr>
        <p:txBody>
          <a:bodyPr>
            <a:noAutofit/>
          </a:bodyPr>
          <a:lstStyle/>
          <a:p>
            <a:pPr>
              <a:lnSpc>
                <a:spcPct val="100000"/>
              </a:lnSpc>
            </a:pPr>
            <a:r>
              <a:rPr lang="ar-EG" sz="5000" b="0" dirty="0"/>
              <a:t>وَاتَّقُوا فِتْنَةً لَا تُصِيبَنَّ الَّذِينَ ظَلَمُوا مِنْكُمْ خَاصَّةً ۖ وَاعْلَمُوا أَنَّ اللَّهَ شَدِيدُ الْعِقَابِ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F9AC02A-326A-C8E5-E914-B55AFFA1A13C}"/>
              </a:ext>
            </a:extLst>
          </p:cNvPr>
          <p:cNvSpPr txBox="1"/>
          <p:nvPr/>
        </p:nvSpPr>
        <p:spPr>
          <a:xfrm>
            <a:off x="2060708" y="4032531"/>
            <a:ext cx="8070575" cy="707886"/>
          </a:xfrm>
          <a:prstGeom prst="rect">
            <a:avLst/>
          </a:prstGeom>
          <a:noFill/>
        </p:spPr>
        <p:txBody>
          <a:bodyPr wrap="square">
            <a:spAutoFit/>
          </a:bodyPr>
          <a:lstStyle/>
          <a:p>
            <a:pPr algn="ctr"/>
            <a:r>
              <a:rPr lang="en-US" sz="2000" dirty="0"/>
              <a:t> And fear tumult or oppression, which </a:t>
            </a:r>
            <a:r>
              <a:rPr lang="en-US" sz="2000" dirty="0" err="1"/>
              <a:t>affecteth</a:t>
            </a:r>
            <a:r>
              <a:rPr lang="en-US" sz="2000" dirty="0"/>
              <a:t> not in particular (only) those of you who do wrong: and know that Allah is strict in punishment.</a:t>
            </a:r>
            <a:endParaRPr lang="en-US" sz="2400" dirty="0"/>
          </a:p>
        </p:txBody>
      </p:sp>
      <p:sp>
        <p:nvSpPr>
          <p:cNvPr id="3" name="TextBox 2">
            <a:extLst>
              <a:ext uri="{FF2B5EF4-FFF2-40B4-BE49-F238E27FC236}">
                <a16:creationId xmlns:a16="http://schemas.microsoft.com/office/drawing/2014/main" id="{D3352BD2-721F-6CDE-3800-07F149BF1E2D}"/>
              </a:ext>
            </a:extLst>
          </p:cNvPr>
          <p:cNvSpPr txBox="1"/>
          <p:nvPr/>
        </p:nvSpPr>
        <p:spPr>
          <a:xfrm>
            <a:off x="2130063" y="36377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76383053"/>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FBBFA-9BCA-4AFC-593C-DA4255208C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E27B94-BD5C-D241-9211-5B494D47ED50}"/>
              </a:ext>
            </a:extLst>
          </p:cNvPr>
          <p:cNvSpPr>
            <a:spLocks noGrp="1"/>
          </p:cNvSpPr>
          <p:nvPr>
            <p:ph type="title"/>
          </p:nvPr>
        </p:nvSpPr>
        <p:spPr>
          <a:xfrm>
            <a:off x="2209966" y="1357758"/>
            <a:ext cx="7772065" cy="3450327"/>
          </a:xfrm>
        </p:spPr>
        <p:txBody>
          <a:bodyPr>
            <a:noAutofit/>
          </a:bodyPr>
          <a:lstStyle/>
          <a:p>
            <a:pPr>
              <a:lnSpc>
                <a:spcPct val="100000"/>
              </a:lnSpc>
            </a:pPr>
            <a:r>
              <a:rPr lang="ar-EG" sz="5000" b="0" dirty="0"/>
              <a:t>وَاذْكُرُوا إِذْ أَنْتُمْ قَلِيلٌ مُسْتَضْعَفُونَ فِي الْأَرْضِ تَخَافُونَ أَنْ يَتَخَطَّفَكُمُ النَّاسُ فَآوَاكُمْ وَأَيَّدَكُمْ بِنَصْرِهِ وَرَزَقَكُمْ مِنَ الطَّيِّبَاتِ لَعَلَّكُمْ تَشْكُرُونَ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C9F18C7-0827-1D20-0460-F210A2AC8001}"/>
              </a:ext>
            </a:extLst>
          </p:cNvPr>
          <p:cNvSpPr txBox="1"/>
          <p:nvPr/>
        </p:nvSpPr>
        <p:spPr>
          <a:xfrm>
            <a:off x="2060712" y="4516890"/>
            <a:ext cx="8070575" cy="1323439"/>
          </a:xfrm>
          <a:prstGeom prst="rect">
            <a:avLst/>
          </a:prstGeom>
          <a:noFill/>
        </p:spPr>
        <p:txBody>
          <a:bodyPr wrap="square">
            <a:spAutoFit/>
          </a:bodyPr>
          <a:lstStyle/>
          <a:p>
            <a:pPr algn="ctr"/>
            <a:r>
              <a:rPr lang="en-US" sz="2000" dirty="0"/>
              <a:t> Call to mind when ye were a small (band), despised through the land, and afraid that men might despoil and kidnap you; But He provided a safe asylum for you, strengthened you with His aid, and gave you Good things for sustenance: that ye might be grateful.</a:t>
            </a:r>
            <a:endParaRPr lang="en-US" sz="2400" dirty="0"/>
          </a:p>
        </p:txBody>
      </p:sp>
      <p:sp>
        <p:nvSpPr>
          <p:cNvPr id="3" name="TextBox 2">
            <a:extLst>
              <a:ext uri="{FF2B5EF4-FFF2-40B4-BE49-F238E27FC236}">
                <a16:creationId xmlns:a16="http://schemas.microsoft.com/office/drawing/2014/main" id="{FB579BD1-D6E4-714F-C0DB-28434BAE63BA}"/>
              </a:ext>
            </a:extLst>
          </p:cNvPr>
          <p:cNvSpPr txBox="1"/>
          <p:nvPr/>
        </p:nvSpPr>
        <p:spPr>
          <a:xfrm>
            <a:off x="3301921" y="42947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90663309"/>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5AAB6-DD29-673A-6974-A5E1224113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F51C4F-9BA8-F867-0130-B97FA573E67E}"/>
              </a:ext>
            </a:extLst>
          </p:cNvPr>
          <p:cNvSpPr>
            <a:spLocks noGrp="1"/>
          </p:cNvSpPr>
          <p:nvPr>
            <p:ph type="title"/>
          </p:nvPr>
        </p:nvSpPr>
        <p:spPr>
          <a:xfrm>
            <a:off x="2209967" y="1606333"/>
            <a:ext cx="7772065" cy="3450327"/>
          </a:xfrm>
        </p:spPr>
        <p:txBody>
          <a:bodyPr>
            <a:noAutofit/>
          </a:bodyPr>
          <a:lstStyle/>
          <a:p>
            <a:pPr>
              <a:lnSpc>
                <a:spcPct val="100000"/>
              </a:lnSpc>
            </a:pPr>
            <a:r>
              <a:rPr lang="ar-EG" sz="5400" b="0" dirty="0"/>
              <a:t>يَا أَيُّهَا الَّذِينَ آمَنُوا لَا تَخُونُوا اللَّهَ وَالرَّسُولَ وَتَخُونُوا أَمَانَاتِكُمْ وَأَنْتُمْ تَعْلَمُونَ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963E138-1FB5-3DE7-3241-85D0C2784E22}"/>
              </a:ext>
            </a:extLst>
          </p:cNvPr>
          <p:cNvSpPr txBox="1"/>
          <p:nvPr/>
        </p:nvSpPr>
        <p:spPr>
          <a:xfrm>
            <a:off x="2060711" y="4462324"/>
            <a:ext cx="8070575" cy="707886"/>
          </a:xfrm>
          <a:prstGeom prst="rect">
            <a:avLst/>
          </a:prstGeom>
          <a:noFill/>
        </p:spPr>
        <p:txBody>
          <a:bodyPr wrap="square">
            <a:spAutoFit/>
          </a:bodyPr>
          <a:lstStyle/>
          <a:p>
            <a:pPr algn="ctr"/>
            <a:r>
              <a:rPr lang="en-US" sz="2000" dirty="0"/>
              <a:t>O ye that believe! betray not the trust of Allah and the Messenger, nor misappropriate knowingly things entrusted to you.</a:t>
            </a:r>
            <a:endParaRPr lang="en-US" sz="2400" dirty="0"/>
          </a:p>
        </p:txBody>
      </p:sp>
      <p:sp>
        <p:nvSpPr>
          <p:cNvPr id="3" name="TextBox 2">
            <a:extLst>
              <a:ext uri="{FF2B5EF4-FFF2-40B4-BE49-F238E27FC236}">
                <a16:creationId xmlns:a16="http://schemas.microsoft.com/office/drawing/2014/main" id="{41A2D32E-71F3-5CB8-BE2D-953B19D18753}"/>
              </a:ext>
            </a:extLst>
          </p:cNvPr>
          <p:cNvSpPr txBox="1"/>
          <p:nvPr/>
        </p:nvSpPr>
        <p:spPr>
          <a:xfrm>
            <a:off x="4775616" y="42680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93582958"/>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AE1ECB-CE7E-5AF5-707A-241C96A90A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B84DF6-79BA-A056-F8DF-7B82E92FCD78}"/>
              </a:ext>
            </a:extLst>
          </p:cNvPr>
          <p:cNvSpPr>
            <a:spLocks noGrp="1"/>
          </p:cNvSpPr>
          <p:nvPr>
            <p:ph type="title"/>
          </p:nvPr>
        </p:nvSpPr>
        <p:spPr>
          <a:xfrm>
            <a:off x="2209967" y="1606333"/>
            <a:ext cx="7772065" cy="3450327"/>
          </a:xfrm>
        </p:spPr>
        <p:txBody>
          <a:bodyPr>
            <a:noAutofit/>
          </a:bodyPr>
          <a:lstStyle/>
          <a:p>
            <a:pPr>
              <a:lnSpc>
                <a:spcPct val="100000"/>
              </a:lnSpc>
            </a:pPr>
            <a:r>
              <a:rPr lang="ar-EG" sz="5400" b="0" dirty="0"/>
              <a:t>وَاعْلَمُوا أَنَّمَا أَمْوَالُكُمْ وَأَوْلَادُكُمْ فِتْنَةٌ وَأَنَّ اللَّهَ عِنْدَهُ أَجْرٌ عَظِيمٌ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5151C2-DC7A-9312-D3DB-E6E80BABDB92}"/>
              </a:ext>
            </a:extLst>
          </p:cNvPr>
          <p:cNvSpPr txBox="1"/>
          <p:nvPr/>
        </p:nvSpPr>
        <p:spPr>
          <a:xfrm>
            <a:off x="2060711" y="4194133"/>
            <a:ext cx="8070575" cy="707886"/>
          </a:xfrm>
          <a:prstGeom prst="rect">
            <a:avLst/>
          </a:prstGeom>
          <a:noFill/>
        </p:spPr>
        <p:txBody>
          <a:bodyPr wrap="square">
            <a:spAutoFit/>
          </a:bodyPr>
          <a:lstStyle/>
          <a:p>
            <a:pPr algn="ctr"/>
            <a:r>
              <a:rPr lang="en-US" sz="2000" dirty="0"/>
              <a:t>And know ye that your possessions and your progeny are but a trial; and that it is Allah with Whom lies your highest reward.</a:t>
            </a:r>
            <a:endParaRPr lang="en-US" sz="2400" dirty="0"/>
          </a:p>
        </p:txBody>
      </p:sp>
      <p:sp>
        <p:nvSpPr>
          <p:cNvPr id="3" name="TextBox 2">
            <a:extLst>
              <a:ext uri="{FF2B5EF4-FFF2-40B4-BE49-F238E27FC236}">
                <a16:creationId xmlns:a16="http://schemas.microsoft.com/office/drawing/2014/main" id="{7E1305C6-6B98-C447-975B-968D516DA322}"/>
              </a:ext>
            </a:extLst>
          </p:cNvPr>
          <p:cNvSpPr txBox="1"/>
          <p:nvPr/>
        </p:nvSpPr>
        <p:spPr>
          <a:xfrm>
            <a:off x="3035593" y="38863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75433980"/>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51BF01-0AF5-F268-D226-A2A9BE10C4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93EDEE-86CC-B4D2-8576-9725CB6A1E85}"/>
              </a:ext>
            </a:extLst>
          </p:cNvPr>
          <p:cNvSpPr>
            <a:spLocks noGrp="1"/>
          </p:cNvSpPr>
          <p:nvPr>
            <p:ph type="title"/>
          </p:nvPr>
        </p:nvSpPr>
        <p:spPr>
          <a:xfrm>
            <a:off x="2209965" y="1375514"/>
            <a:ext cx="7772065" cy="3450327"/>
          </a:xfrm>
        </p:spPr>
        <p:txBody>
          <a:bodyPr>
            <a:noAutofit/>
          </a:bodyPr>
          <a:lstStyle/>
          <a:p>
            <a:pPr>
              <a:lnSpc>
                <a:spcPct val="100000"/>
              </a:lnSpc>
            </a:pPr>
            <a:r>
              <a:rPr lang="ar-EG" sz="5400" b="0" dirty="0"/>
              <a:t>يَا أَيُّهَا الَّذِينَ آمَنُوا إِنْ تَتَّقُوا اللَّهَ يَجْعَلْ لَكُمْ فُرْقَانًا وَيُكَفِّرْ عَنْكُمْ سَيِّئَاتِكُمْ وَيَغْفِرْ لَكُمْۗ وَاللَّهُ ذُو الْفَضْلِ الْعَظِيمِ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D1F238F-CE82-FAEF-D32D-2DA5E82669A4}"/>
              </a:ext>
            </a:extLst>
          </p:cNvPr>
          <p:cNvSpPr txBox="1"/>
          <p:nvPr/>
        </p:nvSpPr>
        <p:spPr>
          <a:xfrm>
            <a:off x="2060709" y="4318009"/>
            <a:ext cx="8070575" cy="1015663"/>
          </a:xfrm>
          <a:prstGeom prst="rect">
            <a:avLst/>
          </a:prstGeom>
          <a:noFill/>
        </p:spPr>
        <p:txBody>
          <a:bodyPr wrap="square">
            <a:spAutoFit/>
          </a:bodyPr>
          <a:lstStyle/>
          <a:p>
            <a:pPr algn="ctr"/>
            <a:r>
              <a:rPr lang="en-US" sz="2000" dirty="0"/>
              <a:t>O ye who believe! if ye fear Allah, He will grant you a criterion (to judge between right and wrong), remove from you (all) evil (that may afflict) you, and forgive you: for Allah is the Lord of grace unbounded.</a:t>
            </a:r>
            <a:endParaRPr lang="en-US" sz="2400" dirty="0"/>
          </a:p>
        </p:txBody>
      </p:sp>
      <p:sp>
        <p:nvSpPr>
          <p:cNvPr id="3" name="TextBox 2">
            <a:extLst>
              <a:ext uri="{FF2B5EF4-FFF2-40B4-BE49-F238E27FC236}">
                <a16:creationId xmlns:a16="http://schemas.microsoft.com/office/drawing/2014/main" id="{3129217A-9385-8A29-94BD-4CEEE6EC54CC}"/>
              </a:ext>
            </a:extLst>
          </p:cNvPr>
          <p:cNvSpPr txBox="1"/>
          <p:nvPr/>
        </p:nvSpPr>
        <p:spPr>
          <a:xfrm>
            <a:off x="2122853" y="40846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08026267"/>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FA1A1-91DE-78FB-8AFA-90CB520D8F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A8807C-D699-60A3-BCD1-44AA8ACD0528}"/>
              </a:ext>
            </a:extLst>
          </p:cNvPr>
          <p:cNvSpPr>
            <a:spLocks noGrp="1"/>
          </p:cNvSpPr>
          <p:nvPr>
            <p:ph type="title"/>
          </p:nvPr>
        </p:nvSpPr>
        <p:spPr>
          <a:xfrm>
            <a:off x="2209965" y="1375514"/>
            <a:ext cx="7772065" cy="3450327"/>
          </a:xfrm>
        </p:spPr>
        <p:txBody>
          <a:bodyPr>
            <a:noAutofit/>
          </a:bodyPr>
          <a:lstStyle/>
          <a:p>
            <a:pPr>
              <a:lnSpc>
                <a:spcPct val="100000"/>
              </a:lnSpc>
            </a:pPr>
            <a:r>
              <a:rPr lang="ar-EG" sz="5400" b="0" dirty="0"/>
              <a:t>وَإِذْ يَمْكُرُ بِكَ الَّذِينَ كَفَرُوا لِيُثْبِتُوكَ أَوْ يَقْتُلُوكَ أَوْ يُخْرِجُوكَۚ وَيَمْكُرُونَ وَيَمْكُرُ اللَّهُۖ وَاللَّهُ خَيْرُ الْمَاكِرِينَ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1FBE6F-5907-DD9E-D198-E13267563D44}"/>
              </a:ext>
            </a:extLst>
          </p:cNvPr>
          <p:cNvSpPr txBox="1"/>
          <p:nvPr/>
        </p:nvSpPr>
        <p:spPr>
          <a:xfrm>
            <a:off x="2060709" y="4318009"/>
            <a:ext cx="8070575" cy="1015663"/>
          </a:xfrm>
          <a:prstGeom prst="rect">
            <a:avLst/>
          </a:prstGeom>
          <a:noFill/>
        </p:spPr>
        <p:txBody>
          <a:bodyPr wrap="square">
            <a:spAutoFit/>
          </a:bodyPr>
          <a:lstStyle/>
          <a:p>
            <a:pPr algn="ctr"/>
            <a:r>
              <a:rPr lang="en-US" sz="2000" dirty="0"/>
              <a:t>Remember how the Unbelievers plotted against thee, to keep thee in bonds, or slay thee, or get thee out (of thy home). They plot and plan, and Allah too plans; but the best of planners is Allah.</a:t>
            </a:r>
            <a:endParaRPr lang="en-US" sz="2400" dirty="0"/>
          </a:p>
        </p:txBody>
      </p:sp>
      <p:sp>
        <p:nvSpPr>
          <p:cNvPr id="3" name="TextBox 2">
            <a:extLst>
              <a:ext uri="{FF2B5EF4-FFF2-40B4-BE49-F238E27FC236}">
                <a16:creationId xmlns:a16="http://schemas.microsoft.com/office/drawing/2014/main" id="{946BE98A-2D24-DFCE-9FB8-F754DFA82C9C}"/>
              </a:ext>
            </a:extLst>
          </p:cNvPr>
          <p:cNvSpPr txBox="1"/>
          <p:nvPr/>
        </p:nvSpPr>
        <p:spPr>
          <a:xfrm>
            <a:off x="2486837" y="40102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204399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44193-423D-9727-64A4-4882345346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80D9CC-D9A3-0A22-67BC-0E87E3BF9138}"/>
              </a:ext>
            </a:extLst>
          </p:cNvPr>
          <p:cNvSpPr>
            <a:spLocks noGrp="1"/>
          </p:cNvSpPr>
          <p:nvPr>
            <p:ph type="title"/>
          </p:nvPr>
        </p:nvSpPr>
        <p:spPr>
          <a:xfrm>
            <a:off x="1980392" y="1360550"/>
            <a:ext cx="8231214" cy="3450327"/>
          </a:xfrm>
        </p:spPr>
        <p:txBody>
          <a:bodyPr>
            <a:noAutofit/>
          </a:bodyPr>
          <a:lstStyle/>
          <a:p>
            <a:pPr>
              <a:lnSpc>
                <a:spcPct val="100000"/>
              </a:lnSpc>
            </a:pPr>
            <a:r>
              <a:rPr lang="ar-EG" sz="5400" b="0" dirty="0"/>
              <a:t>أَوَلَمْ يَهْدِ لِلَّذِينَ يَرِثُونَ الْأَرْضَ مِنْ بَعْدِ أَهْلِهَا أَنْ لَوْ نَشَاءُ أَصَبْنَاهُمْ بِذُنُوبِهِمْۚ وَنَطْبَعُ عَلَىٰ قُلُوبِهِمْ فَهُمْ لَا يَسْمَعُونَ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061D46-14C2-F843-599B-4FEF4F420A6D}"/>
              </a:ext>
            </a:extLst>
          </p:cNvPr>
          <p:cNvSpPr txBox="1"/>
          <p:nvPr/>
        </p:nvSpPr>
        <p:spPr>
          <a:xfrm>
            <a:off x="2060712" y="424498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those who inherit the earth in succession to its (previous) possessors, is it not a guiding, (lesson) that, if We so willed, We could punish them (too) for their sins, and seal up their hearts so that they could not hear?</a:t>
            </a:r>
          </a:p>
        </p:txBody>
      </p:sp>
      <p:sp>
        <p:nvSpPr>
          <p:cNvPr id="7" name="TextBox 6">
            <a:extLst>
              <a:ext uri="{FF2B5EF4-FFF2-40B4-BE49-F238E27FC236}">
                <a16:creationId xmlns:a16="http://schemas.microsoft.com/office/drawing/2014/main" id="{AC05B4C8-B76A-B3DC-0396-AE39DD7280A5}"/>
              </a:ext>
            </a:extLst>
          </p:cNvPr>
          <p:cNvSpPr txBox="1"/>
          <p:nvPr/>
        </p:nvSpPr>
        <p:spPr>
          <a:xfrm>
            <a:off x="1919341" y="40082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75915610"/>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C08D3-2C23-05A8-AF9B-DC6E726961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8229B2-1F45-38C8-1317-51FB930594E6}"/>
              </a:ext>
            </a:extLst>
          </p:cNvPr>
          <p:cNvSpPr>
            <a:spLocks noGrp="1"/>
          </p:cNvSpPr>
          <p:nvPr>
            <p:ph type="title"/>
          </p:nvPr>
        </p:nvSpPr>
        <p:spPr>
          <a:xfrm>
            <a:off x="2209968" y="1482046"/>
            <a:ext cx="7772065" cy="3450327"/>
          </a:xfrm>
        </p:spPr>
        <p:txBody>
          <a:bodyPr>
            <a:noAutofit/>
          </a:bodyPr>
          <a:lstStyle/>
          <a:p>
            <a:pPr>
              <a:lnSpc>
                <a:spcPct val="100000"/>
              </a:lnSpc>
            </a:pPr>
            <a:r>
              <a:rPr lang="ar-EG" sz="5400" b="0" dirty="0"/>
              <a:t>وَإِذَا تُتْلَىٰ عَلَيْهِمْ آيَاتُنَا قَالُوا قَدْ سَمِعْنَا لَوْ نَشَاءُ لَقُلْنَا مِثْلَ هَٰذَاۙ إِنْ هَٰذَا إِلَّا أَسَاطِيرُ الْأَوَّلِينَ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527AABA-B5ED-EDC7-81D3-D53F98A7B413}"/>
              </a:ext>
            </a:extLst>
          </p:cNvPr>
          <p:cNvSpPr txBox="1"/>
          <p:nvPr/>
        </p:nvSpPr>
        <p:spPr>
          <a:xfrm>
            <a:off x="2060712" y="4392492"/>
            <a:ext cx="8070575" cy="1015663"/>
          </a:xfrm>
          <a:prstGeom prst="rect">
            <a:avLst/>
          </a:prstGeom>
          <a:noFill/>
        </p:spPr>
        <p:txBody>
          <a:bodyPr wrap="square">
            <a:spAutoFit/>
          </a:bodyPr>
          <a:lstStyle/>
          <a:p>
            <a:pPr algn="ctr"/>
            <a:r>
              <a:rPr lang="en-US" sz="2000" dirty="0"/>
              <a:t>When Our Signs are rehearsed to them, they say: "We have heard this (before): if we wished, we could say (words) like these: these are nothing but tales of the ancients."</a:t>
            </a:r>
            <a:endParaRPr lang="en-US" sz="2400" dirty="0"/>
          </a:p>
        </p:txBody>
      </p:sp>
      <p:sp>
        <p:nvSpPr>
          <p:cNvPr id="3" name="TextBox 2">
            <a:extLst>
              <a:ext uri="{FF2B5EF4-FFF2-40B4-BE49-F238E27FC236}">
                <a16:creationId xmlns:a16="http://schemas.microsoft.com/office/drawing/2014/main" id="{733DE12F-55DD-A75E-4E33-6AC171ECC883}"/>
              </a:ext>
            </a:extLst>
          </p:cNvPr>
          <p:cNvSpPr txBox="1"/>
          <p:nvPr/>
        </p:nvSpPr>
        <p:spPr>
          <a:xfrm>
            <a:off x="3942778" y="41167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06549820"/>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B77A2-0DC3-DE2D-C586-A61E1582B3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71A042-D7C1-2357-C174-B74E3BCC41B3}"/>
              </a:ext>
            </a:extLst>
          </p:cNvPr>
          <p:cNvSpPr>
            <a:spLocks noGrp="1"/>
          </p:cNvSpPr>
          <p:nvPr>
            <p:ph type="title"/>
          </p:nvPr>
        </p:nvSpPr>
        <p:spPr>
          <a:xfrm>
            <a:off x="2209968" y="1482046"/>
            <a:ext cx="7772065" cy="3450327"/>
          </a:xfrm>
        </p:spPr>
        <p:txBody>
          <a:bodyPr>
            <a:noAutofit/>
          </a:bodyPr>
          <a:lstStyle/>
          <a:p>
            <a:pPr>
              <a:lnSpc>
                <a:spcPct val="100000"/>
              </a:lnSpc>
            </a:pPr>
            <a:r>
              <a:rPr lang="ar-EG" sz="5400" b="0" dirty="0"/>
              <a:t>وَإِذْ قَالُوا اللَّهُمَّ إِنْ كَانَ هَٰذَا هُوَ الْحَقَّ مِنْ عِنْدِكَ فَأَمْطِرْ عَلَيْنَا حِجَارَةً مِنَ السَّمَاءِ أَوِ ائْتِنَا بِعَذَابٍ أَلِيمٍ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206BDD-217F-F424-CBFC-34AB17FC0882}"/>
              </a:ext>
            </a:extLst>
          </p:cNvPr>
          <p:cNvSpPr txBox="1"/>
          <p:nvPr/>
        </p:nvSpPr>
        <p:spPr>
          <a:xfrm>
            <a:off x="2060712" y="4392492"/>
            <a:ext cx="8070575" cy="1015663"/>
          </a:xfrm>
          <a:prstGeom prst="rect">
            <a:avLst/>
          </a:prstGeom>
          <a:noFill/>
        </p:spPr>
        <p:txBody>
          <a:bodyPr wrap="square">
            <a:spAutoFit/>
          </a:bodyPr>
          <a:lstStyle/>
          <a:p>
            <a:pPr algn="ctr"/>
            <a:r>
              <a:rPr lang="en-US" sz="2000" dirty="0"/>
              <a:t> Remember how they said: "O Allah if this is indeed the Truth from Thee, rain down on us a shower of stones form the sky, or send us a grievous penalty."</a:t>
            </a:r>
            <a:endParaRPr lang="en-US" sz="2400" dirty="0"/>
          </a:p>
        </p:txBody>
      </p:sp>
      <p:sp>
        <p:nvSpPr>
          <p:cNvPr id="3" name="TextBox 2">
            <a:extLst>
              <a:ext uri="{FF2B5EF4-FFF2-40B4-BE49-F238E27FC236}">
                <a16:creationId xmlns:a16="http://schemas.microsoft.com/office/drawing/2014/main" id="{CD02B61D-E3A5-5171-242A-E8CE210ACE94}"/>
              </a:ext>
            </a:extLst>
          </p:cNvPr>
          <p:cNvSpPr txBox="1"/>
          <p:nvPr/>
        </p:nvSpPr>
        <p:spPr>
          <a:xfrm>
            <a:off x="2868580" y="41611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13710321"/>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CA952-4C2E-9CE8-6D7E-46691C2B28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031182-96C6-0BF0-E839-42AAE15F16EF}"/>
              </a:ext>
            </a:extLst>
          </p:cNvPr>
          <p:cNvSpPr>
            <a:spLocks noGrp="1"/>
          </p:cNvSpPr>
          <p:nvPr>
            <p:ph type="title"/>
          </p:nvPr>
        </p:nvSpPr>
        <p:spPr>
          <a:xfrm>
            <a:off x="2209968" y="1482046"/>
            <a:ext cx="7772065" cy="3450327"/>
          </a:xfrm>
        </p:spPr>
        <p:txBody>
          <a:bodyPr>
            <a:noAutofit/>
          </a:bodyPr>
          <a:lstStyle/>
          <a:p>
            <a:pPr>
              <a:lnSpc>
                <a:spcPct val="100000"/>
              </a:lnSpc>
            </a:pPr>
            <a:r>
              <a:rPr lang="ar-EG" sz="5400" b="0" dirty="0"/>
              <a:t>وَمَا كَانَ اللَّهُ لِيُعَذِّبَهُمْ وَأَنْتَ فِيهِمْۚ وَمَا كَانَ اللَّهُ مُعَذِّبَهُمْ وَهُمْ يَسْتَغْفِرُونَ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3E5CCD-F829-0156-03D7-E101994DEB23}"/>
              </a:ext>
            </a:extLst>
          </p:cNvPr>
          <p:cNvSpPr txBox="1"/>
          <p:nvPr/>
        </p:nvSpPr>
        <p:spPr>
          <a:xfrm>
            <a:off x="2060712" y="4023091"/>
            <a:ext cx="8070575" cy="707886"/>
          </a:xfrm>
          <a:prstGeom prst="rect">
            <a:avLst/>
          </a:prstGeom>
          <a:noFill/>
        </p:spPr>
        <p:txBody>
          <a:bodyPr wrap="square">
            <a:spAutoFit/>
          </a:bodyPr>
          <a:lstStyle/>
          <a:p>
            <a:pPr algn="ctr"/>
            <a:r>
              <a:rPr lang="en-US" sz="2000" dirty="0"/>
              <a:t>But Allah was not going to send them a penalty whilst thou </a:t>
            </a:r>
            <a:r>
              <a:rPr lang="en-US" sz="2000" dirty="0" err="1"/>
              <a:t>wast</a:t>
            </a:r>
            <a:r>
              <a:rPr lang="en-US" sz="2000" dirty="0"/>
              <a:t> amongst them; nor was He going to send it whilst they could ask for pardon.</a:t>
            </a:r>
            <a:endParaRPr lang="en-US" sz="2400" dirty="0"/>
          </a:p>
        </p:txBody>
      </p:sp>
      <p:sp>
        <p:nvSpPr>
          <p:cNvPr id="3" name="TextBox 2">
            <a:extLst>
              <a:ext uri="{FF2B5EF4-FFF2-40B4-BE49-F238E27FC236}">
                <a16:creationId xmlns:a16="http://schemas.microsoft.com/office/drawing/2014/main" id="{73DB52B6-A3C8-7BF7-3859-19B531741BE8}"/>
              </a:ext>
            </a:extLst>
          </p:cNvPr>
          <p:cNvSpPr txBox="1"/>
          <p:nvPr/>
        </p:nvSpPr>
        <p:spPr>
          <a:xfrm>
            <a:off x="2318164" y="37439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61182029"/>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8A2FF-29C4-3B7E-C5C0-FDB292CEE7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CFD7A9-1AFB-1BFE-4FFF-A12E0CD046F8}"/>
              </a:ext>
            </a:extLst>
          </p:cNvPr>
          <p:cNvSpPr>
            <a:spLocks noGrp="1"/>
          </p:cNvSpPr>
          <p:nvPr>
            <p:ph type="title"/>
          </p:nvPr>
        </p:nvSpPr>
        <p:spPr>
          <a:xfrm>
            <a:off x="2209966" y="1332137"/>
            <a:ext cx="7772065" cy="3450327"/>
          </a:xfrm>
        </p:spPr>
        <p:txBody>
          <a:bodyPr>
            <a:noAutofit/>
          </a:bodyPr>
          <a:lstStyle/>
          <a:p>
            <a:pPr>
              <a:lnSpc>
                <a:spcPct val="100000"/>
              </a:lnSpc>
            </a:pPr>
            <a:r>
              <a:rPr lang="ar-EG" sz="5400" b="0" dirty="0"/>
              <a:t>وَمَا لَهُمْ أَلَّا يُعَذِّبَهُمُ اللَّهُ وَهُمْ يَصُدُّونَ عَنِ الْمَسْجِدِ الْحَرَامِ وَمَا كَانُوا أَوْلِيَاءَهُ ۚ إِنْ أَوْلِيَاؤُهُ إِلَّا الْمُتَّقُونَ وَلَٰكِنَّ أَكْثَرَهُمْ لَا يَعْلَمُونَ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AE57E1-3D84-F2D6-091D-A2D6ACC13D86}"/>
              </a:ext>
            </a:extLst>
          </p:cNvPr>
          <p:cNvSpPr txBox="1"/>
          <p:nvPr/>
        </p:nvSpPr>
        <p:spPr>
          <a:xfrm>
            <a:off x="2060712" y="4600139"/>
            <a:ext cx="8070575" cy="1323439"/>
          </a:xfrm>
          <a:prstGeom prst="rect">
            <a:avLst/>
          </a:prstGeom>
          <a:noFill/>
        </p:spPr>
        <p:txBody>
          <a:bodyPr wrap="square">
            <a:spAutoFit/>
          </a:bodyPr>
          <a:lstStyle/>
          <a:p>
            <a:pPr algn="ctr"/>
            <a:r>
              <a:rPr lang="en-US" sz="2000" dirty="0"/>
              <a:t>But what plea have they that Allah should not punish them, when they keep out (men) from the sacred Mosque - and they are not its guardians? No men can be its guardians except the righteous; but most of them do not understand.</a:t>
            </a:r>
            <a:endParaRPr lang="en-US" sz="2400" dirty="0"/>
          </a:p>
        </p:txBody>
      </p:sp>
      <p:sp>
        <p:nvSpPr>
          <p:cNvPr id="3" name="TextBox 2">
            <a:extLst>
              <a:ext uri="{FF2B5EF4-FFF2-40B4-BE49-F238E27FC236}">
                <a16:creationId xmlns:a16="http://schemas.microsoft.com/office/drawing/2014/main" id="{0AFD3E4E-D305-B26D-368A-8C97F52B2031}"/>
              </a:ext>
            </a:extLst>
          </p:cNvPr>
          <p:cNvSpPr txBox="1"/>
          <p:nvPr/>
        </p:nvSpPr>
        <p:spPr>
          <a:xfrm>
            <a:off x="3711961" y="43830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5439166"/>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3C177-D25A-4CE1-318B-F56D110990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25A92B-1015-572B-D7B0-AE6E565B881C}"/>
              </a:ext>
            </a:extLst>
          </p:cNvPr>
          <p:cNvSpPr>
            <a:spLocks noGrp="1"/>
          </p:cNvSpPr>
          <p:nvPr>
            <p:ph type="title"/>
          </p:nvPr>
        </p:nvSpPr>
        <p:spPr>
          <a:xfrm>
            <a:off x="2209966" y="1527446"/>
            <a:ext cx="7772065" cy="3450327"/>
          </a:xfrm>
        </p:spPr>
        <p:txBody>
          <a:bodyPr>
            <a:noAutofit/>
          </a:bodyPr>
          <a:lstStyle/>
          <a:p>
            <a:pPr>
              <a:lnSpc>
                <a:spcPct val="100000"/>
              </a:lnSpc>
            </a:pPr>
            <a:r>
              <a:rPr lang="ar-EG" sz="4800" b="0" dirty="0"/>
              <a:t>وَمَا كَانَ صَلَاتُهُمْ عِنْدَ الْبَيْتِ إِلَّا مُكَاءً وَتَصْدِيَةً ۚ فَذُوقُوا الْعَذَابَ بِمَا كُنْتُمْ تَكْفُرُونَ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004F8C-4AEB-5D6B-A99A-E30F25430F31}"/>
              </a:ext>
            </a:extLst>
          </p:cNvPr>
          <p:cNvSpPr txBox="1"/>
          <p:nvPr/>
        </p:nvSpPr>
        <p:spPr>
          <a:xfrm>
            <a:off x="2060710" y="3962604"/>
            <a:ext cx="8070575" cy="1015663"/>
          </a:xfrm>
          <a:prstGeom prst="rect">
            <a:avLst/>
          </a:prstGeom>
          <a:noFill/>
        </p:spPr>
        <p:txBody>
          <a:bodyPr wrap="square">
            <a:spAutoFit/>
          </a:bodyPr>
          <a:lstStyle/>
          <a:p>
            <a:pPr algn="ctr"/>
            <a:r>
              <a:rPr lang="en-US" sz="2000" dirty="0"/>
              <a:t>Their prayer at the House (of Allah) is nothing but whistling and clapping of hands: (Its only answer can be), "Taste ye the penalty because ye blasphemed."</a:t>
            </a:r>
            <a:endParaRPr lang="en-US" sz="2400" dirty="0"/>
          </a:p>
        </p:txBody>
      </p:sp>
      <p:sp>
        <p:nvSpPr>
          <p:cNvPr id="3" name="TextBox 2">
            <a:extLst>
              <a:ext uri="{FF2B5EF4-FFF2-40B4-BE49-F238E27FC236}">
                <a16:creationId xmlns:a16="http://schemas.microsoft.com/office/drawing/2014/main" id="{88CC14BD-388B-979B-71AE-98C86AB01C68}"/>
              </a:ext>
            </a:extLst>
          </p:cNvPr>
          <p:cNvSpPr txBox="1"/>
          <p:nvPr/>
        </p:nvSpPr>
        <p:spPr>
          <a:xfrm>
            <a:off x="1718541" y="36548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11696436"/>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10916-A7B2-8A38-C7DD-0FC2395D12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624437-3F31-197A-3519-2089B9C947AD}"/>
              </a:ext>
            </a:extLst>
          </p:cNvPr>
          <p:cNvSpPr>
            <a:spLocks noGrp="1"/>
          </p:cNvSpPr>
          <p:nvPr>
            <p:ph type="title"/>
          </p:nvPr>
        </p:nvSpPr>
        <p:spPr>
          <a:xfrm>
            <a:off x="2209968" y="1347786"/>
            <a:ext cx="7772065" cy="3450327"/>
          </a:xfrm>
        </p:spPr>
        <p:txBody>
          <a:bodyPr>
            <a:noAutofit/>
          </a:bodyPr>
          <a:lstStyle/>
          <a:p>
            <a:pPr>
              <a:lnSpc>
                <a:spcPct val="100000"/>
              </a:lnSpc>
            </a:pPr>
            <a:r>
              <a:rPr lang="ar-EG" sz="4800" b="0" dirty="0"/>
              <a:t>إِنَّ الَّذِينَ كَفَرُوا يُنْفِقُونَ أَمْوَالَهُمْ لِيَصُدُّوا عَنْ سَبِيلِ اللَّهِۚ فَسَيُنْفِقُونَهَا ثُمَّ تَكُونُ عَلَيْهِمْ حَسْرَةً ثُمَّ يُغْلَبُونَۗ وَالَّذِينَ كَفَرُوا إِلَىٰ جَهَنَّمَ يُحْشَرُونَ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45161C2-0A41-57CC-0045-5B9564EB0FFE}"/>
              </a:ext>
            </a:extLst>
          </p:cNvPr>
          <p:cNvSpPr txBox="1"/>
          <p:nvPr/>
        </p:nvSpPr>
        <p:spPr>
          <a:xfrm>
            <a:off x="2060712" y="4459754"/>
            <a:ext cx="8070575" cy="1323439"/>
          </a:xfrm>
          <a:prstGeom prst="rect">
            <a:avLst/>
          </a:prstGeom>
          <a:noFill/>
        </p:spPr>
        <p:txBody>
          <a:bodyPr wrap="square">
            <a:spAutoFit/>
          </a:bodyPr>
          <a:lstStyle/>
          <a:p>
            <a:pPr algn="ctr"/>
            <a:r>
              <a:rPr lang="en-US" sz="2000" dirty="0"/>
              <a:t>The Unbelievers spend their wealth to hinder (man) from the path of Allah, and so will they continue to spend; but in the end they will have (only) regrets and sighs; at length they will be overcome: and the Unbelievers will be gathered together to Hell;-</a:t>
            </a:r>
            <a:endParaRPr lang="en-US" sz="2400" dirty="0"/>
          </a:p>
        </p:txBody>
      </p:sp>
      <p:sp>
        <p:nvSpPr>
          <p:cNvPr id="3" name="TextBox 2">
            <a:extLst>
              <a:ext uri="{FF2B5EF4-FFF2-40B4-BE49-F238E27FC236}">
                <a16:creationId xmlns:a16="http://schemas.microsoft.com/office/drawing/2014/main" id="{40FCADF3-7334-5BB3-82CA-7F1FBDE0595A}"/>
              </a:ext>
            </a:extLst>
          </p:cNvPr>
          <p:cNvSpPr txBox="1"/>
          <p:nvPr/>
        </p:nvSpPr>
        <p:spPr>
          <a:xfrm>
            <a:off x="4674811" y="42318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69977952"/>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2BFA5A-1A2E-0F74-9F2A-E4041F2BC4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B01ED4-5B67-9EBE-4BE5-169884E20FBC}"/>
              </a:ext>
            </a:extLst>
          </p:cNvPr>
          <p:cNvSpPr>
            <a:spLocks noGrp="1"/>
          </p:cNvSpPr>
          <p:nvPr>
            <p:ph type="title"/>
          </p:nvPr>
        </p:nvSpPr>
        <p:spPr>
          <a:xfrm>
            <a:off x="2209967" y="1454318"/>
            <a:ext cx="7772065" cy="3450327"/>
          </a:xfrm>
        </p:spPr>
        <p:txBody>
          <a:bodyPr>
            <a:noAutofit/>
          </a:bodyPr>
          <a:lstStyle/>
          <a:p>
            <a:pPr>
              <a:lnSpc>
                <a:spcPct val="100000"/>
              </a:lnSpc>
            </a:pPr>
            <a:r>
              <a:rPr lang="ar-EG" sz="4800" b="0" dirty="0"/>
              <a:t>لِيَمِيزَ اللَّهُ الْخَبِيثَ مِنَ الطَّيِّبِ وَيَجْعَلَ الْخَبِيثَ بَعْضَهُ عَلَىٰ بَعْضٍ فَيَرْكُمَهُ جَمِيعًا فَيَجْعَلَهُ فِي جَهَنَّمَۚ أُولَٰئِكَ هُمُ الْخَاسِرُونَ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E4E16A9-CA0A-0503-FF95-D52A84E1CC33}"/>
              </a:ext>
            </a:extLst>
          </p:cNvPr>
          <p:cNvSpPr txBox="1"/>
          <p:nvPr/>
        </p:nvSpPr>
        <p:spPr>
          <a:xfrm>
            <a:off x="2060711" y="4200204"/>
            <a:ext cx="8070575" cy="1015663"/>
          </a:xfrm>
          <a:prstGeom prst="rect">
            <a:avLst/>
          </a:prstGeom>
          <a:noFill/>
        </p:spPr>
        <p:txBody>
          <a:bodyPr wrap="square">
            <a:spAutoFit/>
          </a:bodyPr>
          <a:lstStyle/>
          <a:p>
            <a:pPr algn="ctr"/>
            <a:r>
              <a:rPr lang="en-US" sz="2000" dirty="0"/>
              <a:t>In order that Allah may separate the impure from the pure, put the impure, one on another, heap them together, and cast them into Hell. They will be the ones to have lost.</a:t>
            </a:r>
            <a:endParaRPr lang="en-US" sz="2400" dirty="0"/>
          </a:p>
        </p:txBody>
      </p:sp>
      <p:sp>
        <p:nvSpPr>
          <p:cNvPr id="3" name="TextBox 2">
            <a:extLst>
              <a:ext uri="{FF2B5EF4-FFF2-40B4-BE49-F238E27FC236}">
                <a16:creationId xmlns:a16="http://schemas.microsoft.com/office/drawing/2014/main" id="{49DD76C8-3911-4213-3C62-3D2F0D30FDC8}"/>
              </a:ext>
            </a:extLst>
          </p:cNvPr>
          <p:cNvSpPr txBox="1"/>
          <p:nvPr/>
        </p:nvSpPr>
        <p:spPr>
          <a:xfrm>
            <a:off x="2060711" y="39744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02661252"/>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BBD25-894F-76E0-71E1-59585F7627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FC1A88-4C39-7343-1F2C-6E9FEDE9E461}"/>
              </a:ext>
            </a:extLst>
          </p:cNvPr>
          <p:cNvSpPr>
            <a:spLocks noGrp="1"/>
          </p:cNvSpPr>
          <p:nvPr>
            <p:ph type="title"/>
          </p:nvPr>
        </p:nvSpPr>
        <p:spPr>
          <a:xfrm>
            <a:off x="2209968" y="1498706"/>
            <a:ext cx="7772065" cy="3450327"/>
          </a:xfrm>
        </p:spPr>
        <p:txBody>
          <a:bodyPr>
            <a:noAutofit/>
          </a:bodyPr>
          <a:lstStyle/>
          <a:p>
            <a:pPr>
              <a:lnSpc>
                <a:spcPct val="100000"/>
              </a:lnSpc>
            </a:pPr>
            <a:r>
              <a:rPr lang="ar-EG" sz="5400" b="0" dirty="0"/>
              <a:t>قُلْ لِلَّذِينَ كَفَرُوا إِنْ يَنْتَهُوا يُغْفَرْ لَهُمْ مَا قَدْ سَلَفَ وَإِنْ يَعُودُوا فَقَدْ مَضَتْ سُنَّتُ الْأَوَّلِينَ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3DDCE6-0E22-D5D0-FFC4-323FBCAD2BFA}"/>
              </a:ext>
            </a:extLst>
          </p:cNvPr>
          <p:cNvSpPr txBox="1"/>
          <p:nvPr/>
        </p:nvSpPr>
        <p:spPr>
          <a:xfrm>
            <a:off x="2060712" y="4432407"/>
            <a:ext cx="8070575" cy="1015663"/>
          </a:xfrm>
          <a:prstGeom prst="rect">
            <a:avLst/>
          </a:prstGeom>
          <a:noFill/>
        </p:spPr>
        <p:txBody>
          <a:bodyPr wrap="square">
            <a:spAutoFit/>
          </a:bodyPr>
          <a:lstStyle/>
          <a:p>
            <a:pPr algn="ctr"/>
            <a:r>
              <a:rPr lang="en-US" sz="2000" dirty="0"/>
              <a:t>Say to the Unbelievers, if (now) they desist (from Unbelief), their past would be forgiven them; but if they persist, the punishment of those before them is already (a matter of warning for them).</a:t>
            </a:r>
            <a:endParaRPr lang="en-US" sz="2400" dirty="0"/>
          </a:p>
        </p:txBody>
      </p:sp>
      <p:sp>
        <p:nvSpPr>
          <p:cNvPr id="3" name="TextBox 2">
            <a:extLst>
              <a:ext uri="{FF2B5EF4-FFF2-40B4-BE49-F238E27FC236}">
                <a16:creationId xmlns:a16="http://schemas.microsoft.com/office/drawing/2014/main" id="{061AB520-6C2D-4021-F828-CCD08CF613A3}"/>
              </a:ext>
            </a:extLst>
          </p:cNvPr>
          <p:cNvSpPr txBox="1"/>
          <p:nvPr/>
        </p:nvSpPr>
        <p:spPr>
          <a:xfrm>
            <a:off x="4200230" y="41246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06554526"/>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E15AE-1FE4-A01D-229F-1DB9907F7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82BEC5-B08C-E935-034D-B524FC93E976}"/>
              </a:ext>
            </a:extLst>
          </p:cNvPr>
          <p:cNvSpPr>
            <a:spLocks noGrp="1"/>
          </p:cNvSpPr>
          <p:nvPr>
            <p:ph type="title"/>
          </p:nvPr>
        </p:nvSpPr>
        <p:spPr>
          <a:xfrm>
            <a:off x="2209968" y="1498706"/>
            <a:ext cx="7772065" cy="3450327"/>
          </a:xfrm>
        </p:spPr>
        <p:txBody>
          <a:bodyPr>
            <a:noAutofit/>
          </a:bodyPr>
          <a:lstStyle/>
          <a:p>
            <a:pPr>
              <a:lnSpc>
                <a:spcPct val="100000"/>
              </a:lnSpc>
            </a:pPr>
            <a:r>
              <a:rPr lang="ar-EG" sz="5400" b="0" dirty="0"/>
              <a:t>وَقَاتِلُوهُمْ حَتَّىٰ لَا تَكُونَ فِتْنَةٌ وَيَكُونَ الدِّينُ كُلُّهُ لِلَّهِۚ فَإِنِ انْتَهَوْا فَإِنَّ اللَّهَ بِمَا يَعْمَلُونَ بَصِيرٌ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4BF726-6FE9-DD6B-3226-BF7AC8387418}"/>
              </a:ext>
            </a:extLst>
          </p:cNvPr>
          <p:cNvSpPr txBox="1"/>
          <p:nvPr/>
        </p:nvSpPr>
        <p:spPr>
          <a:xfrm>
            <a:off x="2060712" y="4408224"/>
            <a:ext cx="8070575" cy="1015663"/>
          </a:xfrm>
          <a:prstGeom prst="rect">
            <a:avLst/>
          </a:prstGeom>
          <a:noFill/>
        </p:spPr>
        <p:txBody>
          <a:bodyPr wrap="square">
            <a:spAutoFit/>
          </a:bodyPr>
          <a:lstStyle/>
          <a:p>
            <a:pPr algn="ctr"/>
            <a:r>
              <a:rPr lang="en-US" sz="2000" dirty="0"/>
              <a:t>And fight them on until there is no more tumult or oppression, and there prevail justice and faith in Allah altogether and everywhere; but if they cease, verily Allah doth see all that they do.</a:t>
            </a:r>
            <a:endParaRPr lang="en-US" sz="2400" dirty="0"/>
          </a:p>
        </p:txBody>
      </p:sp>
      <p:sp>
        <p:nvSpPr>
          <p:cNvPr id="3" name="TextBox 2">
            <a:extLst>
              <a:ext uri="{FF2B5EF4-FFF2-40B4-BE49-F238E27FC236}">
                <a16:creationId xmlns:a16="http://schemas.microsoft.com/office/drawing/2014/main" id="{FA3D12B6-92DA-51CD-16F2-C585A577FC68}"/>
              </a:ext>
            </a:extLst>
          </p:cNvPr>
          <p:cNvSpPr txBox="1"/>
          <p:nvPr/>
        </p:nvSpPr>
        <p:spPr>
          <a:xfrm>
            <a:off x="4067065" y="41246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70229679"/>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4A7BD-F2F6-353A-71BE-64CD1EA13F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5BE1E9-6B5E-105D-8DFE-81E701FA69FF}"/>
              </a:ext>
            </a:extLst>
          </p:cNvPr>
          <p:cNvSpPr>
            <a:spLocks noGrp="1"/>
          </p:cNvSpPr>
          <p:nvPr>
            <p:ph type="title"/>
          </p:nvPr>
        </p:nvSpPr>
        <p:spPr>
          <a:xfrm>
            <a:off x="2209968" y="1551972"/>
            <a:ext cx="7772065" cy="3450327"/>
          </a:xfrm>
        </p:spPr>
        <p:txBody>
          <a:bodyPr>
            <a:noAutofit/>
          </a:bodyPr>
          <a:lstStyle/>
          <a:p>
            <a:pPr>
              <a:lnSpc>
                <a:spcPct val="100000"/>
              </a:lnSpc>
            </a:pPr>
            <a:r>
              <a:rPr lang="ar-EG" sz="5400" b="0" dirty="0"/>
              <a:t>وَإِنْ تَوَلَّوْا فَاعْلَمُوا أَنَّ اللَّهَ مَوْلَاكُمْۚ نِعْمَ الْمَوْلَىٰ وَنِعْمَ النَّصِيرُ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0144B0-741B-105C-48DF-E6EFA8B19541}"/>
              </a:ext>
            </a:extLst>
          </p:cNvPr>
          <p:cNvSpPr txBox="1"/>
          <p:nvPr/>
        </p:nvSpPr>
        <p:spPr>
          <a:xfrm>
            <a:off x="2060712" y="4095055"/>
            <a:ext cx="8070575" cy="707886"/>
          </a:xfrm>
          <a:prstGeom prst="rect">
            <a:avLst/>
          </a:prstGeom>
          <a:noFill/>
        </p:spPr>
        <p:txBody>
          <a:bodyPr wrap="square">
            <a:spAutoFit/>
          </a:bodyPr>
          <a:lstStyle/>
          <a:p>
            <a:pPr algn="ctr"/>
            <a:r>
              <a:rPr lang="en-US" sz="2000" dirty="0"/>
              <a:t>If they refuse, be sure that Allah is your Protector - the best to protect and the best to help.</a:t>
            </a:r>
            <a:endParaRPr lang="en-US" sz="2400" dirty="0"/>
          </a:p>
        </p:txBody>
      </p:sp>
      <p:sp>
        <p:nvSpPr>
          <p:cNvPr id="3" name="TextBox 2">
            <a:extLst>
              <a:ext uri="{FF2B5EF4-FFF2-40B4-BE49-F238E27FC236}">
                <a16:creationId xmlns:a16="http://schemas.microsoft.com/office/drawing/2014/main" id="{46F3DAE3-0EB5-FAF5-13E2-FD0F8401792B}"/>
              </a:ext>
            </a:extLst>
          </p:cNvPr>
          <p:cNvSpPr txBox="1"/>
          <p:nvPr/>
        </p:nvSpPr>
        <p:spPr>
          <a:xfrm>
            <a:off x="3445628" y="37872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0283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43909-C8E0-7CD4-55A6-53ED953576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E9CC79-63DA-C697-B939-8EC4209CF9BD}"/>
              </a:ext>
            </a:extLst>
          </p:cNvPr>
          <p:cNvSpPr>
            <a:spLocks noGrp="1"/>
          </p:cNvSpPr>
          <p:nvPr>
            <p:ph type="title"/>
          </p:nvPr>
        </p:nvSpPr>
        <p:spPr>
          <a:xfrm>
            <a:off x="1980392" y="1360549"/>
            <a:ext cx="8231214" cy="3450327"/>
          </a:xfrm>
        </p:spPr>
        <p:txBody>
          <a:bodyPr>
            <a:noAutofit/>
          </a:bodyPr>
          <a:lstStyle/>
          <a:p>
            <a:pPr>
              <a:lnSpc>
                <a:spcPct val="100000"/>
              </a:lnSpc>
            </a:pPr>
            <a:r>
              <a:rPr lang="ar-EG" sz="5000" b="0" dirty="0"/>
              <a:t>تِلْكَ الْقُرَىٰ نَقُصُّ عَلَيْكَ مِنْ أَنْبَائِهَاۚ وَلَقَدْ جَاءَتْهُمْ رُسُلُهُمْ بِالْبَيِّنَاتِ فَمَا كَانُوا لِيُؤْمِنُوا بِمَا كَذَّبُوا مِنْ قَبْلُ ۚ كَذَٰلِكَ يَطْبَعُ اللَّهُ عَلَىٰ قُلُوبِ الْكَافِرِينَ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9432C11-32B2-FE8C-CA4E-B76F3470C7E9}"/>
              </a:ext>
            </a:extLst>
          </p:cNvPr>
          <p:cNvSpPr txBox="1"/>
          <p:nvPr/>
        </p:nvSpPr>
        <p:spPr>
          <a:xfrm>
            <a:off x="2060712" y="455570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Such were the towns whose story We (thus) relate unto thee: There came indeed to them their messengers with clear (signs): But they would not believe what they had rejected before. Thus doth Allah seal up the hearts of those who reject faith.</a:t>
            </a:r>
          </a:p>
        </p:txBody>
      </p:sp>
      <p:sp>
        <p:nvSpPr>
          <p:cNvPr id="7" name="TextBox 6">
            <a:extLst>
              <a:ext uri="{FF2B5EF4-FFF2-40B4-BE49-F238E27FC236}">
                <a16:creationId xmlns:a16="http://schemas.microsoft.com/office/drawing/2014/main" id="{2B6CDE14-B958-E764-EA20-8ACA6C87229A}"/>
              </a:ext>
            </a:extLst>
          </p:cNvPr>
          <p:cNvSpPr txBox="1"/>
          <p:nvPr/>
        </p:nvSpPr>
        <p:spPr>
          <a:xfrm>
            <a:off x="4112127" y="43278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25015049"/>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666F3-8E32-A816-7100-0A13B61D77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3F171B-590D-6AD1-17A2-8A6DEA677B5C}"/>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العَظِيم</a:t>
            </a:r>
          </a:p>
        </p:txBody>
      </p:sp>
    </p:spTree>
    <p:extLst>
      <p:ext uri="{BB962C8B-B14F-4D97-AF65-F5344CB8AC3E}">
        <p14:creationId xmlns:p14="http://schemas.microsoft.com/office/powerpoint/2010/main" val="397874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6E69D-E21D-6FDB-7081-10F05BEC18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370888-E9C1-1CE2-1A81-119347A1E8FF}"/>
              </a:ext>
            </a:extLst>
          </p:cNvPr>
          <p:cNvSpPr>
            <a:spLocks noGrp="1"/>
          </p:cNvSpPr>
          <p:nvPr>
            <p:ph type="title"/>
          </p:nvPr>
        </p:nvSpPr>
        <p:spPr>
          <a:xfrm>
            <a:off x="1980393" y="1618000"/>
            <a:ext cx="8231214" cy="3450327"/>
          </a:xfrm>
        </p:spPr>
        <p:txBody>
          <a:bodyPr>
            <a:noAutofit/>
          </a:bodyPr>
          <a:lstStyle/>
          <a:p>
            <a:pPr>
              <a:lnSpc>
                <a:spcPct val="100000"/>
              </a:lnSpc>
            </a:pPr>
            <a:r>
              <a:rPr lang="ar-EG" sz="6000" b="0" dirty="0"/>
              <a:t>وَمَا وَجَدْنَا لِأَكْثَرِهِمْ مِنْ عَهْدٍۖ وَإِنْ وَجَدْنَا أَكْثَرَهُمْ لَفَاسِقِينَ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F2F529-39A1-573D-2ABA-1ECD475AD779}"/>
              </a:ext>
            </a:extLst>
          </p:cNvPr>
          <p:cNvSpPr txBox="1"/>
          <p:nvPr/>
        </p:nvSpPr>
        <p:spPr>
          <a:xfrm>
            <a:off x="2060712" y="416211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Most of them We found not men (true) to their covenant: but most of them We found rebellious and disobedient.</a:t>
            </a:r>
          </a:p>
        </p:txBody>
      </p:sp>
      <p:sp>
        <p:nvSpPr>
          <p:cNvPr id="7" name="TextBox 6">
            <a:extLst>
              <a:ext uri="{FF2B5EF4-FFF2-40B4-BE49-F238E27FC236}">
                <a16:creationId xmlns:a16="http://schemas.microsoft.com/office/drawing/2014/main" id="{4070AD8B-0F82-DE22-40F4-666ECC21B3B0}"/>
              </a:ext>
            </a:extLst>
          </p:cNvPr>
          <p:cNvSpPr txBox="1"/>
          <p:nvPr/>
        </p:nvSpPr>
        <p:spPr>
          <a:xfrm>
            <a:off x="2975787" y="38928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5027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522CB-A394-66EF-5DBA-782347B4E8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EBD9D2-0152-2444-9B3E-D64699FC15C0}"/>
              </a:ext>
            </a:extLst>
          </p:cNvPr>
          <p:cNvSpPr>
            <a:spLocks noGrp="1"/>
          </p:cNvSpPr>
          <p:nvPr>
            <p:ph type="title"/>
          </p:nvPr>
        </p:nvSpPr>
        <p:spPr>
          <a:xfrm>
            <a:off x="1980391" y="1449324"/>
            <a:ext cx="8231214" cy="3450327"/>
          </a:xfrm>
        </p:spPr>
        <p:txBody>
          <a:bodyPr>
            <a:noAutofit/>
          </a:bodyPr>
          <a:lstStyle/>
          <a:p>
            <a:pPr>
              <a:lnSpc>
                <a:spcPct val="100000"/>
              </a:lnSpc>
            </a:pPr>
            <a:r>
              <a:rPr lang="ar-EG" sz="5400" b="0" dirty="0"/>
              <a:t>ثُمَّ بَعَثْنَا مِنْ بَعْدِهِمْ مُوسَىٰ بِآيَاتِنَا إِلَىٰ فِرْعَوْنَ وَمَلَئِهِ فَظَلَمُوا بِهَاۖ فَانْظُرْ كَيْفَ كَانَ عَاقِبَةُ الْمُفْسِدِينَ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F35A30-F52F-6A0B-A16F-17329E105834}"/>
              </a:ext>
            </a:extLst>
          </p:cNvPr>
          <p:cNvSpPr txBox="1"/>
          <p:nvPr/>
        </p:nvSpPr>
        <p:spPr>
          <a:xfrm>
            <a:off x="2060711" y="429416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after them We sent Moses with Our signs to Pharaoh and his chiefs, but they wrongfully rejected them: So see what was the end of those who made mischief.</a:t>
            </a:r>
          </a:p>
        </p:txBody>
      </p:sp>
      <p:sp>
        <p:nvSpPr>
          <p:cNvPr id="7" name="TextBox 6">
            <a:extLst>
              <a:ext uri="{FF2B5EF4-FFF2-40B4-BE49-F238E27FC236}">
                <a16:creationId xmlns:a16="http://schemas.microsoft.com/office/drawing/2014/main" id="{1FE93AEF-055E-F473-EE9E-F89BE01819FB}"/>
              </a:ext>
            </a:extLst>
          </p:cNvPr>
          <p:cNvSpPr txBox="1"/>
          <p:nvPr/>
        </p:nvSpPr>
        <p:spPr>
          <a:xfrm>
            <a:off x="3455181" y="40614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0471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7D48A-FFED-CCCA-B614-D6E129DCCC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2D6C22-0B4D-1722-4FB1-E49FB4C59F17}"/>
              </a:ext>
            </a:extLst>
          </p:cNvPr>
          <p:cNvSpPr>
            <a:spLocks noGrp="1"/>
          </p:cNvSpPr>
          <p:nvPr>
            <p:ph type="title"/>
          </p:nvPr>
        </p:nvSpPr>
        <p:spPr>
          <a:xfrm>
            <a:off x="1980393" y="1644633"/>
            <a:ext cx="8231214" cy="3450327"/>
          </a:xfrm>
        </p:spPr>
        <p:txBody>
          <a:bodyPr>
            <a:noAutofit/>
          </a:bodyPr>
          <a:lstStyle/>
          <a:p>
            <a:pPr>
              <a:lnSpc>
                <a:spcPct val="100000"/>
              </a:lnSpc>
            </a:pPr>
            <a:r>
              <a:rPr lang="ar-EG" sz="6000" b="0" dirty="0"/>
              <a:t>وَقَالَ مُوسَىٰ يَا فِرْعَوْنُ إِنِّي رَسُولٌ مِنْ رَبِّ الْعَالَمِينَ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1F09A0-5EEA-F45D-71F3-D1F1CA69D20E}"/>
              </a:ext>
            </a:extLst>
          </p:cNvPr>
          <p:cNvSpPr txBox="1"/>
          <p:nvPr/>
        </p:nvSpPr>
        <p:spPr>
          <a:xfrm>
            <a:off x="2060712" y="424497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Moses said: "O Pharaoh! I am a messenger from the Lord of the worlds,-</a:t>
            </a:r>
          </a:p>
        </p:txBody>
      </p:sp>
      <p:sp>
        <p:nvSpPr>
          <p:cNvPr id="7" name="TextBox 6">
            <a:extLst>
              <a:ext uri="{FF2B5EF4-FFF2-40B4-BE49-F238E27FC236}">
                <a16:creationId xmlns:a16="http://schemas.microsoft.com/office/drawing/2014/main" id="{9B0B5031-014E-37EB-4F1F-2BF30B3A42AB}"/>
              </a:ext>
            </a:extLst>
          </p:cNvPr>
          <p:cNvSpPr txBox="1"/>
          <p:nvPr/>
        </p:nvSpPr>
        <p:spPr>
          <a:xfrm>
            <a:off x="3588348" y="39372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22951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11F1E-22CF-6F86-A1BC-E049D7AF5B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EE10DD-F0DE-3DD4-20F6-A2AD9BB90057}"/>
              </a:ext>
            </a:extLst>
          </p:cNvPr>
          <p:cNvSpPr>
            <a:spLocks noGrp="1"/>
          </p:cNvSpPr>
          <p:nvPr>
            <p:ph type="title"/>
          </p:nvPr>
        </p:nvSpPr>
        <p:spPr>
          <a:xfrm>
            <a:off x="1980393" y="1515546"/>
            <a:ext cx="8231214" cy="3450327"/>
          </a:xfrm>
        </p:spPr>
        <p:txBody>
          <a:bodyPr>
            <a:noAutofit/>
          </a:bodyPr>
          <a:lstStyle/>
          <a:p>
            <a:pPr>
              <a:lnSpc>
                <a:spcPct val="100000"/>
              </a:lnSpc>
            </a:pPr>
            <a:r>
              <a:rPr lang="ar-EG" sz="5400" b="0" dirty="0"/>
              <a:t>حَقِيقٌ عَلَىٰ أَنْ لَا أَقُولَ عَلَى اللَّهِ إِلَّا الْحَقَّ ۚ قَدْ جِئْتُكُمْ بِبَيِّنَةٍ مِنْ رَبِّكُمْ فَأَرْسِلْ مَعِيَ بَنِي إِسْرَائِيلَ</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8FD4B2-C26B-073A-CCFD-FA287A1B8134}"/>
              </a:ext>
            </a:extLst>
          </p:cNvPr>
          <p:cNvSpPr txBox="1"/>
          <p:nvPr/>
        </p:nvSpPr>
        <p:spPr>
          <a:xfrm>
            <a:off x="2060712" y="437071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One for whom it is right to say nothing but truth about Allah. Now have I come unto you (people), from your Lord, with a clear (Sign): So let the Children of Israel depart along with me."</a:t>
            </a:r>
          </a:p>
        </p:txBody>
      </p:sp>
      <p:sp>
        <p:nvSpPr>
          <p:cNvPr id="7" name="TextBox 6">
            <a:extLst>
              <a:ext uri="{FF2B5EF4-FFF2-40B4-BE49-F238E27FC236}">
                <a16:creationId xmlns:a16="http://schemas.microsoft.com/office/drawing/2014/main" id="{88554B98-0236-7902-349A-9BBFAC383D1C}"/>
              </a:ext>
            </a:extLst>
          </p:cNvPr>
          <p:cNvSpPr txBox="1"/>
          <p:nvPr/>
        </p:nvSpPr>
        <p:spPr>
          <a:xfrm>
            <a:off x="3641615" y="40881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204898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1206E1-824D-9C76-6FDF-366F9F093E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27E8FE-65EA-3D44-0594-ADB7A5EFB319}"/>
              </a:ext>
            </a:extLst>
          </p:cNvPr>
          <p:cNvSpPr>
            <a:spLocks noGrp="1"/>
          </p:cNvSpPr>
          <p:nvPr>
            <p:ph type="title"/>
          </p:nvPr>
        </p:nvSpPr>
        <p:spPr>
          <a:xfrm>
            <a:off x="1980393" y="1693099"/>
            <a:ext cx="8231214" cy="3450327"/>
          </a:xfrm>
        </p:spPr>
        <p:txBody>
          <a:bodyPr>
            <a:noAutofit/>
          </a:bodyPr>
          <a:lstStyle/>
          <a:p>
            <a:pPr>
              <a:lnSpc>
                <a:spcPct val="100000"/>
              </a:lnSpc>
            </a:pPr>
            <a:r>
              <a:rPr lang="ar-EG" sz="6000" b="0" dirty="0"/>
              <a:t>قَالَ إِنْ كُنْتَ جِئْتَ بِآيَةٍ فَأْتِ بِهَا إِنْ كُنْتَ مِنَ الصَّادِقِينَ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5F839E-1EF6-3774-3AD4-3E483370D951}"/>
              </a:ext>
            </a:extLst>
          </p:cNvPr>
          <p:cNvSpPr txBox="1"/>
          <p:nvPr/>
        </p:nvSpPr>
        <p:spPr>
          <a:xfrm>
            <a:off x="2060712" y="428048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(Pharaoh) said: "If indeed thou hast come with a Sign, show it forth,- if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tellest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truth."</a:t>
            </a:r>
          </a:p>
        </p:txBody>
      </p:sp>
      <p:sp>
        <p:nvSpPr>
          <p:cNvPr id="7" name="TextBox 6">
            <a:extLst>
              <a:ext uri="{FF2B5EF4-FFF2-40B4-BE49-F238E27FC236}">
                <a16:creationId xmlns:a16="http://schemas.microsoft.com/office/drawing/2014/main" id="{5BCC9C32-A3E0-0F1B-39AF-EB84BC57BD39}"/>
              </a:ext>
            </a:extLst>
          </p:cNvPr>
          <p:cNvSpPr txBox="1"/>
          <p:nvPr/>
        </p:nvSpPr>
        <p:spPr>
          <a:xfrm>
            <a:off x="3357529" y="39727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090023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F9C93-C577-F48A-0C8B-B33F5982C9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6C2CF5-A488-ACD8-4A8C-1352FBD9CC43}"/>
              </a:ext>
            </a:extLst>
          </p:cNvPr>
          <p:cNvSpPr>
            <a:spLocks noGrp="1"/>
          </p:cNvSpPr>
          <p:nvPr>
            <p:ph type="title"/>
          </p:nvPr>
        </p:nvSpPr>
        <p:spPr>
          <a:xfrm>
            <a:off x="1980393" y="1693099"/>
            <a:ext cx="8231214" cy="3450327"/>
          </a:xfrm>
        </p:spPr>
        <p:txBody>
          <a:bodyPr>
            <a:noAutofit/>
          </a:bodyPr>
          <a:lstStyle/>
          <a:p>
            <a:pPr>
              <a:lnSpc>
                <a:spcPct val="100000"/>
              </a:lnSpc>
            </a:pPr>
            <a:r>
              <a:rPr lang="ar-EG" sz="6000" b="0" dirty="0"/>
              <a:t>فَأَلْقَىٰ عَصَاهُ فَإِذَا هِيَ ثُعْبَانٌ 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51B2AF-2C1E-5F19-6431-D5EBF1A36C96}"/>
              </a:ext>
            </a:extLst>
          </p:cNvPr>
          <p:cNvSpPr txBox="1"/>
          <p:nvPr/>
        </p:nvSpPr>
        <p:spPr>
          <a:xfrm>
            <a:off x="2060711" y="385436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(Moses) threw his rod, and behold! it was a serpent, plain (for all to see)!</a:t>
            </a:r>
          </a:p>
        </p:txBody>
      </p:sp>
      <p:sp>
        <p:nvSpPr>
          <p:cNvPr id="7" name="TextBox 6">
            <a:extLst>
              <a:ext uri="{FF2B5EF4-FFF2-40B4-BE49-F238E27FC236}">
                <a16:creationId xmlns:a16="http://schemas.microsoft.com/office/drawing/2014/main" id="{5EFA412B-B8E7-E879-9033-11E8305707E3}"/>
              </a:ext>
            </a:extLst>
          </p:cNvPr>
          <p:cNvSpPr txBox="1"/>
          <p:nvPr/>
        </p:nvSpPr>
        <p:spPr>
          <a:xfrm>
            <a:off x="1718543" y="35465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727138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FDD84-723C-A8C5-3322-9DE454732D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2F54FF-4933-6029-00A6-A72C821124F6}"/>
              </a:ext>
            </a:extLst>
          </p:cNvPr>
          <p:cNvSpPr>
            <a:spLocks noGrp="1"/>
          </p:cNvSpPr>
          <p:nvPr>
            <p:ph type="title"/>
          </p:nvPr>
        </p:nvSpPr>
        <p:spPr>
          <a:xfrm>
            <a:off x="1717788" y="1703836"/>
            <a:ext cx="8755669" cy="3450327"/>
          </a:xfrm>
        </p:spPr>
        <p:txBody>
          <a:bodyPr>
            <a:noAutofit/>
          </a:bodyPr>
          <a:lstStyle/>
          <a:p>
            <a:pPr>
              <a:lnSpc>
                <a:spcPct val="100000"/>
              </a:lnSpc>
            </a:pPr>
            <a:r>
              <a:rPr lang="ar-EG" sz="6000" b="0" dirty="0"/>
              <a:t>وَنَزَعَ يَدَهُ فَإِذَا هِيَ بَيْضَاءُ لِلنَّاظِرِينَ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98DB07-AB3B-9F85-FBFF-4AFCB03CA0E5}"/>
              </a:ext>
            </a:extLst>
          </p:cNvPr>
          <p:cNvSpPr txBox="1"/>
          <p:nvPr/>
        </p:nvSpPr>
        <p:spPr>
          <a:xfrm>
            <a:off x="2060711" y="3854360"/>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he drew out his hand, and behold! it was white to all beholders!</a:t>
            </a:r>
          </a:p>
        </p:txBody>
      </p:sp>
      <p:sp>
        <p:nvSpPr>
          <p:cNvPr id="7" name="TextBox 6">
            <a:extLst>
              <a:ext uri="{FF2B5EF4-FFF2-40B4-BE49-F238E27FC236}">
                <a16:creationId xmlns:a16="http://schemas.microsoft.com/office/drawing/2014/main" id="{FD4A5891-E215-DF5A-D576-31AF994DCB18}"/>
              </a:ext>
            </a:extLst>
          </p:cNvPr>
          <p:cNvSpPr txBox="1"/>
          <p:nvPr/>
        </p:nvSpPr>
        <p:spPr>
          <a:xfrm>
            <a:off x="1478846" y="35465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576208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102E2-5BB0-9C10-7C4E-B2A5EC5624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567543-A3A3-0170-1E96-F41C1C41713B}"/>
              </a:ext>
            </a:extLst>
          </p:cNvPr>
          <p:cNvSpPr>
            <a:spLocks noGrp="1"/>
          </p:cNvSpPr>
          <p:nvPr>
            <p:ph type="title"/>
          </p:nvPr>
        </p:nvSpPr>
        <p:spPr>
          <a:xfrm>
            <a:off x="1718163" y="1517406"/>
            <a:ext cx="8755669" cy="3450327"/>
          </a:xfrm>
        </p:spPr>
        <p:txBody>
          <a:bodyPr>
            <a:noAutofit/>
          </a:bodyPr>
          <a:lstStyle/>
          <a:p>
            <a:pPr>
              <a:lnSpc>
                <a:spcPct val="100000"/>
              </a:lnSpc>
            </a:pPr>
            <a:r>
              <a:rPr lang="ar-EG" sz="6000" b="0" dirty="0"/>
              <a:t>قَالَ الْمَلَأُ مِنْ قَوْمِ فِرْعَوْنَ إِنَّ هَٰذَا لَسَاحِرٌ عَلِيمٌ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561CED4-0F17-7681-BBFB-9A2EA14223C7}"/>
              </a:ext>
            </a:extLst>
          </p:cNvPr>
          <p:cNvSpPr txBox="1"/>
          <p:nvPr/>
        </p:nvSpPr>
        <p:spPr>
          <a:xfrm>
            <a:off x="2060711" y="413256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Said the Chiefs of the people of Pharaoh: "This is indeed a sorcerer well-versed.</a:t>
            </a:r>
          </a:p>
        </p:txBody>
      </p:sp>
      <p:sp>
        <p:nvSpPr>
          <p:cNvPr id="7" name="TextBox 6">
            <a:extLst>
              <a:ext uri="{FF2B5EF4-FFF2-40B4-BE49-F238E27FC236}">
                <a16:creationId xmlns:a16="http://schemas.microsoft.com/office/drawing/2014/main" id="{82FEFE0F-549F-AC7D-B0DF-776AD64D4AAE}"/>
              </a:ext>
            </a:extLst>
          </p:cNvPr>
          <p:cNvSpPr txBox="1"/>
          <p:nvPr/>
        </p:nvSpPr>
        <p:spPr>
          <a:xfrm>
            <a:off x="4142149" y="38513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334189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781571-B9DA-4E84-370B-D2902FBB7B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142AA3-00E0-B57F-1F5F-021F91E9C46B}"/>
              </a:ext>
            </a:extLst>
          </p:cNvPr>
          <p:cNvSpPr>
            <a:spLocks noGrp="1"/>
          </p:cNvSpPr>
          <p:nvPr>
            <p:ph type="title"/>
          </p:nvPr>
        </p:nvSpPr>
        <p:spPr>
          <a:xfrm>
            <a:off x="1718164" y="1677205"/>
            <a:ext cx="8755669" cy="3450327"/>
          </a:xfrm>
        </p:spPr>
        <p:txBody>
          <a:bodyPr>
            <a:noAutofit/>
          </a:bodyPr>
          <a:lstStyle/>
          <a:p>
            <a:pPr>
              <a:lnSpc>
                <a:spcPct val="100000"/>
              </a:lnSpc>
            </a:pPr>
            <a:r>
              <a:rPr lang="ar-EG" sz="6000" b="0" dirty="0"/>
              <a:t>يُرِيدُ أَنْ يُخْرِجَكُمْ مِنْ أَرْضِكُمْۖ </a:t>
            </a:r>
            <a:br>
              <a:rPr lang="ar-EG" sz="6000" b="0" dirty="0"/>
            </a:br>
            <a:r>
              <a:rPr lang="ar-EG" sz="6000" b="0" dirty="0"/>
              <a:t>فَمَاذَا تَأْمُرُونَ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E6732C-EBA3-5D42-7E20-5A1BBD11AD32}"/>
              </a:ext>
            </a:extLst>
          </p:cNvPr>
          <p:cNvSpPr txBox="1"/>
          <p:nvPr/>
        </p:nvSpPr>
        <p:spPr>
          <a:xfrm>
            <a:off x="2060712" y="4292363"/>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"His plan is to get you out of your land: then what is it ye counsel?"</a:t>
            </a:r>
          </a:p>
        </p:txBody>
      </p:sp>
      <p:sp>
        <p:nvSpPr>
          <p:cNvPr id="7" name="TextBox 6">
            <a:extLst>
              <a:ext uri="{FF2B5EF4-FFF2-40B4-BE49-F238E27FC236}">
                <a16:creationId xmlns:a16="http://schemas.microsoft.com/office/drawing/2014/main" id="{28B03263-C4DD-76CC-D719-2581A1C5DB16}"/>
              </a:ext>
            </a:extLst>
          </p:cNvPr>
          <p:cNvSpPr txBox="1"/>
          <p:nvPr/>
        </p:nvSpPr>
        <p:spPr>
          <a:xfrm>
            <a:off x="3982352" y="39845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344338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439EE-794E-0C3A-07F1-DA301F70D8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836671-F90F-ADAB-2969-57A04BF6B28C}"/>
              </a:ext>
            </a:extLst>
          </p:cNvPr>
          <p:cNvSpPr>
            <a:spLocks noGrp="1"/>
          </p:cNvSpPr>
          <p:nvPr>
            <p:ph type="title"/>
          </p:nvPr>
        </p:nvSpPr>
        <p:spPr>
          <a:xfrm>
            <a:off x="1718164" y="1677205"/>
            <a:ext cx="8755669" cy="3450327"/>
          </a:xfrm>
        </p:spPr>
        <p:txBody>
          <a:bodyPr>
            <a:noAutofit/>
          </a:bodyPr>
          <a:lstStyle/>
          <a:p>
            <a:pPr>
              <a:lnSpc>
                <a:spcPct val="100000"/>
              </a:lnSpc>
            </a:pPr>
            <a:r>
              <a:rPr lang="ar-EG" sz="6000" b="0" dirty="0"/>
              <a:t>قَالُوا أَرْجِهْ وَأَخَاهُ وَأَرْسِلْ فِي</a:t>
            </a:r>
            <a:br>
              <a:rPr lang="ar-EG" sz="6000" b="0" dirty="0"/>
            </a:br>
            <a:r>
              <a:rPr lang="ar-EG" sz="6000" b="0" dirty="0"/>
              <a:t> الْمَدَائِنِ حَاشِرِينَ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554BFA-EB95-0529-EB5E-8BE31721910D}"/>
              </a:ext>
            </a:extLst>
          </p:cNvPr>
          <p:cNvSpPr txBox="1"/>
          <p:nvPr/>
        </p:nvSpPr>
        <p:spPr>
          <a:xfrm>
            <a:off x="2060712" y="429236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"Keep him and his brother in suspense (for a while); and send to the cities men to collect-</a:t>
            </a:r>
          </a:p>
        </p:txBody>
      </p:sp>
      <p:sp>
        <p:nvSpPr>
          <p:cNvPr id="7" name="TextBox 6">
            <a:extLst>
              <a:ext uri="{FF2B5EF4-FFF2-40B4-BE49-F238E27FC236}">
                <a16:creationId xmlns:a16="http://schemas.microsoft.com/office/drawing/2014/main" id="{AEBE91D7-20EE-DCD8-52D5-AA66AC91D337}"/>
              </a:ext>
            </a:extLst>
          </p:cNvPr>
          <p:cNvSpPr txBox="1"/>
          <p:nvPr/>
        </p:nvSpPr>
        <p:spPr>
          <a:xfrm>
            <a:off x="3538469" y="39845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03445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31697C-C61D-EE2C-0E3C-D2CE99DBFE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D50F81-8023-2F02-F477-B199855CF675}"/>
              </a:ext>
            </a:extLst>
          </p:cNvPr>
          <p:cNvSpPr>
            <a:spLocks noGrp="1"/>
          </p:cNvSpPr>
          <p:nvPr>
            <p:ph type="title"/>
          </p:nvPr>
        </p:nvSpPr>
        <p:spPr>
          <a:xfrm>
            <a:off x="1718164" y="1677205"/>
            <a:ext cx="8755669" cy="3450327"/>
          </a:xfrm>
        </p:spPr>
        <p:txBody>
          <a:bodyPr>
            <a:noAutofit/>
          </a:bodyPr>
          <a:lstStyle/>
          <a:p>
            <a:pPr>
              <a:lnSpc>
                <a:spcPct val="100000"/>
              </a:lnSpc>
            </a:pPr>
            <a:r>
              <a:rPr lang="ar-EG" sz="6000" b="0" dirty="0"/>
              <a:t>يَأْتُوكَ بِكُلِّ سَاحِرٍ عَلِيمٍ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2B5CDF3-DB78-3E79-8F73-4BFE66C9254E}"/>
              </a:ext>
            </a:extLst>
          </p:cNvPr>
          <p:cNvSpPr txBox="1"/>
          <p:nvPr/>
        </p:nvSpPr>
        <p:spPr>
          <a:xfrm>
            <a:off x="2060710" y="3854391"/>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bring up to thee all (our) sorcerers well-versed."</a:t>
            </a:r>
          </a:p>
        </p:txBody>
      </p:sp>
      <p:sp>
        <p:nvSpPr>
          <p:cNvPr id="7" name="TextBox 6">
            <a:extLst>
              <a:ext uri="{FF2B5EF4-FFF2-40B4-BE49-F238E27FC236}">
                <a16:creationId xmlns:a16="http://schemas.microsoft.com/office/drawing/2014/main" id="{CEAFB4E1-A691-A6E5-19BD-379715F34989}"/>
              </a:ext>
            </a:extLst>
          </p:cNvPr>
          <p:cNvSpPr txBox="1"/>
          <p:nvPr/>
        </p:nvSpPr>
        <p:spPr>
          <a:xfrm>
            <a:off x="2899277" y="35569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07642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20D07-F8AD-9897-AE8A-9FE5C8A728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2F8E7C-DA22-FFED-4AEB-793B558D4CA2}"/>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الأعراف</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5175894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B5F97-3E80-23A9-E068-DB5D2088CD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05525E-3F43-E978-3B93-447335BAAFE3}"/>
              </a:ext>
            </a:extLst>
          </p:cNvPr>
          <p:cNvSpPr>
            <a:spLocks noGrp="1"/>
          </p:cNvSpPr>
          <p:nvPr>
            <p:ph type="title"/>
          </p:nvPr>
        </p:nvSpPr>
        <p:spPr>
          <a:xfrm>
            <a:off x="1718165" y="1499652"/>
            <a:ext cx="8755669" cy="3450327"/>
          </a:xfrm>
        </p:spPr>
        <p:txBody>
          <a:bodyPr>
            <a:noAutofit/>
          </a:bodyPr>
          <a:lstStyle/>
          <a:p>
            <a:pPr>
              <a:lnSpc>
                <a:spcPct val="100000"/>
              </a:lnSpc>
            </a:pPr>
            <a:r>
              <a:rPr lang="ar-EG" sz="6000" b="0" dirty="0"/>
              <a:t>وَجَاءَ السَّحَرَةُ فِرْعَوْنَ قَالُوا إِنَّ لَنَا لَأَجْرًا إِنْ كُنَّا نَحْنُ الْغَالِبِينَ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4A381E-C537-DDCB-1F40-3397F1B41C8A}"/>
              </a:ext>
            </a:extLst>
          </p:cNvPr>
          <p:cNvSpPr txBox="1"/>
          <p:nvPr/>
        </p:nvSpPr>
        <p:spPr>
          <a:xfrm>
            <a:off x="2060711" y="405342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So there came the sorcerers to Pharaoh: They said, "of course we shall have a (suitable) reward if we win!"</a:t>
            </a:r>
          </a:p>
        </p:txBody>
      </p:sp>
      <p:sp>
        <p:nvSpPr>
          <p:cNvPr id="7" name="TextBox 6">
            <a:extLst>
              <a:ext uri="{FF2B5EF4-FFF2-40B4-BE49-F238E27FC236}">
                <a16:creationId xmlns:a16="http://schemas.microsoft.com/office/drawing/2014/main" id="{9CFABE74-67B8-43A2-CA9E-B2C193200188}"/>
              </a:ext>
            </a:extLst>
          </p:cNvPr>
          <p:cNvSpPr txBox="1"/>
          <p:nvPr/>
        </p:nvSpPr>
        <p:spPr>
          <a:xfrm>
            <a:off x="2490904" y="37456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761297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0D2E0-82C5-77BA-D229-1BDBD76D14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253FC9-8F6C-3F1F-A347-82260614C022}"/>
              </a:ext>
            </a:extLst>
          </p:cNvPr>
          <p:cNvSpPr>
            <a:spLocks noGrp="1"/>
          </p:cNvSpPr>
          <p:nvPr>
            <p:ph type="title"/>
          </p:nvPr>
        </p:nvSpPr>
        <p:spPr>
          <a:xfrm>
            <a:off x="1718166" y="1597306"/>
            <a:ext cx="8755669" cy="3450327"/>
          </a:xfrm>
        </p:spPr>
        <p:txBody>
          <a:bodyPr>
            <a:noAutofit/>
          </a:bodyPr>
          <a:lstStyle/>
          <a:p>
            <a:pPr>
              <a:lnSpc>
                <a:spcPct val="100000"/>
              </a:lnSpc>
            </a:pPr>
            <a:r>
              <a:rPr lang="ar-EG" sz="6000" b="0" dirty="0"/>
              <a:t>قَالَ نَعَمْ وَإِنَّكُمْ لَمِنَ الْمُقَرَّبِينَ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E2F8182-1985-7699-9633-DC2726467E1B}"/>
              </a:ext>
            </a:extLst>
          </p:cNvPr>
          <p:cNvSpPr txBox="1"/>
          <p:nvPr/>
        </p:nvSpPr>
        <p:spPr>
          <a:xfrm>
            <a:off x="2060712" y="376045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"Yea, (and more),- for ye shall in that case be (raised to posts) nearest (to my person)."</a:t>
            </a:r>
          </a:p>
        </p:txBody>
      </p:sp>
      <p:sp>
        <p:nvSpPr>
          <p:cNvPr id="7" name="TextBox 6">
            <a:extLst>
              <a:ext uri="{FF2B5EF4-FFF2-40B4-BE49-F238E27FC236}">
                <a16:creationId xmlns:a16="http://schemas.microsoft.com/office/drawing/2014/main" id="{4C7F0670-C7D5-9922-A1C6-F8753625AF01}"/>
              </a:ext>
            </a:extLst>
          </p:cNvPr>
          <p:cNvSpPr txBox="1"/>
          <p:nvPr/>
        </p:nvSpPr>
        <p:spPr>
          <a:xfrm>
            <a:off x="2375495" y="34526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468998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95825-1A40-09CE-AF75-BD18500C1B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752808-0F1F-BAD6-05D1-623BDB75CC81}"/>
              </a:ext>
            </a:extLst>
          </p:cNvPr>
          <p:cNvSpPr>
            <a:spLocks noGrp="1"/>
          </p:cNvSpPr>
          <p:nvPr>
            <p:ph type="title"/>
          </p:nvPr>
        </p:nvSpPr>
        <p:spPr>
          <a:xfrm>
            <a:off x="1718166" y="1597306"/>
            <a:ext cx="8755669" cy="3450327"/>
          </a:xfrm>
        </p:spPr>
        <p:txBody>
          <a:bodyPr>
            <a:noAutofit/>
          </a:bodyPr>
          <a:lstStyle/>
          <a:p>
            <a:pPr>
              <a:lnSpc>
                <a:spcPct val="100000"/>
              </a:lnSpc>
            </a:pPr>
            <a:r>
              <a:rPr lang="ar-EG" sz="6000" b="0" dirty="0"/>
              <a:t>قَالُوا يَا مُوسَىٰ إِمَّا أَنْ تُلْقِيَ وَإِمَّا أَنْ نَكُونَ نَحْنُ الْمُلْقِينَ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EA4578-9AE3-0F46-F9CC-980A19B4F35D}"/>
              </a:ext>
            </a:extLst>
          </p:cNvPr>
          <p:cNvSpPr txBox="1"/>
          <p:nvPr/>
        </p:nvSpPr>
        <p:spPr>
          <a:xfrm>
            <a:off x="2060712" y="418170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"O Moses! wilt thou throw (first), or shall we have the (first) throw?"</a:t>
            </a:r>
          </a:p>
        </p:txBody>
      </p:sp>
      <p:sp>
        <p:nvSpPr>
          <p:cNvPr id="7" name="TextBox 6">
            <a:extLst>
              <a:ext uri="{FF2B5EF4-FFF2-40B4-BE49-F238E27FC236}">
                <a16:creationId xmlns:a16="http://schemas.microsoft.com/office/drawing/2014/main" id="{723C2A62-5134-11A7-9085-BB6C9884CE78}"/>
              </a:ext>
            </a:extLst>
          </p:cNvPr>
          <p:cNvSpPr txBox="1"/>
          <p:nvPr/>
        </p:nvSpPr>
        <p:spPr>
          <a:xfrm>
            <a:off x="3458571" y="38739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121976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3458F-985E-DF3E-0182-658C1F7AAA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D64CC6-225D-C55E-A2BD-C73D2DE82008}"/>
              </a:ext>
            </a:extLst>
          </p:cNvPr>
          <p:cNvSpPr>
            <a:spLocks noGrp="1"/>
          </p:cNvSpPr>
          <p:nvPr>
            <p:ph type="title"/>
          </p:nvPr>
        </p:nvSpPr>
        <p:spPr>
          <a:xfrm>
            <a:off x="1718164" y="1517407"/>
            <a:ext cx="8755669" cy="3450327"/>
          </a:xfrm>
        </p:spPr>
        <p:txBody>
          <a:bodyPr>
            <a:noAutofit/>
          </a:bodyPr>
          <a:lstStyle/>
          <a:p>
            <a:pPr>
              <a:lnSpc>
                <a:spcPct val="100000"/>
              </a:lnSpc>
            </a:pPr>
            <a:r>
              <a:rPr lang="ar-EG" sz="5400" b="0" dirty="0"/>
              <a:t>قَالَ أَلْقُواۖ فَلَمَّا أَلْقَوْا سَحَرُوا أَعْيُنَ النَّاسِ وَاسْتَرْهَبُوهُمْ وَجَاءُوا بِسِحْرٍ عَظِيمٍ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2AF6393-2598-1165-7A66-5293605D1F4C}"/>
              </a:ext>
            </a:extLst>
          </p:cNvPr>
          <p:cNvSpPr txBox="1"/>
          <p:nvPr/>
        </p:nvSpPr>
        <p:spPr>
          <a:xfrm>
            <a:off x="2060710" y="407609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Said Moses: "Throw ye (first)." So when they threw, they bewitched the eyes of the people, and struck terror into them: for they showed a great (feat of) magic.</a:t>
            </a:r>
          </a:p>
        </p:txBody>
      </p:sp>
      <p:sp>
        <p:nvSpPr>
          <p:cNvPr id="7" name="TextBox 6">
            <a:extLst>
              <a:ext uri="{FF2B5EF4-FFF2-40B4-BE49-F238E27FC236}">
                <a16:creationId xmlns:a16="http://schemas.microsoft.com/office/drawing/2014/main" id="{55A19A1D-635B-F83B-70FC-4D208842924A}"/>
              </a:ext>
            </a:extLst>
          </p:cNvPr>
          <p:cNvSpPr txBox="1"/>
          <p:nvPr/>
        </p:nvSpPr>
        <p:spPr>
          <a:xfrm>
            <a:off x="1967123" y="37683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762879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7F7E8-CCAA-7106-87E1-21185E6228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6B6BE4-02C2-F511-6418-65A540918CF3}"/>
              </a:ext>
            </a:extLst>
          </p:cNvPr>
          <p:cNvSpPr>
            <a:spLocks noGrp="1"/>
          </p:cNvSpPr>
          <p:nvPr>
            <p:ph type="title"/>
          </p:nvPr>
        </p:nvSpPr>
        <p:spPr>
          <a:xfrm>
            <a:off x="1718165" y="1561796"/>
            <a:ext cx="8755669" cy="3450327"/>
          </a:xfrm>
        </p:spPr>
        <p:txBody>
          <a:bodyPr>
            <a:noAutofit/>
          </a:bodyPr>
          <a:lstStyle/>
          <a:p>
            <a:pPr>
              <a:lnSpc>
                <a:spcPct val="100000"/>
              </a:lnSpc>
            </a:pPr>
            <a:r>
              <a:rPr lang="ar-EG" sz="5400" b="0" dirty="0"/>
              <a:t>وَأَوْحَيْنَا إِلَىٰ مُوسَىٰ أَنْ أَلْقِ عَصَاكَۖ فَإِذَا هِيَ تَلْقَفُ مَا يَأْفِكُونَ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6188E1-7F5C-CB66-C18A-105CF2112C2D}"/>
              </a:ext>
            </a:extLst>
          </p:cNvPr>
          <p:cNvSpPr txBox="1"/>
          <p:nvPr/>
        </p:nvSpPr>
        <p:spPr>
          <a:xfrm>
            <a:off x="2060711" y="412047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put it into Moses's mind by inspiration: "Throw (now) thy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rod":and</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behold! it swallows up straight away all the falsehoods which they fake!</a:t>
            </a:r>
          </a:p>
        </p:txBody>
      </p:sp>
      <p:sp>
        <p:nvSpPr>
          <p:cNvPr id="7" name="TextBox 6">
            <a:extLst>
              <a:ext uri="{FF2B5EF4-FFF2-40B4-BE49-F238E27FC236}">
                <a16:creationId xmlns:a16="http://schemas.microsoft.com/office/drawing/2014/main" id="{4625B041-18A7-0157-E2F8-A8AB1E5D3EF9}"/>
              </a:ext>
            </a:extLst>
          </p:cNvPr>
          <p:cNvSpPr txBox="1"/>
          <p:nvPr/>
        </p:nvSpPr>
        <p:spPr>
          <a:xfrm>
            <a:off x="3423062" y="37505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090441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4AC7F-5E52-E77D-AAD3-98BCEADE9C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B81745-A0ED-92D7-E55E-ACB7F302643C}"/>
              </a:ext>
            </a:extLst>
          </p:cNvPr>
          <p:cNvSpPr>
            <a:spLocks noGrp="1"/>
          </p:cNvSpPr>
          <p:nvPr>
            <p:ph type="title"/>
          </p:nvPr>
        </p:nvSpPr>
        <p:spPr>
          <a:xfrm>
            <a:off x="1718166" y="1668327"/>
            <a:ext cx="8755669" cy="3450327"/>
          </a:xfrm>
        </p:spPr>
        <p:txBody>
          <a:bodyPr>
            <a:noAutofit/>
          </a:bodyPr>
          <a:lstStyle/>
          <a:p>
            <a:pPr>
              <a:lnSpc>
                <a:spcPct val="100000"/>
              </a:lnSpc>
            </a:pPr>
            <a:r>
              <a:rPr lang="ar-EG" sz="6000" b="0" dirty="0"/>
              <a:t>فَوَقَعَ الْحَقُّ وَبَطَلَ مَا كَانُوا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B6CA3C3-1F84-2D93-6C16-3A6A45352FF1}"/>
              </a:ext>
            </a:extLst>
          </p:cNvPr>
          <p:cNvSpPr txBox="1"/>
          <p:nvPr/>
        </p:nvSpPr>
        <p:spPr>
          <a:xfrm>
            <a:off x="2060712" y="3818637"/>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truth was confirmed, and all that they did was made of no effect.</a:t>
            </a:r>
          </a:p>
        </p:txBody>
      </p:sp>
      <p:sp>
        <p:nvSpPr>
          <p:cNvPr id="7" name="TextBox 6">
            <a:extLst>
              <a:ext uri="{FF2B5EF4-FFF2-40B4-BE49-F238E27FC236}">
                <a16:creationId xmlns:a16="http://schemas.microsoft.com/office/drawing/2014/main" id="{47D37311-6BCD-103A-CCAD-22ADD86899EA}"/>
              </a:ext>
            </a:extLst>
          </p:cNvPr>
          <p:cNvSpPr txBox="1"/>
          <p:nvPr/>
        </p:nvSpPr>
        <p:spPr>
          <a:xfrm>
            <a:off x="1594263" y="35108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168350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F3A75-4E29-05F8-9F11-4B3CFD4D38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D74941-E841-D873-7D71-EE62665B152D}"/>
              </a:ext>
            </a:extLst>
          </p:cNvPr>
          <p:cNvSpPr>
            <a:spLocks noGrp="1"/>
          </p:cNvSpPr>
          <p:nvPr>
            <p:ph type="title"/>
          </p:nvPr>
        </p:nvSpPr>
        <p:spPr>
          <a:xfrm>
            <a:off x="1718166" y="1668327"/>
            <a:ext cx="8755669" cy="3450327"/>
          </a:xfrm>
        </p:spPr>
        <p:txBody>
          <a:bodyPr>
            <a:noAutofit/>
          </a:bodyPr>
          <a:lstStyle/>
          <a:p>
            <a:pPr>
              <a:lnSpc>
                <a:spcPct val="100000"/>
              </a:lnSpc>
            </a:pPr>
            <a:r>
              <a:rPr lang="ar-EG" sz="6000" b="0" dirty="0"/>
              <a:t>فَغُلِبُوا هُنَالِكَ وَانْقَلَبُوا صَاغِرِينَ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910B7F6-AD3D-C9C2-6223-0E772098112D}"/>
              </a:ext>
            </a:extLst>
          </p:cNvPr>
          <p:cNvSpPr txBox="1"/>
          <p:nvPr/>
        </p:nvSpPr>
        <p:spPr>
          <a:xfrm>
            <a:off x="2060712" y="381863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the (great ones) were vanquished there and then, and were made to look small.</a:t>
            </a:r>
          </a:p>
        </p:txBody>
      </p:sp>
      <p:sp>
        <p:nvSpPr>
          <p:cNvPr id="7" name="TextBox 6">
            <a:extLst>
              <a:ext uri="{FF2B5EF4-FFF2-40B4-BE49-F238E27FC236}">
                <a16:creationId xmlns:a16="http://schemas.microsoft.com/office/drawing/2014/main" id="{1782FA80-4583-2B9F-4434-76E06A5C725C}"/>
              </a:ext>
            </a:extLst>
          </p:cNvPr>
          <p:cNvSpPr txBox="1"/>
          <p:nvPr/>
        </p:nvSpPr>
        <p:spPr>
          <a:xfrm>
            <a:off x="1931614" y="35108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697395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79FBA-2A8F-65FE-883F-95CF7DA889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146808-6208-2404-7460-77275C1BC36E}"/>
              </a:ext>
            </a:extLst>
          </p:cNvPr>
          <p:cNvSpPr>
            <a:spLocks noGrp="1"/>
          </p:cNvSpPr>
          <p:nvPr>
            <p:ph type="title"/>
          </p:nvPr>
        </p:nvSpPr>
        <p:spPr>
          <a:xfrm>
            <a:off x="1718166" y="1668327"/>
            <a:ext cx="8755669" cy="3450327"/>
          </a:xfrm>
        </p:spPr>
        <p:txBody>
          <a:bodyPr>
            <a:noAutofit/>
          </a:bodyPr>
          <a:lstStyle/>
          <a:p>
            <a:pPr>
              <a:lnSpc>
                <a:spcPct val="100000"/>
              </a:lnSpc>
            </a:pPr>
            <a:r>
              <a:rPr lang="ar-EG" sz="6000" b="0" dirty="0"/>
              <a:t>وَأُلْقِيَ السَّحَرَةُ سَاجِدِينَ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4581010-229B-4A6A-FE79-A830B1CE8B35}"/>
              </a:ext>
            </a:extLst>
          </p:cNvPr>
          <p:cNvSpPr txBox="1"/>
          <p:nvPr/>
        </p:nvSpPr>
        <p:spPr>
          <a:xfrm>
            <a:off x="2060712" y="3818637"/>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the sorcerers fell down prostrate in adoration.</a:t>
            </a:r>
          </a:p>
        </p:txBody>
      </p:sp>
      <p:sp>
        <p:nvSpPr>
          <p:cNvPr id="7" name="TextBox 6">
            <a:extLst>
              <a:ext uri="{FF2B5EF4-FFF2-40B4-BE49-F238E27FC236}">
                <a16:creationId xmlns:a16="http://schemas.microsoft.com/office/drawing/2014/main" id="{B74C6228-3B09-47F0-254E-71EBBEAA2533}"/>
              </a:ext>
            </a:extLst>
          </p:cNvPr>
          <p:cNvSpPr txBox="1"/>
          <p:nvPr/>
        </p:nvSpPr>
        <p:spPr>
          <a:xfrm>
            <a:off x="2854892" y="35108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65376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8DA30-B8D4-DC62-F005-981F22EB5B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3AFD07-B844-D59B-3544-A1A242ACDFF5}"/>
              </a:ext>
            </a:extLst>
          </p:cNvPr>
          <p:cNvSpPr>
            <a:spLocks noGrp="1"/>
          </p:cNvSpPr>
          <p:nvPr>
            <p:ph type="title"/>
          </p:nvPr>
        </p:nvSpPr>
        <p:spPr>
          <a:xfrm>
            <a:off x="1718166" y="1668327"/>
            <a:ext cx="8755669" cy="3450327"/>
          </a:xfrm>
        </p:spPr>
        <p:txBody>
          <a:bodyPr>
            <a:noAutofit/>
          </a:bodyPr>
          <a:lstStyle/>
          <a:p>
            <a:pPr>
              <a:lnSpc>
                <a:spcPct val="100000"/>
              </a:lnSpc>
            </a:pPr>
            <a:r>
              <a:rPr lang="ar-EG" sz="6000" b="0" dirty="0"/>
              <a:t>قَالُوا آمَنَّا بِرَبِّ الْعَالَمِينَ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48BFBFD-C982-383F-A991-DE0934BE71B6}"/>
              </a:ext>
            </a:extLst>
          </p:cNvPr>
          <p:cNvSpPr txBox="1"/>
          <p:nvPr/>
        </p:nvSpPr>
        <p:spPr>
          <a:xfrm>
            <a:off x="2060712" y="3818637"/>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Saying: "We believe in the Lord of the Worlds,-</a:t>
            </a:r>
          </a:p>
        </p:txBody>
      </p:sp>
      <p:sp>
        <p:nvSpPr>
          <p:cNvPr id="7" name="TextBox 6">
            <a:extLst>
              <a:ext uri="{FF2B5EF4-FFF2-40B4-BE49-F238E27FC236}">
                <a16:creationId xmlns:a16="http://schemas.microsoft.com/office/drawing/2014/main" id="{A87D1325-B660-DD53-D2CB-6DFB0796358B}"/>
              </a:ext>
            </a:extLst>
          </p:cNvPr>
          <p:cNvSpPr txBox="1"/>
          <p:nvPr/>
        </p:nvSpPr>
        <p:spPr>
          <a:xfrm>
            <a:off x="2854892" y="35108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670501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D1A2A-7BB9-9AEF-7679-A9A68AB7F2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47F93A-8F12-9F6D-DD9F-380D2C6B1FF9}"/>
              </a:ext>
            </a:extLst>
          </p:cNvPr>
          <p:cNvSpPr>
            <a:spLocks noGrp="1"/>
          </p:cNvSpPr>
          <p:nvPr>
            <p:ph type="title"/>
          </p:nvPr>
        </p:nvSpPr>
        <p:spPr>
          <a:xfrm>
            <a:off x="1718166" y="1668327"/>
            <a:ext cx="8755669" cy="3450327"/>
          </a:xfrm>
        </p:spPr>
        <p:txBody>
          <a:bodyPr>
            <a:noAutofit/>
          </a:bodyPr>
          <a:lstStyle/>
          <a:p>
            <a:pPr>
              <a:lnSpc>
                <a:spcPct val="100000"/>
              </a:lnSpc>
            </a:pPr>
            <a:r>
              <a:rPr lang="ar-EG" sz="6000" b="0" dirty="0"/>
              <a:t>رَبِّ مُوسَىٰ وَهَارُونَ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4293E5-791D-6166-B7CF-B2F71C88DA2B}"/>
              </a:ext>
            </a:extLst>
          </p:cNvPr>
          <p:cNvSpPr txBox="1"/>
          <p:nvPr/>
        </p:nvSpPr>
        <p:spPr>
          <a:xfrm>
            <a:off x="2060712" y="3818637"/>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Lord of Moses and Aaron."</a:t>
            </a:r>
          </a:p>
        </p:txBody>
      </p:sp>
      <p:sp>
        <p:nvSpPr>
          <p:cNvPr id="7" name="TextBox 6">
            <a:extLst>
              <a:ext uri="{FF2B5EF4-FFF2-40B4-BE49-F238E27FC236}">
                <a16:creationId xmlns:a16="http://schemas.microsoft.com/office/drawing/2014/main" id="{C8C363FA-A982-5EF9-62B0-03863EBD72E4}"/>
              </a:ext>
            </a:extLst>
          </p:cNvPr>
          <p:cNvSpPr txBox="1"/>
          <p:nvPr/>
        </p:nvSpPr>
        <p:spPr>
          <a:xfrm>
            <a:off x="3121222" y="35108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75777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0C500-7193-B106-5DD5-C8AEDBCF5C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247B4B-539A-BAEB-746F-1EE8F5DFAB23}"/>
              </a:ext>
            </a:extLst>
          </p:cNvPr>
          <p:cNvSpPr>
            <a:spLocks noGrp="1"/>
          </p:cNvSpPr>
          <p:nvPr>
            <p:ph type="title"/>
          </p:nvPr>
        </p:nvSpPr>
        <p:spPr>
          <a:xfrm>
            <a:off x="1980393" y="1271833"/>
            <a:ext cx="8231214" cy="3450327"/>
          </a:xfrm>
        </p:spPr>
        <p:txBody>
          <a:bodyPr>
            <a:noAutofit/>
          </a:bodyPr>
          <a:lstStyle/>
          <a:p>
            <a:pPr>
              <a:lnSpc>
                <a:spcPct val="100000"/>
              </a:lnSpc>
            </a:pPr>
            <a:r>
              <a:rPr lang="ar-EG" sz="5000" b="0" dirty="0"/>
              <a:t>قَالَ الْمَلَأُ الَّذِينَ اسْتَكْبَرُوا مِنْ قَوْمِهِ لَنُخْرِجَنَّكَ يَا شُعَيْبُ وَالَّذِينَ آمَنُوا مَعَكَ </a:t>
            </a:r>
            <a:br>
              <a:rPr lang="en-US" sz="5000" b="0" dirty="0"/>
            </a:br>
            <a:r>
              <a:rPr lang="ar-EG" sz="5000" b="0" dirty="0"/>
              <a:t>مِنْ قَرْيَتِنَا أَوْ لَتَعُودُنَّ فِي مِلَّتِنَاۚ قَالَ أَوَلَوْ كُنَّا كَارِهِينَ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1AF123-D676-267F-2362-AB18A190BD4A}"/>
              </a:ext>
            </a:extLst>
          </p:cNvPr>
          <p:cNvSpPr txBox="1"/>
          <p:nvPr/>
        </p:nvSpPr>
        <p:spPr>
          <a:xfrm>
            <a:off x="2060712" y="441648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leaders, the arrogant party among his people, said: "O Shu'aib! we shall certainly drive thee out of our city - (thee) and those who believe with thee; or else ye (thou and they) shall have to return to our ways and religion." He said: "What! even though we do detest (them)?</a:t>
            </a:r>
          </a:p>
        </p:txBody>
      </p:sp>
      <p:sp>
        <p:nvSpPr>
          <p:cNvPr id="7" name="TextBox 6">
            <a:extLst>
              <a:ext uri="{FF2B5EF4-FFF2-40B4-BE49-F238E27FC236}">
                <a16:creationId xmlns:a16="http://schemas.microsoft.com/office/drawing/2014/main" id="{EB6825B9-7C63-35E4-FB95-DC0517774A4F}"/>
              </a:ext>
            </a:extLst>
          </p:cNvPr>
          <p:cNvSpPr txBox="1"/>
          <p:nvPr/>
        </p:nvSpPr>
        <p:spPr>
          <a:xfrm>
            <a:off x="4452868" y="41826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16642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FC9E8-E295-516A-F990-B8E4EE290B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4224E6-BABC-3929-BA13-55EDFB7338FD}"/>
              </a:ext>
            </a:extLst>
          </p:cNvPr>
          <p:cNvSpPr>
            <a:spLocks noGrp="1"/>
          </p:cNvSpPr>
          <p:nvPr>
            <p:ph type="title"/>
          </p:nvPr>
        </p:nvSpPr>
        <p:spPr>
          <a:xfrm>
            <a:off x="1718166" y="1463872"/>
            <a:ext cx="8755669" cy="3450327"/>
          </a:xfrm>
        </p:spPr>
        <p:txBody>
          <a:bodyPr>
            <a:noAutofit/>
          </a:bodyPr>
          <a:lstStyle/>
          <a:p>
            <a:pPr>
              <a:lnSpc>
                <a:spcPct val="100000"/>
              </a:lnSpc>
            </a:pPr>
            <a:r>
              <a:rPr lang="ar-EG" sz="5400" b="0" dirty="0"/>
              <a:t>قَالَ فِرْعَوْنُ آمَنْتُمْ بِهِ قَبْلَ أَنْ آذَنَ لَكُمْۖ إِنَّ هَٰذَا لَمَكْرٌ مَكَرْتُمُوهُ فِي الْمَدِينَةِ لِتُخْرِجُوا مِنْهَا أَهْلَهَاۖ فَسَوْفَ تَعْلَمُونَ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CE6321-F617-2640-FE6C-64E003B89372}"/>
              </a:ext>
            </a:extLst>
          </p:cNvPr>
          <p:cNvSpPr txBox="1"/>
          <p:nvPr/>
        </p:nvSpPr>
        <p:spPr>
          <a:xfrm>
            <a:off x="2060712" y="440636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Said Pharaoh: "Believe ye in Him before I give you permission? Surely this is a trick which ye have planned in the city to drive out its people: but soon shall ye know (the consequences).</a:t>
            </a:r>
          </a:p>
        </p:txBody>
      </p:sp>
      <p:sp>
        <p:nvSpPr>
          <p:cNvPr id="7" name="TextBox 6">
            <a:extLst>
              <a:ext uri="{FF2B5EF4-FFF2-40B4-BE49-F238E27FC236}">
                <a16:creationId xmlns:a16="http://schemas.microsoft.com/office/drawing/2014/main" id="{C7495106-2888-A616-826D-9B325D98BFFE}"/>
              </a:ext>
            </a:extLst>
          </p:cNvPr>
          <p:cNvSpPr txBox="1"/>
          <p:nvPr/>
        </p:nvSpPr>
        <p:spPr>
          <a:xfrm>
            <a:off x="2846016" y="40985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1788456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4203E-9288-B988-7691-978BDB0EEB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4AB5A6-680D-F5C9-8346-6E650B6854C0}"/>
              </a:ext>
            </a:extLst>
          </p:cNvPr>
          <p:cNvSpPr>
            <a:spLocks noGrp="1"/>
          </p:cNvSpPr>
          <p:nvPr>
            <p:ph type="title"/>
          </p:nvPr>
        </p:nvSpPr>
        <p:spPr>
          <a:xfrm>
            <a:off x="1718166" y="1641425"/>
            <a:ext cx="8755669" cy="3450327"/>
          </a:xfrm>
        </p:spPr>
        <p:txBody>
          <a:bodyPr>
            <a:noAutofit/>
          </a:bodyPr>
          <a:lstStyle/>
          <a:p>
            <a:pPr>
              <a:lnSpc>
                <a:spcPct val="100000"/>
              </a:lnSpc>
            </a:pPr>
            <a:r>
              <a:rPr lang="ar-EG" sz="6000" b="0" dirty="0"/>
              <a:t>لَأُقَطِّعَنَّ أَيْدِيَكُمْ وَأَرْجُلَكُمْ مِنْ خِلَافٍ ثُمَّ لَأُصَلِّبَنَّكُمْ أَجْمَعِينَ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65BBF81-E497-912B-C298-378A25B63B17}"/>
              </a:ext>
            </a:extLst>
          </p:cNvPr>
          <p:cNvSpPr txBox="1"/>
          <p:nvPr/>
        </p:nvSpPr>
        <p:spPr>
          <a:xfrm>
            <a:off x="2060712" y="419634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 sure I will cut off your hands and your feet on apposite sides, and I will cause you all to die on the cross."</a:t>
            </a:r>
          </a:p>
        </p:txBody>
      </p:sp>
      <p:sp>
        <p:nvSpPr>
          <p:cNvPr id="7" name="TextBox 6">
            <a:extLst>
              <a:ext uri="{FF2B5EF4-FFF2-40B4-BE49-F238E27FC236}">
                <a16:creationId xmlns:a16="http://schemas.microsoft.com/office/drawing/2014/main" id="{102D28C6-191C-217D-9633-6AC5CA108BD6}"/>
              </a:ext>
            </a:extLst>
          </p:cNvPr>
          <p:cNvSpPr txBox="1"/>
          <p:nvPr/>
        </p:nvSpPr>
        <p:spPr>
          <a:xfrm>
            <a:off x="3130102" y="39210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777484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D5F02-09A8-6ACD-CC60-CBEDEA5F04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9C5822-A00E-3042-3E62-85EA0D345821}"/>
              </a:ext>
            </a:extLst>
          </p:cNvPr>
          <p:cNvSpPr>
            <a:spLocks noGrp="1"/>
          </p:cNvSpPr>
          <p:nvPr>
            <p:ph type="title"/>
          </p:nvPr>
        </p:nvSpPr>
        <p:spPr>
          <a:xfrm>
            <a:off x="1718166" y="1641425"/>
            <a:ext cx="8755669" cy="3450327"/>
          </a:xfrm>
        </p:spPr>
        <p:txBody>
          <a:bodyPr>
            <a:noAutofit/>
          </a:bodyPr>
          <a:lstStyle/>
          <a:p>
            <a:pPr>
              <a:lnSpc>
                <a:spcPct val="100000"/>
              </a:lnSpc>
            </a:pPr>
            <a:r>
              <a:rPr lang="ar-EG" sz="6000" b="0" dirty="0"/>
              <a:t>قَالُوا إِنَّا إِلَىٰ رَبِّنَا مُنْقَلِبُونَ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27F0AB4-D75E-E9C7-B1AE-2CABA70311C0}"/>
              </a:ext>
            </a:extLst>
          </p:cNvPr>
          <p:cNvSpPr txBox="1"/>
          <p:nvPr/>
        </p:nvSpPr>
        <p:spPr>
          <a:xfrm>
            <a:off x="2060712" y="3814099"/>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"For us, We are but sent back unto our Lord:</a:t>
            </a:r>
          </a:p>
        </p:txBody>
      </p:sp>
      <p:sp>
        <p:nvSpPr>
          <p:cNvPr id="7" name="TextBox 6">
            <a:extLst>
              <a:ext uri="{FF2B5EF4-FFF2-40B4-BE49-F238E27FC236}">
                <a16:creationId xmlns:a16="http://schemas.microsoft.com/office/drawing/2014/main" id="{6FB9C1BE-0609-76AB-A892-ED8C74C324D2}"/>
              </a:ext>
            </a:extLst>
          </p:cNvPr>
          <p:cNvSpPr txBox="1"/>
          <p:nvPr/>
        </p:nvSpPr>
        <p:spPr>
          <a:xfrm>
            <a:off x="2624074" y="34726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606490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9EE57-E49B-26A6-52CB-B87B84DA64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E82EC2-CDDB-25C9-F546-C89798FC4CB1}"/>
              </a:ext>
            </a:extLst>
          </p:cNvPr>
          <p:cNvSpPr>
            <a:spLocks noGrp="1"/>
          </p:cNvSpPr>
          <p:nvPr>
            <p:ph type="title"/>
          </p:nvPr>
        </p:nvSpPr>
        <p:spPr>
          <a:xfrm>
            <a:off x="1718164" y="1419483"/>
            <a:ext cx="8755669" cy="3450327"/>
          </a:xfrm>
        </p:spPr>
        <p:txBody>
          <a:bodyPr>
            <a:noAutofit/>
          </a:bodyPr>
          <a:lstStyle/>
          <a:p>
            <a:pPr>
              <a:lnSpc>
                <a:spcPct val="100000"/>
              </a:lnSpc>
            </a:pPr>
            <a:r>
              <a:rPr lang="ar-EG" sz="5400" b="0" dirty="0"/>
              <a:t>وَمَا تَنْقِمُ مِنَّا إِلَّا أَنْ آمَنَّا بِآيَاتِ رَبِّنَا</a:t>
            </a:r>
            <a:br>
              <a:rPr lang="ar-EG" sz="5400" b="0" dirty="0"/>
            </a:br>
            <a:r>
              <a:rPr lang="ar-EG" sz="5400" b="0" dirty="0"/>
              <a:t> لَمَّا جَاءَتْنَاۚ رَبَّنَا أَفْرِغْ عَلَيْنَا صَبْرًا </a:t>
            </a:r>
            <a:br>
              <a:rPr lang="ar-EG" sz="5400" b="0" dirty="0"/>
            </a:br>
            <a:r>
              <a:rPr lang="ar-EG" sz="5400" b="0" dirty="0"/>
              <a:t>وَتَوَفَّنَا مُسْلِمِينَ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B67849-1E88-C213-F0DD-5B77B69EEB7D}"/>
              </a:ext>
            </a:extLst>
          </p:cNvPr>
          <p:cNvSpPr txBox="1"/>
          <p:nvPr/>
        </p:nvSpPr>
        <p:spPr>
          <a:xfrm>
            <a:off x="2060710" y="429349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thou dost wreak thy vengeance on us simply because we believed in the Signs of our Lord when they reached us! Our Lord! pour out on us patience and constancy, and take our souls unto thee as Muslims (who bow to thy will)!</a:t>
            </a:r>
          </a:p>
        </p:txBody>
      </p:sp>
      <p:sp>
        <p:nvSpPr>
          <p:cNvPr id="7" name="TextBox 6">
            <a:extLst>
              <a:ext uri="{FF2B5EF4-FFF2-40B4-BE49-F238E27FC236}">
                <a16:creationId xmlns:a16="http://schemas.microsoft.com/office/drawing/2014/main" id="{0F9934D7-1F34-EB98-4FE0-2F2E55F8E679}"/>
              </a:ext>
            </a:extLst>
          </p:cNvPr>
          <p:cNvSpPr txBox="1"/>
          <p:nvPr/>
        </p:nvSpPr>
        <p:spPr>
          <a:xfrm>
            <a:off x="4000113" y="40567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243936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BB35F-38B6-234E-D9BD-10AFC286E3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A18C36-60C6-243B-82A4-1342A42424D6}"/>
              </a:ext>
            </a:extLst>
          </p:cNvPr>
          <p:cNvSpPr>
            <a:spLocks noGrp="1"/>
          </p:cNvSpPr>
          <p:nvPr>
            <p:ph type="title"/>
          </p:nvPr>
        </p:nvSpPr>
        <p:spPr>
          <a:xfrm>
            <a:off x="1718164" y="1383973"/>
            <a:ext cx="8755669" cy="3450327"/>
          </a:xfrm>
        </p:spPr>
        <p:txBody>
          <a:bodyPr>
            <a:noAutofit/>
          </a:bodyPr>
          <a:lstStyle/>
          <a:p>
            <a:pPr>
              <a:lnSpc>
                <a:spcPct val="100000"/>
              </a:lnSpc>
            </a:pPr>
            <a:r>
              <a:rPr lang="ar-EG" sz="4800" b="0" dirty="0"/>
              <a:t>وَقَالَ الْمَلَأُ مِنْ قَوْمِ فِرْعَوْنَ أَتَذَرُ مُوسَىٰ وَقَوْمَهُ لِيُفْسِدُوا فِي الْأَرْضِ وَيَذَرَكَ وَآلِهَتَكَۚ قَالَ سَنُقَتِّلُ أَبْنَاءَهُمْ وَنَسْتَحْيِي نِسَاءَهُمْ وَإِنَّا فَوْقَهُمْ قَاهِرُونَ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028427B-F630-9908-BA2F-824219430BAB}"/>
              </a:ext>
            </a:extLst>
          </p:cNvPr>
          <p:cNvSpPr txBox="1"/>
          <p:nvPr/>
        </p:nvSpPr>
        <p:spPr>
          <a:xfrm>
            <a:off x="2060710" y="417258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Said the chiefs of Pharaoh's people: "Wilt thou leave Moses and his people, to spread mischief in the land, and to abandon thee and thy gods?" He said: "Their male children will we slay; (only) their females will we save alive; and we have over them (power) irresistible."</a:t>
            </a:r>
          </a:p>
        </p:txBody>
      </p:sp>
      <p:sp>
        <p:nvSpPr>
          <p:cNvPr id="7" name="TextBox 6">
            <a:extLst>
              <a:ext uri="{FF2B5EF4-FFF2-40B4-BE49-F238E27FC236}">
                <a16:creationId xmlns:a16="http://schemas.microsoft.com/office/drawing/2014/main" id="{B5EC7C9F-423A-29B3-09BC-165B3D543885}"/>
              </a:ext>
            </a:extLst>
          </p:cNvPr>
          <p:cNvSpPr txBox="1"/>
          <p:nvPr/>
        </p:nvSpPr>
        <p:spPr>
          <a:xfrm>
            <a:off x="1375993" y="39343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641763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1ADC6B-48B2-5486-E7DD-B9FBCC030D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4689AA-BCB1-CD2E-055F-6B422A2B73DF}"/>
              </a:ext>
            </a:extLst>
          </p:cNvPr>
          <p:cNvSpPr>
            <a:spLocks noGrp="1"/>
          </p:cNvSpPr>
          <p:nvPr>
            <p:ph type="title"/>
          </p:nvPr>
        </p:nvSpPr>
        <p:spPr>
          <a:xfrm>
            <a:off x="2209964" y="1361981"/>
            <a:ext cx="7772065" cy="3450327"/>
          </a:xfrm>
        </p:spPr>
        <p:txBody>
          <a:bodyPr>
            <a:noAutofit/>
          </a:bodyPr>
          <a:lstStyle/>
          <a:p>
            <a:pPr>
              <a:lnSpc>
                <a:spcPct val="100000"/>
              </a:lnSpc>
            </a:pPr>
            <a:r>
              <a:rPr lang="ar-EG" sz="4800" b="0" dirty="0"/>
              <a:t>قَالَ مُوسَىٰ لِقَوْمِهِ اسْتَعِينُوا بِاللَّهِ وَاصْبِرُواۖ إِنَّ الْأَرْضَ لِلَّهِ يُورِثُهَا مَنْ يَشَاءُ مِنْ عِبَادِهِۖ وَالْعَاقِبَةُ لِلْمُتَّقِينَ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ECE98A-2C7C-3264-A3F4-AA8E993D868F}"/>
              </a:ext>
            </a:extLst>
          </p:cNvPr>
          <p:cNvSpPr txBox="1"/>
          <p:nvPr/>
        </p:nvSpPr>
        <p:spPr>
          <a:xfrm>
            <a:off x="2060710" y="417258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Said Moses to his people: "Pray for help from Allah, and (wait) in patience and constancy: for the earth is Allah's, to give as a heritage to such of His servants as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the end is (best) for the righteous.</a:t>
            </a:r>
          </a:p>
        </p:txBody>
      </p:sp>
      <p:sp>
        <p:nvSpPr>
          <p:cNvPr id="7" name="TextBox 6">
            <a:extLst>
              <a:ext uri="{FF2B5EF4-FFF2-40B4-BE49-F238E27FC236}">
                <a16:creationId xmlns:a16="http://schemas.microsoft.com/office/drawing/2014/main" id="{83DE5358-1552-6141-281D-1339F46C9689}"/>
              </a:ext>
            </a:extLst>
          </p:cNvPr>
          <p:cNvSpPr txBox="1"/>
          <p:nvPr/>
        </p:nvSpPr>
        <p:spPr>
          <a:xfrm>
            <a:off x="4048172" y="38648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119444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1DD7C-4AEE-6787-5E04-D262FDAE76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AC3A74-19FB-6FA2-2BEA-A7B433789A72}"/>
              </a:ext>
            </a:extLst>
          </p:cNvPr>
          <p:cNvSpPr>
            <a:spLocks noGrp="1"/>
          </p:cNvSpPr>
          <p:nvPr>
            <p:ph type="title"/>
          </p:nvPr>
        </p:nvSpPr>
        <p:spPr>
          <a:xfrm>
            <a:off x="2209960" y="1326470"/>
            <a:ext cx="7772065" cy="3450327"/>
          </a:xfrm>
        </p:spPr>
        <p:txBody>
          <a:bodyPr>
            <a:noAutofit/>
          </a:bodyPr>
          <a:lstStyle/>
          <a:p>
            <a:pPr>
              <a:lnSpc>
                <a:spcPct val="100000"/>
              </a:lnSpc>
            </a:pPr>
            <a:r>
              <a:rPr lang="ar-EG" sz="5000" b="0" dirty="0"/>
              <a:t>قَالُوا أُوذِينَا مِنْ قَبْلِ أَنْ تَأْتِيَنَا وَمِنْ بَعْدِ مَا جِئْتَنَاۚ قَالَ عَسَىٰ رَبُّكُمْ أَنْ يُهْلِكَ عَدُوَّكُمْ وَيَسْتَخْلِفَكُمْ فِي الْأَرْضِ فَيَنْظُرَ كَيْفَ تَعْمَلُونَ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179BAA-DFF3-C00B-1BE6-20B76791FE22}"/>
              </a:ext>
            </a:extLst>
          </p:cNvPr>
          <p:cNvSpPr txBox="1"/>
          <p:nvPr/>
        </p:nvSpPr>
        <p:spPr>
          <a:xfrm>
            <a:off x="2060706" y="453656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"We have had (nothing but) trouble, both before and after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camest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us." He said: "It may be that your Lord will destroy your enemy and make you inheritors in the earth; that so He may try you by your deeds."</a:t>
            </a:r>
          </a:p>
        </p:txBody>
      </p:sp>
      <p:sp>
        <p:nvSpPr>
          <p:cNvPr id="7" name="TextBox 6">
            <a:extLst>
              <a:ext uri="{FF2B5EF4-FFF2-40B4-BE49-F238E27FC236}">
                <a16:creationId xmlns:a16="http://schemas.microsoft.com/office/drawing/2014/main" id="{06F0F3A1-0039-9C33-4682-0EC0F4CEF8E4}"/>
              </a:ext>
            </a:extLst>
          </p:cNvPr>
          <p:cNvSpPr txBox="1"/>
          <p:nvPr/>
        </p:nvSpPr>
        <p:spPr>
          <a:xfrm>
            <a:off x="4270111" y="42170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053495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F1917-ADFC-6296-97B5-AE3F14BA4A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FBD123-A52F-EA04-C4D9-07A43FF3E952}"/>
              </a:ext>
            </a:extLst>
          </p:cNvPr>
          <p:cNvSpPr>
            <a:spLocks noGrp="1"/>
          </p:cNvSpPr>
          <p:nvPr>
            <p:ph type="title"/>
          </p:nvPr>
        </p:nvSpPr>
        <p:spPr>
          <a:xfrm>
            <a:off x="2209968" y="1486268"/>
            <a:ext cx="7772065" cy="3450327"/>
          </a:xfrm>
        </p:spPr>
        <p:txBody>
          <a:bodyPr>
            <a:noAutofit/>
          </a:bodyPr>
          <a:lstStyle/>
          <a:p>
            <a:pPr>
              <a:lnSpc>
                <a:spcPct val="100000"/>
              </a:lnSpc>
            </a:pPr>
            <a:r>
              <a:rPr lang="ar-EG" sz="5400" b="0" dirty="0"/>
              <a:t>وَلَقَدْ أَخَذْنَا آلَ فِرْعَوْنَ بِالسِّنِينَ وَنَقْصٍ مِنَ الثَّمَرَاتِ لَعَلَّهُمْ يَذَّكَّرُونَ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9C98FC5-5D0D-C5F7-4794-8DFDE3B7027E}"/>
              </a:ext>
            </a:extLst>
          </p:cNvPr>
          <p:cNvSpPr txBox="1"/>
          <p:nvPr/>
        </p:nvSpPr>
        <p:spPr>
          <a:xfrm>
            <a:off x="2060712" y="404540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punished the people of Pharaoh with years (of droughts) and shortness of crops; that they might receive admonition.</a:t>
            </a:r>
          </a:p>
        </p:txBody>
      </p:sp>
      <p:sp>
        <p:nvSpPr>
          <p:cNvPr id="7" name="TextBox 6">
            <a:extLst>
              <a:ext uri="{FF2B5EF4-FFF2-40B4-BE49-F238E27FC236}">
                <a16:creationId xmlns:a16="http://schemas.microsoft.com/office/drawing/2014/main" id="{7F47A2FD-89F2-B0AE-0510-F1AD4C405A26}"/>
              </a:ext>
            </a:extLst>
          </p:cNvPr>
          <p:cNvSpPr txBox="1"/>
          <p:nvPr/>
        </p:nvSpPr>
        <p:spPr>
          <a:xfrm>
            <a:off x="1935292" y="36932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740365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2B84D-6A3F-B983-ABF4-8A828A8794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40DF15-A0F5-D2EE-FA27-06A76C82B17D}"/>
              </a:ext>
            </a:extLst>
          </p:cNvPr>
          <p:cNvSpPr>
            <a:spLocks noGrp="1"/>
          </p:cNvSpPr>
          <p:nvPr>
            <p:ph type="title"/>
          </p:nvPr>
        </p:nvSpPr>
        <p:spPr>
          <a:xfrm>
            <a:off x="2209968" y="1299837"/>
            <a:ext cx="7772065" cy="3450327"/>
          </a:xfrm>
        </p:spPr>
        <p:txBody>
          <a:bodyPr>
            <a:noAutofit/>
          </a:bodyPr>
          <a:lstStyle/>
          <a:p>
            <a:pPr>
              <a:lnSpc>
                <a:spcPct val="100000"/>
              </a:lnSpc>
            </a:pPr>
            <a:r>
              <a:rPr lang="ar-EG" sz="4800" b="0" dirty="0"/>
              <a:t>فَإِذَا جَاءَتْهُمُ الْحَسَنَةُ قَالُوا لَنَا هَٰذِهِۖ </a:t>
            </a:r>
            <a:br>
              <a:rPr lang="ar-EG" sz="4800" b="0" dirty="0"/>
            </a:br>
            <a:r>
              <a:rPr lang="ar-EG" sz="4800" b="0" dirty="0"/>
              <a:t>وَإِنْ تُصِبْهُمْ سَيِّئَةٌ يَطَّيَّرُوا بِمُوسَىٰ </a:t>
            </a:r>
            <a:br>
              <a:rPr lang="ar-EG" sz="4800" b="0" dirty="0"/>
            </a:br>
            <a:r>
              <a:rPr lang="ar-EG" sz="4800" b="0" dirty="0"/>
              <a:t>وَمَنْ مَعَهُۗ أَلَا إِنَّمَا طَائِرُهُمْ عِنْدَ اللَّهِ </a:t>
            </a:r>
            <a:br>
              <a:rPr lang="ar-EG" sz="4800" b="0" dirty="0"/>
            </a:br>
            <a:r>
              <a:rPr lang="ar-EG" sz="4800" b="0" dirty="0"/>
              <a:t>وَلَٰكِنَّ أَكْثَرَهُمْ لَا يَعْلَمُونَ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306629-724F-E8BC-8508-9AE9A2DCF187}"/>
              </a:ext>
            </a:extLst>
          </p:cNvPr>
          <p:cNvSpPr txBox="1"/>
          <p:nvPr/>
        </p:nvSpPr>
        <p:spPr>
          <a:xfrm>
            <a:off x="2060712" y="439428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when good (times) came, they said, "This is due to us;" When gripped by calamity, they ascribed it to evil omens connected with Moses and those with him! Behold! in truth the omens of evil are theirs in Allah's sight, but most of them do not understand!</a:t>
            </a:r>
          </a:p>
        </p:txBody>
      </p:sp>
      <p:sp>
        <p:nvSpPr>
          <p:cNvPr id="7" name="TextBox 6">
            <a:extLst>
              <a:ext uri="{FF2B5EF4-FFF2-40B4-BE49-F238E27FC236}">
                <a16:creationId xmlns:a16="http://schemas.microsoft.com/office/drawing/2014/main" id="{FBFC4994-E92D-2644-CF3C-6181D56F3C4B}"/>
              </a:ext>
            </a:extLst>
          </p:cNvPr>
          <p:cNvSpPr txBox="1"/>
          <p:nvPr/>
        </p:nvSpPr>
        <p:spPr>
          <a:xfrm>
            <a:off x="3329088" y="41693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1854924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7B3BD-90EB-B83A-96AC-245E619D22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4DC683-D6FD-E071-E9C6-F24C90D43E08}"/>
              </a:ext>
            </a:extLst>
          </p:cNvPr>
          <p:cNvSpPr>
            <a:spLocks noGrp="1"/>
          </p:cNvSpPr>
          <p:nvPr>
            <p:ph type="title"/>
          </p:nvPr>
        </p:nvSpPr>
        <p:spPr>
          <a:xfrm>
            <a:off x="2209967" y="1570671"/>
            <a:ext cx="7772065" cy="3450327"/>
          </a:xfrm>
        </p:spPr>
        <p:txBody>
          <a:bodyPr>
            <a:noAutofit/>
          </a:bodyPr>
          <a:lstStyle/>
          <a:p>
            <a:pPr>
              <a:lnSpc>
                <a:spcPct val="100000"/>
              </a:lnSpc>
            </a:pPr>
            <a:r>
              <a:rPr lang="ar-EG" sz="5400" b="0" dirty="0"/>
              <a:t>وَقَالُوا مَهْمَا تَأْتِنَا بِهِ مِنْ آيَةٍ لِتَسْحَرَنَا بِهَا فَمَا نَحْنُ لَكَ بِمُؤْمِنِينَ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EE93B05-1B37-FCE7-2A08-D3E2C7A7752E}"/>
              </a:ext>
            </a:extLst>
          </p:cNvPr>
          <p:cNvSpPr txBox="1"/>
          <p:nvPr/>
        </p:nvSpPr>
        <p:spPr>
          <a:xfrm>
            <a:off x="2060711" y="404493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(to Moses): "Whatever be the Signs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bringest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work therewith thy sorcery on us, we shall never believe in thee.</a:t>
            </a:r>
          </a:p>
        </p:txBody>
      </p:sp>
      <p:sp>
        <p:nvSpPr>
          <p:cNvPr id="7" name="TextBox 6">
            <a:extLst>
              <a:ext uri="{FF2B5EF4-FFF2-40B4-BE49-F238E27FC236}">
                <a16:creationId xmlns:a16="http://schemas.microsoft.com/office/drawing/2014/main" id="{9644A26F-AF0E-F660-0BEC-EED9A535C8F9}"/>
              </a:ext>
            </a:extLst>
          </p:cNvPr>
          <p:cNvSpPr txBox="1"/>
          <p:nvPr/>
        </p:nvSpPr>
        <p:spPr>
          <a:xfrm>
            <a:off x="2991738" y="37767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93525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291E7-E049-B7FA-EEA3-86A1588D36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429FA3-8CD0-40FD-ACF4-C8FC7CF9D8C2}"/>
              </a:ext>
            </a:extLst>
          </p:cNvPr>
          <p:cNvSpPr>
            <a:spLocks noGrp="1"/>
          </p:cNvSpPr>
          <p:nvPr>
            <p:ph type="title"/>
          </p:nvPr>
        </p:nvSpPr>
        <p:spPr>
          <a:xfrm>
            <a:off x="1980391" y="1245199"/>
            <a:ext cx="8231214" cy="3450327"/>
          </a:xfrm>
        </p:spPr>
        <p:txBody>
          <a:bodyPr>
            <a:noAutofit/>
          </a:bodyPr>
          <a:lstStyle/>
          <a:p>
            <a:pPr>
              <a:lnSpc>
                <a:spcPct val="100000"/>
              </a:lnSpc>
            </a:pPr>
            <a:r>
              <a:rPr lang="ar-EG" sz="5400" b="0" dirty="0"/>
              <a:t>قَدِ افْتَرَيْنَا عَلَى اللَّهِ كَذِبًا إِنْ عُدْنَا فِي مِلَّتِكُمْ بَعْدَ إِذْ نَجَّانَا اللَّهُ مِنْهَاۚ وَمَا يَكُونُ لَنَا أَنْ نَعُودَ فِيهَا إِلَّا أَنْ يَشَاءَ اللَّهُ رَبُّنَاۚ...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ABF0A75-DAD6-1E7D-5000-6E2696C804B5}"/>
              </a:ext>
            </a:extLst>
          </p:cNvPr>
          <p:cNvSpPr txBox="1"/>
          <p:nvPr/>
        </p:nvSpPr>
        <p:spPr>
          <a:xfrm>
            <a:off x="2060711" y="412258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 should indeed invent a lie against Allah, if we returned to your ways after Allah hath rescued us therefrom; nor could we by any manner of means return thereto unless it be as in the will and plan of Allah,</a:t>
            </a:r>
          </a:p>
        </p:txBody>
      </p:sp>
    </p:spTree>
    <p:extLst>
      <p:ext uri="{BB962C8B-B14F-4D97-AF65-F5344CB8AC3E}">
        <p14:creationId xmlns:p14="http://schemas.microsoft.com/office/powerpoint/2010/main" val="233136475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53BF2-C258-3C58-41FD-BFBE4BDD30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CBDA91-FAAB-D26C-31C3-258D61243BEC}"/>
              </a:ext>
            </a:extLst>
          </p:cNvPr>
          <p:cNvSpPr>
            <a:spLocks noGrp="1"/>
          </p:cNvSpPr>
          <p:nvPr>
            <p:ph type="title"/>
          </p:nvPr>
        </p:nvSpPr>
        <p:spPr>
          <a:xfrm>
            <a:off x="2209968" y="1464139"/>
            <a:ext cx="7772065" cy="3450327"/>
          </a:xfrm>
        </p:spPr>
        <p:txBody>
          <a:bodyPr>
            <a:noAutofit/>
          </a:bodyPr>
          <a:lstStyle/>
          <a:p>
            <a:pPr>
              <a:lnSpc>
                <a:spcPct val="100000"/>
              </a:lnSpc>
            </a:pPr>
            <a:r>
              <a:rPr lang="ar-EG" sz="4800" b="0" dirty="0"/>
              <a:t>فَأَرْسَلْنَا عَلَيْهِمُ الطُّوفَانَ وَالْجَرَادَ وَالْقُمَّلَ وَالضَّفَادِعَ وَالدَّمَ آيَاتٍ مُفَصَّلَاتٍ فَاسْتَكْبَرُوا وَكَانُوا قَوْمًا مُجْرِمِينَ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1AA4453-182E-31CC-17D9-3E5644A5D023}"/>
              </a:ext>
            </a:extLst>
          </p:cNvPr>
          <p:cNvSpPr txBox="1"/>
          <p:nvPr/>
        </p:nvSpPr>
        <p:spPr>
          <a:xfrm>
            <a:off x="2060712" y="421667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So We sent (plagues) on them: Wholesale death, Locusts, Lice, Frogs, And Blood: Signs openly self-explained: but they were steeped in arrogance,- a people given to sin.</a:t>
            </a:r>
          </a:p>
        </p:txBody>
      </p:sp>
      <p:sp>
        <p:nvSpPr>
          <p:cNvPr id="7" name="TextBox 6">
            <a:extLst>
              <a:ext uri="{FF2B5EF4-FFF2-40B4-BE49-F238E27FC236}">
                <a16:creationId xmlns:a16="http://schemas.microsoft.com/office/drawing/2014/main" id="{D9AEB31D-1355-C3B0-7AC4-346EBAA52ACA}"/>
              </a:ext>
            </a:extLst>
          </p:cNvPr>
          <p:cNvSpPr txBox="1"/>
          <p:nvPr/>
        </p:nvSpPr>
        <p:spPr>
          <a:xfrm>
            <a:off x="2565613" y="39798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184617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B5B61-D0B4-0552-0516-D017569D45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66B9D4-ECE2-5030-3AE5-591F5C27B85A}"/>
              </a:ext>
            </a:extLst>
          </p:cNvPr>
          <p:cNvSpPr>
            <a:spLocks noGrp="1"/>
          </p:cNvSpPr>
          <p:nvPr>
            <p:ph type="title"/>
          </p:nvPr>
        </p:nvSpPr>
        <p:spPr>
          <a:xfrm>
            <a:off x="2209968" y="1464139"/>
            <a:ext cx="7772065" cy="3450327"/>
          </a:xfrm>
        </p:spPr>
        <p:txBody>
          <a:bodyPr>
            <a:noAutofit/>
          </a:bodyPr>
          <a:lstStyle/>
          <a:p>
            <a:pPr>
              <a:lnSpc>
                <a:spcPct val="100000"/>
              </a:lnSpc>
            </a:pPr>
            <a:r>
              <a:rPr lang="ar-EG" b="0" dirty="0"/>
              <a:t>وَلَمَّا وَقَعَ عَلَيْهِمُ الرِّجْزُ قَالُوا يَا مُوسَى ادْعُ لَنَا رَبَّكَ بِمَا عَهِدَ عِنْدَكَۖ لَئِنْ كَشَفْتَ عَنَّا الرِّجْزَ لَنُؤْمِنَنَّ لَكَ وَلَنُرْسِلَنَّ مَعَكَ بَنِي إِسْرَائِيلَ</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058208-94C1-9209-ABA1-F65F03ECE66F}"/>
              </a:ext>
            </a:extLst>
          </p:cNvPr>
          <p:cNvSpPr txBox="1"/>
          <p:nvPr/>
        </p:nvSpPr>
        <p:spPr>
          <a:xfrm>
            <a:off x="2060712" y="4216677"/>
            <a:ext cx="8070575" cy="1261884"/>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Every time the penalty fell on them, they said: "O Moses! on your behalf call on thy Lord in virtue of his promise to thee: If thou wilt remove the penalty from us, we shall truly believe in thee, and we shall send away the Children of Israel with thee."</a:t>
            </a:r>
          </a:p>
        </p:txBody>
      </p:sp>
      <p:sp>
        <p:nvSpPr>
          <p:cNvPr id="7" name="TextBox 6">
            <a:extLst>
              <a:ext uri="{FF2B5EF4-FFF2-40B4-BE49-F238E27FC236}">
                <a16:creationId xmlns:a16="http://schemas.microsoft.com/office/drawing/2014/main" id="{A3BC7DB8-553B-D18B-E176-8689F1067799}"/>
              </a:ext>
            </a:extLst>
          </p:cNvPr>
          <p:cNvSpPr txBox="1"/>
          <p:nvPr/>
        </p:nvSpPr>
        <p:spPr>
          <a:xfrm>
            <a:off x="2209967" y="38377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9139630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F5D698-DBB2-12D6-C047-3158F7489B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C45819-4820-B3D8-5F56-C550286E1B06}"/>
              </a:ext>
            </a:extLst>
          </p:cNvPr>
          <p:cNvSpPr>
            <a:spLocks noGrp="1"/>
          </p:cNvSpPr>
          <p:nvPr>
            <p:ph type="title"/>
          </p:nvPr>
        </p:nvSpPr>
        <p:spPr>
          <a:xfrm>
            <a:off x="2209967" y="1588426"/>
            <a:ext cx="7772065" cy="3450327"/>
          </a:xfrm>
        </p:spPr>
        <p:txBody>
          <a:bodyPr>
            <a:noAutofit/>
          </a:bodyPr>
          <a:lstStyle/>
          <a:p>
            <a:pPr>
              <a:lnSpc>
                <a:spcPct val="100000"/>
              </a:lnSpc>
            </a:pPr>
            <a:r>
              <a:rPr lang="ar-EG" sz="6000" b="0" dirty="0"/>
              <a:t>فَلَمَّا كَشَفْنَا عَنْهُمُ الرِّجْزَ إِلَىٰ أَجَلٍ هُمْ بَالِغُوهُ إِذَا هُمْ يَنْكُثُونَ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B74D5D7-C33A-70A4-C375-790FD1A96C64}"/>
              </a:ext>
            </a:extLst>
          </p:cNvPr>
          <p:cNvSpPr txBox="1"/>
          <p:nvPr/>
        </p:nvSpPr>
        <p:spPr>
          <a:xfrm>
            <a:off x="2060711" y="406268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every time We removed the penalty from them according to a fixed term which they had to fulfil,- Behold! they broke their word!</a:t>
            </a:r>
          </a:p>
        </p:txBody>
      </p:sp>
      <p:sp>
        <p:nvSpPr>
          <p:cNvPr id="7" name="TextBox 6">
            <a:extLst>
              <a:ext uri="{FF2B5EF4-FFF2-40B4-BE49-F238E27FC236}">
                <a16:creationId xmlns:a16="http://schemas.microsoft.com/office/drawing/2014/main" id="{BB962584-DDAE-BB46-66E9-331D399F1745}"/>
              </a:ext>
            </a:extLst>
          </p:cNvPr>
          <p:cNvSpPr txBox="1"/>
          <p:nvPr/>
        </p:nvSpPr>
        <p:spPr>
          <a:xfrm>
            <a:off x="2769795" y="38466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065959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66DBD-DE09-2C16-8F03-D81D11E2EC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92FFDA-3356-2233-1D18-C564BFC5BBB9}"/>
              </a:ext>
            </a:extLst>
          </p:cNvPr>
          <p:cNvSpPr>
            <a:spLocks noGrp="1"/>
          </p:cNvSpPr>
          <p:nvPr>
            <p:ph type="title"/>
          </p:nvPr>
        </p:nvSpPr>
        <p:spPr>
          <a:xfrm>
            <a:off x="2209965" y="1517405"/>
            <a:ext cx="7772065" cy="3450327"/>
          </a:xfrm>
        </p:spPr>
        <p:txBody>
          <a:bodyPr>
            <a:noAutofit/>
          </a:bodyPr>
          <a:lstStyle/>
          <a:p>
            <a:pPr>
              <a:lnSpc>
                <a:spcPct val="100000"/>
              </a:lnSpc>
            </a:pPr>
            <a:r>
              <a:rPr lang="ar-EG" sz="5400" b="0" dirty="0"/>
              <a:t>فَانْتَقَمْنَا مِنْهُمْ فَأَغْرَقْنَاهُمْ فِي الْيَمِّ بِأَنَّهُمْ كَذَّبُوا بِآيَاتِنَا وَكَانُوا عَنْهَا غَافِلِينَ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DCF39C-DAD3-5BD8-513D-713AE7564AB0}"/>
              </a:ext>
            </a:extLst>
          </p:cNvPr>
          <p:cNvSpPr txBox="1"/>
          <p:nvPr/>
        </p:nvSpPr>
        <p:spPr>
          <a:xfrm>
            <a:off x="2060711" y="406268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So We exacted retribution from them: We drowned them in the sea, because they rejected Our Signs and failed to take warning from them.</a:t>
            </a:r>
          </a:p>
        </p:txBody>
      </p:sp>
      <p:sp>
        <p:nvSpPr>
          <p:cNvPr id="7" name="TextBox 6">
            <a:extLst>
              <a:ext uri="{FF2B5EF4-FFF2-40B4-BE49-F238E27FC236}">
                <a16:creationId xmlns:a16="http://schemas.microsoft.com/office/drawing/2014/main" id="{FDF60A90-5EA6-464A-98CA-BA3A972B1315}"/>
              </a:ext>
            </a:extLst>
          </p:cNvPr>
          <p:cNvSpPr txBox="1"/>
          <p:nvPr/>
        </p:nvSpPr>
        <p:spPr>
          <a:xfrm>
            <a:off x="2209965" y="37549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2395647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D6B8C-59FE-F839-570D-F931F1F5A5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5E0498-2E13-DA51-6DD2-28D4A7D4233B}"/>
              </a:ext>
            </a:extLst>
          </p:cNvPr>
          <p:cNvSpPr>
            <a:spLocks noGrp="1"/>
          </p:cNvSpPr>
          <p:nvPr>
            <p:ph type="title"/>
          </p:nvPr>
        </p:nvSpPr>
        <p:spPr>
          <a:xfrm>
            <a:off x="2100761" y="1517405"/>
            <a:ext cx="7990478" cy="3450327"/>
          </a:xfrm>
        </p:spPr>
        <p:txBody>
          <a:bodyPr>
            <a:noAutofit/>
          </a:bodyPr>
          <a:lstStyle/>
          <a:p>
            <a:pPr>
              <a:lnSpc>
                <a:spcPct val="100000"/>
              </a:lnSpc>
            </a:pPr>
            <a:r>
              <a:rPr lang="ar-EG" sz="5400" b="0" dirty="0"/>
              <a:t>وَأَوْرَثْنَا الْقَوْمَ الَّذِينَ كَانُوا يُسْتَضْعَفُونَ مَشَارِقَ الْأَرْضِ وَمَغَارِبَهَا الَّتِي بَارَكْنَا فِيهَاۖ...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8E7C08-D9C2-339D-F730-61B1323B0433}"/>
              </a:ext>
            </a:extLst>
          </p:cNvPr>
          <p:cNvSpPr txBox="1"/>
          <p:nvPr/>
        </p:nvSpPr>
        <p:spPr>
          <a:xfrm>
            <a:off x="2060712" y="436452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We made a people, considered weak (and of no account), inheritors of lands in both east and west, - lands whereon We sent down Our blessings.</a:t>
            </a:r>
          </a:p>
        </p:txBody>
      </p:sp>
    </p:spTree>
    <p:extLst>
      <p:ext uri="{BB962C8B-B14F-4D97-AF65-F5344CB8AC3E}">
        <p14:creationId xmlns:p14="http://schemas.microsoft.com/office/powerpoint/2010/main" val="322303172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206D9-357B-8267-56F5-E86EC397DB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7CEE25-BCB1-342D-CABF-34A094517F07}"/>
              </a:ext>
            </a:extLst>
          </p:cNvPr>
          <p:cNvSpPr>
            <a:spLocks noGrp="1"/>
          </p:cNvSpPr>
          <p:nvPr>
            <p:ph type="title"/>
          </p:nvPr>
        </p:nvSpPr>
        <p:spPr>
          <a:xfrm>
            <a:off x="2209968" y="1265459"/>
            <a:ext cx="7772065" cy="3450327"/>
          </a:xfrm>
        </p:spPr>
        <p:txBody>
          <a:bodyPr>
            <a:noAutofit/>
          </a:bodyPr>
          <a:lstStyle/>
          <a:p>
            <a:pPr>
              <a:lnSpc>
                <a:spcPct val="100000"/>
              </a:lnSpc>
            </a:pPr>
            <a:r>
              <a:rPr lang="ar-EG" sz="5000" b="0" dirty="0"/>
              <a:t> وَتَمَّتْ كَلِمَتُ رَبِّكَ الْحُسْنَىٰ عَلَىٰ </a:t>
            </a:r>
            <a:br>
              <a:rPr lang="en-US" sz="5000" b="0" dirty="0"/>
            </a:br>
            <a:r>
              <a:rPr lang="ar-EG" sz="5000" b="0" dirty="0"/>
              <a:t>بَنِي إِسْرَائِيلَ بِمَا صَبَرُواۖ وَدَمَّرْنَا مَا كَانَ يَصْنَعُ فِرْعَوْنُ وَقَوْمُهُ وَمَا </a:t>
            </a:r>
            <a:br>
              <a:rPr lang="en-US" sz="5000" b="0" dirty="0"/>
            </a:br>
            <a:r>
              <a:rPr lang="ar-EG" sz="5000" b="0" dirty="0"/>
              <a:t>كَانُوا يَعْرِشُونَ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3393C47-DD8F-2810-C804-E85EA4AC6C01}"/>
              </a:ext>
            </a:extLst>
          </p:cNvPr>
          <p:cNvSpPr txBox="1"/>
          <p:nvPr/>
        </p:nvSpPr>
        <p:spPr>
          <a:xfrm>
            <a:off x="2060712" y="443591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fair promise of thy Lord was fulfilled for the Children of Israel, because they had patience and constancy, and We levelled to the ground the great works and fine buildings which Pharaoh and his people erected (with such pride).</a:t>
            </a:r>
          </a:p>
        </p:txBody>
      </p:sp>
      <p:sp>
        <p:nvSpPr>
          <p:cNvPr id="7" name="TextBox 6">
            <a:extLst>
              <a:ext uri="{FF2B5EF4-FFF2-40B4-BE49-F238E27FC236}">
                <a16:creationId xmlns:a16="http://schemas.microsoft.com/office/drawing/2014/main" id="{CED91EF3-135D-9A40-2E14-92711EFC5C15}"/>
              </a:ext>
            </a:extLst>
          </p:cNvPr>
          <p:cNvSpPr txBox="1"/>
          <p:nvPr/>
        </p:nvSpPr>
        <p:spPr>
          <a:xfrm>
            <a:off x="4092034" y="41991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331029094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CE573-AFB4-8D5B-1D55-70E8F5140F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A758BD-899B-8F9C-FA4B-CE00B40EE139}"/>
              </a:ext>
            </a:extLst>
          </p:cNvPr>
          <p:cNvSpPr>
            <a:spLocks noGrp="1"/>
          </p:cNvSpPr>
          <p:nvPr>
            <p:ph type="title"/>
          </p:nvPr>
        </p:nvSpPr>
        <p:spPr>
          <a:xfrm>
            <a:off x="2209966" y="1238826"/>
            <a:ext cx="7772065" cy="3450327"/>
          </a:xfrm>
        </p:spPr>
        <p:txBody>
          <a:bodyPr>
            <a:noAutofit/>
          </a:bodyPr>
          <a:lstStyle/>
          <a:p>
            <a:pPr>
              <a:lnSpc>
                <a:spcPct val="100000"/>
              </a:lnSpc>
            </a:pPr>
            <a:r>
              <a:rPr lang="ar-EG" sz="5000" b="0" dirty="0"/>
              <a:t>وَجَاوَزْنَا بِبَنِي إِسْرَائِيلَ الْبَحْرَ</a:t>
            </a:r>
            <a:br>
              <a:rPr lang="en-US" sz="5000" b="0" dirty="0"/>
            </a:br>
            <a:r>
              <a:rPr lang="ar-EG" sz="5000" b="0" dirty="0"/>
              <a:t> فَأَتَوْا عَلَىٰ قَوْمٍ يَعْكُفُونَ عَلَىٰ أَصْنَامٍ لَهُمْۚ قَالُوا يَا مُوسَى اجْعَلْ لَنَا إِلَٰهًا كَمَا لَهُمْ آلِهَةٌۚ قَالَ إِنَّكُمْ قَوْمٌ تَجْهَلُونَ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F189664-B76F-7D9A-4EF2-9CEFE5056F8C}"/>
              </a:ext>
            </a:extLst>
          </p:cNvPr>
          <p:cNvSpPr txBox="1"/>
          <p:nvPr/>
        </p:nvSpPr>
        <p:spPr>
          <a:xfrm>
            <a:off x="2060712" y="448030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took the Children of Israel (with safety) across the sea. They came upon a people devoted entirely to some idols they had. They said: "O Moses! fashion for us a god like unto the gods they have." He said: "Surely ye are a people without knowledge.</a:t>
            </a:r>
          </a:p>
        </p:txBody>
      </p:sp>
      <p:sp>
        <p:nvSpPr>
          <p:cNvPr id="7" name="TextBox 6">
            <a:extLst>
              <a:ext uri="{FF2B5EF4-FFF2-40B4-BE49-F238E27FC236}">
                <a16:creationId xmlns:a16="http://schemas.microsoft.com/office/drawing/2014/main" id="{14AC80B0-1882-9105-53D2-C1249BD048ED}"/>
              </a:ext>
            </a:extLst>
          </p:cNvPr>
          <p:cNvSpPr txBox="1"/>
          <p:nvPr/>
        </p:nvSpPr>
        <p:spPr>
          <a:xfrm>
            <a:off x="3044469" y="41725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188414587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F48E3-69DE-087B-5EC6-A295B08B41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B0150E-A2FD-4233-E8BB-DBC72BDABB06}"/>
              </a:ext>
            </a:extLst>
          </p:cNvPr>
          <p:cNvSpPr>
            <a:spLocks noGrp="1"/>
          </p:cNvSpPr>
          <p:nvPr>
            <p:ph type="title"/>
          </p:nvPr>
        </p:nvSpPr>
        <p:spPr>
          <a:xfrm>
            <a:off x="2209968" y="1593933"/>
            <a:ext cx="7772065" cy="3450327"/>
          </a:xfrm>
        </p:spPr>
        <p:txBody>
          <a:bodyPr>
            <a:noAutofit/>
          </a:bodyPr>
          <a:lstStyle/>
          <a:p>
            <a:pPr>
              <a:lnSpc>
                <a:spcPct val="100000"/>
              </a:lnSpc>
            </a:pPr>
            <a:r>
              <a:rPr lang="ar-EG" sz="6000" b="0" dirty="0"/>
              <a:t>إِنَّ هَٰؤُلَاءِ مُتَبَّرٌ مَا هُمْ فِيهِ وَبَاطِلٌ مَا كَانُوا يَعْمَلُونَ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F489AD1-E88F-D5F6-71E2-5F10ACE23059}"/>
              </a:ext>
            </a:extLst>
          </p:cNvPr>
          <p:cNvSpPr txBox="1"/>
          <p:nvPr/>
        </p:nvSpPr>
        <p:spPr>
          <a:xfrm>
            <a:off x="2060712" y="422285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these folk,- the cult they are in is (but) a fragment of a ruin, and vain is the (worship) which they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
        <p:nvSpPr>
          <p:cNvPr id="7" name="TextBox 6">
            <a:extLst>
              <a:ext uri="{FF2B5EF4-FFF2-40B4-BE49-F238E27FC236}">
                <a16:creationId xmlns:a16="http://schemas.microsoft.com/office/drawing/2014/main" id="{CA05F96E-1FC2-738B-7429-AD237DBF7D70}"/>
              </a:ext>
            </a:extLst>
          </p:cNvPr>
          <p:cNvSpPr txBox="1"/>
          <p:nvPr/>
        </p:nvSpPr>
        <p:spPr>
          <a:xfrm>
            <a:off x="3639275" y="39150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348598713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48EFD-B332-DBDC-3AF4-D3C097789D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29A404-6E37-AD32-C100-E8FAD86233D0}"/>
              </a:ext>
            </a:extLst>
          </p:cNvPr>
          <p:cNvSpPr>
            <a:spLocks noGrp="1"/>
          </p:cNvSpPr>
          <p:nvPr>
            <p:ph type="title"/>
          </p:nvPr>
        </p:nvSpPr>
        <p:spPr>
          <a:xfrm>
            <a:off x="2209968" y="1593933"/>
            <a:ext cx="7772065" cy="3450327"/>
          </a:xfrm>
        </p:spPr>
        <p:txBody>
          <a:bodyPr>
            <a:noAutofit/>
          </a:bodyPr>
          <a:lstStyle/>
          <a:p>
            <a:pPr>
              <a:lnSpc>
                <a:spcPct val="100000"/>
              </a:lnSpc>
            </a:pPr>
            <a:r>
              <a:rPr lang="ar-EG" sz="6000" b="0" dirty="0"/>
              <a:t>قَالَ أَغَيْرَ اللَّهِ أَبْغِيكُمْ إِلَٰهًا وَهُوَ فَضَّلَكُمْ عَلَى الْعَالَمِينَ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D9C0ADE-D50D-8098-F703-477773687B50}"/>
              </a:ext>
            </a:extLst>
          </p:cNvPr>
          <p:cNvSpPr txBox="1"/>
          <p:nvPr/>
        </p:nvSpPr>
        <p:spPr>
          <a:xfrm>
            <a:off x="2060712" y="422285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"Shall I seek for you a god other than the (true) Allah, when it is Allah Who hath endowed you with gifts above the nations?"</a:t>
            </a:r>
          </a:p>
        </p:txBody>
      </p:sp>
      <p:sp>
        <p:nvSpPr>
          <p:cNvPr id="7" name="TextBox 6">
            <a:extLst>
              <a:ext uri="{FF2B5EF4-FFF2-40B4-BE49-F238E27FC236}">
                <a16:creationId xmlns:a16="http://schemas.microsoft.com/office/drawing/2014/main" id="{6457B747-B05C-67FD-9604-56EC47384DE8}"/>
              </a:ext>
            </a:extLst>
          </p:cNvPr>
          <p:cNvSpPr txBox="1"/>
          <p:nvPr/>
        </p:nvSpPr>
        <p:spPr>
          <a:xfrm>
            <a:off x="3115492" y="39150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{140}</a:t>
            </a:r>
            <a:endParaRPr lang="en-US" sz="1400" dirty="0"/>
          </a:p>
        </p:txBody>
      </p:sp>
    </p:spTree>
    <p:extLst>
      <p:ext uri="{BB962C8B-B14F-4D97-AF65-F5344CB8AC3E}">
        <p14:creationId xmlns:p14="http://schemas.microsoft.com/office/powerpoint/2010/main" val="181885710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2468A-3242-6A16-31D6-8545F85B66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3349A2-B2A9-E00E-87D0-3F459F0B7899}"/>
              </a:ext>
            </a:extLst>
          </p:cNvPr>
          <p:cNvSpPr>
            <a:spLocks noGrp="1"/>
          </p:cNvSpPr>
          <p:nvPr>
            <p:ph type="title"/>
          </p:nvPr>
        </p:nvSpPr>
        <p:spPr>
          <a:xfrm>
            <a:off x="2209966" y="1212193"/>
            <a:ext cx="7772065" cy="3450327"/>
          </a:xfrm>
        </p:spPr>
        <p:txBody>
          <a:bodyPr>
            <a:noAutofit/>
          </a:bodyPr>
          <a:lstStyle/>
          <a:p>
            <a:pPr>
              <a:lnSpc>
                <a:spcPct val="100000"/>
              </a:lnSpc>
            </a:pPr>
            <a:r>
              <a:rPr lang="ar-EG" sz="5400" b="0" dirty="0"/>
              <a:t>وَإِذْ أَنْجَيْنَاكُمْ مِنْ آلِ فِرْعَوْنَ يَسُومُونَكُمْ سُوءَ الْعَذَابِۖ يُقَتِّلُونَ أَبْنَاءَكُمْ وَيَسْتَحْيُونَ نِسَاءَكُمْۚ وَفِي</a:t>
            </a:r>
            <a:br>
              <a:rPr lang="en-US" sz="5400" b="0" dirty="0"/>
            </a:br>
            <a:r>
              <a:rPr lang="ar-EG" sz="5400" b="0" dirty="0"/>
              <a:t> ذَٰلِكُمْ بَلَاءٌ مِنْ رَبِّكُمْ عَظِيمٌ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309EC9-680F-3FF2-7094-3E1822024782}"/>
              </a:ext>
            </a:extLst>
          </p:cNvPr>
          <p:cNvSpPr txBox="1"/>
          <p:nvPr/>
        </p:nvSpPr>
        <p:spPr>
          <a:xfrm>
            <a:off x="2060710" y="452469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We rescued you from Pharaoh's people, who afflicted you with the worst of penalties, who slew your male children and saved alive your females: in that was a momentous trial from your Lord.</a:t>
            </a:r>
          </a:p>
        </p:txBody>
      </p:sp>
      <p:sp>
        <p:nvSpPr>
          <p:cNvPr id="7" name="TextBox 6">
            <a:extLst>
              <a:ext uri="{FF2B5EF4-FFF2-40B4-BE49-F238E27FC236}">
                <a16:creationId xmlns:a16="http://schemas.microsoft.com/office/drawing/2014/main" id="{1F8B1651-433B-E750-86CD-3B4300FF48BD}"/>
              </a:ext>
            </a:extLst>
          </p:cNvPr>
          <p:cNvSpPr txBox="1"/>
          <p:nvPr/>
        </p:nvSpPr>
        <p:spPr>
          <a:xfrm>
            <a:off x="2778140" y="42879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{141}</a:t>
            </a:r>
            <a:endParaRPr lang="en-US" sz="1400" dirty="0"/>
          </a:p>
        </p:txBody>
      </p:sp>
    </p:spTree>
    <p:extLst>
      <p:ext uri="{BB962C8B-B14F-4D97-AF65-F5344CB8AC3E}">
        <p14:creationId xmlns:p14="http://schemas.microsoft.com/office/powerpoint/2010/main" val="1067913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F53220-434E-79CD-92E2-BBC436762B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76CC75-6E7C-5101-1ACA-15788093F031}"/>
              </a:ext>
            </a:extLst>
          </p:cNvPr>
          <p:cNvSpPr>
            <a:spLocks noGrp="1"/>
          </p:cNvSpPr>
          <p:nvPr>
            <p:ph type="title"/>
          </p:nvPr>
        </p:nvSpPr>
        <p:spPr>
          <a:xfrm>
            <a:off x="1980393" y="1529286"/>
            <a:ext cx="8231214" cy="3450327"/>
          </a:xfrm>
        </p:spPr>
        <p:txBody>
          <a:bodyPr>
            <a:noAutofit/>
          </a:bodyPr>
          <a:lstStyle/>
          <a:p>
            <a:pPr>
              <a:lnSpc>
                <a:spcPct val="100000"/>
              </a:lnSpc>
            </a:pPr>
            <a:r>
              <a:rPr lang="ar-EG" sz="5000" b="0" dirty="0"/>
              <a:t> وَسِعَ رَبُّنَا كُلَّ شَيْءٍ عِلْمًاۚ عَلَى اللَّهِ تَوَكَّلْنَاۚ رَبَّنَا افْتَحْ بَيْنَنَا وَبَيْنَ قَوْمِنَا بِالْحَقِّ وَأَنْتَ خَيْرُ الْفَاتِحِينَ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8D65D5-F2EC-8E97-90B1-2E46DA20B916}"/>
              </a:ext>
            </a:extLst>
          </p:cNvPr>
          <p:cNvSpPr txBox="1"/>
          <p:nvPr/>
        </p:nvSpPr>
        <p:spPr>
          <a:xfrm>
            <a:off x="2060712" y="426984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Our Lord can reach out to the utmost recesses of things by His knowledge. In the Allah is our trust. our Lord! decide Thou between us and our people in truth, for Thou art the best to decide."</a:t>
            </a:r>
          </a:p>
        </p:txBody>
      </p:sp>
      <p:sp>
        <p:nvSpPr>
          <p:cNvPr id="7" name="TextBox 6">
            <a:extLst>
              <a:ext uri="{FF2B5EF4-FFF2-40B4-BE49-F238E27FC236}">
                <a16:creationId xmlns:a16="http://schemas.microsoft.com/office/drawing/2014/main" id="{1D257B6F-E4A0-1DB5-D33F-AB9CC8249F4E}"/>
              </a:ext>
            </a:extLst>
          </p:cNvPr>
          <p:cNvSpPr txBox="1"/>
          <p:nvPr/>
        </p:nvSpPr>
        <p:spPr>
          <a:xfrm>
            <a:off x="4257559" y="40761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9860452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5BB1F-ADCA-1280-F504-8A022EBDB7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5E3869-5C73-32B6-0C27-21E4D59A5CBD}"/>
              </a:ext>
            </a:extLst>
          </p:cNvPr>
          <p:cNvSpPr>
            <a:spLocks noGrp="1"/>
          </p:cNvSpPr>
          <p:nvPr>
            <p:ph type="title"/>
          </p:nvPr>
        </p:nvSpPr>
        <p:spPr>
          <a:xfrm>
            <a:off x="2209966" y="1212193"/>
            <a:ext cx="7772065" cy="3450327"/>
          </a:xfrm>
        </p:spPr>
        <p:txBody>
          <a:bodyPr>
            <a:noAutofit/>
          </a:bodyPr>
          <a:lstStyle/>
          <a:p>
            <a:pPr>
              <a:lnSpc>
                <a:spcPct val="100000"/>
              </a:lnSpc>
            </a:pPr>
            <a:r>
              <a:rPr lang="ar-EG" sz="5000" b="0" dirty="0"/>
              <a:t>وَوَاعَدْنَا مُوسَىٰ ثَلَاثِينَ لَيْلَةً وَأَتْمَمْنَاهَا بِعَشْرٍ فَتَمَّ مِيقَاتُ رَبِّهِ أَرْبَعِينَ لَيْلَةًۚ وَقَالَ مُوسَىٰ لِأَخِيهِ هَارُونَ اخْلُفْنِي فِي قَوْمِي وَأَصْلِحْ وَلَا تَتَّبِعْ سَبِيلَ الْمُفْسِدِينَ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5F842C-6E1D-97BA-AD0F-EBEF676979BD}"/>
              </a:ext>
            </a:extLst>
          </p:cNvPr>
          <p:cNvSpPr txBox="1"/>
          <p:nvPr/>
        </p:nvSpPr>
        <p:spPr>
          <a:xfrm>
            <a:off x="2060710" y="4412281"/>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appointed for Moses thirty nights, and completed (the period) with ten (more): thus was completed the term (of communion) with his Lord, forty nights. And Moses had charged his brother Aaron (before he went up): "Act for me amongst my people: Do right, and follow not the way of those who do mischief."</a:t>
            </a:r>
          </a:p>
        </p:txBody>
      </p:sp>
      <p:sp>
        <p:nvSpPr>
          <p:cNvPr id="7" name="TextBox 6">
            <a:extLst>
              <a:ext uri="{FF2B5EF4-FFF2-40B4-BE49-F238E27FC236}">
                <a16:creationId xmlns:a16="http://schemas.microsoft.com/office/drawing/2014/main" id="{CC2D915D-6473-7017-AFA8-2B6E7811336B}"/>
              </a:ext>
            </a:extLst>
          </p:cNvPr>
          <p:cNvSpPr txBox="1"/>
          <p:nvPr/>
        </p:nvSpPr>
        <p:spPr>
          <a:xfrm>
            <a:off x="2449666" y="41814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{142}</a:t>
            </a:r>
            <a:endParaRPr lang="en-US" sz="1400" dirty="0"/>
          </a:p>
        </p:txBody>
      </p:sp>
    </p:spTree>
    <p:extLst>
      <p:ext uri="{BB962C8B-B14F-4D97-AF65-F5344CB8AC3E}">
        <p14:creationId xmlns:p14="http://schemas.microsoft.com/office/powerpoint/2010/main" val="237087388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44D5BD-B2DA-53F2-393F-E2CEC996D9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910A6B-BAC7-D110-4892-09C7F20EC8E3}"/>
              </a:ext>
            </a:extLst>
          </p:cNvPr>
          <p:cNvSpPr>
            <a:spLocks noGrp="1"/>
          </p:cNvSpPr>
          <p:nvPr>
            <p:ph type="title"/>
          </p:nvPr>
        </p:nvSpPr>
        <p:spPr>
          <a:xfrm>
            <a:off x="2209968" y="1274337"/>
            <a:ext cx="7772065" cy="3450327"/>
          </a:xfrm>
        </p:spPr>
        <p:txBody>
          <a:bodyPr>
            <a:noAutofit/>
          </a:bodyPr>
          <a:lstStyle/>
          <a:p>
            <a:pPr>
              <a:lnSpc>
                <a:spcPct val="100000"/>
              </a:lnSpc>
            </a:pPr>
            <a:r>
              <a:rPr lang="ar-EG" sz="5000" b="0" dirty="0"/>
              <a:t>وَلَمَّا جَاءَ مُوسَىٰ لِمِيقَاتِنَا وَكَلَّمَهُ رَبُّهُ</a:t>
            </a:r>
            <a:br>
              <a:rPr lang="en-US" sz="5000" b="0" dirty="0"/>
            </a:br>
            <a:r>
              <a:rPr lang="ar-EG" sz="5000" b="0" dirty="0"/>
              <a:t> قَالَ رَبِّ أَرِنِي أَنْظُرْ إِلَيْكَۚ قَالَ لَنْ تَرَانِي وَلَٰكِنِ انْظُرْ إِلَى الْجَبَلِ فَإِنِ اسْتَقَرَّ</a:t>
            </a:r>
            <a:br>
              <a:rPr lang="en-US" sz="5000" b="0" dirty="0"/>
            </a:br>
            <a:r>
              <a:rPr lang="ar-EG" sz="5000" b="0" dirty="0"/>
              <a:t> مَكَانَهُ فَسَوْفَ تَرَانِيۚ...</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CB2378-A5C4-43EE-E019-7516466FC730}"/>
              </a:ext>
            </a:extLst>
          </p:cNvPr>
          <p:cNvSpPr txBox="1"/>
          <p:nvPr/>
        </p:nvSpPr>
        <p:spPr>
          <a:xfrm>
            <a:off x="2060712" y="4474425"/>
            <a:ext cx="8070575" cy="1261884"/>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When Moses came to the place appointed by Us, and his Lord addressed him, He said: "O my Lord! show (Thyself) to me, that I may look upon thee." Allah said: "By no means canst thou see Me (direct); But look upon the mount; if it abide in its place, then shalt thou see Me.</a:t>
            </a:r>
          </a:p>
        </p:txBody>
      </p:sp>
    </p:spTree>
    <p:extLst>
      <p:ext uri="{BB962C8B-B14F-4D97-AF65-F5344CB8AC3E}">
        <p14:creationId xmlns:p14="http://schemas.microsoft.com/office/powerpoint/2010/main" val="13262603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D4A3D-9430-BE43-FFBD-EFE99F0947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35DB03-5492-6390-D2A5-A571BA9B483C}"/>
              </a:ext>
            </a:extLst>
          </p:cNvPr>
          <p:cNvSpPr>
            <a:spLocks noGrp="1"/>
          </p:cNvSpPr>
          <p:nvPr>
            <p:ph type="title"/>
          </p:nvPr>
        </p:nvSpPr>
        <p:spPr>
          <a:xfrm>
            <a:off x="2209968" y="1327603"/>
            <a:ext cx="7772065" cy="3450327"/>
          </a:xfrm>
        </p:spPr>
        <p:txBody>
          <a:bodyPr>
            <a:noAutofit/>
          </a:bodyPr>
          <a:lstStyle/>
          <a:p>
            <a:pPr>
              <a:lnSpc>
                <a:spcPct val="100000"/>
              </a:lnSpc>
            </a:pPr>
            <a:r>
              <a:rPr lang="ar-EG" sz="5400" b="0" dirty="0"/>
              <a:t> فَلَمَّا تَجَلَّىٰ رَبُّهُ لِلْجَبَلِ جَعَلَهُ دَكًّا وَخَرَّ مُوسَىٰ صَعِقًاۚ فَلَمَّا أَفَاقَ قَالَ سُبْحَانَكَ تُبْتُ إِلَيْكَ وَأَنَا أَوَّلُ الْمُؤْمِنِينَ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56943AE-D60D-2AA7-19F8-95998A48C22D}"/>
              </a:ext>
            </a:extLst>
          </p:cNvPr>
          <p:cNvSpPr txBox="1"/>
          <p:nvPr/>
        </p:nvSpPr>
        <p:spPr>
          <a:xfrm>
            <a:off x="2060712" y="424948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When his Lord manifested His glory on the Mount, He made it as dust. And Moses fell down in a swoon. When he recovered his senses he said: "Glory be to Thee! to Thee I turn in repentance, and I am the first to believe."</a:t>
            </a:r>
          </a:p>
        </p:txBody>
      </p:sp>
      <p:sp>
        <p:nvSpPr>
          <p:cNvPr id="7" name="TextBox 6">
            <a:extLst>
              <a:ext uri="{FF2B5EF4-FFF2-40B4-BE49-F238E27FC236}">
                <a16:creationId xmlns:a16="http://schemas.microsoft.com/office/drawing/2014/main" id="{8F51BCCE-653A-DD24-20F8-501A779399D8}"/>
              </a:ext>
            </a:extLst>
          </p:cNvPr>
          <p:cNvSpPr txBox="1"/>
          <p:nvPr/>
        </p:nvSpPr>
        <p:spPr>
          <a:xfrm>
            <a:off x="1718543" y="39417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6074729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C68CA-A669-CCC2-1764-F8A4975B7B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F7CD09-0BF5-DD64-BCC2-0BF4F38A04CF}"/>
              </a:ext>
            </a:extLst>
          </p:cNvPr>
          <p:cNvSpPr>
            <a:spLocks noGrp="1"/>
          </p:cNvSpPr>
          <p:nvPr>
            <p:ph type="title"/>
          </p:nvPr>
        </p:nvSpPr>
        <p:spPr>
          <a:xfrm>
            <a:off x="2209968" y="1327603"/>
            <a:ext cx="7772065" cy="3450327"/>
          </a:xfrm>
        </p:spPr>
        <p:txBody>
          <a:bodyPr>
            <a:noAutofit/>
          </a:bodyPr>
          <a:lstStyle/>
          <a:p>
            <a:pPr>
              <a:lnSpc>
                <a:spcPct val="100000"/>
              </a:lnSpc>
            </a:pPr>
            <a:r>
              <a:rPr lang="ar-EG" sz="5400" b="0" dirty="0"/>
              <a:t>قَالَ يَا مُوسَىٰ إِنِّي اصْطَفَيْتُكَ عَلَى النَّاسِ بِرِسَالَاتِي وَبِكَلَامِي فَخُذْ مَا آتَيْتُكَ وَكُنْ مِنَ الشَّاكِرِينَ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49926C-9338-19D4-A217-503BE89927FA}"/>
              </a:ext>
            </a:extLst>
          </p:cNvPr>
          <p:cNvSpPr txBox="1"/>
          <p:nvPr/>
        </p:nvSpPr>
        <p:spPr>
          <a:xfrm>
            <a:off x="2060712" y="424948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said: "O Moses! I have chosen thee above (other) men, by the mission I (have given thee) and the words I (have spoken to thee): take then the (revelation) which I give thee, and be of those who give thanks."</a:t>
            </a:r>
          </a:p>
        </p:txBody>
      </p:sp>
      <p:sp>
        <p:nvSpPr>
          <p:cNvPr id="7" name="TextBox 6">
            <a:extLst>
              <a:ext uri="{FF2B5EF4-FFF2-40B4-BE49-F238E27FC236}">
                <a16:creationId xmlns:a16="http://schemas.microsoft.com/office/drawing/2014/main" id="{37A7A355-3D33-36E3-0DC8-780EA20C89D4}"/>
              </a:ext>
            </a:extLst>
          </p:cNvPr>
          <p:cNvSpPr txBox="1"/>
          <p:nvPr/>
        </p:nvSpPr>
        <p:spPr>
          <a:xfrm>
            <a:off x="3005805" y="39417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3258879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44FDB-3ACF-8145-2F41-03E5BDCF5E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73F3FD-5CF6-0B5B-2947-3E2D7833D86F}"/>
              </a:ext>
            </a:extLst>
          </p:cNvPr>
          <p:cNvSpPr>
            <a:spLocks noGrp="1"/>
          </p:cNvSpPr>
          <p:nvPr>
            <p:ph type="title"/>
          </p:nvPr>
        </p:nvSpPr>
        <p:spPr>
          <a:xfrm>
            <a:off x="2209966" y="1114539"/>
            <a:ext cx="7772065" cy="3450327"/>
          </a:xfrm>
        </p:spPr>
        <p:txBody>
          <a:bodyPr>
            <a:noAutofit/>
          </a:bodyPr>
          <a:lstStyle/>
          <a:p>
            <a:pPr>
              <a:lnSpc>
                <a:spcPct val="100000"/>
              </a:lnSpc>
            </a:pPr>
            <a:r>
              <a:rPr lang="ar-EG" sz="5000" b="0" dirty="0"/>
              <a:t>وَكَتَبْنَا لَهُ فِي الْأَلْوَاحِ مِنْ كُلِّ شَيْءٍ مَوْعِظَةً وَتَفْصِيلًا لِكُلِّ شَيْءٍ فَخُذْهَا</a:t>
            </a:r>
            <a:br>
              <a:rPr lang="ar-EG" sz="5000" b="0" dirty="0"/>
            </a:br>
            <a:r>
              <a:rPr lang="ar-EG" sz="5000" b="0" dirty="0"/>
              <a:t> بِقُوَّةٍ وَأْمُرْ قَوْمَكَ يَأْخُذُوا بِأَحْسَنِهَاۚ سَأُرِيكُمْ دَارَ الْفَاسِقِينَ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03EC701-3A68-C98B-F27C-0B700F4B1A39}"/>
              </a:ext>
            </a:extLst>
          </p:cNvPr>
          <p:cNvSpPr txBox="1"/>
          <p:nvPr/>
        </p:nvSpPr>
        <p:spPr>
          <a:xfrm>
            <a:off x="2060710" y="432051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We ordained laws for him in the tablets in all matters, both commanding and explaining all things, (and said): "Take and hold these with firmness, and enjoin thy people to hold fast by the best in the precepts: soon shall I show you the homes of the wicked,- (How they lie desolate)."</a:t>
            </a:r>
          </a:p>
        </p:txBody>
      </p:sp>
      <p:sp>
        <p:nvSpPr>
          <p:cNvPr id="7" name="TextBox 6">
            <a:extLst>
              <a:ext uri="{FF2B5EF4-FFF2-40B4-BE49-F238E27FC236}">
                <a16:creationId xmlns:a16="http://schemas.microsoft.com/office/drawing/2014/main" id="{1F83F07F-DEC5-8BC0-BACD-4928DCF86DFD}"/>
              </a:ext>
            </a:extLst>
          </p:cNvPr>
          <p:cNvSpPr txBox="1"/>
          <p:nvPr/>
        </p:nvSpPr>
        <p:spPr>
          <a:xfrm>
            <a:off x="3511832" y="40127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76625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CB64F-DA41-D239-C374-933F5AAFAD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8D6B7D-299A-35A2-03B5-89017AA9D32E}"/>
              </a:ext>
            </a:extLst>
          </p:cNvPr>
          <p:cNvSpPr>
            <a:spLocks noGrp="1"/>
          </p:cNvSpPr>
          <p:nvPr>
            <p:ph type="title"/>
          </p:nvPr>
        </p:nvSpPr>
        <p:spPr>
          <a:xfrm>
            <a:off x="2209968" y="1212194"/>
            <a:ext cx="7772065" cy="3450327"/>
          </a:xfrm>
        </p:spPr>
        <p:txBody>
          <a:bodyPr>
            <a:noAutofit/>
          </a:bodyPr>
          <a:lstStyle/>
          <a:p>
            <a:pPr>
              <a:lnSpc>
                <a:spcPct val="100000"/>
              </a:lnSpc>
            </a:pPr>
            <a:r>
              <a:rPr lang="ar-EG" sz="4800" b="0" dirty="0"/>
              <a:t>سَأَصْرِفُ عَنْ آيَاتِيَ الَّذِينَ يَتَكَبَّرُونَ </a:t>
            </a:r>
            <a:br>
              <a:rPr lang="ar-EG" sz="4800" b="0" dirty="0"/>
            </a:br>
            <a:r>
              <a:rPr lang="ar-EG" sz="4800" b="0" dirty="0"/>
              <a:t>فِي الْأَرْضِ بِغَيْرِ الْحَقِّ وَإِنْ يَرَوْا كُلَّ</a:t>
            </a:r>
            <a:br>
              <a:rPr lang="ar-EG" sz="4800" b="0" dirty="0"/>
            </a:br>
            <a:r>
              <a:rPr lang="ar-EG" sz="4800" b="0" dirty="0"/>
              <a:t> آيَةٍ لَا يُؤْمِنُوا بِهَا وَإِنْ يَرَوْا سَبِيلَ الرُّشْدِ لَا يَتَّخِذُوهُ سَبِيلًا وَإِنْ يَرَوْا سَبِيلَ الْغَيِّ يَتَّخِذُوهُ سَبِيلًاۚ...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CF2BA4-10FE-4114-8275-20FCE6353BE4}"/>
              </a:ext>
            </a:extLst>
          </p:cNvPr>
          <p:cNvSpPr txBox="1"/>
          <p:nvPr/>
        </p:nvSpPr>
        <p:spPr>
          <a:xfrm>
            <a:off x="2060712" y="4733542"/>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behave arrogantly on the earth in defiance of right - them will I turn away from My signs: Even if they see all the signs, they will not believe in them; and if they see the way of right conduct, they will not adopt it as the way; but if they see the way of error, that is the way they will adopt.</a:t>
            </a:r>
          </a:p>
        </p:txBody>
      </p:sp>
    </p:spTree>
    <p:extLst>
      <p:ext uri="{BB962C8B-B14F-4D97-AF65-F5344CB8AC3E}">
        <p14:creationId xmlns:p14="http://schemas.microsoft.com/office/powerpoint/2010/main" val="377720029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689A84-09C3-A9B7-3C06-8A1A3F3231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E0550B-04C3-1234-FCD7-3A485F318858}"/>
              </a:ext>
            </a:extLst>
          </p:cNvPr>
          <p:cNvSpPr>
            <a:spLocks noGrp="1"/>
          </p:cNvSpPr>
          <p:nvPr>
            <p:ph type="title"/>
          </p:nvPr>
        </p:nvSpPr>
        <p:spPr>
          <a:xfrm>
            <a:off x="2209967" y="1585055"/>
            <a:ext cx="7772065" cy="3450327"/>
          </a:xfrm>
        </p:spPr>
        <p:txBody>
          <a:bodyPr>
            <a:noAutofit/>
          </a:bodyPr>
          <a:lstStyle/>
          <a:p>
            <a:pPr>
              <a:lnSpc>
                <a:spcPct val="100000"/>
              </a:lnSpc>
            </a:pPr>
            <a:r>
              <a:rPr lang="ar-EG" sz="6000" b="0" dirty="0"/>
              <a:t>ذَٰلِكَ بِأَنَّهُمْ كَذَّبُوا بِآيَاتِنَا وَكَانُوا عَنْهَا غَافِلِينَ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DD244F-0BDF-8AD7-AE33-6D95560254A7}"/>
              </a:ext>
            </a:extLst>
          </p:cNvPr>
          <p:cNvSpPr txBox="1"/>
          <p:nvPr/>
        </p:nvSpPr>
        <p:spPr>
          <a:xfrm>
            <a:off x="2060711" y="413407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they have rejected our signs, and failed to take warning from them.</a:t>
            </a:r>
          </a:p>
        </p:txBody>
      </p:sp>
      <p:sp>
        <p:nvSpPr>
          <p:cNvPr id="7" name="TextBox 6">
            <a:extLst>
              <a:ext uri="{FF2B5EF4-FFF2-40B4-BE49-F238E27FC236}">
                <a16:creationId xmlns:a16="http://schemas.microsoft.com/office/drawing/2014/main" id="{CD29BF5C-1597-7F14-08A9-CBBEB1ED25C5}"/>
              </a:ext>
            </a:extLst>
          </p:cNvPr>
          <p:cNvSpPr txBox="1"/>
          <p:nvPr/>
        </p:nvSpPr>
        <p:spPr>
          <a:xfrm>
            <a:off x="4071127" y="38263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3707027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3BB17-4082-D7D0-F1F2-032458E72E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5087BB-F233-3F2A-5203-201C4F285C7E}"/>
              </a:ext>
            </a:extLst>
          </p:cNvPr>
          <p:cNvSpPr>
            <a:spLocks noGrp="1"/>
          </p:cNvSpPr>
          <p:nvPr>
            <p:ph type="title"/>
          </p:nvPr>
        </p:nvSpPr>
        <p:spPr>
          <a:xfrm>
            <a:off x="2209968" y="1443013"/>
            <a:ext cx="7772065" cy="3450327"/>
          </a:xfrm>
        </p:spPr>
        <p:txBody>
          <a:bodyPr>
            <a:noAutofit/>
          </a:bodyPr>
          <a:lstStyle/>
          <a:p>
            <a:pPr>
              <a:lnSpc>
                <a:spcPct val="100000"/>
              </a:lnSpc>
            </a:pPr>
            <a:r>
              <a:rPr lang="ar-EG" sz="5400" b="0" dirty="0"/>
              <a:t>وَالَّذِينَ كَذَّبُوا بِآيَاتِنَا وَلِقَاءِ الْآخِرَةِ حَبِطَتْ أَعْمَالُهُمْۚ هَلْ يُجْزَوْنَ إِلَّا مَا كَانُوا يَعْمَلُونَ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5B1F447-C952-3BCA-873D-24E8190B4709}"/>
              </a:ext>
            </a:extLst>
          </p:cNvPr>
          <p:cNvSpPr txBox="1"/>
          <p:nvPr/>
        </p:nvSpPr>
        <p:spPr>
          <a:xfrm>
            <a:off x="2060712" y="438550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Our signs and the meeting in the Hereafter,- vain are their deeds: Can they expect to be rewarded except as they have wrought?</a:t>
            </a:r>
          </a:p>
        </p:txBody>
      </p:sp>
      <p:sp>
        <p:nvSpPr>
          <p:cNvPr id="7" name="TextBox 6">
            <a:extLst>
              <a:ext uri="{FF2B5EF4-FFF2-40B4-BE49-F238E27FC236}">
                <a16:creationId xmlns:a16="http://schemas.microsoft.com/office/drawing/2014/main" id="{E0B334D1-BBFF-66C2-E443-DE107BD56B1E}"/>
              </a:ext>
            </a:extLst>
          </p:cNvPr>
          <p:cNvSpPr txBox="1"/>
          <p:nvPr/>
        </p:nvSpPr>
        <p:spPr>
          <a:xfrm>
            <a:off x="4159906" y="40777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4274293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6718E-B30D-7FB8-3AE7-91C099F0C0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C07A9D-4362-E376-F017-87FBD11BF459}"/>
              </a:ext>
            </a:extLst>
          </p:cNvPr>
          <p:cNvSpPr>
            <a:spLocks noGrp="1"/>
          </p:cNvSpPr>
          <p:nvPr>
            <p:ph type="title"/>
          </p:nvPr>
        </p:nvSpPr>
        <p:spPr>
          <a:xfrm>
            <a:off x="2209968" y="1292093"/>
            <a:ext cx="7772065" cy="3450327"/>
          </a:xfrm>
        </p:spPr>
        <p:txBody>
          <a:bodyPr>
            <a:noAutofit/>
          </a:bodyPr>
          <a:lstStyle/>
          <a:p>
            <a:pPr>
              <a:lnSpc>
                <a:spcPct val="100000"/>
              </a:lnSpc>
            </a:pPr>
            <a:r>
              <a:rPr lang="ar-EG" sz="5000" b="0" dirty="0"/>
              <a:t>وَاتَّخَذَ قَوْمُ مُوسَىٰ مِنْ بَعْدِهِ مِنْ حُلِيِّهِمْ عِجْلًا جَسَدًا لَهُ خُوَارٌۚ أَلَمْ يَرَوْا أَنَّهُ لَا يُكَلِّمُهُمْ وَلَا يَهْدِيهِمْ سَبِيلًاۘ اتَّخَذُوهُ </a:t>
            </a:r>
            <a:br>
              <a:rPr lang="ar-EG" sz="5000" b="0" dirty="0"/>
            </a:br>
            <a:r>
              <a:rPr lang="ar-EG" sz="5000" b="0" dirty="0"/>
              <a:t>وَكَانُوا ظَالِمِينَ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5B7CFF-42B6-A2AC-11DE-0A5197869830}"/>
              </a:ext>
            </a:extLst>
          </p:cNvPr>
          <p:cNvSpPr txBox="1"/>
          <p:nvPr/>
        </p:nvSpPr>
        <p:spPr>
          <a:xfrm>
            <a:off x="2060712" y="444765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people of Moses made, in his absence, out of their ornaments, the image of calf, (for worship): it seemed to low: did they not see that it could neither speak to them, nor show them the way? They took it for worship and they did wrong.</a:t>
            </a:r>
          </a:p>
        </p:txBody>
      </p:sp>
      <p:sp>
        <p:nvSpPr>
          <p:cNvPr id="7" name="TextBox 6">
            <a:extLst>
              <a:ext uri="{FF2B5EF4-FFF2-40B4-BE49-F238E27FC236}">
                <a16:creationId xmlns:a16="http://schemas.microsoft.com/office/drawing/2014/main" id="{70AA3F3B-8E8C-252E-5048-46CDB3BF5CEF}"/>
              </a:ext>
            </a:extLst>
          </p:cNvPr>
          <p:cNvSpPr txBox="1"/>
          <p:nvPr/>
        </p:nvSpPr>
        <p:spPr>
          <a:xfrm>
            <a:off x="4124397" y="42197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8107831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F79BF-63E7-7004-7F32-29CC607EDF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AABADE-1CBA-1C32-E587-19E6A400701B}"/>
              </a:ext>
            </a:extLst>
          </p:cNvPr>
          <p:cNvSpPr>
            <a:spLocks noGrp="1"/>
          </p:cNvSpPr>
          <p:nvPr>
            <p:ph type="title"/>
          </p:nvPr>
        </p:nvSpPr>
        <p:spPr>
          <a:xfrm>
            <a:off x="2209966" y="1469645"/>
            <a:ext cx="7772065" cy="3450327"/>
          </a:xfrm>
        </p:spPr>
        <p:txBody>
          <a:bodyPr>
            <a:noAutofit/>
          </a:bodyPr>
          <a:lstStyle/>
          <a:p>
            <a:pPr>
              <a:lnSpc>
                <a:spcPct val="100000"/>
              </a:lnSpc>
            </a:pPr>
            <a:r>
              <a:rPr lang="ar-EG" sz="5400" b="0" dirty="0"/>
              <a:t>وَلَمَّا سُقِطَ فِي أَيْدِيهِمْ وَرَأَوْا أَنَّهُمْ قَدْ ضَلُّوا قَالُوا لَئِنْ لَمْ يَرْحَمْنَا رَبُّنَا وَيَغْفِرْ لَنَا لَنَكُونَنَّ مِنَ الْخَاسِرِينَ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AB9D935-0E67-AB9C-6CF4-695290D0D8DD}"/>
              </a:ext>
            </a:extLst>
          </p:cNvPr>
          <p:cNvSpPr txBox="1"/>
          <p:nvPr/>
        </p:nvSpPr>
        <p:spPr>
          <a:xfrm>
            <a:off x="2060712" y="441214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repented, and saw that they had erred, they said: "If our Lord have not mercy upon us and forgive us, we shall indeed be of those who perish."</a:t>
            </a:r>
          </a:p>
        </p:txBody>
      </p:sp>
      <p:sp>
        <p:nvSpPr>
          <p:cNvPr id="7" name="TextBox 6">
            <a:extLst>
              <a:ext uri="{FF2B5EF4-FFF2-40B4-BE49-F238E27FC236}">
                <a16:creationId xmlns:a16="http://schemas.microsoft.com/office/drawing/2014/main" id="{B273B025-D9D2-49F8-155F-61F4537F57D3}"/>
              </a:ext>
            </a:extLst>
          </p:cNvPr>
          <p:cNvSpPr txBox="1"/>
          <p:nvPr/>
        </p:nvSpPr>
        <p:spPr>
          <a:xfrm>
            <a:off x="2289865" y="41043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42521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74E01-574B-BF1B-3FCE-BE4CD301D4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F3D49A-3FDB-6667-2719-FDA6ABA5E061}"/>
              </a:ext>
            </a:extLst>
          </p:cNvPr>
          <p:cNvSpPr>
            <a:spLocks noGrp="1"/>
          </p:cNvSpPr>
          <p:nvPr>
            <p:ph type="title"/>
          </p:nvPr>
        </p:nvSpPr>
        <p:spPr>
          <a:xfrm>
            <a:off x="1980393" y="1529286"/>
            <a:ext cx="8231214" cy="3450327"/>
          </a:xfrm>
        </p:spPr>
        <p:txBody>
          <a:bodyPr>
            <a:noAutofit/>
          </a:bodyPr>
          <a:lstStyle/>
          <a:p>
            <a:pPr>
              <a:lnSpc>
                <a:spcPct val="100000"/>
              </a:lnSpc>
            </a:pPr>
            <a:r>
              <a:rPr lang="ar-EG" sz="5400" b="0" dirty="0"/>
              <a:t>وَقَالَ الْمَلَأُ الَّذِينَ كَفَرُوا مِنْ قَوْمِهِ لَئِنِ اتَّبَعْتُمْ شُعَيْبًا إِنَّكُمْ إِذًا لَخَاسِرُونَ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B9587A7-F3C1-1099-F03F-034B126CF146}"/>
              </a:ext>
            </a:extLst>
          </p:cNvPr>
          <p:cNvSpPr txBox="1"/>
          <p:nvPr/>
        </p:nvSpPr>
        <p:spPr>
          <a:xfrm>
            <a:off x="2060712" y="405514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leaders, the unbelievers among his people, said: "If ye follow Shu'aib, be sure then ye are ruined!"</a:t>
            </a:r>
          </a:p>
        </p:txBody>
      </p:sp>
      <p:sp>
        <p:nvSpPr>
          <p:cNvPr id="7" name="TextBox 6">
            <a:extLst>
              <a:ext uri="{FF2B5EF4-FFF2-40B4-BE49-F238E27FC236}">
                <a16:creationId xmlns:a16="http://schemas.microsoft.com/office/drawing/2014/main" id="{E71166B1-919D-707D-42CB-BE8BE25071BA}"/>
              </a:ext>
            </a:extLst>
          </p:cNvPr>
          <p:cNvSpPr txBox="1"/>
          <p:nvPr/>
        </p:nvSpPr>
        <p:spPr>
          <a:xfrm>
            <a:off x="2411004" y="37476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9362995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AE391-C5A7-272E-A79E-577E971347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473608-BE57-2396-290A-7B87B255B879}"/>
              </a:ext>
            </a:extLst>
          </p:cNvPr>
          <p:cNvSpPr>
            <a:spLocks noGrp="1"/>
          </p:cNvSpPr>
          <p:nvPr>
            <p:ph type="title"/>
          </p:nvPr>
        </p:nvSpPr>
        <p:spPr>
          <a:xfrm>
            <a:off x="2209966" y="1345357"/>
            <a:ext cx="7772065" cy="3450327"/>
          </a:xfrm>
        </p:spPr>
        <p:txBody>
          <a:bodyPr>
            <a:noAutofit/>
          </a:bodyPr>
          <a:lstStyle/>
          <a:p>
            <a:pPr>
              <a:lnSpc>
                <a:spcPct val="100000"/>
              </a:lnSpc>
            </a:pPr>
            <a:r>
              <a:rPr lang="ar-EG" sz="5000" b="0" dirty="0"/>
              <a:t>وَلَمَّا رَجَعَ مُوسَىٰ إِلَىٰ قَوْمِهِ غَضْبَانَ أَسِفًا قَالَ بِئْسَمَا خَلَفْتُمُونِي مِنْ بَعْدِيۖ أَعَجِلْتُمْ أَمْرَ رَبِّكُمْۖ وَأَلْقَى الْأَلْوَاحَ وَأَخَذَ بِرَأْسِ أَخِيهِ يَجُرُّهُ إِلَيْهِۚ...</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4AC0ECC-D6AE-5D86-8A48-38A8326AF5E0}"/>
              </a:ext>
            </a:extLst>
          </p:cNvPr>
          <p:cNvSpPr txBox="1"/>
          <p:nvPr/>
        </p:nvSpPr>
        <p:spPr>
          <a:xfrm>
            <a:off x="2060712" y="448316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Moses came back to his people, angry and grieved, he said: "Evil it is that ye have done in my place in my absence: did ye make haste to bring on the judgment of your Lord?" He put down the tablets, seized his brother by (the hair of) his head, and dragged him to him.</a:t>
            </a:r>
          </a:p>
        </p:txBody>
      </p:sp>
    </p:spTree>
    <p:extLst>
      <p:ext uri="{BB962C8B-B14F-4D97-AF65-F5344CB8AC3E}">
        <p14:creationId xmlns:p14="http://schemas.microsoft.com/office/powerpoint/2010/main" val="267436334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AD4C4-25D0-014E-9434-E91BBE8DF9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3DD77D-468E-D6DC-DA12-042271ED03A7}"/>
              </a:ext>
            </a:extLst>
          </p:cNvPr>
          <p:cNvSpPr>
            <a:spLocks noGrp="1"/>
          </p:cNvSpPr>
          <p:nvPr>
            <p:ph type="title"/>
          </p:nvPr>
        </p:nvSpPr>
        <p:spPr>
          <a:xfrm>
            <a:off x="2209967" y="1345358"/>
            <a:ext cx="7772065" cy="3450327"/>
          </a:xfrm>
        </p:spPr>
        <p:txBody>
          <a:bodyPr>
            <a:noAutofit/>
          </a:bodyPr>
          <a:lstStyle/>
          <a:p>
            <a:pPr>
              <a:lnSpc>
                <a:spcPct val="100000"/>
              </a:lnSpc>
            </a:pPr>
            <a:r>
              <a:rPr lang="ar-EG" sz="5000" b="0" dirty="0"/>
              <a:t> قَالَ ابْنَ أُمَّ إِنَّ الْقَوْمَ اسْتَضْعَفُونِي وَكَادُوا يَقْتُلُونَنِي فَلَا تُشْمِتْ بِيَ الْأَعْدَاءَ وَلَا تَجْعَلْنِي مَعَ الْقَوْمِ الظَّالِمِينَ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F62256-CB40-4120-EEC5-F2A8AFFE62A0}"/>
              </a:ext>
            </a:extLst>
          </p:cNvPr>
          <p:cNvSpPr txBox="1"/>
          <p:nvPr/>
        </p:nvSpPr>
        <p:spPr>
          <a:xfrm>
            <a:off x="2060711" y="419013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Aaron said: "Son of my mother! the people did indeed reckon me as naught, and went near to slaying me! Make not the enemies rejoice over my misfortune, nor count thou me amongst the people of sin."</a:t>
            </a:r>
          </a:p>
        </p:txBody>
      </p:sp>
      <p:sp>
        <p:nvSpPr>
          <p:cNvPr id="7" name="TextBox 6">
            <a:extLst>
              <a:ext uri="{FF2B5EF4-FFF2-40B4-BE49-F238E27FC236}">
                <a16:creationId xmlns:a16="http://schemas.microsoft.com/office/drawing/2014/main" id="{533FA4E9-E312-A66E-609C-C14703D2D359}"/>
              </a:ext>
            </a:extLst>
          </p:cNvPr>
          <p:cNvSpPr txBox="1"/>
          <p:nvPr/>
        </p:nvSpPr>
        <p:spPr>
          <a:xfrm>
            <a:off x="2573952" y="38913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2497258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95386-D71E-F254-DC04-6159BA5E8E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067C0-BC56-CCA9-2B13-F4BF88B235EB}"/>
              </a:ext>
            </a:extLst>
          </p:cNvPr>
          <p:cNvSpPr>
            <a:spLocks noGrp="1"/>
          </p:cNvSpPr>
          <p:nvPr>
            <p:ph type="title"/>
          </p:nvPr>
        </p:nvSpPr>
        <p:spPr>
          <a:xfrm>
            <a:off x="2209965" y="1558422"/>
            <a:ext cx="7772065" cy="3450327"/>
          </a:xfrm>
        </p:spPr>
        <p:txBody>
          <a:bodyPr>
            <a:noAutofit/>
          </a:bodyPr>
          <a:lstStyle/>
          <a:p>
            <a:pPr>
              <a:lnSpc>
                <a:spcPct val="100000"/>
              </a:lnSpc>
            </a:pPr>
            <a:r>
              <a:rPr lang="ar-EG" sz="5400" b="0" dirty="0"/>
              <a:t>قَالَ رَبِّ اغْفِرْ لِي وَلِأَخِي وَأَدْخِلْنَا فِي رَحْمَتِكَۖ وَأَنْتَ أَرْحَمُ الرَّاحِمِينَ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6DE19F-F142-C0CB-A95B-43BC35D6B2F2}"/>
              </a:ext>
            </a:extLst>
          </p:cNvPr>
          <p:cNvSpPr txBox="1"/>
          <p:nvPr/>
        </p:nvSpPr>
        <p:spPr>
          <a:xfrm>
            <a:off x="2060709" y="404518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Moses prayed: "O my Lord! forgive me and my brother! admit us to Thy mercy! for Thou art the Most Merciful of those who show mercy!"</a:t>
            </a:r>
          </a:p>
        </p:txBody>
      </p:sp>
      <p:sp>
        <p:nvSpPr>
          <p:cNvPr id="7" name="TextBox 6">
            <a:extLst>
              <a:ext uri="{FF2B5EF4-FFF2-40B4-BE49-F238E27FC236}">
                <a16:creationId xmlns:a16="http://schemas.microsoft.com/office/drawing/2014/main" id="{A6D600E1-865D-444D-E5A2-F9A0BF834D9B}"/>
              </a:ext>
            </a:extLst>
          </p:cNvPr>
          <p:cNvSpPr txBox="1"/>
          <p:nvPr/>
        </p:nvSpPr>
        <p:spPr>
          <a:xfrm>
            <a:off x="2060709" y="37895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6150576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45B50-B497-1D30-F141-BDE0A89FCA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7B45E3-69D1-70E2-6C6D-A1D44B800FE9}"/>
              </a:ext>
            </a:extLst>
          </p:cNvPr>
          <p:cNvSpPr>
            <a:spLocks noGrp="1"/>
          </p:cNvSpPr>
          <p:nvPr>
            <p:ph type="title"/>
          </p:nvPr>
        </p:nvSpPr>
        <p:spPr>
          <a:xfrm>
            <a:off x="2209966" y="1396589"/>
            <a:ext cx="7772065" cy="3450327"/>
          </a:xfrm>
        </p:spPr>
        <p:txBody>
          <a:bodyPr>
            <a:noAutofit/>
          </a:bodyPr>
          <a:lstStyle/>
          <a:p>
            <a:pPr>
              <a:lnSpc>
                <a:spcPct val="100000"/>
              </a:lnSpc>
            </a:pPr>
            <a:r>
              <a:rPr lang="ar-EG" sz="5400" b="0" dirty="0"/>
              <a:t>إِنَّ الَّذِينَ اتَّخَذُوا الْعِجْلَ سَيَنَالُهُمْ غَضَبٌ مِنْ رَبِّهِمْ وَذِلَّةٌ فِي الْحَيَاةِ الدُّنْيَاۚ وَكَذَٰلِكَ نَجْزِي الْمُفْتَرِينَ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620B3C-B070-591D-05EC-8825ABBDAD67}"/>
              </a:ext>
            </a:extLst>
          </p:cNvPr>
          <p:cNvSpPr txBox="1"/>
          <p:nvPr/>
        </p:nvSpPr>
        <p:spPr>
          <a:xfrm>
            <a:off x="2060712" y="433908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Those who took the calf (for worship) will indeed be overwhelmed with wrath from their Lord, and with shame in this life: thus do We recompense those who invent (falsehoods).</a:t>
            </a:r>
          </a:p>
        </p:txBody>
      </p:sp>
      <p:sp>
        <p:nvSpPr>
          <p:cNvPr id="7" name="TextBox 6">
            <a:extLst>
              <a:ext uri="{FF2B5EF4-FFF2-40B4-BE49-F238E27FC236}">
                <a16:creationId xmlns:a16="http://schemas.microsoft.com/office/drawing/2014/main" id="{8DD9A009-F3F3-0E86-B04A-C0CE4B9B620E}"/>
              </a:ext>
            </a:extLst>
          </p:cNvPr>
          <p:cNvSpPr txBox="1"/>
          <p:nvPr/>
        </p:nvSpPr>
        <p:spPr>
          <a:xfrm>
            <a:off x="2531228" y="40313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7975336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0E23F-AA71-0393-1827-BD36A793B9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B03481-1D2B-2E19-B710-5632712B2CE9}"/>
              </a:ext>
            </a:extLst>
          </p:cNvPr>
          <p:cNvSpPr>
            <a:spLocks noGrp="1"/>
          </p:cNvSpPr>
          <p:nvPr>
            <p:ph type="title"/>
          </p:nvPr>
        </p:nvSpPr>
        <p:spPr>
          <a:xfrm>
            <a:off x="2209966" y="1609654"/>
            <a:ext cx="7772065" cy="3450327"/>
          </a:xfrm>
        </p:spPr>
        <p:txBody>
          <a:bodyPr>
            <a:noAutofit/>
          </a:bodyPr>
          <a:lstStyle/>
          <a:p>
            <a:pPr>
              <a:lnSpc>
                <a:spcPct val="100000"/>
              </a:lnSpc>
            </a:pPr>
            <a:r>
              <a:rPr lang="ar-EG" sz="5400" b="0" dirty="0"/>
              <a:t>وَالَّذِينَ عَمِلُوا السَّيِّئَاتِ ثُمَّ تَابُوا مِنْ بَعْدِهَا وَآمَنُوا إِنَّ رَبَّكَ مِنْ بَعْدِهَا لَغَفُورٌ رَحِيمٌ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AD08F66-5701-1FB8-5904-45215274CEB9}"/>
              </a:ext>
            </a:extLst>
          </p:cNvPr>
          <p:cNvSpPr txBox="1"/>
          <p:nvPr/>
        </p:nvSpPr>
        <p:spPr>
          <a:xfrm>
            <a:off x="2060712" y="455214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do wrong but repent thereafter and (truly) believe,- verily thy Lord is thereafter Oft-Forgiving, Most Merciful.</a:t>
            </a:r>
          </a:p>
        </p:txBody>
      </p:sp>
      <p:sp>
        <p:nvSpPr>
          <p:cNvPr id="7" name="TextBox 6">
            <a:extLst>
              <a:ext uri="{FF2B5EF4-FFF2-40B4-BE49-F238E27FC236}">
                <a16:creationId xmlns:a16="http://schemas.microsoft.com/office/drawing/2014/main" id="{5A17EC5F-5CD4-B7A2-79A0-8C3B3804BD47}"/>
              </a:ext>
            </a:extLst>
          </p:cNvPr>
          <p:cNvSpPr txBox="1"/>
          <p:nvPr/>
        </p:nvSpPr>
        <p:spPr>
          <a:xfrm>
            <a:off x="4209108" y="43065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0705575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F24D9-ACED-31ED-70C4-6122076C0C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91C111-4E3E-C6BE-CFAA-276FFAFD8E2F}"/>
              </a:ext>
            </a:extLst>
          </p:cNvPr>
          <p:cNvSpPr>
            <a:spLocks noGrp="1"/>
          </p:cNvSpPr>
          <p:nvPr>
            <p:ph type="title"/>
          </p:nvPr>
        </p:nvSpPr>
        <p:spPr>
          <a:xfrm>
            <a:off x="2209966" y="1511999"/>
            <a:ext cx="7772065" cy="3450327"/>
          </a:xfrm>
        </p:spPr>
        <p:txBody>
          <a:bodyPr>
            <a:noAutofit/>
          </a:bodyPr>
          <a:lstStyle/>
          <a:p>
            <a:pPr>
              <a:lnSpc>
                <a:spcPct val="100000"/>
              </a:lnSpc>
            </a:pPr>
            <a:r>
              <a:rPr lang="ar-EG" sz="5400" b="0" dirty="0"/>
              <a:t>وَلَمَّا سَكَتَ عَنْ مُوسَى الْغَضَبُ أَخَذَ الْأَلْوَاحَۖ وَفِي نُسْخَتِهَا هُدًى وَرَحْمَةٌ لِلَّذِينَ هُمْ لِرَبِّهِمْ يَرْهَبُونَ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4E9136-287D-D689-2724-7B2D91CD423E}"/>
              </a:ext>
            </a:extLst>
          </p:cNvPr>
          <p:cNvSpPr txBox="1"/>
          <p:nvPr/>
        </p:nvSpPr>
        <p:spPr>
          <a:xfrm>
            <a:off x="2060712" y="445449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 anger of Moses was appeased, he took up the tablets: in the writing thereon was guidance and Mercy for such as fear their Lord.</a:t>
            </a:r>
          </a:p>
        </p:txBody>
      </p:sp>
      <p:sp>
        <p:nvSpPr>
          <p:cNvPr id="7" name="TextBox 6">
            <a:extLst>
              <a:ext uri="{FF2B5EF4-FFF2-40B4-BE49-F238E27FC236}">
                <a16:creationId xmlns:a16="http://schemas.microsoft.com/office/drawing/2014/main" id="{29E24CD6-7078-4231-DCA9-FC780B2A6BD5}"/>
              </a:ext>
            </a:extLst>
          </p:cNvPr>
          <p:cNvSpPr txBox="1"/>
          <p:nvPr/>
        </p:nvSpPr>
        <p:spPr>
          <a:xfrm>
            <a:off x="3055011" y="41467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5932569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73978-0F95-E809-0ED0-7A6DAEB4E0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3420A5-E698-273A-1252-0D5D16AE858C}"/>
              </a:ext>
            </a:extLst>
          </p:cNvPr>
          <p:cNvSpPr>
            <a:spLocks noGrp="1"/>
          </p:cNvSpPr>
          <p:nvPr>
            <p:ph type="title"/>
          </p:nvPr>
        </p:nvSpPr>
        <p:spPr>
          <a:xfrm>
            <a:off x="2209968" y="1316689"/>
            <a:ext cx="7772065" cy="3450327"/>
          </a:xfrm>
        </p:spPr>
        <p:txBody>
          <a:bodyPr>
            <a:noAutofit/>
          </a:bodyPr>
          <a:lstStyle/>
          <a:p>
            <a:pPr>
              <a:lnSpc>
                <a:spcPct val="100000"/>
              </a:lnSpc>
            </a:pPr>
            <a:r>
              <a:rPr lang="ar-EG" sz="5400" b="0" dirty="0"/>
              <a:t>وَاخْتَارَ مُوسَىٰ قَوْمَهُ سَبْعِينَ رَجُلًا لِمِيقَاتِنَاۖ فَلَمَّا أَخَذَتْهُمُ الرَّجْفَةُ قَالَ رَبِّ لَوْ شِئْتَ أَهْلَكْتَهُمْ مِنْ قَبْلُ وَإِيَّايَۖ...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F2C1483-CE13-61EF-4524-F0B935C05B92}"/>
              </a:ext>
            </a:extLst>
          </p:cNvPr>
          <p:cNvSpPr txBox="1"/>
          <p:nvPr/>
        </p:nvSpPr>
        <p:spPr>
          <a:xfrm>
            <a:off x="2060712" y="419802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Moses chose seventy of his people for Our place of meeting: when they were seized with violent quaking, he prayed: "O my Lord! if it had been Thy will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couldst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have destroyed, long before, both them and me: </a:t>
            </a:r>
          </a:p>
        </p:txBody>
      </p:sp>
    </p:spTree>
    <p:extLst>
      <p:ext uri="{BB962C8B-B14F-4D97-AF65-F5344CB8AC3E}">
        <p14:creationId xmlns:p14="http://schemas.microsoft.com/office/powerpoint/2010/main" val="58398173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BFA83-DD3F-99CF-D29F-2EF835ACDA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1683D6-B597-55D6-89D1-79BDF2B8C49D}"/>
              </a:ext>
            </a:extLst>
          </p:cNvPr>
          <p:cNvSpPr>
            <a:spLocks noGrp="1"/>
          </p:cNvSpPr>
          <p:nvPr>
            <p:ph type="title"/>
          </p:nvPr>
        </p:nvSpPr>
        <p:spPr>
          <a:xfrm>
            <a:off x="2209968" y="1556386"/>
            <a:ext cx="7772065" cy="3450327"/>
          </a:xfrm>
        </p:spPr>
        <p:txBody>
          <a:bodyPr>
            <a:noAutofit/>
          </a:bodyPr>
          <a:lstStyle/>
          <a:p>
            <a:pPr>
              <a:lnSpc>
                <a:spcPct val="100000"/>
              </a:lnSpc>
            </a:pPr>
            <a:r>
              <a:rPr lang="ar-EG" sz="6000" b="0" dirty="0"/>
              <a:t> أَتُهْلِكُنَا بِمَا فَعَلَ السُّفَهَاءُ مِنَّاۖ إِنْ هِيَ إِلَّا فِتْنَتُكَ تُضِلُّ بِهَا مَنْ تَشَاءُ وَتَهْدِي مَنْ تَشَاءُۖ...</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8E68C6-EBB9-CBA6-6FF0-A90AE3F27F3B}"/>
              </a:ext>
            </a:extLst>
          </p:cNvPr>
          <p:cNvSpPr txBox="1"/>
          <p:nvPr/>
        </p:nvSpPr>
        <p:spPr>
          <a:xfrm>
            <a:off x="2060712" y="449888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wouldst Thou destroy us for the deeds of the foolish ones among us? this is no more than Thy trial: by it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causest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Thou wilt to stray, and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leadest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Thou wilt into the right path. </a:t>
            </a:r>
          </a:p>
        </p:txBody>
      </p:sp>
    </p:spTree>
    <p:extLst>
      <p:ext uri="{BB962C8B-B14F-4D97-AF65-F5344CB8AC3E}">
        <p14:creationId xmlns:p14="http://schemas.microsoft.com/office/powerpoint/2010/main" val="392092083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688B6-C00E-8BAA-4327-58A7C6DAC4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E2FA58-7FE6-FD52-7D77-7C0F885817D7}"/>
              </a:ext>
            </a:extLst>
          </p:cNvPr>
          <p:cNvSpPr>
            <a:spLocks noGrp="1"/>
          </p:cNvSpPr>
          <p:nvPr>
            <p:ph type="title"/>
          </p:nvPr>
        </p:nvSpPr>
        <p:spPr>
          <a:xfrm>
            <a:off x="2209968" y="1609653"/>
            <a:ext cx="7772065" cy="3450327"/>
          </a:xfrm>
        </p:spPr>
        <p:txBody>
          <a:bodyPr>
            <a:noAutofit/>
          </a:bodyPr>
          <a:lstStyle/>
          <a:p>
            <a:pPr>
              <a:lnSpc>
                <a:spcPct val="100000"/>
              </a:lnSpc>
            </a:pPr>
            <a:r>
              <a:rPr lang="ar-EG" sz="6000" b="0" dirty="0"/>
              <a:t> أَنْتَ وَلِيُّنَا فَاغْفِرْ لَنَا وَارْحَمْنَاۖ وَأَنْتَ خَيْرُ الْغَافِرِينَ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141CD1-D029-7D2C-7768-58BB4A1E7103}"/>
              </a:ext>
            </a:extLst>
          </p:cNvPr>
          <p:cNvSpPr txBox="1"/>
          <p:nvPr/>
        </p:nvSpPr>
        <p:spPr>
          <a:xfrm>
            <a:off x="2060712" y="419820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Thou art our Protector: so forgive us and give us Thy mercy; for Thou art the best of those who forgive.</a:t>
            </a:r>
          </a:p>
        </p:txBody>
      </p:sp>
      <p:sp>
        <p:nvSpPr>
          <p:cNvPr id="7" name="TextBox 6">
            <a:extLst>
              <a:ext uri="{FF2B5EF4-FFF2-40B4-BE49-F238E27FC236}">
                <a16:creationId xmlns:a16="http://schemas.microsoft.com/office/drawing/2014/main" id="{72F715A8-3E52-8B38-D8BE-3060B4CCF00A}"/>
              </a:ext>
            </a:extLst>
          </p:cNvPr>
          <p:cNvSpPr txBox="1"/>
          <p:nvPr/>
        </p:nvSpPr>
        <p:spPr>
          <a:xfrm>
            <a:off x="3250321" y="38904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4668995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9D8D5-3A66-CFB1-0306-76B97DAD9D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C6261E-4C90-D1CB-4D72-39D70399A606}"/>
              </a:ext>
            </a:extLst>
          </p:cNvPr>
          <p:cNvSpPr>
            <a:spLocks noGrp="1"/>
          </p:cNvSpPr>
          <p:nvPr>
            <p:ph type="title"/>
          </p:nvPr>
        </p:nvSpPr>
        <p:spPr>
          <a:xfrm>
            <a:off x="2209966" y="1369956"/>
            <a:ext cx="7772065" cy="3450327"/>
          </a:xfrm>
        </p:spPr>
        <p:txBody>
          <a:bodyPr>
            <a:noAutofit/>
          </a:bodyPr>
          <a:lstStyle/>
          <a:p>
            <a:pPr>
              <a:lnSpc>
                <a:spcPct val="100000"/>
              </a:lnSpc>
            </a:pPr>
            <a:r>
              <a:rPr lang="ar-EG" sz="5400" b="0" dirty="0"/>
              <a:t>وَاكْتُبْ لَنَا فِي هَٰذِهِ الدُّنْيَا حَسَنَةً وَفِي الْآخِرَةِ إِنَّا هُدْنَا إِلَيْكَۚ قَالَ عَذَابِي أُصِيبُ بِهِ مَنْ أَشَاءُۖ وَرَحْمَتِي</a:t>
            </a:r>
            <a:br>
              <a:rPr lang="ar-EG" sz="5400" b="0" dirty="0"/>
            </a:br>
            <a:r>
              <a:rPr lang="ar-EG" sz="5400" b="0" dirty="0"/>
              <a:t> وَسِعَتْ كُلَّ شَيْءٍۚ...</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78CD591-FBC7-E3B6-6354-1E61C88E8167}"/>
              </a:ext>
            </a:extLst>
          </p:cNvPr>
          <p:cNvSpPr txBox="1"/>
          <p:nvPr/>
        </p:nvSpPr>
        <p:spPr>
          <a:xfrm>
            <a:off x="2060710" y="470423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ordain for us that which is good, in this life and in the Hereafter: for we have turned unto Thee." He said: "With My punishment I visit whom I will; but My mercy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extendeth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all things.</a:t>
            </a:r>
          </a:p>
        </p:txBody>
      </p:sp>
    </p:spTree>
    <p:extLst>
      <p:ext uri="{BB962C8B-B14F-4D97-AF65-F5344CB8AC3E}">
        <p14:creationId xmlns:p14="http://schemas.microsoft.com/office/powerpoint/2010/main" val="1383552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34AB3A-E999-04C2-8A3A-88EF2F756B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C93809-2AA2-BB19-0BAE-6F2D7CD00A91}"/>
              </a:ext>
            </a:extLst>
          </p:cNvPr>
          <p:cNvSpPr>
            <a:spLocks noGrp="1"/>
          </p:cNvSpPr>
          <p:nvPr>
            <p:ph type="title"/>
          </p:nvPr>
        </p:nvSpPr>
        <p:spPr>
          <a:xfrm>
            <a:off x="1980393" y="1600307"/>
            <a:ext cx="8231214" cy="3450327"/>
          </a:xfrm>
        </p:spPr>
        <p:txBody>
          <a:bodyPr>
            <a:noAutofit/>
          </a:bodyPr>
          <a:lstStyle/>
          <a:p>
            <a:pPr>
              <a:lnSpc>
                <a:spcPct val="100000"/>
              </a:lnSpc>
            </a:pPr>
            <a:r>
              <a:rPr lang="ar-EG" sz="6000" b="0" dirty="0"/>
              <a:t>فَأَخَذَتْهُمُ الرَّجْفَةُ فَأَصْبَحُوا فِي دَارِهِمْ جَاثِمِينَ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4047EA8-5689-34D6-154B-C56AAADAB08F}"/>
              </a:ext>
            </a:extLst>
          </p:cNvPr>
          <p:cNvSpPr txBox="1"/>
          <p:nvPr/>
        </p:nvSpPr>
        <p:spPr>
          <a:xfrm>
            <a:off x="2060712" y="412617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the earthquake took them unawares, and they lay prostrate in their homes before the morning!</a:t>
            </a:r>
          </a:p>
        </p:txBody>
      </p:sp>
      <p:sp>
        <p:nvSpPr>
          <p:cNvPr id="7" name="TextBox 6">
            <a:extLst>
              <a:ext uri="{FF2B5EF4-FFF2-40B4-BE49-F238E27FC236}">
                <a16:creationId xmlns:a16="http://schemas.microsoft.com/office/drawing/2014/main" id="{58ADEE85-D0AB-C86B-4C6F-3A36D4BD3808}"/>
              </a:ext>
            </a:extLst>
          </p:cNvPr>
          <p:cNvSpPr txBox="1"/>
          <p:nvPr/>
        </p:nvSpPr>
        <p:spPr>
          <a:xfrm>
            <a:off x="3955719" y="39095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7166144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DC1FB-599E-6BC4-498A-DDC36566BF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439A9C-6B0F-9037-CEE5-81838D1F91BF}"/>
              </a:ext>
            </a:extLst>
          </p:cNvPr>
          <p:cNvSpPr>
            <a:spLocks noGrp="1"/>
          </p:cNvSpPr>
          <p:nvPr>
            <p:ph type="title"/>
          </p:nvPr>
        </p:nvSpPr>
        <p:spPr>
          <a:xfrm>
            <a:off x="2209968" y="1609653"/>
            <a:ext cx="7772065" cy="3450327"/>
          </a:xfrm>
        </p:spPr>
        <p:txBody>
          <a:bodyPr>
            <a:noAutofit/>
          </a:bodyPr>
          <a:lstStyle/>
          <a:p>
            <a:pPr>
              <a:lnSpc>
                <a:spcPct val="100000"/>
              </a:lnSpc>
            </a:pPr>
            <a:r>
              <a:rPr lang="ar-EG" sz="6000" b="0" dirty="0"/>
              <a:t> فَسَأَكْتُبُهَا لِلَّذِينَ يَتَّقُونَ وَيُؤْتُونَ الزَّكَاةَ وَالَّذِينَ هُمْ بِآيَاتِنَا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FC7C1A-D521-07E6-A98D-7476AEACC02B}"/>
              </a:ext>
            </a:extLst>
          </p:cNvPr>
          <p:cNvSpPr txBox="1"/>
          <p:nvPr/>
        </p:nvSpPr>
        <p:spPr>
          <a:xfrm>
            <a:off x="2060712" y="419820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(mercy) I shall ordain for those who do right,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regular charity, and those who believe in Our signs;-</a:t>
            </a:r>
          </a:p>
        </p:txBody>
      </p:sp>
      <p:sp>
        <p:nvSpPr>
          <p:cNvPr id="7" name="TextBox 6">
            <a:extLst>
              <a:ext uri="{FF2B5EF4-FFF2-40B4-BE49-F238E27FC236}">
                <a16:creationId xmlns:a16="http://schemas.microsoft.com/office/drawing/2014/main" id="{ABABF0B3-65F9-4879-36C7-C63EF4472186}"/>
              </a:ext>
            </a:extLst>
          </p:cNvPr>
          <p:cNvSpPr txBox="1"/>
          <p:nvPr/>
        </p:nvSpPr>
        <p:spPr>
          <a:xfrm>
            <a:off x="1867798" y="38904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3217215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96655-3942-722A-0BF5-840293ACA9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19115F-86C4-3BB8-3530-B713959B7A04}"/>
              </a:ext>
            </a:extLst>
          </p:cNvPr>
          <p:cNvSpPr>
            <a:spLocks noGrp="1"/>
          </p:cNvSpPr>
          <p:nvPr>
            <p:ph type="title"/>
          </p:nvPr>
        </p:nvSpPr>
        <p:spPr>
          <a:xfrm>
            <a:off x="2060710" y="1103626"/>
            <a:ext cx="8070575" cy="3450327"/>
          </a:xfrm>
        </p:spPr>
        <p:txBody>
          <a:bodyPr>
            <a:noAutofit/>
          </a:bodyPr>
          <a:lstStyle/>
          <a:p>
            <a:pPr>
              <a:lnSpc>
                <a:spcPct val="100000"/>
              </a:lnSpc>
            </a:pPr>
            <a:r>
              <a:rPr lang="ar-EG" b="0" dirty="0"/>
              <a:t>الَّذِينَ يَتَّبِعُونَ الرَّسُولَ النَّبِيَّ الْأُمِّيَّ الَّذِي يَجِدُونَهُ مَكْتُوبًا عِنْدَهُمْ فِي التَّوْرَاةِ وَالْإِنْجِيلِ يَأْمُرُهُمْ بِالْمَعْرُوفِ وَيَنْهَاهُمْ عَنِ الْمُنْكَرِ وَيُحِلُّ لَهُمُ الطَّيِّبَاتِ وَيُحَرِّمُ عَلَيْهِمُ الْخَبَائِثَ وَيَضَعُ عَنْهُمْ إِصْرَهُمْ وَالْأَغْلَالَ الَّتِي كَانَتْ عَلَيْهِمْۚ...</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B6D7C6-D960-C320-898C-1130648CD5DE}"/>
              </a:ext>
            </a:extLst>
          </p:cNvPr>
          <p:cNvSpPr txBox="1"/>
          <p:nvPr/>
        </p:nvSpPr>
        <p:spPr>
          <a:xfrm>
            <a:off x="2060710" y="4416401"/>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"Those who follow the messenger, the unlettered Prophet, whom they find mentioned in their own (scriptures),- in the law and the Gospel;- for he commands them what is just and forbids them what is evil; he allows them as lawful what is good (and pure) and prohibits them from what is bad (and impure); He releases them from their heavy burdens and from the yokes that are upon them.</a:t>
            </a:r>
          </a:p>
        </p:txBody>
      </p:sp>
    </p:spTree>
    <p:extLst>
      <p:ext uri="{BB962C8B-B14F-4D97-AF65-F5344CB8AC3E}">
        <p14:creationId xmlns:p14="http://schemas.microsoft.com/office/powerpoint/2010/main" val="389508470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51FE9-0FE5-E56C-C652-9A24DF3CD8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2564E8-3B89-1CE4-5E93-81E0F55ABB03}"/>
              </a:ext>
            </a:extLst>
          </p:cNvPr>
          <p:cNvSpPr>
            <a:spLocks noGrp="1"/>
          </p:cNvSpPr>
          <p:nvPr>
            <p:ph type="title"/>
          </p:nvPr>
        </p:nvSpPr>
        <p:spPr>
          <a:xfrm>
            <a:off x="2209966" y="1378833"/>
            <a:ext cx="7772065" cy="3450327"/>
          </a:xfrm>
        </p:spPr>
        <p:txBody>
          <a:bodyPr>
            <a:noAutofit/>
          </a:bodyPr>
          <a:lstStyle/>
          <a:p>
            <a:pPr>
              <a:lnSpc>
                <a:spcPct val="100000"/>
              </a:lnSpc>
            </a:pPr>
            <a:r>
              <a:rPr lang="ar-EG" sz="6000" b="0" dirty="0"/>
              <a:t>فَالَّذِينَ آمَنُوا بِهِ وَعَزَّرُوهُ وَنَصَرُوهُ وَاتَّبَعُوا النُّورَ الَّذِي أُنْزِلَ مَعَهُۙ أُولَٰئِكَ هُمُ الْمُفْلِحُونَ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A8DC59D-17E1-2213-226D-EC166B6954D2}"/>
              </a:ext>
            </a:extLst>
          </p:cNvPr>
          <p:cNvSpPr txBox="1"/>
          <p:nvPr/>
        </p:nvSpPr>
        <p:spPr>
          <a:xfrm>
            <a:off x="2060710" y="443675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So it is those who believe in him,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him, help him, and follow the light which is sent down with him,- it is they who will prosper."</a:t>
            </a:r>
          </a:p>
        </p:txBody>
      </p:sp>
      <p:sp>
        <p:nvSpPr>
          <p:cNvPr id="7" name="TextBox 6">
            <a:extLst>
              <a:ext uri="{FF2B5EF4-FFF2-40B4-BE49-F238E27FC236}">
                <a16:creationId xmlns:a16="http://schemas.microsoft.com/office/drawing/2014/main" id="{BC12EF19-4D6A-5E2D-F4C3-AD8A5ACA2F54}"/>
              </a:ext>
            </a:extLst>
          </p:cNvPr>
          <p:cNvSpPr txBox="1"/>
          <p:nvPr/>
        </p:nvSpPr>
        <p:spPr>
          <a:xfrm>
            <a:off x="2131732" y="40946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8184472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BF737-D22B-CE1F-3EE3-5743385866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BE0CFD-C628-746A-0A57-7C6235875106}"/>
              </a:ext>
            </a:extLst>
          </p:cNvPr>
          <p:cNvSpPr>
            <a:spLocks noGrp="1"/>
          </p:cNvSpPr>
          <p:nvPr>
            <p:ph type="title"/>
          </p:nvPr>
        </p:nvSpPr>
        <p:spPr>
          <a:xfrm>
            <a:off x="2209968" y="1396588"/>
            <a:ext cx="7772065" cy="3450327"/>
          </a:xfrm>
        </p:spPr>
        <p:txBody>
          <a:bodyPr>
            <a:noAutofit/>
          </a:bodyPr>
          <a:lstStyle/>
          <a:p>
            <a:pPr>
              <a:lnSpc>
                <a:spcPct val="100000"/>
              </a:lnSpc>
            </a:pPr>
            <a:r>
              <a:rPr lang="ar-EG" sz="5400" b="0" dirty="0"/>
              <a:t>قُلْ يَا أَيُّهَا النَّاسُ إِنِّي رَسُولُ اللَّهِ </a:t>
            </a:r>
            <a:br>
              <a:rPr lang="ar-EG" sz="5400" b="0" dirty="0"/>
            </a:br>
            <a:r>
              <a:rPr lang="ar-EG" sz="5400" b="0" dirty="0"/>
              <a:t>إِلَيْكُمْ جَمِيعًا الَّذِي لَهُ مُلْكُ السَّمَاوَاتِ وَالْأَرْضِۖ لَا إِلَٰهَ إِلَّا هُوَ يُحْيِي وَيُمِيتُۖ...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C2BDAC3-BC06-E74E-0B83-3A894852925C}"/>
              </a:ext>
            </a:extLst>
          </p:cNvPr>
          <p:cNvSpPr txBox="1"/>
          <p:nvPr/>
        </p:nvSpPr>
        <p:spPr>
          <a:xfrm>
            <a:off x="2060712" y="471207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"O men! I am sent unto you all, as the Messenger of Allah, to Whom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dominion of the heavens and the earth: there is no god but He: it is He That giveth both life and death. </a:t>
            </a:r>
          </a:p>
        </p:txBody>
      </p:sp>
    </p:spTree>
    <p:extLst>
      <p:ext uri="{BB962C8B-B14F-4D97-AF65-F5344CB8AC3E}">
        <p14:creationId xmlns:p14="http://schemas.microsoft.com/office/powerpoint/2010/main" val="328913385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32579-365A-CE0C-9C29-16A34264B9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C2C42C-B0FE-9EC7-5A4F-F8B6CBED9239}"/>
              </a:ext>
            </a:extLst>
          </p:cNvPr>
          <p:cNvSpPr>
            <a:spLocks noGrp="1"/>
          </p:cNvSpPr>
          <p:nvPr>
            <p:ph type="title"/>
          </p:nvPr>
        </p:nvSpPr>
        <p:spPr>
          <a:xfrm>
            <a:off x="2209968" y="1458733"/>
            <a:ext cx="7772065" cy="3450327"/>
          </a:xfrm>
        </p:spPr>
        <p:txBody>
          <a:bodyPr>
            <a:noAutofit/>
          </a:bodyPr>
          <a:lstStyle/>
          <a:p>
            <a:pPr>
              <a:lnSpc>
                <a:spcPct val="100000"/>
              </a:lnSpc>
            </a:pPr>
            <a:r>
              <a:rPr lang="ar-EG" sz="6000" b="0" dirty="0"/>
              <a:t>فَآمِنُوا بِاللَّهِ وَرَسُولِهِ النَّبِيِّ الْأُمِّيِّ الَّذِي يُؤْمِنُ بِاللَّهِ وَكَلِمَاتِهِ وَاتَّبِعُوهُ لَعَلَّكُمْ تَهْتَدُونَ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527C79-0D1B-7510-A46D-931EE50D267F}"/>
              </a:ext>
            </a:extLst>
          </p:cNvPr>
          <p:cNvSpPr txBox="1"/>
          <p:nvPr/>
        </p:nvSpPr>
        <p:spPr>
          <a:xfrm>
            <a:off x="2060712" y="451665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believe in Allah and His Messenger, the Unlettered Prophet, who believeth in Allah and His words: follow him that (so) ye may be guided."</a:t>
            </a:r>
          </a:p>
        </p:txBody>
      </p:sp>
      <p:sp>
        <p:nvSpPr>
          <p:cNvPr id="7" name="TextBox 6">
            <a:extLst>
              <a:ext uri="{FF2B5EF4-FFF2-40B4-BE49-F238E27FC236}">
                <a16:creationId xmlns:a16="http://schemas.microsoft.com/office/drawing/2014/main" id="{C20D7ED2-12A5-1FB9-75FA-53A74B6F2B4A}"/>
              </a:ext>
            </a:extLst>
          </p:cNvPr>
          <p:cNvSpPr txBox="1"/>
          <p:nvPr/>
        </p:nvSpPr>
        <p:spPr>
          <a:xfrm>
            <a:off x="4013800" y="42088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347971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30F4A-79A8-57D9-CF9D-24A0938C5F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10190B-74A3-6378-BE35-BCC5588DE89F}"/>
              </a:ext>
            </a:extLst>
          </p:cNvPr>
          <p:cNvSpPr>
            <a:spLocks noGrp="1"/>
          </p:cNvSpPr>
          <p:nvPr>
            <p:ph type="title"/>
          </p:nvPr>
        </p:nvSpPr>
        <p:spPr>
          <a:xfrm>
            <a:off x="2209968" y="1538632"/>
            <a:ext cx="7772065" cy="3450327"/>
          </a:xfrm>
        </p:spPr>
        <p:txBody>
          <a:bodyPr>
            <a:noAutofit/>
          </a:bodyPr>
          <a:lstStyle/>
          <a:p>
            <a:pPr>
              <a:lnSpc>
                <a:spcPct val="100000"/>
              </a:lnSpc>
            </a:pPr>
            <a:r>
              <a:rPr lang="ar-EG" sz="6000" b="0" dirty="0"/>
              <a:t>وَمِنْ قَوْمِ مُوسَىٰ أُمَّةٌ يَهْدُونَ بِالْحَقِّ وَبِهِ يَعْدِلُونَ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809D1C-2D28-1586-48B3-767C5A458295}"/>
              </a:ext>
            </a:extLst>
          </p:cNvPr>
          <p:cNvSpPr txBox="1"/>
          <p:nvPr/>
        </p:nvSpPr>
        <p:spPr>
          <a:xfrm>
            <a:off x="2060712" y="415946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 the people of Moses there is a section who guide and do justice in the light of truth.</a:t>
            </a:r>
          </a:p>
        </p:txBody>
      </p:sp>
      <p:sp>
        <p:nvSpPr>
          <p:cNvPr id="7" name="TextBox 6">
            <a:extLst>
              <a:ext uri="{FF2B5EF4-FFF2-40B4-BE49-F238E27FC236}">
                <a16:creationId xmlns:a16="http://schemas.microsoft.com/office/drawing/2014/main" id="{65D36EE5-8FF7-2E36-DE24-2A800D3E66AB}"/>
              </a:ext>
            </a:extLst>
          </p:cNvPr>
          <p:cNvSpPr txBox="1"/>
          <p:nvPr/>
        </p:nvSpPr>
        <p:spPr>
          <a:xfrm>
            <a:off x="3418996" y="38448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59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4470065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36B1D-BB6D-8E2E-42E3-3EA56988F6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C03F7E-FC82-5119-C0CD-A0E78A3D05B8}"/>
              </a:ext>
            </a:extLst>
          </p:cNvPr>
          <p:cNvSpPr>
            <a:spLocks noGrp="1"/>
          </p:cNvSpPr>
          <p:nvPr>
            <p:ph type="title"/>
          </p:nvPr>
        </p:nvSpPr>
        <p:spPr>
          <a:xfrm>
            <a:off x="2209968" y="1511998"/>
            <a:ext cx="7772065" cy="3450327"/>
          </a:xfrm>
        </p:spPr>
        <p:txBody>
          <a:bodyPr>
            <a:noAutofit/>
          </a:bodyPr>
          <a:lstStyle/>
          <a:p>
            <a:pPr>
              <a:lnSpc>
                <a:spcPct val="100000"/>
              </a:lnSpc>
            </a:pPr>
            <a:r>
              <a:rPr lang="ar-EG" sz="5000" b="0" dirty="0"/>
              <a:t>وَقَطَّعْنَاهُمُ اثْنَتَيْ عَشْرَةَ أَسْبَاطًا أُمَمًاۚ وَأَوْحَيْنَا إِلَىٰ مُوسَىٰ إِذِ اسْتَسْقَاهُ قَوْمُهُ أَنِ اضْرِبْ بِعَصَاكَ الْحَجَرَۖ فَانْبَجَسَتْ مِنْهُ اثْنَتَا عَشْرَةَ عَيْنًاۖ...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DE0BB7A-BF3D-2EA2-0831-230ABC6C73C4}"/>
              </a:ext>
            </a:extLst>
          </p:cNvPr>
          <p:cNvSpPr txBox="1"/>
          <p:nvPr/>
        </p:nvSpPr>
        <p:spPr>
          <a:xfrm>
            <a:off x="2060712" y="464993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divided them into twelve tribes or nations. We directed Moses by inspiration, when his (thirsty) people asked him for water: "Strike the rock with thy staff": out of it there gushed forth twelve springs:</a:t>
            </a:r>
          </a:p>
        </p:txBody>
      </p:sp>
    </p:spTree>
    <p:extLst>
      <p:ext uri="{BB962C8B-B14F-4D97-AF65-F5344CB8AC3E}">
        <p14:creationId xmlns:p14="http://schemas.microsoft.com/office/powerpoint/2010/main" val="240290549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6B37E-1D3C-28A2-90C7-29D7E501A5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3F263E-B35A-60B8-F0F2-B33681557B6D}"/>
              </a:ext>
            </a:extLst>
          </p:cNvPr>
          <p:cNvSpPr>
            <a:spLocks noGrp="1"/>
          </p:cNvSpPr>
          <p:nvPr>
            <p:ph type="title"/>
          </p:nvPr>
        </p:nvSpPr>
        <p:spPr>
          <a:xfrm>
            <a:off x="2209968" y="1609653"/>
            <a:ext cx="7772065" cy="3450327"/>
          </a:xfrm>
        </p:spPr>
        <p:txBody>
          <a:bodyPr>
            <a:noAutofit/>
          </a:bodyPr>
          <a:lstStyle/>
          <a:p>
            <a:pPr>
              <a:lnSpc>
                <a:spcPct val="100000"/>
              </a:lnSpc>
            </a:pPr>
            <a:r>
              <a:rPr lang="ar-EG" sz="5400" b="0" dirty="0"/>
              <a:t>قَدْ عَلِمَ كُلُّ أُنَاسٍ مَشْرَبَهُمْۚ وَظَلَّلْنَا عَلَيْهِمُ الْغَمَامَ وَأَنْزَلْنَا عَلَيْهِمُ الْمَنَّ وَالسَّلْوَىٰۖ...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843797-4CB7-E4CC-10F9-A12D1AA5743D}"/>
              </a:ext>
            </a:extLst>
          </p:cNvPr>
          <p:cNvSpPr txBox="1"/>
          <p:nvPr/>
        </p:nvSpPr>
        <p:spPr>
          <a:xfrm>
            <a:off x="2060712" y="451677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Each group knew its own place for water. We gave them the shade of clouds, and sent down to them manna and quails, </a:t>
            </a:r>
          </a:p>
        </p:txBody>
      </p:sp>
    </p:spTree>
    <p:extLst>
      <p:ext uri="{BB962C8B-B14F-4D97-AF65-F5344CB8AC3E}">
        <p14:creationId xmlns:p14="http://schemas.microsoft.com/office/powerpoint/2010/main" val="19004741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C6A4B2-024C-30F0-8B72-3281D5128A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EC37ED-5397-297C-7329-0334311C66ED}"/>
              </a:ext>
            </a:extLst>
          </p:cNvPr>
          <p:cNvSpPr>
            <a:spLocks noGrp="1"/>
          </p:cNvSpPr>
          <p:nvPr>
            <p:ph type="title"/>
          </p:nvPr>
        </p:nvSpPr>
        <p:spPr>
          <a:xfrm>
            <a:off x="2209968" y="1538632"/>
            <a:ext cx="7772065" cy="3450327"/>
          </a:xfrm>
        </p:spPr>
        <p:txBody>
          <a:bodyPr>
            <a:noAutofit/>
          </a:bodyPr>
          <a:lstStyle/>
          <a:p>
            <a:pPr>
              <a:lnSpc>
                <a:spcPct val="100000"/>
              </a:lnSpc>
            </a:pPr>
            <a:r>
              <a:rPr lang="ar-EG" sz="5400" b="0" dirty="0"/>
              <a:t>كُلُوا مِنْ طَيِّبَاتِ مَا رَزَقْنَاكُمْۚ وَمَا ظَلَمُونَا وَلَٰكِنْ كَانُوا أَنْفُسَهُمْ يَظْلِمُونَ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9DDF75-576A-70B5-11D9-EC236589539D}"/>
              </a:ext>
            </a:extLst>
          </p:cNvPr>
          <p:cNvSpPr txBox="1"/>
          <p:nvPr/>
        </p:nvSpPr>
        <p:spPr>
          <a:xfrm>
            <a:off x="2060712" y="40378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(saying): "Eat of the good things We have provided for you": (but they rebelled); to Us they did no harm, but they harmed their own souls.</a:t>
            </a:r>
          </a:p>
        </p:txBody>
      </p:sp>
      <p:sp>
        <p:nvSpPr>
          <p:cNvPr id="7" name="TextBox 6">
            <a:extLst>
              <a:ext uri="{FF2B5EF4-FFF2-40B4-BE49-F238E27FC236}">
                <a16:creationId xmlns:a16="http://schemas.microsoft.com/office/drawing/2014/main" id="{4F5F268F-CCAC-2F26-9046-AAA1E9094655}"/>
              </a:ext>
            </a:extLst>
          </p:cNvPr>
          <p:cNvSpPr txBox="1"/>
          <p:nvPr/>
        </p:nvSpPr>
        <p:spPr>
          <a:xfrm>
            <a:off x="1867798" y="37300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7266195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C632B-1F77-9D64-9DC6-E35F7C71E5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B8C917-8BA3-0874-1C91-5EAA83090B70}"/>
              </a:ext>
            </a:extLst>
          </p:cNvPr>
          <p:cNvSpPr>
            <a:spLocks noGrp="1"/>
          </p:cNvSpPr>
          <p:nvPr>
            <p:ph type="title"/>
          </p:nvPr>
        </p:nvSpPr>
        <p:spPr>
          <a:xfrm>
            <a:off x="2209966" y="1402758"/>
            <a:ext cx="7772065" cy="3450327"/>
          </a:xfrm>
        </p:spPr>
        <p:txBody>
          <a:bodyPr>
            <a:noAutofit/>
          </a:bodyPr>
          <a:lstStyle/>
          <a:p>
            <a:pPr>
              <a:lnSpc>
                <a:spcPct val="100000"/>
              </a:lnSpc>
            </a:pPr>
            <a:r>
              <a:rPr lang="ar-EG" sz="5000" b="0" dirty="0"/>
              <a:t>وَإِذْ قِيلَ لَهُمُ اسْكُنُوا هَٰذِهِ الْقَرْيَةَ وَكُلُوا مِنْهَا حَيْثُ شِئْتُمْ وَقُولُوا حِطَّةٌ وَادْخُلُوا الْبَابَ سُجَّدًا نَغْفِرْ لَكُمْ خَطِيئَاتِكُمْۚ سَنَزِيدُ الْمُحْسِنِينَ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F58221-21BF-124D-AC4D-4E960941FA97}"/>
              </a:ext>
            </a:extLst>
          </p:cNvPr>
          <p:cNvSpPr txBox="1"/>
          <p:nvPr/>
        </p:nvSpPr>
        <p:spPr>
          <a:xfrm>
            <a:off x="2060710" y="459898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remember it was said to them: "Dwell in this town and eat therein as ye wish, but say the word of humility and enter the gate in a posture of humility: We shall forgive you your faults; We shall increase (the portion of) those who do good."</a:t>
            </a:r>
          </a:p>
        </p:txBody>
      </p:sp>
      <p:sp>
        <p:nvSpPr>
          <p:cNvPr id="7" name="TextBox 6">
            <a:extLst>
              <a:ext uri="{FF2B5EF4-FFF2-40B4-BE49-F238E27FC236}">
                <a16:creationId xmlns:a16="http://schemas.microsoft.com/office/drawing/2014/main" id="{2D37C6AB-D916-4281-58AB-1119ACFBAA82}"/>
              </a:ext>
            </a:extLst>
          </p:cNvPr>
          <p:cNvSpPr txBox="1"/>
          <p:nvPr/>
        </p:nvSpPr>
        <p:spPr>
          <a:xfrm>
            <a:off x="4575488" y="43270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07383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7AAE5-ED43-2329-4A26-7795F51BB6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BD32DD-B9D7-5C5C-5888-C2647794A126}"/>
              </a:ext>
            </a:extLst>
          </p:cNvPr>
          <p:cNvSpPr>
            <a:spLocks noGrp="1"/>
          </p:cNvSpPr>
          <p:nvPr>
            <p:ph type="title"/>
          </p:nvPr>
        </p:nvSpPr>
        <p:spPr>
          <a:xfrm>
            <a:off x="1980393" y="1600307"/>
            <a:ext cx="8231214" cy="3450327"/>
          </a:xfrm>
        </p:spPr>
        <p:txBody>
          <a:bodyPr>
            <a:noAutofit/>
          </a:bodyPr>
          <a:lstStyle/>
          <a:p>
            <a:pPr>
              <a:lnSpc>
                <a:spcPct val="100000"/>
              </a:lnSpc>
            </a:pPr>
            <a:r>
              <a:rPr lang="ar-EG" sz="5400" b="0" dirty="0"/>
              <a:t>الَّذِينَ كَذَّبُوا شُعَيْبًا كَأَنْ لَمْ يَغْنَوْا فِيهَاۚ الَّذِينَ كَذَّبُوا شُعَيْبًا كَانُوا هُمُ الْخَاسِرِينَ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030172-48D2-609C-FA5D-C5EF7DFB723B}"/>
              </a:ext>
            </a:extLst>
          </p:cNvPr>
          <p:cNvSpPr txBox="1"/>
          <p:nvPr/>
        </p:nvSpPr>
        <p:spPr>
          <a:xfrm>
            <a:off x="2060712" y="412617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men who reject Shu'aib became as if they had never been in the homes where they had flourished: the men who rejected Shu'aib - it was they who were ruined!</a:t>
            </a:r>
          </a:p>
        </p:txBody>
      </p:sp>
      <p:sp>
        <p:nvSpPr>
          <p:cNvPr id="7" name="TextBox 6">
            <a:extLst>
              <a:ext uri="{FF2B5EF4-FFF2-40B4-BE49-F238E27FC236}">
                <a16:creationId xmlns:a16="http://schemas.microsoft.com/office/drawing/2014/main" id="{C3D06F7D-3C0F-AD23-9029-6AD43F67FFE4}"/>
              </a:ext>
            </a:extLst>
          </p:cNvPr>
          <p:cNvSpPr txBox="1"/>
          <p:nvPr/>
        </p:nvSpPr>
        <p:spPr>
          <a:xfrm>
            <a:off x="1678384" y="38183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2986951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AB2D6-6EB6-6434-5630-74A80F5EA1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C18AED-A435-8D6A-24EF-B109E79051D6}"/>
              </a:ext>
            </a:extLst>
          </p:cNvPr>
          <p:cNvSpPr>
            <a:spLocks noGrp="1"/>
          </p:cNvSpPr>
          <p:nvPr>
            <p:ph type="title"/>
          </p:nvPr>
        </p:nvSpPr>
        <p:spPr>
          <a:xfrm>
            <a:off x="2209966" y="1402758"/>
            <a:ext cx="7772065" cy="3450327"/>
          </a:xfrm>
        </p:spPr>
        <p:txBody>
          <a:bodyPr>
            <a:noAutofit/>
          </a:bodyPr>
          <a:lstStyle/>
          <a:p>
            <a:pPr>
              <a:lnSpc>
                <a:spcPct val="100000"/>
              </a:lnSpc>
            </a:pPr>
            <a:r>
              <a:rPr lang="ar-EG" sz="5000" b="0" dirty="0"/>
              <a:t>فَبَدَّلَ الَّذِينَ ظَلَمُوا مِنْهُمْ قَوْلًا غَيْرَ الَّذِي قِيلَ لَهُمْ فَأَرْسَلْنَا عَلَيْهِمْ رِجْزًا مِنَ السَّمَاءِ بِمَا كَانُوا يَظْلِمُونَ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2573D5-7796-EB8B-D368-E6591E695A0B}"/>
              </a:ext>
            </a:extLst>
          </p:cNvPr>
          <p:cNvSpPr txBox="1"/>
          <p:nvPr/>
        </p:nvSpPr>
        <p:spPr>
          <a:xfrm>
            <a:off x="2060710" y="420609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the transgressors among them changed the word from that which had been given them so we sent on them a plague from heaven. For that they repeatedly transgressed.</a:t>
            </a:r>
          </a:p>
        </p:txBody>
      </p:sp>
      <p:sp>
        <p:nvSpPr>
          <p:cNvPr id="7" name="TextBox 6">
            <a:extLst>
              <a:ext uri="{FF2B5EF4-FFF2-40B4-BE49-F238E27FC236}">
                <a16:creationId xmlns:a16="http://schemas.microsoft.com/office/drawing/2014/main" id="{1DE47D01-BD13-4D97-D3FF-86EAB09E642B}"/>
              </a:ext>
            </a:extLst>
          </p:cNvPr>
          <p:cNvSpPr txBox="1"/>
          <p:nvPr/>
        </p:nvSpPr>
        <p:spPr>
          <a:xfrm>
            <a:off x="3101795" y="39427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4278330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464869-C1D2-5229-D541-75F087C9BD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EB1606-78C0-40E9-B27D-49FE2AF75FB4}"/>
              </a:ext>
            </a:extLst>
          </p:cNvPr>
          <p:cNvSpPr>
            <a:spLocks noGrp="1"/>
          </p:cNvSpPr>
          <p:nvPr>
            <p:ph type="title"/>
          </p:nvPr>
        </p:nvSpPr>
        <p:spPr>
          <a:xfrm>
            <a:off x="2209968" y="1305104"/>
            <a:ext cx="7772065" cy="3450327"/>
          </a:xfrm>
        </p:spPr>
        <p:txBody>
          <a:bodyPr>
            <a:noAutofit/>
          </a:bodyPr>
          <a:lstStyle/>
          <a:p>
            <a:pPr>
              <a:lnSpc>
                <a:spcPct val="100000"/>
              </a:lnSpc>
            </a:pPr>
            <a:r>
              <a:rPr lang="ar-EG" b="0" dirty="0"/>
              <a:t>وَاسْأَلْهُمْ عَنِ الْقَرْيَةِ الَّتِي كَانَتْ حَاضِرَةَ الْبَحْرِ إِذْ يَعْدُونَ فِي السَّبْتِ إِذْ تَأْتِيهِمْ حِيتَانُهُمْ يَوْمَ سَبْتِهِمْ شُرَّعًا وَيَوْمَ لَا يَسْبِتُونَۙ لَا تَأْتِيهِمْۚ كَذَٰلِكَ نَبْلُوهُمْ بِمَا كَانُوا يَفْسُقُونَ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9146D5-748B-5257-42B7-4F9E8E0CCE46}"/>
              </a:ext>
            </a:extLst>
          </p:cNvPr>
          <p:cNvSpPr txBox="1"/>
          <p:nvPr/>
        </p:nvSpPr>
        <p:spPr>
          <a:xfrm>
            <a:off x="2060712" y="4341898"/>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Ask them concerning the town standing close by the sea. Behold! they transgressed in the matter of the Sabbath. For on the day of their Sabbath their fish did come to them, openly holding up their heads, but on the day they had no Sabbath, they came not: thus did We make a trial of them, for they were given to transgression.</a:t>
            </a:r>
          </a:p>
        </p:txBody>
      </p:sp>
      <p:sp>
        <p:nvSpPr>
          <p:cNvPr id="7" name="TextBox 6">
            <a:extLst>
              <a:ext uri="{FF2B5EF4-FFF2-40B4-BE49-F238E27FC236}">
                <a16:creationId xmlns:a16="http://schemas.microsoft.com/office/drawing/2014/main" id="{C1B904FC-B9F9-A71F-5F81-F405A97BE5B4}"/>
              </a:ext>
            </a:extLst>
          </p:cNvPr>
          <p:cNvSpPr txBox="1"/>
          <p:nvPr/>
        </p:nvSpPr>
        <p:spPr>
          <a:xfrm>
            <a:off x="3448028" y="40429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0419317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1E9EB-6223-C51D-D4F9-36D988C8F6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EBE792-4526-5103-AB19-5720A40380CD}"/>
              </a:ext>
            </a:extLst>
          </p:cNvPr>
          <p:cNvSpPr>
            <a:spLocks noGrp="1"/>
          </p:cNvSpPr>
          <p:nvPr>
            <p:ph type="title"/>
          </p:nvPr>
        </p:nvSpPr>
        <p:spPr>
          <a:xfrm>
            <a:off x="2209968" y="1393881"/>
            <a:ext cx="7772065" cy="3450327"/>
          </a:xfrm>
        </p:spPr>
        <p:txBody>
          <a:bodyPr>
            <a:noAutofit/>
          </a:bodyPr>
          <a:lstStyle/>
          <a:p>
            <a:pPr>
              <a:lnSpc>
                <a:spcPct val="100000"/>
              </a:lnSpc>
            </a:pPr>
            <a:r>
              <a:rPr lang="ar-EG" sz="5400" b="0" dirty="0"/>
              <a:t>وَإِذْ قَالَتْ أُمَّةٌ مِنْهُمْ لِمَ تَعِظُونَ قَوْمًاۙ اللَّهُ مُهْلِكُهُمْ أَوْ مُعَذِّبُهُمْ عَذَابًا شَدِيدًاۖ قَالُوا مَعْذِرَةً إِلَىٰ رَبِّكُمْ وَلَعَلَّهُمْ يَتَّقُونَ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1C05784-AD54-AD1C-7752-5C9B60BF48F4}"/>
              </a:ext>
            </a:extLst>
          </p:cNvPr>
          <p:cNvSpPr txBox="1"/>
          <p:nvPr/>
        </p:nvSpPr>
        <p:spPr>
          <a:xfrm>
            <a:off x="2060712" y="4333738"/>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some of them said: "Why do ye preach to a people whom Allah will destroy or visit with a terrible punishment?"- said the preachers:" To discharge our duty to your Lord, and perchance they may fear Him."</a:t>
            </a:r>
          </a:p>
        </p:txBody>
      </p:sp>
      <p:sp>
        <p:nvSpPr>
          <p:cNvPr id="7" name="TextBox 6">
            <a:extLst>
              <a:ext uri="{FF2B5EF4-FFF2-40B4-BE49-F238E27FC236}">
                <a16:creationId xmlns:a16="http://schemas.microsoft.com/office/drawing/2014/main" id="{DF830E98-04E3-E71A-53CD-A6BEE5761078}"/>
              </a:ext>
            </a:extLst>
          </p:cNvPr>
          <p:cNvSpPr txBox="1"/>
          <p:nvPr/>
        </p:nvSpPr>
        <p:spPr>
          <a:xfrm>
            <a:off x="1867798" y="40252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9072998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9AE77-0967-4D7C-90D1-EB09C0489B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681CFF-8F7E-FACB-BA41-607A41A26709}"/>
              </a:ext>
            </a:extLst>
          </p:cNvPr>
          <p:cNvSpPr>
            <a:spLocks noGrp="1"/>
          </p:cNvSpPr>
          <p:nvPr>
            <p:ph type="title"/>
          </p:nvPr>
        </p:nvSpPr>
        <p:spPr>
          <a:xfrm>
            <a:off x="2209968" y="1393881"/>
            <a:ext cx="7772065" cy="3450327"/>
          </a:xfrm>
        </p:spPr>
        <p:txBody>
          <a:bodyPr>
            <a:noAutofit/>
          </a:bodyPr>
          <a:lstStyle/>
          <a:p>
            <a:pPr>
              <a:lnSpc>
                <a:spcPct val="100000"/>
              </a:lnSpc>
            </a:pPr>
            <a:r>
              <a:rPr lang="ar-EG" sz="5000" b="0" dirty="0"/>
              <a:t>فَلَمَّا نَسُوا مَا ذُكِّرُوا بِهِ أَنْجَيْنَا الَّذِينَ يَنْهَوْنَ عَنِ السُّوءِ وَأَخَذْنَا الَّذِينَ ظَلَمُوا بِعَذَابٍ بَئِيسٍ بِمَا كَانُوا يَفْسُقُونَ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B0EB677-35CB-CE5A-F829-36CFF4B17FA1}"/>
              </a:ext>
            </a:extLst>
          </p:cNvPr>
          <p:cNvSpPr txBox="1"/>
          <p:nvPr/>
        </p:nvSpPr>
        <p:spPr>
          <a:xfrm>
            <a:off x="2060712" y="4228655"/>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disregarded the warnings that had been given them, We rescued those who forbade Evil; but We visited the wrong-doers with a grievous punishment because they were given to transgression.</a:t>
            </a:r>
          </a:p>
        </p:txBody>
      </p:sp>
      <p:sp>
        <p:nvSpPr>
          <p:cNvPr id="7" name="TextBox 6">
            <a:extLst>
              <a:ext uri="{FF2B5EF4-FFF2-40B4-BE49-F238E27FC236}">
                <a16:creationId xmlns:a16="http://schemas.microsoft.com/office/drawing/2014/main" id="{E7C40AE8-8523-AF4A-683F-C657BBB49C46}"/>
              </a:ext>
            </a:extLst>
          </p:cNvPr>
          <p:cNvSpPr txBox="1"/>
          <p:nvPr/>
        </p:nvSpPr>
        <p:spPr>
          <a:xfrm>
            <a:off x="2622399" y="39208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5753814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26697-A65F-FC80-4786-BAAB3EECAA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022893-EF5E-88EF-1219-FBA7AE612733}"/>
              </a:ext>
            </a:extLst>
          </p:cNvPr>
          <p:cNvSpPr>
            <a:spLocks noGrp="1"/>
          </p:cNvSpPr>
          <p:nvPr>
            <p:ph type="title"/>
          </p:nvPr>
        </p:nvSpPr>
        <p:spPr>
          <a:xfrm>
            <a:off x="2209968" y="1580312"/>
            <a:ext cx="7772065" cy="3450327"/>
          </a:xfrm>
        </p:spPr>
        <p:txBody>
          <a:bodyPr>
            <a:noAutofit/>
          </a:bodyPr>
          <a:lstStyle/>
          <a:p>
            <a:pPr>
              <a:lnSpc>
                <a:spcPct val="100000"/>
              </a:lnSpc>
            </a:pPr>
            <a:r>
              <a:rPr lang="ar-EG" sz="5400" b="0" dirty="0"/>
              <a:t>فَلَمَّا عَتَوْا عَنْ مَا نُهُوا عَنْهُ قُلْنَا لَهُمْ كُونُوا قِرَدَةً خَاسِئِينَ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4C897B6-3A33-0AF6-580A-F79CF7BB29FE}"/>
              </a:ext>
            </a:extLst>
          </p:cNvPr>
          <p:cNvSpPr txBox="1"/>
          <p:nvPr/>
        </p:nvSpPr>
        <p:spPr>
          <a:xfrm>
            <a:off x="2060712" y="4077735"/>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in their insolence they transgressed (all) prohibitions, We said to them: "Be ye apes, despised and rejected."</a:t>
            </a:r>
          </a:p>
        </p:txBody>
      </p:sp>
      <p:sp>
        <p:nvSpPr>
          <p:cNvPr id="7" name="TextBox 6">
            <a:extLst>
              <a:ext uri="{FF2B5EF4-FFF2-40B4-BE49-F238E27FC236}">
                <a16:creationId xmlns:a16="http://schemas.microsoft.com/office/drawing/2014/main" id="{44510D07-E73A-B64B-8A4C-0B9B6C516263}"/>
              </a:ext>
            </a:extLst>
          </p:cNvPr>
          <p:cNvSpPr txBox="1"/>
          <p:nvPr/>
        </p:nvSpPr>
        <p:spPr>
          <a:xfrm>
            <a:off x="3501289" y="37699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5499939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F699E-6ED0-AC68-D29A-26F497BA75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53CD29-AC10-75BD-0FC4-61EE68C11A50}"/>
              </a:ext>
            </a:extLst>
          </p:cNvPr>
          <p:cNvSpPr>
            <a:spLocks noGrp="1"/>
          </p:cNvSpPr>
          <p:nvPr>
            <p:ph type="title"/>
          </p:nvPr>
        </p:nvSpPr>
        <p:spPr>
          <a:xfrm>
            <a:off x="2209967" y="1420514"/>
            <a:ext cx="7772065" cy="3450327"/>
          </a:xfrm>
        </p:spPr>
        <p:txBody>
          <a:bodyPr>
            <a:noAutofit/>
          </a:bodyPr>
          <a:lstStyle/>
          <a:p>
            <a:pPr>
              <a:lnSpc>
                <a:spcPct val="100000"/>
              </a:lnSpc>
            </a:pPr>
            <a:r>
              <a:rPr lang="ar-EG" sz="5000" b="0" dirty="0"/>
              <a:t>وَإِذْ تَأَذَّنَ رَبُّكَ لَيَبْعَثَنَّ عَلَيْهِمْ إِلَىٰ يَوْمِ الْقِيَامَةِ مَنْ يَسُومُهُمْ سُوءَ الْعَذَابِۗ إِنَّ رَبَّكَ لَسَرِيعُ الْعِقَابِۖ وَإِنَّهُ لَغَفُورٌ رَحِيمٌ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9CC87B-250F-F132-C3D7-3555C415ED48}"/>
              </a:ext>
            </a:extLst>
          </p:cNvPr>
          <p:cNvSpPr txBox="1"/>
          <p:nvPr/>
        </p:nvSpPr>
        <p:spPr>
          <a:xfrm>
            <a:off x="2060713" y="4273044"/>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Behold! thy Lord did declare that He would send against them, to the Day of Judgment, those who would afflict them with grievous penalty. Thy Lord is quick in retribution, but He is also Oft-forgiving, Most Merciful.</a:t>
            </a:r>
          </a:p>
        </p:txBody>
      </p:sp>
      <p:sp>
        <p:nvSpPr>
          <p:cNvPr id="7" name="TextBox 6">
            <a:extLst>
              <a:ext uri="{FF2B5EF4-FFF2-40B4-BE49-F238E27FC236}">
                <a16:creationId xmlns:a16="http://schemas.microsoft.com/office/drawing/2014/main" id="{3622C55F-9F43-33A3-8D17-3B809CD5D08D}"/>
              </a:ext>
            </a:extLst>
          </p:cNvPr>
          <p:cNvSpPr txBox="1"/>
          <p:nvPr/>
        </p:nvSpPr>
        <p:spPr>
          <a:xfrm>
            <a:off x="1867798" y="40125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6360748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4F8BA-8B47-E02C-CBC4-4AD20C71E4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501AF0-7FC3-7172-1AC4-70F8F3F9574E}"/>
              </a:ext>
            </a:extLst>
          </p:cNvPr>
          <p:cNvSpPr>
            <a:spLocks noGrp="1"/>
          </p:cNvSpPr>
          <p:nvPr>
            <p:ph type="title"/>
          </p:nvPr>
        </p:nvSpPr>
        <p:spPr>
          <a:xfrm>
            <a:off x="2209967" y="1420514"/>
            <a:ext cx="7772065" cy="3450327"/>
          </a:xfrm>
        </p:spPr>
        <p:txBody>
          <a:bodyPr>
            <a:noAutofit/>
          </a:bodyPr>
          <a:lstStyle/>
          <a:p>
            <a:pPr>
              <a:lnSpc>
                <a:spcPct val="100000"/>
              </a:lnSpc>
            </a:pPr>
            <a:r>
              <a:rPr lang="ar-EG" sz="5400" b="0" dirty="0"/>
              <a:t>وَقَطَّعْنَاهُمْ فِي الْأَرْضِ أُمَمًاۖ مِنْهُمُ الصَّالِحُونَ وَمِنْهُمْ دُونَ ذَٰلِكَۖ وَبَلَوْنَاهُمْ بِالْحَسَنَاتِ وَالسَّيِّئَاتِ لَعَلَّهُمْ يَرْجِعُونَ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67F1CA4-4F19-A425-6610-B597F4FE8C95}"/>
              </a:ext>
            </a:extLst>
          </p:cNvPr>
          <p:cNvSpPr txBox="1"/>
          <p:nvPr/>
        </p:nvSpPr>
        <p:spPr>
          <a:xfrm>
            <a:off x="2060713" y="4273044"/>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 broke them up into sections on this earth. There are among them some that are the righteous, and some that are the opposite. We have tried them with both prosperity and adversity: In order that they might turn (to us).</a:t>
            </a:r>
          </a:p>
        </p:txBody>
      </p:sp>
      <p:sp>
        <p:nvSpPr>
          <p:cNvPr id="7" name="TextBox 6">
            <a:extLst>
              <a:ext uri="{FF2B5EF4-FFF2-40B4-BE49-F238E27FC236}">
                <a16:creationId xmlns:a16="http://schemas.microsoft.com/office/drawing/2014/main" id="{3C7C8DA9-C962-912B-7629-06235E5DCC7E}"/>
              </a:ext>
            </a:extLst>
          </p:cNvPr>
          <p:cNvSpPr txBox="1"/>
          <p:nvPr/>
        </p:nvSpPr>
        <p:spPr>
          <a:xfrm>
            <a:off x="1867798" y="40302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92421398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EC5C9-F0DD-9FA8-CDAA-1BEB5EE5DE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F80585-1D15-88C9-2221-F2333CCE7D4D}"/>
              </a:ext>
            </a:extLst>
          </p:cNvPr>
          <p:cNvSpPr>
            <a:spLocks noGrp="1"/>
          </p:cNvSpPr>
          <p:nvPr>
            <p:ph type="title"/>
          </p:nvPr>
        </p:nvSpPr>
        <p:spPr>
          <a:xfrm>
            <a:off x="2209968" y="1402758"/>
            <a:ext cx="7772065" cy="3450327"/>
          </a:xfrm>
        </p:spPr>
        <p:txBody>
          <a:bodyPr>
            <a:noAutofit/>
          </a:bodyPr>
          <a:lstStyle/>
          <a:p>
            <a:pPr>
              <a:lnSpc>
                <a:spcPct val="100000"/>
              </a:lnSpc>
            </a:pPr>
            <a:r>
              <a:rPr lang="ar-EG" sz="5400" b="0" dirty="0"/>
              <a:t>فَخَلَفَ مِنْ بَعْدِهِمْ خَلْفٌ وَرِثُوا الْكِتَابَ يَأْخُذُونَ عَرَضَ هَٰذَا الْأَدْنَىٰ وَيَقُولُونَ سَيُغْفَرُ لَنَا وَإِنْ يَأْتِهِمْ عَرَضٌ مِثْلُهُ يَأْخُذُوهُۚ..</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0B7B41-383C-B5D6-0122-345F8F3D6230}"/>
              </a:ext>
            </a:extLst>
          </p:cNvPr>
          <p:cNvSpPr txBox="1"/>
          <p:nvPr/>
        </p:nvSpPr>
        <p:spPr>
          <a:xfrm>
            <a:off x="2060712" y="4676891"/>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After them succeeded an (evil) generation: They inherited the Book, but they chose (for themselves) the vanities of this world, saying (for excuse): "(Everything) will be forgiven us." (Even so), if similar vanities came their way, they would (again) seize them.</a:t>
            </a:r>
          </a:p>
        </p:txBody>
      </p:sp>
    </p:spTree>
    <p:extLst>
      <p:ext uri="{BB962C8B-B14F-4D97-AF65-F5344CB8AC3E}">
        <p14:creationId xmlns:p14="http://schemas.microsoft.com/office/powerpoint/2010/main" val="235352477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B0346-6732-8097-3043-3473B8A584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303610-F080-014D-B93B-7ED4DA9A37F2}"/>
              </a:ext>
            </a:extLst>
          </p:cNvPr>
          <p:cNvSpPr>
            <a:spLocks noGrp="1"/>
          </p:cNvSpPr>
          <p:nvPr>
            <p:ph type="title"/>
          </p:nvPr>
        </p:nvSpPr>
        <p:spPr>
          <a:xfrm>
            <a:off x="2209966" y="1453058"/>
            <a:ext cx="7772065" cy="3450327"/>
          </a:xfrm>
        </p:spPr>
        <p:txBody>
          <a:bodyPr>
            <a:noAutofit/>
          </a:bodyPr>
          <a:lstStyle/>
          <a:p>
            <a:pPr>
              <a:lnSpc>
                <a:spcPct val="100000"/>
              </a:lnSpc>
            </a:pPr>
            <a:r>
              <a:rPr lang="ar-EG" sz="5400" b="0" dirty="0"/>
              <a:t>أَلَمْ يُؤْخَذْ عَلَيْهِمْ مِيثَاقُ الْكِتَابِ أَنْ لَا يَقُولُوا عَلَى اللَّهِ إِلَّا الْحَقَّ وَدَرَسُوا مَا فِيهِۗ وَالدَّارُ الْآخِرَةُ خَيْرٌ لِلَّذِينَ يَتَّقُونَۗ أَفَلَا تَعْقِلُونَ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7C3683-CA97-AD14-8A74-4D0141824431}"/>
              </a:ext>
            </a:extLst>
          </p:cNvPr>
          <p:cNvSpPr txBox="1"/>
          <p:nvPr/>
        </p:nvSpPr>
        <p:spPr>
          <a:xfrm>
            <a:off x="2060712" y="4761342"/>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Was not the covenant of the Book taken from them, that they would not ascribe to Allah anything but the truth? and they study what is in the Book. But best for the righteous is the home in the Hereafter. Will ye not understand?</a:t>
            </a:r>
          </a:p>
        </p:txBody>
      </p:sp>
      <p:sp>
        <p:nvSpPr>
          <p:cNvPr id="7" name="TextBox 6">
            <a:extLst>
              <a:ext uri="{FF2B5EF4-FFF2-40B4-BE49-F238E27FC236}">
                <a16:creationId xmlns:a16="http://schemas.microsoft.com/office/drawing/2014/main" id="{30BBEB92-4AB5-6C52-9E1F-E18BEA912A2F}"/>
              </a:ext>
            </a:extLst>
          </p:cNvPr>
          <p:cNvSpPr txBox="1"/>
          <p:nvPr/>
        </p:nvSpPr>
        <p:spPr>
          <a:xfrm>
            <a:off x="4353546" y="45185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0451234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A094C5-3741-1972-258A-2491F30D10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E9B3A0-D670-EDD2-5D1D-28125E200AA8}"/>
              </a:ext>
            </a:extLst>
          </p:cNvPr>
          <p:cNvSpPr>
            <a:spLocks noGrp="1"/>
          </p:cNvSpPr>
          <p:nvPr>
            <p:ph type="title"/>
          </p:nvPr>
        </p:nvSpPr>
        <p:spPr>
          <a:xfrm>
            <a:off x="2209968" y="1648366"/>
            <a:ext cx="7772065" cy="3450327"/>
          </a:xfrm>
        </p:spPr>
        <p:txBody>
          <a:bodyPr>
            <a:noAutofit/>
          </a:bodyPr>
          <a:lstStyle/>
          <a:p>
            <a:pPr>
              <a:lnSpc>
                <a:spcPct val="100000"/>
              </a:lnSpc>
            </a:pPr>
            <a:r>
              <a:rPr lang="ar-EG" sz="5400" b="0" dirty="0"/>
              <a:t>وَالَّذِينَ يُمَسِّكُونَ بِالْكِتَابِ وَأَقَامُوا الصَّلَاةَ إِنَّا لَا نُضِيعُ أَجْرَ الْمُصْلِحِينَ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B787D7-9AEB-B839-AE9B-2BE6A461183A}"/>
              </a:ext>
            </a:extLst>
          </p:cNvPr>
          <p:cNvSpPr txBox="1"/>
          <p:nvPr/>
        </p:nvSpPr>
        <p:spPr>
          <a:xfrm>
            <a:off x="2060712" y="4196029"/>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those who hold fast by the Book and establish regular prayer,- never shall We suffer the reward of the righteous to perish.</a:t>
            </a:r>
          </a:p>
        </p:txBody>
      </p:sp>
      <p:sp>
        <p:nvSpPr>
          <p:cNvPr id="7" name="TextBox 6">
            <a:extLst>
              <a:ext uri="{FF2B5EF4-FFF2-40B4-BE49-F238E27FC236}">
                <a16:creationId xmlns:a16="http://schemas.microsoft.com/office/drawing/2014/main" id="{9B46D90A-9DDA-7232-CD31-3B31E435BCAA}"/>
              </a:ext>
            </a:extLst>
          </p:cNvPr>
          <p:cNvSpPr txBox="1"/>
          <p:nvPr/>
        </p:nvSpPr>
        <p:spPr>
          <a:xfrm>
            <a:off x="1793173" y="38882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930629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8</Template>
  <TotalTime>464</TotalTime>
  <Words>9766</Words>
  <Application>Microsoft Office PowerPoint</Application>
  <PresentationFormat>Widescreen</PresentationFormat>
  <Paragraphs>696</Paragraphs>
  <Slides>180</Slides>
  <Notes>174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180</vt:i4>
      </vt:variant>
    </vt:vector>
  </HeadingPairs>
  <TitlesOfParts>
    <vt:vector size="186"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الأعراف بِسْمِ ٱللَّهِ ٱلرَّحْمَـٰنِ ٱلرَّحِيمِ</vt:lpstr>
      <vt:lpstr>قَالَ الْمَلَأُ الَّذِينَ اسْتَكْبَرُوا مِنْ قَوْمِهِ لَنُخْرِجَنَّكَ يَا شُعَيْبُ وَالَّذِينَ آمَنُوا مَعَكَ  مِنْ قَرْيَتِنَا أَوْ لَتَعُودُنَّ فِي مِلَّتِنَاۚ قَالَ أَوَلَوْ كُنَّا كَارِهِينَ</vt:lpstr>
      <vt:lpstr>قَدِ افْتَرَيْنَا عَلَى اللَّهِ كَذِبًا إِنْ عُدْنَا فِي مِلَّتِكُمْ بَعْدَ إِذْ نَجَّانَا اللَّهُ مِنْهَاۚ وَمَا يَكُونُ لَنَا أَنْ نَعُودَ فِيهَا إِلَّا أَنْ يَشَاءَ اللَّهُ رَبُّنَاۚ... </vt:lpstr>
      <vt:lpstr> وَسِعَ رَبُّنَا كُلَّ شَيْءٍ عِلْمًاۚ عَلَى اللَّهِ تَوَكَّلْنَاۚ رَبَّنَا افْتَحْ بَيْنَنَا وَبَيْنَ قَوْمِنَا بِالْحَقِّ وَأَنْتَ خَيْرُ الْفَاتِحِينَ</vt:lpstr>
      <vt:lpstr>وَقَالَ الْمَلَأُ الَّذِينَ كَفَرُوا مِنْ قَوْمِهِ لَئِنِ اتَّبَعْتُمْ شُعَيْبًا إِنَّكُمْ إِذًا لَخَاسِرُونَ</vt:lpstr>
      <vt:lpstr>فَأَخَذَتْهُمُ الرَّجْفَةُ فَأَصْبَحُوا فِي دَارِهِمْ جَاثِمِينَ</vt:lpstr>
      <vt:lpstr>الَّذِينَ كَذَّبُوا شُعَيْبًا كَأَنْ لَمْ يَغْنَوْا فِيهَاۚ الَّذِينَ كَذَّبُوا شُعَيْبًا كَانُوا هُمُ الْخَاسِرِينَ </vt:lpstr>
      <vt:lpstr>فَتَوَلَّىٰ عَنْهُمْ وَقَالَ يَا قَوْمِ لَقَدْ أَبْلَغْتُكُمْ رِسَالَاتِ رَبِّي وَنَصَحْتُ لَكُمْۖ فَكَيْفَ آسَىٰ عَلَىٰ قَوْمٍ كَافِرِينَ </vt:lpstr>
      <vt:lpstr>وَمَا أَرْسَلْنَا فِي قَرْيَةٍ مِنْ نَبِيٍّ إِلَّا أَخَذْنَا أَهْلَهَا بِالْبَأْسَاءِ وَالضَّرَّاءِ لَعَلَّهُمْ يَضَّرَّعُونَ </vt:lpstr>
      <vt:lpstr>ثُمَّ بَدَّلْنَا مَكَانَ السَّيِّئَةِ الْحَسَنَةَ حَتَّىٰ عَفَوْا وَقَالُوا قَدْ مَسَّ آبَاءَنَا الضَّرَّاءُ وَالسَّرَّاءُ فَأَخَذْنَاهُمْ بَغْتَةً وَهُمْ لَا يَشْعُرُونَ</vt:lpstr>
      <vt:lpstr>وَلَوْ أَنَّ أَهْلَ الْقُرَىٰ آمَنُوا وَاتَّقَوْا لَفَتَحْنَا عَلَيْهِمْ بَرَكَاتٍ مِنَ السَّمَاءِ وَالْأَرْضِ وَلَٰكِنْ كَذَّبُوا فَأَخَذْنَاهُمْ بِمَا كَانُوا يَكْسِبُونَ</vt:lpstr>
      <vt:lpstr>أَفَأَمِنَ أَهْلُ الْقُرَىٰ أَنْ يَأْتِيَهُمْ بَأْسُنَا بَيَاتًا وَهُمْ نَائِمُونَ </vt:lpstr>
      <vt:lpstr>أَوَأَمِنَ أَهْلُ الْقُرَىٰ أَنْ يَأْتِيَهُمْ بَأْسُنَا ضُحًى وَهُمْ يَلْعَبُونَ</vt:lpstr>
      <vt:lpstr>أَفَأَمِنُوا مَكْرَ اللَّهِۚ فَلَا يَأْمَنُ مَكْرَ اللَّهِ إِلَّا الْقَوْمُ الْخَاسِرُونَ</vt:lpstr>
      <vt:lpstr>أَوَلَمْ يَهْدِ لِلَّذِينَ يَرِثُونَ الْأَرْضَ مِنْ بَعْدِ أَهْلِهَا أَنْ لَوْ نَشَاءُ أَصَبْنَاهُمْ بِذُنُوبِهِمْۚ وَنَطْبَعُ عَلَىٰ قُلُوبِهِمْ فَهُمْ لَا يَسْمَعُونَ </vt:lpstr>
      <vt:lpstr>تِلْكَ الْقُرَىٰ نَقُصُّ عَلَيْكَ مِنْ أَنْبَائِهَاۚ وَلَقَدْ جَاءَتْهُمْ رُسُلُهُمْ بِالْبَيِّنَاتِ فَمَا كَانُوا لِيُؤْمِنُوا بِمَا كَذَّبُوا مِنْ قَبْلُ ۚ كَذَٰلِكَ يَطْبَعُ اللَّهُ عَلَىٰ قُلُوبِ الْكَافِرِينَ </vt:lpstr>
      <vt:lpstr>وَمَا وَجَدْنَا لِأَكْثَرِهِمْ مِنْ عَهْدٍۖ وَإِنْ وَجَدْنَا أَكْثَرَهُمْ لَفَاسِقِينَ</vt:lpstr>
      <vt:lpstr>ثُمَّ بَعَثْنَا مِنْ بَعْدِهِمْ مُوسَىٰ بِآيَاتِنَا إِلَىٰ فِرْعَوْنَ وَمَلَئِهِ فَظَلَمُوا بِهَاۖ فَانْظُرْ كَيْفَ كَانَ عَاقِبَةُ الْمُفْسِدِينَ</vt:lpstr>
      <vt:lpstr>وَقَالَ مُوسَىٰ يَا فِرْعَوْنُ إِنِّي رَسُولٌ مِنْ رَبِّ الْعَالَمِينَ</vt:lpstr>
      <vt:lpstr>حَقِيقٌ عَلَىٰ أَنْ لَا أَقُولَ عَلَى اللَّهِ إِلَّا الْحَقَّ ۚ قَدْ جِئْتُكُمْ بِبَيِّنَةٍ مِنْ رَبِّكُمْ فَأَرْسِلْ مَعِيَ بَنِي إِسْرَائِيلَ</vt:lpstr>
      <vt:lpstr>قَالَ إِنْ كُنْتَ جِئْتَ بِآيَةٍ فَأْتِ بِهَا إِنْ كُنْتَ مِنَ الصَّادِقِينَ</vt:lpstr>
      <vt:lpstr>فَأَلْقَىٰ عَصَاهُ فَإِذَا هِيَ ثُعْبَانٌ مُبِينٌ</vt:lpstr>
      <vt:lpstr>وَنَزَعَ يَدَهُ فَإِذَا هِيَ بَيْضَاءُ لِلنَّاظِرِينَ </vt:lpstr>
      <vt:lpstr>قَالَ الْمَلَأُ مِنْ قَوْمِ فِرْعَوْنَ إِنَّ هَٰذَا لَسَاحِرٌ عَلِيمٌ </vt:lpstr>
      <vt:lpstr>يُرِيدُ أَنْ يُخْرِجَكُمْ مِنْ أَرْضِكُمْۖ  فَمَاذَا تَأْمُرُونَ</vt:lpstr>
      <vt:lpstr>قَالُوا أَرْجِهْ وَأَخَاهُ وَأَرْسِلْ فِي  الْمَدَائِنِ حَاشِرِينَ</vt:lpstr>
      <vt:lpstr>يَأْتُوكَ بِكُلِّ سَاحِرٍ عَلِيمٍ </vt:lpstr>
      <vt:lpstr>وَجَاءَ السَّحَرَةُ فِرْعَوْنَ قَالُوا إِنَّ لَنَا لَأَجْرًا إِنْ كُنَّا نَحْنُ الْغَالِبِينَ</vt:lpstr>
      <vt:lpstr>قَالَ نَعَمْ وَإِنَّكُمْ لَمِنَ الْمُقَرَّبِينَ</vt:lpstr>
      <vt:lpstr>قَالُوا يَا مُوسَىٰ إِمَّا أَنْ تُلْقِيَ وَإِمَّا أَنْ نَكُونَ نَحْنُ الْمُلْقِينَ </vt:lpstr>
      <vt:lpstr>قَالَ أَلْقُواۖ فَلَمَّا أَلْقَوْا سَحَرُوا أَعْيُنَ النَّاسِ وَاسْتَرْهَبُوهُمْ وَجَاءُوا بِسِحْرٍ عَظِيمٍ</vt:lpstr>
      <vt:lpstr>وَأَوْحَيْنَا إِلَىٰ مُوسَىٰ أَنْ أَلْقِ عَصَاكَۖ فَإِذَا هِيَ تَلْقَفُ مَا يَأْفِكُونَ </vt:lpstr>
      <vt:lpstr>فَوَقَعَ الْحَقُّ وَبَطَلَ مَا كَانُوا يَعْمَلُونَ</vt:lpstr>
      <vt:lpstr>فَغُلِبُوا هُنَالِكَ وَانْقَلَبُوا صَاغِرِينَ </vt:lpstr>
      <vt:lpstr>وَأُلْقِيَ السَّحَرَةُ سَاجِدِينَ</vt:lpstr>
      <vt:lpstr>قَالُوا آمَنَّا بِرَبِّ الْعَالَمِينَ </vt:lpstr>
      <vt:lpstr>رَبِّ مُوسَىٰ وَهَارُونَ</vt:lpstr>
      <vt:lpstr>قَالَ فِرْعَوْنُ آمَنْتُمْ بِهِ قَبْلَ أَنْ آذَنَ لَكُمْۖ إِنَّ هَٰذَا لَمَكْرٌ مَكَرْتُمُوهُ فِي الْمَدِينَةِ لِتُخْرِجُوا مِنْهَا أَهْلَهَاۖ فَسَوْفَ تَعْلَمُونَ</vt:lpstr>
      <vt:lpstr>لَأُقَطِّعَنَّ أَيْدِيَكُمْ وَأَرْجُلَكُمْ مِنْ خِلَافٍ ثُمَّ لَأُصَلِّبَنَّكُمْ أَجْمَعِينَ </vt:lpstr>
      <vt:lpstr>قَالُوا إِنَّا إِلَىٰ رَبِّنَا مُنْقَلِبُونَ </vt:lpstr>
      <vt:lpstr>وَمَا تَنْقِمُ مِنَّا إِلَّا أَنْ آمَنَّا بِآيَاتِ رَبِّنَا  لَمَّا جَاءَتْنَاۚ رَبَّنَا أَفْرِغْ عَلَيْنَا صَبْرًا  وَتَوَفَّنَا مُسْلِمِينَ</vt:lpstr>
      <vt:lpstr>وَقَالَ الْمَلَأُ مِنْ قَوْمِ فِرْعَوْنَ أَتَذَرُ مُوسَىٰ وَقَوْمَهُ لِيُفْسِدُوا فِي الْأَرْضِ وَيَذَرَكَ وَآلِهَتَكَۚ قَالَ سَنُقَتِّلُ أَبْنَاءَهُمْ وَنَسْتَحْيِي نِسَاءَهُمْ وَإِنَّا فَوْقَهُمْ قَاهِرُونَ</vt:lpstr>
      <vt:lpstr>قَالَ مُوسَىٰ لِقَوْمِهِ اسْتَعِينُوا بِاللَّهِ وَاصْبِرُواۖ إِنَّ الْأَرْضَ لِلَّهِ يُورِثُهَا مَنْ يَشَاءُ مِنْ عِبَادِهِۖ وَالْعَاقِبَةُ لِلْمُتَّقِينَ</vt:lpstr>
      <vt:lpstr>قَالُوا أُوذِينَا مِنْ قَبْلِ أَنْ تَأْتِيَنَا وَمِنْ بَعْدِ مَا جِئْتَنَاۚ قَالَ عَسَىٰ رَبُّكُمْ أَنْ يُهْلِكَ عَدُوَّكُمْ وَيَسْتَخْلِفَكُمْ فِي الْأَرْضِ فَيَنْظُرَ كَيْفَ تَعْمَلُونَ </vt:lpstr>
      <vt:lpstr>وَلَقَدْ أَخَذْنَا آلَ فِرْعَوْنَ بِالسِّنِينَ وَنَقْصٍ مِنَ الثَّمَرَاتِ لَعَلَّهُمْ يَذَّكَّرُونَ </vt:lpstr>
      <vt:lpstr>فَإِذَا جَاءَتْهُمُ الْحَسَنَةُ قَالُوا لَنَا هَٰذِهِۖ  وَإِنْ تُصِبْهُمْ سَيِّئَةٌ يَطَّيَّرُوا بِمُوسَىٰ  وَمَنْ مَعَهُۗ أَلَا إِنَّمَا طَائِرُهُمْ عِنْدَ اللَّهِ  وَلَٰكِنَّ أَكْثَرَهُمْ لَا يَعْلَمُونَ</vt:lpstr>
      <vt:lpstr>وَقَالُوا مَهْمَا تَأْتِنَا بِهِ مِنْ آيَةٍ لِتَسْحَرَنَا بِهَا فَمَا نَحْنُ لَكَ بِمُؤْمِنِينَ</vt:lpstr>
      <vt:lpstr>فَأَرْسَلْنَا عَلَيْهِمُ الطُّوفَانَ وَالْجَرَادَ وَالْقُمَّلَ وَالضَّفَادِعَ وَالدَّمَ آيَاتٍ مُفَصَّلَاتٍ فَاسْتَكْبَرُوا وَكَانُوا قَوْمًا مُجْرِمِينَ</vt:lpstr>
      <vt:lpstr>وَلَمَّا وَقَعَ عَلَيْهِمُ الرِّجْزُ قَالُوا يَا مُوسَى ادْعُ لَنَا رَبَّكَ بِمَا عَهِدَ عِنْدَكَۖ لَئِنْ كَشَفْتَ عَنَّا الرِّجْزَ لَنُؤْمِنَنَّ لَكَ وَلَنُرْسِلَنَّ مَعَكَ بَنِي إِسْرَائِيلَ</vt:lpstr>
      <vt:lpstr>فَلَمَّا كَشَفْنَا عَنْهُمُ الرِّجْزَ إِلَىٰ أَجَلٍ هُمْ بَالِغُوهُ إِذَا هُمْ يَنْكُثُونَ</vt:lpstr>
      <vt:lpstr>فَانْتَقَمْنَا مِنْهُمْ فَأَغْرَقْنَاهُمْ فِي الْيَمِّ بِأَنَّهُمْ كَذَّبُوا بِآيَاتِنَا وَكَانُوا عَنْهَا غَافِلِينَ </vt:lpstr>
      <vt:lpstr>وَأَوْرَثْنَا الْقَوْمَ الَّذِينَ كَانُوا يُسْتَضْعَفُونَ مَشَارِقَ الْأَرْضِ وَمَغَارِبَهَا الَّتِي بَارَكْنَا فِيهَاۖ...</vt:lpstr>
      <vt:lpstr> وَتَمَّتْ كَلِمَتُ رَبِّكَ الْحُسْنَىٰ عَلَىٰ  بَنِي إِسْرَائِيلَ بِمَا صَبَرُواۖ وَدَمَّرْنَا مَا كَانَ يَصْنَعُ فِرْعَوْنُ وَقَوْمُهُ وَمَا  كَانُوا يَعْرِشُونَ</vt:lpstr>
      <vt:lpstr>وَجَاوَزْنَا بِبَنِي إِسْرَائِيلَ الْبَحْرَ  فَأَتَوْا عَلَىٰ قَوْمٍ يَعْكُفُونَ عَلَىٰ أَصْنَامٍ لَهُمْۚ قَالُوا يَا مُوسَى اجْعَلْ لَنَا إِلَٰهًا كَمَا لَهُمْ آلِهَةٌۚ قَالَ إِنَّكُمْ قَوْمٌ تَجْهَلُونَ</vt:lpstr>
      <vt:lpstr>إِنَّ هَٰؤُلَاءِ مُتَبَّرٌ مَا هُمْ فِيهِ وَبَاطِلٌ مَا كَانُوا يَعْمَلُونَ </vt:lpstr>
      <vt:lpstr>قَالَ أَغَيْرَ اللَّهِ أَبْغِيكُمْ إِلَٰهًا وَهُوَ فَضَّلَكُمْ عَلَى الْعَالَمِينَ </vt:lpstr>
      <vt:lpstr>وَإِذْ أَنْجَيْنَاكُمْ مِنْ آلِ فِرْعَوْنَ يَسُومُونَكُمْ سُوءَ الْعَذَابِۖ يُقَتِّلُونَ أَبْنَاءَكُمْ وَيَسْتَحْيُونَ نِسَاءَكُمْۚ وَفِي  ذَٰلِكُمْ بَلَاءٌ مِنْ رَبِّكُمْ عَظِيمٌ</vt:lpstr>
      <vt:lpstr>وَوَاعَدْنَا مُوسَىٰ ثَلَاثِينَ لَيْلَةً وَأَتْمَمْنَاهَا بِعَشْرٍ فَتَمَّ مِيقَاتُ رَبِّهِ أَرْبَعِينَ لَيْلَةًۚ وَقَالَ مُوسَىٰ لِأَخِيهِ هَارُونَ اخْلُفْنِي فِي قَوْمِي وَأَصْلِحْ وَلَا تَتَّبِعْ سَبِيلَ الْمُفْسِدِينَ </vt:lpstr>
      <vt:lpstr>وَلَمَّا جَاءَ مُوسَىٰ لِمِيقَاتِنَا وَكَلَّمَهُ رَبُّهُ  قَالَ رَبِّ أَرِنِي أَنْظُرْ إِلَيْكَۚ قَالَ لَنْ تَرَانِي وَلَٰكِنِ انْظُرْ إِلَى الْجَبَلِ فَإِنِ اسْتَقَرَّ  مَكَانَهُ فَسَوْفَ تَرَانِيۚ...</vt:lpstr>
      <vt:lpstr> فَلَمَّا تَجَلَّىٰ رَبُّهُ لِلْجَبَلِ جَعَلَهُ دَكًّا وَخَرَّ مُوسَىٰ صَعِقًاۚ فَلَمَّا أَفَاقَ قَالَ سُبْحَانَكَ تُبْتُ إِلَيْكَ وَأَنَا أَوَّلُ الْمُؤْمِنِينَ</vt:lpstr>
      <vt:lpstr>قَالَ يَا مُوسَىٰ إِنِّي اصْطَفَيْتُكَ عَلَى النَّاسِ بِرِسَالَاتِي وَبِكَلَامِي فَخُذْ مَا آتَيْتُكَ وَكُنْ مِنَ الشَّاكِرِينَ</vt:lpstr>
      <vt:lpstr>وَكَتَبْنَا لَهُ فِي الْأَلْوَاحِ مِنْ كُلِّ شَيْءٍ مَوْعِظَةً وَتَفْصِيلًا لِكُلِّ شَيْءٍ فَخُذْهَا  بِقُوَّةٍ وَأْمُرْ قَوْمَكَ يَأْخُذُوا بِأَحْسَنِهَاۚ سَأُرِيكُمْ دَارَ الْفَاسِقِينَ </vt:lpstr>
      <vt:lpstr>سَأَصْرِفُ عَنْ آيَاتِيَ الَّذِينَ يَتَكَبَّرُونَ  فِي الْأَرْضِ بِغَيْرِ الْحَقِّ وَإِنْ يَرَوْا كُلَّ  آيَةٍ لَا يُؤْمِنُوا بِهَا وَإِنْ يَرَوْا سَبِيلَ الرُّشْدِ لَا يَتَّخِذُوهُ سَبِيلًا وَإِنْ يَرَوْا سَبِيلَ الْغَيِّ يَتَّخِذُوهُ سَبِيلًاۚ...</vt:lpstr>
      <vt:lpstr>ذَٰلِكَ بِأَنَّهُمْ كَذَّبُوا بِآيَاتِنَا وَكَانُوا عَنْهَا غَافِلِينَ</vt:lpstr>
      <vt:lpstr>وَالَّذِينَ كَذَّبُوا بِآيَاتِنَا وَلِقَاءِ الْآخِرَةِ حَبِطَتْ أَعْمَالُهُمْۚ هَلْ يُجْزَوْنَ إِلَّا مَا كَانُوا يَعْمَلُونَ </vt:lpstr>
      <vt:lpstr>وَاتَّخَذَ قَوْمُ مُوسَىٰ مِنْ بَعْدِهِ مِنْ حُلِيِّهِمْ عِجْلًا جَسَدًا لَهُ خُوَارٌۚ أَلَمْ يَرَوْا أَنَّهُ لَا يُكَلِّمُهُمْ وَلَا يَهْدِيهِمْ سَبِيلًاۘ اتَّخَذُوهُ  وَكَانُوا ظَالِمِينَ </vt:lpstr>
      <vt:lpstr>وَلَمَّا سُقِطَ فِي أَيْدِيهِمْ وَرَأَوْا أَنَّهُمْ قَدْ ضَلُّوا قَالُوا لَئِنْ لَمْ يَرْحَمْنَا رَبُّنَا وَيَغْفِرْ لَنَا لَنَكُونَنَّ مِنَ الْخَاسِرِينَ</vt:lpstr>
      <vt:lpstr>وَلَمَّا رَجَعَ مُوسَىٰ إِلَىٰ قَوْمِهِ غَضْبَانَ أَسِفًا قَالَ بِئْسَمَا خَلَفْتُمُونِي مِنْ بَعْدِيۖ أَعَجِلْتُمْ أَمْرَ رَبِّكُمْۖ وَأَلْقَى الْأَلْوَاحَ وَأَخَذَ بِرَأْسِ أَخِيهِ يَجُرُّهُ إِلَيْهِۚ...</vt:lpstr>
      <vt:lpstr> قَالَ ابْنَ أُمَّ إِنَّ الْقَوْمَ اسْتَضْعَفُونِي وَكَادُوا يَقْتُلُونَنِي فَلَا تُشْمِتْ بِيَ الْأَعْدَاءَ وَلَا تَجْعَلْنِي مَعَ الْقَوْمِ الظَّالِمِينَ</vt:lpstr>
      <vt:lpstr>قَالَ رَبِّ اغْفِرْ لِي وَلِأَخِي وَأَدْخِلْنَا فِي رَحْمَتِكَۖ وَأَنْتَ أَرْحَمُ الرَّاحِمِينَ</vt:lpstr>
      <vt:lpstr>إِنَّ الَّذِينَ اتَّخَذُوا الْعِجْلَ سَيَنَالُهُمْ غَضَبٌ مِنْ رَبِّهِمْ وَذِلَّةٌ فِي الْحَيَاةِ الدُّنْيَاۚ وَكَذَٰلِكَ نَجْزِي الْمُفْتَرِينَ </vt:lpstr>
      <vt:lpstr>وَالَّذِينَ عَمِلُوا السَّيِّئَاتِ ثُمَّ تَابُوا مِنْ بَعْدِهَا وَآمَنُوا إِنَّ رَبَّكَ مِنْ بَعْدِهَا لَغَفُورٌ رَحِيمٌ</vt:lpstr>
      <vt:lpstr>وَلَمَّا سَكَتَ عَنْ مُوسَى الْغَضَبُ أَخَذَ الْأَلْوَاحَۖ وَفِي نُسْخَتِهَا هُدًى وَرَحْمَةٌ لِلَّذِينَ هُمْ لِرَبِّهِمْ يَرْهَبُونَ </vt:lpstr>
      <vt:lpstr>وَاخْتَارَ مُوسَىٰ قَوْمَهُ سَبْعِينَ رَجُلًا لِمِيقَاتِنَاۖ فَلَمَّا أَخَذَتْهُمُ الرَّجْفَةُ قَالَ رَبِّ لَوْ شِئْتَ أَهْلَكْتَهُمْ مِنْ قَبْلُ وَإِيَّايَۖ... </vt:lpstr>
      <vt:lpstr> أَتُهْلِكُنَا بِمَا فَعَلَ السُّفَهَاءُ مِنَّاۖ إِنْ هِيَ إِلَّا فِتْنَتُكَ تُضِلُّ بِهَا مَنْ تَشَاءُ وَتَهْدِي مَنْ تَشَاءُۖ...</vt:lpstr>
      <vt:lpstr> أَنْتَ وَلِيُّنَا فَاغْفِرْ لَنَا وَارْحَمْنَاۖ وَأَنْتَ خَيْرُ الْغَافِرِينَ</vt:lpstr>
      <vt:lpstr>وَاكْتُبْ لَنَا فِي هَٰذِهِ الدُّنْيَا حَسَنَةً وَفِي الْآخِرَةِ إِنَّا هُدْنَا إِلَيْكَۚ قَالَ عَذَابِي أُصِيبُ بِهِ مَنْ أَشَاءُۖ وَرَحْمَتِي  وَسِعَتْ كُلَّ شَيْءٍۚ...</vt:lpstr>
      <vt:lpstr> فَسَأَكْتُبُهَا لِلَّذِينَ يَتَّقُونَ وَيُؤْتُونَ الزَّكَاةَ وَالَّذِينَ هُمْ بِآيَاتِنَا يُؤْمِنُونَ</vt:lpstr>
      <vt:lpstr>الَّذِينَ يَتَّبِعُونَ الرَّسُولَ النَّبِيَّ الْأُمِّيَّ الَّذِي يَجِدُونَهُ مَكْتُوبًا عِنْدَهُمْ فِي التَّوْرَاةِ وَالْإِنْجِيلِ يَأْمُرُهُمْ بِالْمَعْرُوفِ وَيَنْهَاهُمْ عَنِ الْمُنْكَرِ وَيُحِلُّ لَهُمُ الطَّيِّبَاتِ وَيُحَرِّمُ عَلَيْهِمُ الْخَبَائِثَ وَيَضَعُ عَنْهُمْ إِصْرَهُمْ وَالْأَغْلَالَ الَّتِي كَانَتْ عَلَيْهِمْۚ...</vt:lpstr>
      <vt:lpstr>فَالَّذِينَ آمَنُوا بِهِ وَعَزَّرُوهُ وَنَصَرُوهُ وَاتَّبَعُوا النُّورَ الَّذِي أُنْزِلَ مَعَهُۙ أُولَٰئِكَ هُمُ الْمُفْلِحُونَ</vt:lpstr>
      <vt:lpstr>قُلْ يَا أَيُّهَا النَّاسُ إِنِّي رَسُولُ اللَّهِ  إِلَيْكُمْ جَمِيعًا الَّذِي لَهُ مُلْكُ السَّمَاوَاتِ وَالْأَرْضِۖ لَا إِلَٰهَ إِلَّا هُوَ يُحْيِي وَيُمِيتُۖ... </vt:lpstr>
      <vt:lpstr>فَآمِنُوا بِاللَّهِ وَرَسُولِهِ النَّبِيِّ الْأُمِّيِّ الَّذِي يُؤْمِنُ بِاللَّهِ وَكَلِمَاتِهِ وَاتَّبِعُوهُ لَعَلَّكُمْ تَهْتَدُونَ</vt:lpstr>
      <vt:lpstr>وَمِنْ قَوْمِ مُوسَىٰ أُمَّةٌ يَهْدُونَ بِالْحَقِّ وَبِهِ يَعْدِلُونَ </vt:lpstr>
      <vt:lpstr>وَقَطَّعْنَاهُمُ اثْنَتَيْ عَشْرَةَ أَسْبَاطًا أُمَمًاۚ وَأَوْحَيْنَا إِلَىٰ مُوسَىٰ إِذِ اسْتَسْقَاهُ قَوْمُهُ أَنِ اضْرِبْ بِعَصَاكَ الْحَجَرَۖ فَانْبَجَسَتْ مِنْهُ اثْنَتَا عَشْرَةَ عَيْنًاۖ...</vt:lpstr>
      <vt:lpstr>قَدْ عَلِمَ كُلُّ أُنَاسٍ مَشْرَبَهُمْۚ وَظَلَّلْنَا عَلَيْهِمُ الْغَمَامَ وَأَنْزَلْنَا عَلَيْهِمُ الْمَنَّ وَالسَّلْوَىٰۖ... </vt:lpstr>
      <vt:lpstr>كُلُوا مِنْ طَيِّبَاتِ مَا رَزَقْنَاكُمْۚ وَمَا ظَلَمُونَا وَلَٰكِنْ كَانُوا أَنْفُسَهُمْ يَظْلِمُونَ </vt:lpstr>
      <vt:lpstr>وَإِذْ قِيلَ لَهُمُ اسْكُنُوا هَٰذِهِ الْقَرْيَةَ وَكُلُوا مِنْهَا حَيْثُ شِئْتُمْ وَقُولُوا حِطَّةٌ وَادْخُلُوا الْبَابَ سُجَّدًا نَغْفِرْ لَكُمْ خَطِيئَاتِكُمْۚ سَنَزِيدُ الْمُحْسِنِينَ</vt:lpstr>
      <vt:lpstr>فَبَدَّلَ الَّذِينَ ظَلَمُوا مِنْهُمْ قَوْلًا غَيْرَ الَّذِي قِيلَ لَهُمْ فَأَرْسَلْنَا عَلَيْهِمْ رِجْزًا مِنَ السَّمَاءِ بِمَا كَانُوا يَظْلِمُونَ </vt:lpstr>
      <vt:lpstr>وَاسْأَلْهُمْ عَنِ الْقَرْيَةِ الَّتِي كَانَتْ حَاضِرَةَ الْبَحْرِ إِذْ يَعْدُونَ فِي السَّبْتِ إِذْ تَأْتِيهِمْ حِيتَانُهُمْ يَوْمَ سَبْتِهِمْ شُرَّعًا وَيَوْمَ لَا يَسْبِتُونَۙ لَا تَأْتِيهِمْۚ كَذَٰلِكَ نَبْلُوهُمْ بِمَا كَانُوا يَفْسُقُونَ</vt:lpstr>
      <vt:lpstr>وَإِذْ قَالَتْ أُمَّةٌ مِنْهُمْ لِمَ تَعِظُونَ قَوْمًاۙ اللَّهُ مُهْلِكُهُمْ أَوْ مُعَذِّبُهُمْ عَذَابًا شَدِيدًاۖ قَالُوا مَعْذِرَةً إِلَىٰ رَبِّكُمْ وَلَعَلَّهُمْ يَتَّقُونَ</vt:lpstr>
      <vt:lpstr>فَلَمَّا نَسُوا مَا ذُكِّرُوا بِهِ أَنْجَيْنَا الَّذِينَ يَنْهَوْنَ عَنِ السُّوءِ وَأَخَذْنَا الَّذِينَ ظَلَمُوا بِعَذَابٍ بَئِيسٍ بِمَا كَانُوا يَفْسُقُونَ </vt:lpstr>
      <vt:lpstr>فَلَمَّا عَتَوْا عَنْ مَا نُهُوا عَنْهُ قُلْنَا لَهُمْ كُونُوا قِرَدَةً خَاسِئِينَ</vt:lpstr>
      <vt:lpstr>وَإِذْ تَأَذَّنَ رَبُّكَ لَيَبْعَثَنَّ عَلَيْهِمْ إِلَىٰ يَوْمِ الْقِيَامَةِ مَنْ يَسُومُهُمْ سُوءَ الْعَذَابِۗ إِنَّ رَبَّكَ لَسَرِيعُ الْعِقَابِۖ وَإِنَّهُ لَغَفُورٌ رَحِيمٌ </vt:lpstr>
      <vt:lpstr>وَقَطَّعْنَاهُمْ فِي الْأَرْضِ أُمَمًاۖ مِنْهُمُ الصَّالِحُونَ وَمِنْهُمْ دُونَ ذَٰلِكَۖ وَبَلَوْنَاهُمْ بِالْحَسَنَاتِ وَالسَّيِّئَاتِ لَعَلَّهُمْ يَرْجِعُونَ</vt:lpstr>
      <vt:lpstr>فَخَلَفَ مِنْ بَعْدِهِمْ خَلْفٌ وَرِثُوا الْكِتَابَ يَأْخُذُونَ عَرَضَ هَٰذَا الْأَدْنَىٰ وَيَقُولُونَ سَيُغْفَرُ لَنَا وَإِنْ يَأْتِهِمْ عَرَضٌ مِثْلُهُ يَأْخُذُوهُۚ..</vt:lpstr>
      <vt:lpstr>أَلَمْ يُؤْخَذْ عَلَيْهِمْ مِيثَاقُ الْكِتَابِ أَنْ لَا يَقُولُوا عَلَى اللَّهِ إِلَّا الْحَقَّ وَدَرَسُوا مَا فِيهِۗ وَالدَّارُ الْآخِرَةُ خَيْرٌ لِلَّذِينَ يَتَّقُونَۗ أَفَلَا تَعْقِلُونَ</vt:lpstr>
      <vt:lpstr>وَالَّذِينَ يُمَسِّكُونَ بِالْكِتَابِ وَأَقَامُوا الصَّلَاةَ إِنَّا لَا نُضِيعُ أَجْرَ الْمُصْلِحِينَ</vt:lpstr>
      <vt:lpstr>وَإِذْ نَتَقْنَا الْجَبَلَ فَوْقَهُمْ كَأَنَّهُ ظُلَّةٌ وَظَنُّوا أَنَّهُ وَاقِعٌ بِهِمْ خُذُوا مَا آتَيْنَاكُمْ بِقُوَّةٍ وَاذْكُرُوا مَا فِيهِ لَعَلَّكُمْ تَتَّقُونَ</vt:lpstr>
      <vt:lpstr>وَإِذْ أَخَذَ رَبُّكَ مِنْ بَنِي آدَمَ مِنْ ظُهُورِهِمْ ذُرِّيَّتَهُمْ وَأَشْهَدَهُمْ عَلَىٰ أَنْفُسِهِمْ أَلَسْتُ بِرَبِّكُمْۖ قَالُوا بَلَىٰ ۛ شَهِدْنَا ۛ أَنْ تَقُولُوا يَوْمَ الْقِيَامَةِ إِنَّا كُنَّا عَنْ هَٰذَا غَافِلِينَ </vt:lpstr>
      <vt:lpstr>أَوْ تَقُولُوا إِنَّمَا أَشْرَكَ آبَاؤُنَا مِنْ قَبْلُ وَكُنَّا ذُرِّيَّةً مِنْ بَعْدِهِمْۖ أَفَتُهْلِكُنَا بِمَا فَعَلَ الْمُبْطِلُونَ </vt:lpstr>
      <vt:lpstr>وَكَذَٰلِكَ نُفَصِّلُ الْآيَاتِ وَلَعَلَّهُمْ يَرْجِعُونَ</vt:lpstr>
      <vt:lpstr>وَاتْلُ عَلَيْهِمْ نَبَأَ الَّذِي آتَيْنَاهُ آيَاتِنَا فَانْسَلَخَ مِنْهَا فَأَتْبَعَهُ الشَّيْطَانُ فَكَانَ مِنَ الْغَاوِينَ</vt:lpstr>
      <vt:lpstr>وَلَوْ شِئْنَا لَرَفَعْنَاهُ بِهَا وَلَٰكِنَّهُ أَخْلَدَ إِلَى الْأَرْضِ وَاتَّبَعَ هَوَاهُۚ فَمَثَلُهُ كَمَثَلِ الْكَلْبِ إِنْ تَحْمِلْ عَلَيْهِ يَلْهَثْ أَوْ تَتْرُكْهُ يَلْهَثْۚ...</vt:lpstr>
      <vt:lpstr> ذَٰلِكَ مَثَلُ الْقَوْمِ الَّذِينَ كَذَّبُوا بِآيَاتِنَاۚ فَاقْصُصِ الْقَصَصَ لَعَلَّهُمْ يَتَفَكَّرُونَ</vt:lpstr>
      <vt:lpstr>سَاءَ مَثَلًا الْقَوْمُ الَّذِينَ كَذَّبُوا بِآيَاتِنَا وَأَنْفُسَهُمْ كَانُوا يَظْلِمُونَ</vt:lpstr>
      <vt:lpstr>مَنْ يَهْدِ اللَّهُ فَهُوَ الْمُهْتَدِيۖ وَمَنْ يُضْلِلْ فَأُولَٰئِكَ هُمُ الْخَاسِرُونَ </vt:lpstr>
      <vt:lpstr>وَلَقَدْ ذَرَأْنَا لِجَهَنَّمَ كَثِيرًا مِنَ الْجِنِّ وَالْإِنْسِۖ لَهُمْ قُلُوبٌ لَا يَفْقَهُونَ بِهَا وَلَهُمْ أَعْيُنٌ لَا يُبْصِرُونَ بِهَا وَلَهُمْ آذَانٌ لَا يَسْمَعُونَ بِهَاۚ أُولَٰئِكَ كَالْأَنْعَامِ بَلْ هُمْ أَضَلُّۚ أُولَٰئِكَ  هُمُ الْغَافِلُونَ</vt:lpstr>
      <vt:lpstr>وَلِلَّهِ الْأَسْمَاءُ الْحُسْنَىٰ فَادْعُوهُ بِهَاۖ وَذَرُوا الَّذِينَ يُلْحِدُونَ فِي أَسْمَائِهِۚ سَيُجْزَوْنَ مَا كَانُوا يَعْمَلُونَ </vt:lpstr>
      <vt:lpstr>وَمِمَّنْ خَلَقْنَا أُمَّةٌ يَهْدُونَ بِالْحَقِّ وَبِهِ يَعْدِلُونَ</vt:lpstr>
      <vt:lpstr>وَالَّذِينَ كَذَّبُوا بِآيَاتِنَا سَنَسْتَدْرِجُهُمْ مِنْ حَيْثُ لَا يَعْلَمُونَ</vt:lpstr>
      <vt:lpstr>وَأُمْلِي لَهُمْۚ إِنَّ كَيْدِي مَتِينٌ</vt:lpstr>
      <vt:lpstr>أَوَلَمْ يَتَفَكَّرُواۗ مَا بِصَاحِبِهِمْ مِنْ جِنَّةٍۚ إِنْ هُوَ إِلَّا نَذِيرٌ مُبِينٌ </vt:lpstr>
      <vt:lpstr>أَوَلَمْ يَنْظُرُوا فِي مَلَكُوتِ السَّمَاوَاتِ وَالْأَرْضِ وَمَا خَلَقَ اللَّهُ مِنْ شَيْءٍ وَأَنْ عَسَىٰ أَنْ يَكُونَ قَدِ اقْتَرَبَ أَجَلُهُمْۖ فَبِأَيِّ حَدِيثٍ بَعْدَهُ يُؤْمِنُونَ</vt:lpstr>
      <vt:lpstr>مَنْ يُضْلِلِ اللَّهُ فَلَا هَادِيَ لَهُۚ وَيَذَرُهُمْ فِي طُغْيَانِهِمْ يَعْمَهُونَ</vt:lpstr>
      <vt:lpstr>يَسْأَلُونَكَ عَنِ السَّاعَةِ أَيَّانَ مُرْسَاهَاۖ قُلْ إِنَّمَا عِلْمُهَا عِنْدَ رَبِّيۖ لَا يُجَلِّيهَا لِوَقْتِهَا إِلَّا هُوَۚ ثَقُلَتْ فِي السَّمَاوَاتِ وَالْأَرْضِۚ...</vt:lpstr>
      <vt:lpstr> لَا تَأْتِيكُمْ إِلَّا بَغْتَةًۗ يَسْأَلُونَكَ كَأَنَّكَ حَفِيٌّ عَنْهَاۖ قُلْ إِنَّمَا عِلْمُهَا عِنْدَ اللَّهِ وَلَٰكِنَّ أَكْثَرَ النَّاسِ لَا يَعْلَمُونَ</vt:lpstr>
      <vt:lpstr>قُلْ لَا أَمْلِكُ لِنَفْسِي نَفْعًا وَلَا ضَرًّا إِلَّا مَا شَاءَ اللَّهُۚ وَلَوْ كُنْتُ أَعْلَمُ الْغَيْبَ لَاسْتَكْثَرْتُ مِنَ الْخَيْرِ وَمَا مَسَّنِيَ السُّوءُۚ إِنْ أَنَا إِلَّا نَذِيرٌ وَبَشِيرٌ لِقَوْمٍ يُؤْمِنُونَ </vt:lpstr>
      <vt:lpstr>هُوَ الَّذِي خَلَقَكُمْ مِنْ نَفْسٍ وَاحِدَةٍ وَجَعَلَ مِنْهَا زَوْجَهَا لِيَسْكُنَ إِلَيْهَاۖ فَلَمَّا تَغَشَّاهَا حَمَلَتْ حَمْلًا خَفِيفًا فَمَرَّتْ بِهِۖ فَلَمَّا أَثْقَلَتْ دَعَوَا اللَّهَ رَبَّهُمَا لَئِنْ آتَيْتَنَا صَالِحًا لَنَكُونَنَّ مِنَ الشَّاكِرِينَ</vt:lpstr>
      <vt:lpstr>فَلَمَّا آتَاهُمَا صَالِحًا جَعَلَا لَهُ شُرَكَاءَ فِيمَا آتَاهُمَاۚ فَتَعَالَى اللَّهُ عَمَّا يُشْرِكُونَ </vt:lpstr>
      <vt:lpstr>أَيُشْرِكُونَ مَا لَا يَخْلُقُ شَيْئًا  وَهُمْ يُخْلَقُونَ</vt:lpstr>
      <vt:lpstr>وَلَا يَسْتَطِيعُونَ لَهُمْ نَصْرًا وَلَا أَنْفُسَهُمْ يَنْصُرُونَ</vt:lpstr>
      <vt:lpstr>وَإِنْ تَدْعُوهُمْ إِلَى الْهُدَىٰ لَا  يَتَّبِعُوكُمْۚ سَوَاءٌ عَلَيْكُمْ أَدَعَوْتُمُوهُمْ  أَمْ أَنْتُمْ صَامِتُونَ </vt:lpstr>
      <vt:lpstr>إِنَّ الَّذِينَ تَدْعُونَ مِنْ دُونِ اللَّهِ عِبَادٌ أَمْثَالُكُمْۖ فَادْعُوهُمْ فَلْيَسْتَجِيبُوا لَكُمْ إِنْ كُنْتُمْ صَادِقِينَ </vt:lpstr>
      <vt:lpstr>أَلَهُمْ أَرْجُلٌ يَمْشُونَ بِهَاۖ أَمْ لَهُمْ أَيْدٍ يَبْطِشُونَ بِهَاۖ أَمْ لَهُمْ أَعْيُنٌ يُبْصِرُونَ بِهَاۖ أَمْ لَهُمْ آذَانٌ يَسْمَعُونَ بِهَاۗ قُلِ ادْعُوا شُرَكَاءَكُمْ ثُمَّ كِيدُونِ فَلَا تُنْظِرُونِ</vt:lpstr>
      <vt:lpstr>إِنَّ وَلِيِّيَ اللَّهُ الَّذِي نَزَّلَ الْكِتَابَۖ وَهُوَ يَتَوَلَّى الصَّالِحِينَ</vt:lpstr>
      <vt:lpstr>وَالَّذِينَ تَدْعُونَ مِنْ دُونِهِ لَا يَسْتَطِيعُونَ نَصْرَكُمْ وَلَا  أَنْفُسَهُمْ يَنْصُرُونَ</vt:lpstr>
      <vt:lpstr>وَإِنْ تَدْعُوهُمْ إِلَى الْهُدَىٰ لَا يَسْمَعُواۖ وَتَرَاهُمْ يَنْظُرُونَ إِلَيْكَ وَهُمْ لَا يُبْصِرُونَ</vt:lpstr>
      <vt:lpstr>خُذِ الْعَفْوَ وَأْمُرْ بِالْعُرْفِ وَأَعْرِضْ عَنِ الْجَاهِلِينَ </vt:lpstr>
      <vt:lpstr>وَإِمَّا يَنْزَغَنَّكَ مِنَ الشَّيْطَانِ نَزْغٌ فَاسْتَعِذْ بِاللَّهِۚ إِنَّهُ سَمِيعٌ عَلِيمٌ</vt:lpstr>
      <vt:lpstr>إِنَّ الَّذِينَ اتَّقَوْا إِذَا مَسَّهُمْ طَائِفٌ مِنَ الشَّيْطَانِ تَذَكَّرُوا فَإِذَا هُمْ مُبْصِرُونَ</vt:lpstr>
      <vt:lpstr>وَإِخْوَانُهُمْ يَمُدُّونَهُمْ فِي الْغَيِّ ثُمَّ لَا يُقْصِرُونَ </vt:lpstr>
      <vt:lpstr>وَإِذَا لَمْ تَأْتِهِمْ بِآيَةٍ قَالُوا لَوْلَا اجْتَبَيْتَهَاۚ  قُلْ إِنَّمَا أَتَّبِعُ مَا يُوحَىٰ إِلَيَّ مِنْ رَبِّيۚ  هَٰذَا بَصَائِرُ مِنْ رَبِّكُمْ وَهُدًى وَرَحْمَةٌ لِقَوْمٍ يُؤْمِنُونَ</vt:lpstr>
      <vt:lpstr>وَإِذَا قُرِئَ الْقُرْآنُ فَاسْتَمِعُوا لَهُ وَأَنْصِتُوا لَعَلَّكُمْ تُرْحَمُونَ</vt:lpstr>
      <vt:lpstr>وَاذْكُرْ رَبَّكَ فِي نَفْسِكَ تَضَرُّعًا وَخِيفَةً وَدُونَ الْجَهْرِ مِنَ الْقَوْلِ بِالْغُدُوِّ وَالْآصَالِ وَلَا تَكُنْ مِنَ الْغَافِلِينَ </vt:lpstr>
      <vt:lpstr>إِنَّ الَّذِينَ عِنْدَ رَبِّكَ لَا يَسْتَكْبِرُونَ عَنْ عِبَادَتِهِ وَيُسَبِّحُونَهُ وَلَهُ يَسْجُدُونَ ۩</vt:lpstr>
      <vt:lpstr>صدّقَ اللَّه العَظِيم</vt:lpstr>
      <vt:lpstr>الأنفال بِسْمِ ٱللَّهِ ٱلرَّحْمَـٰنِ ٱلرَّحِيمِ</vt:lpstr>
      <vt:lpstr>يَسْأَلُونَكَ عَنِ الْأَنْفَالِۖ قُلِ الْأَنْفَالُ لِلَّهِ وَالرَّسُولِۖ فَاتَّقُوا اللَّهَ وَأَصْلِحُوا ذَاتَ بَيْنِكُمْۖ وَأَطِيعُوا اللَّهَ وَرَسُولَهُ إِنْ كُنْتُمْ مُؤْمِنِينَ </vt:lpstr>
      <vt:lpstr>إِنَّمَا الْمُؤْمِنُونَ الَّذِينَ إِذَا ذُكِرَ اللَّهُ وَجِلَتْ قُلُوبُهُمْ وَإِذَا تُلِيَتْ عَلَيْهِمْ آيَاتُهُ زَادَتْهُمْ إِيمَانًا وَعَلَىٰ رَبِّهِمْ يَتَوَكَّلُونَ</vt:lpstr>
      <vt:lpstr>الَّذِينَ يُقِيمُونَ الصَّلَاةَ وَمِمَّا رَزَقْنَاهُمْ يُنْفِقُونَ</vt:lpstr>
      <vt:lpstr>أُولَٰئِكَ هُمُ الْمُؤْمِنُونَ حَقًّاۚ لَهُمْ دَرَجَاتٌ عِنْدَ رَبِّهِمْ وَمَغْفِرَةٌ وَرِزْقٌ كَرِيمٌ </vt:lpstr>
      <vt:lpstr>كَمَا أَخْرَجَكَ رَبُّكَ مِنْ بَيْتِكَ بِالْحَقِّ وَإِنَّ فَرِيقًا مِنَ الْمُؤْمِنِينَ لَكَارِهُونَ </vt:lpstr>
      <vt:lpstr>يُجَادِلُونَكَ فِي الْحَقِّ بَعْدَمَا تَبَيَّنَ كَأَنَّمَا يُسَاقُونَ إِلَى الْمَوْتِ وَهُمْ يَنْظُرُونَ</vt:lpstr>
      <vt:lpstr>وَإِذْ يَعِدُكُمُ اللَّهُ إِحْدَى الطَّائِفَتَيْنِ أَنَّهَا لَكُمْ وَتَوَدُّونَ أَنَّ غَيْرَ ذَاتِ الشَّوْكَةِ تَكُونُ لَكُمْ وَيُرِيدُ اللَّهُ أَنْ يُحِقَّ الْحَقَّ بِكَلِمَاتِهِ وَيَقْطَعَ دَابِرَ الْكَافِرِينَ </vt:lpstr>
      <vt:lpstr>لِيُحِقَّ الْحَقَّ وَيُبْطِلَ الْبَاطِلَ وَلَوْ كَرِهَ الْمُجْرِمُونَ</vt:lpstr>
      <vt:lpstr>إِذْ تَسْتَغِيثُونَ رَبَّكُمْ فَاسْتَجَابَ لَكُمْ أَنِّي مُمِدُّكُمْ بِأَلْفٍ مِنَ الْمَلَائِكَةِ مُرْدِفِينَ</vt:lpstr>
      <vt:lpstr>وَمَا جَعَلَهُ اللَّهُ إِلَّا بُشْرَىٰ وَلِتَطْمَئِنَّ بِهِ قُلُوبُكُمْۚ وَمَا النَّصْرُ إِلَّا مِنْ عِنْدِ اللَّهِۚ إِنَّ اللَّهَ عَزِيزٌ حَكِيمٌ </vt:lpstr>
      <vt:lpstr>إِذْ يُغَشِّيكُمُ النُّعَاسَ أَمَنَةً مِنْهُ وَيُنَزِّلُ عَلَيْكُمْ مِنَ السَّمَاءِ مَاءً لِيُطَهِّرَكُمْ بِهِ وَيُذْهِبَ عَنْكُمْ رِجْزَ الشَّيْطَانِ وَلِيَرْبِطَ عَلَىٰ قُلُوبِكُمْ وَيُثَبِّتَ بِهِ الْأَقْدَامَ </vt:lpstr>
      <vt:lpstr>إِذْ يُوحِي رَبُّكَ إِلَى الْمَلَائِكَةِ أَنِّي مَعَكُمْ فَثَبِّتُوا الَّذِينَ آمَنُواۚ سَأُلْقِي فِي قُلُوبِ الَّذِينَ كَفَرُوا الرُّعْبَ فَاضْرِبُوا فَوْقَ الْأَعْنَاقِ وَاضْرِبُوا مِنْهُمْ كُلَّ بَنَانٍ</vt:lpstr>
      <vt:lpstr>ذَٰلِكَ بِأَنَّهُمْ شَاقُّوا اللَّهَ وَرَسُولَهُۚ وَمَنْ يُشَاقِقِ اللَّهَ وَرَسُولَهُ فَإِنَّ اللَّهَ شَدِيدُ الْعِقَابِ </vt:lpstr>
      <vt:lpstr>ذَٰلِكُمْ فَذُوقُوهُ وَأَنَّ لِلْكَافِرِينَ  عَذَابَ النَّارِ</vt:lpstr>
      <vt:lpstr>يَا أَيُّهَا الَّذِينَ آمَنُوا إِذَا لَقِيتُمُ الَّذِينَ كَفَرُوا زَحْفًا فَلَا تُوَلُّوهُمُ الْأَدْبَارَ</vt:lpstr>
      <vt:lpstr>وَمَنْ يُوَلِّهِمْ يَوْمَئِذٍ دُبُرَهُ إِلَّا مُتَحَرِّفًا لِقِتَالٍ أَوْ مُتَحَيِّزًا إِلَىٰ فِئَةٍ فَقَدْ بَاءَ بِغَضَبٍ مِنَ اللَّهِ وَمَأْوَاهُ جَهَنَّمُۖ وَبِئْسَ الْمَصِيرُ</vt:lpstr>
      <vt:lpstr>فَلَمْ تَقْتُلُوهُمْ وَلَٰكِنَّ اللَّهَ قَتَلَهُمْۚ وَمَا رَمَيْتَ إِذْ رَمَيْتَ وَلَٰكِنَّ اللَّهَ رَمَىٰۚ وَلِيُبْلِيَ الْمُؤْمِنِينَ مِنْهُ بَلَاءً حَسَنًا ۚ إِنَّ اللَّهَ سَمِيعٌ عَلِيمٌ </vt:lpstr>
      <vt:lpstr>ذَٰلِكُمْ وَأَنَّ اللَّهَ مُوهِنُ كَيْدِ الْكَافِرِينَ</vt:lpstr>
      <vt:lpstr>إِنْ تَسْتَفْتِحُوا فَقَدْ جَاءَكُمُ الْفَتْحُۖ وَإِنْ تَنْتَهُوا فَهُوَ خَيْرٌ لَكُمْۖ وَإِنْ تَعُودُوا نَعُدْ وَلَنْ تُغْنِيَ عَنْكُمْ فِئَتُكُمْ شَيْئًا وَلَوْ كَثُرَتْ وَأَنَّ اللَّهَ مَعَ الْمُؤْمِنِينَ </vt:lpstr>
      <vt:lpstr>يَا أَيُّهَا الَّذِينَ آمَنُوا أَطِيعُوا اللَّهَ وَرَسُولَهُ وَلَا تَوَلَّوْا عَنْهُ وَأَنْتُمْ تَسْمَعُونَ </vt:lpstr>
      <vt:lpstr>وَلَا تَكُونُوا كَالَّذِينَ قَالُوا سَمِعْنَا وَهُمْ لَا يَسْمَعُونَ</vt:lpstr>
      <vt:lpstr>إِنَّ شَرَّ الدَّوَابِّ عِنْدَ اللَّهِ الصُّمُّ الْبُكْمُ الَّذِينَ لَا يَعْقِلُونَ </vt:lpstr>
      <vt:lpstr>وَلَوْ عَلِمَ اللَّهُ فِيهِمْ خَيْرًا لَأَسْمَعَهُمْۖ وَلَوْ أَسْمَعَهُمْ لَتَوَلَّوْا وَهُمْ مُعْرِضُونَ </vt:lpstr>
      <vt:lpstr>يَا أَيُّهَا الَّذِينَ آمَنُوا اسْتَجِيبُوا لِلَّهِ وَلِلرَّسُولِ إِذَا دَعَاكُمْ لِمَا يُحْيِيكُمْۖ وَاعْلَمُوا أَنَّ اللَّهَ يَحُولُ بَيْنَ الْمَرْءِ وَقَلْبِهِ وَأَنَّهُ إِلَيْهِ تُحْشَرُونَ</vt:lpstr>
      <vt:lpstr>وَاتَّقُوا فِتْنَةً لَا تُصِيبَنَّ الَّذِينَ ظَلَمُوا مِنْكُمْ خَاصَّةً ۖ وَاعْلَمُوا أَنَّ اللَّهَ شَدِيدُ الْعِقَابِ </vt:lpstr>
      <vt:lpstr>وَاذْكُرُوا إِذْ أَنْتُمْ قَلِيلٌ مُسْتَضْعَفُونَ فِي الْأَرْضِ تَخَافُونَ أَنْ يَتَخَطَّفَكُمُ النَّاسُ فَآوَاكُمْ وَأَيَّدَكُمْ بِنَصْرِهِ وَرَزَقَكُمْ مِنَ الطَّيِّبَاتِ لَعَلَّكُمْ تَشْكُرُونَ</vt:lpstr>
      <vt:lpstr>يَا أَيُّهَا الَّذِينَ آمَنُوا لَا تَخُونُوا اللَّهَ وَالرَّسُولَ وَتَخُونُوا أَمَانَاتِكُمْ وَأَنْتُمْ تَعْلَمُونَ</vt:lpstr>
      <vt:lpstr>وَاعْلَمُوا أَنَّمَا أَمْوَالُكُمْ وَأَوْلَادُكُمْ فِتْنَةٌ وَأَنَّ اللَّهَ عِنْدَهُ أَجْرٌ عَظِيمٌ</vt:lpstr>
      <vt:lpstr>يَا أَيُّهَا الَّذِينَ آمَنُوا إِنْ تَتَّقُوا اللَّهَ يَجْعَلْ لَكُمْ فُرْقَانًا وَيُكَفِّرْ عَنْكُمْ سَيِّئَاتِكُمْ وَيَغْفِرْ لَكُمْۗ وَاللَّهُ ذُو الْفَضْلِ الْعَظِيمِ</vt:lpstr>
      <vt:lpstr>وَإِذْ يَمْكُرُ بِكَ الَّذِينَ كَفَرُوا لِيُثْبِتُوكَ أَوْ يَقْتُلُوكَ أَوْ يُخْرِجُوكَۚ وَيَمْكُرُونَ وَيَمْكُرُ اللَّهُۖ وَاللَّهُ خَيْرُ الْمَاكِرِينَ</vt:lpstr>
      <vt:lpstr>وَإِذَا تُتْلَىٰ عَلَيْهِمْ آيَاتُنَا قَالُوا قَدْ سَمِعْنَا لَوْ نَشَاءُ لَقُلْنَا مِثْلَ هَٰذَاۙ إِنْ هَٰذَا إِلَّا أَسَاطِيرُ الْأَوَّلِينَ </vt:lpstr>
      <vt:lpstr>وَإِذْ قَالُوا اللَّهُمَّ إِنْ كَانَ هَٰذَا هُوَ الْحَقَّ مِنْ عِنْدِكَ فَأَمْطِرْ عَلَيْنَا حِجَارَةً مِنَ السَّمَاءِ أَوِ ائْتِنَا بِعَذَابٍ أَلِيمٍ </vt:lpstr>
      <vt:lpstr>وَمَا كَانَ اللَّهُ لِيُعَذِّبَهُمْ وَأَنْتَ فِيهِمْۚ وَمَا كَانَ اللَّهُ مُعَذِّبَهُمْ وَهُمْ يَسْتَغْفِرُونَ </vt:lpstr>
      <vt:lpstr>وَمَا لَهُمْ أَلَّا يُعَذِّبَهُمُ اللَّهُ وَهُمْ يَصُدُّونَ عَنِ الْمَسْجِدِ الْحَرَامِ وَمَا كَانُوا أَوْلِيَاءَهُ ۚ إِنْ أَوْلِيَاؤُهُ إِلَّا الْمُتَّقُونَ وَلَٰكِنَّ أَكْثَرَهُمْ لَا يَعْلَمُونَ</vt:lpstr>
      <vt:lpstr>وَمَا كَانَ صَلَاتُهُمْ عِنْدَ الْبَيْتِ إِلَّا مُكَاءً وَتَصْدِيَةً ۚ فَذُوقُوا الْعَذَابَ بِمَا كُنْتُمْ تَكْفُرُونَ</vt:lpstr>
      <vt:lpstr>إِنَّ الَّذِينَ كَفَرُوا يُنْفِقُونَ أَمْوَالَهُمْ لِيَصُدُّوا عَنْ سَبِيلِ اللَّهِۚ فَسَيُنْفِقُونَهَا ثُمَّ تَكُونُ عَلَيْهِمْ حَسْرَةً ثُمَّ يُغْلَبُونَۗ وَالَّذِينَ كَفَرُوا إِلَىٰ جَهَنَّمَ يُحْشَرُونَ </vt:lpstr>
      <vt:lpstr>لِيَمِيزَ اللَّهُ الْخَبِيثَ مِنَ الطَّيِّبِ وَيَجْعَلَ الْخَبِيثَ بَعْضَهُ عَلَىٰ بَعْضٍ فَيَرْكُمَهُ جَمِيعًا فَيَجْعَلَهُ فِي جَهَنَّمَۚ أُولَٰئِكَ هُمُ الْخَاسِرُونَ</vt:lpstr>
      <vt:lpstr>قُلْ لِلَّذِينَ كَفَرُوا إِنْ يَنْتَهُوا يُغْفَرْ لَهُمْ مَا قَدْ سَلَفَ وَإِنْ يَعُودُوا فَقَدْ مَضَتْ سُنَّتُ الْأَوَّلِينَ </vt:lpstr>
      <vt:lpstr>وَقَاتِلُوهُمْ حَتَّىٰ لَا تَكُونَ فِتْنَةٌ وَيَكُونَ الدِّينُ كُلُّهُ لِلَّهِۚ فَإِنِ انْتَهَوْا فَإِنَّ اللَّهَ بِمَا يَعْمَلُونَ بَصِيرٌ </vt:lpstr>
      <vt:lpstr>وَإِنْ تَوَلَّوْا فَاعْلَمُوا أَنَّ اللَّهَ مَوْلَاكُمْۚ نِعْمَ الْمَوْلَىٰ وَنِعْمَ النَّصِيرُ</vt:lpstr>
      <vt:lpstr>صدّقَ اللَّه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7</cp:revision>
  <dcterms:created xsi:type="dcterms:W3CDTF">2025-07-12T16:21:22Z</dcterms:created>
  <dcterms:modified xsi:type="dcterms:W3CDTF">2026-02-19T03:26:24Z</dcterms:modified>
</cp:coreProperties>
</file>