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9"/>
  </p:notesMasterIdLst>
  <p:sldIdLst>
    <p:sldId id="427" r:id="rId2"/>
    <p:sldId id="269" r:id="rId3"/>
    <p:sldId id="727" r:id="rId4"/>
    <p:sldId id="758" r:id="rId5"/>
    <p:sldId id="759" r:id="rId6"/>
    <p:sldId id="760" r:id="rId7"/>
    <p:sldId id="761" r:id="rId8"/>
    <p:sldId id="762" r:id="rId9"/>
    <p:sldId id="763" r:id="rId10"/>
    <p:sldId id="764" r:id="rId11"/>
    <p:sldId id="765" r:id="rId12"/>
    <p:sldId id="766" r:id="rId13"/>
    <p:sldId id="767" r:id="rId14"/>
    <p:sldId id="768" r:id="rId15"/>
    <p:sldId id="769" r:id="rId16"/>
    <p:sldId id="770" r:id="rId17"/>
    <p:sldId id="771" r:id="rId18"/>
    <p:sldId id="772" r:id="rId19"/>
    <p:sldId id="773" r:id="rId20"/>
    <p:sldId id="774" r:id="rId21"/>
    <p:sldId id="775" r:id="rId22"/>
    <p:sldId id="776" r:id="rId23"/>
    <p:sldId id="777" r:id="rId24"/>
    <p:sldId id="778" r:id="rId25"/>
    <p:sldId id="779" r:id="rId26"/>
    <p:sldId id="780" r:id="rId27"/>
    <p:sldId id="781" r:id="rId28"/>
    <p:sldId id="782" r:id="rId29"/>
    <p:sldId id="783" r:id="rId30"/>
    <p:sldId id="784" r:id="rId31"/>
    <p:sldId id="785" r:id="rId32"/>
    <p:sldId id="786" r:id="rId33"/>
    <p:sldId id="787" r:id="rId34"/>
    <p:sldId id="788" r:id="rId35"/>
    <p:sldId id="794" r:id="rId36"/>
    <p:sldId id="789" r:id="rId37"/>
    <p:sldId id="790" r:id="rId38"/>
    <p:sldId id="791" r:id="rId39"/>
    <p:sldId id="792" r:id="rId40"/>
    <p:sldId id="793" r:id="rId41"/>
    <p:sldId id="795" r:id="rId42"/>
    <p:sldId id="796" r:id="rId43"/>
    <p:sldId id="797" r:id="rId44"/>
    <p:sldId id="798" r:id="rId45"/>
    <p:sldId id="799" r:id="rId46"/>
    <p:sldId id="800" r:id="rId47"/>
    <p:sldId id="801" r:id="rId48"/>
    <p:sldId id="802" r:id="rId49"/>
    <p:sldId id="803" r:id="rId50"/>
    <p:sldId id="804" r:id="rId51"/>
    <p:sldId id="805" r:id="rId52"/>
    <p:sldId id="806" r:id="rId53"/>
    <p:sldId id="807" r:id="rId54"/>
    <p:sldId id="808" r:id="rId55"/>
    <p:sldId id="809" r:id="rId56"/>
    <p:sldId id="810" r:id="rId57"/>
    <p:sldId id="811" r:id="rId58"/>
    <p:sldId id="812" r:id="rId59"/>
    <p:sldId id="813" r:id="rId60"/>
    <p:sldId id="814" r:id="rId61"/>
    <p:sldId id="815" r:id="rId62"/>
    <p:sldId id="816" r:id="rId63"/>
    <p:sldId id="817" r:id="rId64"/>
    <p:sldId id="818" r:id="rId65"/>
    <p:sldId id="819" r:id="rId66"/>
    <p:sldId id="820" r:id="rId67"/>
    <p:sldId id="821" r:id="rId68"/>
    <p:sldId id="822" r:id="rId69"/>
    <p:sldId id="823" r:id="rId70"/>
    <p:sldId id="824" r:id="rId71"/>
    <p:sldId id="825" r:id="rId72"/>
    <p:sldId id="826" r:id="rId73"/>
    <p:sldId id="827" r:id="rId74"/>
    <p:sldId id="828" r:id="rId75"/>
    <p:sldId id="829" r:id="rId76"/>
    <p:sldId id="830" r:id="rId77"/>
    <p:sldId id="831" r:id="rId78"/>
    <p:sldId id="832" r:id="rId79"/>
    <p:sldId id="833" r:id="rId80"/>
    <p:sldId id="834" r:id="rId81"/>
    <p:sldId id="835" r:id="rId82"/>
    <p:sldId id="836" r:id="rId83"/>
    <p:sldId id="837" r:id="rId84"/>
    <p:sldId id="838" r:id="rId85"/>
    <p:sldId id="839" r:id="rId86"/>
    <p:sldId id="840" r:id="rId87"/>
    <p:sldId id="841" r:id="rId88"/>
    <p:sldId id="842" r:id="rId89"/>
    <p:sldId id="843" r:id="rId90"/>
    <p:sldId id="844" r:id="rId91"/>
    <p:sldId id="845" r:id="rId92"/>
    <p:sldId id="846" r:id="rId93"/>
    <p:sldId id="847" r:id="rId94"/>
    <p:sldId id="848" r:id="rId95"/>
    <p:sldId id="849" r:id="rId96"/>
    <p:sldId id="850" r:id="rId97"/>
    <p:sldId id="851" r:id="rId98"/>
    <p:sldId id="852" r:id="rId99"/>
    <p:sldId id="853" r:id="rId100"/>
    <p:sldId id="854" r:id="rId101"/>
    <p:sldId id="855" r:id="rId102"/>
    <p:sldId id="856" r:id="rId103"/>
    <p:sldId id="857" r:id="rId104"/>
    <p:sldId id="858" r:id="rId105"/>
    <p:sldId id="859" r:id="rId106"/>
    <p:sldId id="860" r:id="rId107"/>
    <p:sldId id="861" r:id="rId108"/>
    <p:sldId id="862" r:id="rId109"/>
    <p:sldId id="863" r:id="rId110"/>
    <p:sldId id="864" r:id="rId111"/>
    <p:sldId id="865" r:id="rId112"/>
    <p:sldId id="866" r:id="rId113"/>
    <p:sldId id="867" r:id="rId114"/>
    <p:sldId id="868" r:id="rId115"/>
    <p:sldId id="869" r:id="rId116"/>
    <p:sldId id="870" r:id="rId117"/>
    <p:sldId id="871" r:id="rId118"/>
    <p:sldId id="872" r:id="rId119"/>
    <p:sldId id="873" r:id="rId120"/>
    <p:sldId id="874" r:id="rId121"/>
    <p:sldId id="875" r:id="rId122"/>
    <p:sldId id="876" r:id="rId123"/>
    <p:sldId id="877" r:id="rId124"/>
    <p:sldId id="878" r:id="rId125"/>
    <p:sldId id="879" r:id="rId126"/>
    <p:sldId id="880" r:id="rId127"/>
    <p:sldId id="881" r:id="rId128"/>
    <p:sldId id="882" r:id="rId129"/>
    <p:sldId id="883" r:id="rId130"/>
    <p:sldId id="884" r:id="rId131"/>
    <p:sldId id="885" r:id="rId132"/>
    <p:sldId id="886" r:id="rId133"/>
    <p:sldId id="887" r:id="rId134"/>
    <p:sldId id="888" r:id="rId135"/>
    <p:sldId id="889" r:id="rId136"/>
    <p:sldId id="891" r:id="rId137"/>
    <p:sldId id="892" r:id="rId138"/>
    <p:sldId id="893" r:id="rId139"/>
    <p:sldId id="894" r:id="rId140"/>
    <p:sldId id="895" r:id="rId141"/>
    <p:sldId id="896" r:id="rId142"/>
    <p:sldId id="897" r:id="rId143"/>
    <p:sldId id="898" r:id="rId144"/>
    <p:sldId id="900" r:id="rId145"/>
    <p:sldId id="899" r:id="rId146"/>
    <p:sldId id="901" r:id="rId147"/>
    <p:sldId id="902" r:id="rId148"/>
    <p:sldId id="903" r:id="rId149"/>
    <p:sldId id="904" r:id="rId150"/>
    <p:sldId id="906" r:id="rId151"/>
    <p:sldId id="907" r:id="rId152"/>
    <p:sldId id="908" r:id="rId153"/>
    <p:sldId id="909" r:id="rId154"/>
    <p:sldId id="910" r:id="rId155"/>
    <p:sldId id="911" r:id="rId156"/>
    <p:sldId id="912" r:id="rId157"/>
    <p:sldId id="913" r:id="rId1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commentAuthors" Target="commentAuthor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AA4E1-7F2B-F95E-5F5A-5BD5A3D93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5FD9B1-06B0-EA17-E1A7-98C9009A7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1AEE49-F1BE-C7D4-F4CC-5D106968C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D069C-912F-8EA7-6584-22BCE58C0A76}"/>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744362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CAFA3-A6E9-895F-D7FC-4FB978F218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A76AB-DC79-781A-68F5-63E13A82F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AFE2ED-03D6-EE94-5918-480E5EF255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05A13A-5CF3-77F1-9052-ADF7D3AB6DD9}"/>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43930243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A14CD-DF96-0DB2-AAB0-AAB1D0B51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EE8D31-E8CA-D7F7-562D-486639E637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70626-08E7-7534-823B-732295346E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70970C-916A-BC96-15A2-088E11325472}"/>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19007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8B499-6DD8-FF15-FC70-0FAE7563A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937477-993F-BBAA-94D3-928C9C4F5E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09AC70-A593-11A0-68F2-ADC5876A4F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782AAA-8CBD-C3A6-79DB-2112847B59D0}"/>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284253768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3F0C5-DECD-2D29-9EB1-219F6E2D6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38D09-4958-B307-3C7A-B0EF234AF2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1C137D-D76E-C402-613C-4A68BEF9FB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609506-38B9-ACD9-92DD-9E8227C3AE66}"/>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287318688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1507D-BD20-A2A8-246E-3537B2BE9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A30FC-8DBA-3602-E754-F6206D48AF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6690EE-FAF4-9E70-ADEB-247C62DCF6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7CFE63-270C-3641-255F-9EB71133690D}"/>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400860072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88001-EABE-4C42-EAC7-041FB3982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38C52-DA90-A68F-E309-F273E1C2B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285F5-DE55-E2C0-2102-40D7DC2F04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24E344-2258-32A8-C01D-0A3DF4875EE1}"/>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1673333885"/>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D0E6-84CF-4130-02A5-93F9209418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9BD494-5EC3-E88E-F0A7-2C3756B17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220AC8-6C41-C6F6-96AE-B02DF4607A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F1B6FF-78FC-7F02-A084-896E3C9F5E47}"/>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167915859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FF17E-1536-195E-7872-DC99E83DE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95FA32-628C-3EFB-95CA-FA09BD0F9B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F9A3E0-CB56-3781-ADA3-CD5AFBB807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E1B104-043F-D1F1-9352-89F6B2F0AD30}"/>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400060401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2F166-C683-1D60-6F3B-ACBFB0596C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DABFFA-659C-40FD-D9DE-296BA6E3F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F38D74-05BF-51ED-C611-8BDA971A31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7DAE4D-D82F-CDEB-63E2-F58410B06654}"/>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334647338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E7D34-64CF-C183-0710-DFF4A68294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E2BE3-CF38-E34A-4A9D-C77BCF685D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0891A-C2B1-010F-2682-AE5303BEE2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3D7292-0E56-7F4A-0690-839A65545EE4}"/>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406015872"/>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26A12-843E-5393-AACC-BF518C39CE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4B6EF7-9FA8-D497-DC4B-0EBB0693E3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BCDA35-067D-DBFA-7371-242B64BBDB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A327FA-8E1E-44DD-B81F-136D7B5C6200}"/>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4104708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57462-70C3-D8BE-4EB8-8AC2E23D14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8E3AB4-2C7E-7ACB-C525-E43161956A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684ABA-2533-C4F0-4CD7-6ADF8FC389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A1C603-F292-4435-5D26-FE1842F9E00B}"/>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311408650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7C713-98B8-D4BF-0751-B0B3BF0C6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6BDD2-19B4-D6ED-E09E-C289A4274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18E4E0-5D43-4EF3-3270-EF589841EF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A860C5-8222-BE65-AF38-03CD869E68DF}"/>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571701779"/>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915C4-2C99-327E-B001-B06403156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25E4E-B7B5-10F9-BC29-D65110CD41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7695FA-B17C-32E2-CBF3-600A37997F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667398-80C7-6101-AE90-0FA78218670B}"/>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3322745261"/>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B77EA-29E1-68BD-3710-EAD040AC4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98AD75-BF14-CBBD-C9C6-B88456EE8A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16A0A9-ED74-1B03-CCD1-CC7A757A9C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CB9612-F903-954C-2770-ADD4792DE801}"/>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65000187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A7858-921E-6BC3-F64E-8CD44D24D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12A088-4A0C-39DB-38A7-F776A5B9B6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E774A4-2929-935D-1EA3-A063A7A820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9A495F-E15E-487A-AB5C-184C92A7D7C7}"/>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56567273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E3990-2B05-49E3-6113-F04E81623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CED4E5-26DD-5E20-63DA-753FF51291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AA7B5E-541A-0854-FB5C-BDADA2DCF9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6B2241-0645-CC6A-52A4-C2C600179642}"/>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3635112727"/>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FD908-E8F3-6057-0050-3D4C55F1C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8E86E5-15A7-62E0-246C-E60BA0A8B0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24C1D0-D5F1-47E0-DFFD-D95C7950AC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272424-6A0A-A241-EBF5-248B4A1827CE}"/>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90611907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00D3C-5C6B-50DA-252B-671AA03011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62DA4-87A1-20C0-16A7-DCEE8823E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24A0BA-1A67-2E00-570C-75C33E6444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E97584-1D40-5CB4-3362-0BC15C36910A}"/>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129624691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9122F-2B69-B3A3-39BF-42CED6C6DE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FB129-E294-D3EB-8ED6-4C244250CC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616AE2-938C-E32B-55F2-ECEB6D455A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6002D5-BA37-EEE1-9329-6898EF6A5FA2}"/>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93748076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78507-054A-9DC9-6536-CA5BDDB33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4EF70-0C8E-C0EE-4055-9BBC183327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D090D6-2968-E85A-799C-7C9417E8C9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B9AFB0-88FC-FCF0-864A-B919EC1761C8}"/>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3052271410"/>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A31C5-96B4-3A13-DFCB-2AF6718E4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ED7BB1-AFB4-DCDD-7374-5C07ECF34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F832FF-B89B-AC91-C6A6-78E980B5FA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8EC4F9-1157-4433-0219-C4FB90FFFF67}"/>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622931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4E9F6-286E-3716-2678-EE34370D3C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46607-57D0-038A-8C1A-C556957F49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F0BDD7-0E4F-F7EE-19BD-7C91AAF4E5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4D14A6-9316-4975-3D50-4AB83D9BC3D7}"/>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1285440236"/>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544AC-3612-0C1D-4E79-1A827221FF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0414B6-90CA-11D1-7A94-6D7C71564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968207-E1C2-2326-AD74-5FE03BF696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61FBC1-7F3E-628E-F583-782320FDFF73}"/>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1777416208"/>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64473-E6F2-1372-188F-985964F1F4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6072AA-00BD-AD1E-B45F-66A32D87C2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2DF500-DD7C-B97A-2DB0-5A58B9F7C9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28E984-6CAE-BEA8-E173-C755BEA9EAD4}"/>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1372497576"/>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49BA1-2FBE-8E5E-56F2-D95E713FE6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78BDDB-3FA6-1299-0219-6BDEF773C8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A5FB74-EE6F-1E71-BF7B-4ECCCCE14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5D0F70-7DBA-ADA3-AD5B-D6F391BE91FA}"/>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97819109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0394F-959A-8027-EF73-6AD1ECA1A8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8CDB37-0BE7-D99C-1404-B503100D74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8EE75D-C584-8F8A-2AB1-6DD16EA12C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6D7771-A885-6491-CC7C-2CE1E9D18426}"/>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511322154"/>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ECFF6C-4BDA-090C-3D51-5C9E2D4271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21F120-5132-5A51-6446-EEE5438C1F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6DFD5-CBA3-AF5F-9C09-60E77B00DF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A74376-4A91-59F3-3194-B43EBC493E79}"/>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429677198"/>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8ACC6-1597-A2AB-0DB8-C9F5304A79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8AF1A-BD3F-7A11-6084-531E3CA25E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60F0C7-1757-870A-40CE-F121833344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994C2C-C856-FD11-6EB0-24CD792B3071}"/>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155982649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47AF0-ABE3-181D-59CE-330F3D955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E73F16-9DFE-7289-A5CE-8FA111E3EB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85CB62-8229-09AD-93C6-C958143ED3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3FB3E3-873F-97D4-FD3C-0773F5D0708E}"/>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472086238"/>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59ECC-16AF-9488-9C8F-10D18054C9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3ACC4C-2BB4-0B62-958E-0FDC3AA3E9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1D4DE-C1EA-360D-CE12-3776F78425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283E25-1703-4636-2902-BF78E67D7065}"/>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372521301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542C0-BE8F-6855-700B-1E97912E8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C721D-7B14-9ACC-00E7-9C822992A8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1E0268-7018-574B-756B-D3A90DBD31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7CE35C-1295-EB17-2917-32966D069C3B}"/>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33536559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FC75-C0EF-CB5A-7E91-CB517FD430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A5FA0-AB64-2E52-3CAD-CB005B29C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34184-40D4-42E4-9BC1-9DB12DC48A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7F4DA1-5F49-937A-0855-6950603A5107}"/>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279971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B4C6F-5AF5-DB6B-ED56-7A21F5DD8E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F667C1-25D7-842B-CA03-E8814048E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93633-9BD6-C972-8521-3BBD32AF7A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22D546-8C96-D954-53F8-74BD392FB6B6}"/>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15879623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B515F-8655-1D37-3B14-886B270333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0DAFBB-3BEF-868E-291E-DE135E3416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175421-EC6F-6F8C-2040-C89D99B5F6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49C00D-FBAE-414D-F39B-F0D6115B8497}"/>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52139117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118CE-D72F-C331-BF94-59F3EE0DD5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7C9AFC-CD33-848E-14D0-044F7A9910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4B18B-A769-3DA3-04FB-D085344233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909E15-4852-60D5-1672-62A450CA373C}"/>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42254530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68A36-46C1-C16D-6ECD-FD2C46869A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EBC92-1C4B-017E-1266-55AABF0CBE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C8EDCC-5AEA-AA62-5241-9C9BA1FF59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7B6113-4B09-7E94-6829-A160B0490436}"/>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982068459"/>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DD38D-1908-7DD0-9AA1-730FD5D23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AC07D5-1FC0-CFDD-C3A6-63C9BA427C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983F4B-33C2-2583-5005-3C4CC74E44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E51FC2-1E36-E26B-D3D6-6C8CBDFF7CA7}"/>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2256012587"/>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DD285-6E2A-2074-910E-F9A80DCB65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EA1DB-114C-BAD2-F319-08FD2208F2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5C2D68-E8C0-06D9-6BAC-2D52F10DD2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62544C-BDAF-9A7B-CC57-2ED9715427E7}"/>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281562568"/>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C82E4-A467-5055-5025-58B93D931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30708-8CDD-F666-7162-B331961630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04E69D-BE3E-ABA1-66E1-B0283BBC4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4617BD-59A7-18EC-BBFF-9843867698CA}"/>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944341106"/>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3EC82-D65E-F0C4-4F2D-1DC7140CB3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DE5C83-3A23-7FD4-7CAD-6850A2D616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87A97-9369-083A-7B04-F73DE40646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80913E-117F-C980-5E15-66A98028F033}"/>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79240056"/>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25E4D-2D6F-8BFF-B0BD-85F70D28D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765887-5E4D-6ECA-E269-0C41733D06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C9AFCE-E922-24A8-7D48-E7E5679EDF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44AB1-D445-7CCE-DEA4-25DE5D107F0C}"/>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1764407371"/>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DF0BF-502D-415C-7196-F08AC6ADF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DF79D3-8DC7-ABB6-432F-FB202ADE3E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049B7B-8797-9A15-9C9A-3E4D7DEB32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61361C-A5A5-C12D-1FAE-1A1552ED34FA}"/>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020505550"/>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9EDE4-48ED-67AD-ECE8-5890787E2A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A89315-9F12-E481-8A40-21675AD39A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124784-8842-C14C-FF9A-6AFAD75CBD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EAA6F8-F890-9534-53E9-ED56BB7066BD}"/>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757317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4D61F-5EB8-C0E6-1B0B-DC27A70D04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AACF09-C19D-D726-2455-B1523C9F5F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D99BFA-6C96-FCE9-81D7-0A31D87243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8D533A-39AC-80F6-07A1-C448DC91AB9E}"/>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43922899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6A8D2-6DD8-B7F6-6BA8-426E715EF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D55B3-4921-F2A2-4C80-3ADD49937D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DDEBE-AA5B-0C4C-D8A3-657653EC78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9A5B4C-2871-E99C-0531-D0DAC83EECAD}"/>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1977088249"/>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6B6CC-2C03-B7D7-1FBE-ADA5F817D9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025A44-03AF-5A97-0D28-6C50EBA8A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C5C2A6-1351-8E1B-E365-494572FC77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F0D3D-405E-A9AD-C083-C8883BBE7DEF}"/>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4083646841"/>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60076-3368-F4FE-62D7-A5975712B9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0EE6DB-D916-6ED4-3546-81F8780D52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F7F971-1523-60DF-605A-9474454025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4B9647-8A37-76DD-A10B-A87DF513F2B6}"/>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1611918013"/>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2C34B-9842-C685-B960-229522C81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F223C9-E812-A62E-A60D-980709468E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8F1227-6F18-336F-C7B2-943C1EF13B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35674D-37B3-21D2-185D-6CF318CF1348}"/>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2382494491"/>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86665-41E4-3A01-5CF4-365AA5E9A4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A02716-C3AD-E226-F20F-5CE1641241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078CF-B144-3AE7-4F88-4E9A96A0AE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87A416-BC24-83D7-8A77-434FC7F301F0}"/>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428719241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F08FF-C956-F848-053B-F3D900CEE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1AE879-50E7-8459-CEB9-82AF229A1F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28933-D0A2-92AD-1855-6B05F443CD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50A32F-EB01-32A5-E8E6-C77536CCEE44}"/>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1235497441"/>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9A531-1B99-DB97-CE4C-B8034BDE43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952688-287E-D66C-F20E-DC3E38BF04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C375D-A002-BA8D-12DC-F18169BE4D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551EB6-F352-3805-33AB-03BF7552032E}"/>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3440748658"/>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BE847-1BF8-E148-3DD1-5F1F29EAB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9B880-4B05-0028-DC74-6B1728DB1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17F66A-48CE-8878-E82E-825987E271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4FADDC-22B3-F7EE-A454-C45FD65C1C97}"/>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78130573"/>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08512-CC04-8EB7-8DC3-FC6B347050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8D3188-5979-A5C7-7115-9099BB116E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3EA7E-26ED-B4DE-4473-99DD3968A6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169313-FF87-794F-C1D2-391D8E46C147}"/>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2437220485"/>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42FEB-4D71-7B5C-E839-1961050380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9F322E-0534-0730-72EE-235EDD0F5E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60A3EB-E9B2-A84A-A24D-4A89D1B033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5314D3-A573-C714-2942-4A618697B3D3}"/>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1916074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7BA7-0387-39F3-9887-1416C7A6C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6CF30-CABD-2F8F-D4C6-4E112A60D3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DCECBE-0E4E-6D2B-6C5E-A718B711A2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A20C50-CD90-4706-A890-B2FFB365FF54}"/>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239835407"/>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DFB46-56BF-BBFF-FC9C-88047BAD31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4ECA22-89D4-8E33-0E23-B8C067569F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2AE408-ACD0-C9B1-ABA9-918E67B3D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A2274D-2AB2-AAE3-0B2E-15C422ED7AE8}"/>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3778601184"/>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CAAB6-7634-1C57-BCC3-BD790FDF43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275BCA-4F2E-8999-7330-00F5EC9259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22C62-56C5-B19B-7BB7-C7E5534B85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BC9D0-5C03-CBED-3F27-EF0852D75CDD}"/>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4246114176"/>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BC5FF-D27A-8A20-81A0-856B56C154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7A6782-ECED-DCC9-6DA4-45177E3809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A6FAA-65DE-43CA-4BA4-EC66FEA80C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73F56A-396C-2C05-BBB9-7C99292C5E45}"/>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345577136"/>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3AB69-7874-78EC-BAC3-5061C4AD81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2F370-A2B8-AFCF-DF03-241132B350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59106-693A-7C95-6363-38F6BB3BFF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D44994-F0EF-6D6D-D670-CFF16667237F}"/>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1828198397"/>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16CE4-F7C1-67A2-FC3C-DF87383344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6BB26D-8DFD-F973-92B1-983FF4E1B8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B9C4A-A361-891E-5EB5-A2A74D6BA7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9F1714-E69B-84D4-22FB-81A145A58EB6}"/>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637966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4B83F-04CD-49BC-6C47-676B064F74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8E6FA1-A244-277A-5506-0FF9118B7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96E196-6814-8F75-3B7F-C507778423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955273-E662-1131-5BD3-1B10D8AB3EBF}"/>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1706191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E3972-DE1F-1855-00D0-E67110D9BA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128D5-BD2B-5897-414F-2A865AC34D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6A4B33-6F3A-0D9C-1104-74803953A8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342533-D70A-951D-1891-3F1EE3368380}"/>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19273398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8D04A-1455-037A-B21A-5499DCD88E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56A09-B3B6-9BD9-D46E-DBF0CB69A4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1CB5DB-B780-3794-3A0B-2CA3E9480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1A7556-8E31-82AA-3267-8EA66542E98D}"/>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393793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0A0DF-2107-A1AF-ACE3-8345036A1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45CE17-E821-0538-7DC6-A1EC7240C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69BF86-B24D-E623-4BC0-35724D2D01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22EF6A-0789-50CD-8A56-C376845EF0B5}"/>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673398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DCB6B-C91A-378D-2C5E-6BBF01801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9D8D34-6F38-FFB3-743A-6945F1C179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B0EB8C-6D84-EF3A-81C5-3495D0DF6B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FE342-DAAE-78ED-4FB9-6D2FA0CEC43B}"/>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35968266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2FBD-BE6D-D36C-C33C-CB54A3152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F9F958-9797-066E-64C8-0143AFC8EC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76B4EC-8BC4-765A-E7B1-69791C5A1A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EF9BCC-D96C-F539-AB1D-77A992DBC773}"/>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993608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72C8-86AC-4309-FF8C-8FF264B6C4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191A43-F95A-3460-9913-6299A41BD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8E9B09-8643-F6E9-C683-126E5EEEC6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E503F9-56EC-1AE8-2903-710CA1D67E1C}"/>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18351407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51B1B-158C-E26C-7A66-D9C7FBF9C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2C439-2346-B7B6-3B97-A68E82EAF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C368EE-73DC-9313-EDDF-7C9920A369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7A6305-7CD0-1363-BE7C-FD62CAD97B94}"/>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2823765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93209-8A6E-8869-B5FE-F60B3BE62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8DA864-E76F-9298-F3F0-0D546720C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6638DC-1EE6-18FE-E375-2621788588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294CB4-FB2B-CD74-080E-E3C8CB2E19C3}"/>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3852014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2F987-EFFB-1E1E-1233-C0E57C8FB3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9B0A23-35CB-EB75-65E0-C4255B3F5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783EA5-915C-61AB-24A9-0265B604FE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5F2D42-0945-1057-3377-3495EE89CD20}"/>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25850131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FE7FE-9DDC-A0C6-354E-150EDA500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C72D3-5220-616A-4685-D09AAC1209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93DA3C-C138-2A1A-8E0C-DF29C39E98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CF3A31-4F3E-B521-B03C-D9DB20EBFAFB}"/>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2535400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51F61-CC25-3440-7048-162E9C6F39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A74DC-246C-B519-55EB-57B65A0270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0CA7B-6CFD-CC32-89BE-1016F26AAA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CC8E13-07E7-51AC-A95E-E9038CC6951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26216442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08E97-5B94-58FA-BE22-E953BD66B5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95522E-561D-DBC6-1139-0AE8E0B041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EB34D2-AEE2-96F7-1555-599940571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B7CD1F-40A7-7BC0-F546-A158F1384570}"/>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32404184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E2C0C-8C04-3DDD-2C86-ADFF6337C7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952DC4-FF8F-A705-203B-18724CB81A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201E09-CE84-6B86-1BDC-EE77EF296A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31D241-9542-052A-87B9-8CC4BF49024B}"/>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27933667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969F0-FF71-FB5F-8EF7-96DDB5FD46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013BF-6C4C-B361-94CE-E15DA1911A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722719-DC5B-3B33-ADFF-9BF603B9C6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E675F1-11D1-E0E8-60E1-C7BF12B8F9C5}"/>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634010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2F785-838C-F7F6-F728-C7222130D4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7DABF1-32F7-2CF2-B7DC-CA9CC7D0C9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1534C9-86BD-B13F-553A-FDD628AD88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08779-1765-1CB8-6C68-476C1F5E2FF0}"/>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4819037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19ACA-6D96-FC9B-BA2D-80A7A1399A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B6BB81-E8E7-A85B-95A1-050774DD46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408B5-D977-5B0A-BE9D-57BF725261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726B42-1862-F8BB-3CF9-25E02EB514F4}"/>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4534011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7A227-AFD2-33AD-F0C6-9DA2D6B1B5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AAD57C-A665-6ECC-67CE-34F7048FF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F13A56-AA39-DF2B-F815-D1C5DE9FCC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120252-42E6-848A-AA2A-8896365ECED6}"/>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42369900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BB9A1-0865-3CC2-82C3-F36E516D3B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80EC8-77B4-4C2D-D573-084589CE7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0DC4CD-1C45-5400-BC38-8F1621E0B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B99FB1-B2A0-CAF7-4B49-A68A9E5C5F5C}"/>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35172531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F63E8-FB92-8AD2-C573-87FFE7C8EF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C7DFEB-7E1C-3857-E7BB-50468A5E13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5944D2-A951-09FF-C19D-980276A5C3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B785CE-2F96-A7EF-89C7-9C66A142626E}"/>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4820892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8572A-D140-6719-F63B-6D388719B6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4AA889-615C-479C-F73F-CF8E6F4D3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4266E8-F388-9022-C4E6-1A7421DD17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03ADED-5300-65D8-8437-9AC605F0B42F}"/>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310183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45AFE-C5F7-9CBA-337F-6B9CC05811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C9E8F6-3EDA-4BD4-51B9-E4E4791636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6DB371-5400-F3C7-B13C-EB99CAD4E4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D424A4-6363-DC64-E76C-C7CEC6C52936}"/>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33414659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B84B9-EE62-AE52-79A0-12BE5495F4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0A5002-28D7-7638-779B-B296D8CF24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0C1CC1-FAC8-1D3D-94B3-C6CF31342E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411A50-2DDD-6EF5-64EE-A439BFC73463}"/>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23516722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42AA2-0159-9C61-497E-B11C1DB3D3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8B189-C618-498A-DF94-17A24FFC5D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5CFC14-2BE2-7428-8A14-EC2D57ED3F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2B2DB8-3974-1601-9B43-7760C4CC174A}"/>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13002966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BDC0C-1508-4156-5777-2B58579F46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7928C-E9B5-1679-96C7-8A4BB5963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61D3DD-200A-7881-8405-A8AAD825B9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2EBEC0-A581-C9B7-EF5D-CA10DFDF38FA}"/>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344503899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42F0E-E7BB-65C0-CAD7-F894ABC88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003849-C241-EFAA-1C82-E54A401EDF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EEF45-59A3-B5C3-F08C-AAE45B6F3D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D8D36B-28F5-1897-F851-ACA5C1AB982C}"/>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669065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DBEC1-4BA3-BB27-4D62-A902BD08F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882AAE-05F9-AFDD-8E17-4DE89A5CB8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A5D425-60B7-9D68-9379-7C16C02812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D7D0EF-C6CE-000A-C25D-B3AB807E7B2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21967083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1D232-2125-6188-1EC1-423A7D6EF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38C4AE-B968-556B-5C72-49D9AA8FE5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37A3C4-C15B-2DED-240F-E0D18DBAF4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2F224D-D779-4EDB-39C7-797FE2C3CF93}"/>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17409583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EE129-506B-D889-79A9-C8C5E162C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CEC58-1724-5C57-8926-FD49D45A69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9651D4-8400-03AC-326F-69EE4A1F21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3246F7-F0D4-BC6F-55B2-BC5121CBB7BE}"/>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9001600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CB666-9063-206D-4A1A-DE7D151D55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59123C-FE80-9A20-6924-E64E6378CE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8D56C5-FB1B-704D-9153-39C4E929DC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B55A78-5579-D6FD-C218-A1CCBEBEB84C}"/>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7433430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D70FB-56C5-4278-1CDD-3A3DE3745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C398D-6F0A-C997-EF2B-3023E3C02D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CF13AB-97DF-C728-CD9B-518F214D4A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3250AE-236E-0BED-930F-14CF85AAD381}"/>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0925443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AFCDC-14B9-CA8B-FF55-399B05184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EECDBB-F22C-7F8F-C5D6-EF4DE26B6B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6E19DD-E106-C1EA-835C-50E7A02D5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19C520-65A7-3EC6-5757-F059AC5C6A05}"/>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81070256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CFF5D-69A5-743B-C4F7-D0D082E55A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C3105B-A70E-329B-F7BA-FC74F9834E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638125-58E0-AA81-60B5-D530B29393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4D921B-19E2-A391-10FD-E7B909F85519}"/>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9202469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C4097-EAF2-0796-D916-A2DE0D9E0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09EF22-806E-660C-517D-579D6E0648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506F79-D676-3CCF-B364-A11EB7728F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ABF69-6C12-D86C-AF42-4DA65968EAEB}"/>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4006106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72723-DD4A-7C67-52B2-FB09C372F9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9ECCF-0149-2606-54DD-7839AD7269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5CF141-82E3-D5A2-86CB-79569B5114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51A8F2-086C-8473-82B5-FAA41BC3B65F}"/>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127358959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4705B-C4E8-E192-1EFB-0BF15A9D16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BEA9CA-CA7F-C32A-058F-870BF92C0B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D9F046-1728-CF38-A719-0B9DFF6603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4B0C3F-4606-96CB-796D-C23CAC5DF8DB}"/>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80714685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6F32D-2267-AA69-DB86-F018D67EFA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3381F-0D21-90FA-7230-93BD978333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2F5A4-8D17-CD1D-8DD7-E91F5CC7C1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0023FB-8F4A-DF9C-2490-7029E8BEE854}"/>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6676577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0D9FB-FF29-91F4-7637-E68F1B5BB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5FFCF1-A5E7-619F-74E8-749D0004E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99AE77-2321-94D1-3830-D5DF9A6F79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688AF8-8E3C-C611-7518-039AAF0163B2}"/>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02318579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01AF4-7ED1-415D-DF42-8B6BE80BA0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38D51-79D1-7598-3DD1-53F8E97D5D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347293-CD72-9E03-4DAA-31E0E798AA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62F356-FE9D-EDF7-2EE3-D37BD4257643}"/>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405345614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C5431-9A26-9C71-473E-2787A7172A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1058B-E734-BA76-56D2-C3188DDEA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7164DE-38F2-FF19-5A31-78981292D7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42932F-AE6E-4BF7-B625-1FA59C39B4B9}"/>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18400297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218BE-3394-4CCB-2F59-3E32AB781F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A66ED6-0B27-5C48-11AC-B69A27A4CB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BD49C1-FDCC-98EB-3FF1-A80FCA62A3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4C07BD-CD2F-D401-816D-EFF57988BCE8}"/>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84060948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BC957-47B9-F6F6-E859-E861CD4729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E0022-EAEE-7EE4-91EE-A109A061B6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9F4459-47CD-192E-177B-60D18F4268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69212B-B44F-4314-446F-F7DBBB5ECCAA}"/>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6836892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9FE6-CB59-6757-800E-B6D0B6232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6DC38C-9231-44E9-2F75-F9C8B23A2A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83AF77-4922-8FD0-7EA4-12BC3D2C73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EEF124-49D5-DF81-2693-0F94D7EACF0E}"/>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85266325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10F8F-EE3C-8A6E-B815-94362E3D87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42CC3-0073-C7B0-FE14-406945EFA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8172A4-EC28-1116-4790-2A9FFD0AB0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EED1E4-3E5E-A1C2-E654-018014D3D4CD}"/>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179686479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A08C4-7B97-95D3-BE67-310195AAE0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A736B9-6BE2-5532-7FF3-B76D5EDAE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FDDB63-36EA-C1A1-4DED-A77B578718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C94461-AFCD-FA35-320A-536AB7D024E6}"/>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232743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68147-CB8D-54F6-8DCE-A9AE4B4C4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6BCD02-A352-00E7-D6A1-26D38605C6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B52E08-2879-ED93-B853-AAE31F8722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850D40-2762-D568-5E7E-A36D2E51B3B7}"/>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48836427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DDE49-6F9A-767A-9355-A719372E29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AA5A67-D144-2926-EEB1-7DC9C73404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E01AD-1DBF-C5DC-FD25-2D51DFF7A5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7181D2-4966-C29F-718A-056E1C9902AD}"/>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323340634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56132-C7DC-371F-41E8-B95FC4EFB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BAF73C-F5F9-47FD-2DD7-4D116D7A7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02A81F-A401-F042-BDB4-C6F3A68D1C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0D62C0-9061-71A7-FCA8-6293F183CC59}"/>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10387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022C3-424A-E476-114F-035676D8CE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20941-D1DB-C39F-796D-7949B313F9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772E85-5C72-DECB-5C80-361E70939B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578BC0-D4C9-F61D-4BA5-FBBD0B1C5998}"/>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15709455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DA5F1-4A8E-A2A3-066C-2F9C3CD06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A541DD-E009-AF25-6CCB-710D7E7E52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C3C0C5-6FB2-7E86-0D9F-FCD6B2B46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ECDA55-FF09-F8CE-6065-9C8B0D4CD625}"/>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6225871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37073-1380-23E6-7589-88C054CCD7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A386A8-2598-1234-874F-C4C03F7A48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95989F-8F21-5E6B-96EF-85543F2832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B3B6D3-FD57-E412-C94F-7CBA82A8EE83}"/>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417923677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9C25F-644A-71EE-CFE1-5866D0B651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CB6867-702F-3BF0-583B-BFCCE6755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B4D75-7207-FE31-728E-55853A9B96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820216-7DF5-BE87-2BCB-71A04A5E9EE4}"/>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94608802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337A6-E623-C758-48A8-E34DD459B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E036CD-E2EB-6948-301A-DE0D03B7B2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C05510-5AC8-69EC-E642-D95063EC35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60541E-8699-C0ED-5221-10E171623489}"/>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87795461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A8FF1-C520-29A6-5E46-7B7501D976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704DF5-1EF9-EE47-E204-CFAAC53855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63CF5C-DF45-2238-6C9E-8B2972C22A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0D159F-3551-D3A8-4F76-6FA11C9F6F4E}"/>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59522513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3EA29-C0E4-E2BB-A83C-B2D6A6FBAD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B27EFC-BE9A-79BD-6965-2B9AE0A75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2A9770-8ADC-05F2-75A6-6C3E03B51C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9479EB-D125-1C42-AF26-4CA1E1225A6C}"/>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145546928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B26B4-2965-0257-D84B-72B34E9A92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31D814-0CE0-3653-4ABA-84EE27BDE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6B930A-B4D7-F620-7B5A-FF9334BADD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C3726C-02AC-CBD2-AAEB-472FB8101D95}"/>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9157260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2DAEB-2EA6-680E-3517-74B661BDB4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7BD43-7CD6-BD8C-9F62-CDD951427C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123823-A8E4-ED8E-17A1-CC2700E80D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7FCB38-D2CA-FDE6-4D53-6DC1A2FFAC7E}"/>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63793927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552C5-E9D0-A256-DD81-DB4215ED1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0F64C-5A96-8BC3-867E-A4E885E446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64ED4-F181-DBF7-3951-DBD775C872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4D8D7A-8030-AFB6-A829-2F5C22D6EC7F}"/>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40754524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21701-DEAB-9BA0-37FB-851CF8FB14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431A0-6090-0E45-58E9-5894D7F27D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F3A709-25FD-7725-F869-07E1C0DC80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6EA43F-F6F0-E892-6E57-0F14794A18EE}"/>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37373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C405A-3547-D35E-3CE8-D79174A751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C1F52D-1FB7-4079-A252-1D17B43C73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9224D-6CF6-6396-4170-36D413B4B7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F09CD8-7673-37D2-40CD-099D3EF9C463}"/>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355184805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05517-9DBA-CD53-A7DF-22A05AD57B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3AFE1E-1B55-2331-EB08-68115A0F45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8AC690-46ED-1A90-22ED-AE6E29F7FF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87BEBB-0CBF-6B06-2D78-0937BBCD315B}"/>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67656654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7CB4E-9166-B395-2227-7B8FE712B0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6FE997-36A3-261A-6DC2-CF7566DBEC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82A52-21FC-C3F4-C16E-9D17F7EEF7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40763F-8483-E579-F06C-75835F26A080}"/>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211504525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29D38-DBBE-4033-ED85-A11553C1A8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4CB8D7-807D-38D1-60F5-2A0573A0D4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555613-6821-396E-1163-01DF48EE85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857634-99A6-9E23-98B0-79C22CC34295}"/>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378913987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422CD-1AB7-C5D6-4837-B1B7C1622D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B59F08-C30B-3175-7FE8-90AB800E8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7914F4-602D-1516-5968-F18063CDF9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A4D73D-DD9F-FA84-84A0-2CFBE5FD6BFE}"/>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427404998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6D3A3-9E13-DEE3-BF92-D3104864C9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4D3408-50C8-FF3E-7D37-34C357E8C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C2D6EC-97B4-59A8-E2A8-212959F068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D7712A-4D93-CFF7-B5EB-5FBEEB4972DD}"/>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14957007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E061A-5044-1F4D-BC7C-83D7A507E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BDD777-0B44-B186-69AC-3C1D95845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CE4BF-5EB7-2B2C-51A4-594954FD5E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200830-2D61-29B5-03A2-1A68265C06C4}"/>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190060999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BA755-CBF5-A78E-CEBA-366B94544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53D540-3D42-6D80-66E1-244376481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BBC7EF-1941-B56B-FD49-FCE4388ACE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83C212-1F4A-622A-615B-03AA840EBB8F}"/>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355969462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1C5B3-F4F5-0A10-C285-0F1347908E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1D111-DEA6-6D1B-EEBF-0709DDBE1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D3521B-0EE6-EB71-78D2-01EDC2C4F2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992915-77CD-B68D-0FA6-E77A61464E22}"/>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311123527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31572-550A-ACB8-39C4-F94B8ACD7B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D2C4E3-84E3-B078-5B09-A7FB6802B5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949183-4B6E-7737-13A7-3B9954070D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051E61-A588-4D9C-D40D-05A389C2B523}"/>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47082605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F8C44-119C-C7DE-E5C8-78895ECDF6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D40632-BF58-6517-8156-43E20A8A16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F475B-05D2-B1F3-3C27-D56A70620C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9CF114-BBEB-497E-F5A3-D3545781CFE5}"/>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772099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026DD-7CC1-8D7D-B82A-222150D64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BED95C-F990-2EDE-F96A-4CC0727EEF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4DCAA-DB31-6042-EE89-0695A89635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F82EC5-E589-6CCD-9398-4B7E8CF0B929}"/>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5059908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9BBD5-DF05-313B-63F9-536C39FC9B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BF0FC8-AB5B-FD27-A371-DEA2977FE4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9CC3F5-8526-F7F5-8CC8-281B7F49EA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8E1169-984C-D2CB-9CB6-CC3B549B87A5}"/>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262251392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B8554-2D62-4AB2-DE51-77298C4519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4C1305-2C34-A654-17D6-9464420CE7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6D4990-5839-E5ED-EF8C-F5017F9D1F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80C740-2F2E-E8C2-A7D7-0540E726C587}"/>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423962730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65B55-DB41-97D4-98D0-4CA35829E7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14C306-6954-5D0B-0033-7D784A5BC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9E9742-2484-A8A4-2123-32BBA333C7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186E0C-72ED-D580-E850-0BDF0AD46DA3}"/>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39828221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0F02F-43AE-F2D7-2BA3-7C801C59BE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E9E6C0-EC9A-2FA7-638C-49A5A41CF1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54BE87-D67A-2ED8-7BC5-AE99432532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2123EB-CE3B-2156-80CF-36D25BFE90D7}"/>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213604658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E5C13-5514-C5FD-27ED-F6293B51D3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55999B-02BB-9BD7-2F75-5A3AC3CCC6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0CECB2-225F-55B5-F480-1389813C67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B1AEA1-F569-3025-A0C8-493C9EFCC21A}"/>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365385528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0BAFC-EC56-8FD2-B6CF-455DA92751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2A96C7-95A3-9394-5860-3AA2044BC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051584-4194-19D0-0241-6F3917644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D1AA0A-711C-C017-C833-C27359D2F7E4}"/>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7447088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92284-96E5-8C51-2B7D-9852834FCA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5CC8E-9AA1-ACAA-003F-812471829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717F6D-7E60-F26D-FE27-D1BAAB7B3C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D9A104-0F91-EC2E-5BE9-1D5FE722B118}"/>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366155205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1846E-83CF-805E-70D6-CDDC405D3C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64347-7665-CF35-A7DB-E4EB18517F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1F954E-4941-BC07-EA0D-752AE4948E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67300-2A1E-6373-EE7E-127D733EF336}"/>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105043252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30E76-5713-3D37-5965-9F82C1B251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8FA775-8CD0-43B5-5AC8-C67AF0288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141AF-5101-EDF4-10E0-9AC2379EA9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A5A1D-6313-B9E9-29AC-2B6415EC1704}"/>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682282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C1E94-019A-9862-819A-ADB6F20E12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6FBF13-51D0-851B-FAEA-47703F6B13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10179C-D30E-DA81-3D2D-594EE05D8B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AA4BB3-D526-3D47-9BF3-AD8C1B9CE9B0}"/>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3287382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AE727-DFB6-F6AE-AED5-3F32899A7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312F2-FD79-0757-1C12-64DC55A970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B8F932-126E-64A9-D894-B2059F9C19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04D31D-1985-FAAA-7783-30BFFCF84C56}"/>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812067357"/>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782F7-A618-5872-DD2D-7B5C80D778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AA24A2-9D7D-1B00-076B-6538EB44C0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D1D0A-55C8-C45E-B3C7-D4AA57E2A6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B9BE92-C9C5-0DEC-A323-0F1921252365}"/>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2452270579"/>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399B1-BFC6-DCD8-B17E-D5DC97BDA6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41C6B3-3A8F-B6BD-2427-44CE929BFB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D366CC-4628-EE84-318C-07DFF7898D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CB9888-FC67-90B2-A170-8B10CB370595}"/>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91310067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DC925-00D7-D905-8FCC-18D8452708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201B6F-4B1D-0602-57DB-6A80394052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618440-785B-50D0-4716-CA9548CB37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3A38C7-362E-6970-6D4E-22C7ECCAC121}"/>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391599224"/>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E645F-4C09-0433-32AC-8B29BBAFE0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D50F57-8987-34A0-6C6C-20BA27DC9D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69690-D6CB-4C46-119D-5C2F1F543E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5E6214-027B-1015-D67B-8229EC2CCC4F}"/>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110564504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A5986-F229-C561-1DB4-F21C6ABC42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83C77-BE14-895B-7270-216D79B594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A4C27A-A5BA-CE6C-0D6B-B394A14A6B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BCA246-9B06-C487-825D-0E1D070DF819}"/>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14369016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913CD-F877-0E6A-32EA-4F1796E808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4E8DD9-7FA5-2CB5-A482-2840FE5325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78C7CF-0DF3-6852-D22B-9FF4A1E915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F8586C-D901-B419-F1F7-6B8B3E50ED0C}"/>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70363064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AC4F6-28DA-FBE8-806F-133FF58B27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255A88-587D-74C4-C900-544155BCFD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ADD90A-15ED-755A-E54C-B700FA634C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390CA-949A-E902-8984-09D455CC546D}"/>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350814604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6AE24-B68B-35C5-C238-CAC377BA0C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BB36EE-5849-099F-C3B3-684188066E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0E7417-EBC9-328E-909C-64D45845E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34B6C5-324D-BC78-2EBC-38E21C3D34E7}"/>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191457444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87FD0-6291-9B2A-21B4-54BADF8E3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0DB3B8-735E-F5C9-6DE8-E2BFC8F91C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8751CE-E1B6-3020-7980-FCD2E92085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C16D7A-1EBE-F8C9-1248-2BB809918BA2}"/>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268114176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E0907-FA0C-5441-F292-F6DD9B071E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B642B3-4BB6-AA6E-CCFD-F926369B49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D2F305-0671-A13A-3E4E-EA087CC635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1F71E1-BECD-059E-CB39-9C3712EB44ED}"/>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6859993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5 – </a:t>
            </a:r>
            <a:r>
              <a:rPr lang="en-US" sz="3600"/>
              <a:t>Chapter 5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A5DB8-6685-D39F-785E-CB63A5800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A27AB5-17C0-F673-2640-FFFA3403C5E8}"/>
              </a:ext>
            </a:extLst>
          </p:cNvPr>
          <p:cNvSpPr>
            <a:spLocks noGrp="1"/>
          </p:cNvSpPr>
          <p:nvPr>
            <p:ph type="title"/>
          </p:nvPr>
        </p:nvSpPr>
        <p:spPr>
          <a:xfrm>
            <a:off x="1980383" y="1321622"/>
            <a:ext cx="8231214" cy="3450327"/>
          </a:xfrm>
        </p:spPr>
        <p:txBody>
          <a:bodyPr>
            <a:noAutofit/>
          </a:bodyPr>
          <a:lstStyle/>
          <a:p>
            <a:pPr>
              <a:lnSpc>
                <a:spcPct val="100000"/>
              </a:lnSpc>
            </a:pPr>
            <a:r>
              <a:rPr lang="ar-EG" sz="5400" b="0" dirty="0"/>
              <a:t> ذَٰلِكَ لِمَنْ خَشِيَ الْعَنَتَ مِنْكُمْۚ وَأَنْ تَصْبِرُوا خَيْرٌ لَكُمْۗ وَاللَّهُ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12A079-B751-2712-616A-8159DF05E63E}"/>
              </a:ext>
            </a:extLst>
          </p:cNvPr>
          <p:cNvSpPr txBox="1"/>
          <p:nvPr/>
        </p:nvSpPr>
        <p:spPr>
          <a:xfrm>
            <a:off x="2060702" y="386449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(permission) is for those among you who fear sin; but it is better for you that ye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self-restraint. And Allah is Oft-forgiving, Most Merciful.</a:t>
            </a:r>
          </a:p>
        </p:txBody>
      </p:sp>
      <p:sp>
        <p:nvSpPr>
          <p:cNvPr id="3" name="TextBox 2">
            <a:extLst>
              <a:ext uri="{FF2B5EF4-FFF2-40B4-BE49-F238E27FC236}">
                <a16:creationId xmlns:a16="http://schemas.microsoft.com/office/drawing/2014/main" id="{FBA9C82E-B8D7-1066-6E19-987AC0416DB4}"/>
              </a:ext>
            </a:extLst>
          </p:cNvPr>
          <p:cNvSpPr txBox="1"/>
          <p:nvPr/>
        </p:nvSpPr>
        <p:spPr>
          <a:xfrm>
            <a:off x="1980382" y="35567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13090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15787-C4D7-3D35-0EE5-645FFF710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93D87-08EB-DBDD-18D7-284DEC59586F}"/>
              </a:ext>
            </a:extLst>
          </p:cNvPr>
          <p:cNvSpPr>
            <a:spLocks noGrp="1"/>
          </p:cNvSpPr>
          <p:nvPr>
            <p:ph type="title"/>
          </p:nvPr>
        </p:nvSpPr>
        <p:spPr>
          <a:xfrm>
            <a:off x="1980392" y="1239187"/>
            <a:ext cx="8231214" cy="3450327"/>
          </a:xfrm>
        </p:spPr>
        <p:txBody>
          <a:bodyPr>
            <a:noAutofit/>
          </a:bodyPr>
          <a:lstStyle/>
          <a:p>
            <a:pPr>
              <a:lnSpc>
                <a:spcPct val="100000"/>
              </a:lnSpc>
            </a:pPr>
            <a:r>
              <a:rPr lang="ar-EG" sz="5400" b="0" dirty="0"/>
              <a:t>إِلَّا الْمُسْتَضْعَفِينَ مِنَ الرِّجَالِ وَالنِّسَاءِ وَالْوِلْدَانِ لَا يَسْتَطِيعُونَ حِيلَةً وَلَا يَهْتَدُونَ سَبِيلًا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8F2F48-1D71-BF87-7769-856C7AFED6DB}"/>
              </a:ext>
            </a:extLst>
          </p:cNvPr>
          <p:cNvSpPr txBox="1"/>
          <p:nvPr/>
        </p:nvSpPr>
        <p:spPr>
          <a:xfrm>
            <a:off x="2060711" y="410473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Except those who are (really) weak and oppressed - men, women, and children - who have no means in their power, nor (a guide-post) to their way.</a:t>
            </a:r>
          </a:p>
        </p:txBody>
      </p:sp>
      <p:sp>
        <p:nvSpPr>
          <p:cNvPr id="7" name="TextBox 6">
            <a:extLst>
              <a:ext uri="{FF2B5EF4-FFF2-40B4-BE49-F238E27FC236}">
                <a16:creationId xmlns:a16="http://schemas.microsoft.com/office/drawing/2014/main" id="{F4C7E738-2ECA-E2FD-44D4-11F6937E758E}"/>
              </a:ext>
            </a:extLst>
          </p:cNvPr>
          <p:cNvSpPr txBox="1"/>
          <p:nvPr/>
        </p:nvSpPr>
        <p:spPr>
          <a:xfrm>
            <a:off x="4155254" y="38661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602237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2BAEA-D696-1D21-7BC3-6B85920338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D41CF4-0130-88BE-17DC-72F7DA58913C}"/>
              </a:ext>
            </a:extLst>
          </p:cNvPr>
          <p:cNvSpPr>
            <a:spLocks noGrp="1"/>
          </p:cNvSpPr>
          <p:nvPr>
            <p:ph type="title"/>
          </p:nvPr>
        </p:nvSpPr>
        <p:spPr>
          <a:xfrm>
            <a:off x="1980391" y="1523273"/>
            <a:ext cx="8231214" cy="3450327"/>
          </a:xfrm>
        </p:spPr>
        <p:txBody>
          <a:bodyPr>
            <a:noAutofit/>
          </a:bodyPr>
          <a:lstStyle/>
          <a:p>
            <a:pPr>
              <a:lnSpc>
                <a:spcPct val="100000"/>
              </a:lnSpc>
            </a:pPr>
            <a:r>
              <a:rPr lang="ar-EG" sz="6000" b="0" dirty="0"/>
              <a:t>فَأُولَٰئِكَ عَسَى اللَّهُ أَنْ يَعْفُوَ عَنْهُمْۚ وَكَانَ اللَّهُ عَفُوًّا غَفُورًا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2369B2-B6EB-F79E-86AF-7E4A0AB25D2B}"/>
              </a:ext>
            </a:extLst>
          </p:cNvPr>
          <p:cNvSpPr txBox="1"/>
          <p:nvPr/>
        </p:nvSpPr>
        <p:spPr>
          <a:xfrm>
            <a:off x="2060711" y="410473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these, there is hope that Allah will forgive: For Allah doth blot out (sins) and forgive again and again.</a:t>
            </a:r>
          </a:p>
        </p:txBody>
      </p:sp>
      <p:sp>
        <p:nvSpPr>
          <p:cNvPr id="7" name="TextBox 6">
            <a:extLst>
              <a:ext uri="{FF2B5EF4-FFF2-40B4-BE49-F238E27FC236}">
                <a16:creationId xmlns:a16="http://schemas.microsoft.com/office/drawing/2014/main" id="{76C72096-9375-CF90-4F87-21D38BFED72B}"/>
              </a:ext>
            </a:extLst>
          </p:cNvPr>
          <p:cNvSpPr txBox="1"/>
          <p:nvPr/>
        </p:nvSpPr>
        <p:spPr>
          <a:xfrm>
            <a:off x="3089934" y="37969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076733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3EB45-78B9-2F36-2418-D78E11946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9EA7E2-C319-3058-A62D-07FCD3F8E1D1}"/>
              </a:ext>
            </a:extLst>
          </p:cNvPr>
          <p:cNvSpPr>
            <a:spLocks noGrp="1"/>
          </p:cNvSpPr>
          <p:nvPr>
            <p:ph type="title"/>
          </p:nvPr>
        </p:nvSpPr>
        <p:spPr>
          <a:xfrm>
            <a:off x="1980391" y="1123777"/>
            <a:ext cx="8231214" cy="3450327"/>
          </a:xfrm>
        </p:spPr>
        <p:txBody>
          <a:bodyPr>
            <a:noAutofit/>
          </a:bodyPr>
          <a:lstStyle/>
          <a:p>
            <a:pPr>
              <a:lnSpc>
                <a:spcPct val="100000"/>
              </a:lnSpc>
            </a:pPr>
            <a:r>
              <a:rPr lang="ar-EG" b="0" dirty="0"/>
              <a:t>وَمَنْ يُهَاجِرْ فِي سَبِيلِ  اللَّهِ  يَجِدْ  فِي  الْأَرْضِ مُرَاغَمًا كَثِيرًا وَسَعَةًۚ وَمَنْ يَخْرُجْ مِنْ بَيْتِهِ مُهَاجِرًا إِلَى اللَّهِ وَرَسُولِهِ ثُمَّ يُدْرِكْهُ الْمَوْتُ فَقَدْ وَقَعَ أَجْرُهُ عَلَى اللَّهِۗ وَكَانَ اللَّهُ غَفُورًا رَحِيمًا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59CFE4-C9C9-2A73-626D-671AE80352F8}"/>
              </a:ext>
            </a:extLst>
          </p:cNvPr>
          <p:cNvSpPr txBox="1"/>
          <p:nvPr/>
        </p:nvSpPr>
        <p:spPr>
          <a:xfrm>
            <a:off x="2060711" y="410473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who forsakes his home in the cause of Allah, finds in the earth Many a refuge, wide and spacious: Should he die as a refugee from home for Allah and His Messenger, His reward becomes due and sure with Allah: And Allah is Oft-forgiving, Most Merciful.</a:t>
            </a:r>
          </a:p>
        </p:txBody>
      </p:sp>
      <p:sp>
        <p:nvSpPr>
          <p:cNvPr id="7" name="TextBox 6">
            <a:extLst>
              <a:ext uri="{FF2B5EF4-FFF2-40B4-BE49-F238E27FC236}">
                <a16:creationId xmlns:a16="http://schemas.microsoft.com/office/drawing/2014/main" id="{BB15B66B-92F6-3BCA-CF71-CC924F0B1375}"/>
              </a:ext>
            </a:extLst>
          </p:cNvPr>
          <p:cNvSpPr txBox="1"/>
          <p:nvPr/>
        </p:nvSpPr>
        <p:spPr>
          <a:xfrm>
            <a:off x="1980391" y="38887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2301373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2C9B4-D11D-2A78-17F0-7EF8E13871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7162B-CCE9-1E1D-2581-2BE657F61F04}"/>
              </a:ext>
            </a:extLst>
          </p:cNvPr>
          <p:cNvSpPr>
            <a:spLocks noGrp="1"/>
          </p:cNvSpPr>
          <p:nvPr>
            <p:ph type="title"/>
          </p:nvPr>
        </p:nvSpPr>
        <p:spPr>
          <a:xfrm>
            <a:off x="1980395" y="1248065"/>
            <a:ext cx="8231214" cy="3450327"/>
          </a:xfrm>
        </p:spPr>
        <p:txBody>
          <a:bodyPr>
            <a:noAutofit/>
          </a:bodyPr>
          <a:lstStyle/>
          <a:p>
            <a:pPr>
              <a:lnSpc>
                <a:spcPct val="100000"/>
              </a:lnSpc>
            </a:pPr>
            <a:r>
              <a:rPr lang="ar-EG" sz="5400" b="0" dirty="0"/>
              <a:t>وَإِذَا ضَرَبْتُمْ فِي الْأَرْضِ فَلَيْسَ عَلَيْكُمْ جُنَاحٌ أَنْ تَقْصُرُوا مِنَ الصَّلَاةِ إِنْ خِفْتُمْ أَنْ يَفْتِنَكُمُ الَّذِينَ كَفَرُواۚ إِنَّ الْكَافِرِينَ كَانُوا لَكُمْ عَدُوًّا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E8D857-17DB-FE21-090C-365FF7893F84}"/>
              </a:ext>
            </a:extLst>
          </p:cNvPr>
          <p:cNvSpPr txBox="1"/>
          <p:nvPr/>
        </p:nvSpPr>
        <p:spPr>
          <a:xfrm>
            <a:off x="2060710" y="448146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travel through the earth, there is no blame on you if ye shorten your prayers, for fear the Unbelievers May attack you: For the Unbelievers are unto you open enemies.</a:t>
            </a:r>
          </a:p>
        </p:txBody>
      </p:sp>
      <p:sp>
        <p:nvSpPr>
          <p:cNvPr id="7" name="TextBox 6">
            <a:extLst>
              <a:ext uri="{FF2B5EF4-FFF2-40B4-BE49-F238E27FC236}">
                <a16:creationId xmlns:a16="http://schemas.microsoft.com/office/drawing/2014/main" id="{4519A859-F0C5-D129-C16B-B8845906FDA1}"/>
              </a:ext>
            </a:extLst>
          </p:cNvPr>
          <p:cNvSpPr txBox="1"/>
          <p:nvPr/>
        </p:nvSpPr>
        <p:spPr>
          <a:xfrm>
            <a:off x="3436329" y="42882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91723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EAE63-4D3A-D28B-08FA-6380BD0BC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B3C53-AF2D-7DCB-9B34-0CD41A616256}"/>
              </a:ext>
            </a:extLst>
          </p:cNvPr>
          <p:cNvSpPr>
            <a:spLocks noGrp="1"/>
          </p:cNvSpPr>
          <p:nvPr>
            <p:ph type="title"/>
          </p:nvPr>
        </p:nvSpPr>
        <p:spPr>
          <a:xfrm>
            <a:off x="1980390" y="1145652"/>
            <a:ext cx="8231214" cy="3450327"/>
          </a:xfrm>
        </p:spPr>
        <p:txBody>
          <a:bodyPr>
            <a:noAutofit/>
          </a:bodyPr>
          <a:lstStyle/>
          <a:p>
            <a:pPr>
              <a:lnSpc>
                <a:spcPct val="100000"/>
              </a:lnSpc>
            </a:pPr>
            <a:r>
              <a:rPr lang="ar-EG" b="0" dirty="0"/>
              <a:t>وَإِذَا كُنْتَ فِيهِمْ فَأَقَمْتَ لَهُمُ الصَّلَاةَ فَلْتَقُمْ</a:t>
            </a:r>
            <a:br>
              <a:rPr lang="ar-EG" b="0" dirty="0"/>
            </a:br>
            <a:r>
              <a:rPr lang="ar-EG" b="0" dirty="0"/>
              <a:t> طَائِفَةٌ مِنْهُمْ مَعَكَ وَلْيَأْخُذُوا أَسْلِحَتَهُمْ فَإِذَا</a:t>
            </a:r>
            <a:br>
              <a:rPr lang="ar-EG" b="0" dirty="0"/>
            </a:br>
            <a:r>
              <a:rPr lang="ar-EG" b="0" dirty="0"/>
              <a:t> سَجَدُوا فَلْيَكُونُوا مِنْ وَرَائِكُمْ وَلْتَأْتِ طَائِفَةٌ أُخْرَىٰ لَمْ يُصَلُّوا فَلْيُصَلُّوا مَعَكَ وَلْيَأْخُذُوا حِذْرَهُمْ وَأَسْلِحَتَهُمْۗ...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D6E41D-EC26-9711-1F55-867532D83A7A}"/>
              </a:ext>
            </a:extLst>
          </p:cNvPr>
          <p:cNvSpPr txBox="1"/>
          <p:nvPr/>
        </p:nvSpPr>
        <p:spPr>
          <a:xfrm>
            <a:off x="2060710" y="4481465"/>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thou (O Messenger) art with them,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standest</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lead them in prayer, Let one party of them stand up (in prayer) with thee, Taking their arms with them: When they finish their prostrations, let them Take their position in the rear. And let the other party come up which hath not yet prayed - and let them pray with thee, Taking all precaution, and bearing arms:</a:t>
            </a:r>
          </a:p>
        </p:txBody>
      </p:sp>
    </p:spTree>
    <p:extLst>
      <p:ext uri="{BB962C8B-B14F-4D97-AF65-F5344CB8AC3E}">
        <p14:creationId xmlns:p14="http://schemas.microsoft.com/office/powerpoint/2010/main" val="307244879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B8212-6EC8-4CEA-7AB2-277451535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2B0F23-BA2F-ECB7-0531-D80204B89BD7}"/>
              </a:ext>
            </a:extLst>
          </p:cNvPr>
          <p:cNvSpPr>
            <a:spLocks noGrp="1"/>
          </p:cNvSpPr>
          <p:nvPr>
            <p:ph type="title"/>
          </p:nvPr>
        </p:nvSpPr>
        <p:spPr>
          <a:xfrm>
            <a:off x="1980389" y="1615326"/>
            <a:ext cx="8231214" cy="3450327"/>
          </a:xfrm>
        </p:spPr>
        <p:txBody>
          <a:bodyPr>
            <a:noAutofit/>
          </a:bodyPr>
          <a:lstStyle/>
          <a:p>
            <a:pPr>
              <a:lnSpc>
                <a:spcPct val="100000"/>
              </a:lnSpc>
            </a:pPr>
            <a:r>
              <a:rPr lang="ar-EG" sz="4800" b="0" dirty="0"/>
              <a:t>وَدَّ الَّذِينَ كَفَرُوا لَوْ تَغْفُلُونَ عَنْ أَسْلِحَتِكُمْ وَأَمْتِعَتِكُمْ فَيَمِيلُونَ عَلَيْكُمْ مَيْلَةً وَاحِدَةًۚ...</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626449-591E-C4E1-BD33-F670EA9772CC}"/>
              </a:ext>
            </a:extLst>
          </p:cNvPr>
          <p:cNvSpPr txBox="1"/>
          <p:nvPr/>
        </p:nvSpPr>
        <p:spPr>
          <a:xfrm>
            <a:off x="2060709" y="4010948"/>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Unbelievers wish, if ye were negligent of your arms and your baggage, to assault you in a single rush</a:t>
            </a:r>
          </a:p>
        </p:txBody>
      </p:sp>
    </p:spTree>
    <p:extLst>
      <p:ext uri="{BB962C8B-B14F-4D97-AF65-F5344CB8AC3E}">
        <p14:creationId xmlns:p14="http://schemas.microsoft.com/office/powerpoint/2010/main" val="203445476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71E20-3CD8-8B5B-FF1C-797AB86F25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6338A-3644-61C6-342F-AD1935875C92}"/>
              </a:ext>
            </a:extLst>
          </p:cNvPr>
          <p:cNvSpPr>
            <a:spLocks noGrp="1"/>
          </p:cNvSpPr>
          <p:nvPr>
            <p:ph type="title"/>
          </p:nvPr>
        </p:nvSpPr>
        <p:spPr>
          <a:xfrm>
            <a:off x="1980393" y="1499917"/>
            <a:ext cx="8231214" cy="3450327"/>
          </a:xfrm>
        </p:spPr>
        <p:txBody>
          <a:bodyPr>
            <a:noAutofit/>
          </a:bodyPr>
          <a:lstStyle/>
          <a:p>
            <a:pPr>
              <a:lnSpc>
                <a:spcPct val="100000"/>
              </a:lnSpc>
            </a:pPr>
            <a:r>
              <a:rPr lang="ar-EG" sz="4800" b="0" dirty="0"/>
              <a:t>وَلَا جُنَاحَ عَلَيْكُمْ إِنْ كَانَ بِكُمْ أَذًى مِنْ مَطَرٍ أَوْ كُنْتُمْ مَرْضَىٰ أَنْ تَضَعُوا أَسْلِحَتَكُمْۖ...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954C44-A660-440D-285A-5336EDA3B500}"/>
              </a:ext>
            </a:extLst>
          </p:cNvPr>
          <p:cNvSpPr txBox="1"/>
          <p:nvPr/>
        </p:nvSpPr>
        <p:spPr>
          <a:xfrm>
            <a:off x="2060712" y="3913294"/>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there is no blame on you if ye put away your arms because of the inconvenience of rain or because ye are ill;</a:t>
            </a:r>
          </a:p>
        </p:txBody>
      </p:sp>
    </p:spTree>
    <p:extLst>
      <p:ext uri="{BB962C8B-B14F-4D97-AF65-F5344CB8AC3E}">
        <p14:creationId xmlns:p14="http://schemas.microsoft.com/office/powerpoint/2010/main" val="205314509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E4270-EF93-965F-6550-00740C2DEA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7CAAD1-3A7F-0A68-7670-444626CF8C43}"/>
              </a:ext>
            </a:extLst>
          </p:cNvPr>
          <p:cNvSpPr>
            <a:spLocks noGrp="1"/>
          </p:cNvSpPr>
          <p:nvPr>
            <p:ph type="title"/>
          </p:nvPr>
        </p:nvSpPr>
        <p:spPr>
          <a:xfrm>
            <a:off x="1980390" y="1538969"/>
            <a:ext cx="8231214" cy="3450327"/>
          </a:xfrm>
        </p:spPr>
        <p:txBody>
          <a:bodyPr>
            <a:noAutofit/>
          </a:bodyPr>
          <a:lstStyle/>
          <a:p>
            <a:pPr>
              <a:lnSpc>
                <a:spcPct val="100000"/>
              </a:lnSpc>
            </a:pPr>
            <a:r>
              <a:rPr lang="ar-EG" sz="6000" b="0" dirty="0"/>
              <a:t>وَخُذُوا حِذْرَكُمْۗ إِنَّ اللَّهَ أَعَدَّ لِلْكَافِرِينَ عَذَابًا مُهِينًا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C4E084-618A-9FD5-B240-EF0A1B0E7AB7}"/>
              </a:ext>
            </a:extLst>
          </p:cNvPr>
          <p:cNvSpPr txBox="1"/>
          <p:nvPr/>
        </p:nvSpPr>
        <p:spPr>
          <a:xfrm>
            <a:off x="2060709" y="408814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take (every) precaution for yourselves. For the Unbelievers Allah hath prepared a humiliating punishment.</a:t>
            </a:r>
          </a:p>
        </p:txBody>
      </p:sp>
      <p:sp>
        <p:nvSpPr>
          <p:cNvPr id="7" name="TextBox 6">
            <a:extLst>
              <a:ext uri="{FF2B5EF4-FFF2-40B4-BE49-F238E27FC236}">
                <a16:creationId xmlns:a16="http://schemas.microsoft.com/office/drawing/2014/main" id="{F376DA82-06B0-E962-3E95-5C76FE2657F8}"/>
              </a:ext>
            </a:extLst>
          </p:cNvPr>
          <p:cNvSpPr txBox="1"/>
          <p:nvPr/>
        </p:nvSpPr>
        <p:spPr>
          <a:xfrm>
            <a:off x="4279708" y="37803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776757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C561A-A13D-7B98-B77E-8A38AF751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0BC672-106F-D0F4-8714-F0CB9A63A515}"/>
              </a:ext>
            </a:extLst>
          </p:cNvPr>
          <p:cNvSpPr>
            <a:spLocks noGrp="1"/>
          </p:cNvSpPr>
          <p:nvPr>
            <p:ph type="title"/>
          </p:nvPr>
        </p:nvSpPr>
        <p:spPr>
          <a:xfrm>
            <a:off x="1980389" y="1177859"/>
            <a:ext cx="8231214" cy="3450327"/>
          </a:xfrm>
        </p:spPr>
        <p:txBody>
          <a:bodyPr>
            <a:noAutofit/>
          </a:bodyPr>
          <a:lstStyle/>
          <a:p>
            <a:pPr>
              <a:lnSpc>
                <a:spcPct val="100000"/>
              </a:lnSpc>
            </a:pPr>
            <a:r>
              <a:rPr lang="ar-EG" sz="4800" b="0" dirty="0"/>
              <a:t>فَإِذَا قَضَيْتُمُ الصَّلَاةَ فَاذْكُرُوا اللَّهَ قِيَامًا وَقُعُودًا وَعَلَىٰ جُنُوبِكُمْۚ فَإِذَا اطْمَأْنَنْتُمْ</a:t>
            </a:r>
            <a:br>
              <a:rPr lang="ar-EG" sz="4800" b="0" dirty="0"/>
            </a:br>
            <a:r>
              <a:rPr lang="ar-EG" sz="4800" b="0" dirty="0"/>
              <a:t> فَأَقِيمُوا الصَّلَاةَۚ إِنَّ الصَّلَاةَ كَانَتْ عَلَى</a:t>
            </a:r>
            <a:br>
              <a:rPr lang="ar-EG" sz="4800" b="0" dirty="0"/>
            </a:br>
            <a:r>
              <a:rPr lang="ar-EG" sz="4800" b="0" dirty="0"/>
              <a:t> الْمُؤْمِنِينَ كِتَابًا مَوْقُوتًا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FDE807-2777-1AE1-9F78-D4408790ACBA}"/>
              </a:ext>
            </a:extLst>
          </p:cNvPr>
          <p:cNvSpPr txBox="1"/>
          <p:nvPr/>
        </p:nvSpPr>
        <p:spPr>
          <a:xfrm>
            <a:off x="2060709" y="422131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pass (Congregational) prayers, celebrate Allah's praises, standing, sitting down, or lying down on your sides; but when ye are free from danger, set up Regular Prayers: For such prayers are enjoined on believers at stated times.</a:t>
            </a:r>
          </a:p>
        </p:txBody>
      </p:sp>
      <p:sp>
        <p:nvSpPr>
          <p:cNvPr id="7" name="TextBox 6">
            <a:extLst>
              <a:ext uri="{FF2B5EF4-FFF2-40B4-BE49-F238E27FC236}">
                <a16:creationId xmlns:a16="http://schemas.microsoft.com/office/drawing/2014/main" id="{6AAE9561-5B90-F3FF-12A2-D9D531F26ECB}"/>
              </a:ext>
            </a:extLst>
          </p:cNvPr>
          <p:cNvSpPr txBox="1"/>
          <p:nvPr/>
        </p:nvSpPr>
        <p:spPr>
          <a:xfrm>
            <a:off x="3462963" y="39934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7307922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90CAB-A2A6-40CC-7066-532F6E541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BB20B4-7112-85CD-494F-7731328A2DA4}"/>
              </a:ext>
            </a:extLst>
          </p:cNvPr>
          <p:cNvSpPr>
            <a:spLocks noGrp="1"/>
          </p:cNvSpPr>
          <p:nvPr>
            <p:ph type="title"/>
          </p:nvPr>
        </p:nvSpPr>
        <p:spPr>
          <a:xfrm>
            <a:off x="1980389" y="1313244"/>
            <a:ext cx="8231214" cy="3450327"/>
          </a:xfrm>
        </p:spPr>
        <p:txBody>
          <a:bodyPr>
            <a:noAutofit/>
          </a:bodyPr>
          <a:lstStyle/>
          <a:p>
            <a:pPr>
              <a:lnSpc>
                <a:spcPct val="100000"/>
              </a:lnSpc>
            </a:pPr>
            <a:r>
              <a:rPr lang="ar-EG" sz="4800" b="0" dirty="0"/>
              <a:t>وَلَا تَهِنُوا فِي ابْتِغَاءِ الْقَوْمِۖ  إِنْ تَكُونُوا تَأْلَمُونَ فَإِنَّهُمْ يَأْلَمُونَ كَمَا تَأْلَمُونَۖ وَتَرْجُونَ مِنَ اللَّهِ مَا لَا يَرْجُونَۗ وَكَانَ اللَّهُ عَلِيمًا حَكِيمًا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E274F9-B09E-4206-3F0F-A50843BBE795}"/>
              </a:ext>
            </a:extLst>
          </p:cNvPr>
          <p:cNvSpPr txBox="1"/>
          <p:nvPr/>
        </p:nvSpPr>
        <p:spPr>
          <a:xfrm>
            <a:off x="2060708" y="399344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slacken not in following up the enemy: If ye are suffering hardships, they are suffering similar hardships; but ye have Hope from Allah, while they have none. And Allah is full of knowledge and wisdom.</a:t>
            </a:r>
          </a:p>
        </p:txBody>
      </p:sp>
      <p:sp>
        <p:nvSpPr>
          <p:cNvPr id="7" name="TextBox 6">
            <a:extLst>
              <a:ext uri="{FF2B5EF4-FFF2-40B4-BE49-F238E27FC236}">
                <a16:creationId xmlns:a16="http://schemas.microsoft.com/office/drawing/2014/main" id="{87309927-D52B-833D-E7BA-4E0963E2EB5D}"/>
              </a:ext>
            </a:extLst>
          </p:cNvPr>
          <p:cNvSpPr txBox="1"/>
          <p:nvPr/>
        </p:nvSpPr>
        <p:spPr>
          <a:xfrm>
            <a:off x="1638219" y="38395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68119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FB230-046C-7A56-20DA-4CE80FDAE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4F8747-5EB1-DDA9-1B95-F836DE9DE2CE}"/>
              </a:ext>
            </a:extLst>
          </p:cNvPr>
          <p:cNvSpPr>
            <a:spLocks noGrp="1"/>
          </p:cNvSpPr>
          <p:nvPr>
            <p:ph type="title"/>
          </p:nvPr>
        </p:nvSpPr>
        <p:spPr>
          <a:xfrm>
            <a:off x="1980383" y="1321622"/>
            <a:ext cx="8231214" cy="3450327"/>
          </a:xfrm>
        </p:spPr>
        <p:txBody>
          <a:bodyPr>
            <a:noAutofit/>
          </a:bodyPr>
          <a:lstStyle/>
          <a:p>
            <a:pPr>
              <a:lnSpc>
                <a:spcPct val="100000"/>
              </a:lnSpc>
            </a:pPr>
            <a:r>
              <a:rPr lang="ar-EG" sz="5400" b="0" dirty="0"/>
              <a:t>يُرِيدُ اللَّهُ لِيُبَيِّنَ لَكُمْ وَيَهْدِيَكُمْ سُنَنَ الَّذِينَ مِنْ قَبْلِكُمْ وَيَتُوبَ عَلَيْكُمْۗ وَاللَّهُ عَلِيمٌ 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4626FF-2732-6F24-6B75-F5C483861C58}"/>
              </a:ext>
            </a:extLst>
          </p:cNvPr>
          <p:cNvSpPr txBox="1"/>
          <p:nvPr/>
        </p:nvSpPr>
        <p:spPr>
          <a:xfrm>
            <a:off x="2060702" y="386449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wish to make clear to you and to show you the ordinances of those before you; and (He doth wish to) turn to you (In Mercy): And Allah is All-knowing, All-wise.</a:t>
            </a:r>
          </a:p>
        </p:txBody>
      </p:sp>
      <p:sp>
        <p:nvSpPr>
          <p:cNvPr id="3" name="TextBox 2">
            <a:extLst>
              <a:ext uri="{FF2B5EF4-FFF2-40B4-BE49-F238E27FC236}">
                <a16:creationId xmlns:a16="http://schemas.microsoft.com/office/drawing/2014/main" id="{EE46F313-C55A-DF5D-AE0F-188AA9737BC8}"/>
              </a:ext>
            </a:extLst>
          </p:cNvPr>
          <p:cNvSpPr txBox="1"/>
          <p:nvPr/>
        </p:nvSpPr>
        <p:spPr>
          <a:xfrm>
            <a:off x="1518743" y="36218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959522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55C2D-B9EC-A6CF-8772-50427C510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D0545-6400-89C6-9876-7AD5C8618B59}"/>
              </a:ext>
            </a:extLst>
          </p:cNvPr>
          <p:cNvSpPr>
            <a:spLocks noGrp="1"/>
          </p:cNvSpPr>
          <p:nvPr>
            <p:ph type="title"/>
          </p:nvPr>
        </p:nvSpPr>
        <p:spPr>
          <a:xfrm>
            <a:off x="1980387" y="1393144"/>
            <a:ext cx="8231214" cy="3450327"/>
          </a:xfrm>
        </p:spPr>
        <p:txBody>
          <a:bodyPr>
            <a:noAutofit/>
          </a:bodyPr>
          <a:lstStyle/>
          <a:p>
            <a:pPr>
              <a:lnSpc>
                <a:spcPct val="100000"/>
              </a:lnSpc>
            </a:pPr>
            <a:r>
              <a:rPr lang="ar-EG" sz="5400" b="0" dirty="0"/>
              <a:t>إِنَّا أَنْزَلْنَا إِلَيْكَ الْكِتَابَ بِالْحَقِّ لِتَحْكُمَ </a:t>
            </a:r>
            <a:br>
              <a:rPr lang="ar-EG" sz="5400" b="0" dirty="0"/>
            </a:br>
            <a:r>
              <a:rPr lang="ar-EG" sz="5400" b="0" dirty="0"/>
              <a:t>بَيْنَ النَّاسِ بِمَا أَرَاكَ اللَّهُۚ وَلَا تَكُنْ لِلْخَائِنِينَ خَصِيمًا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3F3940-3991-F970-1259-CE43DFE9B01A}"/>
              </a:ext>
            </a:extLst>
          </p:cNvPr>
          <p:cNvSpPr txBox="1"/>
          <p:nvPr/>
        </p:nvSpPr>
        <p:spPr>
          <a:xfrm>
            <a:off x="2060706" y="417587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have sent down to thee the Book in truth, that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mightest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judge between men, as guided by Allah: so be not (used) as an advocate by those who betray their trust;</a:t>
            </a:r>
          </a:p>
        </p:txBody>
      </p:sp>
      <p:sp>
        <p:nvSpPr>
          <p:cNvPr id="7" name="TextBox 6">
            <a:extLst>
              <a:ext uri="{FF2B5EF4-FFF2-40B4-BE49-F238E27FC236}">
                <a16:creationId xmlns:a16="http://schemas.microsoft.com/office/drawing/2014/main" id="{EF1D2E5C-1CBC-426E-30A8-609E716ECE60}"/>
              </a:ext>
            </a:extLst>
          </p:cNvPr>
          <p:cNvSpPr txBox="1"/>
          <p:nvPr/>
        </p:nvSpPr>
        <p:spPr>
          <a:xfrm>
            <a:off x="3839879" y="39602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217211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E0BD6-18C4-17ED-1864-F418C2542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38805-F5B1-6918-EBFA-40814A9E4BD4}"/>
              </a:ext>
            </a:extLst>
          </p:cNvPr>
          <p:cNvSpPr>
            <a:spLocks noGrp="1"/>
          </p:cNvSpPr>
          <p:nvPr>
            <p:ph type="title"/>
          </p:nvPr>
        </p:nvSpPr>
        <p:spPr>
          <a:xfrm>
            <a:off x="1980391" y="1606182"/>
            <a:ext cx="8231214" cy="3450327"/>
          </a:xfrm>
        </p:spPr>
        <p:txBody>
          <a:bodyPr>
            <a:noAutofit/>
          </a:bodyPr>
          <a:lstStyle/>
          <a:p>
            <a:pPr>
              <a:lnSpc>
                <a:spcPct val="100000"/>
              </a:lnSpc>
            </a:pPr>
            <a:r>
              <a:rPr lang="ar-EG" sz="5400" b="0" dirty="0"/>
              <a:t>وَاسْتَغْفِرِ اللَّهَ ۖ إِنَّ اللَّهَ كَانَ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D7E9F9-CD8A-74D6-FD3F-296B0BE5C0CF}"/>
              </a:ext>
            </a:extLst>
          </p:cNvPr>
          <p:cNvSpPr txBox="1"/>
          <p:nvPr/>
        </p:nvSpPr>
        <p:spPr>
          <a:xfrm>
            <a:off x="2060710" y="36063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seek the forgiveness of Allah; for Allah is Oft-forgiving, Most Merciful.</a:t>
            </a:r>
          </a:p>
        </p:txBody>
      </p:sp>
      <p:sp>
        <p:nvSpPr>
          <p:cNvPr id="7" name="TextBox 6">
            <a:extLst>
              <a:ext uri="{FF2B5EF4-FFF2-40B4-BE49-F238E27FC236}">
                <a16:creationId xmlns:a16="http://schemas.microsoft.com/office/drawing/2014/main" id="{35A72350-ED89-3DEA-C66A-15AC4926CDF6}"/>
              </a:ext>
            </a:extLst>
          </p:cNvPr>
          <p:cNvSpPr txBox="1"/>
          <p:nvPr/>
        </p:nvSpPr>
        <p:spPr>
          <a:xfrm>
            <a:off x="1576073" y="34524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7325998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C7C6A-2271-279C-4BDE-449D716A9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72393-BA3A-C9FC-D051-6BFBBF54FFCF}"/>
              </a:ext>
            </a:extLst>
          </p:cNvPr>
          <p:cNvSpPr>
            <a:spLocks noGrp="1"/>
          </p:cNvSpPr>
          <p:nvPr>
            <p:ph type="title"/>
          </p:nvPr>
        </p:nvSpPr>
        <p:spPr>
          <a:xfrm>
            <a:off x="1980390" y="1446384"/>
            <a:ext cx="8231214" cy="3450327"/>
          </a:xfrm>
        </p:spPr>
        <p:txBody>
          <a:bodyPr>
            <a:noAutofit/>
          </a:bodyPr>
          <a:lstStyle/>
          <a:p>
            <a:pPr>
              <a:lnSpc>
                <a:spcPct val="100000"/>
              </a:lnSpc>
            </a:pPr>
            <a:r>
              <a:rPr lang="ar-EG" sz="5400" b="0" dirty="0"/>
              <a:t>وَلَا تُجَادِلْ عَنِ الَّذِينَ يَخْتَانُونَ أَنْفُسَهُمْۚ إِنَّ اللَّهَ لَا يُحِبُّ مَنْ كَانَ خَوَّانًا أَثِيمًا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3B077A-4AA6-BE8B-6926-84D62348BFE2}"/>
              </a:ext>
            </a:extLst>
          </p:cNvPr>
          <p:cNvSpPr txBox="1"/>
          <p:nvPr/>
        </p:nvSpPr>
        <p:spPr>
          <a:xfrm>
            <a:off x="2060710" y="389039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Contend not on behalf of such as betray their own souls; for Allah loveth not one given to perfidy and crime:</a:t>
            </a:r>
          </a:p>
        </p:txBody>
      </p:sp>
      <p:sp>
        <p:nvSpPr>
          <p:cNvPr id="7" name="TextBox 6">
            <a:extLst>
              <a:ext uri="{FF2B5EF4-FFF2-40B4-BE49-F238E27FC236}">
                <a16:creationId xmlns:a16="http://schemas.microsoft.com/office/drawing/2014/main" id="{32AACD8D-2960-5D52-295B-9EEEDA02737C}"/>
              </a:ext>
            </a:extLst>
          </p:cNvPr>
          <p:cNvSpPr txBox="1"/>
          <p:nvPr/>
        </p:nvSpPr>
        <p:spPr>
          <a:xfrm>
            <a:off x="1980390" y="3582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9625993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5E3EC-8AC5-E743-BA42-5858C2C13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226CC4-141D-4E83-3A13-2AFE752DD8D4}"/>
              </a:ext>
            </a:extLst>
          </p:cNvPr>
          <p:cNvSpPr>
            <a:spLocks noGrp="1"/>
          </p:cNvSpPr>
          <p:nvPr>
            <p:ph type="title"/>
          </p:nvPr>
        </p:nvSpPr>
        <p:spPr>
          <a:xfrm>
            <a:off x="1980390" y="1242440"/>
            <a:ext cx="8231214" cy="3450327"/>
          </a:xfrm>
        </p:spPr>
        <p:txBody>
          <a:bodyPr>
            <a:noAutofit/>
          </a:bodyPr>
          <a:lstStyle/>
          <a:p>
            <a:pPr>
              <a:lnSpc>
                <a:spcPct val="100000"/>
              </a:lnSpc>
            </a:pPr>
            <a:r>
              <a:rPr lang="ar-EG" sz="5400" b="0" dirty="0"/>
              <a:t>يَسْتَخْفُونَ مِنَ النَّاسِ وَلَا يَسْتَخْفُونَ مِنَ اللَّهِ وَهُوَ مَعَهُمْ إِذْ يُبَيِّتُونَ مَا لَا يَرْضَىٰ مِنَ الْقَوْلِۚ وَكَانَ اللَّهُ بِمَا يَعْمَلُونَ مُحِيطًا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E3BBA0F-6F9D-17C6-0AC1-A5A042CFCE71}"/>
              </a:ext>
            </a:extLst>
          </p:cNvPr>
          <p:cNvSpPr txBox="1"/>
          <p:nvPr/>
        </p:nvSpPr>
        <p:spPr>
          <a:xfrm>
            <a:off x="2060709" y="410346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may hide (Their crimes) from men, but they cannot hide (Them) from Allah, seeing that He is in their midst when they plot by night, in words that He cannot approve: And Allah Doth compass round all that they do.</a:t>
            </a:r>
          </a:p>
        </p:txBody>
      </p:sp>
      <p:sp>
        <p:nvSpPr>
          <p:cNvPr id="7" name="TextBox 6">
            <a:extLst>
              <a:ext uri="{FF2B5EF4-FFF2-40B4-BE49-F238E27FC236}">
                <a16:creationId xmlns:a16="http://schemas.microsoft.com/office/drawing/2014/main" id="{33474F17-3A75-62B2-B03C-FD9F1A2EA29E}"/>
              </a:ext>
            </a:extLst>
          </p:cNvPr>
          <p:cNvSpPr txBox="1"/>
          <p:nvPr/>
        </p:nvSpPr>
        <p:spPr>
          <a:xfrm>
            <a:off x="1611586" y="38045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3028978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3463A-4CE3-DC92-EC42-EC8067531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14F5EB-2D3C-9383-7F99-778E86D57C8F}"/>
              </a:ext>
            </a:extLst>
          </p:cNvPr>
          <p:cNvSpPr>
            <a:spLocks noGrp="1"/>
          </p:cNvSpPr>
          <p:nvPr>
            <p:ph type="title"/>
          </p:nvPr>
        </p:nvSpPr>
        <p:spPr>
          <a:xfrm>
            <a:off x="1980389" y="1328275"/>
            <a:ext cx="8231214" cy="3450327"/>
          </a:xfrm>
        </p:spPr>
        <p:txBody>
          <a:bodyPr>
            <a:noAutofit/>
          </a:bodyPr>
          <a:lstStyle/>
          <a:p>
            <a:pPr>
              <a:lnSpc>
                <a:spcPct val="100000"/>
              </a:lnSpc>
            </a:pPr>
            <a:r>
              <a:rPr lang="ar-EG" sz="5400" b="0" dirty="0"/>
              <a:t>هَا أَنْتُمْ هَٰؤُلَاءِ جَادَلْتُمْ عَنْهُمْ فِي الْحَيَاةِ الدُّنْيَا فَمَنْ يُجَادِلُ اللَّهَ عَنْهُمْ يَوْمَ الْقِيَامَةِ أَمْ مَنْ يَكُونُ عَلَيْهِمْ وَكِيلًا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CDE9AE-5EB0-D9A7-3CC2-BE1FBC5EB831}"/>
              </a:ext>
            </a:extLst>
          </p:cNvPr>
          <p:cNvSpPr txBox="1"/>
          <p:nvPr/>
        </p:nvSpPr>
        <p:spPr>
          <a:xfrm>
            <a:off x="2060708" y="41819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Ah! These are the sort of men on whose behalf ye may contend in this world; but who will contend with Allah on their behalf on the Day of Judgment, or who will carry their affairs through?</a:t>
            </a:r>
          </a:p>
        </p:txBody>
      </p:sp>
      <p:sp>
        <p:nvSpPr>
          <p:cNvPr id="7" name="TextBox 6">
            <a:extLst>
              <a:ext uri="{FF2B5EF4-FFF2-40B4-BE49-F238E27FC236}">
                <a16:creationId xmlns:a16="http://schemas.microsoft.com/office/drawing/2014/main" id="{916ADA41-F11F-2440-E557-151B766E9725}"/>
              </a:ext>
            </a:extLst>
          </p:cNvPr>
          <p:cNvSpPr txBox="1"/>
          <p:nvPr/>
        </p:nvSpPr>
        <p:spPr>
          <a:xfrm>
            <a:off x="2943237" y="39186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36861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42EF4-A29E-7305-4D8D-0585551438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3FB272-F5A1-338F-4A03-42900DBE1274}"/>
              </a:ext>
            </a:extLst>
          </p:cNvPr>
          <p:cNvSpPr>
            <a:spLocks noGrp="1"/>
          </p:cNvSpPr>
          <p:nvPr>
            <p:ph type="title"/>
          </p:nvPr>
        </p:nvSpPr>
        <p:spPr>
          <a:xfrm>
            <a:off x="1980388" y="1439552"/>
            <a:ext cx="8231214" cy="3450327"/>
          </a:xfrm>
        </p:spPr>
        <p:txBody>
          <a:bodyPr>
            <a:noAutofit/>
          </a:bodyPr>
          <a:lstStyle/>
          <a:p>
            <a:pPr>
              <a:lnSpc>
                <a:spcPct val="100000"/>
              </a:lnSpc>
            </a:pPr>
            <a:r>
              <a:rPr lang="ar-EG" sz="5400" b="0" dirty="0"/>
              <a:t>وَمَنْ يَعْمَلْ سُوءًا أَوْ يَظْلِمْ نَفْسَهُ ثُمَّ يَسْتَغْفِرِ اللَّهَ يَجِدِ اللَّهَ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80B1DD-89C8-BC75-9A0F-23C607D4F805}"/>
              </a:ext>
            </a:extLst>
          </p:cNvPr>
          <p:cNvSpPr txBox="1"/>
          <p:nvPr/>
        </p:nvSpPr>
        <p:spPr>
          <a:xfrm>
            <a:off x="2060707" y="4026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does evil or wrongs his own soul but afterwards seeks Allah's forgiveness, he will find Allah Oft-forgiving, Most Merciful.</a:t>
            </a:r>
          </a:p>
        </p:txBody>
      </p:sp>
      <p:sp>
        <p:nvSpPr>
          <p:cNvPr id="7" name="TextBox 6">
            <a:extLst>
              <a:ext uri="{FF2B5EF4-FFF2-40B4-BE49-F238E27FC236}">
                <a16:creationId xmlns:a16="http://schemas.microsoft.com/office/drawing/2014/main" id="{E66EBD07-6989-A85D-9DE9-CB5697FA5BD2}"/>
              </a:ext>
            </a:extLst>
          </p:cNvPr>
          <p:cNvSpPr txBox="1"/>
          <p:nvPr/>
        </p:nvSpPr>
        <p:spPr>
          <a:xfrm>
            <a:off x="2126492" y="35634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6220813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B6A26-359F-8934-AEC4-C583CA0B5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4BBD0C-5294-EF15-A81C-71507080A32A}"/>
              </a:ext>
            </a:extLst>
          </p:cNvPr>
          <p:cNvSpPr>
            <a:spLocks noGrp="1"/>
          </p:cNvSpPr>
          <p:nvPr>
            <p:ph type="title"/>
          </p:nvPr>
        </p:nvSpPr>
        <p:spPr>
          <a:xfrm>
            <a:off x="1980388" y="1439552"/>
            <a:ext cx="8231214" cy="3450327"/>
          </a:xfrm>
        </p:spPr>
        <p:txBody>
          <a:bodyPr>
            <a:noAutofit/>
          </a:bodyPr>
          <a:lstStyle/>
          <a:p>
            <a:pPr>
              <a:lnSpc>
                <a:spcPct val="100000"/>
              </a:lnSpc>
            </a:pPr>
            <a:r>
              <a:rPr lang="ar-EG" sz="6000" b="0" dirty="0"/>
              <a:t>وَمَنْ يَكْسِبْ إِثْمًا فَإِنَّمَا يَكْسِبُهُ عَلَىٰ نَفْسِهِۚ وَكَانَ اللَّهُ عَلِيمًا حَكِيمًا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50A2C5-06C7-6866-47D8-C0F59A637103}"/>
              </a:ext>
            </a:extLst>
          </p:cNvPr>
          <p:cNvSpPr txBox="1"/>
          <p:nvPr/>
        </p:nvSpPr>
        <p:spPr>
          <a:xfrm>
            <a:off x="2060707" y="4026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any one earns sin. he earns it against His own soul: for Allah is full of knowledge and wisdom</a:t>
            </a:r>
          </a:p>
        </p:txBody>
      </p:sp>
      <p:sp>
        <p:nvSpPr>
          <p:cNvPr id="7" name="TextBox 6">
            <a:extLst>
              <a:ext uri="{FF2B5EF4-FFF2-40B4-BE49-F238E27FC236}">
                <a16:creationId xmlns:a16="http://schemas.microsoft.com/office/drawing/2014/main" id="{B1B38F70-3025-E078-893F-EB926590E824}"/>
              </a:ext>
            </a:extLst>
          </p:cNvPr>
          <p:cNvSpPr txBox="1"/>
          <p:nvPr/>
        </p:nvSpPr>
        <p:spPr>
          <a:xfrm>
            <a:off x="2419455" y="37173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64519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C9B44-1B6C-45BE-D73C-F5F8E26A3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44427D-FCB3-2C95-7C94-63B1F0D8548D}"/>
              </a:ext>
            </a:extLst>
          </p:cNvPr>
          <p:cNvSpPr>
            <a:spLocks noGrp="1"/>
          </p:cNvSpPr>
          <p:nvPr>
            <p:ph type="title"/>
          </p:nvPr>
        </p:nvSpPr>
        <p:spPr>
          <a:xfrm>
            <a:off x="1980387" y="1483940"/>
            <a:ext cx="8231214" cy="3450327"/>
          </a:xfrm>
        </p:spPr>
        <p:txBody>
          <a:bodyPr>
            <a:noAutofit/>
          </a:bodyPr>
          <a:lstStyle/>
          <a:p>
            <a:pPr>
              <a:lnSpc>
                <a:spcPct val="100000"/>
              </a:lnSpc>
            </a:pPr>
            <a:r>
              <a:rPr lang="ar-EG" sz="5400" b="0" dirty="0"/>
              <a:t>وَمَنْ يَكْسِبْ خَطِيئَةً أَوْ إِثْمًا ثُمَّ يَرْمِ بِهِ بَرِيئًا فَقَدِ احْتَمَلَ بُهْتَانًا وَإِثْمًا مُبِينًا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3DCFF2-96F4-CBA6-73D0-B09BAF0F722D}"/>
              </a:ext>
            </a:extLst>
          </p:cNvPr>
          <p:cNvSpPr txBox="1"/>
          <p:nvPr/>
        </p:nvSpPr>
        <p:spPr>
          <a:xfrm>
            <a:off x="2060707" y="4026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any one earns a fault or a sin and throws it on to one that is innocent, He carries (on himself) (Both) a falsehood and a flagrant sin.</a:t>
            </a:r>
          </a:p>
        </p:txBody>
      </p:sp>
      <p:sp>
        <p:nvSpPr>
          <p:cNvPr id="7" name="TextBox 6">
            <a:extLst>
              <a:ext uri="{FF2B5EF4-FFF2-40B4-BE49-F238E27FC236}">
                <a16:creationId xmlns:a16="http://schemas.microsoft.com/office/drawing/2014/main" id="{F4FC8FCE-5EAD-9C0A-6711-81F75B2DBC45}"/>
              </a:ext>
            </a:extLst>
          </p:cNvPr>
          <p:cNvSpPr txBox="1"/>
          <p:nvPr/>
        </p:nvSpPr>
        <p:spPr>
          <a:xfrm>
            <a:off x="2162002" y="37173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7954839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1429B-013C-180C-20F1-5B8FC4424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E2BF9-6E1C-9AC8-A4F9-3EBACF124A56}"/>
              </a:ext>
            </a:extLst>
          </p:cNvPr>
          <p:cNvSpPr>
            <a:spLocks noGrp="1"/>
          </p:cNvSpPr>
          <p:nvPr>
            <p:ph type="title"/>
          </p:nvPr>
        </p:nvSpPr>
        <p:spPr>
          <a:xfrm>
            <a:off x="1980387" y="1238026"/>
            <a:ext cx="8231214" cy="3450327"/>
          </a:xfrm>
        </p:spPr>
        <p:txBody>
          <a:bodyPr>
            <a:noAutofit/>
          </a:bodyPr>
          <a:lstStyle/>
          <a:p>
            <a:pPr>
              <a:lnSpc>
                <a:spcPct val="100000"/>
              </a:lnSpc>
            </a:pPr>
            <a:r>
              <a:rPr lang="ar-EG" sz="5400" b="0" dirty="0"/>
              <a:t>وَلَوْلَا فَضْلُ اللَّهِ عَلَيْكَ وَرَحْمَتُهُ لَهَمَّتْ طَائِفَةٌ مِنْهُمْ أَنْ يُضِلُّوكَ وَمَا يُضِلُّونَ إِلَّا أَنْفُسَهُمْۖ وَمَا يَضُرُّونَكَ مِنْ شَيْءٍۚ...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BE29DE-BF1E-FCE7-BB91-B48124E81A33}"/>
              </a:ext>
            </a:extLst>
          </p:cNvPr>
          <p:cNvSpPr txBox="1"/>
          <p:nvPr/>
        </p:nvSpPr>
        <p:spPr>
          <a:xfrm>
            <a:off x="2060706" y="415092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for the Grace of Allah to thee and his Mercy, a party of them would certainly have plotted to lead thee astray. But (in fact) they will only Lead their own souls astray, and to thee they can do no harm in the least.</a:t>
            </a:r>
          </a:p>
        </p:txBody>
      </p:sp>
    </p:spTree>
    <p:extLst>
      <p:ext uri="{BB962C8B-B14F-4D97-AF65-F5344CB8AC3E}">
        <p14:creationId xmlns:p14="http://schemas.microsoft.com/office/powerpoint/2010/main" val="57915391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5950-4A43-9882-2A68-2DE03FBF38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835E6-CC13-A046-1DC5-E0F058AE1316}"/>
              </a:ext>
            </a:extLst>
          </p:cNvPr>
          <p:cNvSpPr>
            <a:spLocks noGrp="1"/>
          </p:cNvSpPr>
          <p:nvPr>
            <p:ph type="title"/>
          </p:nvPr>
        </p:nvSpPr>
        <p:spPr>
          <a:xfrm>
            <a:off x="1980387" y="1368530"/>
            <a:ext cx="8231214" cy="3450327"/>
          </a:xfrm>
        </p:spPr>
        <p:txBody>
          <a:bodyPr>
            <a:noAutofit/>
          </a:bodyPr>
          <a:lstStyle/>
          <a:p>
            <a:pPr>
              <a:lnSpc>
                <a:spcPct val="100000"/>
              </a:lnSpc>
            </a:pPr>
            <a:r>
              <a:rPr lang="ar-EG" sz="5400" b="0" dirty="0"/>
              <a:t>وَأَنْزَلَ اللَّهُ عَلَيْكَ الْكِتَابَ وَالْحِكْمَةَ وَعَلَّمَكَ مَا لَمْ تَكُنْ تَعْلَمُۚ وَكَانَ فَضْلُ اللَّهِ عَلَيْكَ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854C4A-8B11-5863-CE5B-5A8F07F99E51}"/>
              </a:ext>
            </a:extLst>
          </p:cNvPr>
          <p:cNvSpPr txBox="1"/>
          <p:nvPr/>
        </p:nvSpPr>
        <p:spPr>
          <a:xfrm>
            <a:off x="2060706" y="42000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Allah hath sent down to thee the Book and wisdom and taught thee what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Knewest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(before): And great is the Grace of Allah unto thee.</a:t>
            </a:r>
          </a:p>
        </p:txBody>
      </p:sp>
      <p:sp>
        <p:nvSpPr>
          <p:cNvPr id="7" name="TextBox 6">
            <a:extLst>
              <a:ext uri="{FF2B5EF4-FFF2-40B4-BE49-F238E27FC236}">
                <a16:creationId xmlns:a16="http://schemas.microsoft.com/office/drawing/2014/main" id="{BA207060-DA1C-AAE0-E7E1-84D391697C39}"/>
              </a:ext>
            </a:extLst>
          </p:cNvPr>
          <p:cNvSpPr txBox="1"/>
          <p:nvPr/>
        </p:nvSpPr>
        <p:spPr>
          <a:xfrm>
            <a:off x="4212744" y="38922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0775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3E82E-CFAD-99F2-E470-38BBC8AA7B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63A4FE-578A-B294-F651-F3379812B54C}"/>
              </a:ext>
            </a:extLst>
          </p:cNvPr>
          <p:cNvSpPr>
            <a:spLocks noGrp="1"/>
          </p:cNvSpPr>
          <p:nvPr>
            <p:ph type="title"/>
          </p:nvPr>
        </p:nvSpPr>
        <p:spPr>
          <a:xfrm>
            <a:off x="1980383" y="1321622"/>
            <a:ext cx="8231214" cy="3450327"/>
          </a:xfrm>
        </p:spPr>
        <p:txBody>
          <a:bodyPr>
            <a:noAutofit/>
          </a:bodyPr>
          <a:lstStyle/>
          <a:p>
            <a:pPr>
              <a:lnSpc>
                <a:spcPct val="100000"/>
              </a:lnSpc>
            </a:pPr>
            <a:r>
              <a:rPr lang="ar-EG" sz="5400" b="0" dirty="0"/>
              <a:t>وَاللَّهُ يُرِيدُ أَنْ يَتُوبَ عَلَيْكُمْ وَيُرِيدُ الَّذِينَ يَتَّبِعُونَ الشَّهَوَاتِ أَنْ تَمِيلُوا مَيْلًا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190AFD-EBF5-2EF1-DFBA-7FFC38773F16}"/>
              </a:ext>
            </a:extLst>
          </p:cNvPr>
          <p:cNvSpPr txBox="1"/>
          <p:nvPr/>
        </p:nvSpPr>
        <p:spPr>
          <a:xfrm>
            <a:off x="2060702" y="38644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wish to Turn to you, but the wish of those who follow their lusts is that ye should turn away (from Him),- far, far away.</a:t>
            </a:r>
          </a:p>
        </p:txBody>
      </p:sp>
      <p:sp>
        <p:nvSpPr>
          <p:cNvPr id="3" name="TextBox 2">
            <a:extLst>
              <a:ext uri="{FF2B5EF4-FFF2-40B4-BE49-F238E27FC236}">
                <a16:creationId xmlns:a16="http://schemas.microsoft.com/office/drawing/2014/main" id="{FC420744-0A2C-E16F-A696-E77A7210F524}"/>
              </a:ext>
            </a:extLst>
          </p:cNvPr>
          <p:cNvSpPr txBox="1"/>
          <p:nvPr/>
        </p:nvSpPr>
        <p:spPr>
          <a:xfrm>
            <a:off x="1638214" y="35110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869731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C5946-CF47-101C-A831-5DC6F505D9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F2E11-B99E-958E-57FF-208F50AC63A8}"/>
              </a:ext>
            </a:extLst>
          </p:cNvPr>
          <p:cNvSpPr>
            <a:spLocks noGrp="1"/>
          </p:cNvSpPr>
          <p:nvPr>
            <p:ph type="title"/>
          </p:nvPr>
        </p:nvSpPr>
        <p:spPr>
          <a:xfrm>
            <a:off x="1980386" y="1217611"/>
            <a:ext cx="8231214" cy="3450327"/>
          </a:xfrm>
        </p:spPr>
        <p:txBody>
          <a:bodyPr>
            <a:noAutofit/>
          </a:bodyPr>
          <a:lstStyle/>
          <a:p>
            <a:pPr>
              <a:lnSpc>
                <a:spcPct val="100000"/>
              </a:lnSpc>
            </a:pPr>
            <a:r>
              <a:rPr lang="ar-EG" sz="4800" b="0" dirty="0"/>
              <a:t>لَا خَيْرَ فِي كَثِيرٍ مِنْ نَجْوَاهُمْ إِلَّا مَنْ أَمَرَ بِصَدَقَةٍ أَوْ مَعْرُوفٍ أَوْ إِصْلَاحٍ بَيْنَ النَّاسِۚ وَمَنْ يَفْعَلْ ذَٰلِكَ ابْتِغَاءَ مَرْضَاتِ اللَّهِ فَسَوْفَ نُؤْتِيهِ أَجْرًا عَظِيمًا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F8C8F8-8762-59E5-C4DF-94D9DC9189D6}"/>
              </a:ext>
            </a:extLst>
          </p:cNvPr>
          <p:cNvSpPr txBox="1"/>
          <p:nvPr/>
        </p:nvSpPr>
        <p:spPr>
          <a:xfrm>
            <a:off x="2060706" y="423555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most of their secret talks there is no good: But if one exhorts to a deed of charity or justice or conciliation between men, (Secrecy is permissible): To him who does this, seeking the good pleasure of Allah, We shall soon give a reward of the highest (value).</a:t>
            </a:r>
          </a:p>
        </p:txBody>
      </p:sp>
      <p:sp>
        <p:nvSpPr>
          <p:cNvPr id="7" name="TextBox 6">
            <a:extLst>
              <a:ext uri="{FF2B5EF4-FFF2-40B4-BE49-F238E27FC236}">
                <a16:creationId xmlns:a16="http://schemas.microsoft.com/office/drawing/2014/main" id="{F604FBF8-B523-2128-D388-0FB85E95D6BB}"/>
              </a:ext>
            </a:extLst>
          </p:cNvPr>
          <p:cNvSpPr txBox="1"/>
          <p:nvPr/>
        </p:nvSpPr>
        <p:spPr>
          <a:xfrm>
            <a:off x="3866515" y="40106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481165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BD49B3-295C-B286-FD5B-52539720B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0CE26A-C391-1A2F-9E9C-640E68FF068A}"/>
              </a:ext>
            </a:extLst>
          </p:cNvPr>
          <p:cNvSpPr>
            <a:spLocks noGrp="1"/>
          </p:cNvSpPr>
          <p:nvPr>
            <p:ph type="title"/>
          </p:nvPr>
        </p:nvSpPr>
        <p:spPr>
          <a:xfrm>
            <a:off x="1980386" y="1299008"/>
            <a:ext cx="8231214" cy="3450327"/>
          </a:xfrm>
        </p:spPr>
        <p:txBody>
          <a:bodyPr>
            <a:noAutofit/>
          </a:bodyPr>
          <a:lstStyle/>
          <a:p>
            <a:pPr>
              <a:lnSpc>
                <a:spcPct val="100000"/>
              </a:lnSpc>
            </a:pPr>
            <a:r>
              <a:rPr lang="ar-EG" sz="5400" b="0" dirty="0"/>
              <a:t>وَمَنْ يُشَاقِقِ الرَّسُولَ مِنْ بَعْدِ مَا تَبَيَّنَ لَهُ الْهُدَىٰ وَيَتَّبِعْ غَيْرَ سَبِيلِ الْمُؤْمِنِينَ نُوَلِّهِ مَا تَوَلَّىٰ وَنُصْلِهِ جَهَنَّمَ ۖ وَسَاءَتْ مَصِيرًا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D99DF9-BA8B-BD9C-2240-3D7CCFCF8181}"/>
              </a:ext>
            </a:extLst>
          </p:cNvPr>
          <p:cNvSpPr txBox="1"/>
          <p:nvPr/>
        </p:nvSpPr>
        <p:spPr>
          <a:xfrm>
            <a:off x="2060706" y="423555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anyone contends with the Messenger even after guidance has been plainly conveyed to him, and follows a path other than that becoming to men of Faith, We shall leave him in the path he has chosen, and land him in Hell,- what an evil refuge!</a:t>
            </a:r>
          </a:p>
        </p:txBody>
      </p:sp>
      <p:sp>
        <p:nvSpPr>
          <p:cNvPr id="7" name="TextBox 6">
            <a:extLst>
              <a:ext uri="{FF2B5EF4-FFF2-40B4-BE49-F238E27FC236}">
                <a16:creationId xmlns:a16="http://schemas.microsoft.com/office/drawing/2014/main" id="{5D5F2508-CD24-B86C-1B81-BAA2E8A28CE0}"/>
              </a:ext>
            </a:extLst>
          </p:cNvPr>
          <p:cNvSpPr txBox="1"/>
          <p:nvPr/>
        </p:nvSpPr>
        <p:spPr>
          <a:xfrm>
            <a:off x="1522810" y="39277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52763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14C87-2818-9F6A-A159-EA3C15B733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2AF998-87A3-6886-5BDF-FCF62B7CC8C8}"/>
              </a:ext>
            </a:extLst>
          </p:cNvPr>
          <p:cNvSpPr>
            <a:spLocks noGrp="1"/>
          </p:cNvSpPr>
          <p:nvPr>
            <p:ph type="title"/>
          </p:nvPr>
        </p:nvSpPr>
        <p:spPr>
          <a:xfrm>
            <a:off x="1980386" y="1293057"/>
            <a:ext cx="8231214" cy="3450327"/>
          </a:xfrm>
        </p:spPr>
        <p:txBody>
          <a:bodyPr>
            <a:noAutofit/>
          </a:bodyPr>
          <a:lstStyle/>
          <a:p>
            <a:pPr>
              <a:lnSpc>
                <a:spcPct val="100000"/>
              </a:lnSpc>
            </a:pPr>
            <a:r>
              <a:rPr lang="ar-EG" sz="5400" b="0" dirty="0"/>
              <a:t>إِنَّ اللَّهَ لَا يَغْفِرُ أَنْ يُشْرَكَ بِهِ وَيَغْفِرُ مَا دُونَ ذَٰلِكَ لِمَنْ يَشَاءُۚ وَمَنْ يُشْرِكْ بِاللَّهِ فَقَدْ ضَلَّ ضَلَالًا بَعِيدًا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DB0650-1C18-DB3C-43F5-CABEC824DE70}"/>
              </a:ext>
            </a:extLst>
          </p:cNvPr>
          <p:cNvSpPr txBox="1"/>
          <p:nvPr/>
        </p:nvSpPr>
        <p:spPr>
          <a:xfrm>
            <a:off x="2060705" y="41378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(The sin of) joining other gods with Him; but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other sins than this: one who joins other gods with Allah, Hath strayed far, far away (from the right)</a:t>
            </a:r>
          </a:p>
        </p:txBody>
      </p:sp>
      <p:sp>
        <p:nvSpPr>
          <p:cNvPr id="7" name="TextBox 6">
            <a:extLst>
              <a:ext uri="{FF2B5EF4-FFF2-40B4-BE49-F238E27FC236}">
                <a16:creationId xmlns:a16="http://schemas.microsoft.com/office/drawing/2014/main" id="{AC7A7BAF-17F5-88BD-07DE-4DA51036EFF1}"/>
              </a:ext>
            </a:extLst>
          </p:cNvPr>
          <p:cNvSpPr txBox="1"/>
          <p:nvPr/>
        </p:nvSpPr>
        <p:spPr>
          <a:xfrm>
            <a:off x="3333854" y="3830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8897135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CAFB3-201B-DDA8-D0BC-438BD9CCCB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0C2678-B122-48CB-21DE-7C384002033E}"/>
              </a:ext>
            </a:extLst>
          </p:cNvPr>
          <p:cNvSpPr>
            <a:spLocks noGrp="1"/>
          </p:cNvSpPr>
          <p:nvPr>
            <p:ph type="title"/>
          </p:nvPr>
        </p:nvSpPr>
        <p:spPr>
          <a:xfrm>
            <a:off x="1980385" y="1461733"/>
            <a:ext cx="8231214" cy="3450327"/>
          </a:xfrm>
        </p:spPr>
        <p:txBody>
          <a:bodyPr>
            <a:noAutofit/>
          </a:bodyPr>
          <a:lstStyle/>
          <a:p>
            <a:pPr>
              <a:lnSpc>
                <a:spcPct val="100000"/>
              </a:lnSpc>
            </a:pPr>
            <a:r>
              <a:rPr lang="ar-EG" sz="6000" b="0" dirty="0"/>
              <a:t>إِنْ يَدْعُونَ مِنْ دُونِهِ إِلَّا إِنَاثًا وَإِنْ يَدْعُونَ إِلَّا شَيْطَانًا مَرِيدًا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E8615A-BC1F-B7CC-9081-A4252B88A1F3}"/>
              </a:ext>
            </a:extLst>
          </p:cNvPr>
          <p:cNvSpPr txBox="1"/>
          <p:nvPr/>
        </p:nvSpPr>
        <p:spPr>
          <a:xfrm>
            <a:off x="2060704" y="40757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Pagans), leaving Him, call but upon female deities: They call but upon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satan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persistent rebel!</a:t>
            </a:r>
          </a:p>
        </p:txBody>
      </p:sp>
      <p:sp>
        <p:nvSpPr>
          <p:cNvPr id="7" name="TextBox 6">
            <a:extLst>
              <a:ext uri="{FF2B5EF4-FFF2-40B4-BE49-F238E27FC236}">
                <a16:creationId xmlns:a16="http://schemas.microsoft.com/office/drawing/2014/main" id="{D8581F5C-F205-0BDC-5C51-EF6462E28A8F}"/>
              </a:ext>
            </a:extLst>
          </p:cNvPr>
          <p:cNvSpPr txBox="1"/>
          <p:nvPr/>
        </p:nvSpPr>
        <p:spPr>
          <a:xfrm>
            <a:off x="2747928" y="37422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201462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09017-4D1F-DCF0-90D1-8271C4A59F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8BF5C0-2D4A-9495-F121-19B56CCB8EC2}"/>
              </a:ext>
            </a:extLst>
          </p:cNvPr>
          <p:cNvSpPr>
            <a:spLocks noGrp="1"/>
          </p:cNvSpPr>
          <p:nvPr>
            <p:ph type="title"/>
          </p:nvPr>
        </p:nvSpPr>
        <p:spPr>
          <a:xfrm>
            <a:off x="1980385" y="1461733"/>
            <a:ext cx="8231214" cy="3450327"/>
          </a:xfrm>
        </p:spPr>
        <p:txBody>
          <a:bodyPr>
            <a:noAutofit/>
          </a:bodyPr>
          <a:lstStyle/>
          <a:p>
            <a:pPr>
              <a:lnSpc>
                <a:spcPct val="100000"/>
              </a:lnSpc>
            </a:pPr>
            <a:r>
              <a:rPr lang="ar-EG" sz="6000" b="0" dirty="0"/>
              <a:t>لَعَنَهُ اللَّهُۘ وَقَالَ لَأَتَّخِذَنَّ مِنْ عِبَادِكَ نَصِيبًا مَفْرُوضًا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A650AF-B550-0947-0963-441844883299}"/>
              </a:ext>
            </a:extLst>
          </p:cNvPr>
          <p:cNvSpPr txBox="1"/>
          <p:nvPr/>
        </p:nvSpPr>
        <p:spPr>
          <a:xfrm>
            <a:off x="2060704" y="40757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did curse him, but he said: "I will take of Thy servants a portion Marked off;</a:t>
            </a:r>
          </a:p>
        </p:txBody>
      </p:sp>
      <p:sp>
        <p:nvSpPr>
          <p:cNvPr id="7" name="TextBox 6">
            <a:extLst>
              <a:ext uri="{FF2B5EF4-FFF2-40B4-BE49-F238E27FC236}">
                <a16:creationId xmlns:a16="http://schemas.microsoft.com/office/drawing/2014/main" id="{056D5A5B-A48C-5F97-5388-3840E076D345}"/>
              </a:ext>
            </a:extLst>
          </p:cNvPr>
          <p:cNvSpPr txBox="1"/>
          <p:nvPr/>
        </p:nvSpPr>
        <p:spPr>
          <a:xfrm>
            <a:off x="3706717" y="36848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058554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4EB81-60C5-B408-AD2C-4D769DAE0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459669-1B3D-89FB-5A2F-1B5B314B807D}"/>
              </a:ext>
            </a:extLst>
          </p:cNvPr>
          <p:cNvSpPr>
            <a:spLocks noGrp="1"/>
          </p:cNvSpPr>
          <p:nvPr>
            <p:ph type="title"/>
          </p:nvPr>
        </p:nvSpPr>
        <p:spPr>
          <a:xfrm>
            <a:off x="1980384" y="1195402"/>
            <a:ext cx="8231214" cy="3450327"/>
          </a:xfrm>
        </p:spPr>
        <p:txBody>
          <a:bodyPr>
            <a:noAutofit/>
          </a:bodyPr>
          <a:lstStyle/>
          <a:p>
            <a:pPr>
              <a:lnSpc>
                <a:spcPct val="100000"/>
              </a:lnSpc>
            </a:pPr>
            <a:r>
              <a:rPr lang="ar-EG" sz="5000" b="0" dirty="0"/>
              <a:t>وَلَأُضِلَّنَّهُمْ وَلَأُمَنِّيَنَّهُمْ وَلَآمُرَنَّهُمْ فَلَيُبَتِّكُنَّ آذَانَ الْأَنْعَامِ وَلَآمُرَنَّهُمْ فَلَيُغَيِّرُنَّ خَلْقَ اللَّهِۚ وَمَنْ يَتَّخِذِ الشَّيْطَانَ وَلِيًّا مِنْ دُونِ اللَّهِ فَقَدْ خَسِرَ خُسْرَانًا مُبِينًا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A2B756-E820-A227-78B5-705634010524}"/>
              </a:ext>
            </a:extLst>
          </p:cNvPr>
          <p:cNvSpPr txBox="1"/>
          <p:nvPr/>
        </p:nvSpPr>
        <p:spPr>
          <a:xfrm>
            <a:off x="2060703" y="433915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 will mislead them, and I will create in them false desires; I will order them to slit the ears of cattle, and to deface the (fair) nature created by Allah." Whoever, forsaking Allah, takes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satan</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 friend, hath of a surety suffered a loss that is manifest.</a:t>
            </a:r>
          </a:p>
        </p:txBody>
      </p:sp>
      <p:sp>
        <p:nvSpPr>
          <p:cNvPr id="7" name="TextBox 6">
            <a:extLst>
              <a:ext uri="{FF2B5EF4-FFF2-40B4-BE49-F238E27FC236}">
                <a16:creationId xmlns:a16="http://schemas.microsoft.com/office/drawing/2014/main" id="{A13EEC54-2DB0-A207-BB73-3164DF4DEF6E}"/>
              </a:ext>
            </a:extLst>
          </p:cNvPr>
          <p:cNvSpPr txBox="1"/>
          <p:nvPr/>
        </p:nvSpPr>
        <p:spPr>
          <a:xfrm>
            <a:off x="3742228" y="4075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0278025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C7370-3C8B-EB19-1D15-AED2731AAB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1EE24-08A0-0EC3-C24C-C4132431D556}"/>
              </a:ext>
            </a:extLst>
          </p:cNvPr>
          <p:cNvSpPr>
            <a:spLocks noGrp="1"/>
          </p:cNvSpPr>
          <p:nvPr>
            <p:ph type="title"/>
          </p:nvPr>
        </p:nvSpPr>
        <p:spPr>
          <a:xfrm>
            <a:off x="1980383" y="1596718"/>
            <a:ext cx="8231214" cy="3450327"/>
          </a:xfrm>
        </p:spPr>
        <p:txBody>
          <a:bodyPr>
            <a:noAutofit/>
          </a:bodyPr>
          <a:lstStyle/>
          <a:p>
            <a:pPr>
              <a:lnSpc>
                <a:spcPct val="100000"/>
              </a:lnSpc>
            </a:pPr>
            <a:r>
              <a:rPr lang="ar-EG" sz="6000" b="0" dirty="0"/>
              <a:t>يَعِدُهُمْ وَيُمَنِّيهِمْۖ وَمَا يَعِدُهُمُ الشَّيْطَانُ إِلَّا غُرُورًا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0F0BEB-8A3C-F79A-DB52-271A485CDD96}"/>
              </a:ext>
            </a:extLst>
          </p:cNvPr>
          <p:cNvSpPr txBox="1"/>
          <p:nvPr/>
        </p:nvSpPr>
        <p:spPr>
          <a:xfrm>
            <a:off x="2060702" y="415272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Satan makes them promises, and creates in them false desires; but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satan's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promises are nothing but deception.</a:t>
            </a:r>
          </a:p>
        </p:txBody>
      </p:sp>
      <p:sp>
        <p:nvSpPr>
          <p:cNvPr id="7" name="TextBox 6">
            <a:extLst>
              <a:ext uri="{FF2B5EF4-FFF2-40B4-BE49-F238E27FC236}">
                <a16:creationId xmlns:a16="http://schemas.microsoft.com/office/drawing/2014/main" id="{0168FA1C-934D-820D-EEC0-25EDB7E7A1B8}"/>
              </a:ext>
            </a:extLst>
          </p:cNvPr>
          <p:cNvSpPr txBox="1"/>
          <p:nvPr/>
        </p:nvSpPr>
        <p:spPr>
          <a:xfrm>
            <a:off x="4337032" y="39219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5370696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1876-E728-396E-858D-70CB1BBAE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92509-3E85-9294-05B7-80C30435DF01}"/>
              </a:ext>
            </a:extLst>
          </p:cNvPr>
          <p:cNvSpPr>
            <a:spLocks noGrp="1"/>
          </p:cNvSpPr>
          <p:nvPr>
            <p:ph type="title"/>
          </p:nvPr>
        </p:nvSpPr>
        <p:spPr>
          <a:xfrm>
            <a:off x="1980383" y="1596718"/>
            <a:ext cx="8231214" cy="3450327"/>
          </a:xfrm>
        </p:spPr>
        <p:txBody>
          <a:bodyPr>
            <a:noAutofit/>
          </a:bodyPr>
          <a:lstStyle/>
          <a:p>
            <a:pPr>
              <a:lnSpc>
                <a:spcPct val="100000"/>
              </a:lnSpc>
            </a:pPr>
            <a:r>
              <a:rPr lang="ar-EG" sz="6000" b="0" dirty="0"/>
              <a:t>أُولَٰئِكَ مَأْوَاهُمْ جَهَنَّمُ وَلَا يَجِدُونَ عَنْهَا مَحِيصًا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13AE22-55DC-8CC1-426D-40C9B7D60DDB}"/>
              </a:ext>
            </a:extLst>
          </p:cNvPr>
          <p:cNvSpPr txBox="1"/>
          <p:nvPr/>
        </p:nvSpPr>
        <p:spPr>
          <a:xfrm>
            <a:off x="2060702" y="415272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(his dupes) will have their dwelling in Hell, and from it they will find no way of escape.</a:t>
            </a:r>
          </a:p>
        </p:txBody>
      </p:sp>
      <p:sp>
        <p:nvSpPr>
          <p:cNvPr id="7" name="TextBox 6">
            <a:extLst>
              <a:ext uri="{FF2B5EF4-FFF2-40B4-BE49-F238E27FC236}">
                <a16:creationId xmlns:a16="http://schemas.microsoft.com/office/drawing/2014/main" id="{B69FA8BD-0191-C2EB-87EC-20503AA627BA}"/>
              </a:ext>
            </a:extLst>
          </p:cNvPr>
          <p:cNvSpPr txBox="1"/>
          <p:nvPr/>
        </p:nvSpPr>
        <p:spPr>
          <a:xfrm>
            <a:off x="4044069" y="3844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503954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0C689-17DA-D721-A29D-4D4380843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52C030-D496-A46E-8817-EFCD56BDEBFF}"/>
              </a:ext>
            </a:extLst>
          </p:cNvPr>
          <p:cNvSpPr>
            <a:spLocks noGrp="1"/>
          </p:cNvSpPr>
          <p:nvPr>
            <p:ph type="title"/>
          </p:nvPr>
        </p:nvSpPr>
        <p:spPr>
          <a:xfrm>
            <a:off x="1980382" y="1135079"/>
            <a:ext cx="8231214" cy="3450327"/>
          </a:xfrm>
        </p:spPr>
        <p:txBody>
          <a:bodyPr>
            <a:noAutofit/>
          </a:bodyPr>
          <a:lstStyle/>
          <a:p>
            <a:pPr>
              <a:lnSpc>
                <a:spcPct val="100000"/>
              </a:lnSpc>
            </a:pPr>
            <a:r>
              <a:rPr lang="ar-EG" sz="5400" b="0" dirty="0"/>
              <a:t>وَالَّذِينَ آمَنُوا وَعَمِلُوا الصَّالِحَاتِ سَنُدْخِلُهُمْ جَنَّاتٍ تَجْرِي  مِنْ تَحْتِهَا الْأَنْهَارُ خَالِدِينَ فِيهَا أَبَدًاۖ وَعْدَ اللَّهِ حَقًّاۚ وَمَنْ أَصْدَقُ مِنَ اللَّهِ قِيلًا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191F0D-D314-22F7-000B-A9A0CDBCB783}"/>
              </a:ext>
            </a:extLst>
          </p:cNvPr>
          <p:cNvSpPr txBox="1"/>
          <p:nvPr/>
        </p:nvSpPr>
        <p:spPr>
          <a:xfrm>
            <a:off x="2060701" y="43797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those who believe and do deeds of righteousness,- we shall soon admit them to gardens, with rivers flowing beneath,-to dwell therein for ever. Allah's promise is the truth, and whose word can be truer than Allah's?</a:t>
            </a:r>
          </a:p>
        </p:txBody>
      </p:sp>
      <p:sp>
        <p:nvSpPr>
          <p:cNvPr id="7" name="TextBox 6">
            <a:extLst>
              <a:ext uri="{FF2B5EF4-FFF2-40B4-BE49-F238E27FC236}">
                <a16:creationId xmlns:a16="http://schemas.microsoft.com/office/drawing/2014/main" id="{3DC35FDC-AF15-E24B-A78A-B5E8F81E68D3}"/>
              </a:ext>
            </a:extLst>
          </p:cNvPr>
          <p:cNvSpPr txBox="1"/>
          <p:nvPr/>
        </p:nvSpPr>
        <p:spPr>
          <a:xfrm>
            <a:off x="3040892" y="40719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290531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EEEC4-A0E4-AD48-DB60-EC12D4373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F7856-4A15-E8DC-7EB5-9B3638ADD0D0}"/>
              </a:ext>
            </a:extLst>
          </p:cNvPr>
          <p:cNvSpPr>
            <a:spLocks noGrp="1"/>
          </p:cNvSpPr>
          <p:nvPr>
            <p:ph type="title"/>
          </p:nvPr>
        </p:nvSpPr>
        <p:spPr>
          <a:xfrm>
            <a:off x="1980381" y="1437209"/>
            <a:ext cx="8231214" cy="3450327"/>
          </a:xfrm>
        </p:spPr>
        <p:txBody>
          <a:bodyPr>
            <a:noAutofit/>
          </a:bodyPr>
          <a:lstStyle/>
          <a:p>
            <a:pPr>
              <a:lnSpc>
                <a:spcPct val="100000"/>
              </a:lnSpc>
            </a:pPr>
            <a:r>
              <a:rPr lang="ar-EG" sz="5400" b="0" dirty="0"/>
              <a:t>لَيْسَ بِأَمَانِيِّكُمْ وَلَا أَمَانِيِّ أَهْلِ الْكِتَابِۗ مَنْ يَعْمَلْ سُوءًا يُجْزَ بِهِ وَلَا يَجِدْ لَهُ مِنْ دُونِ اللَّهِ وَلِيًّا وَلَا نَصِيرًا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467D83-9D57-5B41-6AD1-948C2578450D}"/>
              </a:ext>
            </a:extLst>
          </p:cNvPr>
          <p:cNvSpPr txBox="1"/>
          <p:nvPr/>
        </p:nvSpPr>
        <p:spPr>
          <a:xfrm>
            <a:off x="2060700" y="43560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your desires, nor those of the People of the Book (can prevail): whoever works evil, will be requited accordingly. Nor will he find, besides Allah, any protector or helper.</a:t>
            </a:r>
          </a:p>
        </p:txBody>
      </p:sp>
      <p:sp>
        <p:nvSpPr>
          <p:cNvPr id="7" name="TextBox 6">
            <a:extLst>
              <a:ext uri="{FF2B5EF4-FFF2-40B4-BE49-F238E27FC236}">
                <a16:creationId xmlns:a16="http://schemas.microsoft.com/office/drawing/2014/main" id="{10F3A55E-E1CB-D40C-FC4C-C73810FCD234}"/>
              </a:ext>
            </a:extLst>
          </p:cNvPr>
          <p:cNvSpPr txBox="1"/>
          <p:nvPr/>
        </p:nvSpPr>
        <p:spPr>
          <a:xfrm>
            <a:off x="3067525" y="40720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9048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35B33-3F5B-1398-01B9-F2CEDB501B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84FC7-0766-0E8A-3579-61AB21D5F54D}"/>
              </a:ext>
            </a:extLst>
          </p:cNvPr>
          <p:cNvSpPr>
            <a:spLocks noGrp="1"/>
          </p:cNvSpPr>
          <p:nvPr>
            <p:ph type="title"/>
          </p:nvPr>
        </p:nvSpPr>
        <p:spPr>
          <a:xfrm>
            <a:off x="1980383" y="1321622"/>
            <a:ext cx="8231214" cy="3450327"/>
          </a:xfrm>
        </p:spPr>
        <p:txBody>
          <a:bodyPr>
            <a:noAutofit/>
          </a:bodyPr>
          <a:lstStyle/>
          <a:p>
            <a:pPr>
              <a:lnSpc>
                <a:spcPct val="100000"/>
              </a:lnSpc>
            </a:pPr>
            <a:r>
              <a:rPr lang="ar-EG" sz="6000" b="0" dirty="0"/>
              <a:t>يُرِيدُ اللَّهُ أَنْ يُخَفِّفَ عَنْكُمْۚ وَخُلِقَ الْإِنْسَانُ ضَعِيفًا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03D3C6-12FC-135C-3002-A4DECD068A7B}"/>
              </a:ext>
            </a:extLst>
          </p:cNvPr>
          <p:cNvSpPr txBox="1"/>
          <p:nvPr/>
        </p:nvSpPr>
        <p:spPr>
          <a:xfrm>
            <a:off x="2060702" y="38644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wish to lighten your (difficulties): For man was created Weak (in flesh).</a:t>
            </a:r>
          </a:p>
        </p:txBody>
      </p:sp>
      <p:sp>
        <p:nvSpPr>
          <p:cNvPr id="3" name="TextBox 2">
            <a:extLst>
              <a:ext uri="{FF2B5EF4-FFF2-40B4-BE49-F238E27FC236}">
                <a16:creationId xmlns:a16="http://schemas.microsoft.com/office/drawing/2014/main" id="{6246F83F-6260-BEEB-E468-997B886559EF}"/>
              </a:ext>
            </a:extLst>
          </p:cNvPr>
          <p:cNvSpPr txBox="1"/>
          <p:nvPr/>
        </p:nvSpPr>
        <p:spPr>
          <a:xfrm>
            <a:off x="3848754" y="35567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695750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51787-4D97-3195-1FA8-D8A3FE3FD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C8D86-A2CE-7E92-2008-A9954351DBFB}"/>
              </a:ext>
            </a:extLst>
          </p:cNvPr>
          <p:cNvSpPr>
            <a:spLocks noGrp="1"/>
          </p:cNvSpPr>
          <p:nvPr>
            <p:ph type="title"/>
          </p:nvPr>
        </p:nvSpPr>
        <p:spPr>
          <a:xfrm>
            <a:off x="1980380" y="1250777"/>
            <a:ext cx="8231214" cy="3450327"/>
          </a:xfrm>
        </p:spPr>
        <p:txBody>
          <a:bodyPr>
            <a:noAutofit/>
          </a:bodyPr>
          <a:lstStyle/>
          <a:p>
            <a:pPr>
              <a:lnSpc>
                <a:spcPct val="100000"/>
              </a:lnSpc>
            </a:pPr>
            <a:r>
              <a:rPr lang="ar-EG" sz="6000" b="0" dirty="0"/>
              <a:t>وَمَنْ يَعْمَلْ مِنَ الصَّالِحَاتِ مِنْ ذَكَرٍ أَوْ أُنْثَىٰ وَهُوَ مُؤْمِنٌ فَأُولَٰئِكَ يَدْخُلُونَ الْجَنَّةَ وَلَا يُظْلَمُونَ نَقِيرًا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460907-3DB5-554C-491B-96ABDE3F53B2}"/>
              </a:ext>
            </a:extLst>
          </p:cNvPr>
          <p:cNvSpPr txBox="1"/>
          <p:nvPr/>
        </p:nvSpPr>
        <p:spPr>
          <a:xfrm>
            <a:off x="2060700" y="43560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do deeds of righteousness,- be they male or female - and have faith, they will enter Heaven, and not the least injustice will be done to them.</a:t>
            </a:r>
          </a:p>
        </p:txBody>
      </p:sp>
      <p:sp>
        <p:nvSpPr>
          <p:cNvPr id="7" name="TextBox 6">
            <a:extLst>
              <a:ext uri="{FF2B5EF4-FFF2-40B4-BE49-F238E27FC236}">
                <a16:creationId xmlns:a16="http://schemas.microsoft.com/office/drawing/2014/main" id="{E08995E4-9900-E64B-962B-3CA41FBC6D70}"/>
              </a:ext>
            </a:extLst>
          </p:cNvPr>
          <p:cNvSpPr txBox="1"/>
          <p:nvPr/>
        </p:nvSpPr>
        <p:spPr>
          <a:xfrm>
            <a:off x="2836705" y="4027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465695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63EB9-2F39-1B92-1F38-616E9FBDF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8AB36C-476B-A849-C58D-3FF0520BB0F0}"/>
              </a:ext>
            </a:extLst>
          </p:cNvPr>
          <p:cNvSpPr>
            <a:spLocks noGrp="1"/>
          </p:cNvSpPr>
          <p:nvPr>
            <p:ph type="title"/>
          </p:nvPr>
        </p:nvSpPr>
        <p:spPr>
          <a:xfrm>
            <a:off x="1980380" y="1312921"/>
            <a:ext cx="8231214" cy="3450327"/>
          </a:xfrm>
        </p:spPr>
        <p:txBody>
          <a:bodyPr>
            <a:noAutofit/>
          </a:bodyPr>
          <a:lstStyle/>
          <a:p>
            <a:pPr>
              <a:lnSpc>
                <a:spcPct val="100000"/>
              </a:lnSpc>
            </a:pPr>
            <a:r>
              <a:rPr lang="ar-EG" sz="6000" b="0" dirty="0"/>
              <a:t>وَمَنْ أَحْسَنُ دِينًا مِمَّنْ أَسْلَمَ وَجْهَهُ لِلَّهِ  وَهُوَ مُحْسِنٌ وَاتَّبَعَ مِلَّةَ إِبْرَاهِيمَ حَنِيفًاۗ وَاتَّخَذَ اللَّهُ إِبْرَاهِيمَ خَلِيلًا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37F80E-9425-B3E9-625C-BA96079F34AE}"/>
              </a:ext>
            </a:extLst>
          </p:cNvPr>
          <p:cNvSpPr txBox="1"/>
          <p:nvPr/>
        </p:nvSpPr>
        <p:spPr>
          <a:xfrm>
            <a:off x="2060700" y="44093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can be better in religion than one who submits his whole self to Allah, does good, and follows the way of Abraham the true in Faith? For Allah did take Abraham for a friend.</a:t>
            </a:r>
          </a:p>
        </p:txBody>
      </p:sp>
      <p:sp>
        <p:nvSpPr>
          <p:cNvPr id="7" name="TextBox 6">
            <a:extLst>
              <a:ext uri="{FF2B5EF4-FFF2-40B4-BE49-F238E27FC236}">
                <a16:creationId xmlns:a16="http://schemas.microsoft.com/office/drawing/2014/main" id="{A4AF4DCA-2428-3241-B8C3-20455E0FB7C3}"/>
              </a:ext>
            </a:extLst>
          </p:cNvPr>
          <p:cNvSpPr txBox="1"/>
          <p:nvPr/>
        </p:nvSpPr>
        <p:spPr>
          <a:xfrm>
            <a:off x="2170880" y="4098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6367183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3F4E3-FFB9-AE7A-113A-BF97AA8AE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8551A-6464-C4F8-4906-BFD1D130BDD1}"/>
              </a:ext>
            </a:extLst>
          </p:cNvPr>
          <p:cNvSpPr>
            <a:spLocks noGrp="1"/>
          </p:cNvSpPr>
          <p:nvPr>
            <p:ph type="title"/>
          </p:nvPr>
        </p:nvSpPr>
        <p:spPr>
          <a:xfrm>
            <a:off x="1980380" y="1312969"/>
            <a:ext cx="8231214" cy="3450327"/>
          </a:xfrm>
        </p:spPr>
        <p:txBody>
          <a:bodyPr>
            <a:noAutofit/>
          </a:bodyPr>
          <a:lstStyle/>
          <a:p>
            <a:pPr>
              <a:lnSpc>
                <a:spcPct val="100000"/>
              </a:lnSpc>
            </a:pPr>
            <a:r>
              <a:rPr lang="ar-EG" sz="6000" b="0" dirty="0"/>
              <a:t>وَلِلَّهِ مَا فِي السَّمَاوَاتِ وَمَا</a:t>
            </a:r>
            <a:br>
              <a:rPr lang="ar-EG" sz="6000" b="0" dirty="0"/>
            </a:br>
            <a:r>
              <a:rPr lang="ar-EG" sz="6000" b="0" dirty="0"/>
              <a:t> فِي الْأَرْضِۚ وَكَانَ اللَّهُ بِكُلِّ</a:t>
            </a:r>
            <a:br>
              <a:rPr lang="ar-EG" sz="6000" b="0" dirty="0"/>
            </a:br>
            <a:r>
              <a:rPr lang="ar-EG" sz="6000" b="0" dirty="0"/>
              <a:t> شَيْءٍ مُحِيطًا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861F09-09A9-C0C0-43DD-469A1B84AFC5}"/>
              </a:ext>
            </a:extLst>
          </p:cNvPr>
          <p:cNvSpPr txBox="1"/>
          <p:nvPr/>
        </p:nvSpPr>
        <p:spPr>
          <a:xfrm>
            <a:off x="2060699" y="433833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to Allah belong all things in the heavens and on earth: And He it is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Encompasseth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1AD749E3-3374-29B6-F629-CA22551603EF}"/>
              </a:ext>
            </a:extLst>
          </p:cNvPr>
          <p:cNvSpPr txBox="1"/>
          <p:nvPr/>
        </p:nvSpPr>
        <p:spPr>
          <a:xfrm>
            <a:off x="4008558" y="4017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5017287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88A1-3353-9744-7C3B-A050F3A89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9F3CC-7509-EB36-1242-C5191D873BF0}"/>
              </a:ext>
            </a:extLst>
          </p:cNvPr>
          <p:cNvSpPr>
            <a:spLocks noGrp="1"/>
          </p:cNvSpPr>
          <p:nvPr>
            <p:ph type="title"/>
          </p:nvPr>
        </p:nvSpPr>
        <p:spPr>
          <a:xfrm>
            <a:off x="1980378" y="1144293"/>
            <a:ext cx="8231214" cy="3450327"/>
          </a:xfrm>
        </p:spPr>
        <p:txBody>
          <a:bodyPr>
            <a:noAutofit/>
          </a:bodyPr>
          <a:lstStyle/>
          <a:p>
            <a:pPr>
              <a:lnSpc>
                <a:spcPct val="100000"/>
              </a:lnSpc>
            </a:pPr>
            <a:r>
              <a:rPr lang="ar-EG" b="0" dirty="0"/>
              <a:t>وَيَسْتَفْتُونَكَ فِي النِّسَاءِۖ قُلِ اللَّهُ يُفْتِيكُمْ فِيهِنَّ</a:t>
            </a:r>
            <a:br>
              <a:rPr lang="ar-EG" b="0" dirty="0"/>
            </a:br>
            <a:r>
              <a:rPr lang="ar-EG" b="0" dirty="0"/>
              <a:t> وَمَا يُتْلَىٰ عَلَيْكُمْ فِي الْكِتَابِ فِي يَتَامَى النِّسَاءِ اللَّاتِي لَا تُؤْتُونَهُنَّ مَا كُتِبَ لَهُنَّ وَتَرْغَبُونَ</a:t>
            </a:r>
            <a:br>
              <a:rPr lang="ar-EG" b="0" dirty="0"/>
            </a:br>
            <a:r>
              <a:rPr lang="ar-EG" b="0" dirty="0"/>
              <a:t> أَنْ تَنْكِحُوهُنَّ وَالْمُسْتَضْعَفِينَ مِنَ الْوِلْدَانِ </a:t>
            </a:r>
            <a:br>
              <a:rPr lang="ar-EG" b="0" dirty="0"/>
            </a:br>
            <a:r>
              <a:rPr lang="ar-EG" b="0" dirty="0"/>
              <a:t>وَأَنْ تَقُومُوا لِلْيَتَامَىٰ بِالْقِسْطِۚ...</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774B98-DB1B-24D9-69CC-51A1E352952A}"/>
              </a:ext>
            </a:extLst>
          </p:cNvPr>
          <p:cNvSpPr txBox="1"/>
          <p:nvPr/>
        </p:nvSpPr>
        <p:spPr>
          <a:xfrm>
            <a:off x="2060698" y="4444863"/>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thy instruction concerning the women say: Allah doth instruct you about them: And (remember) what hath been rehearsed unto you in the Book, concerning the orphans of women to whom ye give not the portions prescribed, and yet whom ye desire to marry, as also concerning the children who are weak and oppressed: that ye stand firm for justice to orphans. </a:t>
            </a:r>
          </a:p>
        </p:txBody>
      </p:sp>
    </p:spTree>
    <p:extLst>
      <p:ext uri="{BB962C8B-B14F-4D97-AF65-F5344CB8AC3E}">
        <p14:creationId xmlns:p14="http://schemas.microsoft.com/office/powerpoint/2010/main" val="108668707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00EDA-69D6-5C72-0DF3-35283AEEF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A3E8C6-FCDD-E996-3D3D-CB8ED4E466B9}"/>
              </a:ext>
            </a:extLst>
          </p:cNvPr>
          <p:cNvSpPr>
            <a:spLocks noGrp="1"/>
          </p:cNvSpPr>
          <p:nvPr>
            <p:ph type="title"/>
          </p:nvPr>
        </p:nvSpPr>
        <p:spPr>
          <a:xfrm>
            <a:off x="1980379" y="1401746"/>
            <a:ext cx="8231214" cy="3450327"/>
          </a:xfrm>
        </p:spPr>
        <p:txBody>
          <a:bodyPr>
            <a:noAutofit/>
          </a:bodyPr>
          <a:lstStyle/>
          <a:p>
            <a:pPr>
              <a:lnSpc>
                <a:spcPct val="100000"/>
              </a:lnSpc>
            </a:pPr>
            <a:r>
              <a:rPr lang="ar-EG" sz="6000" b="0" dirty="0"/>
              <a:t>وَمَا تَفْعَلُوا مِنْ خَيْرٍ فَإِنَّ اللَّهَ كَانَ</a:t>
            </a:r>
            <a:br>
              <a:rPr lang="ar-EG" sz="6000" b="0" dirty="0"/>
            </a:br>
            <a:r>
              <a:rPr lang="ar-EG" sz="6000" b="0" dirty="0"/>
              <a:t> بِهِ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C4D0C5-8AB9-996D-240C-6072A23C8AE1}"/>
              </a:ext>
            </a:extLst>
          </p:cNvPr>
          <p:cNvSpPr txBox="1"/>
          <p:nvPr/>
        </p:nvSpPr>
        <p:spPr>
          <a:xfrm>
            <a:off x="2060698" y="404257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not a good deed which ye do, but Allah is well-acquainted therewith.</a:t>
            </a:r>
          </a:p>
        </p:txBody>
      </p:sp>
      <p:sp>
        <p:nvSpPr>
          <p:cNvPr id="7" name="TextBox 6">
            <a:extLst>
              <a:ext uri="{FF2B5EF4-FFF2-40B4-BE49-F238E27FC236}">
                <a16:creationId xmlns:a16="http://schemas.microsoft.com/office/drawing/2014/main" id="{FF11E019-5F11-7C6F-05FA-42BA18885B15}"/>
              </a:ext>
            </a:extLst>
          </p:cNvPr>
          <p:cNvSpPr txBox="1"/>
          <p:nvPr/>
        </p:nvSpPr>
        <p:spPr>
          <a:xfrm>
            <a:off x="4487952" y="36331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631078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A74C3-15D4-B5AC-5F16-831235D8D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AF1AC-DEBB-6FF5-D7D9-91A330FB941B}"/>
              </a:ext>
            </a:extLst>
          </p:cNvPr>
          <p:cNvSpPr>
            <a:spLocks noGrp="1"/>
          </p:cNvSpPr>
          <p:nvPr>
            <p:ph type="title"/>
          </p:nvPr>
        </p:nvSpPr>
        <p:spPr>
          <a:xfrm>
            <a:off x="1980378" y="1192412"/>
            <a:ext cx="8231214" cy="3450327"/>
          </a:xfrm>
        </p:spPr>
        <p:txBody>
          <a:bodyPr>
            <a:noAutofit/>
          </a:bodyPr>
          <a:lstStyle/>
          <a:p>
            <a:pPr>
              <a:lnSpc>
                <a:spcPct val="100000"/>
              </a:lnSpc>
            </a:pPr>
            <a:r>
              <a:rPr lang="ar-EG" sz="4800" b="0" dirty="0"/>
              <a:t>وَإِنِ امْرَأَةٌ خَافَتْ مِنْ بَعْلِهَا نُشُوزًا أَوْ إِعْرَاضًا فَلَا جُنَاحَ عَلَيْهِمَا أَنْ يُصْلِحَا </a:t>
            </a:r>
            <a:br>
              <a:rPr lang="ar-EG" sz="4800" b="0" dirty="0"/>
            </a:br>
            <a:r>
              <a:rPr lang="ar-EG" sz="4800" b="0" dirty="0"/>
              <a:t>بَيْنَهُمَا صُلْحًاۚ وَالصُّلْحُ خَيْرٌۗ وَأُحْضِرَتِ الْأَنْفُسُ الشُّحَّۚ وَإِنْ تُحْسِنُوا وَتَتَّقُوا فَإِنَّ</a:t>
            </a:r>
            <a:br>
              <a:rPr lang="ar-EG" sz="4800" b="0" dirty="0"/>
            </a:br>
            <a:r>
              <a:rPr lang="ar-EG" sz="4800" b="0" dirty="0"/>
              <a:t> اللَّهَ كَانَ بِمَا تَعْمَلُونَ خَبِيرًا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976D28-2546-AFDC-6B10-A998AF390F0B}"/>
              </a:ext>
            </a:extLst>
          </p:cNvPr>
          <p:cNvSpPr txBox="1"/>
          <p:nvPr/>
        </p:nvSpPr>
        <p:spPr>
          <a:xfrm>
            <a:off x="2060697" y="4642739"/>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 wife fears cruelty or desertion on her husband's part, there is no blame on them if they arrange an amicable settlement between themselves; and such settlement is best; even though men's souls are swayed by greed. But if ye do good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self-restraint, Allah is well-acquainted with all that ye do.</a:t>
            </a:r>
          </a:p>
        </p:txBody>
      </p:sp>
      <p:sp>
        <p:nvSpPr>
          <p:cNvPr id="7" name="TextBox 6">
            <a:extLst>
              <a:ext uri="{FF2B5EF4-FFF2-40B4-BE49-F238E27FC236}">
                <a16:creationId xmlns:a16="http://schemas.microsoft.com/office/drawing/2014/main" id="{D48C8A63-DD4E-20FE-5302-3FB84B5383EA}"/>
              </a:ext>
            </a:extLst>
          </p:cNvPr>
          <p:cNvSpPr txBox="1"/>
          <p:nvPr/>
        </p:nvSpPr>
        <p:spPr>
          <a:xfrm>
            <a:off x="3111914" y="44444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409981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D8391-208D-64BF-575D-3C50FB955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0A090-670D-BCF1-B005-A8EF8D3A9BBB}"/>
              </a:ext>
            </a:extLst>
          </p:cNvPr>
          <p:cNvSpPr>
            <a:spLocks noGrp="1"/>
          </p:cNvSpPr>
          <p:nvPr>
            <p:ph type="title"/>
          </p:nvPr>
        </p:nvSpPr>
        <p:spPr>
          <a:xfrm>
            <a:off x="1980409" y="1219044"/>
            <a:ext cx="8231214" cy="3450327"/>
          </a:xfrm>
        </p:spPr>
        <p:txBody>
          <a:bodyPr>
            <a:noAutofit/>
          </a:bodyPr>
          <a:lstStyle/>
          <a:p>
            <a:pPr>
              <a:lnSpc>
                <a:spcPct val="100000"/>
              </a:lnSpc>
            </a:pPr>
            <a:r>
              <a:rPr lang="ar-EG" sz="4800" b="0" dirty="0"/>
              <a:t>وَلَنْ تَسْتَطِيعُوا أَنْ تَعْدِلُوا بَيْنَ النِّسَاءِ وَلَوْ حَرَصْتُمْۖ فَلَا تَمِيلُوا كُلَّ الْمَيْلِ فَتَذَرُوهَا كَالْمُعَلَّقَةِۚ وَإِنْ تُصْلِحُوا وَتَتَّقُوا فَإِنَّ اللَّهَ</a:t>
            </a:r>
            <a:br>
              <a:rPr lang="ar-EG" sz="4800" b="0" dirty="0"/>
            </a:br>
            <a:r>
              <a:rPr lang="ar-EG" sz="4800" b="0" dirty="0"/>
              <a:t> كَانَ غَفُورًا رَحِيمًا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0F9827-1E0A-FA69-831A-E015FF23D628}"/>
              </a:ext>
            </a:extLst>
          </p:cNvPr>
          <p:cNvSpPr txBox="1"/>
          <p:nvPr/>
        </p:nvSpPr>
        <p:spPr>
          <a:xfrm>
            <a:off x="2141016" y="4319889"/>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are never able to be fair and just as between women, even if it is your ardent desire: But turn not away (from a woman) altogether, so as to leave her (as it were) hanging (in the air). If ye come to a friendly understanding, and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self-restraint, Allah is Oft-forgiving, Most Merciful.</a:t>
            </a:r>
          </a:p>
        </p:txBody>
      </p:sp>
      <p:sp>
        <p:nvSpPr>
          <p:cNvPr id="7" name="TextBox 6">
            <a:extLst>
              <a:ext uri="{FF2B5EF4-FFF2-40B4-BE49-F238E27FC236}">
                <a16:creationId xmlns:a16="http://schemas.microsoft.com/office/drawing/2014/main" id="{05B046B5-9296-173A-0AB1-9054E65D33C1}"/>
              </a:ext>
            </a:extLst>
          </p:cNvPr>
          <p:cNvSpPr txBox="1"/>
          <p:nvPr/>
        </p:nvSpPr>
        <p:spPr>
          <a:xfrm>
            <a:off x="3777739" y="40893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766903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97746-BDA2-F235-23A8-126752441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E95991-F067-1265-D6AB-386953D1F21C}"/>
              </a:ext>
            </a:extLst>
          </p:cNvPr>
          <p:cNvSpPr>
            <a:spLocks noGrp="1"/>
          </p:cNvSpPr>
          <p:nvPr>
            <p:ph type="title"/>
          </p:nvPr>
        </p:nvSpPr>
        <p:spPr>
          <a:xfrm>
            <a:off x="1980377" y="1515893"/>
            <a:ext cx="8231214" cy="3450327"/>
          </a:xfrm>
        </p:spPr>
        <p:txBody>
          <a:bodyPr>
            <a:noAutofit/>
          </a:bodyPr>
          <a:lstStyle/>
          <a:p>
            <a:pPr>
              <a:lnSpc>
                <a:spcPct val="100000"/>
              </a:lnSpc>
            </a:pPr>
            <a:r>
              <a:rPr lang="ar-EG" sz="5400" b="0" dirty="0"/>
              <a:t>وَإِنْ يَتَفَرَّقَا يُغْنِ اللَّهُ كُلًّا مِنْ سَعَتِهِۚ </a:t>
            </a:r>
            <a:br>
              <a:rPr lang="ar-EG" sz="5400" b="0" dirty="0"/>
            </a:br>
            <a:r>
              <a:rPr lang="ar-EG" sz="5400" b="0" dirty="0"/>
              <a:t>وَكَانَ اللَّهُ وَاسِعًا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026701-5AD7-5BB5-2BA7-1290200BAD40}"/>
              </a:ext>
            </a:extLst>
          </p:cNvPr>
          <p:cNvSpPr txBox="1"/>
          <p:nvPr/>
        </p:nvSpPr>
        <p:spPr>
          <a:xfrm>
            <a:off x="2141016" y="39200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disagree (and must part), Allah will provide abundance for all from His all-reaching bounty: for Allah is He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is Wise.</a:t>
            </a:r>
          </a:p>
        </p:txBody>
      </p:sp>
      <p:sp>
        <p:nvSpPr>
          <p:cNvPr id="7" name="TextBox 6">
            <a:extLst>
              <a:ext uri="{FF2B5EF4-FFF2-40B4-BE49-F238E27FC236}">
                <a16:creationId xmlns:a16="http://schemas.microsoft.com/office/drawing/2014/main" id="{850BB1D2-45AF-77A1-550F-0B30868481F3}"/>
              </a:ext>
            </a:extLst>
          </p:cNvPr>
          <p:cNvSpPr txBox="1"/>
          <p:nvPr/>
        </p:nvSpPr>
        <p:spPr>
          <a:xfrm>
            <a:off x="3245079" y="36809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7495329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55955-2A7E-4843-E812-BB50B0B76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6B6CF6-02F1-C5FC-3F6C-E4972B2661C3}"/>
              </a:ext>
            </a:extLst>
          </p:cNvPr>
          <p:cNvSpPr>
            <a:spLocks noGrp="1"/>
          </p:cNvSpPr>
          <p:nvPr>
            <p:ph type="title"/>
          </p:nvPr>
        </p:nvSpPr>
        <p:spPr>
          <a:xfrm>
            <a:off x="1980392" y="1212759"/>
            <a:ext cx="8231214" cy="3450327"/>
          </a:xfrm>
        </p:spPr>
        <p:txBody>
          <a:bodyPr>
            <a:noAutofit/>
          </a:bodyPr>
          <a:lstStyle/>
          <a:p>
            <a:pPr>
              <a:lnSpc>
                <a:spcPct val="100000"/>
              </a:lnSpc>
            </a:pPr>
            <a:r>
              <a:rPr lang="ar-EG" sz="4800" b="0" dirty="0"/>
              <a:t>وَلِلَّهِ مَا فِي السَّمَاوَاتِ وَمَا فِي الْأَرْضِۗ </a:t>
            </a:r>
            <a:br>
              <a:rPr lang="ar-EG" sz="4800" b="0" dirty="0"/>
            </a:br>
            <a:r>
              <a:rPr lang="ar-EG" sz="4800" b="0" dirty="0"/>
              <a:t>وَلَقَدْ وَصَّيْنَا الَّذِينَ أُوتُوا الْكِتَابَ مِنْ</a:t>
            </a:r>
            <a:br>
              <a:rPr lang="ar-EG" sz="4800" b="0" dirty="0"/>
            </a:br>
            <a:r>
              <a:rPr lang="ar-EG" sz="4800" b="0" dirty="0"/>
              <a:t> قَبْلِكُمْ وَإِيَّاكُمْ أَنِ اتَّقُوا اللَّهَۚ وَإِنْ تَكْفُرُوا فَإِنَّ لِلَّهِ مَا فِي السَّمَاوَاتِ وَمَا فِي الْأَرْضِۚ </a:t>
            </a:r>
            <a:br>
              <a:rPr lang="ar-EG" sz="4800" b="0" dirty="0"/>
            </a:br>
            <a:r>
              <a:rPr lang="ar-EG" sz="4800" b="0" dirty="0"/>
              <a:t>وَكَانَ اللَّهُ غَنِيًّا حَمِيدًا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BCB07D-8982-2B77-0D12-B48D9F927C30}"/>
              </a:ext>
            </a:extLst>
          </p:cNvPr>
          <p:cNvSpPr txBox="1"/>
          <p:nvPr/>
        </p:nvSpPr>
        <p:spPr>
          <a:xfrm>
            <a:off x="2060712" y="4663086"/>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belong all things in the heavens and on earth. Verily we have directed the People of the Book before you, and you (o Muslims) to fear Allah. But if ye deny Him, lo! unto Allah belong all things in the heavens and on earth, and Allah is free of all wants, worthy of all praise.</a:t>
            </a:r>
          </a:p>
        </p:txBody>
      </p:sp>
      <p:sp>
        <p:nvSpPr>
          <p:cNvPr id="7" name="TextBox 6">
            <a:extLst>
              <a:ext uri="{FF2B5EF4-FFF2-40B4-BE49-F238E27FC236}">
                <a16:creationId xmlns:a16="http://schemas.microsoft.com/office/drawing/2014/main" id="{04740BB0-AE25-AAC9-5373-F6996C89CE99}"/>
              </a:ext>
            </a:extLst>
          </p:cNvPr>
          <p:cNvSpPr txBox="1"/>
          <p:nvPr/>
        </p:nvSpPr>
        <p:spPr>
          <a:xfrm>
            <a:off x="3662331" y="44085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937604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8033B-229D-0DAF-D223-FD1A2459FA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AED961-2DC7-FD3E-27F1-0C99C3684417}"/>
              </a:ext>
            </a:extLst>
          </p:cNvPr>
          <p:cNvSpPr>
            <a:spLocks noGrp="1"/>
          </p:cNvSpPr>
          <p:nvPr>
            <p:ph type="title"/>
          </p:nvPr>
        </p:nvSpPr>
        <p:spPr>
          <a:xfrm>
            <a:off x="1980392" y="1206191"/>
            <a:ext cx="8231214" cy="3450327"/>
          </a:xfrm>
        </p:spPr>
        <p:txBody>
          <a:bodyPr>
            <a:noAutofit/>
          </a:bodyPr>
          <a:lstStyle/>
          <a:p>
            <a:pPr>
              <a:lnSpc>
                <a:spcPct val="100000"/>
              </a:lnSpc>
            </a:pPr>
            <a:r>
              <a:rPr lang="ar-EG" sz="6000" b="0" dirty="0"/>
              <a:t>وَلِلَّهِ مَا فِي السَّمَاوَاتِ وَمَا فِي الْأَرْضِۚ وَكَفَىٰ بِاللَّهِ وَكِيلًا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CFC2AC-8954-CFD5-6E3C-B0464358960E}"/>
              </a:ext>
            </a:extLst>
          </p:cNvPr>
          <p:cNvSpPr txBox="1"/>
          <p:nvPr/>
        </p:nvSpPr>
        <p:spPr>
          <a:xfrm>
            <a:off x="2060711" y="38545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unto Allah belong all things in the heavens and on earth, and enough is Allah to carry through all affairs</a:t>
            </a:r>
          </a:p>
        </p:txBody>
      </p:sp>
      <p:sp>
        <p:nvSpPr>
          <p:cNvPr id="7" name="TextBox 6">
            <a:extLst>
              <a:ext uri="{FF2B5EF4-FFF2-40B4-BE49-F238E27FC236}">
                <a16:creationId xmlns:a16="http://schemas.microsoft.com/office/drawing/2014/main" id="{9CF2AEEE-4F27-139E-EF28-1FF6EA443F0E}"/>
              </a:ext>
            </a:extLst>
          </p:cNvPr>
          <p:cNvSpPr txBox="1"/>
          <p:nvPr/>
        </p:nvSpPr>
        <p:spPr>
          <a:xfrm>
            <a:off x="2605889" y="34645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4889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70D59-55B6-A490-2DA9-D6028F158A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F0264-3A2F-D0FE-01AD-15DD0C169AB8}"/>
              </a:ext>
            </a:extLst>
          </p:cNvPr>
          <p:cNvSpPr>
            <a:spLocks noGrp="1"/>
          </p:cNvSpPr>
          <p:nvPr>
            <p:ph type="title"/>
          </p:nvPr>
        </p:nvSpPr>
        <p:spPr>
          <a:xfrm>
            <a:off x="1980382" y="1075883"/>
            <a:ext cx="8231214" cy="3450327"/>
          </a:xfrm>
        </p:spPr>
        <p:txBody>
          <a:bodyPr>
            <a:noAutofit/>
          </a:bodyPr>
          <a:lstStyle/>
          <a:p>
            <a:pPr>
              <a:lnSpc>
                <a:spcPct val="100000"/>
              </a:lnSpc>
            </a:pPr>
            <a:r>
              <a:rPr lang="ar-EG" sz="5000" b="0" dirty="0"/>
              <a:t>يَا أَيُّهَا الَّذِينَ آمَنُوا لَا تَأْكُلُوا أَمْوَالَكُمْ</a:t>
            </a:r>
            <a:br>
              <a:rPr lang="ar-EG" sz="5000" b="0" dirty="0"/>
            </a:br>
            <a:r>
              <a:rPr lang="ar-EG" sz="5000" b="0" dirty="0"/>
              <a:t> بَيْنَكُمْ بِالْبَاطِلِ إِلَّا أَنْ تَكُونَ تِجَارَةً عَنْ تَرَاضٍ مِنْكُمْۚ وَلَا تَقْتُلُوا أَنْفُسَكُمْۚ إِنَّ اللَّهَ</a:t>
            </a:r>
            <a:br>
              <a:rPr lang="ar-EG" sz="5000" b="0" dirty="0"/>
            </a:br>
            <a:r>
              <a:rPr lang="ar-EG" sz="5000" b="0" dirty="0"/>
              <a:t> كَانَ بِكُمْ رَحِيمًا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F18C1B-00B7-BEC6-5071-4CE94D6EA5C9}"/>
              </a:ext>
            </a:extLst>
          </p:cNvPr>
          <p:cNvSpPr txBox="1"/>
          <p:nvPr/>
        </p:nvSpPr>
        <p:spPr>
          <a:xfrm>
            <a:off x="2060701" y="42817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Eat not up your property among yourselves in vanities: But let there be amongst you Traffic and trade by mutual good-will: Nor kill (or destroy) yourselves: for verily Allah hath been to you Most Merciful!</a:t>
            </a:r>
          </a:p>
        </p:txBody>
      </p:sp>
      <p:sp>
        <p:nvSpPr>
          <p:cNvPr id="3" name="TextBox 2">
            <a:extLst>
              <a:ext uri="{FF2B5EF4-FFF2-40B4-BE49-F238E27FC236}">
                <a16:creationId xmlns:a16="http://schemas.microsoft.com/office/drawing/2014/main" id="{696EC20C-E15C-C01F-F3AC-7304D375F392}"/>
              </a:ext>
            </a:extLst>
          </p:cNvPr>
          <p:cNvSpPr txBox="1"/>
          <p:nvPr/>
        </p:nvSpPr>
        <p:spPr>
          <a:xfrm>
            <a:off x="4017429" y="39739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254134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1D8BA-347C-8813-C388-10C551832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E0EDF-53B9-9684-247F-8948C77A5A9C}"/>
              </a:ext>
            </a:extLst>
          </p:cNvPr>
          <p:cNvSpPr>
            <a:spLocks noGrp="1"/>
          </p:cNvSpPr>
          <p:nvPr>
            <p:ph type="title"/>
          </p:nvPr>
        </p:nvSpPr>
        <p:spPr>
          <a:xfrm>
            <a:off x="1980392" y="1321605"/>
            <a:ext cx="8231214" cy="3450327"/>
          </a:xfrm>
        </p:spPr>
        <p:txBody>
          <a:bodyPr>
            <a:noAutofit/>
          </a:bodyPr>
          <a:lstStyle/>
          <a:p>
            <a:pPr>
              <a:lnSpc>
                <a:spcPct val="100000"/>
              </a:lnSpc>
            </a:pPr>
            <a:r>
              <a:rPr lang="ar-EG" sz="6000" b="0" dirty="0"/>
              <a:t>إِنْ يَشَأْ يُذْهِبْكُمْ أَيُّهَا النَّاسُ وَيَأْتِ بِآخَرِينَۚ وَكَانَ اللَّهُ عَلَىٰ ذَٰلِكَ قَدِيرًا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3C32A1-E98E-0C04-D1F5-BC27691F1ECA}"/>
              </a:ext>
            </a:extLst>
          </p:cNvPr>
          <p:cNvSpPr txBox="1"/>
          <p:nvPr/>
        </p:nvSpPr>
        <p:spPr>
          <a:xfrm>
            <a:off x="2060711" y="396999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it were His will, He could destroy you, o mankind, and create another race; for He hath power this to do.</a:t>
            </a:r>
          </a:p>
        </p:txBody>
      </p:sp>
      <p:sp>
        <p:nvSpPr>
          <p:cNvPr id="7" name="TextBox 6">
            <a:extLst>
              <a:ext uri="{FF2B5EF4-FFF2-40B4-BE49-F238E27FC236}">
                <a16:creationId xmlns:a16="http://schemas.microsoft.com/office/drawing/2014/main" id="{3273BD05-F1EF-C737-19F5-DE24134779F3}"/>
              </a:ext>
            </a:extLst>
          </p:cNvPr>
          <p:cNvSpPr txBox="1"/>
          <p:nvPr/>
        </p:nvSpPr>
        <p:spPr>
          <a:xfrm>
            <a:off x="1806899" y="36622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549330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8F174-AAAB-8E9F-75C4-09D3BA0835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91EEF-4188-D3C7-6845-200218B07816}"/>
              </a:ext>
            </a:extLst>
          </p:cNvPr>
          <p:cNvSpPr>
            <a:spLocks noGrp="1"/>
          </p:cNvSpPr>
          <p:nvPr>
            <p:ph type="title"/>
          </p:nvPr>
        </p:nvSpPr>
        <p:spPr>
          <a:xfrm>
            <a:off x="1980391" y="1277217"/>
            <a:ext cx="8231214" cy="3450327"/>
          </a:xfrm>
        </p:spPr>
        <p:txBody>
          <a:bodyPr>
            <a:noAutofit/>
          </a:bodyPr>
          <a:lstStyle/>
          <a:p>
            <a:pPr>
              <a:lnSpc>
                <a:spcPct val="100000"/>
              </a:lnSpc>
            </a:pPr>
            <a:r>
              <a:rPr lang="ar-EG" sz="6000" b="0" dirty="0"/>
              <a:t>مَنْ كَانَ يُرِيدُ ثَوَابَ الدُّنْيَا فَعِنْدَ اللَّهِ ثَوَابُ الدُّنْيَا وَالْآخِرَةِۚ وَكَانَ اللَّهُ سَمِيعًا بَصِيرًا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04DBE9-75B3-B80B-43D8-30D69BE09507}"/>
              </a:ext>
            </a:extLst>
          </p:cNvPr>
          <p:cNvSpPr txBox="1"/>
          <p:nvPr/>
        </p:nvSpPr>
        <p:spPr>
          <a:xfrm>
            <a:off x="2060710" y="43251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desires a reward in this life, in Allah's (gift) is the reward (both) of this life and of the hereafter: for Allah is He that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2159CC17-AC48-CC1C-2ABA-EB06D125E15B}"/>
              </a:ext>
            </a:extLst>
          </p:cNvPr>
          <p:cNvSpPr txBox="1"/>
          <p:nvPr/>
        </p:nvSpPr>
        <p:spPr>
          <a:xfrm>
            <a:off x="3999684" y="4052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0405746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6D312-842F-8D52-E8D1-58469FEC5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98E41-19F4-D12B-697C-41BC16B10745}"/>
              </a:ext>
            </a:extLst>
          </p:cNvPr>
          <p:cNvSpPr>
            <a:spLocks noGrp="1"/>
          </p:cNvSpPr>
          <p:nvPr>
            <p:ph type="title"/>
          </p:nvPr>
        </p:nvSpPr>
        <p:spPr>
          <a:xfrm>
            <a:off x="1980390" y="1188441"/>
            <a:ext cx="8231214" cy="3450327"/>
          </a:xfrm>
        </p:spPr>
        <p:txBody>
          <a:bodyPr>
            <a:noAutofit/>
          </a:bodyPr>
          <a:lstStyle/>
          <a:p>
            <a:pPr>
              <a:lnSpc>
                <a:spcPct val="100000"/>
              </a:lnSpc>
            </a:pPr>
            <a:r>
              <a:rPr lang="ar-EG" sz="5000" b="0" dirty="0"/>
              <a:t>يَا أَيُّهَا الَّذِينَ آمَنُوا كُونُوا قَوَّامِينَ </a:t>
            </a:r>
            <a:br>
              <a:rPr lang="ar-EG" sz="5000" b="0" dirty="0"/>
            </a:br>
            <a:r>
              <a:rPr lang="ar-EG" sz="5000" b="0" dirty="0"/>
              <a:t>بِالْقِسْطِ شُهَدَاءَ لِلَّهِ وَلَوْ عَلَىٰ أَنْفُسِكُمْ</a:t>
            </a:r>
            <a:br>
              <a:rPr lang="ar-EG" sz="5000" b="0" dirty="0"/>
            </a:br>
            <a:r>
              <a:rPr lang="ar-EG" sz="5000" b="0" dirty="0"/>
              <a:t> أَوِ الْوَالِدَيْنِ وَالْأَقْرَبِينَۚ إِنْ يَكُنْ غَنِيًّا </a:t>
            </a:r>
            <a:br>
              <a:rPr lang="ar-EG" sz="5000" b="0" dirty="0"/>
            </a:br>
            <a:r>
              <a:rPr lang="ar-EG" sz="5000" b="0" dirty="0"/>
              <a:t>أَوْ فَقِيرًا فَاللَّهُ أَوْلَىٰ بِهِمَاۖ...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5DCCC8-6961-553A-4C57-CD396F23B1D1}"/>
              </a:ext>
            </a:extLst>
          </p:cNvPr>
          <p:cNvSpPr txBox="1"/>
          <p:nvPr/>
        </p:nvSpPr>
        <p:spPr>
          <a:xfrm>
            <a:off x="2060710" y="437836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stand out firmly for justice, as witnesses to Allah, even as against yourselves, or your parents, or your kin, and whether it be (against) rich or poor: for Allah can best protect both.</a:t>
            </a:r>
          </a:p>
        </p:txBody>
      </p:sp>
    </p:spTree>
    <p:extLst>
      <p:ext uri="{BB962C8B-B14F-4D97-AF65-F5344CB8AC3E}">
        <p14:creationId xmlns:p14="http://schemas.microsoft.com/office/powerpoint/2010/main" val="271361909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2B4D4-C8BF-57BE-4655-00166C614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425D8F-3F2A-F33B-4E61-CCB9778D39AE}"/>
              </a:ext>
            </a:extLst>
          </p:cNvPr>
          <p:cNvSpPr>
            <a:spLocks noGrp="1"/>
          </p:cNvSpPr>
          <p:nvPr>
            <p:ph type="title"/>
          </p:nvPr>
        </p:nvSpPr>
        <p:spPr>
          <a:xfrm>
            <a:off x="1980391" y="1277217"/>
            <a:ext cx="8231214" cy="3450327"/>
          </a:xfrm>
        </p:spPr>
        <p:txBody>
          <a:bodyPr>
            <a:noAutofit/>
          </a:bodyPr>
          <a:lstStyle/>
          <a:p>
            <a:pPr>
              <a:lnSpc>
                <a:spcPct val="100000"/>
              </a:lnSpc>
            </a:pPr>
            <a:r>
              <a:rPr lang="ar-EG" sz="6000" b="0" dirty="0"/>
              <a:t> فَلَا تَتَّبِعُوا الْهَوَىٰ أَنْ تَعْدِلُواۚ وَإِنْ تَلْوُوا أَوْ تُعْرِضُوا فَإِنَّ اللَّهَ كَانَ بِمَا تَعْمَلُونَ خَبِيرًا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C7B68B-E54F-6C19-C2C2-59858072CC9C}"/>
              </a:ext>
            </a:extLst>
          </p:cNvPr>
          <p:cNvSpPr txBox="1"/>
          <p:nvPr/>
        </p:nvSpPr>
        <p:spPr>
          <a:xfrm>
            <a:off x="2060710" y="43251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Follow not the lusts (of your hearts), lest ye swerve, and if ye distort (justice) or decline to do justice, verily Allah is well-acquainted with all that ye do.</a:t>
            </a:r>
          </a:p>
        </p:txBody>
      </p:sp>
      <p:sp>
        <p:nvSpPr>
          <p:cNvPr id="7" name="TextBox 6">
            <a:extLst>
              <a:ext uri="{FF2B5EF4-FFF2-40B4-BE49-F238E27FC236}">
                <a16:creationId xmlns:a16="http://schemas.microsoft.com/office/drawing/2014/main" id="{BB7417DD-C556-697F-81A4-3E7C743CEC71}"/>
              </a:ext>
            </a:extLst>
          </p:cNvPr>
          <p:cNvSpPr txBox="1"/>
          <p:nvPr/>
        </p:nvSpPr>
        <p:spPr>
          <a:xfrm>
            <a:off x="3999684" y="40528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503697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7E9AF-8118-A520-041B-61459BAB9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23881D-CCFE-0462-27F9-4D07BDC95E26}"/>
              </a:ext>
            </a:extLst>
          </p:cNvPr>
          <p:cNvSpPr>
            <a:spLocks noGrp="1"/>
          </p:cNvSpPr>
          <p:nvPr>
            <p:ph type="title"/>
          </p:nvPr>
        </p:nvSpPr>
        <p:spPr>
          <a:xfrm>
            <a:off x="1980390" y="1126297"/>
            <a:ext cx="8231214" cy="3450327"/>
          </a:xfrm>
        </p:spPr>
        <p:txBody>
          <a:bodyPr>
            <a:noAutofit/>
          </a:bodyPr>
          <a:lstStyle/>
          <a:p>
            <a:pPr>
              <a:lnSpc>
                <a:spcPct val="100000"/>
              </a:lnSpc>
            </a:pPr>
            <a:r>
              <a:rPr lang="ar-EG" sz="4800" b="0" dirty="0"/>
              <a:t>يَا أَيُّهَا الَّذِينَ آمَنُوا آمِنُوا بِاللَّهِ وَرَسُولِهِ وَالْكِتَابِ الَّذِي نَزَّلَ عَلَىٰ رَسُولِهِ </a:t>
            </a:r>
            <a:br>
              <a:rPr lang="ar-EG" sz="4800" b="0" dirty="0"/>
            </a:br>
            <a:r>
              <a:rPr lang="ar-EG" sz="4800" b="0" dirty="0"/>
              <a:t>وَالْكِتَابِ الَّذِي أَنْزَلَ مِنْ قَبْلُۚ وَمَنْ يَكْفُرْ بِاللَّهِ وَمَلَائِكَتِهِ وَكُتُبِهِ وَرُسُلِهِ وَالْيَوْمِ الْآخِرِ فَقَدْ ضَلَّ ضَلَالًا بَعِيدًا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D34A3D-C077-894B-077A-43FA202F0667}"/>
              </a:ext>
            </a:extLst>
          </p:cNvPr>
          <p:cNvSpPr txBox="1"/>
          <p:nvPr/>
        </p:nvSpPr>
        <p:spPr>
          <a:xfrm>
            <a:off x="2060709" y="4531374"/>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Believe in Allah and His Messenger, and the scripture which He hath sent to His Messenger and the scripture which He sent to those before (him). Any who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denieth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His angels, His Books, His Messengers, and the Day of Judgment, hath gone far, far astray.</a:t>
            </a:r>
          </a:p>
        </p:txBody>
      </p:sp>
      <p:sp>
        <p:nvSpPr>
          <p:cNvPr id="7" name="TextBox 6">
            <a:extLst>
              <a:ext uri="{FF2B5EF4-FFF2-40B4-BE49-F238E27FC236}">
                <a16:creationId xmlns:a16="http://schemas.microsoft.com/office/drawing/2014/main" id="{69B28232-159F-5E33-EE06-689CB06739CA}"/>
              </a:ext>
            </a:extLst>
          </p:cNvPr>
          <p:cNvSpPr txBox="1"/>
          <p:nvPr/>
        </p:nvSpPr>
        <p:spPr>
          <a:xfrm>
            <a:off x="3884274" y="42688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4611270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9D408-D408-53AB-1DE7-E6F730F11F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AE1CD-CD0C-E78B-7BE8-C771B0E4CCB5}"/>
              </a:ext>
            </a:extLst>
          </p:cNvPr>
          <p:cNvSpPr>
            <a:spLocks noGrp="1"/>
          </p:cNvSpPr>
          <p:nvPr>
            <p:ph type="title"/>
          </p:nvPr>
        </p:nvSpPr>
        <p:spPr>
          <a:xfrm>
            <a:off x="1980391" y="1250583"/>
            <a:ext cx="8231214" cy="3450327"/>
          </a:xfrm>
        </p:spPr>
        <p:txBody>
          <a:bodyPr>
            <a:noAutofit/>
          </a:bodyPr>
          <a:lstStyle/>
          <a:p>
            <a:pPr>
              <a:lnSpc>
                <a:spcPct val="100000"/>
              </a:lnSpc>
            </a:pPr>
            <a:r>
              <a:rPr lang="ar-EG" sz="6000" b="0" dirty="0"/>
              <a:t>إِنَّ الَّذِينَ آمَنُوا ثُمَّ كَفَرُوا ثُمَّ آمَنُوا</a:t>
            </a:r>
            <a:br>
              <a:rPr lang="ar-EG" sz="6000" b="0" dirty="0"/>
            </a:br>
            <a:r>
              <a:rPr lang="ar-EG" sz="6000" b="0" dirty="0"/>
              <a:t> ثُمَّ كَفَرُوا ثُمَّ ازْدَادُوا كُفْرًا لَمْ يَكُنِ اللَّهُ لِيَغْفِرَ لَهُمْ وَلَا لِيَهْدِيَهُمْ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F44FF1-CFD5-F961-EE8D-E8EC7BA78149}"/>
              </a:ext>
            </a:extLst>
          </p:cNvPr>
          <p:cNvSpPr txBox="1"/>
          <p:nvPr/>
        </p:nvSpPr>
        <p:spPr>
          <a:xfrm>
            <a:off x="2060710" y="429846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then reject faith, then believe (again) and (again) reject faith, and go on increasing in unbelief,- Allah will not forgive them nor guide them nor guide them on the way.</a:t>
            </a:r>
          </a:p>
        </p:txBody>
      </p:sp>
      <p:sp>
        <p:nvSpPr>
          <p:cNvPr id="7" name="TextBox 6">
            <a:extLst>
              <a:ext uri="{FF2B5EF4-FFF2-40B4-BE49-F238E27FC236}">
                <a16:creationId xmlns:a16="http://schemas.microsoft.com/office/drawing/2014/main" id="{E83D05DD-8988-EDC9-A2AC-FC39EAE30F2C}"/>
              </a:ext>
            </a:extLst>
          </p:cNvPr>
          <p:cNvSpPr txBox="1"/>
          <p:nvPr/>
        </p:nvSpPr>
        <p:spPr>
          <a:xfrm>
            <a:off x="1900071" y="39906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3557893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AFB1B-5A9E-609D-0056-345915021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8B3B8-5399-1E95-D9B1-848352B952AE}"/>
              </a:ext>
            </a:extLst>
          </p:cNvPr>
          <p:cNvSpPr>
            <a:spLocks noGrp="1"/>
          </p:cNvSpPr>
          <p:nvPr>
            <p:ph type="title"/>
          </p:nvPr>
        </p:nvSpPr>
        <p:spPr>
          <a:xfrm>
            <a:off x="1980390" y="1554857"/>
            <a:ext cx="8231214" cy="3450327"/>
          </a:xfrm>
        </p:spPr>
        <p:txBody>
          <a:bodyPr>
            <a:noAutofit/>
          </a:bodyPr>
          <a:lstStyle/>
          <a:p>
            <a:pPr>
              <a:lnSpc>
                <a:spcPct val="100000"/>
              </a:lnSpc>
            </a:pPr>
            <a:r>
              <a:rPr lang="ar-EG" sz="6000" b="0" dirty="0"/>
              <a:t>بَشِّرِ الْمُنَافِقِينَ بِأَنَّ لَهُمْ عَذَابًا أَلِيمًا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E78804-5C08-F32D-708E-BA7AC5AC2EB1}"/>
              </a:ext>
            </a:extLst>
          </p:cNvPr>
          <p:cNvSpPr txBox="1"/>
          <p:nvPr/>
        </p:nvSpPr>
        <p:spPr>
          <a:xfrm>
            <a:off x="2060709" y="379063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 Hypocrites give the glad tidings that there is for them (but) a grievous penalty;-</a:t>
            </a:r>
          </a:p>
        </p:txBody>
      </p:sp>
      <p:sp>
        <p:nvSpPr>
          <p:cNvPr id="7" name="TextBox 6">
            <a:extLst>
              <a:ext uri="{FF2B5EF4-FFF2-40B4-BE49-F238E27FC236}">
                <a16:creationId xmlns:a16="http://schemas.microsoft.com/office/drawing/2014/main" id="{819ECC29-9399-C8C2-EA07-85A3757FACA8}"/>
              </a:ext>
            </a:extLst>
          </p:cNvPr>
          <p:cNvSpPr txBox="1"/>
          <p:nvPr/>
        </p:nvSpPr>
        <p:spPr>
          <a:xfrm>
            <a:off x="1802416"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24128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C2793-5718-A305-6487-C4D0BC93F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23E1E-66DA-F102-B2E5-44AC3A3911AA}"/>
              </a:ext>
            </a:extLst>
          </p:cNvPr>
          <p:cNvSpPr>
            <a:spLocks noGrp="1"/>
          </p:cNvSpPr>
          <p:nvPr>
            <p:ph type="title"/>
          </p:nvPr>
        </p:nvSpPr>
        <p:spPr>
          <a:xfrm>
            <a:off x="1980389" y="1324039"/>
            <a:ext cx="8231214" cy="3450327"/>
          </a:xfrm>
        </p:spPr>
        <p:txBody>
          <a:bodyPr>
            <a:noAutofit/>
          </a:bodyPr>
          <a:lstStyle/>
          <a:p>
            <a:pPr>
              <a:lnSpc>
                <a:spcPct val="100000"/>
              </a:lnSpc>
            </a:pPr>
            <a:r>
              <a:rPr lang="ar-EG" sz="5400" b="0" dirty="0"/>
              <a:t>الَّذِينَ يَتَّخِذُونَ الْكَافِرِينَ أَوْلِيَاءَ مِنْ </a:t>
            </a:r>
            <a:br>
              <a:rPr lang="ar-EG" sz="5400" b="0" dirty="0"/>
            </a:br>
            <a:r>
              <a:rPr lang="ar-EG" sz="5400" b="0" dirty="0"/>
              <a:t>دُونِ الْمُؤْمِنِينَۚ أَيَبْتَغُونَ عِنْدَهُمُ الْعِزَّةَ فَإِنَّ الْعِزَّةَ لِلَّهِ جَمِيعًا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91CDF1-6653-5459-9FDC-30E734418F93}"/>
              </a:ext>
            </a:extLst>
          </p:cNvPr>
          <p:cNvSpPr txBox="1"/>
          <p:nvPr/>
        </p:nvSpPr>
        <p:spPr>
          <a:xfrm>
            <a:off x="2060708" y="4209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Yea, to those who take for friends unbelievers rather than believers: is it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seek among them? Nay,- all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is with Allah.</a:t>
            </a:r>
          </a:p>
        </p:txBody>
      </p:sp>
      <p:sp>
        <p:nvSpPr>
          <p:cNvPr id="7" name="TextBox 6">
            <a:extLst>
              <a:ext uri="{FF2B5EF4-FFF2-40B4-BE49-F238E27FC236}">
                <a16:creationId xmlns:a16="http://schemas.microsoft.com/office/drawing/2014/main" id="{4D90A9FE-4D14-965C-D928-8554EC3AC651}"/>
              </a:ext>
            </a:extLst>
          </p:cNvPr>
          <p:cNvSpPr txBox="1"/>
          <p:nvPr/>
        </p:nvSpPr>
        <p:spPr>
          <a:xfrm>
            <a:off x="3586827" y="39705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895828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D6694-4EA7-65FD-B1A1-1AB0CDBCFF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E5A80-9D5F-74B1-18A2-2A91F7AA23FA}"/>
              </a:ext>
            </a:extLst>
          </p:cNvPr>
          <p:cNvSpPr>
            <a:spLocks noGrp="1"/>
          </p:cNvSpPr>
          <p:nvPr>
            <p:ph type="title"/>
          </p:nvPr>
        </p:nvSpPr>
        <p:spPr>
          <a:xfrm>
            <a:off x="1980388" y="1235265"/>
            <a:ext cx="8231214" cy="3450327"/>
          </a:xfrm>
        </p:spPr>
        <p:txBody>
          <a:bodyPr>
            <a:noAutofit/>
          </a:bodyPr>
          <a:lstStyle/>
          <a:p>
            <a:pPr>
              <a:lnSpc>
                <a:spcPct val="100000"/>
              </a:lnSpc>
            </a:pPr>
            <a:r>
              <a:rPr lang="ar-EG" sz="5000" b="0" dirty="0"/>
              <a:t>وَقَدْ نَزَّلَ عَلَيْكُمْ فِي الْكِتَابِ أَنْ إِذَا </a:t>
            </a:r>
            <a:br>
              <a:rPr lang="ar-EG" sz="5000" b="0" dirty="0"/>
            </a:br>
            <a:r>
              <a:rPr lang="ar-EG" sz="5000" b="0" dirty="0"/>
              <a:t>سَمِعْتُمْ آيَاتِ اللَّهِ يُكْفَرُ بِهَا وَيُسْتَهْزَأُ بِهَا </a:t>
            </a:r>
            <a:br>
              <a:rPr lang="ar-EG" sz="5000" b="0" dirty="0"/>
            </a:br>
            <a:r>
              <a:rPr lang="ar-EG" sz="5000" b="0" dirty="0"/>
              <a:t>فَلَا تَقْعُدُوا مَعَهُمْ حَتَّىٰ يَخُوضُوا فِي حَدِيثٍ غَيْرِهِۚ إِنَّكُمْ إِذًا مِثْلُهُمْۗ...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ECF60B-1F83-CFA6-F08F-D718DB4B8880}"/>
              </a:ext>
            </a:extLst>
          </p:cNvPr>
          <p:cNvSpPr txBox="1"/>
          <p:nvPr/>
        </p:nvSpPr>
        <p:spPr>
          <a:xfrm>
            <a:off x="2060708" y="43511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Already has He sent you Word in the Book, that when ye hear the signs of Allah held in defiance and ridicule, ye are not to sit with them unless they turn to a different theme: if ye did, ye would be like them.</a:t>
            </a:r>
          </a:p>
        </p:txBody>
      </p:sp>
    </p:spTree>
    <p:extLst>
      <p:ext uri="{BB962C8B-B14F-4D97-AF65-F5344CB8AC3E}">
        <p14:creationId xmlns:p14="http://schemas.microsoft.com/office/powerpoint/2010/main" val="424310052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DBDF3-03B1-A1D5-CEB0-CD5655863A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9F54F-D2F3-1D85-6EDC-30B0BACDE0FB}"/>
              </a:ext>
            </a:extLst>
          </p:cNvPr>
          <p:cNvSpPr>
            <a:spLocks noGrp="1"/>
          </p:cNvSpPr>
          <p:nvPr>
            <p:ph type="title"/>
          </p:nvPr>
        </p:nvSpPr>
        <p:spPr>
          <a:xfrm>
            <a:off x="1980388" y="1492715"/>
            <a:ext cx="8231214" cy="3450327"/>
          </a:xfrm>
        </p:spPr>
        <p:txBody>
          <a:bodyPr>
            <a:noAutofit/>
          </a:bodyPr>
          <a:lstStyle/>
          <a:p>
            <a:pPr>
              <a:lnSpc>
                <a:spcPct val="100000"/>
              </a:lnSpc>
            </a:pPr>
            <a:r>
              <a:rPr lang="ar-EG" sz="6000" b="0" dirty="0"/>
              <a:t>إِنَّ اللَّهَ جَامِعُ الْمُنَافِقِينَ وَالْكَافِرِينَ فِي جَهَنَّمَ جَمِيعًا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960D1C-6528-2BB9-86EE-CD590433562B}"/>
              </a:ext>
            </a:extLst>
          </p:cNvPr>
          <p:cNvSpPr txBox="1"/>
          <p:nvPr/>
        </p:nvSpPr>
        <p:spPr>
          <a:xfrm>
            <a:off x="2060708" y="406648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Allah will collect the hypocrites and those who defy faith - all in Hell:-</a:t>
            </a:r>
          </a:p>
        </p:txBody>
      </p:sp>
      <p:sp>
        <p:nvSpPr>
          <p:cNvPr id="7" name="TextBox 6">
            <a:extLst>
              <a:ext uri="{FF2B5EF4-FFF2-40B4-BE49-F238E27FC236}">
                <a16:creationId xmlns:a16="http://schemas.microsoft.com/office/drawing/2014/main" id="{2E557E9E-9A4D-980C-A436-1378E09947B5}"/>
              </a:ext>
            </a:extLst>
          </p:cNvPr>
          <p:cNvSpPr txBox="1"/>
          <p:nvPr/>
        </p:nvSpPr>
        <p:spPr>
          <a:xfrm>
            <a:off x="3764381" y="37757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5391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01FAA-C825-822C-88B3-9B37FF2E8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566499-F885-4DEE-6EA9-35CF1A76E691}"/>
              </a:ext>
            </a:extLst>
          </p:cNvPr>
          <p:cNvSpPr>
            <a:spLocks noGrp="1"/>
          </p:cNvSpPr>
          <p:nvPr>
            <p:ph type="title"/>
          </p:nvPr>
        </p:nvSpPr>
        <p:spPr>
          <a:xfrm>
            <a:off x="1980383" y="1321622"/>
            <a:ext cx="8231214" cy="3450327"/>
          </a:xfrm>
        </p:spPr>
        <p:txBody>
          <a:bodyPr>
            <a:noAutofit/>
          </a:bodyPr>
          <a:lstStyle/>
          <a:p>
            <a:pPr>
              <a:lnSpc>
                <a:spcPct val="100000"/>
              </a:lnSpc>
            </a:pPr>
            <a:r>
              <a:rPr lang="ar-EG" sz="5400" b="0" dirty="0"/>
              <a:t>وَمَنْ يَفْعَلْ ذَٰلِكَ عُدْوَانًا وَظُلْمًا فَسَوْفَ نُصْلِيهِ نَارًاۚ وَكَانَ ذَٰلِكَ عَلَى اللَّهِ يَسِيرًا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2FDB71F-0BC2-057B-021E-9E525E4F596B}"/>
              </a:ext>
            </a:extLst>
          </p:cNvPr>
          <p:cNvSpPr txBox="1"/>
          <p:nvPr/>
        </p:nvSpPr>
        <p:spPr>
          <a:xfrm>
            <a:off x="2060702" y="386449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do that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rancour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injustice,- soon shall We cast them into the Fire: And easy it is for Allah.</a:t>
            </a:r>
          </a:p>
        </p:txBody>
      </p:sp>
      <p:sp>
        <p:nvSpPr>
          <p:cNvPr id="3" name="TextBox 2">
            <a:extLst>
              <a:ext uri="{FF2B5EF4-FFF2-40B4-BE49-F238E27FC236}">
                <a16:creationId xmlns:a16="http://schemas.microsoft.com/office/drawing/2014/main" id="{24B9D741-F1AB-78FF-216A-D2936893011F}"/>
              </a:ext>
            </a:extLst>
          </p:cNvPr>
          <p:cNvSpPr txBox="1"/>
          <p:nvPr/>
        </p:nvSpPr>
        <p:spPr>
          <a:xfrm>
            <a:off x="1798432" y="35682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5870456"/>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7623B-1EE3-3D6F-73D6-D34B8AF73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BDB3A-2D42-6140-F726-E9A37F8B69F0}"/>
              </a:ext>
            </a:extLst>
          </p:cNvPr>
          <p:cNvSpPr>
            <a:spLocks noGrp="1"/>
          </p:cNvSpPr>
          <p:nvPr>
            <p:ph type="title"/>
          </p:nvPr>
        </p:nvSpPr>
        <p:spPr>
          <a:xfrm>
            <a:off x="1980387" y="1084341"/>
            <a:ext cx="8231214" cy="3450327"/>
          </a:xfrm>
        </p:spPr>
        <p:txBody>
          <a:bodyPr>
            <a:noAutofit/>
          </a:bodyPr>
          <a:lstStyle/>
          <a:p>
            <a:pPr>
              <a:lnSpc>
                <a:spcPct val="100000"/>
              </a:lnSpc>
            </a:pPr>
            <a:r>
              <a:rPr lang="ar-EG" sz="4800" b="0" dirty="0"/>
              <a:t>الَّذِينَ يَتَرَبَّصُونَ بِكُمْ فَإِنْ كَانَ لَكُمْ فَتْحٌ </a:t>
            </a:r>
            <a:br>
              <a:rPr lang="ar-EG" sz="4800" b="0" dirty="0"/>
            </a:br>
            <a:r>
              <a:rPr lang="ar-EG" sz="4800" b="0" dirty="0"/>
              <a:t>مِنَ اللَّهِ قَالُوا أَلَمْ نَكُنْ مَعَكُمْ وَإِنْ كَانَ لِلْكَافِرِينَ نَصِيبٌ قَالُوا أَلَمْ نَسْتَحْوِذْ</a:t>
            </a:r>
            <a:br>
              <a:rPr lang="ar-EG" sz="4800" b="0" dirty="0"/>
            </a:br>
            <a:r>
              <a:rPr lang="ar-EG" sz="4800" b="0" dirty="0"/>
              <a:t> عَلَيْكُمْ وَنَمْنَعْكُمْ مِنَ الْمُؤْمِنِينَۚ...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7CBA08-1AA2-41C5-6C8B-9A94FC92B8F1}"/>
              </a:ext>
            </a:extLst>
          </p:cNvPr>
          <p:cNvSpPr txBox="1"/>
          <p:nvPr/>
        </p:nvSpPr>
        <p:spPr>
          <a:xfrm>
            <a:off x="2060706" y="42351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(These are) the ones who wait and watch about you: if ye do gain a victory from Allah, they say: "Were we not with you?"- but if the unbelievers gain a success, they say (to them): "Did we not gain an advantage over you, and did we not guard you from the believers?"</a:t>
            </a:r>
          </a:p>
        </p:txBody>
      </p:sp>
    </p:spTree>
    <p:extLst>
      <p:ext uri="{BB962C8B-B14F-4D97-AF65-F5344CB8AC3E}">
        <p14:creationId xmlns:p14="http://schemas.microsoft.com/office/powerpoint/2010/main" val="229981850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BC81B-BECE-F4BC-B12A-49FFC823B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7AEBD-ED29-035A-EF97-5CF73E090856}"/>
              </a:ext>
            </a:extLst>
          </p:cNvPr>
          <p:cNvSpPr>
            <a:spLocks noGrp="1"/>
          </p:cNvSpPr>
          <p:nvPr>
            <p:ph type="title"/>
          </p:nvPr>
        </p:nvSpPr>
        <p:spPr>
          <a:xfrm>
            <a:off x="1980393" y="1324039"/>
            <a:ext cx="8231214" cy="3450327"/>
          </a:xfrm>
        </p:spPr>
        <p:txBody>
          <a:bodyPr>
            <a:noAutofit/>
          </a:bodyPr>
          <a:lstStyle/>
          <a:p>
            <a:pPr>
              <a:lnSpc>
                <a:spcPct val="100000"/>
              </a:lnSpc>
            </a:pPr>
            <a:r>
              <a:rPr lang="ar-EG" sz="6000" b="0" dirty="0"/>
              <a:t>فَاللَّهُ يَحْكُمُ بَيْنَكُمْ يَوْمَ الْقِيَامَةِۗ </a:t>
            </a:r>
            <a:br>
              <a:rPr lang="ar-EG" sz="6000" b="0" dirty="0"/>
            </a:br>
            <a:r>
              <a:rPr lang="ar-EG" sz="6000" b="0" dirty="0"/>
              <a:t>وَلَنْ يَجْعَلَ اللَّهُ لِلْكَافِرِينَ عَلَى الْمُؤْمِنِينَ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0F4BA1-9B9B-1551-06D1-747643D46DDE}"/>
              </a:ext>
            </a:extLst>
          </p:cNvPr>
          <p:cNvSpPr txBox="1"/>
          <p:nvPr/>
        </p:nvSpPr>
        <p:spPr>
          <a:xfrm>
            <a:off x="2060712" y="441190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will judge betwixt you on the Day of Judgment. And never will Allah grant to the unbelievers a way (to triumphs) over the believers.</a:t>
            </a:r>
          </a:p>
        </p:txBody>
      </p:sp>
      <p:sp>
        <p:nvSpPr>
          <p:cNvPr id="7" name="TextBox 6">
            <a:extLst>
              <a:ext uri="{FF2B5EF4-FFF2-40B4-BE49-F238E27FC236}">
                <a16:creationId xmlns:a16="http://schemas.microsoft.com/office/drawing/2014/main" id="{EDDBAD52-8CEE-913E-C8ED-5CDB9028DD2A}"/>
              </a:ext>
            </a:extLst>
          </p:cNvPr>
          <p:cNvSpPr txBox="1"/>
          <p:nvPr/>
        </p:nvSpPr>
        <p:spPr>
          <a:xfrm>
            <a:off x="3782137" y="41041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1740821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DC983-ECF3-13FB-DCBE-EE6350C20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CE89C2-7747-F347-5B1B-A3D53B8DA945}"/>
              </a:ext>
            </a:extLst>
          </p:cNvPr>
          <p:cNvSpPr>
            <a:spLocks noGrp="1"/>
          </p:cNvSpPr>
          <p:nvPr>
            <p:ph type="title"/>
          </p:nvPr>
        </p:nvSpPr>
        <p:spPr>
          <a:xfrm>
            <a:off x="1980392" y="1122656"/>
            <a:ext cx="8231214" cy="3450327"/>
          </a:xfrm>
        </p:spPr>
        <p:txBody>
          <a:bodyPr>
            <a:noAutofit/>
          </a:bodyPr>
          <a:lstStyle/>
          <a:p>
            <a:pPr>
              <a:lnSpc>
                <a:spcPct val="100000"/>
              </a:lnSpc>
            </a:pPr>
            <a:r>
              <a:rPr lang="ar-EG" sz="5400" b="0" dirty="0"/>
              <a:t>إِنَّ الْمُنَافِقِينَ يُخَادِعُونَ اللَّهَ وَهُوَ خَادِعُهُمْ وَإِذَا قَامُوا إِلَى الصَّلَاةِ</a:t>
            </a:r>
            <a:br>
              <a:rPr lang="ar-EG" sz="5400" b="0" dirty="0"/>
            </a:br>
            <a:r>
              <a:rPr lang="ar-EG" sz="5400" b="0" dirty="0"/>
              <a:t> قَامُوا كُسَالَىٰ يُرَاءُونَ النَّاسَ وَلَا يَذْكُرُونَ اللَّهَ إِلَّا قَلِيلًا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B0D0ED-3223-ADBC-9683-F16C978C374F}"/>
              </a:ext>
            </a:extLst>
          </p:cNvPr>
          <p:cNvSpPr txBox="1"/>
          <p:nvPr/>
        </p:nvSpPr>
        <p:spPr>
          <a:xfrm>
            <a:off x="2060712" y="441190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Hypocrites - they think they are over-reaching Allah, but He will over-reach them: When they stand up to prayer, they stand without earnestness, to be seen of men, but little do they hold Allah in remembrance;</a:t>
            </a:r>
          </a:p>
        </p:txBody>
      </p:sp>
      <p:sp>
        <p:nvSpPr>
          <p:cNvPr id="7" name="TextBox 6">
            <a:extLst>
              <a:ext uri="{FF2B5EF4-FFF2-40B4-BE49-F238E27FC236}">
                <a16:creationId xmlns:a16="http://schemas.microsoft.com/office/drawing/2014/main" id="{94D1BE2A-840C-6EFA-C4A4-161631A556A5}"/>
              </a:ext>
            </a:extLst>
          </p:cNvPr>
          <p:cNvSpPr txBox="1"/>
          <p:nvPr/>
        </p:nvSpPr>
        <p:spPr>
          <a:xfrm>
            <a:off x="3409275" y="41127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592721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1740A-D47B-262E-C4D4-4412CE79D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BDCB6-314B-2048-76D3-6107E3D072C0}"/>
              </a:ext>
            </a:extLst>
          </p:cNvPr>
          <p:cNvSpPr>
            <a:spLocks noGrp="1"/>
          </p:cNvSpPr>
          <p:nvPr>
            <p:ph type="title"/>
          </p:nvPr>
        </p:nvSpPr>
        <p:spPr>
          <a:xfrm>
            <a:off x="1980392" y="1353476"/>
            <a:ext cx="8231214" cy="3450327"/>
          </a:xfrm>
        </p:spPr>
        <p:txBody>
          <a:bodyPr>
            <a:noAutofit/>
          </a:bodyPr>
          <a:lstStyle/>
          <a:p>
            <a:pPr>
              <a:lnSpc>
                <a:spcPct val="100000"/>
              </a:lnSpc>
            </a:pPr>
            <a:r>
              <a:rPr lang="ar-EG" sz="5400" b="0" dirty="0"/>
              <a:t>مُذَبْذَبِينَ بَيْنَ ذَٰلِكَ لَا إِلَىٰ هَٰؤُلَاءِ وَلَا</a:t>
            </a:r>
            <a:br>
              <a:rPr lang="ar-EG" sz="5400" b="0" dirty="0"/>
            </a:br>
            <a:r>
              <a:rPr lang="ar-EG" sz="5400" b="0" dirty="0"/>
              <a:t> إِلَىٰ هَٰؤُلَاءِۚ وَمَنْ يُضْلِلِ اللَّهُ فَلَنْ تَجِدَ</a:t>
            </a:r>
            <a:br>
              <a:rPr lang="ar-EG" sz="5400" b="0" dirty="0"/>
            </a:br>
            <a:r>
              <a:rPr lang="ar-EG" sz="5400" b="0" dirty="0"/>
              <a:t> لَهُ سَبِيلًا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FCBED8-2011-7C55-2E8C-B5E57E26FE45}"/>
              </a:ext>
            </a:extLst>
          </p:cNvPr>
          <p:cNvSpPr txBox="1"/>
          <p:nvPr/>
        </p:nvSpPr>
        <p:spPr>
          <a:xfrm>
            <a:off x="2060711" y="429597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distracted in mind even in the midst of it,- being (sincerely) for neither one group nor for another whom Allah leaves straying,- never wilt thou find for him the way.</a:t>
            </a:r>
          </a:p>
        </p:txBody>
      </p:sp>
      <p:sp>
        <p:nvSpPr>
          <p:cNvPr id="7" name="TextBox 6">
            <a:extLst>
              <a:ext uri="{FF2B5EF4-FFF2-40B4-BE49-F238E27FC236}">
                <a16:creationId xmlns:a16="http://schemas.microsoft.com/office/drawing/2014/main" id="{1762F098-61A1-0EE7-0FDE-A04EB8765926}"/>
              </a:ext>
            </a:extLst>
          </p:cNvPr>
          <p:cNvSpPr txBox="1"/>
          <p:nvPr/>
        </p:nvSpPr>
        <p:spPr>
          <a:xfrm>
            <a:off x="4554495" y="3988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24175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7F426-5567-0B60-A095-B3577F2B2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AE11D-CB83-74D9-515D-1D4BCA40E4E3}"/>
              </a:ext>
            </a:extLst>
          </p:cNvPr>
          <p:cNvSpPr>
            <a:spLocks noGrp="1"/>
          </p:cNvSpPr>
          <p:nvPr>
            <p:ph type="title"/>
          </p:nvPr>
        </p:nvSpPr>
        <p:spPr>
          <a:xfrm>
            <a:off x="1980392" y="1353476"/>
            <a:ext cx="8231214" cy="3450327"/>
          </a:xfrm>
        </p:spPr>
        <p:txBody>
          <a:bodyPr>
            <a:noAutofit/>
          </a:bodyPr>
          <a:lstStyle/>
          <a:p>
            <a:pPr>
              <a:lnSpc>
                <a:spcPct val="100000"/>
              </a:lnSpc>
            </a:pPr>
            <a:r>
              <a:rPr lang="ar-EG" sz="5400" b="0" dirty="0"/>
              <a:t>يَا أَيُّهَا الَّذِينَ آمَنُوا لَا تَتَّخِذُوا الْكَافِرِينَ أَوْلِيَاءَ مِنْ دُونِ الْمُؤْمِنِينَۚ أَتُرِيدُونَ أَنْ تَجْعَلُوا لِلَّهِ عَلَيْكُمْ سُلْطَانًا مُبِينًا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62B5D4-ED8B-03D8-8C90-17DFA6DF92CA}"/>
              </a:ext>
            </a:extLst>
          </p:cNvPr>
          <p:cNvSpPr txBox="1"/>
          <p:nvPr/>
        </p:nvSpPr>
        <p:spPr>
          <a:xfrm>
            <a:off x="2060711" y="429597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not for friends unbelievers rather than believers: Do ye wish to offer Allah an open proof against yourselves?</a:t>
            </a:r>
          </a:p>
        </p:txBody>
      </p:sp>
      <p:sp>
        <p:nvSpPr>
          <p:cNvPr id="7" name="TextBox 6">
            <a:extLst>
              <a:ext uri="{FF2B5EF4-FFF2-40B4-BE49-F238E27FC236}">
                <a16:creationId xmlns:a16="http://schemas.microsoft.com/office/drawing/2014/main" id="{56B78506-874D-C94D-5B29-51A06D41948B}"/>
              </a:ext>
            </a:extLst>
          </p:cNvPr>
          <p:cNvSpPr txBox="1"/>
          <p:nvPr/>
        </p:nvSpPr>
        <p:spPr>
          <a:xfrm>
            <a:off x="2539264" y="3942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3572869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4A958-2364-E23C-155A-3B4E86524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229E2-9BF7-3177-1D47-DABA8432C105}"/>
              </a:ext>
            </a:extLst>
          </p:cNvPr>
          <p:cNvSpPr>
            <a:spLocks noGrp="1"/>
          </p:cNvSpPr>
          <p:nvPr>
            <p:ph type="title"/>
          </p:nvPr>
        </p:nvSpPr>
        <p:spPr>
          <a:xfrm>
            <a:off x="1980391" y="1415620"/>
            <a:ext cx="8231214" cy="3450327"/>
          </a:xfrm>
        </p:spPr>
        <p:txBody>
          <a:bodyPr>
            <a:noAutofit/>
          </a:bodyPr>
          <a:lstStyle/>
          <a:p>
            <a:pPr>
              <a:lnSpc>
                <a:spcPct val="100000"/>
              </a:lnSpc>
            </a:pPr>
            <a:r>
              <a:rPr lang="ar-EG" sz="6000" b="0" dirty="0"/>
              <a:t>إِنَّ الْمُنَافِقِينَ فِي الدَّرْكِ الْأَسْفَلِ مِنَ النَّارِ وَلَنْ تَجِدَ لَهُمْ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1D842F-2D07-414D-0CA9-BCD5FE0EC895}"/>
              </a:ext>
            </a:extLst>
          </p:cNvPr>
          <p:cNvSpPr txBox="1"/>
          <p:nvPr/>
        </p:nvSpPr>
        <p:spPr>
          <a:xfrm>
            <a:off x="2060710" y="409591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Hypocrites will be in the lowest depths of the Fire: no helper wilt thou find for them;-</a:t>
            </a:r>
          </a:p>
        </p:txBody>
      </p:sp>
      <p:sp>
        <p:nvSpPr>
          <p:cNvPr id="7" name="TextBox 6">
            <a:extLst>
              <a:ext uri="{FF2B5EF4-FFF2-40B4-BE49-F238E27FC236}">
                <a16:creationId xmlns:a16="http://schemas.microsoft.com/office/drawing/2014/main" id="{7FA27D17-9117-C836-0F31-CAAF877030CE}"/>
              </a:ext>
            </a:extLst>
          </p:cNvPr>
          <p:cNvSpPr txBox="1"/>
          <p:nvPr/>
        </p:nvSpPr>
        <p:spPr>
          <a:xfrm>
            <a:off x="2636918" y="3788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054652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05A3C-EA51-1855-1FCD-F008BCDF5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76042-ABCE-8941-EAEA-C7F9929EE719}"/>
              </a:ext>
            </a:extLst>
          </p:cNvPr>
          <p:cNvSpPr>
            <a:spLocks noGrp="1"/>
          </p:cNvSpPr>
          <p:nvPr>
            <p:ph type="title"/>
          </p:nvPr>
        </p:nvSpPr>
        <p:spPr>
          <a:xfrm>
            <a:off x="1980389" y="1202556"/>
            <a:ext cx="8231214" cy="3450327"/>
          </a:xfrm>
        </p:spPr>
        <p:txBody>
          <a:bodyPr>
            <a:noAutofit/>
          </a:bodyPr>
          <a:lstStyle/>
          <a:p>
            <a:pPr>
              <a:lnSpc>
                <a:spcPct val="100000"/>
              </a:lnSpc>
            </a:pPr>
            <a:r>
              <a:rPr lang="ar-EG" sz="5400" b="0" dirty="0"/>
              <a:t>إِلَّا الَّذِينَ تَابُوا وَأَصْلَحُوا وَاعْتَصَمُوا بِاللَّهِ وَأَخْلَصُوا دِينَهُمْ لِلَّهِ فَأُولَٰئِكَ</a:t>
            </a:r>
            <a:br>
              <a:rPr lang="ar-EG" sz="5400" b="0" dirty="0"/>
            </a:br>
            <a:r>
              <a:rPr lang="ar-EG" sz="5400" b="0" dirty="0"/>
              <a:t> مَعَ الْمُؤْمِنِينَۖ وَسَوْفَ يُؤْتِ اللَّهُ </a:t>
            </a:r>
            <a:br>
              <a:rPr lang="ar-EG" sz="5400" b="0" dirty="0"/>
            </a:br>
            <a:r>
              <a:rPr lang="ar-EG" sz="5400" b="0" dirty="0"/>
              <a:t>الْمُؤْمِنِينَ أَجْرًا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03EF68-6E49-2E33-0858-7DB20BDFB493}"/>
              </a:ext>
            </a:extLst>
          </p:cNvPr>
          <p:cNvSpPr txBox="1"/>
          <p:nvPr/>
        </p:nvSpPr>
        <p:spPr>
          <a:xfrm>
            <a:off x="2060709" y="44243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for those who repent, mend (their lives) hold fast to Allah, and purify their religion as in Allah's sight: if so they will be (numbered) with the believers. And soon will Allah grant to the believers a reward of immense value.</a:t>
            </a:r>
          </a:p>
        </p:txBody>
      </p:sp>
      <p:sp>
        <p:nvSpPr>
          <p:cNvPr id="7" name="TextBox 6">
            <a:extLst>
              <a:ext uri="{FF2B5EF4-FFF2-40B4-BE49-F238E27FC236}">
                <a16:creationId xmlns:a16="http://schemas.microsoft.com/office/drawing/2014/main" id="{6AF4C013-4F6E-4C8D-E9B2-CC7854985047}"/>
              </a:ext>
            </a:extLst>
          </p:cNvPr>
          <p:cNvSpPr txBox="1"/>
          <p:nvPr/>
        </p:nvSpPr>
        <p:spPr>
          <a:xfrm>
            <a:off x="3284988" y="41876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498998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09CD0-81FE-106F-B90B-7B843D7B5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3B3B3-E702-E404-3FCF-F915B2E4B652}"/>
              </a:ext>
            </a:extLst>
          </p:cNvPr>
          <p:cNvSpPr>
            <a:spLocks noGrp="1"/>
          </p:cNvSpPr>
          <p:nvPr>
            <p:ph type="title"/>
          </p:nvPr>
        </p:nvSpPr>
        <p:spPr>
          <a:xfrm>
            <a:off x="1980389" y="1481894"/>
            <a:ext cx="8231214" cy="3450327"/>
          </a:xfrm>
        </p:spPr>
        <p:txBody>
          <a:bodyPr>
            <a:noAutofit/>
          </a:bodyPr>
          <a:lstStyle/>
          <a:p>
            <a:pPr>
              <a:lnSpc>
                <a:spcPct val="100000"/>
              </a:lnSpc>
            </a:pPr>
            <a:r>
              <a:rPr lang="ar-EG" sz="6000" b="0" dirty="0"/>
              <a:t>مَا يَفْعَلُ اللَّهُ بِعَذَابِكُمْ إِنْ شَكَرْتُمْ وَآمَنْتُمْۚ وَكَانَ اللَّهُ شَاكِرًا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5A0BA5-D2ED-C9B7-0B14-8E2F1BB3F396}"/>
              </a:ext>
            </a:extLst>
          </p:cNvPr>
          <p:cNvSpPr txBox="1"/>
          <p:nvPr/>
        </p:nvSpPr>
        <p:spPr>
          <a:xfrm>
            <a:off x="2060708" y="403197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 can Allah gain by your punishment, if ye are grateful and ye believe? Nay, it is Allah that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good),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7" name="TextBox 6">
            <a:extLst>
              <a:ext uri="{FF2B5EF4-FFF2-40B4-BE49-F238E27FC236}">
                <a16:creationId xmlns:a16="http://schemas.microsoft.com/office/drawing/2014/main" id="{84922173-3648-87E8-775A-9C8FA504166A}"/>
              </a:ext>
            </a:extLst>
          </p:cNvPr>
          <p:cNvSpPr txBox="1"/>
          <p:nvPr/>
        </p:nvSpPr>
        <p:spPr>
          <a:xfrm>
            <a:off x="2210790" y="37437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38014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792D0-B16F-92DC-F751-5B63A15563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92B25-7B54-6D1F-3C56-54B1DF106C3C}"/>
              </a:ext>
            </a:extLst>
          </p:cNvPr>
          <p:cNvSpPr>
            <a:spLocks noGrp="1"/>
          </p:cNvSpPr>
          <p:nvPr>
            <p:ph type="title"/>
          </p:nvPr>
        </p:nvSpPr>
        <p:spPr>
          <a:xfrm>
            <a:off x="1980383" y="1321622"/>
            <a:ext cx="8231214" cy="3450327"/>
          </a:xfrm>
        </p:spPr>
        <p:txBody>
          <a:bodyPr>
            <a:noAutofit/>
          </a:bodyPr>
          <a:lstStyle/>
          <a:p>
            <a:pPr>
              <a:lnSpc>
                <a:spcPct val="100000"/>
              </a:lnSpc>
            </a:pPr>
            <a:r>
              <a:rPr lang="ar-EG" sz="5400" b="0" dirty="0"/>
              <a:t>إِنْ تَجْتَنِبُوا كَبَائِرَ مَا تُنْهَوْنَ عَنْهُ نُكَفِّرْ عَنْكُمْ سَيِّئَاتِكُمْ وَنُدْخِلْكُمْ مُدْخَلًا كَرِيمًا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8F1AD2-544B-1260-D586-C5113C480813}"/>
              </a:ext>
            </a:extLst>
          </p:cNvPr>
          <p:cNvSpPr txBox="1"/>
          <p:nvPr/>
        </p:nvSpPr>
        <p:spPr>
          <a:xfrm>
            <a:off x="2060702" y="386449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(but) eschew the most heinous of the things which ye are forbidden to do, We shall expel out of you all the evil in you, and admit you to a gate of great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7BFE82CF-49A2-4441-736F-87EF2B19B3AF}"/>
              </a:ext>
            </a:extLst>
          </p:cNvPr>
          <p:cNvSpPr txBox="1"/>
          <p:nvPr/>
        </p:nvSpPr>
        <p:spPr>
          <a:xfrm>
            <a:off x="1869454" y="35567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226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C4FDE-4B5B-C00E-FFBE-ED9D71B94B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14D4D-43A1-CC76-4618-35AC77CB16D6}"/>
              </a:ext>
            </a:extLst>
          </p:cNvPr>
          <p:cNvSpPr>
            <a:spLocks noGrp="1"/>
          </p:cNvSpPr>
          <p:nvPr>
            <p:ph type="title"/>
          </p:nvPr>
        </p:nvSpPr>
        <p:spPr>
          <a:xfrm>
            <a:off x="1980381" y="1103105"/>
            <a:ext cx="8231214" cy="3450327"/>
          </a:xfrm>
        </p:spPr>
        <p:txBody>
          <a:bodyPr>
            <a:noAutofit/>
          </a:bodyPr>
          <a:lstStyle/>
          <a:p>
            <a:pPr>
              <a:lnSpc>
                <a:spcPct val="100000"/>
              </a:lnSpc>
            </a:pPr>
            <a:r>
              <a:rPr lang="ar-EG" sz="4800" b="0" dirty="0"/>
              <a:t>وَلَا تَتَمَنَّوْا مَا فَضَّلَ اللَّهُ بِهِ بَعْضَكُمْ عَلَىٰ بَعْضٍۚ لِلرِّجَالِ نَصِيبٌ مِمَّا اكْتَسَبُواۖ وَلِلنِّسَاءِ نَصِيبٌ مِمَّا اكْتَسَبْنَۚ وَاسْأَلُوا اللَّهَ مِنْ فَضْلِهِۗ إِنَّ اللَّهَ كَانَ بِكُلِّ شَيْءٍ عَلِيمًا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29BC3B-F741-DE98-0DAD-7159E78563DD}"/>
              </a:ext>
            </a:extLst>
          </p:cNvPr>
          <p:cNvSpPr txBox="1"/>
          <p:nvPr/>
        </p:nvSpPr>
        <p:spPr>
          <a:xfrm>
            <a:off x="2060701" y="4271105"/>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in no wise covet those things in which Allah Hath bestowed His gifts More freely on some of you than on others: To men is allotted what they earn, and to women what they earn: But ask Allah of His bounty. For Allah hath full knowledge of all things.</a:t>
            </a:r>
          </a:p>
        </p:txBody>
      </p:sp>
      <p:sp>
        <p:nvSpPr>
          <p:cNvPr id="3" name="TextBox 2">
            <a:extLst>
              <a:ext uri="{FF2B5EF4-FFF2-40B4-BE49-F238E27FC236}">
                <a16:creationId xmlns:a16="http://schemas.microsoft.com/office/drawing/2014/main" id="{B9D8A8B0-9879-E445-1544-C10210CE817C}"/>
              </a:ext>
            </a:extLst>
          </p:cNvPr>
          <p:cNvSpPr txBox="1"/>
          <p:nvPr/>
        </p:nvSpPr>
        <p:spPr>
          <a:xfrm>
            <a:off x="3076816" y="39633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338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D958F-E681-E7F0-6A90-C3E204007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0373D2-3E6A-9BA7-5053-04D1E842BE2C}"/>
              </a:ext>
            </a:extLst>
          </p:cNvPr>
          <p:cNvSpPr>
            <a:spLocks noGrp="1"/>
          </p:cNvSpPr>
          <p:nvPr>
            <p:ph type="title"/>
          </p:nvPr>
        </p:nvSpPr>
        <p:spPr>
          <a:xfrm>
            <a:off x="1980381" y="1103105"/>
            <a:ext cx="8231214" cy="3450327"/>
          </a:xfrm>
        </p:spPr>
        <p:txBody>
          <a:bodyPr>
            <a:noAutofit/>
          </a:bodyPr>
          <a:lstStyle/>
          <a:p>
            <a:pPr>
              <a:lnSpc>
                <a:spcPct val="100000"/>
              </a:lnSpc>
            </a:pPr>
            <a:r>
              <a:rPr lang="ar-EG" sz="5400" b="0" dirty="0"/>
              <a:t>وَلِكُلٍّ جَعَلْنَا مَوَالِيَ مِمَّا تَرَكَ الْوَالِدَانِ وَالْأَقْرَبُونَۚ وَالَّذِينَ عَقَدَتْ أَيْمَانُكُمْ فَآتُوهُمْ نَصِيبَهُمْۚ إِنَّ اللَّهَ كَانَ عَلَىٰ كُلِّ شَيْءٍ شَهِيدًا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59A8EA-D275-E6D0-2042-B7B362561937}"/>
              </a:ext>
            </a:extLst>
          </p:cNvPr>
          <p:cNvSpPr txBox="1"/>
          <p:nvPr/>
        </p:nvSpPr>
        <p:spPr>
          <a:xfrm>
            <a:off x="2060700" y="44249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(benefit) every one, We have appointed shares and heirs to property left by parents and relatives. To those, also, to whom your right hand was pledged, give their due portion. For truly Allah is witness to all things.</a:t>
            </a:r>
          </a:p>
        </p:txBody>
      </p:sp>
      <p:sp>
        <p:nvSpPr>
          <p:cNvPr id="3" name="TextBox 2">
            <a:extLst>
              <a:ext uri="{FF2B5EF4-FFF2-40B4-BE49-F238E27FC236}">
                <a16:creationId xmlns:a16="http://schemas.microsoft.com/office/drawing/2014/main" id="{D84E052A-79C7-48EE-79F6-B1353618FBD8}"/>
              </a:ext>
            </a:extLst>
          </p:cNvPr>
          <p:cNvSpPr txBox="1"/>
          <p:nvPr/>
        </p:nvSpPr>
        <p:spPr>
          <a:xfrm>
            <a:off x="4381834" y="41172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3243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F2A08-F5F9-4F24-5131-544DCB5F97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10CAB-316E-BE9A-C34F-7361AC1B248B}"/>
              </a:ext>
            </a:extLst>
          </p:cNvPr>
          <p:cNvSpPr>
            <a:spLocks noGrp="1"/>
          </p:cNvSpPr>
          <p:nvPr>
            <p:ph type="title"/>
          </p:nvPr>
        </p:nvSpPr>
        <p:spPr>
          <a:xfrm>
            <a:off x="1980381" y="1103105"/>
            <a:ext cx="8231214" cy="3450327"/>
          </a:xfrm>
        </p:spPr>
        <p:txBody>
          <a:bodyPr>
            <a:noAutofit/>
          </a:bodyPr>
          <a:lstStyle/>
          <a:p>
            <a:pPr>
              <a:lnSpc>
                <a:spcPct val="100000"/>
              </a:lnSpc>
            </a:pPr>
            <a:r>
              <a:rPr lang="ar-EG" sz="5400" b="0" dirty="0"/>
              <a:t>الرِّجَالُ قَوَّامُونَ عَلَى النِّسَاءِ بِمَا فَضَّلَ اللَّهُ بَعْضَهُمْ عَلَىٰ بَعْضٍ وَبِمَا أَنْفَقُوا مِنْ أَمْوَالِهِمْ ۚ فَالصَّالِحَاتُ قَانِتَاتٌ حَافِظَاتٌ لِلْغَيْبِ بِمَا حَفِظَ اللَّهُۚ...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74990F-1F3D-3942-B245-B09E43FEA3DC}"/>
              </a:ext>
            </a:extLst>
          </p:cNvPr>
          <p:cNvSpPr txBox="1"/>
          <p:nvPr/>
        </p:nvSpPr>
        <p:spPr>
          <a:xfrm>
            <a:off x="2060700" y="438060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Men are the protectors and maintainers of women, because Allah has given the one more (strength) than the other, and because they support them from their means. Therefore the righteous women are devoutly obedient, and guard in (the husband's) absence what Allah would have them guard. </a:t>
            </a:r>
          </a:p>
        </p:txBody>
      </p:sp>
    </p:spTree>
    <p:extLst>
      <p:ext uri="{BB962C8B-B14F-4D97-AF65-F5344CB8AC3E}">
        <p14:creationId xmlns:p14="http://schemas.microsoft.com/office/powerpoint/2010/main" val="793660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C7EB0-591C-562D-5F30-36F0F16C2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A09A3-1789-9C62-1429-59E962065D74}"/>
              </a:ext>
            </a:extLst>
          </p:cNvPr>
          <p:cNvSpPr>
            <a:spLocks noGrp="1"/>
          </p:cNvSpPr>
          <p:nvPr>
            <p:ph type="title"/>
          </p:nvPr>
        </p:nvSpPr>
        <p:spPr>
          <a:xfrm>
            <a:off x="1980381" y="1103105"/>
            <a:ext cx="8231214" cy="3450327"/>
          </a:xfrm>
        </p:spPr>
        <p:txBody>
          <a:bodyPr>
            <a:noAutofit/>
          </a:bodyPr>
          <a:lstStyle/>
          <a:p>
            <a:pPr>
              <a:lnSpc>
                <a:spcPct val="100000"/>
              </a:lnSpc>
            </a:pPr>
            <a:r>
              <a:rPr lang="ar-EG" sz="6000" b="0" dirty="0"/>
              <a:t> وَاللَّاتِي تَخَافُونَ نُشُوزَهُنَّ فَعِظُوهُنَّ وَاهْجُرُوهُنَّ فِي الْمَضَاجِعِ وَاضْرِبُوهُنَّۖ...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179E51-F8E2-0C58-09EC-4A3CD237F020}"/>
              </a:ext>
            </a:extLst>
          </p:cNvPr>
          <p:cNvSpPr txBox="1"/>
          <p:nvPr/>
        </p:nvSpPr>
        <p:spPr>
          <a:xfrm>
            <a:off x="2060700" y="42296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women on whose part ye fear disloyalty and ill-conduct, admonish them (first), (Next), refuse to share their beds, (And last) beat them (lightly);</a:t>
            </a:r>
          </a:p>
        </p:txBody>
      </p:sp>
    </p:spTree>
    <p:extLst>
      <p:ext uri="{BB962C8B-B14F-4D97-AF65-F5344CB8AC3E}">
        <p14:creationId xmlns:p14="http://schemas.microsoft.com/office/powerpoint/2010/main" val="1254542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CC8B3-066F-911E-8974-F73E1846D3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14C9C-421B-44AD-4BA6-904FC59B3BB0}"/>
              </a:ext>
            </a:extLst>
          </p:cNvPr>
          <p:cNvSpPr>
            <a:spLocks noGrp="1"/>
          </p:cNvSpPr>
          <p:nvPr>
            <p:ph type="title"/>
          </p:nvPr>
        </p:nvSpPr>
        <p:spPr>
          <a:xfrm>
            <a:off x="1980379" y="1413823"/>
            <a:ext cx="8231214" cy="3450327"/>
          </a:xfrm>
        </p:spPr>
        <p:txBody>
          <a:bodyPr>
            <a:noAutofit/>
          </a:bodyPr>
          <a:lstStyle/>
          <a:p>
            <a:pPr>
              <a:lnSpc>
                <a:spcPct val="100000"/>
              </a:lnSpc>
            </a:pPr>
            <a:r>
              <a:rPr lang="ar-EG" sz="6000" b="0" dirty="0"/>
              <a:t>فَإِنْ أَطَعْنَكُمْ فَلَا تَبْغُوا عَلَيْهِنَّ سَبِيلًاۗ إِنَّ اللَّهَ كَانَ عَلِيًّا كَبِيرًا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617D64-2B96-64B8-24A8-1915BBB31175}"/>
              </a:ext>
            </a:extLst>
          </p:cNvPr>
          <p:cNvSpPr txBox="1"/>
          <p:nvPr/>
        </p:nvSpPr>
        <p:spPr>
          <a:xfrm>
            <a:off x="2060699" y="39633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return to obedience, seek not against them Means (of annoyance): For Allah is Most High, great (above you all).</a:t>
            </a:r>
          </a:p>
        </p:txBody>
      </p:sp>
      <p:sp>
        <p:nvSpPr>
          <p:cNvPr id="3" name="TextBox 2">
            <a:extLst>
              <a:ext uri="{FF2B5EF4-FFF2-40B4-BE49-F238E27FC236}">
                <a16:creationId xmlns:a16="http://schemas.microsoft.com/office/drawing/2014/main" id="{17768664-EA0B-D100-BE6D-40B8E0DCBE14}"/>
              </a:ext>
            </a:extLst>
          </p:cNvPr>
          <p:cNvSpPr txBox="1"/>
          <p:nvPr/>
        </p:nvSpPr>
        <p:spPr>
          <a:xfrm>
            <a:off x="3103450" y="36555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50849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D8876-B42A-B1FF-EEA5-CE2A7E2BE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9CFB10-A05D-5972-2B56-409F1E7DD1B7}"/>
              </a:ext>
            </a:extLst>
          </p:cNvPr>
          <p:cNvSpPr>
            <a:spLocks noGrp="1"/>
          </p:cNvSpPr>
          <p:nvPr>
            <p:ph type="title"/>
          </p:nvPr>
        </p:nvSpPr>
        <p:spPr>
          <a:xfrm>
            <a:off x="1980379" y="1148112"/>
            <a:ext cx="8231214" cy="3450327"/>
          </a:xfrm>
        </p:spPr>
        <p:txBody>
          <a:bodyPr>
            <a:noAutofit/>
          </a:bodyPr>
          <a:lstStyle/>
          <a:p>
            <a:pPr>
              <a:lnSpc>
                <a:spcPct val="100000"/>
              </a:lnSpc>
            </a:pPr>
            <a:r>
              <a:rPr lang="ar-EG" sz="4800" b="0" dirty="0"/>
              <a:t>وَإِنْ خِفْتُمْ شِقَاقَ بَيْنِهِمَا فَابْعَثُوا حَكَمًا مِنْ أَهْلِهِ وَحَكَمًا مِنْ  أَهْلِهَا إِنْ يُرِيدَا إِصْلَاحًا يُوَفِّقِ اللَّهُ بَيْنَهُمَاۗ إِنَّ اللَّهَ كَانَ عَلِيمًا خَبِيرًا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03F729-2BE8-D01B-4248-05674DCC19AB}"/>
              </a:ext>
            </a:extLst>
          </p:cNvPr>
          <p:cNvSpPr txBox="1"/>
          <p:nvPr/>
        </p:nvSpPr>
        <p:spPr>
          <a:xfrm>
            <a:off x="2060699" y="393672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fear a breach between them twain, appoint (two) arbiters, one from his family, and the other from hers; if they wish for peace, Allah will cause their reconciliation: For Allah hath full knowledge, and is acquainted with all things.</a:t>
            </a:r>
          </a:p>
        </p:txBody>
      </p:sp>
      <p:sp>
        <p:nvSpPr>
          <p:cNvPr id="3" name="TextBox 2">
            <a:extLst>
              <a:ext uri="{FF2B5EF4-FFF2-40B4-BE49-F238E27FC236}">
                <a16:creationId xmlns:a16="http://schemas.microsoft.com/office/drawing/2014/main" id="{6CBC6900-E5E4-625F-EFA8-418E0FB1F135}"/>
              </a:ext>
            </a:extLst>
          </p:cNvPr>
          <p:cNvSpPr txBox="1"/>
          <p:nvPr/>
        </p:nvSpPr>
        <p:spPr>
          <a:xfrm>
            <a:off x="1980379" y="3628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57506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57F18-6B8F-714D-C55D-1236DA815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2A1575-FD0C-1B7D-031A-AAF3AC6FBB42}"/>
              </a:ext>
            </a:extLst>
          </p:cNvPr>
          <p:cNvSpPr>
            <a:spLocks noGrp="1"/>
          </p:cNvSpPr>
          <p:nvPr>
            <p:ph type="title"/>
          </p:nvPr>
        </p:nvSpPr>
        <p:spPr>
          <a:xfrm>
            <a:off x="1980379" y="1121479"/>
            <a:ext cx="8231214" cy="3450327"/>
          </a:xfrm>
        </p:spPr>
        <p:txBody>
          <a:bodyPr>
            <a:noAutofit/>
          </a:bodyPr>
          <a:lstStyle/>
          <a:p>
            <a:pPr>
              <a:lnSpc>
                <a:spcPct val="100000"/>
              </a:lnSpc>
            </a:pPr>
            <a:r>
              <a:rPr lang="ar-EG" sz="4600" b="0" dirty="0"/>
              <a:t>وَاعْبُدُوا اللَّهَ وَلَا تُشْرِكُوا بِهِ شَيْئًاۖ وَبِالْوَالِدَيْنِ إِحْسَانًا وَبِذِي الْقُرْبَىٰ وَالْيَتَامَىٰ وَالْمَسَاكِينِ وَالْجَارِ ذِي الْقُرْبَىٰ وَالْجَارِ الْجُنُبِ وَالصَّاحِبِ بِالْجَنْبِ وَابْنِ السَّبِيلِ وَمَا مَلَكَتْ أَيْمَانُكُمْۗ...</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B105C4-3831-91C9-2E2F-40A0652B69E7}"/>
              </a:ext>
            </a:extLst>
          </p:cNvPr>
          <p:cNvSpPr txBox="1"/>
          <p:nvPr/>
        </p:nvSpPr>
        <p:spPr>
          <a:xfrm>
            <a:off x="2060698" y="414978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Serve Allah, and join not any partners with Him; and do good- to parents, kinsfolk, orphans, those in need,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neighbours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are near,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neighbours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are strangers, the companion by your side, the wayfarer (ye meet), and what your right hands possess: </a:t>
            </a:r>
          </a:p>
        </p:txBody>
      </p:sp>
    </p:spTree>
    <p:extLst>
      <p:ext uri="{BB962C8B-B14F-4D97-AF65-F5344CB8AC3E}">
        <p14:creationId xmlns:p14="http://schemas.microsoft.com/office/powerpoint/2010/main" val="16237310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F45AD-34AC-CBC2-7D05-8F6D8D97F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E33D19-9CCB-4C89-D912-46664A090419}"/>
              </a:ext>
            </a:extLst>
          </p:cNvPr>
          <p:cNvSpPr>
            <a:spLocks noGrp="1"/>
          </p:cNvSpPr>
          <p:nvPr>
            <p:ph type="title"/>
          </p:nvPr>
        </p:nvSpPr>
        <p:spPr>
          <a:xfrm>
            <a:off x="1980407" y="1627507"/>
            <a:ext cx="8231214" cy="3450327"/>
          </a:xfrm>
        </p:spPr>
        <p:txBody>
          <a:bodyPr>
            <a:noAutofit/>
          </a:bodyPr>
          <a:lstStyle/>
          <a:p>
            <a:pPr>
              <a:lnSpc>
                <a:spcPct val="100000"/>
              </a:lnSpc>
            </a:pPr>
            <a:r>
              <a:rPr lang="ar-EG" sz="5400" b="0" dirty="0"/>
              <a:t>إِنَّ اللَّهَ لَا يُحِبُّ مَنْ كَانَ مُخْتَالًا فَخُورًا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4396E8-CDF9-F4CA-25E6-209DB1835428}"/>
              </a:ext>
            </a:extLst>
          </p:cNvPr>
          <p:cNvSpPr txBox="1"/>
          <p:nvPr/>
        </p:nvSpPr>
        <p:spPr>
          <a:xfrm>
            <a:off x="2060712" y="3736665"/>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loveth not the arrogant, the vainglorious;-</a:t>
            </a:r>
          </a:p>
        </p:txBody>
      </p:sp>
      <p:sp>
        <p:nvSpPr>
          <p:cNvPr id="3" name="TextBox 2">
            <a:extLst>
              <a:ext uri="{FF2B5EF4-FFF2-40B4-BE49-F238E27FC236}">
                <a16:creationId xmlns:a16="http://schemas.microsoft.com/office/drawing/2014/main" id="{C9E519FB-18AD-1A9B-64F4-2034751875D2}"/>
              </a:ext>
            </a:extLst>
          </p:cNvPr>
          <p:cNvSpPr txBox="1"/>
          <p:nvPr/>
        </p:nvSpPr>
        <p:spPr>
          <a:xfrm>
            <a:off x="1678391" y="34417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6126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14A5B-79D0-791B-3D4B-33061D75B1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396E0-2B88-4411-E9B7-3480710DCA5F}"/>
              </a:ext>
            </a:extLst>
          </p:cNvPr>
          <p:cNvSpPr>
            <a:spLocks noGrp="1"/>
          </p:cNvSpPr>
          <p:nvPr>
            <p:ph type="title"/>
          </p:nvPr>
        </p:nvSpPr>
        <p:spPr>
          <a:xfrm>
            <a:off x="1980392" y="1183624"/>
            <a:ext cx="8231214" cy="3450327"/>
          </a:xfrm>
        </p:spPr>
        <p:txBody>
          <a:bodyPr>
            <a:noAutofit/>
          </a:bodyPr>
          <a:lstStyle/>
          <a:p>
            <a:pPr>
              <a:lnSpc>
                <a:spcPct val="100000"/>
              </a:lnSpc>
            </a:pPr>
            <a:r>
              <a:rPr lang="ar-EG" sz="5400" b="0" dirty="0"/>
              <a:t>الَّذِينَ يَبْخَلُونَ وَيَأْمُرُونَ النَّاسَ بِالْبُخْلِ وَيَكْتُمُونَ مَا آتَاهُمُ اللَّهُ مِنْ فَضْلِهِۗ وَأَعْتَدْنَا لِلْكَافِرِينَ عَذَابًا مُهِينًا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F1E7F7-7E7B-3789-9747-5FB3794CCDA4}"/>
              </a:ext>
            </a:extLst>
          </p:cNvPr>
          <p:cNvSpPr txBox="1"/>
          <p:nvPr/>
        </p:nvSpPr>
        <p:spPr>
          <a:xfrm>
            <a:off x="2060711" y="397223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those who are niggardly or enjoin niggardliness on others, or hide the bounties which Allah hath bestowed on them; for We have prepared, for those who resist Faith, a punishment that steeps them in contempt;-</a:t>
            </a:r>
          </a:p>
        </p:txBody>
      </p:sp>
      <p:sp>
        <p:nvSpPr>
          <p:cNvPr id="3" name="TextBox 2">
            <a:extLst>
              <a:ext uri="{FF2B5EF4-FFF2-40B4-BE49-F238E27FC236}">
                <a16:creationId xmlns:a16="http://schemas.microsoft.com/office/drawing/2014/main" id="{995E60AF-03E5-CFC4-DE8D-B999CD92B209}"/>
              </a:ext>
            </a:extLst>
          </p:cNvPr>
          <p:cNvSpPr txBox="1"/>
          <p:nvPr/>
        </p:nvSpPr>
        <p:spPr>
          <a:xfrm>
            <a:off x="2654935" y="37525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81442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EBA03-1CFE-4DCB-ACA0-B41B5071B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6BBD78-31FD-6ADC-7014-F98B4FA4C280}"/>
              </a:ext>
            </a:extLst>
          </p:cNvPr>
          <p:cNvSpPr>
            <a:spLocks noGrp="1"/>
          </p:cNvSpPr>
          <p:nvPr>
            <p:ph type="title"/>
          </p:nvPr>
        </p:nvSpPr>
        <p:spPr>
          <a:xfrm>
            <a:off x="1980392" y="1183624"/>
            <a:ext cx="8231214" cy="3450327"/>
          </a:xfrm>
        </p:spPr>
        <p:txBody>
          <a:bodyPr>
            <a:noAutofit/>
          </a:bodyPr>
          <a:lstStyle/>
          <a:p>
            <a:pPr>
              <a:lnSpc>
                <a:spcPct val="100000"/>
              </a:lnSpc>
            </a:pPr>
            <a:r>
              <a:rPr lang="ar-EG" sz="5400" b="0" dirty="0"/>
              <a:t>وَالَّذِينَ يُنْفِقُونَ أَمْوَالَهُمْ رِئَاءَ النَّاسِ وَلَا يُؤْمِنُونَ بِاللَّهِ وَلَا بِالْيَوْمِ الْآخِرِۗ وَمَنْ يَكُنِ الشَّيْطَانُ لَهُ قَرِينًا فَسَاءَ قَرِينًا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AB7B3E-A5ED-0650-9F2D-ABDE8DC462D1}"/>
              </a:ext>
            </a:extLst>
          </p:cNvPr>
          <p:cNvSpPr txBox="1"/>
          <p:nvPr/>
        </p:nvSpPr>
        <p:spPr>
          <a:xfrm>
            <a:off x="2060711" y="40602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those who spend of their substance, to be seen of men, but have no faith in Allah and the Last Day: If any take the Evil One for their intimate, what a dreadful intimate he is!</a:t>
            </a:r>
          </a:p>
        </p:txBody>
      </p:sp>
      <p:sp>
        <p:nvSpPr>
          <p:cNvPr id="3" name="TextBox 2">
            <a:extLst>
              <a:ext uri="{FF2B5EF4-FFF2-40B4-BE49-F238E27FC236}">
                <a16:creationId xmlns:a16="http://schemas.microsoft.com/office/drawing/2014/main" id="{E4799ACA-9F73-E269-DC6C-E3532760097C}"/>
              </a:ext>
            </a:extLst>
          </p:cNvPr>
          <p:cNvSpPr txBox="1"/>
          <p:nvPr/>
        </p:nvSpPr>
        <p:spPr>
          <a:xfrm>
            <a:off x="2193297" y="37525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59633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E59FE-9EAA-B79B-4B61-669F611D7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A2894-F031-21E7-599F-F10081264E52}"/>
              </a:ext>
            </a:extLst>
          </p:cNvPr>
          <p:cNvSpPr>
            <a:spLocks noGrp="1"/>
          </p:cNvSpPr>
          <p:nvPr>
            <p:ph type="title"/>
          </p:nvPr>
        </p:nvSpPr>
        <p:spPr>
          <a:xfrm>
            <a:off x="1980392" y="1183624"/>
            <a:ext cx="8231214" cy="3450327"/>
          </a:xfrm>
        </p:spPr>
        <p:txBody>
          <a:bodyPr>
            <a:noAutofit/>
          </a:bodyPr>
          <a:lstStyle/>
          <a:p>
            <a:pPr>
              <a:lnSpc>
                <a:spcPct val="100000"/>
              </a:lnSpc>
            </a:pPr>
            <a:r>
              <a:rPr lang="ar-EG" sz="6000" b="0" dirty="0"/>
              <a:t>وَمَاذَا عَلَيْهِمْ لَوْ آمَنُوا بِاللَّهِ وَالْيَوْمِ الْآخِرِ وَأَنْفَقُوا مِمَّا رَزَقَهُمُ اللَّهُۚ وَكَانَ اللَّهُ بِهِمْ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15FFC6-A982-3FE4-E335-337C29642006}"/>
              </a:ext>
            </a:extLst>
          </p:cNvPr>
          <p:cNvSpPr txBox="1"/>
          <p:nvPr/>
        </p:nvSpPr>
        <p:spPr>
          <a:xfrm>
            <a:off x="2060711" y="425559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what burden Were it on them if they had faith in Allah and in the Last Day, and they spent out of what Allah hath given them for sustenance? For Allah hath full knowledge of them.</a:t>
            </a:r>
          </a:p>
        </p:txBody>
      </p:sp>
      <p:sp>
        <p:nvSpPr>
          <p:cNvPr id="3" name="TextBox 2">
            <a:extLst>
              <a:ext uri="{FF2B5EF4-FFF2-40B4-BE49-F238E27FC236}">
                <a16:creationId xmlns:a16="http://schemas.microsoft.com/office/drawing/2014/main" id="{5ED1CD0B-5262-6611-3D17-3D6DD2FFDDD2}"/>
              </a:ext>
            </a:extLst>
          </p:cNvPr>
          <p:cNvSpPr txBox="1"/>
          <p:nvPr/>
        </p:nvSpPr>
        <p:spPr>
          <a:xfrm>
            <a:off x="4128629" y="38501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49478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A7FF-018E-9E26-F9B8-94ECB1533D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ACCCC9-4EC7-E3F2-47E4-DDD16F350F24}"/>
              </a:ext>
            </a:extLst>
          </p:cNvPr>
          <p:cNvSpPr>
            <a:spLocks noGrp="1"/>
          </p:cNvSpPr>
          <p:nvPr>
            <p:ph type="title"/>
          </p:nvPr>
        </p:nvSpPr>
        <p:spPr>
          <a:xfrm>
            <a:off x="1980392" y="1512099"/>
            <a:ext cx="8231214" cy="3450327"/>
          </a:xfrm>
        </p:spPr>
        <p:txBody>
          <a:bodyPr>
            <a:noAutofit/>
          </a:bodyPr>
          <a:lstStyle/>
          <a:p>
            <a:pPr>
              <a:lnSpc>
                <a:spcPct val="100000"/>
              </a:lnSpc>
            </a:pPr>
            <a:r>
              <a:rPr lang="ar-EG" sz="6000" b="0" dirty="0"/>
              <a:t>إِنَّ اللَّهَ لَا يَظْلِمُ مِثْقَالَ ذَرَّةٍۖ وَإِنْ تَكُ حَسَنَةً يُضَاعِفْهَا وَيُؤْتِ مِنْ لَدُنْهُ أَجْرًا عَظِيمًا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64BABA-D397-A4D8-ADE5-5B479EEC32C8}"/>
              </a:ext>
            </a:extLst>
          </p:cNvPr>
          <p:cNvSpPr txBox="1"/>
          <p:nvPr/>
        </p:nvSpPr>
        <p:spPr>
          <a:xfrm>
            <a:off x="2060711" y="44864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is never unjust in the least degree: If there is any good (done),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doubleth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and giveth from His own presence a great reward.</a:t>
            </a:r>
          </a:p>
        </p:txBody>
      </p:sp>
      <p:sp>
        <p:nvSpPr>
          <p:cNvPr id="3" name="TextBox 2">
            <a:extLst>
              <a:ext uri="{FF2B5EF4-FFF2-40B4-BE49-F238E27FC236}">
                <a16:creationId xmlns:a16="http://schemas.microsoft.com/office/drawing/2014/main" id="{BDD00C75-D1C7-F213-D665-648EE47F7DB7}"/>
              </a:ext>
            </a:extLst>
          </p:cNvPr>
          <p:cNvSpPr txBox="1"/>
          <p:nvPr/>
        </p:nvSpPr>
        <p:spPr>
          <a:xfrm>
            <a:off x="4190773" y="41786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04953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65D1B-2CD2-E244-6514-ED3D84BDC9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414F2F-D4E2-1E18-1644-C394F2506B8C}"/>
              </a:ext>
            </a:extLst>
          </p:cNvPr>
          <p:cNvSpPr>
            <a:spLocks noGrp="1"/>
          </p:cNvSpPr>
          <p:nvPr>
            <p:ph type="title"/>
          </p:nvPr>
        </p:nvSpPr>
        <p:spPr>
          <a:xfrm>
            <a:off x="1980391" y="1396689"/>
            <a:ext cx="8231214" cy="3450327"/>
          </a:xfrm>
        </p:spPr>
        <p:txBody>
          <a:bodyPr>
            <a:noAutofit/>
          </a:bodyPr>
          <a:lstStyle/>
          <a:p>
            <a:pPr>
              <a:lnSpc>
                <a:spcPct val="100000"/>
              </a:lnSpc>
            </a:pPr>
            <a:r>
              <a:rPr lang="ar-EG" sz="6000" b="0" dirty="0"/>
              <a:t>فَكَيْفَ إِذَا جِئْنَا مِنْ كُلِّ أُمَّةٍ بِشَهِيدٍ وَجِئْنَا بِكَ عَلَىٰ هَٰؤُلَاءِ شَهِيدًا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3E7C95-50B0-3ABA-E7FC-C9DDC6EF1813}"/>
              </a:ext>
            </a:extLst>
          </p:cNvPr>
          <p:cNvSpPr txBox="1"/>
          <p:nvPr/>
        </p:nvSpPr>
        <p:spPr>
          <a:xfrm>
            <a:off x="2060711" y="39785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How then if We brought from each people a witness, and We brought thee as a witness against these people!</a:t>
            </a:r>
          </a:p>
        </p:txBody>
      </p:sp>
      <p:sp>
        <p:nvSpPr>
          <p:cNvPr id="3" name="TextBox 2">
            <a:extLst>
              <a:ext uri="{FF2B5EF4-FFF2-40B4-BE49-F238E27FC236}">
                <a16:creationId xmlns:a16="http://schemas.microsoft.com/office/drawing/2014/main" id="{5B6FA1D6-6B73-6072-F280-BE847BEE5A1A}"/>
              </a:ext>
            </a:extLst>
          </p:cNvPr>
          <p:cNvSpPr txBox="1"/>
          <p:nvPr/>
        </p:nvSpPr>
        <p:spPr>
          <a:xfrm>
            <a:off x="2388607" y="36441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81538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النساء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585313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BC6CC-FC36-B962-78CD-003E7D33C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FFF04-2A74-6541-38AE-009562223868}"/>
              </a:ext>
            </a:extLst>
          </p:cNvPr>
          <p:cNvSpPr>
            <a:spLocks noGrp="1"/>
          </p:cNvSpPr>
          <p:nvPr>
            <p:ph type="title"/>
          </p:nvPr>
        </p:nvSpPr>
        <p:spPr>
          <a:xfrm>
            <a:off x="1980390" y="1302419"/>
            <a:ext cx="8231214" cy="3450327"/>
          </a:xfrm>
        </p:spPr>
        <p:txBody>
          <a:bodyPr>
            <a:noAutofit/>
          </a:bodyPr>
          <a:lstStyle/>
          <a:p>
            <a:pPr>
              <a:lnSpc>
                <a:spcPct val="100000"/>
              </a:lnSpc>
            </a:pPr>
            <a:r>
              <a:rPr lang="ar-EG" sz="6000" b="0" dirty="0"/>
              <a:t>يَوْمَئِذٍ يَوَدُّ الَّذِينَ كَفَرُوا وَعَصَوُا الرَّسُولَ لَوْ تُسَوَّىٰ بِهِمُ الْأَرْضُ وَلَا يَكْتُمُونَ اللَّهَ حَدِيثًا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20E095-9DE7-17C0-49BD-51D1F8C4C567}"/>
              </a:ext>
            </a:extLst>
          </p:cNvPr>
          <p:cNvSpPr txBox="1"/>
          <p:nvPr/>
        </p:nvSpPr>
        <p:spPr>
          <a:xfrm>
            <a:off x="2060710" y="42449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that day those who reject Faith and disobey the messenger will wish that the earth Were made one with them: But never will they hide a single fact from Allah!</a:t>
            </a:r>
          </a:p>
        </p:txBody>
      </p:sp>
      <p:sp>
        <p:nvSpPr>
          <p:cNvPr id="3" name="TextBox 2">
            <a:extLst>
              <a:ext uri="{FF2B5EF4-FFF2-40B4-BE49-F238E27FC236}">
                <a16:creationId xmlns:a16="http://schemas.microsoft.com/office/drawing/2014/main" id="{601D763B-7657-511F-7183-E19939CD4961}"/>
              </a:ext>
            </a:extLst>
          </p:cNvPr>
          <p:cNvSpPr txBox="1"/>
          <p:nvPr/>
        </p:nvSpPr>
        <p:spPr>
          <a:xfrm>
            <a:off x="3631481" y="39726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82481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217D5-FAFF-F54B-472D-9F7C5A0C7E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67DE00-A547-4CA8-B12A-25A62E4358BF}"/>
              </a:ext>
            </a:extLst>
          </p:cNvPr>
          <p:cNvSpPr>
            <a:spLocks noGrp="1"/>
          </p:cNvSpPr>
          <p:nvPr>
            <p:ph type="title"/>
          </p:nvPr>
        </p:nvSpPr>
        <p:spPr>
          <a:xfrm>
            <a:off x="1980390" y="1302419"/>
            <a:ext cx="8231214" cy="3450327"/>
          </a:xfrm>
        </p:spPr>
        <p:txBody>
          <a:bodyPr>
            <a:noAutofit/>
          </a:bodyPr>
          <a:lstStyle/>
          <a:p>
            <a:pPr>
              <a:lnSpc>
                <a:spcPct val="100000"/>
              </a:lnSpc>
            </a:pPr>
            <a:r>
              <a:rPr lang="ar-EG" sz="4800" b="0" dirty="0"/>
              <a:t>يَا أَيُّهَا الَّذِينَ آمَنُوا لَا تَقْرَبُوا الصَّلَاةَ وَأَنْتُمْ سُكَارَىٰ حَتَّىٰ تَعْلَمُوا مَا تَقُولُونَ وَلَا جُنُبًا إِلَّا عَابِرِي سَبِيلٍ حَتَّىٰ تَغْتَسِلُواۚ...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E7109C-CD49-20DF-8B83-1E0CC4224E24}"/>
              </a:ext>
            </a:extLst>
          </p:cNvPr>
          <p:cNvSpPr txBox="1"/>
          <p:nvPr/>
        </p:nvSpPr>
        <p:spPr>
          <a:xfrm>
            <a:off x="2060709" y="401409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Approach not prayers with a mind befogged, until ye can understand all that ye say,- nor in a state of ceremonial impurity (Except when travelling on the road), until after washing your whole body. </a:t>
            </a:r>
          </a:p>
        </p:txBody>
      </p:sp>
    </p:spTree>
    <p:extLst>
      <p:ext uri="{BB962C8B-B14F-4D97-AF65-F5344CB8AC3E}">
        <p14:creationId xmlns:p14="http://schemas.microsoft.com/office/powerpoint/2010/main" val="17123441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8FFC2-42AE-AE82-8A6A-7567D8349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94556-29FB-9F26-6F90-8C5ACFCBE90F}"/>
              </a:ext>
            </a:extLst>
          </p:cNvPr>
          <p:cNvSpPr>
            <a:spLocks noGrp="1"/>
          </p:cNvSpPr>
          <p:nvPr>
            <p:ph type="title"/>
          </p:nvPr>
        </p:nvSpPr>
        <p:spPr>
          <a:xfrm>
            <a:off x="1980389" y="1178133"/>
            <a:ext cx="8231214" cy="3450327"/>
          </a:xfrm>
        </p:spPr>
        <p:txBody>
          <a:bodyPr>
            <a:noAutofit/>
          </a:bodyPr>
          <a:lstStyle/>
          <a:p>
            <a:pPr>
              <a:lnSpc>
                <a:spcPct val="100000"/>
              </a:lnSpc>
            </a:pPr>
            <a:r>
              <a:rPr lang="ar-EG" sz="4800" b="0" dirty="0"/>
              <a:t>وَإِنْ كُنْتُمْ مَرْضَىٰ أَوْ عَلَىٰ سَفَرٍ أَوْ جَاءَ أَحَدٌ مِنْكُمْ مِنَ الْغَائِطِ أَوْ لَامَسْتُمُ النِّسَاءَ فَلَمْ تَجِدُوا مَاءً فَتَيَمَّمُوا صَعِيدًا طَيِّبًا فَامْسَحُوا بِوُجُوهِكُمْ وَأَيْدِيكُمْۗ...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AF17FF-1456-23FD-AB7B-B5337E467AA4}"/>
              </a:ext>
            </a:extLst>
          </p:cNvPr>
          <p:cNvSpPr txBox="1"/>
          <p:nvPr/>
        </p:nvSpPr>
        <p:spPr>
          <a:xfrm>
            <a:off x="2060709" y="4329209"/>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are ill, or on a journey, or one of you cometh from offices of nature, or ye have been in contact with women, and ye find no water, then take for yourselves clean sand or earth, and rub therewith your faces and hands.</a:t>
            </a:r>
          </a:p>
        </p:txBody>
      </p:sp>
    </p:spTree>
    <p:extLst>
      <p:ext uri="{BB962C8B-B14F-4D97-AF65-F5344CB8AC3E}">
        <p14:creationId xmlns:p14="http://schemas.microsoft.com/office/powerpoint/2010/main" val="3221695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3789-1FE4-D9B7-3281-D0013448A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DCB570-3DBC-8EA7-B646-F130BCDAAF37}"/>
              </a:ext>
            </a:extLst>
          </p:cNvPr>
          <p:cNvSpPr>
            <a:spLocks noGrp="1"/>
          </p:cNvSpPr>
          <p:nvPr>
            <p:ph type="title"/>
          </p:nvPr>
        </p:nvSpPr>
        <p:spPr>
          <a:xfrm>
            <a:off x="1980393" y="1550994"/>
            <a:ext cx="8231214" cy="3450327"/>
          </a:xfrm>
        </p:spPr>
        <p:txBody>
          <a:bodyPr>
            <a:noAutofit/>
          </a:bodyPr>
          <a:lstStyle/>
          <a:p>
            <a:pPr>
              <a:lnSpc>
                <a:spcPct val="100000"/>
              </a:lnSpc>
            </a:pPr>
            <a:r>
              <a:rPr lang="ar-EG" sz="6000" b="0" dirty="0"/>
              <a:t>إِنَّ اللَّهَ كَانَ عَفُوًّا غَفُورًا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9DE746-1FDB-6221-4712-165FD3DAF934}"/>
              </a:ext>
            </a:extLst>
          </p:cNvPr>
          <p:cNvSpPr txBox="1"/>
          <p:nvPr/>
        </p:nvSpPr>
        <p:spPr>
          <a:xfrm>
            <a:off x="2060712" y="3646882"/>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Allah doth blot out sins and forgive again and again.</a:t>
            </a:r>
          </a:p>
        </p:txBody>
      </p:sp>
      <p:sp>
        <p:nvSpPr>
          <p:cNvPr id="3" name="TextBox 2">
            <a:extLst>
              <a:ext uri="{FF2B5EF4-FFF2-40B4-BE49-F238E27FC236}">
                <a16:creationId xmlns:a16="http://schemas.microsoft.com/office/drawing/2014/main" id="{8C371EAB-9D80-0250-89C4-6015795ADD9F}"/>
              </a:ext>
            </a:extLst>
          </p:cNvPr>
          <p:cNvSpPr txBox="1"/>
          <p:nvPr/>
        </p:nvSpPr>
        <p:spPr>
          <a:xfrm>
            <a:off x="2903514" y="33391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93997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346D6-9096-4B49-213B-30C17F30B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D45DCD-0463-3DA5-0238-1A2A98C4B6E7}"/>
              </a:ext>
            </a:extLst>
          </p:cNvPr>
          <p:cNvSpPr>
            <a:spLocks noGrp="1"/>
          </p:cNvSpPr>
          <p:nvPr>
            <p:ph type="title"/>
          </p:nvPr>
        </p:nvSpPr>
        <p:spPr>
          <a:xfrm>
            <a:off x="1980393" y="1408951"/>
            <a:ext cx="8231214" cy="3450327"/>
          </a:xfrm>
        </p:spPr>
        <p:txBody>
          <a:bodyPr>
            <a:noAutofit/>
          </a:bodyPr>
          <a:lstStyle/>
          <a:p>
            <a:pPr>
              <a:lnSpc>
                <a:spcPct val="100000"/>
              </a:lnSpc>
            </a:pPr>
            <a:r>
              <a:rPr lang="ar-EG" sz="6000" b="0" dirty="0"/>
              <a:t>أَلَمْ تَرَ إِلَى الَّذِينَ أُوتُوا نَصِيبًا مِنَ الْكِتَابِ يَشْتَرُونَ الضَّلَالَةَ وَيُرِيدُونَ أَنْ تَضِلُّوا السَّبِيلَ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44C9FD-2367-65C0-CCBA-D21DBF922C70}"/>
              </a:ext>
            </a:extLst>
          </p:cNvPr>
          <p:cNvSpPr txBox="1"/>
          <p:nvPr/>
        </p:nvSpPr>
        <p:spPr>
          <a:xfrm>
            <a:off x="2060712" y="443338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were given a portion of the Book? they traffic in error, and wish that ye should lose the right path.</a:t>
            </a:r>
          </a:p>
        </p:txBody>
      </p:sp>
      <p:sp>
        <p:nvSpPr>
          <p:cNvPr id="3" name="TextBox 2">
            <a:extLst>
              <a:ext uri="{FF2B5EF4-FFF2-40B4-BE49-F238E27FC236}">
                <a16:creationId xmlns:a16="http://schemas.microsoft.com/office/drawing/2014/main" id="{E4FE0C09-8A01-9D17-BA23-6051AE21785A}"/>
              </a:ext>
            </a:extLst>
          </p:cNvPr>
          <p:cNvSpPr txBox="1"/>
          <p:nvPr/>
        </p:nvSpPr>
        <p:spPr>
          <a:xfrm>
            <a:off x="3595972" y="41256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224694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72134-6A7A-B405-B65E-AE8EB57E1A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17C5E-5375-BC88-3281-CD4ACD94D651}"/>
              </a:ext>
            </a:extLst>
          </p:cNvPr>
          <p:cNvSpPr>
            <a:spLocks noGrp="1"/>
          </p:cNvSpPr>
          <p:nvPr>
            <p:ph type="title"/>
          </p:nvPr>
        </p:nvSpPr>
        <p:spPr>
          <a:xfrm>
            <a:off x="1980392" y="1506605"/>
            <a:ext cx="8231214" cy="3450327"/>
          </a:xfrm>
        </p:spPr>
        <p:txBody>
          <a:bodyPr>
            <a:noAutofit/>
          </a:bodyPr>
          <a:lstStyle/>
          <a:p>
            <a:pPr>
              <a:lnSpc>
                <a:spcPct val="100000"/>
              </a:lnSpc>
            </a:pPr>
            <a:r>
              <a:rPr lang="ar-EG" sz="6000" b="0" dirty="0"/>
              <a:t>وَاللَّهُ أَعْلَمُ بِأَعْدَائِكُمْۚ وَكَفَىٰ بِاللَّهِ وَلِيًّا وَكَفَىٰ بِاللَّهِ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EC43C3-D28F-C938-F3EA-0BE5DB0A5CFB}"/>
              </a:ext>
            </a:extLst>
          </p:cNvPr>
          <p:cNvSpPr txBox="1"/>
          <p:nvPr/>
        </p:nvSpPr>
        <p:spPr>
          <a:xfrm>
            <a:off x="2060711" y="407827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hath full knowledge of your enemies: Allah is enough for a protector, and Allah is enough for a Helper.</a:t>
            </a:r>
          </a:p>
        </p:txBody>
      </p:sp>
      <p:sp>
        <p:nvSpPr>
          <p:cNvPr id="3" name="TextBox 2">
            <a:extLst>
              <a:ext uri="{FF2B5EF4-FFF2-40B4-BE49-F238E27FC236}">
                <a16:creationId xmlns:a16="http://schemas.microsoft.com/office/drawing/2014/main" id="{42A938C7-1131-9EA3-626E-8A250454D33A}"/>
              </a:ext>
            </a:extLst>
          </p:cNvPr>
          <p:cNvSpPr txBox="1"/>
          <p:nvPr/>
        </p:nvSpPr>
        <p:spPr>
          <a:xfrm>
            <a:off x="3560461" y="37384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31460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824DE-A133-E09D-99F1-A34B5CAF7C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6453C-2083-D1B6-E620-42FE47865918}"/>
              </a:ext>
            </a:extLst>
          </p:cNvPr>
          <p:cNvSpPr>
            <a:spLocks noGrp="1"/>
          </p:cNvSpPr>
          <p:nvPr>
            <p:ph type="title"/>
          </p:nvPr>
        </p:nvSpPr>
        <p:spPr>
          <a:xfrm>
            <a:off x="1980390" y="1257101"/>
            <a:ext cx="8231214" cy="3450327"/>
          </a:xfrm>
        </p:spPr>
        <p:txBody>
          <a:bodyPr>
            <a:noAutofit/>
          </a:bodyPr>
          <a:lstStyle/>
          <a:p>
            <a:pPr>
              <a:lnSpc>
                <a:spcPct val="100000"/>
              </a:lnSpc>
            </a:pPr>
            <a:r>
              <a:rPr lang="ar-EG" sz="4800" b="0" dirty="0"/>
              <a:t>مِنَ الَّذِينَ هَادُوا يُحَرِّفُونَ الْكَلِمَ عَنْ مَوَاضِعِهِ وَيَقُولُونَ سَمِعْنَا وَعَصَيْنَا وَاسْمَعْ غَيْرَ مُسْمَعٍ وَرَاعِنَا لَيًّا بِأَلْسِنَتِهِمْ وَطَعْنًا فِي الدِّينِۚ...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4D68A6-8A3D-18A0-1AAC-3DABD02FDE62}"/>
              </a:ext>
            </a:extLst>
          </p:cNvPr>
          <p:cNvSpPr txBox="1"/>
          <p:nvPr/>
        </p:nvSpPr>
        <p:spPr>
          <a:xfrm>
            <a:off x="2060710" y="404570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the Jews there are those who displace words from their (right) places, and say: "We hear and we disobey"; and "Hear what is not Heard";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Ra'ina</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a twist of their tongues and a slander to Faith.</a:t>
            </a:r>
          </a:p>
        </p:txBody>
      </p:sp>
    </p:spTree>
    <p:extLst>
      <p:ext uri="{BB962C8B-B14F-4D97-AF65-F5344CB8AC3E}">
        <p14:creationId xmlns:p14="http://schemas.microsoft.com/office/powerpoint/2010/main" val="2303145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DABB8-5505-F9B0-A7F3-202528B386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0F6462-B832-9A65-FACC-63ADAE99DDAE}"/>
              </a:ext>
            </a:extLst>
          </p:cNvPr>
          <p:cNvSpPr>
            <a:spLocks noGrp="1"/>
          </p:cNvSpPr>
          <p:nvPr>
            <p:ph type="title"/>
          </p:nvPr>
        </p:nvSpPr>
        <p:spPr>
          <a:xfrm>
            <a:off x="1980392" y="1133743"/>
            <a:ext cx="8231214" cy="3450327"/>
          </a:xfrm>
        </p:spPr>
        <p:txBody>
          <a:bodyPr>
            <a:noAutofit/>
          </a:bodyPr>
          <a:lstStyle/>
          <a:p>
            <a:pPr>
              <a:lnSpc>
                <a:spcPct val="100000"/>
              </a:lnSpc>
            </a:pPr>
            <a:r>
              <a:rPr lang="ar-EG" sz="5400" b="0" dirty="0"/>
              <a:t> وَلَوْ أَنَّهُمْ قَالُوا سَمِعْنَا وَأَطَعْنَا وَاسْمَعْ وَانْظُرْنَا لَكَانَ خَيْرًا لَهُمْ وَأَقْوَمَ وَلَٰكِنْ لَعَنَهُمُ اللَّهُ بِكُفْرِهِمْ فَلَا يُؤْمِنُونَ إِلَّا قَلِيلًا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063FF3-EAA0-86CA-998C-624E39FCAEEE}"/>
              </a:ext>
            </a:extLst>
          </p:cNvPr>
          <p:cNvSpPr txBox="1"/>
          <p:nvPr/>
        </p:nvSpPr>
        <p:spPr>
          <a:xfrm>
            <a:off x="2060711" y="409352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only they had said: "What hear and we obey"; and "Do hear"; and "Do look at us"; it would have been better for them, and more proper; but Allah hath cursed them for their Unbelief; and but few of them will believe.</a:t>
            </a:r>
          </a:p>
        </p:txBody>
      </p:sp>
      <p:sp>
        <p:nvSpPr>
          <p:cNvPr id="3" name="TextBox 2">
            <a:extLst>
              <a:ext uri="{FF2B5EF4-FFF2-40B4-BE49-F238E27FC236}">
                <a16:creationId xmlns:a16="http://schemas.microsoft.com/office/drawing/2014/main" id="{4C97568B-AC95-010C-521C-366443FD30DF}"/>
              </a:ext>
            </a:extLst>
          </p:cNvPr>
          <p:cNvSpPr txBox="1"/>
          <p:nvPr/>
        </p:nvSpPr>
        <p:spPr>
          <a:xfrm>
            <a:off x="1678383" y="37083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670638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B4EAB-21D1-23F2-8A7E-24CA065BB2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7B9795-AC1C-60E3-118E-195C42EA4D8E}"/>
              </a:ext>
            </a:extLst>
          </p:cNvPr>
          <p:cNvSpPr>
            <a:spLocks noGrp="1"/>
          </p:cNvSpPr>
          <p:nvPr>
            <p:ph type="title"/>
          </p:nvPr>
        </p:nvSpPr>
        <p:spPr>
          <a:xfrm>
            <a:off x="1980390" y="1109591"/>
            <a:ext cx="8231214" cy="3450327"/>
          </a:xfrm>
        </p:spPr>
        <p:txBody>
          <a:bodyPr>
            <a:noAutofit/>
          </a:bodyPr>
          <a:lstStyle/>
          <a:p>
            <a:pPr>
              <a:lnSpc>
                <a:spcPct val="100000"/>
              </a:lnSpc>
            </a:pPr>
            <a:r>
              <a:rPr lang="ar-EG" sz="4800" b="0" dirty="0"/>
              <a:t>يَا أَيُّهَا الَّذِينَ أُوتُوا الْكِتَابَ آمِنُوا بِمَا نَزَّلْنَا مُصَدِّقًا لِمَا مَعَكُمْ مِنْ قَبْلِ أَنْ نَطْمِسَ وُجُوهًا فَنَرُدَّهَا عَلَىٰ أَدْبَارِهَا أَوْ نَلْعَنَهُمْ كَمَا لَعَنَّا أَصْحَابَ السَّبْتِ ۚ وَكَانَ أَمْرُ اللَّهِ مَفْعُولًا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0CF5C4-DA74-EF1D-59A3-84F9CABD5198}"/>
              </a:ext>
            </a:extLst>
          </p:cNvPr>
          <p:cNvSpPr txBox="1"/>
          <p:nvPr/>
        </p:nvSpPr>
        <p:spPr>
          <a:xfrm>
            <a:off x="2060710" y="427108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People of the Book! believe in what We have (now) revealed, confirming what was (already) with you, before We change the face and fame of some (of you) beyond all recognition, and turn them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hindwards</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or curse them as We cursed the Sabbath-breakers, for the decision of Allah Must be carried out.</a:t>
            </a:r>
          </a:p>
        </p:txBody>
      </p:sp>
      <p:sp>
        <p:nvSpPr>
          <p:cNvPr id="3" name="TextBox 2">
            <a:extLst>
              <a:ext uri="{FF2B5EF4-FFF2-40B4-BE49-F238E27FC236}">
                <a16:creationId xmlns:a16="http://schemas.microsoft.com/office/drawing/2014/main" id="{0EF8B23A-259E-1EB1-D520-B52138E1A46A}"/>
              </a:ext>
            </a:extLst>
          </p:cNvPr>
          <p:cNvSpPr txBox="1"/>
          <p:nvPr/>
        </p:nvSpPr>
        <p:spPr>
          <a:xfrm>
            <a:off x="2060710" y="39633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00450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91FB4-CD13-5E48-42AD-5A9B08457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1472C4-32ED-D22C-AEF6-CC5871D7AE09}"/>
              </a:ext>
            </a:extLst>
          </p:cNvPr>
          <p:cNvSpPr>
            <a:spLocks noGrp="1"/>
          </p:cNvSpPr>
          <p:nvPr>
            <p:ph type="title"/>
          </p:nvPr>
        </p:nvSpPr>
        <p:spPr>
          <a:xfrm>
            <a:off x="1980390" y="1446941"/>
            <a:ext cx="8231214" cy="3450327"/>
          </a:xfrm>
        </p:spPr>
        <p:txBody>
          <a:bodyPr>
            <a:noAutofit/>
          </a:bodyPr>
          <a:lstStyle/>
          <a:p>
            <a:pPr>
              <a:lnSpc>
                <a:spcPct val="100000"/>
              </a:lnSpc>
            </a:pPr>
            <a:r>
              <a:rPr lang="ar-EG" sz="5400" b="0" dirty="0"/>
              <a:t>إِنَّ اللَّهَ لَا يَغْفِرُ أَنْ يُشْرَكَ بِهِ وَيَغْفِرُ مَا دُونَ ذَٰلِكَ لِمَنْ يَشَاءُۚ وَمَنْ يُشْرِكْ بِاللَّهِ فَقَدِ افْتَرَىٰ إِثْمًا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9C8F36-2C33-89A3-5818-CED8DA3EC69A}"/>
              </a:ext>
            </a:extLst>
          </p:cNvPr>
          <p:cNvSpPr txBox="1"/>
          <p:nvPr/>
        </p:nvSpPr>
        <p:spPr>
          <a:xfrm>
            <a:off x="2060715" y="434212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that partners should be set up with Him; but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anything else,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set up partners with Allah is to devise a sin Most heinous indeed.</a:t>
            </a:r>
          </a:p>
        </p:txBody>
      </p:sp>
      <p:sp>
        <p:nvSpPr>
          <p:cNvPr id="3" name="TextBox 2">
            <a:extLst>
              <a:ext uri="{FF2B5EF4-FFF2-40B4-BE49-F238E27FC236}">
                <a16:creationId xmlns:a16="http://schemas.microsoft.com/office/drawing/2014/main" id="{5C3BD422-0E2E-6C4E-EF1B-5A6454C7BD4C}"/>
              </a:ext>
            </a:extLst>
          </p:cNvPr>
          <p:cNvSpPr txBox="1"/>
          <p:nvPr/>
        </p:nvSpPr>
        <p:spPr>
          <a:xfrm>
            <a:off x="3339095" y="40343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9332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A315-EA30-F04E-E9F4-379A71E93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3639CE-78F7-5E6E-FCEE-3A4B8CDA1E7B}"/>
              </a:ext>
            </a:extLst>
          </p:cNvPr>
          <p:cNvSpPr>
            <a:spLocks noGrp="1"/>
          </p:cNvSpPr>
          <p:nvPr>
            <p:ph type="title"/>
          </p:nvPr>
        </p:nvSpPr>
        <p:spPr>
          <a:xfrm>
            <a:off x="1980385" y="1223969"/>
            <a:ext cx="8231214" cy="3450327"/>
          </a:xfrm>
        </p:spPr>
        <p:txBody>
          <a:bodyPr>
            <a:noAutofit/>
          </a:bodyPr>
          <a:lstStyle/>
          <a:p>
            <a:pPr>
              <a:lnSpc>
                <a:spcPct val="100000"/>
              </a:lnSpc>
            </a:pPr>
            <a:r>
              <a:rPr lang="ar-EG" sz="4800" b="0" dirty="0"/>
              <a:t>فَإِنْ لَمْ تَكُونُوا دَخَلْتُمْ بِهِنَّ فَلَا جُنَاحَ عَلَيْكُمْ وَحَلَائِلُ أَبْنَائِكُمُ الَّذِينَ مِنْ أَصْلَابِكُمْ وَأَنْ تَجْمَعُوا بَيْنَ الْأُخْتَيْنِ إِلَّا مَا قَدْ سَلَفَۗ إِنَّ اللَّهَ كَانَ غَفُورًا رَحِيمًا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3D6565-D2A0-BF14-33DA-69D9619AE675}"/>
              </a:ext>
            </a:extLst>
          </p:cNvPr>
          <p:cNvSpPr txBox="1"/>
          <p:nvPr/>
        </p:nvSpPr>
        <p:spPr>
          <a:xfrm>
            <a:off x="2060705" y="431059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 prohibition if ye have not gone in;- (Those who have been) wives of your sons proceeding from your loins; and two sisters in wedlock at one and the same time, except for what is past; for Allah is Oft-forgiving, Most Merciful;-</a:t>
            </a:r>
          </a:p>
        </p:txBody>
      </p:sp>
      <p:sp>
        <p:nvSpPr>
          <p:cNvPr id="3" name="TextBox 2">
            <a:extLst>
              <a:ext uri="{FF2B5EF4-FFF2-40B4-BE49-F238E27FC236}">
                <a16:creationId xmlns:a16="http://schemas.microsoft.com/office/drawing/2014/main" id="{F2200249-51AB-2A30-774A-27AC7B1C86F1}"/>
              </a:ext>
            </a:extLst>
          </p:cNvPr>
          <p:cNvSpPr txBox="1"/>
          <p:nvPr/>
        </p:nvSpPr>
        <p:spPr>
          <a:xfrm>
            <a:off x="3928659" y="40521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9336935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68C10-48D7-BC5F-83CC-ADB6EFFBB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A78B6-AFFA-ED6A-8526-1D16E96EF204}"/>
              </a:ext>
            </a:extLst>
          </p:cNvPr>
          <p:cNvSpPr>
            <a:spLocks noGrp="1"/>
          </p:cNvSpPr>
          <p:nvPr>
            <p:ph type="title"/>
          </p:nvPr>
        </p:nvSpPr>
        <p:spPr>
          <a:xfrm>
            <a:off x="1980390" y="1375918"/>
            <a:ext cx="8231214" cy="3450327"/>
          </a:xfrm>
        </p:spPr>
        <p:txBody>
          <a:bodyPr>
            <a:noAutofit/>
          </a:bodyPr>
          <a:lstStyle/>
          <a:p>
            <a:pPr>
              <a:lnSpc>
                <a:spcPct val="100000"/>
              </a:lnSpc>
            </a:pPr>
            <a:r>
              <a:rPr lang="ar-EG" sz="5400" b="0" dirty="0"/>
              <a:t>أَلَمْ تَرَ إِلَى الَّذِينَ يُزَكُّونَ أَنْفُسَهُمْۚ بَلِ اللَّهُ يُزَكِّي مَنْ يَشَاءُ وَلَا يُظْلَمُونَ فَتِيلًا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08DC1A-E1E7-135A-EB2B-12C19FA5B109}"/>
              </a:ext>
            </a:extLst>
          </p:cNvPr>
          <p:cNvSpPr txBox="1"/>
          <p:nvPr/>
        </p:nvSpPr>
        <p:spPr>
          <a:xfrm>
            <a:off x="2060715" y="38105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claim sanctity for themselves? Nay-but Allah Doth sanctify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never will they fail to receive justice in the least little thing.</a:t>
            </a:r>
          </a:p>
        </p:txBody>
      </p:sp>
      <p:sp>
        <p:nvSpPr>
          <p:cNvPr id="3" name="TextBox 2">
            <a:extLst>
              <a:ext uri="{FF2B5EF4-FFF2-40B4-BE49-F238E27FC236}">
                <a16:creationId xmlns:a16="http://schemas.microsoft.com/office/drawing/2014/main" id="{F47A6111-531D-2719-D593-DBE574F7634D}"/>
              </a:ext>
            </a:extLst>
          </p:cNvPr>
          <p:cNvSpPr txBox="1"/>
          <p:nvPr/>
        </p:nvSpPr>
        <p:spPr>
          <a:xfrm>
            <a:off x="2060715" y="35028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77214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B629E-8F50-B700-CA7B-002255F6A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F8162-7F20-DCB6-EF69-307694D44FCB}"/>
              </a:ext>
            </a:extLst>
          </p:cNvPr>
          <p:cNvSpPr>
            <a:spLocks noGrp="1"/>
          </p:cNvSpPr>
          <p:nvPr>
            <p:ph type="title"/>
          </p:nvPr>
        </p:nvSpPr>
        <p:spPr>
          <a:xfrm>
            <a:off x="1980390" y="1375918"/>
            <a:ext cx="8231214" cy="3450327"/>
          </a:xfrm>
        </p:spPr>
        <p:txBody>
          <a:bodyPr>
            <a:noAutofit/>
          </a:bodyPr>
          <a:lstStyle/>
          <a:p>
            <a:pPr>
              <a:lnSpc>
                <a:spcPct val="100000"/>
              </a:lnSpc>
            </a:pPr>
            <a:r>
              <a:rPr lang="ar-EG" sz="5400" b="0" dirty="0"/>
              <a:t>انْظُرْ كَيْفَ يَفْتَرُونَ عَلَى اللَّهِ الْكَذِبَۖ وَكَفَىٰ بِهِ إِثْمًا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77F61D-D7AE-9FA3-40C2-026E892F3D3B}"/>
              </a:ext>
            </a:extLst>
          </p:cNvPr>
          <p:cNvSpPr txBox="1"/>
          <p:nvPr/>
        </p:nvSpPr>
        <p:spPr>
          <a:xfrm>
            <a:off x="2060715" y="396447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how they invent a lie against Allah! but that by itself is a manifest sin!</a:t>
            </a:r>
          </a:p>
        </p:txBody>
      </p:sp>
      <p:sp>
        <p:nvSpPr>
          <p:cNvPr id="3" name="TextBox 2">
            <a:extLst>
              <a:ext uri="{FF2B5EF4-FFF2-40B4-BE49-F238E27FC236}">
                <a16:creationId xmlns:a16="http://schemas.microsoft.com/office/drawing/2014/main" id="{9D8BEB66-6917-B182-22CC-C14820D073C4}"/>
              </a:ext>
            </a:extLst>
          </p:cNvPr>
          <p:cNvSpPr txBox="1"/>
          <p:nvPr/>
        </p:nvSpPr>
        <p:spPr>
          <a:xfrm>
            <a:off x="3703084" y="35738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09340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2F887-D6CA-657A-BE2C-220FCAA23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924E6-9C61-2821-B797-B253A07DAFF5}"/>
              </a:ext>
            </a:extLst>
          </p:cNvPr>
          <p:cNvSpPr>
            <a:spLocks noGrp="1"/>
          </p:cNvSpPr>
          <p:nvPr>
            <p:ph type="title"/>
          </p:nvPr>
        </p:nvSpPr>
        <p:spPr>
          <a:xfrm>
            <a:off x="1980392" y="1251631"/>
            <a:ext cx="8231214" cy="3450327"/>
          </a:xfrm>
        </p:spPr>
        <p:txBody>
          <a:bodyPr>
            <a:noAutofit/>
          </a:bodyPr>
          <a:lstStyle/>
          <a:p>
            <a:pPr>
              <a:lnSpc>
                <a:spcPct val="100000"/>
              </a:lnSpc>
            </a:pPr>
            <a:r>
              <a:rPr lang="ar-EG" sz="5000" b="0" dirty="0"/>
              <a:t>أَلَمْ تَرَ إِلَى الَّذِينَ أُوتُوا نَصِيبًا مِنَ الْكِتَابِ يُؤْمِنُونَ بِالْجِبْتِ وَالطَّاغُوتِ وَيَقُولُونَ لِلَّذِينَ كَفَرُوا هَٰؤُلَاءِ أَهْدَىٰ مِنَ الَّذِينَ</a:t>
            </a:r>
            <a:br>
              <a:rPr lang="ar-EG" sz="5000" b="0" dirty="0"/>
            </a:br>
            <a:r>
              <a:rPr lang="ar-EG" sz="5000" b="0" dirty="0"/>
              <a:t> آمَنُوا سَبِيلًا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305A06-D585-A263-A43E-52B7B1A45542}"/>
              </a:ext>
            </a:extLst>
          </p:cNvPr>
          <p:cNvSpPr txBox="1"/>
          <p:nvPr/>
        </p:nvSpPr>
        <p:spPr>
          <a:xfrm>
            <a:off x="2060711" y="441315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were given a portion of the Book? they believe in sorcery and Evil, and say to the Unbelievers that they are better guided in the (right) way Than the believers!</a:t>
            </a:r>
          </a:p>
        </p:txBody>
      </p:sp>
      <p:sp>
        <p:nvSpPr>
          <p:cNvPr id="3" name="TextBox 2">
            <a:extLst>
              <a:ext uri="{FF2B5EF4-FFF2-40B4-BE49-F238E27FC236}">
                <a16:creationId xmlns:a16="http://schemas.microsoft.com/office/drawing/2014/main" id="{AD3C6C1B-F03A-B50F-ECE3-401E2C1A10F0}"/>
              </a:ext>
            </a:extLst>
          </p:cNvPr>
          <p:cNvSpPr txBox="1"/>
          <p:nvPr/>
        </p:nvSpPr>
        <p:spPr>
          <a:xfrm>
            <a:off x="4360031" y="4105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70352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F944C-6539-875D-F948-1CB34AA5B4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41A3B-94D9-4CA2-763B-2BF499063A6F}"/>
              </a:ext>
            </a:extLst>
          </p:cNvPr>
          <p:cNvSpPr>
            <a:spLocks noGrp="1"/>
          </p:cNvSpPr>
          <p:nvPr>
            <p:ph type="title"/>
          </p:nvPr>
        </p:nvSpPr>
        <p:spPr>
          <a:xfrm>
            <a:off x="1980391" y="1431016"/>
            <a:ext cx="8231214" cy="3450327"/>
          </a:xfrm>
        </p:spPr>
        <p:txBody>
          <a:bodyPr>
            <a:noAutofit/>
          </a:bodyPr>
          <a:lstStyle/>
          <a:p>
            <a:pPr>
              <a:lnSpc>
                <a:spcPct val="100000"/>
              </a:lnSpc>
            </a:pPr>
            <a:r>
              <a:rPr lang="ar-EG" sz="6000" b="0" dirty="0"/>
              <a:t>أُولَٰئِكَ الَّذِينَ لَعَنَهُمُ اللَّهُۖ وَمَنْ يَلْعَنِ اللَّهُ فَلَنْ تَجِدَ لَهُ نَصِيرًا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BC4BD9-ADEF-2E82-B222-A4CBE1BF7DD5}"/>
              </a:ext>
            </a:extLst>
          </p:cNvPr>
          <p:cNvSpPr txBox="1"/>
          <p:nvPr/>
        </p:nvSpPr>
        <p:spPr>
          <a:xfrm>
            <a:off x="2060710" y="39319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(men) whom Allah hath cursed: And those whom Allah Hath cursed, thou wilt find, have no one to help.</a:t>
            </a:r>
          </a:p>
        </p:txBody>
      </p:sp>
      <p:sp>
        <p:nvSpPr>
          <p:cNvPr id="3" name="TextBox 2">
            <a:extLst>
              <a:ext uri="{FF2B5EF4-FFF2-40B4-BE49-F238E27FC236}">
                <a16:creationId xmlns:a16="http://schemas.microsoft.com/office/drawing/2014/main" id="{B5E2A5D3-17C1-A952-41B8-BD1FAAA019B5}"/>
              </a:ext>
            </a:extLst>
          </p:cNvPr>
          <p:cNvSpPr txBox="1"/>
          <p:nvPr/>
        </p:nvSpPr>
        <p:spPr>
          <a:xfrm>
            <a:off x="3134913" y="36981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8242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46572-5AD6-70EE-A2B0-2B9B18F479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7BF131-78EC-46EC-8F6D-D99B538C02F3}"/>
              </a:ext>
            </a:extLst>
          </p:cNvPr>
          <p:cNvSpPr>
            <a:spLocks noGrp="1"/>
          </p:cNvSpPr>
          <p:nvPr>
            <p:ph type="title"/>
          </p:nvPr>
        </p:nvSpPr>
        <p:spPr>
          <a:xfrm>
            <a:off x="1980391" y="1395504"/>
            <a:ext cx="8231214" cy="3450327"/>
          </a:xfrm>
        </p:spPr>
        <p:txBody>
          <a:bodyPr>
            <a:noAutofit/>
          </a:bodyPr>
          <a:lstStyle/>
          <a:p>
            <a:pPr>
              <a:lnSpc>
                <a:spcPct val="100000"/>
              </a:lnSpc>
            </a:pPr>
            <a:r>
              <a:rPr lang="ar-EG" sz="6000" b="0" dirty="0"/>
              <a:t>أَمْ لَهُمْ نَصِيبٌ مِنَ الْمُلْكِ فَإِذًا لَا يُؤْتُونَ النَّاسَ نَقِيرًا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CF79EE-35C4-F7C7-53E4-A182183084AF}"/>
              </a:ext>
            </a:extLst>
          </p:cNvPr>
          <p:cNvSpPr txBox="1"/>
          <p:nvPr/>
        </p:nvSpPr>
        <p:spPr>
          <a:xfrm>
            <a:off x="2060710" y="393195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Have they a share in dominion or power? Behold, they give not a farthing to their fellow-men?</a:t>
            </a:r>
          </a:p>
        </p:txBody>
      </p:sp>
      <p:sp>
        <p:nvSpPr>
          <p:cNvPr id="3" name="TextBox 2">
            <a:extLst>
              <a:ext uri="{FF2B5EF4-FFF2-40B4-BE49-F238E27FC236}">
                <a16:creationId xmlns:a16="http://schemas.microsoft.com/office/drawing/2014/main" id="{57F8150F-93E7-6D59-43DA-57524F5E8B90}"/>
              </a:ext>
            </a:extLst>
          </p:cNvPr>
          <p:cNvSpPr txBox="1"/>
          <p:nvPr/>
        </p:nvSpPr>
        <p:spPr>
          <a:xfrm>
            <a:off x="3454509" y="36765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495219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9056A-BD70-2186-EAAA-6DD515DD10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EB3E7-41FE-828E-5BD8-55B71AB9D180}"/>
              </a:ext>
            </a:extLst>
          </p:cNvPr>
          <p:cNvSpPr>
            <a:spLocks noGrp="1"/>
          </p:cNvSpPr>
          <p:nvPr>
            <p:ph type="title"/>
          </p:nvPr>
        </p:nvSpPr>
        <p:spPr>
          <a:xfrm>
            <a:off x="1980390" y="1200881"/>
            <a:ext cx="8231214" cy="3450327"/>
          </a:xfrm>
        </p:spPr>
        <p:txBody>
          <a:bodyPr>
            <a:noAutofit/>
          </a:bodyPr>
          <a:lstStyle/>
          <a:p>
            <a:pPr>
              <a:lnSpc>
                <a:spcPct val="100000"/>
              </a:lnSpc>
            </a:pPr>
            <a:r>
              <a:rPr lang="ar-EG" sz="5400" b="0" dirty="0"/>
              <a:t>أَمْ يَحْسُدُونَ النَّاسَ عَلَىٰ مَا آتَاهُمُ اللَّهُ مِنْ فَضْلِهِۖ فَقَدْ آتَيْنَا آلَ إِبْرَاهِيمَ الْكِتَابَ وَالْحِكْمَةَ وَآتَيْنَاهُمْ مُلْكًا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83ED04-076C-C8C9-F309-503D0FB06426}"/>
              </a:ext>
            </a:extLst>
          </p:cNvPr>
          <p:cNvSpPr txBox="1"/>
          <p:nvPr/>
        </p:nvSpPr>
        <p:spPr>
          <a:xfrm>
            <a:off x="2060709" y="404480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they envy mankind for what Allah hath given them of his bounty? but We had already given the people of Abraham the Book and Wisdom, and conferred upon them a great kingdom.</a:t>
            </a:r>
          </a:p>
        </p:txBody>
      </p:sp>
      <p:sp>
        <p:nvSpPr>
          <p:cNvPr id="3" name="TextBox 2">
            <a:extLst>
              <a:ext uri="{FF2B5EF4-FFF2-40B4-BE49-F238E27FC236}">
                <a16:creationId xmlns:a16="http://schemas.microsoft.com/office/drawing/2014/main" id="{0741437E-9125-E373-4389-3104F4ADAE2F}"/>
              </a:ext>
            </a:extLst>
          </p:cNvPr>
          <p:cNvSpPr txBox="1"/>
          <p:nvPr/>
        </p:nvSpPr>
        <p:spPr>
          <a:xfrm>
            <a:off x="2513476" y="37370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06536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91D33-0290-5EFF-1156-C774B2F31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B83A9-6AEB-EE38-C9BA-8916D59556BF}"/>
              </a:ext>
            </a:extLst>
          </p:cNvPr>
          <p:cNvSpPr>
            <a:spLocks noGrp="1"/>
          </p:cNvSpPr>
          <p:nvPr>
            <p:ph type="title"/>
          </p:nvPr>
        </p:nvSpPr>
        <p:spPr>
          <a:xfrm>
            <a:off x="1980389" y="1524307"/>
            <a:ext cx="8231214" cy="3450327"/>
          </a:xfrm>
        </p:spPr>
        <p:txBody>
          <a:bodyPr>
            <a:noAutofit/>
          </a:bodyPr>
          <a:lstStyle/>
          <a:p>
            <a:pPr>
              <a:lnSpc>
                <a:spcPct val="100000"/>
              </a:lnSpc>
            </a:pPr>
            <a:r>
              <a:rPr lang="ar-EG" sz="6000" b="0" dirty="0"/>
              <a:t>فَمِنْهُمْ  مَنْ آمَنَ بِهِ وَمِنْهُمْ مَنْ صَدَّ عَنْهُۚ وَكَفَىٰ بِجَهَنَّمَ سَعِيرًا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9598D6-2CC7-2F82-1493-7B4C5F753BB1}"/>
              </a:ext>
            </a:extLst>
          </p:cNvPr>
          <p:cNvSpPr txBox="1"/>
          <p:nvPr/>
        </p:nvSpPr>
        <p:spPr>
          <a:xfrm>
            <a:off x="2060708" y="415236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Some of them believed, and some of them averted their faces from him: And enough is Hell for a burning fire.</a:t>
            </a:r>
          </a:p>
        </p:txBody>
      </p:sp>
      <p:sp>
        <p:nvSpPr>
          <p:cNvPr id="3" name="TextBox 2">
            <a:extLst>
              <a:ext uri="{FF2B5EF4-FFF2-40B4-BE49-F238E27FC236}">
                <a16:creationId xmlns:a16="http://schemas.microsoft.com/office/drawing/2014/main" id="{A8ACA520-FC01-7D3F-7F6A-0703EEA5F257}"/>
              </a:ext>
            </a:extLst>
          </p:cNvPr>
          <p:cNvSpPr txBox="1"/>
          <p:nvPr/>
        </p:nvSpPr>
        <p:spPr>
          <a:xfrm>
            <a:off x="2850829" y="3809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04887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8F028-7410-9439-471C-238C17C59C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3DEAA1-5E4E-1884-9E26-38DBC9DB505D}"/>
              </a:ext>
            </a:extLst>
          </p:cNvPr>
          <p:cNvSpPr>
            <a:spLocks noGrp="1"/>
          </p:cNvSpPr>
          <p:nvPr>
            <p:ph type="title"/>
          </p:nvPr>
        </p:nvSpPr>
        <p:spPr>
          <a:xfrm>
            <a:off x="1980387" y="1186956"/>
            <a:ext cx="8231214" cy="3450327"/>
          </a:xfrm>
        </p:spPr>
        <p:txBody>
          <a:bodyPr>
            <a:noAutofit/>
          </a:bodyPr>
          <a:lstStyle/>
          <a:p>
            <a:pPr>
              <a:lnSpc>
                <a:spcPct val="100000"/>
              </a:lnSpc>
            </a:pPr>
            <a:r>
              <a:rPr lang="ar-EG" sz="4800" b="0" dirty="0"/>
              <a:t>إِنَّ الَّذِينَ كَفَرُوا بِآيَاتِنَا سَوْفَ نُصْلِيهِمْ نَارًا كُلَّمَا نَضِجَتْ جُلُودُهُمْ بَدَّلْنَاهُمْ جُلُودًا غَيْرَهَا لِيَذُوقُوا الْعَذَابَۗ إِنَّ اللَّهَ كَانَ عَزِيزًا حَكِيمًا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5AB9ED-B5B9-4D19-D37C-8531D1898260}"/>
              </a:ext>
            </a:extLst>
          </p:cNvPr>
          <p:cNvSpPr txBox="1"/>
          <p:nvPr/>
        </p:nvSpPr>
        <p:spPr>
          <a:xfrm>
            <a:off x="2060706" y="397556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our Signs, We shall soon cast into the Fire: as often as their skins are roasted through, We shall change them for fresh skins, that they may taste the penalty: for Allah is Exalted in Power, Wise.</a:t>
            </a:r>
          </a:p>
        </p:txBody>
      </p:sp>
      <p:sp>
        <p:nvSpPr>
          <p:cNvPr id="3" name="TextBox 2">
            <a:extLst>
              <a:ext uri="{FF2B5EF4-FFF2-40B4-BE49-F238E27FC236}">
                <a16:creationId xmlns:a16="http://schemas.microsoft.com/office/drawing/2014/main" id="{F77AB1AF-323F-2AE1-B269-AFCC23ADD9E5}"/>
              </a:ext>
            </a:extLst>
          </p:cNvPr>
          <p:cNvSpPr txBox="1"/>
          <p:nvPr/>
        </p:nvSpPr>
        <p:spPr>
          <a:xfrm>
            <a:off x="1869458" y="36677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32769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088C9-0CA8-334D-F596-86A86B3B4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56788B-E0CC-8583-3469-8D67AFAAC34E}"/>
              </a:ext>
            </a:extLst>
          </p:cNvPr>
          <p:cNvSpPr>
            <a:spLocks noGrp="1"/>
          </p:cNvSpPr>
          <p:nvPr>
            <p:ph type="title"/>
          </p:nvPr>
        </p:nvSpPr>
        <p:spPr>
          <a:xfrm>
            <a:off x="1980386" y="1089301"/>
            <a:ext cx="8231214" cy="3450327"/>
          </a:xfrm>
        </p:spPr>
        <p:txBody>
          <a:bodyPr>
            <a:noAutofit/>
          </a:bodyPr>
          <a:lstStyle/>
          <a:p>
            <a:pPr>
              <a:lnSpc>
                <a:spcPct val="100000"/>
              </a:lnSpc>
            </a:pPr>
            <a:r>
              <a:rPr lang="ar-EG" sz="4800" b="0" dirty="0"/>
              <a:t>وَالَّذِينَ آمَنُوا وَعَمِلُوا الصَّالِحَاتِ سَنُدْخِلُهُمْ جَنَّاتٍ تَجْرِي مِنْ تَحْتِهَا الْأَنْهَارُ خَالِدِينَ</a:t>
            </a:r>
            <a:br>
              <a:rPr lang="he-IL" sz="4800" b="0" dirty="0"/>
            </a:br>
            <a:r>
              <a:rPr lang="ar-EG" sz="4800" b="0" dirty="0"/>
              <a:t> فِيهَا أَبَدًاۖ لَهُمْ فِيهَا أَزْوَاجٌ </a:t>
            </a:r>
            <a:r>
              <a:rPr lang="he-IL" sz="4800" b="0" dirty="0"/>
              <a:t> </a:t>
            </a:r>
            <a:r>
              <a:rPr lang="ar-EG" sz="4800" b="0" dirty="0"/>
              <a:t>مُطَهَّرَةٌۖ وَنُدْخِلُهُمْ ظِلًّا ظَلِيلًا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5A3B3E-EE10-600F-491C-9FE1E7047352}"/>
              </a:ext>
            </a:extLst>
          </p:cNvPr>
          <p:cNvSpPr txBox="1"/>
          <p:nvPr/>
        </p:nvSpPr>
        <p:spPr>
          <a:xfrm>
            <a:off x="2060705" y="415994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believe and do deeds of righteousness, We shall soon admit to Gardens, with rivers flowing beneath,- their eternal home: Therein shall they have companions pure and holy: We shall admit them to shades, cool and ever deepening.</a:t>
            </a:r>
          </a:p>
        </p:txBody>
      </p:sp>
      <p:sp>
        <p:nvSpPr>
          <p:cNvPr id="3" name="TextBox 2">
            <a:extLst>
              <a:ext uri="{FF2B5EF4-FFF2-40B4-BE49-F238E27FC236}">
                <a16:creationId xmlns:a16="http://schemas.microsoft.com/office/drawing/2014/main" id="{A898858F-E08C-D213-35CD-435058C6D45C}"/>
              </a:ext>
            </a:extLst>
          </p:cNvPr>
          <p:cNvSpPr txBox="1"/>
          <p:nvPr/>
        </p:nvSpPr>
        <p:spPr>
          <a:xfrm>
            <a:off x="4594903" y="39163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he-IL"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430295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C9719-584D-80D4-19B0-FAAE6BAC5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74C68-7D4E-5897-0721-E794ED3414B8}"/>
              </a:ext>
            </a:extLst>
          </p:cNvPr>
          <p:cNvSpPr>
            <a:spLocks noGrp="1"/>
          </p:cNvSpPr>
          <p:nvPr>
            <p:ph type="title"/>
          </p:nvPr>
        </p:nvSpPr>
        <p:spPr>
          <a:xfrm>
            <a:off x="1980385" y="1275732"/>
            <a:ext cx="8231214" cy="3450327"/>
          </a:xfrm>
        </p:spPr>
        <p:txBody>
          <a:bodyPr>
            <a:noAutofit/>
          </a:bodyPr>
          <a:lstStyle/>
          <a:p>
            <a:pPr>
              <a:lnSpc>
                <a:spcPct val="100000"/>
              </a:lnSpc>
            </a:pPr>
            <a:r>
              <a:rPr lang="ar-EG" sz="4800" b="0" dirty="0"/>
              <a:t>إِنَّ اللَّهَ يَأْمُرُكُمْ أَنْ تُؤَدُّوا الْأَمَانَاتِ إِلَىٰ أَهْلِهَا وَإِذَا حَكَمْتُمْ بَيْنَ النَّاسِ أَنْ تَحْكُمُوا بِالْعَدْلِۚ إِنَّ اللَّهَ نِعِمَّا يَعِظُكُمْ بِهِۗ إِنَّ اللَّهَ كَانَ سَمِيعًا بَصِيرًا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15821C-D3B1-52A4-5F5B-BA45B38BA07D}"/>
              </a:ext>
            </a:extLst>
          </p:cNvPr>
          <p:cNvSpPr txBox="1"/>
          <p:nvPr/>
        </p:nvSpPr>
        <p:spPr>
          <a:xfrm>
            <a:off x="2060704" y="399331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doth command you to render back your Trusts to those to whom they are due; And when ye judge between man and man, that ye judge with justice: Verily how excellent is the teaching which He giveth you! For Allah is He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896E79ED-95B3-4DC3-934C-304BCFFB4BE2}"/>
              </a:ext>
            </a:extLst>
          </p:cNvPr>
          <p:cNvSpPr txBox="1"/>
          <p:nvPr/>
        </p:nvSpPr>
        <p:spPr>
          <a:xfrm>
            <a:off x="1638215" y="3839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he-IL"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6239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9C40B-772F-44FE-AD52-AC13476E09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93CFD-2AC2-4A6C-1145-206D700F029F}"/>
              </a:ext>
            </a:extLst>
          </p:cNvPr>
          <p:cNvSpPr>
            <a:spLocks noGrp="1"/>
          </p:cNvSpPr>
          <p:nvPr>
            <p:ph type="title"/>
          </p:nvPr>
        </p:nvSpPr>
        <p:spPr>
          <a:xfrm>
            <a:off x="1980385" y="1223969"/>
            <a:ext cx="8231214" cy="3450327"/>
          </a:xfrm>
        </p:spPr>
        <p:txBody>
          <a:bodyPr>
            <a:noAutofit/>
          </a:bodyPr>
          <a:lstStyle/>
          <a:p>
            <a:pPr>
              <a:lnSpc>
                <a:spcPct val="100000"/>
              </a:lnSpc>
            </a:pPr>
            <a:r>
              <a:rPr lang="ar-EG" sz="4800" b="0" dirty="0"/>
              <a:t>وَالْمُحْصَنَاتُ مِنَ النِّسَاءِ إِلَّا مَا مَلَكَتْ أَيْمَانُكُمْۖ كِتَابَ اللَّهِ عَلَيْكُمْۚ وَأُحِلَّ لَكُمْ مَا وَرَاءَ ذَٰلِكُمْ أَنْ تَبْتَغُوا بِأَمْوَالِكُمْ مُحْصِنِينَ </a:t>
            </a:r>
            <a:br>
              <a:rPr lang="en-US" sz="4800" b="0" dirty="0"/>
            </a:br>
            <a:r>
              <a:rPr lang="ar-EG" sz="4800" b="0" dirty="0"/>
              <a:t>غَيْرَ مُسَافِحِينَۚ...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3FF827-0EE7-3236-211B-23509A908C93}"/>
              </a:ext>
            </a:extLst>
          </p:cNvPr>
          <p:cNvSpPr txBox="1"/>
          <p:nvPr/>
        </p:nvSpPr>
        <p:spPr>
          <a:xfrm>
            <a:off x="2060705" y="431059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Also (prohibited are) women already married, except those whom your right hands possess: Thus hath Allah ordained (Prohibitions) against you: Except for these, all others are lawful, provided ye seek (them in marriage) with gifts from your property,- desiring chastity, not lust</a:t>
            </a:r>
          </a:p>
        </p:txBody>
      </p:sp>
    </p:spTree>
    <p:extLst>
      <p:ext uri="{BB962C8B-B14F-4D97-AF65-F5344CB8AC3E}">
        <p14:creationId xmlns:p14="http://schemas.microsoft.com/office/powerpoint/2010/main" val="25163873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EE96-5D8D-E95D-7D31-6F1FF6D9C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67190-E596-955A-9FFD-F85010FDE99A}"/>
              </a:ext>
            </a:extLst>
          </p:cNvPr>
          <p:cNvSpPr>
            <a:spLocks noGrp="1"/>
          </p:cNvSpPr>
          <p:nvPr>
            <p:ph type="title"/>
          </p:nvPr>
        </p:nvSpPr>
        <p:spPr>
          <a:xfrm>
            <a:off x="1980383" y="1142567"/>
            <a:ext cx="8231214" cy="3450327"/>
          </a:xfrm>
        </p:spPr>
        <p:txBody>
          <a:bodyPr>
            <a:noAutofit/>
          </a:bodyPr>
          <a:lstStyle/>
          <a:p>
            <a:pPr>
              <a:lnSpc>
                <a:spcPct val="100000"/>
              </a:lnSpc>
            </a:pPr>
            <a:r>
              <a:rPr lang="ar-EG" b="0" dirty="0"/>
              <a:t>يَا أَيُّهَا الَّذِينَ آمَنُوا أَطِيعُوا اللَّهَ وَأَطِيعُوا الرَّسُولَ وَأُولِي الْأَمْرِ مِنْكُمْۖ فَإِنْ تَنَازَعْتُمْ فِي شَيْءٍ فَرُدُّوهُ إِلَى اللَّهِ وَالرَّسُولِ إِنْ كُنْتُمْ تُؤْمِنُونَ بِاللَّهِ وَالْيَوْمِ الْآخِرِۚ ذَٰلِكَ خَيْرٌ وَأَحْسَنُ تَأْوِيلًا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8BF99E-9656-0532-9E9D-1C6E0078CCF0}"/>
              </a:ext>
            </a:extLst>
          </p:cNvPr>
          <p:cNvSpPr txBox="1"/>
          <p:nvPr/>
        </p:nvSpPr>
        <p:spPr>
          <a:xfrm>
            <a:off x="2060703" y="417299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Obey Allah, and obey the Messenger, and those charged with authority among you. If ye differ in anything among yourselves, refer it to Allah and His Messenger, if ye do believe in Allah and the Last Day: That is best, and most suitable for final determination.</a:t>
            </a:r>
          </a:p>
        </p:txBody>
      </p:sp>
      <p:sp>
        <p:nvSpPr>
          <p:cNvPr id="3" name="TextBox 2">
            <a:extLst>
              <a:ext uri="{FF2B5EF4-FFF2-40B4-BE49-F238E27FC236}">
                <a16:creationId xmlns:a16="http://schemas.microsoft.com/office/drawing/2014/main" id="{5EF3742A-6659-B54E-C6DE-D333FA67804E}"/>
              </a:ext>
            </a:extLst>
          </p:cNvPr>
          <p:cNvSpPr txBox="1"/>
          <p:nvPr/>
        </p:nvSpPr>
        <p:spPr>
          <a:xfrm>
            <a:off x="2978743" y="38923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he-IL"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48607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25169-8FED-3BE7-5703-4E0E1CFF27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C86C85-BBD4-D771-5952-70A28E8A0B5E}"/>
              </a:ext>
            </a:extLst>
          </p:cNvPr>
          <p:cNvSpPr>
            <a:spLocks noGrp="1"/>
          </p:cNvSpPr>
          <p:nvPr>
            <p:ph type="title"/>
          </p:nvPr>
        </p:nvSpPr>
        <p:spPr>
          <a:xfrm>
            <a:off x="1980383" y="1142567"/>
            <a:ext cx="8231214" cy="3450327"/>
          </a:xfrm>
        </p:spPr>
        <p:txBody>
          <a:bodyPr>
            <a:noAutofit/>
          </a:bodyPr>
          <a:lstStyle/>
          <a:p>
            <a:pPr>
              <a:lnSpc>
                <a:spcPct val="100000"/>
              </a:lnSpc>
            </a:pPr>
            <a:r>
              <a:rPr lang="ar-EG" b="0" dirty="0"/>
              <a:t>أَلَمْ تَرَ إِلَى الَّذِينَ يَزْعُمُونَ أَنَّهُمْ آمَنُوا بِمَا أُنْزِلَ إِلَيْكَ وَمَا أُنْزِلَ مِنْ قَبْلِكَ يُرِيدُونَ أَنْ يَتَحَاكَمُوا إِلَى الطَّاغُوتِ وَقَدْ أُمِرُوا أَنْ يَكْفُرُوا بِهِ وَيُرِيدُ الشَّيْطَانُ أَنْ يُضِلَّهُمْ ضَلَالًا بَعِيدًا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419AAE4-EC60-D4A6-55F3-AD9F33ABEED6}"/>
              </a:ext>
            </a:extLst>
          </p:cNvPr>
          <p:cNvSpPr txBox="1"/>
          <p:nvPr/>
        </p:nvSpPr>
        <p:spPr>
          <a:xfrm>
            <a:off x="2060703" y="417299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declare that they believe in the revelations that have come to thee and to those before thee? Their (real) wish is to resort together for judgment (in their disputes) to the Evil One, though they were ordered to reject him. But Satan's wish is to lead them astray far away (from the right).</a:t>
            </a:r>
          </a:p>
        </p:txBody>
      </p:sp>
      <p:sp>
        <p:nvSpPr>
          <p:cNvPr id="3" name="TextBox 2">
            <a:extLst>
              <a:ext uri="{FF2B5EF4-FFF2-40B4-BE49-F238E27FC236}">
                <a16:creationId xmlns:a16="http://schemas.microsoft.com/office/drawing/2014/main" id="{758D530D-51AA-B56D-8807-88EB339A218A}"/>
              </a:ext>
            </a:extLst>
          </p:cNvPr>
          <p:cNvSpPr txBox="1"/>
          <p:nvPr/>
        </p:nvSpPr>
        <p:spPr>
          <a:xfrm>
            <a:off x="2854455" y="3865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50972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8FEF3-FD10-45CE-46D6-3B4BBA5926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9CE9EE-7848-7592-AFD1-BAD59E125BF4}"/>
              </a:ext>
            </a:extLst>
          </p:cNvPr>
          <p:cNvSpPr>
            <a:spLocks noGrp="1"/>
          </p:cNvSpPr>
          <p:nvPr>
            <p:ph type="title"/>
          </p:nvPr>
        </p:nvSpPr>
        <p:spPr>
          <a:xfrm>
            <a:off x="1980383" y="1355631"/>
            <a:ext cx="8231214" cy="3450327"/>
          </a:xfrm>
        </p:spPr>
        <p:txBody>
          <a:bodyPr>
            <a:noAutofit/>
          </a:bodyPr>
          <a:lstStyle/>
          <a:p>
            <a:pPr>
              <a:lnSpc>
                <a:spcPct val="100000"/>
              </a:lnSpc>
            </a:pPr>
            <a:r>
              <a:rPr lang="ar-EG" sz="5400" b="0" dirty="0"/>
              <a:t>وَإِذَا قِيلَ لَهُمْ تَعَالَوْا إِلَىٰ مَا أَنْزَلَ </a:t>
            </a:r>
            <a:br>
              <a:rPr lang="he-IL" sz="5400" b="0" dirty="0"/>
            </a:br>
            <a:r>
              <a:rPr lang="ar-EG" sz="5400" b="0" dirty="0"/>
              <a:t>اللَّهُ وَإِلَى الرَّسُولِ رَأَيْتَ الْمُنَافِقِينَ يَصُدُّونَ عَنْكَ صُدُودًا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E167C8-678F-EDAB-BE68-26BAFBDD47A3}"/>
              </a:ext>
            </a:extLst>
          </p:cNvPr>
          <p:cNvSpPr txBox="1"/>
          <p:nvPr/>
        </p:nvSpPr>
        <p:spPr>
          <a:xfrm>
            <a:off x="2060703" y="41729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"Come to what Allah hath revealed, and to the Messenger":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Hypocrites avert their faces from thee in disgust</a:t>
            </a:r>
          </a:p>
        </p:txBody>
      </p:sp>
      <p:sp>
        <p:nvSpPr>
          <p:cNvPr id="3" name="TextBox 2">
            <a:extLst>
              <a:ext uri="{FF2B5EF4-FFF2-40B4-BE49-F238E27FC236}">
                <a16:creationId xmlns:a16="http://schemas.microsoft.com/office/drawing/2014/main" id="{80F1663B-157C-5107-1BC5-C2CEACB5EDB9}"/>
              </a:ext>
            </a:extLst>
          </p:cNvPr>
          <p:cNvSpPr txBox="1"/>
          <p:nvPr/>
        </p:nvSpPr>
        <p:spPr>
          <a:xfrm>
            <a:off x="3404870" y="3918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7759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3F3EC-9190-7465-0409-3C4C1B33A1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F869EB-E6B1-995F-FE75-EFF613FAD794}"/>
              </a:ext>
            </a:extLst>
          </p:cNvPr>
          <p:cNvSpPr>
            <a:spLocks noGrp="1"/>
          </p:cNvSpPr>
          <p:nvPr>
            <p:ph type="title"/>
          </p:nvPr>
        </p:nvSpPr>
        <p:spPr>
          <a:xfrm>
            <a:off x="1980383" y="1355631"/>
            <a:ext cx="8231214" cy="3450327"/>
          </a:xfrm>
        </p:spPr>
        <p:txBody>
          <a:bodyPr>
            <a:noAutofit/>
          </a:bodyPr>
          <a:lstStyle/>
          <a:p>
            <a:pPr>
              <a:lnSpc>
                <a:spcPct val="100000"/>
              </a:lnSpc>
            </a:pPr>
            <a:r>
              <a:rPr lang="ar-EG" sz="5400" b="0" dirty="0"/>
              <a:t>فَكَيْفَ إِذَا أَصَابَتْهُمْ مُصِيبَةٌ بِمَا قَدَّمَتْ أَيْدِيهِمْ ثُمَّ جَاءُوكَ يَحْلِفُونَ بِاللَّهِ إِنْ أَرَدْنَا إِلَّا إِحْسَانًا وَتَوْفِيقًا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104D1FF-56AB-61A6-F796-EB26B01F1DB1}"/>
              </a:ext>
            </a:extLst>
          </p:cNvPr>
          <p:cNvSpPr txBox="1"/>
          <p:nvPr/>
        </p:nvSpPr>
        <p:spPr>
          <a:xfrm>
            <a:off x="2060702" y="42262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then, when they are seized by misfortune, because of the deeds which they hands have sent forth? Then their come to thee, swearing by Allah: "We meant no more than good-will and conciliation!"</a:t>
            </a:r>
          </a:p>
        </p:txBody>
      </p:sp>
      <p:sp>
        <p:nvSpPr>
          <p:cNvPr id="3" name="TextBox 2">
            <a:extLst>
              <a:ext uri="{FF2B5EF4-FFF2-40B4-BE49-F238E27FC236}">
                <a16:creationId xmlns:a16="http://schemas.microsoft.com/office/drawing/2014/main" id="{80A453FA-D97B-B53F-4729-523DEF4E68CF}"/>
              </a:ext>
            </a:extLst>
          </p:cNvPr>
          <p:cNvSpPr txBox="1"/>
          <p:nvPr/>
        </p:nvSpPr>
        <p:spPr>
          <a:xfrm>
            <a:off x="3724466" y="3918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3012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5C3E2-8AFE-16CB-8DE8-6C8DFD7FEE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DA357-9997-9B1D-516C-87B8E8985B60}"/>
              </a:ext>
            </a:extLst>
          </p:cNvPr>
          <p:cNvSpPr>
            <a:spLocks noGrp="1"/>
          </p:cNvSpPr>
          <p:nvPr>
            <p:ph type="title"/>
          </p:nvPr>
        </p:nvSpPr>
        <p:spPr>
          <a:xfrm>
            <a:off x="1980383" y="1355631"/>
            <a:ext cx="8231214" cy="3450327"/>
          </a:xfrm>
        </p:spPr>
        <p:txBody>
          <a:bodyPr>
            <a:noAutofit/>
          </a:bodyPr>
          <a:lstStyle/>
          <a:p>
            <a:pPr>
              <a:lnSpc>
                <a:spcPct val="100000"/>
              </a:lnSpc>
            </a:pPr>
            <a:r>
              <a:rPr lang="ar-EG" sz="5400" b="0" dirty="0"/>
              <a:t>أُولَٰئِكَ الَّذِينَ يَعْلَمُ اللَّهُ مَا فِي قُلُوبِهِمْ فَأَعْرِضْ عَنْهُمْ وَعِظْهُمْ وَقُلْ لَهُمْ فِي أَنْفُسِهِمْ قَوْلًا بَلِيغًا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8EE936-5002-29DC-9432-6001FF25FAB7}"/>
              </a:ext>
            </a:extLst>
          </p:cNvPr>
          <p:cNvSpPr txBox="1"/>
          <p:nvPr/>
        </p:nvSpPr>
        <p:spPr>
          <a:xfrm>
            <a:off x="2060702" y="422626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men,-Allah knows what is in their hearts; so keep clear of them, but admonish them, and speak to them a word to reach their very souls.</a:t>
            </a:r>
          </a:p>
        </p:txBody>
      </p:sp>
      <p:sp>
        <p:nvSpPr>
          <p:cNvPr id="3" name="TextBox 2">
            <a:extLst>
              <a:ext uri="{FF2B5EF4-FFF2-40B4-BE49-F238E27FC236}">
                <a16:creationId xmlns:a16="http://schemas.microsoft.com/office/drawing/2014/main" id="{40E21717-E0C4-C8C0-C9A6-90B39321F04A}"/>
              </a:ext>
            </a:extLst>
          </p:cNvPr>
          <p:cNvSpPr txBox="1"/>
          <p:nvPr/>
        </p:nvSpPr>
        <p:spPr>
          <a:xfrm>
            <a:off x="3848753" y="3918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89923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C23F0-27A1-5383-B2AB-CC8F7726C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EA461-12E1-D064-9AD5-8AEFA61B254C}"/>
              </a:ext>
            </a:extLst>
          </p:cNvPr>
          <p:cNvSpPr>
            <a:spLocks noGrp="1"/>
          </p:cNvSpPr>
          <p:nvPr>
            <p:ph type="title"/>
          </p:nvPr>
        </p:nvSpPr>
        <p:spPr>
          <a:xfrm>
            <a:off x="1980382" y="1115934"/>
            <a:ext cx="8231214" cy="3450327"/>
          </a:xfrm>
        </p:spPr>
        <p:txBody>
          <a:bodyPr>
            <a:noAutofit/>
          </a:bodyPr>
          <a:lstStyle/>
          <a:p>
            <a:pPr>
              <a:lnSpc>
                <a:spcPct val="100000"/>
              </a:lnSpc>
            </a:pPr>
            <a:r>
              <a:rPr lang="ar-EG" sz="5000" b="0" dirty="0"/>
              <a:t>وَمَا أَرْسَلْنَا مِنْ رَسُولٍ إِلَّا لِيُطَاعَ بِإِذْنِ اللَّهِۚ وَلَوْ أَنَّهُمْ إِذْ ظَلَمُوا أَنْفُسَهُمْ جَاءُوكَ فَاسْتَغْفَرُوا اللَّهَ وَاسْتَغْفَرَ لَهُمُ الرَّسُولُ لَوَجَدُوا اللَّهَ تَوَّابًا رَحِيمًا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9B987D-336D-386D-8EA5-D11DF05083BD}"/>
              </a:ext>
            </a:extLst>
          </p:cNvPr>
          <p:cNvSpPr txBox="1"/>
          <p:nvPr/>
        </p:nvSpPr>
        <p:spPr>
          <a:xfrm>
            <a:off x="2060702" y="422626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sent not a messenger, but to be obeyed, in accordance with the will of Allah. If they had only, when they were unjust to themselves, come unto thee and asked Allah's forgiveness, and the Messenger had asked forgiveness for them, they would have found Allah indeed Oft-returning, Most Merciful.</a:t>
            </a:r>
          </a:p>
        </p:txBody>
      </p:sp>
      <p:sp>
        <p:nvSpPr>
          <p:cNvPr id="3" name="TextBox 2">
            <a:extLst>
              <a:ext uri="{FF2B5EF4-FFF2-40B4-BE49-F238E27FC236}">
                <a16:creationId xmlns:a16="http://schemas.microsoft.com/office/drawing/2014/main" id="{C20AB7E3-CE9B-8B49-9348-3318C506B63E}"/>
              </a:ext>
            </a:extLst>
          </p:cNvPr>
          <p:cNvSpPr txBox="1"/>
          <p:nvPr/>
        </p:nvSpPr>
        <p:spPr>
          <a:xfrm>
            <a:off x="3395992" y="39811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585932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D3225-9A2D-3169-73AF-14E4C1BCA5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4BF5C9-2B5A-26E8-6FD1-F2F93CDD7D75}"/>
              </a:ext>
            </a:extLst>
          </p:cNvPr>
          <p:cNvSpPr>
            <a:spLocks noGrp="1"/>
          </p:cNvSpPr>
          <p:nvPr>
            <p:ph type="title"/>
          </p:nvPr>
        </p:nvSpPr>
        <p:spPr>
          <a:xfrm>
            <a:off x="1980382" y="1308299"/>
            <a:ext cx="8231214" cy="3450327"/>
          </a:xfrm>
        </p:spPr>
        <p:txBody>
          <a:bodyPr>
            <a:noAutofit/>
          </a:bodyPr>
          <a:lstStyle/>
          <a:p>
            <a:pPr>
              <a:lnSpc>
                <a:spcPct val="100000"/>
              </a:lnSpc>
            </a:pPr>
            <a:r>
              <a:rPr lang="ar-EG" sz="5400" b="0" dirty="0"/>
              <a:t>فَلَا وَرَبِّكَ لَا يُؤْمِنُونَ حَتَّىٰ يُحَكِّمُوكَ فِيمَا شَجَرَ بَيْنَهُمْ ثُمَّ لَا يَجِدُوا فِي أَنْفُسِهِمْ حَرَجًا مِمَّا قَضَيْتَ وَيُسَلِّمُوا تَسْلِيمًا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7A1EAE-F0D7-7DC0-6E57-DF9FA607A670}"/>
              </a:ext>
            </a:extLst>
          </p:cNvPr>
          <p:cNvSpPr txBox="1"/>
          <p:nvPr/>
        </p:nvSpPr>
        <p:spPr>
          <a:xfrm>
            <a:off x="2060702" y="422626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no, by the Lord, they can have no (real) Faith, until they make thee judge in all disputes between them, and find in their souls no resistance against Thy decisions, but accept them with the fullest conviction.</a:t>
            </a:r>
          </a:p>
        </p:txBody>
      </p:sp>
      <p:sp>
        <p:nvSpPr>
          <p:cNvPr id="3" name="TextBox 2">
            <a:extLst>
              <a:ext uri="{FF2B5EF4-FFF2-40B4-BE49-F238E27FC236}">
                <a16:creationId xmlns:a16="http://schemas.microsoft.com/office/drawing/2014/main" id="{74B0AF60-EF6D-7E31-B510-9F30481B1863}"/>
              </a:ext>
            </a:extLst>
          </p:cNvPr>
          <p:cNvSpPr txBox="1"/>
          <p:nvPr/>
        </p:nvSpPr>
        <p:spPr>
          <a:xfrm>
            <a:off x="2087336" y="3900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93193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60DBF-5CEE-CE11-4147-DDB1571B4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6D5C88-8989-B239-BB9A-343A465EB977}"/>
              </a:ext>
            </a:extLst>
          </p:cNvPr>
          <p:cNvSpPr>
            <a:spLocks noGrp="1"/>
          </p:cNvSpPr>
          <p:nvPr>
            <p:ph type="title"/>
          </p:nvPr>
        </p:nvSpPr>
        <p:spPr>
          <a:xfrm>
            <a:off x="1980382" y="1166257"/>
            <a:ext cx="8231214" cy="3450327"/>
          </a:xfrm>
        </p:spPr>
        <p:txBody>
          <a:bodyPr>
            <a:noAutofit/>
          </a:bodyPr>
          <a:lstStyle/>
          <a:p>
            <a:pPr>
              <a:lnSpc>
                <a:spcPct val="100000"/>
              </a:lnSpc>
            </a:pPr>
            <a:r>
              <a:rPr lang="ar-EG" sz="5000" b="0" dirty="0"/>
              <a:t>وَلَوْ أَنَّا كَتَبْنَا عَلَيْهِمْ أَنِ اقْتُلُوا أَنْفُسَكُمْ</a:t>
            </a:r>
            <a:br>
              <a:rPr lang="he-IL" sz="5000" b="0" dirty="0"/>
            </a:br>
            <a:r>
              <a:rPr lang="ar-EG" sz="5000" b="0" dirty="0"/>
              <a:t> أَوِ اخْرُجُوا مِنْ دِيَارِكُمْ مَا فَعَلُوهُ إِلَّا قَلِيلٌ مِنْهُمْۖ وَلَوْ أَنَّهُمْ فَعَلُوا مَا يُوعَظُونَ بِهِ لَكَانَ خَيْرًا لَهُمْ وَأَشَدَّ تَثْبِيتًا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C7345A-9127-9BF4-F204-904724AA65CD}"/>
              </a:ext>
            </a:extLst>
          </p:cNvPr>
          <p:cNvSpPr txBox="1"/>
          <p:nvPr/>
        </p:nvSpPr>
        <p:spPr>
          <a:xfrm>
            <a:off x="2060701" y="432440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We had ordered them to sacrifice their lives or to leave their homes, very few of them would have done it: But if they had done what they were (actually) told, it would have been best for them, and would have gone farthest to strengthen their (faith);</a:t>
            </a:r>
          </a:p>
        </p:txBody>
      </p:sp>
      <p:sp>
        <p:nvSpPr>
          <p:cNvPr id="3" name="TextBox 2">
            <a:extLst>
              <a:ext uri="{FF2B5EF4-FFF2-40B4-BE49-F238E27FC236}">
                <a16:creationId xmlns:a16="http://schemas.microsoft.com/office/drawing/2014/main" id="{DCA17E21-3CBF-DE3D-5744-F0100D13E416}"/>
              </a:ext>
            </a:extLst>
          </p:cNvPr>
          <p:cNvSpPr txBox="1"/>
          <p:nvPr/>
        </p:nvSpPr>
        <p:spPr>
          <a:xfrm>
            <a:off x="3632053" y="40521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543412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8588F-D2EF-B260-9907-C870A28EF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1D685-7D80-93B1-6772-4E4DAA2A29A4}"/>
              </a:ext>
            </a:extLst>
          </p:cNvPr>
          <p:cNvSpPr>
            <a:spLocks noGrp="1"/>
          </p:cNvSpPr>
          <p:nvPr>
            <p:ph type="title"/>
          </p:nvPr>
        </p:nvSpPr>
        <p:spPr>
          <a:xfrm>
            <a:off x="1980381" y="1601267"/>
            <a:ext cx="8231214" cy="3450327"/>
          </a:xfrm>
        </p:spPr>
        <p:txBody>
          <a:bodyPr>
            <a:noAutofit/>
          </a:bodyPr>
          <a:lstStyle/>
          <a:p>
            <a:pPr>
              <a:lnSpc>
                <a:spcPct val="100000"/>
              </a:lnSpc>
            </a:pPr>
            <a:r>
              <a:rPr lang="ar-EG" sz="6000" b="0" dirty="0"/>
              <a:t>وَإِذًا لَآتَيْنَاهُمْ مِنْ لَدُنَّا أَجْرًا عَظِيمًا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826F86-317D-D8B1-CAE3-3D50D8E287E4}"/>
              </a:ext>
            </a:extLst>
          </p:cNvPr>
          <p:cNvSpPr txBox="1"/>
          <p:nvPr/>
        </p:nvSpPr>
        <p:spPr>
          <a:xfrm>
            <a:off x="2060700" y="365892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should then have given them from our presence a great reward;</a:t>
            </a:r>
          </a:p>
        </p:txBody>
      </p:sp>
      <p:sp>
        <p:nvSpPr>
          <p:cNvPr id="3" name="TextBox 2">
            <a:extLst>
              <a:ext uri="{FF2B5EF4-FFF2-40B4-BE49-F238E27FC236}">
                <a16:creationId xmlns:a16="http://schemas.microsoft.com/office/drawing/2014/main" id="{814A9191-063E-B287-FB70-79C4EA149995}"/>
              </a:ext>
            </a:extLst>
          </p:cNvPr>
          <p:cNvSpPr txBox="1"/>
          <p:nvPr/>
        </p:nvSpPr>
        <p:spPr>
          <a:xfrm>
            <a:off x="1718531" y="34298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169453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8059F-17DE-A34E-90E7-F83BACD531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1B5C3-E81F-5660-FCDB-D300E3306840}"/>
              </a:ext>
            </a:extLst>
          </p:cNvPr>
          <p:cNvSpPr>
            <a:spLocks noGrp="1"/>
          </p:cNvSpPr>
          <p:nvPr>
            <p:ph type="title"/>
          </p:nvPr>
        </p:nvSpPr>
        <p:spPr>
          <a:xfrm>
            <a:off x="1980381" y="1601267"/>
            <a:ext cx="8231214" cy="3450327"/>
          </a:xfrm>
        </p:spPr>
        <p:txBody>
          <a:bodyPr>
            <a:noAutofit/>
          </a:bodyPr>
          <a:lstStyle/>
          <a:p>
            <a:pPr>
              <a:lnSpc>
                <a:spcPct val="100000"/>
              </a:lnSpc>
            </a:pPr>
            <a:r>
              <a:rPr lang="ar-EG" sz="6000" b="0" dirty="0"/>
              <a:t>وَلَهَدَيْنَاهُمْ صِرَاطًا مُسْتَقِيمًا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10FC15-60DC-5E7A-7620-BA915BC4C9DC}"/>
              </a:ext>
            </a:extLst>
          </p:cNvPr>
          <p:cNvSpPr txBox="1"/>
          <p:nvPr/>
        </p:nvSpPr>
        <p:spPr>
          <a:xfrm>
            <a:off x="2060700" y="3658929"/>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We should have shown them the Straight Way.</a:t>
            </a:r>
          </a:p>
        </p:txBody>
      </p:sp>
      <p:sp>
        <p:nvSpPr>
          <p:cNvPr id="3" name="TextBox 2">
            <a:extLst>
              <a:ext uri="{FF2B5EF4-FFF2-40B4-BE49-F238E27FC236}">
                <a16:creationId xmlns:a16="http://schemas.microsoft.com/office/drawing/2014/main" id="{F415C323-A024-1A42-FCE8-52C35777A3C3}"/>
              </a:ext>
            </a:extLst>
          </p:cNvPr>
          <p:cNvSpPr txBox="1"/>
          <p:nvPr/>
        </p:nvSpPr>
        <p:spPr>
          <a:xfrm>
            <a:off x="2553032"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1972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CC0C1-2082-B08E-49B2-F77AEEFC41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E638D9-0F72-0D49-5A86-4EC7EBE50800}"/>
              </a:ext>
            </a:extLst>
          </p:cNvPr>
          <p:cNvSpPr>
            <a:spLocks noGrp="1"/>
          </p:cNvSpPr>
          <p:nvPr>
            <p:ph type="title"/>
          </p:nvPr>
        </p:nvSpPr>
        <p:spPr>
          <a:xfrm>
            <a:off x="1980385" y="1223969"/>
            <a:ext cx="8231214" cy="3450327"/>
          </a:xfrm>
        </p:spPr>
        <p:txBody>
          <a:bodyPr>
            <a:noAutofit/>
          </a:bodyPr>
          <a:lstStyle/>
          <a:p>
            <a:pPr>
              <a:lnSpc>
                <a:spcPct val="100000"/>
              </a:lnSpc>
            </a:pPr>
            <a:r>
              <a:rPr lang="ar-EG" sz="5400" b="0" dirty="0"/>
              <a:t>فَمَا اسْتَمْتَعْتُمْ بِهِ مِنْهُنَّ فَآتُوهُنَّ أُجُورَهُنَّ فَرِيضَةً ۚ وَلَا جُنَاحَ عَلَيْكُمْ فِيمَا تَرَاضَيْتُمْ بِهِ مِنْ بَعْدِ الْفَرِيضَةِۚ إِنَّ اللَّهَ كَانَ </a:t>
            </a:r>
            <a:br>
              <a:rPr lang="ar-EG" sz="5400" b="0" dirty="0"/>
            </a:br>
            <a:r>
              <a:rPr lang="ar-EG" sz="5400" b="0" dirty="0"/>
              <a:t>عَلِيمًا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99FCA3-7E0E-BF5E-078D-EC61B94733BA}"/>
              </a:ext>
            </a:extLst>
          </p:cNvPr>
          <p:cNvSpPr txBox="1"/>
          <p:nvPr/>
        </p:nvSpPr>
        <p:spPr>
          <a:xfrm>
            <a:off x="2060704" y="44644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seeing that ye derive benefit from them, give them their dowers (at least) as prescribed; but if, after a dower is prescribed, agree Mutually (to vary it), there is no blame on you, and Allah is All-knowing, All-wise.</a:t>
            </a:r>
          </a:p>
        </p:txBody>
      </p:sp>
      <p:sp>
        <p:nvSpPr>
          <p:cNvPr id="3" name="TextBox 2">
            <a:extLst>
              <a:ext uri="{FF2B5EF4-FFF2-40B4-BE49-F238E27FC236}">
                <a16:creationId xmlns:a16="http://schemas.microsoft.com/office/drawing/2014/main" id="{97041DCB-F9F0-1EEE-3E9E-E0EFF7821BCE}"/>
              </a:ext>
            </a:extLst>
          </p:cNvPr>
          <p:cNvSpPr txBox="1"/>
          <p:nvPr/>
        </p:nvSpPr>
        <p:spPr>
          <a:xfrm>
            <a:off x="4301521" y="41567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175929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B69D9-EE6F-3384-CE2A-05C9EFE3C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E8A61E-E082-F51F-8259-3AFE1E90D753}"/>
              </a:ext>
            </a:extLst>
          </p:cNvPr>
          <p:cNvSpPr>
            <a:spLocks noGrp="1"/>
          </p:cNvSpPr>
          <p:nvPr>
            <p:ph type="title"/>
          </p:nvPr>
        </p:nvSpPr>
        <p:spPr>
          <a:xfrm>
            <a:off x="1980380" y="1121874"/>
            <a:ext cx="8231214" cy="3450327"/>
          </a:xfrm>
        </p:spPr>
        <p:txBody>
          <a:bodyPr>
            <a:noAutofit/>
          </a:bodyPr>
          <a:lstStyle/>
          <a:p>
            <a:pPr>
              <a:lnSpc>
                <a:spcPct val="100000"/>
              </a:lnSpc>
            </a:pPr>
            <a:r>
              <a:rPr lang="ar-EG" sz="5000" b="0" dirty="0"/>
              <a:t>وَمَنْ يُطِعِ اللَّهَ وَالرَّسُولَ فَأُولَٰئِكَ مَعَ الَّذِينَ أَنْعَمَ اللَّهُ عَلَيْهِمْ مِنَ النَّبِيِّينَ وَالصِّدِّيقِينَ وَالشُّهَدَاءِ وَالصَّالِحِينَۚ وَحَسُنَ أُولَٰئِكَ رَفِيقًا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99C136-62C6-F274-E89C-1B5792FC53B6}"/>
              </a:ext>
            </a:extLst>
          </p:cNvPr>
          <p:cNvSpPr txBox="1"/>
          <p:nvPr/>
        </p:nvSpPr>
        <p:spPr>
          <a:xfrm>
            <a:off x="2060699" y="397852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who obey Allah and the messenger are in the company of those on whom is the Grace of Allah,- of the prophets (who teach), the sincere (lovers of Truth), the witnesses (who testify), and the Righteous (who do good): Ah! what a beautiful fellowship!</a:t>
            </a:r>
          </a:p>
        </p:txBody>
      </p:sp>
      <p:sp>
        <p:nvSpPr>
          <p:cNvPr id="3" name="TextBox 2">
            <a:extLst>
              <a:ext uri="{FF2B5EF4-FFF2-40B4-BE49-F238E27FC236}">
                <a16:creationId xmlns:a16="http://schemas.microsoft.com/office/drawing/2014/main" id="{7B9E2B7D-3ED1-274D-A006-CD75102F931E}"/>
              </a:ext>
            </a:extLst>
          </p:cNvPr>
          <p:cNvSpPr txBox="1"/>
          <p:nvPr/>
        </p:nvSpPr>
        <p:spPr>
          <a:xfrm>
            <a:off x="1638210" y="3670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166742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415AE-A555-1F52-8CDC-CC3CFE3F2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7AB16-4203-EAB6-ABB9-95D914DBEE41}"/>
              </a:ext>
            </a:extLst>
          </p:cNvPr>
          <p:cNvSpPr>
            <a:spLocks noGrp="1"/>
          </p:cNvSpPr>
          <p:nvPr>
            <p:ph type="title"/>
          </p:nvPr>
        </p:nvSpPr>
        <p:spPr>
          <a:xfrm>
            <a:off x="1980379" y="1623936"/>
            <a:ext cx="8231214" cy="3450327"/>
          </a:xfrm>
        </p:spPr>
        <p:txBody>
          <a:bodyPr>
            <a:noAutofit/>
          </a:bodyPr>
          <a:lstStyle/>
          <a:p>
            <a:pPr>
              <a:lnSpc>
                <a:spcPct val="100000"/>
              </a:lnSpc>
            </a:pPr>
            <a:r>
              <a:rPr lang="ar-EG" sz="5400" b="0" dirty="0"/>
              <a:t>ذَٰلِكَ الْفَضْلُ مِنَ اللَّهِۚ وَكَفَىٰ بِاللَّهِ عَلِيمًا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640641-1BF0-EF19-8560-DE852BD25107}"/>
              </a:ext>
            </a:extLst>
          </p:cNvPr>
          <p:cNvSpPr txBox="1"/>
          <p:nvPr/>
        </p:nvSpPr>
        <p:spPr>
          <a:xfrm>
            <a:off x="2060698" y="377549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Such is the bounty from Allah: And sufficient is it that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t>
            </a:r>
          </a:p>
        </p:txBody>
      </p:sp>
      <p:sp>
        <p:nvSpPr>
          <p:cNvPr id="3" name="TextBox 2">
            <a:extLst>
              <a:ext uri="{FF2B5EF4-FFF2-40B4-BE49-F238E27FC236}">
                <a16:creationId xmlns:a16="http://schemas.microsoft.com/office/drawing/2014/main" id="{9E6BC05E-EEF9-0BB3-0518-83E5FECB8107}"/>
              </a:ext>
            </a:extLst>
          </p:cNvPr>
          <p:cNvSpPr txBox="1"/>
          <p:nvPr/>
        </p:nvSpPr>
        <p:spPr>
          <a:xfrm>
            <a:off x="1919315" y="34677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237259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86848-AB5F-FA6C-719E-0196F3B13C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8C93B-DA59-990C-BFF2-D81A266299FC}"/>
              </a:ext>
            </a:extLst>
          </p:cNvPr>
          <p:cNvSpPr>
            <a:spLocks noGrp="1"/>
          </p:cNvSpPr>
          <p:nvPr>
            <p:ph type="title"/>
          </p:nvPr>
        </p:nvSpPr>
        <p:spPr>
          <a:xfrm>
            <a:off x="1980378" y="1375361"/>
            <a:ext cx="8231214" cy="3450327"/>
          </a:xfrm>
        </p:spPr>
        <p:txBody>
          <a:bodyPr>
            <a:noAutofit/>
          </a:bodyPr>
          <a:lstStyle/>
          <a:p>
            <a:pPr>
              <a:lnSpc>
                <a:spcPct val="100000"/>
              </a:lnSpc>
            </a:pPr>
            <a:r>
              <a:rPr lang="ar-EG" sz="6000" b="0" dirty="0"/>
              <a:t>يَا أَيُّهَا الَّذِينَ آمَنُوا خُذُوا حِذْرَكُمْ فَانْفِرُوا ثُبَاتٍ أَوِ انْفِرُوا جَمِيعًا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3C5A54-1C70-E17E-36D1-C4B5022A982A}"/>
              </a:ext>
            </a:extLst>
          </p:cNvPr>
          <p:cNvSpPr txBox="1"/>
          <p:nvPr/>
        </p:nvSpPr>
        <p:spPr>
          <a:xfrm>
            <a:off x="2060697" y="39580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Take your precautions, and either go forth in parties or go forth all together.</a:t>
            </a:r>
          </a:p>
        </p:txBody>
      </p:sp>
      <p:sp>
        <p:nvSpPr>
          <p:cNvPr id="3" name="TextBox 2">
            <a:extLst>
              <a:ext uri="{FF2B5EF4-FFF2-40B4-BE49-F238E27FC236}">
                <a16:creationId xmlns:a16="http://schemas.microsoft.com/office/drawing/2014/main" id="{1F16FF5A-3A29-737F-124A-C370B3B5324E}"/>
              </a:ext>
            </a:extLst>
          </p:cNvPr>
          <p:cNvSpPr txBox="1"/>
          <p:nvPr/>
        </p:nvSpPr>
        <p:spPr>
          <a:xfrm>
            <a:off x="2212278" y="3650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423207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4037C-98A7-F3E4-53FB-873AB2C57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CFE235-06BC-F989-0C44-BC12CE8FD20B}"/>
              </a:ext>
            </a:extLst>
          </p:cNvPr>
          <p:cNvSpPr>
            <a:spLocks noGrp="1"/>
          </p:cNvSpPr>
          <p:nvPr>
            <p:ph type="title"/>
          </p:nvPr>
        </p:nvSpPr>
        <p:spPr>
          <a:xfrm>
            <a:off x="1980377" y="1339851"/>
            <a:ext cx="8231214" cy="3450327"/>
          </a:xfrm>
        </p:spPr>
        <p:txBody>
          <a:bodyPr>
            <a:noAutofit/>
          </a:bodyPr>
          <a:lstStyle/>
          <a:p>
            <a:pPr>
              <a:lnSpc>
                <a:spcPct val="100000"/>
              </a:lnSpc>
            </a:pPr>
            <a:r>
              <a:rPr lang="ar-EG" sz="6000" b="0" dirty="0"/>
              <a:t>وَإِنَّ مِنْكُمْ لَمَنْ لَيُبَطِّئَنَّ فَإِنْ أَصَابَتْكُمْ مُصِيبَةٌ قَالَ قَدْ أَنْعَمَ اللَّهُ عَلَيَّ إِذْ لَمْ أَكُنْ مَعَهُمْ شَهِيدًا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038D72-C0C1-5F02-38DC-15F463491F08}"/>
              </a:ext>
            </a:extLst>
          </p:cNvPr>
          <p:cNvSpPr txBox="1"/>
          <p:nvPr/>
        </p:nvSpPr>
        <p:spPr>
          <a:xfrm>
            <a:off x="2060696" y="43752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 are certainly among you men who would tarry behind: If a misfortune befalls you, they say: "Allah did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us in that we were not present among them."</a:t>
            </a:r>
          </a:p>
        </p:txBody>
      </p:sp>
      <p:sp>
        <p:nvSpPr>
          <p:cNvPr id="3" name="TextBox 2">
            <a:extLst>
              <a:ext uri="{FF2B5EF4-FFF2-40B4-BE49-F238E27FC236}">
                <a16:creationId xmlns:a16="http://schemas.microsoft.com/office/drawing/2014/main" id="{932E0397-5AB0-2871-5B2C-0B8A942D5D93}"/>
              </a:ext>
            </a:extLst>
          </p:cNvPr>
          <p:cNvSpPr txBox="1"/>
          <p:nvPr/>
        </p:nvSpPr>
        <p:spPr>
          <a:xfrm>
            <a:off x="3739237" y="40674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115476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1E09E-2015-920C-858B-E6EEF2B51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4F75D1-6929-EEE7-9DCE-874C6A8F0802}"/>
              </a:ext>
            </a:extLst>
          </p:cNvPr>
          <p:cNvSpPr>
            <a:spLocks noGrp="1"/>
          </p:cNvSpPr>
          <p:nvPr>
            <p:ph type="title"/>
          </p:nvPr>
        </p:nvSpPr>
        <p:spPr>
          <a:xfrm>
            <a:off x="1980376" y="1242197"/>
            <a:ext cx="8231214" cy="3450327"/>
          </a:xfrm>
        </p:spPr>
        <p:txBody>
          <a:bodyPr>
            <a:noAutofit/>
          </a:bodyPr>
          <a:lstStyle/>
          <a:p>
            <a:pPr>
              <a:lnSpc>
                <a:spcPct val="100000"/>
              </a:lnSpc>
            </a:pPr>
            <a:r>
              <a:rPr lang="ar-EG" sz="5400" b="0" dirty="0"/>
              <a:t>وَلَئِنْ أَصَابَكُمْ فَضْلٌ مِنَ اللَّهِ لَيَقُولَنَّ كَأَنْ لَمْ تَكُنْ بَيْنَكُمْ وَبَيْنَهُ مَوَدَّةٌ يَا لَيْتَنِي كُنْتُ مَعَهُمْ فَأَفُوزَ فَوْزًا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7F4066-AC5C-F740-B195-272E05AE25A9}"/>
              </a:ext>
            </a:extLst>
          </p:cNvPr>
          <p:cNvSpPr txBox="1"/>
          <p:nvPr/>
        </p:nvSpPr>
        <p:spPr>
          <a:xfrm>
            <a:off x="2060696" y="412845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good fortune comes to you from Allah, they would be sure to say - as if there had never been Ties of affection between you and them - "Oh! I wish I had been with them; a fine thing should I then have made of it!"</a:t>
            </a:r>
          </a:p>
        </p:txBody>
      </p:sp>
      <p:sp>
        <p:nvSpPr>
          <p:cNvPr id="3" name="TextBox 2">
            <a:extLst>
              <a:ext uri="{FF2B5EF4-FFF2-40B4-BE49-F238E27FC236}">
                <a16:creationId xmlns:a16="http://schemas.microsoft.com/office/drawing/2014/main" id="{F3435905-DDC0-AB9A-5253-9D063B9622C5}"/>
              </a:ext>
            </a:extLst>
          </p:cNvPr>
          <p:cNvSpPr txBox="1"/>
          <p:nvPr/>
        </p:nvSpPr>
        <p:spPr>
          <a:xfrm>
            <a:off x="3020145" y="382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459760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3082F-421A-674A-4013-4A7C7BE77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49FC7B-8379-225C-0974-F6C04849F8B3}"/>
              </a:ext>
            </a:extLst>
          </p:cNvPr>
          <p:cNvSpPr>
            <a:spLocks noGrp="1"/>
          </p:cNvSpPr>
          <p:nvPr>
            <p:ph type="title"/>
          </p:nvPr>
        </p:nvSpPr>
        <p:spPr>
          <a:xfrm>
            <a:off x="1980392" y="1313218"/>
            <a:ext cx="8231214" cy="3450327"/>
          </a:xfrm>
        </p:spPr>
        <p:txBody>
          <a:bodyPr>
            <a:noAutofit/>
          </a:bodyPr>
          <a:lstStyle/>
          <a:p>
            <a:pPr>
              <a:lnSpc>
                <a:spcPct val="100000"/>
              </a:lnSpc>
            </a:pPr>
            <a:r>
              <a:rPr lang="ar-EG" sz="4800" b="0" dirty="0"/>
              <a:t>فَلْيُقَاتِلْ فِي سَبِيلِ اللَّهِ الَّذِينَ يَشْرُونَ الْحَيَاةَ الدُّنْيَا بِالْآخِرَةِۚ وَمَنْ يُقَاتِلْ فِي سَبِيلِ اللَّهِ فَيُقْتَلْ أَوْ يَغْلِبْ فَسَوْفَ نُؤْتِيهِ أَجْرًا عَظِيمًا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03B61B-3B8D-5BE1-93B6-A70306C8A367}"/>
              </a:ext>
            </a:extLst>
          </p:cNvPr>
          <p:cNvSpPr txBox="1"/>
          <p:nvPr/>
        </p:nvSpPr>
        <p:spPr>
          <a:xfrm>
            <a:off x="2060711" y="412845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those fight in the cause of Allah Who sell the life of this world for the hereafter. To him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fighteth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the cause of Allah,- whether he is slain or gets victory - Soon shall We give him a reward of great (value).</a:t>
            </a:r>
          </a:p>
        </p:txBody>
      </p:sp>
      <p:sp>
        <p:nvSpPr>
          <p:cNvPr id="3" name="TextBox 2">
            <a:extLst>
              <a:ext uri="{FF2B5EF4-FFF2-40B4-BE49-F238E27FC236}">
                <a16:creationId xmlns:a16="http://schemas.microsoft.com/office/drawing/2014/main" id="{E4E975CE-C54E-EC63-470C-79B651B4A8CF}"/>
              </a:ext>
            </a:extLst>
          </p:cNvPr>
          <p:cNvSpPr txBox="1"/>
          <p:nvPr/>
        </p:nvSpPr>
        <p:spPr>
          <a:xfrm>
            <a:off x="2372076" y="382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6029691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E9E52-778F-8115-F793-1EEFAD1071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539298-9BA9-5EE3-9AB4-465B83260106}"/>
              </a:ext>
            </a:extLst>
          </p:cNvPr>
          <p:cNvSpPr>
            <a:spLocks noGrp="1"/>
          </p:cNvSpPr>
          <p:nvPr>
            <p:ph type="title"/>
          </p:nvPr>
        </p:nvSpPr>
        <p:spPr>
          <a:xfrm>
            <a:off x="1980391" y="1098326"/>
            <a:ext cx="8231214" cy="3450327"/>
          </a:xfrm>
        </p:spPr>
        <p:txBody>
          <a:bodyPr>
            <a:noAutofit/>
          </a:bodyPr>
          <a:lstStyle/>
          <a:p>
            <a:pPr>
              <a:lnSpc>
                <a:spcPct val="100000"/>
              </a:lnSpc>
            </a:pPr>
            <a:r>
              <a:rPr lang="ar-EG" b="0" dirty="0"/>
              <a:t>وَمَا لَكُمْ لَا تُقَاتِلُونَ فِي سَبِيلِ اللَّهِ وَالْمُسْتَضْعَفِينَ مِنَ الرِّجَالِ وَالنِّسَاءِ وَالْوِلْدَانِ الَّذِينَ يَقُولُونَ رَبَّنَا أَخْرِجْنَا مِنْ هَٰذِهِ الْقَرْيَةِ الظَّالِمِ أَهْلُهَا وَاجْعَلْ لَنَا مِنْ لَدُنْكَ وَلِيًّا وَاجْعَلْ لَنَا مِنْ لَدُنْكَ نَصِيرًا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98FF87-DEF0-6769-16C6-CCF0E58CF2D3}"/>
              </a:ext>
            </a:extLst>
          </p:cNvPr>
          <p:cNvSpPr txBox="1"/>
          <p:nvPr/>
        </p:nvSpPr>
        <p:spPr>
          <a:xfrm>
            <a:off x="2060711" y="41284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why should ye not fight in the cause of Allah and of those who, being weak, are ill-treated (and oppressed)?- Men, women, and children, whose cry is: "Our Lord! Rescue us from this town, whose people are oppressors; and raise for us from thee one who will protect; and raise for us from thee one who will help!"</a:t>
            </a:r>
          </a:p>
        </p:txBody>
      </p:sp>
      <p:sp>
        <p:nvSpPr>
          <p:cNvPr id="3" name="TextBox 2">
            <a:extLst>
              <a:ext uri="{FF2B5EF4-FFF2-40B4-BE49-F238E27FC236}">
                <a16:creationId xmlns:a16="http://schemas.microsoft.com/office/drawing/2014/main" id="{8FAE10D2-02A3-AAFC-3894-999AC70A2344}"/>
              </a:ext>
            </a:extLst>
          </p:cNvPr>
          <p:cNvSpPr txBox="1"/>
          <p:nvPr/>
        </p:nvSpPr>
        <p:spPr>
          <a:xfrm>
            <a:off x="2122857" y="38828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73235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D0196-EB55-4A08-C8C8-E4C3F67978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B76768-D066-0352-D0C0-9710FDADE254}"/>
              </a:ext>
            </a:extLst>
          </p:cNvPr>
          <p:cNvSpPr>
            <a:spLocks noGrp="1"/>
          </p:cNvSpPr>
          <p:nvPr>
            <p:ph type="title"/>
          </p:nvPr>
        </p:nvSpPr>
        <p:spPr>
          <a:xfrm>
            <a:off x="1980391" y="1382412"/>
            <a:ext cx="8231214" cy="3450327"/>
          </a:xfrm>
        </p:spPr>
        <p:txBody>
          <a:bodyPr>
            <a:noAutofit/>
          </a:bodyPr>
          <a:lstStyle/>
          <a:p>
            <a:pPr>
              <a:lnSpc>
                <a:spcPct val="100000"/>
              </a:lnSpc>
            </a:pPr>
            <a:r>
              <a:rPr lang="ar-EG" sz="4800" b="0" dirty="0"/>
              <a:t>الَّذِينَ آمَنُوا يُقَاتِلُونَ فِي سَبِيلِ اللَّهِ ۖ وَالَّذِينَ كَفَرُوا يُقَاتِلُونَ فِي سَبِيلِ الطَّاغُوتِ فَقَاتِلُوا أَوْلِيَاءَ الشَّيْطَانِۖ إِنَّ كَيْدَ الشَّيْطَانِ كَانَ ضَعِيفًا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7D4ABD-2794-4B8C-015F-6A2280F4F4EE}"/>
              </a:ext>
            </a:extLst>
          </p:cNvPr>
          <p:cNvSpPr txBox="1"/>
          <p:nvPr/>
        </p:nvSpPr>
        <p:spPr>
          <a:xfrm>
            <a:off x="2060711" y="412845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fight in the cause of Allah, and those who reject Faith Fight in the cause of Evil: So fight ye against the friends of Satan: feeble indeed is the cunning of Satan.</a:t>
            </a:r>
          </a:p>
        </p:txBody>
      </p:sp>
      <p:sp>
        <p:nvSpPr>
          <p:cNvPr id="3" name="TextBox 2">
            <a:extLst>
              <a:ext uri="{FF2B5EF4-FFF2-40B4-BE49-F238E27FC236}">
                <a16:creationId xmlns:a16="http://schemas.microsoft.com/office/drawing/2014/main" id="{F113730B-3728-57DC-3AAF-64C0665E9D08}"/>
              </a:ext>
            </a:extLst>
          </p:cNvPr>
          <p:cNvSpPr txBox="1"/>
          <p:nvPr/>
        </p:nvSpPr>
        <p:spPr>
          <a:xfrm>
            <a:off x="1536931" y="382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366412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319C3-648B-4160-9A6A-71578265D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17D5D-BE29-12FA-DDEF-01057AD514EF}"/>
              </a:ext>
            </a:extLst>
          </p:cNvPr>
          <p:cNvSpPr>
            <a:spLocks noGrp="1"/>
          </p:cNvSpPr>
          <p:nvPr>
            <p:ph type="title"/>
          </p:nvPr>
        </p:nvSpPr>
        <p:spPr>
          <a:xfrm>
            <a:off x="1980391" y="1098326"/>
            <a:ext cx="8231214" cy="3450327"/>
          </a:xfrm>
        </p:spPr>
        <p:txBody>
          <a:bodyPr>
            <a:noAutofit/>
          </a:bodyPr>
          <a:lstStyle/>
          <a:p>
            <a:pPr>
              <a:lnSpc>
                <a:spcPct val="100000"/>
              </a:lnSpc>
            </a:pPr>
            <a:r>
              <a:rPr lang="ar-EG" sz="4800" b="0" dirty="0"/>
              <a:t>أَلَمْ تَرَ إِلَى الَّذِينَ قِيلَ لَهُمْ كُفُّوا أَيْدِيَكُمْ وَأَقِيمُوا الصَّلَاةَ وَآتُوا الزَّكَاةَ فَلَمَّا كُتِبَ عَلَيْهِمُ الْقِتَالُ إِذَا فَرِيقٌ مِنْهُمْ يَخْشَوْنَ النَّاسَ كَخَشْيَةِ اللَّهِ أَوْ أَشَدَّ خَشْيَةًۚ...</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A684F5-1061-1039-EF14-D55D955ED45A}"/>
              </a:ext>
            </a:extLst>
          </p:cNvPr>
          <p:cNvSpPr txBox="1"/>
          <p:nvPr/>
        </p:nvSpPr>
        <p:spPr>
          <a:xfrm>
            <a:off x="2060711" y="41284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Hast thou not turned Thy vision to those who were told to hold back their hands (from fight) but establish regular prayers and spend in regular charity? When (at length) the order for fighting was issued to them, behold! a section of them feared men as - or even more than - they should have feared Allah: </a:t>
            </a:r>
          </a:p>
        </p:txBody>
      </p:sp>
    </p:spTree>
    <p:extLst>
      <p:ext uri="{BB962C8B-B14F-4D97-AF65-F5344CB8AC3E}">
        <p14:creationId xmlns:p14="http://schemas.microsoft.com/office/powerpoint/2010/main" val="29061591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D4C42-CB43-EEF0-DFE5-BD2A7BE45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81EB8-2688-A792-94C9-8655471E7B83}"/>
              </a:ext>
            </a:extLst>
          </p:cNvPr>
          <p:cNvSpPr>
            <a:spLocks noGrp="1"/>
          </p:cNvSpPr>
          <p:nvPr>
            <p:ph type="title"/>
          </p:nvPr>
        </p:nvSpPr>
        <p:spPr>
          <a:xfrm>
            <a:off x="1980391" y="1561793"/>
            <a:ext cx="8231214" cy="3450327"/>
          </a:xfrm>
        </p:spPr>
        <p:txBody>
          <a:bodyPr>
            <a:noAutofit/>
          </a:bodyPr>
          <a:lstStyle/>
          <a:p>
            <a:pPr>
              <a:lnSpc>
                <a:spcPct val="100000"/>
              </a:lnSpc>
            </a:pPr>
            <a:r>
              <a:rPr lang="ar-EG" sz="6000" b="0" dirty="0"/>
              <a:t>وَقَالُوا رَبَّنَا لِمَ كَتَبْتَ عَلَيْنَا الْقِتَالَ لَوْلَا أَخَّرْتَنَا إِلَىٰ أَجَلٍ قَرِيبٍۗ...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9A0E1C-EFE4-9142-53A7-0BC9F0E9DDEC}"/>
              </a:ext>
            </a:extLst>
          </p:cNvPr>
          <p:cNvSpPr txBox="1"/>
          <p:nvPr/>
        </p:nvSpPr>
        <p:spPr>
          <a:xfrm>
            <a:off x="2060710" y="421723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"Our Lord! Why hast Thou ordered us to fight? Wouldst Thou not Grant us respite to our (natural) term, near (enough)?</a:t>
            </a:r>
            <a:r>
              <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1623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A51DC-5427-7177-6B85-7DD916E5DC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E18EE-1DC8-A6D9-A13E-9D7681412504}"/>
              </a:ext>
            </a:extLst>
          </p:cNvPr>
          <p:cNvSpPr>
            <a:spLocks noGrp="1"/>
          </p:cNvSpPr>
          <p:nvPr>
            <p:ph type="title"/>
          </p:nvPr>
        </p:nvSpPr>
        <p:spPr>
          <a:xfrm>
            <a:off x="1980385" y="1223969"/>
            <a:ext cx="8231214" cy="3450327"/>
          </a:xfrm>
        </p:spPr>
        <p:txBody>
          <a:bodyPr>
            <a:noAutofit/>
          </a:bodyPr>
          <a:lstStyle/>
          <a:p>
            <a:pPr>
              <a:lnSpc>
                <a:spcPct val="100000"/>
              </a:lnSpc>
            </a:pPr>
            <a:r>
              <a:rPr lang="ar-EG" sz="5400" b="0" dirty="0"/>
              <a:t>وَمَنْ لَمْ يَسْتَطِعْ مِنْكُمْ طَوْلًا أَنْ يَنْكِحَ الْمُحْصَنَاتِ الْمُؤْمِنَاتِ فَمِنْ مَا مَلَكَتْ أَيْمَانُكُمْ مِنْ فَتَيَاتِكُمُ الْمُؤْمِنَاتِۚ وَاللَّهُ أَعْلَمُ بِإِيمَانِكُمْۚ بَعْضُكُمْ مِنْ بَعْضٍۚ...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1688A0-43FC-1E1E-E6B9-A7BCD754DEAC}"/>
              </a:ext>
            </a:extLst>
          </p:cNvPr>
          <p:cNvSpPr txBox="1"/>
          <p:nvPr/>
        </p:nvSpPr>
        <p:spPr>
          <a:xfrm>
            <a:off x="2060704" y="44644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of you have not the means wherewith to wed free believing women, they may wed believing girls from among those whom your right hands possess: And Allah hath full knowledge about your faith. Ye are one from another:</a:t>
            </a:r>
          </a:p>
        </p:txBody>
      </p:sp>
    </p:spTree>
    <p:extLst>
      <p:ext uri="{BB962C8B-B14F-4D97-AF65-F5344CB8AC3E}">
        <p14:creationId xmlns:p14="http://schemas.microsoft.com/office/powerpoint/2010/main" val="20263665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F5DD7-6A07-0E39-884D-257D89E1B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80975-FB0E-CBD7-F0C9-074F4BC00ED0}"/>
              </a:ext>
            </a:extLst>
          </p:cNvPr>
          <p:cNvSpPr>
            <a:spLocks noGrp="1"/>
          </p:cNvSpPr>
          <p:nvPr>
            <p:ph type="title"/>
          </p:nvPr>
        </p:nvSpPr>
        <p:spPr>
          <a:xfrm>
            <a:off x="1980390" y="1437506"/>
            <a:ext cx="8231214" cy="3450327"/>
          </a:xfrm>
        </p:spPr>
        <p:txBody>
          <a:bodyPr>
            <a:noAutofit/>
          </a:bodyPr>
          <a:lstStyle/>
          <a:p>
            <a:pPr>
              <a:lnSpc>
                <a:spcPct val="100000"/>
              </a:lnSpc>
            </a:pPr>
            <a:r>
              <a:rPr lang="ar-EG" sz="6000" b="0" dirty="0"/>
              <a:t> قُلْ مَتَاعُ الدُّنْيَا قَلِيلٌ وَالْآخِرَةُ خَيْرٌ لِمَنِ اتَّقَىٰ وَلَا تُظْلَمُونَ فَتِيلًا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79B644-36D7-B508-B83B-64A523EACADE}"/>
              </a:ext>
            </a:extLst>
          </p:cNvPr>
          <p:cNvSpPr txBox="1"/>
          <p:nvPr/>
        </p:nvSpPr>
        <p:spPr>
          <a:xfrm>
            <a:off x="2060709" y="39864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"Short is the enjoyment of this world: the Hereafter is the best for those who do right: Never will ye be dealt with unjustly in the very least!</a:t>
            </a:r>
          </a:p>
        </p:txBody>
      </p:sp>
      <p:sp>
        <p:nvSpPr>
          <p:cNvPr id="3" name="TextBox 2">
            <a:extLst>
              <a:ext uri="{FF2B5EF4-FFF2-40B4-BE49-F238E27FC236}">
                <a16:creationId xmlns:a16="http://schemas.microsoft.com/office/drawing/2014/main" id="{AB816E20-06D0-82DC-D80A-C4770E78B524}"/>
              </a:ext>
            </a:extLst>
          </p:cNvPr>
          <p:cNvSpPr txBox="1"/>
          <p:nvPr/>
        </p:nvSpPr>
        <p:spPr>
          <a:xfrm>
            <a:off x="2406943" y="36786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73508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C235D-3DC2-6705-6817-847504223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F4858-CCA9-B785-505C-508D2A829E5F}"/>
              </a:ext>
            </a:extLst>
          </p:cNvPr>
          <p:cNvSpPr>
            <a:spLocks noGrp="1"/>
          </p:cNvSpPr>
          <p:nvPr>
            <p:ph type="title"/>
          </p:nvPr>
        </p:nvSpPr>
        <p:spPr>
          <a:xfrm>
            <a:off x="1980388" y="1279586"/>
            <a:ext cx="8231214" cy="3450327"/>
          </a:xfrm>
        </p:spPr>
        <p:txBody>
          <a:bodyPr>
            <a:noAutofit/>
          </a:bodyPr>
          <a:lstStyle/>
          <a:p>
            <a:pPr>
              <a:lnSpc>
                <a:spcPct val="100000"/>
              </a:lnSpc>
            </a:pPr>
            <a:r>
              <a:rPr lang="ar-EG" sz="4800" b="0" dirty="0"/>
              <a:t>أَيْنَمَا تَكُونُوا يُدْرِكْكُمُ الْمَوْتُ وَلَوْ كُنْتُمْ فِي بُرُوجٍ مُشَيَّدَةٍۗ وَإِنْ تُصِبْهُمْ حَسَنَةٌ يَقُولُوا هَٰذِهِ مِنْ عِنْدِ اللَّهِۖ وَإِنْ تُصِبْهُمْ سَيِّئَةٌ يَقُولُوا هَٰذِهِ مِنْ عِنْدِكَۚ...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5CADB7-1597-2007-88FF-EE87BB65FBBB}"/>
              </a:ext>
            </a:extLst>
          </p:cNvPr>
          <p:cNvSpPr txBox="1"/>
          <p:nvPr/>
        </p:nvSpPr>
        <p:spPr>
          <a:xfrm>
            <a:off x="2060708" y="43940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"Wherever ye are, death will find you out, even if ye are in towers built up strong and high!" If some good befalls them, they say, "This is from Allah"; but if evil, they say, "This is from thee" (O Prophet). </a:t>
            </a:r>
          </a:p>
        </p:txBody>
      </p:sp>
    </p:spTree>
    <p:extLst>
      <p:ext uri="{BB962C8B-B14F-4D97-AF65-F5344CB8AC3E}">
        <p14:creationId xmlns:p14="http://schemas.microsoft.com/office/powerpoint/2010/main" val="1018041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34B35-B4C8-88A6-F05F-D65436693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D363E-1D73-3633-80DB-E670B5335593}"/>
              </a:ext>
            </a:extLst>
          </p:cNvPr>
          <p:cNvSpPr>
            <a:spLocks noGrp="1"/>
          </p:cNvSpPr>
          <p:nvPr>
            <p:ph type="title"/>
          </p:nvPr>
        </p:nvSpPr>
        <p:spPr>
          <a:xfrm>
            <a:off x="1980390" y="1437506"/>
            <a:ext cx="8231214" cy="3450327"/>
          </a:xfrm>
        </p:spPr>
        <p:txBody>
          <a:bodyPr>
            <a:noAutofit/>
          </a:bodyPr>
          <a:lstStyle/>
          <a:p>
            <a:pPr>
              <a:lnSpc>
                <a:spcPct val="100000"/>
              </a:lnSpc>
            </a:pPr>
            <a:r>
              <a:rPr lang="ar-EG" sz="6000" b="0" dirty="0"/>
              <a:t>قُلْ كُلٌّ مِنْ عِنْدِ اللَّهِ ۖ فَمَالِ هَٰؤُلَاءِ الْقَوْمِ لَا يَكَادُونَ يَفْقَهُونَ حَدِيثًا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7752E9-134A-E73B-CA44-9395645162E3}"/>
              </a:ext>
            </a:extLst>
          </p:cNvPr>
          <p:cNvSpPr txBox="1"/>
          <p:nvPr/>
        </p:nvSpPr>
        <p:spPr>
          <a:xfrm>
            <a:off x="2060709" y="398641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"All things are from Allah." But what hath come to these people, that they fail to understand a single fact?</a:t>
            </a:r>
          </a:p>
        </p:txBody>
      </p:sp>
      <p:sp>
        <p:nvSpPr>
          <p:cNvPr id="3" name="TextBox 2">
            <a:extLst>
              <a:ext uri="{FF2B5EF4-FFF2-40B4-BE49-F238E27FC236}">
                <a16:creationId xmlns:a16="http://schemas.microsoft.com/office/drawing/2014/main" id="{3113529D-9430-1A24-5278-0713BF6D9180}"/>
              </a:ext>
            </a:extLst>
          </p:cNvPr>
          <p:cNvSpPr txBox="1"/>
          <p:nvPr/>
        </p:nvSpPr>
        <p:spPr>
          <a:xfrm>
            <a:off x="2202757" y="36786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19763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2E726-F868-4E8D-28A3-C9A8BBCBB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F83D2-92AA-82BD-AFEA-7DAA383587CA}"/>
              </a:ext>
            </a:extLst>
          </p:cNvPr>
          <p:cNvSpPr>
            <a:spLocks noGrp="1"/>
          </p:cNvSpPr>
          <p:nvPr>
            <p:ph type="title"/>
          </p:nvPr>
        </p:nvSpPr>
        <p:spPr>
          <a:xfrm>
            <a:off x="1980393" y="1339852"/>
            <a:ext cx="8231214" cy="3450327"/>
          </a:xfrm>
        </p:spPr>
        <p:txBody>
          <a:bodyPr>
            <a:noAutofit/>
          </a:bodyPr>
          <a:lstStyle/>
          <a:p>
            <a:pPr>
              <a:lnSpc>
                <a:spcPct val="100000"/>
              </a:lnSpc>
            </a:pPr>
            <a:r>
              <a:rPr lang="ar-EG" sz="5400" b="0" dirty="0"/>
              <a:t>مَا أَصَابَكَ مِنْ حَسَنَةٍ فَمِنَ اللَّهِ ۖ وَمَا أَصَابَكَ مِنْ سَيِّئَةٍ فَمِنْ نَفْسِكَۚ وَأَرْسَلْنَاكَ لِلنَّاسِ رَسُولًاۚ وَكَفَىٰ بِاللَّهِ شَهِيدًا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809BBC-5807-CABB-4216-B26A5105F5FF}"/>
              </a:ext>
            </a:extLst>
          </p:cNvPr>
          <p:cNvSpPr txBox="1"/>
          <p:nvPr/>
        </p:nvSpPr>
        <p:spPr>
          <a:xfrm>
            <a:off x="2060712" y="426162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Whatever good, (O man!) happens to thee, is from Allah; but whatever evil happens to thee, is from thy (own) soul. and We have sent thee as a messenger to (instruct) mankind. And enough is Allah for a witness.</a:t>
            </a:r>
          </a:p>
        </p:txBody>
      </p:sp>
      <p:sp>
        <p:nvSpPr>
          <p:cNvPr id="3" name="TextBox 2">
            <a:extLst>
              <a:ext uri="{FF2B5EF4-FFF2-40B4-BE49-F238E27FC236}">
                <a16:creationId xmlns:a16="http://schemas.microsoft.com/office/drawing/2014/main" id="{77343D6F-73CC-9CAD-8F58-88C74C8A9058}"/>
              </a:ext>
            </a:extLst>
          </p:cNvPr>
          <p:cNvSpPr txBox="1"/>
          <p:nvPr/>
        </p:nvSpPr>
        <p:spPr>
          <a:xfrm>
            <a:off x="2460209" y="39538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he-IL"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518864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25DAE-94FD-0B0B-50D3-940873DB9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EA445-53C5-AA33-8177-5A68E2FCB3A2}"/>
              </a:ext>
            </a:extLst>
          </p:cNvPr>
          <p:cNvSpPr>
            <a:spLocks noGrp="1"/>
          </p:cNvSpPr>
          <p:nvPr>
            <p:ph type="title"/>
          </p:nvPr>
        </p:nvSpPr>
        <p:spPr>
          <a:xfrm>
            <a:off x="1980392" y="1519182"/>
            <a:ext cx="8231214" cy="3450327"/>
          </a:xfrm>
        </p:spPr>
        <p:txBody>
          <a:bodyPr>
            <a:noAutofit/>
          </a:bodyPr>
          <a:lstStyle/>
          <a:p>
            <a:pPr>
              <a:lnSpc>
                <a:spcPct val="100000"/>
              </a:lnSpc>
            </a:pPr>
            <a:r>
              <a:rPr lang="ar-EG" sz="5400" b="0" dirty="0"/>
              <a:t>مَنْ يُطِعِ الرَّسُولَ فَقَدْ أَطَاعَ اللَّهَ ۖ وَمَنْ تَوَلَّىٰ فَمَا أَرْسَلْنَاكَ عَلَيْهِمْ حَفِيظًا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20E066-A07F-C5EC-AA90-23F13DE5BAC8}"/>
              </a:ext>
            </a:extLst>
          </p:cNvPr>
          <p:cNvSpPr txBox="1"/>
          <p:nvPr/>
        </p:nvSpPr>
        <p:spPr>
          <a:xfrm>
            <a:off x="2060711" y="397194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who obeys the Messenger, obeys Allah: But if any turn away, We have not sent thee to watch over their (evil deeds).</a:t>
            </a:r>
          </a:p>
        </p:txBody>
      </p:sp>
      <p:sp>
        <p:nvSpPr>
          <p:cNvPr id="3" name="TextBox 2">
            <a:extLst>
              <a:ext uri="{FF2B5EF4-FFF2-40B4-BE49-F238E27FC236}">
                <a16:creationId xmlns:a16="http://schemas.microsoft.com/office/drawing/2014/main" id="{3ACCF05F-73DA-7813-BAED-1C7F82EFCB9E}"/>
              </a:ext>
            </a:extLst>
          </p:cNvPr>
          <p:cNvSpPr txBox="1"/>
          <p:nvPr/>
        </p:nvSpPr>
        <p:spPr>
          <a:xfrm>
            <a:off x="2344799" y="3703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322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EAE6C-F972-A1AF-BD22-AF08770A9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9E49A8-F78C-63E9-EB03-DA3C5A754D54}"/>
              </a:ext>
            </a:extLst>
          </p:cNvPr>
          <p:cNvSpPr>
            <a:spLocks noGrp="1"/>
          </p:cNvSpPr>
          <p:nvPr>
            <p:ph type="title"/>
          </p:nvPr>
        </p:nvSpPr>
        <p:spPr>
          <a:xfrm>
            <a:off x="1980390" y="1105926"/>
            <a:ext cx="8231214" cy="3450327"/>
          </a:xfrm>
        </p:spPr>
        <p:txBody>
          <a:bodyPr>
            <a:noAutofit/>
          </a:bodyPr>
          <a:lstStyle/>
          <a:p>
            <a:pPr>
              <a:lnSpc>
                <a:spcPct val="100000"/>
              </a:lnSpc>
            </a:pPr>
            <a:r>
              <a:rPr lang="ar-EG" sz="4800" b="0" dirty="0"/>
              <a:t>وَيَقُولُونَ طَاعَةٌ فَإِذَا بَرَزُوا مِنْ عِنْدِكَ بَيَّتَ طَائِفَةٌ مِنْهُمْ غَيْرَ الَّذِي تَقُولُۖ وَاللَّهُ يَكْتُبُ مَا يُبَيِّتُونَۖ فَأَعْرِضْ عَنْهُمْ وَتَوَكَّلْ عَلَى اللَّهِۚ وَكَفَىٰ بِاللَّهِ وَكِيلًا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88A008-DA8D-46C2-5DCA-CE23A8BD61ED}"/>
              </a:ext>
            </a:extLst>
          </p:cNvPr>
          <p:cNvSpPr txBox="1"/>
          <p:nvPr/>
        </p:nvSpPr>
        <p:spPr>
          <a:xfrm>
            <a:off x="2060709" y="42007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have "Obedience" on their lips; but when they leave thee, a section of them Meditate all night on things very different from what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tellest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them. But Allah records their nightly (plots): So keep clear of them, and put thy trust in Allah, and enough is Allah as a disposer of affairs.</a:t>
            </a:r>
          </a:p>
        </p:txBody>
      </p:sp>
      <p:sp>
        <p:nvSpPr>
          <p:cNvPr id="3" name="TextBox 2">
            <a:extLst>
              <a:ext uri="{FF2B5EF4-FFF2-40B4-BE49-F238E27FC236}">
                <a16:creationId xmlns:a16="http://schemas.microsoft.com/office/drawing/2014/main" id="{BCB161AD-6D98-D4E3-2991-75D7916CC3AA}"/>
              </a:ext>
            </a:extLst>
          </p:cNvPr>
          <p:cNvSpPr txBox="1"/>
          <p:nvPr/>
        </p:nvSpPr>
        <p:spPr>
          <a:xfrm>
            <a:off x="4022679" y="39699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60843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1FE9E-3722-C91F-5C46-BC4DA687C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CA658E-1862-DE26-DA79-F978A1569916}"/>
              </a:ext>
            </a:extLst>
          </p:cNvPr>
          <p:cNvSpPr>
            <a:spLocks noGrp="1"/>
          </p:cNvSpPr>
          <p:nvPr>
            <p:ph type="title"/>
          </p:nvPr>
        </p:nvSpPr>
        <p:spPr>
          <a:xfrm>
            <a:off x="1980389" y="1576443"/>
            <a:ext cx="8231214" cy="3450327"/>
          </a:xfrm>
        </p:spPr>
        <p:txBody>
          <a:bodyPr>
            <a:noAutofit/>
          </a:bodyPr>
          <a:lstStyle/>
          <a:p>
            <a:pPr>
              <a:lnSpc>
                <a:spcPct val="100000"/>
              </a:lnSpc>
            </a:pPr>
            <a:r>
              <a:rPr lang="ar-EG" sz="5400" b="0" dirty="0"/>
              <a:t>أَفَلَا يَتَدَبَّرُونَ الْقُرْآنَۚ وَلَوْ كَانَ مِنْ عِنْدِ غَيْرِ اللَّهِ لَوَجَدُوا فِيهِ اخْتِلَافًا كَثِيرًا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32516C-24CD-2DBA-A76C-C6F762E9CFF9}"/>
              </a:ext>
            </a:extLst>
          </p:cNvPr>
          <p:cNvSpPr txBox="1"/>
          <p:nvPr/>
        </p:nvSpPr>
        <p:spPr>
          <a:xfrm>
            <a:off x="2060708" y="412386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not consider the Qur'an (with care)? Had it been from other Than Allah, they would surely have found therein Much discrepancy.</a:t>
            </a:r>
          </a:p>
        </p:txBody>
      </p:sp>
      <p:sp>
        <p:nvSpPr>
          <p:cNvPr id="3" name="TextBox 2">
            <a:extLst>
              <a:ext uri="{FF2B5EF4-FFF2-40B4-BE49-F238E27FC236}">
                <a16:creationId xmlns:a16="http://schemas.microsoft.com/office/drawing/2014/main" id="{5298C22C-C26F-18DC-B8CC-3674E1466615}"/>
              </a:ext>
            </a:extLst>
          </p:cNvPr>
          <p:cNvSpPr txBox="1"/>
          <p:nvPr/>
        </p:nvSpPr>
        <p:spPr>
          <a:xfrm>
            <a:off x="2158369" y="38160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08851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105E9-0342-05BB-61AF-18ADD36AC0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4112A-69BB-F296-978A-DCEB5BB028CA}"/>
              </a:ext>
            </a:extLst>
          </p:cNvPr>
          <p:cNvSpPr>
            <a:spLocks noGrp="1"/>
          </p:cNvSpPr>
          <p:nvPr>
            <p:ph type="title"/>
          </p:nvPr>
        </p:nvSpPr>
        <p:spPr>
          <a:xfrm>
            <a:off x="1980388" y="1008975"/>
            <a:ext cx="8231214" cy="3450327"/>
          </a:xfrm>
        </p:spPr>
        <p:txBody>
          <a:bodyPr>
            <a:noAutofit/>
          </a:bodyPr>
          <a:lstStyle/>
          <a:p>
            <a:pPr>
              <a:lnSpc>
                <a:spcPct val="100000"/>
              </a:lnSpc>
            </a:pPr>
            <a:r>
              <a:rPr lang="ar-EG" b="0" dirty="0"/>
              <a:t>وَإِذَا جَاءَهُمْ أَمْرٌ مِنَ الْأَمْنِ أَوِ الْخَوْفِ أَذَاعُوا بِهِۖ وَلَوْ رَدُّوهُ إِلَى الرَّسُولِ وَإِلَىٰ أُولِي الْأَمْرِ مِنْهُمْ لَعَلِمَهُ الَّذِينَ يَسْتَنْبِطُونَهُ مِنْهُمْۗ وَلَوْلَا فَضْلُ اللَّهِ عَلَيْكُمْ وَرَحْمَتُهُ لَاتَّبَعْتُمُ الشَّيْطَانَ إِلَّا قَلِيلًا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1E0ECC-DE2B-08F8-0FB0-864832E134F4}"/>
              </a:ext>
            </a:extLst>
          </p:cNvPr>
          <p:cNvSpPr txBox="1"/>
          <p:nvPr/>
        </p:nvSpPr>
        <p:spPr>
          <a:xfrm>
            <a:off x="2060707" y="398347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there comes to them some matter touching (Public) safety or fear, they divulge it. If they had only referred it to the Messenger, or to those charged with authority among them, the proper investigators would have Tested it from them (direct). Were it not for the Grace and Mercy of Allah unto you, all but a few of you would have fallen into the clutches of Satan.</a:t>
            </a:r>
          </a:p>
        </p:txBody>
      </p:sp>
      <p:sp>
        <p:nvSpPr>
          <p:cNvPr id="3" name="TextBox 2">
            <a:extLst>
              <a:ext uri="{FF2B5EF4-FFF2-40B4-BE49-F238E27FC236}">
                <a16:creationId xmlns:a16="http://schemas.microsoft.com/office/drawing/2014/main" id="{6A4D2383-6B2D-B5D4-613B-D1E5138E88EC}"/>
              </a:ext>
            </a:extLst>
          </p:cNvPr>
          <p:cNvSpPr txBox="1"/>
          <p:nvPr/>
        </p:nvSpPr>
        <p:spPr>
          <a:xfrm>
            <a:off x="2176124" y="3753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778740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2336B-F827-A1F2-96E7-4E427D476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641E2-DA58-8F27-24DA-238D81AB7E33}"/>
              </a:ext>
            </a:extLst>
          </p:cNvPr>
          <p:cNvSpPr>
            <a:spLocks noGrp="1"/>
          </p:cNvSpPr>
          <p:nvPr>
            <p:ph type="title"/>
          </p:nvPr>
        </p:nvSpPr>
        <p:spPr>
          <a:xfrm>
            <a:off x="1980387" y="1337449"/>
            <a:ext cx="8231214" cy="3450327"/>
          </a:xfrm>
        </p:spPr>
        <p:txBody>
          <a:bodyPr>
            <a:noAutofit/>
          </a:bodyPr>
          <a:lstStyle/>
          <a:p>
            <a:pPr>
              <a:lnSpc>
                <a:spcPct val="100000"/>
              </a:lnSpc>
            </a:pPr>
            <a:r>
              <a:rPr lang="ar-EG" sz="5000" b="0" dirty="0"/>
              <a:t>فَقَاتِلْ فِي سَبِيلِ اللَّهِ لَا تُكَلَّفُ إِلَّا نَفْسَكَۚ وَحَرِّضِ الْمُؤْمِنِينَۖ عَسَى اللَّهُ أَنْ يَكُفَّ بَأْسَ الَّذِينَ كَفَرُواۚ وَاللَّهُ أَشَدُّ بَأْسًا وَأَشَدُّ تَنْكِيلًا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1943ED-BA75-C9F4-85E5-82FB54DFD279}"/>
              </a:ext>
            </a:extLst>
          </p:cNvPr>
          <p:cNvSpPr txBox="1"/>
          <p:nvPr/>
        </p:nvSpPr>
        <p:spPr>
          <a:xfrm>
            <a:off x="2060707" y="406171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fight in Allah's cause - Thou art held responsible only for thyself - and rouse the believers. It may be that Allah will restrain the fury of the Unbelievers; for Allah is the strongest in might and in punishment.</a:t>
            </a:r>
          </a:p>
        </p:txBody>
      </p:sp>
      <p:sp>
        <p:nvSpPr>
          <p:cNvPr id="3" name="TextBox 2">
            <a:extLst>
              <a:ext uri="{FF2B5EF4-FFF2-40B4-BE49-F238E27FC236}">
                <a16:creationId xmlns:a16="http://schemas.microsoft.com/office/drawing/2014/main" id="{152CBA45-12DA-456B-50CC-0441A916908D}"/>
              </a:ext>
            </a:extLst>
          </p:cNvPr>
          <p:cNvSpPr txBox="1"/>
          <p:nvPr/>
        </p:nvSpPr>
        <p:spPr>
          <a:xfrm>
            <a:off x="1865406" y="38427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16818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3BB3B-26E5-726A-32AC-0348C098F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3A673-C55A-336E-FD9A-C7297EF22ED7}"/>
              </a:ext>
            </a:extLst>
          </p:cNvPr>
          <p:cNvSpPr>
            <a:spLocks noGrp="1"/>
          </p:cNvSpPr>
          <p:nvPr>
            <p:ph type="title"/>
          </p:nvPr>
        </p:nvSpPr>
        <p:spPr>
          <a:xfrm>
            <a:off x="1980393" y="1290119"/>
            <a:ext cx="8231214" cy="3450327"/>
          </a:xfrm>
        </p:spPr>
        <p:txBody>
          <a:bodyPr>
            <a:noAutofit/>
          </a:bodyPr>
          <a:lstStyle/>
          <a:p>
            <a:pPr>
              <a:lnSpc>
                <a:spcPct val="100000"/>
              </a:lnSpc>
            </a:pPr>
            <a:r>
              <a:rPr lang="ar-EG" sz="5400" b="0" dirty="0"/>
              <a:t>مَنْ يَشْفَعْ شَفَاعَةً حَسَنَةً يَكُنْ لَهُ نَصِيبٌ مِنْهَاۖ وَمَنْ يَشْفَعْ شَفَاعَةً سَيِّئَةً يَكُنْ لَهُ كِفْلٌ مِنْهَاۗ وَكَانَ اللَّهُ عَلَىٰ كُلِّ شَيْءٍ مُقِيتًا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BC74FD-AF1E-98DA-F2F1-CB32925CDD6E}"/>
              </a:ext>
            </a:extLst>
          </p:cNvPr>
          <p:cNvSpPr txBox="1"/>
          <p:nvPr/>
        </p:nvSpPr>
        <p:spPr>
          <a:xfrm>
            <a:off x="2060712" y="415049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Whoever recommends and helps a good cause becomes a partner therein: And whoever recommends and helps an evil cause, shares in its burden: And Allah hath power over all things.</a:t>
            </a:r>
          </a:p>
        </p:txBody>
      </p:sp>
      <p:sp>
        <p:nvSpPr>
          <p:cNvPr id="3" name="TextBox 2">
            <a:extLst>
              <a:ext uri="{FF2B5EF4-FFF2-40B4-BE49-F238E27FC236}">
                <a16:creationId xmlns:a16="http://schemas.microsoft.com/office/drawing/2014/main" id="{5AAD6E4D-DDAF-6D69-704A-3187E179018C}"/>
              </a:ext>
            </a:extLst>
          </p:cNvPr>
          <p:cNvSpPr txBox="1"/>
          <p:nvPr/>
        </p:nvSpPr>
        <p:spPr>
          <a:xfrm>
            <a:off x="1599577" y="38515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84421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E5202-FF11-EE76-BB9E-70DBE6428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5CD6A-1D99-89F0-A5DC-945701ADA802}"/>
              </a:ext>
            </a:extLst>
          </p:cNvPr>
          <p:cNvSpPr>
            <a:spLocks noGrp="1"/>
          </p:cNvSpPr>
          <p:nvPr>
            <p:ph type="title"/>
          </p:nvPr>
        </p:nvSpPr>
        <p:spPr>
          <a:xfrm>
            <a:off x="1980385" y="1223969"/>
            <a:ext cx="8231214" cy="3450327"/>
          </a:xfrm>
        </p:spPr>
        <p:txBody>
          <a:bodyPr>
            <a:noAutofit/>
          </a:bodyPr>
          <a:lstStyle/>
          <a:p>
            <a:pPr>
              <a:lnSpc>
                <a:spcPct val="100000"/>
              </a:lnSpc>
            </a:pPr>
            <a:r>
              <a:rPr lang="ar-EG" sz="5400" b="0" dirty="0"/>
              <a:t>فَانْكِحُوهُنَّ بِإِذْنِ أَهْلِهِنَّ وَآتُوهُنَّ أُجُورَهُنَّ بِالْمَعْرُوفِ مُحْصَنَاتٍ غَيْرَ مُسَافِحَاتٍ وَلَا مُتَّخِذَاتِ أَخْدَانٍۚ...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64D86C-50D5-5010-A241-7FDB2D19B25B}"/>
              </a:ext>
            </a:extLst>
          </p:cNvPr>
          <p:cNvSpPr txBox="1"/>
          <p:nvPr/>
        </p:nvSpPr>
        <p:spPr>
          <a:xfrm>
            <a:off x="2060704" y="416646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Wed them with the leave of their owners, and give them their dowers, according to what is reasonable: They should be chaste, not lustful, nor taking paramours:</a:t>
            </a:r>
          </a:p>
        </p:txBody>
      </p:sp>
    </p:spTree>
    <p:extLst>
      <p:ext uri="{BB962C8B-B14F-4D97-AF65-F5344CB8AC3E}">
        <p14:creationId xmlns:p14="http://schemas.microsoft.com/office/powerpoint/2010/main" val="5047158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20A17-CC15-83F7-D5C1-6E4813579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39480-C3D0-8AD7-E164-0F79A337C8A8}"/>
              </a:ext>
            </a:extLst>
          </p:cNvPr>
          <p:cNvSpPr>
            <a:spLocks noGrp="1"/>
          </p:cNvSpPr>
          <p:nvPr>
            <p:ph type="title"/>
          </p:nvPr>
        </p:nvSpPr>
        <p:spPr>
          <a:xfrm>
            <a:off x="1980392" y="1423285"/>
            <a:ext cx="8231214" cy="3450327"/>
          </a:xfrm>
        </p:spPr>
        <p:txBody>
          <a:bodyPr>
            <a:noAutofit/>
          </a:bodyPr>
          <a:lstStyle/>
          <a:p>
            <a:pPr>
              <a:lnSpc>
                <a:spcPct val="100000"/>
              </a:lnSpc>
            </a:pPr>
            <a:r>
              <a:rPr lang="ar-EG" sz="5100" b="0" dirty="0"/>
              <a:t>وَإِذَا حُيِّيتُمْ بِتَحِيَّةٍ فَحَيُّوا بِأَحْسَنَ مِنْهَا أَوْ رُدُّوهَاۗ إِنَّ اللَّهَ كَانَ عَلَىٰ كُلِّ شَيْءٍ حَسِيبًا</a:t>
            </a:r>
            <a:endParaRPr lang="ar-EG" sz="51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928850-EA92-95DF-0B78-4BB59F15A2D7}"/>
              </a:ext>
            </a:extLst>
          </p:cNvPr>
          <p:cNvSpPr txBox="1"/>
          <p:nvPr/>
        </p:nvSpPr>
        <p:spPr>
          <a:xfrm>
            <a:off x="2060711" y="4005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a (courteous) greeting is offered you, meet it with a greeting still more courteous, or (at least) of equal courtesy. Allah takes careful account of all things.</a:t>
            </a:r>
          </a:p>
        </p:txBody>
      </p:sp>
      <p:sp>
        <p:nvSpPr>
          <p:cNvPr id="3" name="TextBox 2">
            <a:extLst>
              <a:ext uri="{FF2B5EF4-FFF2-40B4-BE49-F238E27FC236}">
                <a16:creationId xmlns:a16="http://schemas.microsoft.com/office/drawing/2014/main" id="{737B0E16-799C-FB28-CDA1-1BF38226FC95}"/>
              </a:ext>
            </a:extLst>
          </p:cNvPr>
          <p:cNvSpPr txBox="1"/>
          <p:nvPr/>
        </p:nvSpPr>
        <p:spPr>
          <a:xfrm>
            <a:off x="1718542" y="36207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0443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2F032-DBD3-F20C-441B-0001773EE1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E529E-E476-A405-00B1-CC586B926DBE}"/>
              </a:ext>
            </a:extLst>
          </p:cNvPr>
          <p:cNvSpPr>
            <a:spLocks noGrp="1"/>
          </p:cNvSpPr>
          <p:nvPr>
            <p:ph type="title"/>
          </p:nvPr>
        </p:nvSpPr>
        <p:spPr>
          <a:xfrm>
            <a:off x="1980392" y="1423285"/>
            <a:ext cx="8231214" cy="3450327"/>
          </a:xfrm>
        </p:spPr>
        <p:txBody>
          <a:bodyPr>
            <a:noAutofit/>
          </a:bodyPr>
          <a:lstStyle/>
          <a:p>
            <a:pPr>
              <a:lnSpc>
                <a:spcPct val="100000"/>
              </a:lnSpc>
            </a:pPr>
            <a:r>
              <a:rPr lang="ar-EG" sz="5000" b="0" dirty="0"/>
              <a:t>اللَّهُ لَا إِلَٰهَ إِلَّا هُوَۚ لَيَجْمَعَنَّكُمْ إِلَىٰ يَوْمِ الْقِيَامَةِ لَا رَيْبَ فِيهِۗ وَمَنْ أَصْدَقُ مِنَ اللَّهِ حَدِيثًا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3BC221-A3F5-A869-9B79-F328B163C098}"/>
              </a:ext>
            </a:extLst>
          </p:cNvPr>
          <p:cNvSpPr txBox="1"/>
          <p:nvPr/>
        </p:nvSpPr>
        <p:spPr>
          <a:xfrm>
            <a:off x="2060711" y="400548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There is no god but He: of a surety He will gather you together against the Day of Judgment, about which there is no doubt. And whose word can be truer than Allah's?</a:t>
            </a:r>
          </a:p>
        </p:txBody>
      </p:sp>
      <p:sp>
        <p:nvSpPr>
          <p:cNvPr id="3" name="TextBox 2">
            <a:extLst>
              <a:ext uri="{FF2B5EF4-FFF2-40B4-BE49-F238E27FC236}">
                <a16:creationId xmlns:a16="http://schemas.microsoft.com/office/drawing/2014/main" id="{7F60025D-6C4B-6ADE-6FA9-616A62345C71}"/>
              </a:ext>
            </a:extLst>
          </p:cNvPr>
          <p:cNvSpPr txBox="1"/>
          <p:nvPr/>
        </p:nvSpPr>
        <p:spPr>
          <a:xfrm>
            <a:off x="1980392" y="35501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0721282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B0B1E-8EF0-AEA5-D16D-E3666E10D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A164F9-9DDC-0119-3B2C-6577D1672F30}"/>
              </a:ext>
            </a:extLst>
          </p:cNvPr>
          <p:cNvSpPr>
            <a:spLocks noGrp="1"/>
          </p:cNvSpPr>
          <p:nvPr>
            <p:ph type="title"/>
          </p:nvPr>
        </p:nvSpPr>
        <p:spPr>
          <a:xfrm>
            <a:off x="1980394" y="1216875"/>
            <a:ext cx="8231214" cy="3450327"/>
          </a:xfrm>
        </p:spPr>
        <p:txBody>
          <a:bodyPr>
            <a:noAutofit/>
          </a:bodyPr>
          <a:lstStyle/>
          <a:p>
            <a:pPr>
              <a:lnSpc>
                <a:spcPct val="100000"/>
              </a:lnSpc>
            </a:pPr>
            <a:r>
              <a:rPr lang="ar-EG" sz="5000" b="0" dirty="0"/>
              <a:t>فَمَا لَكُمْ فِي الْمُنَافِقِينَ فِئَتَيْنِ وَاللَّهُ أَرْكَسَهُمْ بِمَا كَسَبُواۚ أَتُرِيدُونَ أَنْ تَهْدُوا مَنْ أَضَلَّ اللَّهُۖ وَمَنْ يُضْلِلِ اللَّهُ فَلَنْ تَجِدَ لَهُ سَبِيلًا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D485DC-18CF-9F80-E41E-F99CF6800689}"/>
              </a:ext>
            </a:extLst>
          </p:cNvPr>
          <p:cNvSpPr txBox="1"/>
          <p:nvPr/>
        </p:nvSpPr>
        <p:spPr>
          <a:xfrm>
            <a:off x="2060711" y="40054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Why should ye be divided into two parties about the Hypocrites? Allah hath upset them for their (evil) deeds. Would ye guide those whom Allah hath thrown out of the Way? For those whom Allah hath thrown out of the Way, never shalt thou find the Way.</a:t>
            </a:r>
          </a:p>
        </p:txBody>
      </p:sp>
      <p:sp>
        <p:nvSpPr>
          <p:cNvPr id="3" name="TextBox 2">
            <a:extLst>
              <a:ext uri="{FF2B5EF4-FFF2-40B4-BE49-F238E27FC236}">
                <a16:creationId xmlns:a16="http://schemas.microsoft.com/office/drawing/2014/main" id="{DEFD4B5F-DE4A-449D-4ECA-9E7A0DA53863}"/>
              </a:ext>
            </a:extLst>
          </p:cNvPr>
          <p:cNvSpPr txBox="1"/>
          <p:nvPr/>
        </p:nvSpPr>
        <p:spPr>
          <a:xfrm>
            <a:off x="2433153" y="37154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180723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42ECF-89D3-3371-6102-E3488851E7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5968C-F850-8508-6B7F-86B021C1FD69}"/>
              </a:ext>
            </a:extLst>
          </p:cNvPr>
          <p:cNvSpPr>
            <a:spLocks noGrp="1"/>
          </p:cNvSpPr>
          <p:nvPr>
            <p:ph type="title"/>
          </p:nvPr>
        </p:nvSpPr>
        <p:spPr>
          <a:xfrm>
            <a:off x="1980391" y="1127353"/>
            <a:ext cx="8231214" cy="3450327"/>
          </a:xfrm>
        </p:spPr>
        <p:txBody>
          <a:bodyPr>
            <a:noAutofit/>
          </a:bodyPr>
          <a:lstStyle/>
          <a:p>
            <a:pPr>
              <a:lnSpc>
                <a:spcPct val="100000"/>
              </a:lnSpc>
            </a:pPr>
            <a:r>
              <a:rPr lang="ar-EG" b="0" dirty="0"/>
              <a:t>وَدُّوا لَوْ تَكْفُرُونَ كَمَا كَفَرُوا فَتَكُونُونَ سَوَاءًۖ فَلَا تَتَّخِذُوا مِنْهُمْ أَوْلِيَاءَ حَتَّىٰ يُهَاجِرُوا فِي سَبِيلِ اللَّهِۚ فَإِنْ تَوَلَّوْا فَخُذُوهُمْ وَاقْتُلُوهُمْ حَيْثُ وَجَدْتُمُوهُمْۖ وَلَا تَتَّخِذُوا مِنْهُمْ وَلِيًّا وَلَا نَصِيرًا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695110-4EEA-2BF6-4DA4-D95BF28B0BDD}"/>
              </a:ext>
            </a:extLst>
          </p:cNvPr>
          <p:cNvSpPr txBox="1"/>
          <p:nvPr/>
        </p:nvSpPr>
        <p:spPr>
          <a:xfrm>
            <a:off x="2060710" y="411623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but wish that ye should reject Faith, as they do, and thus be on the same footing (as they): But take not friends from their ranks until they flee in the way of Allah (From what is forbidden). But if they turn renegades, seize them and slay them wherever ye find them; and (in any case) take no friends or helpers from their ranks;-</a:t>
            </a:r>
          </a:p>
        </p:txBody>
      </p:sp>
      <p:sp>
        <p:nvSpPr>
          <p:cNvPr id="3" name="TextBox 2">
            <a:extLst>
              <a:ext uri="{FF2B5EF4-FFF2-40B4-BE49-F238E27FC236}">
                <a16:creationId xmlns:a16="http://schemas.microsoft.com/office/drawing/2014/main" id="{081A7657-A460-1F95-9794-9646B13AD5E3}"/>
              </a:ext>
            </a:extLst>
          </p:cNvPr>
          <p:cNvSpPr txBox="1"/>
          <p:nvPr/>
        </p:nvSpPr>
        <p:spPr>
          <a:xfrm>
            <a:off x="2859282" y="39268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299512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41CAA-DD35-B174-6D0E-C065E6870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9ACFB0-9B3F-94AD-87DB-5B238D37EF50}"/>
              </a:ext>
            </a:extLst>
          </p:cNvPr>
          <p:cNvSpPr>
            <a:spLocks noGrp="1"/>
          </p:cNvSpPr>
          <p:nvPr>
            <p:ph type="title"/>
          </p:nvPr>
        </p:nvSpPr>
        <p:spPr>
          <a:xfrm>
            <a:off x="1980390" y="1100720"/>
            <a:ext cx="8231214" cy="3450327"/>
          </a:xfrm>
        </p:spPr>
        <p:txBody>
          <a:bodyPr>
            <a:noAutofit/>
          </a:bodyPr>
          <a:lstStyle/>
          <a:p>
            <a:pPr>
              <a:lnSpc>
                <a:spcPct val="100000"/>
              </a:lnSpc>
            </a:pPr>
            <a:r>
              <a:rPr lang="ar-EG" sz="4800" b="0" dirty="0"/>
              <a:t>إِلَّا الَّذِينَ يَصِلُونَ إِلَىٰ قَوْمٍ بَيْنَكُمْ وَبَيْنَهُمْ مِيثَاقٌ أَوْ جَاءُوكُمْ حَصِرَتْ صُدُورُهُمْ أَنْ يُقَاتِلُوكُمْ أَوْ يُقَاتِلُوا قَوْمَهُمْۚ وَلَوْ شَاءَ اللَّهُ لَسَلَّطَهُمْ عَلَيْكُمْ فَلَقَاتَلُوكُمْۚ...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2CC8833-A98F-8EA8-D842-299030BC7462}"/>
              </a:ext>
            </a:extLst>
          </p:cNvPr>
          <p:cNvSpPr txBox="1"/>
          <p:nvPr/>
        </p:nvSpPr>
        <p:spPr>
          <a:xfrm>
            <a:off x="2060709" y="423164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those who join a group between whom and you there is a treaty (of peace), or those who approach you with hearts restraining them from fighting you as well as fighting their own people. If Allah had pleased, He could have given them power over you, and they would have fought you:</a:t>
            </a:r>
          </a:p>
        </p:txBody>
      </p:sp>
    </p:spTree>
    <p:extLst>
      <p:ext uri="{BB962C8B-B14F-4D97-AF65-F5344CB8AC3E}">
        <p14:creationId xmlns:p14="http://schemas.microsoft.com/office/powerpoint/2010/main" val="383431936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EE0DF-5461-D7B4-250B-371C6EE352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6E1D3B-3516-1C76-F154-B66368D33E0C}"/>
              </a:ext>
            </a:extLst>
          </p:cNvPr>
          <p:cNvSpPr>
            <a:spLocks noGrp="1"/>
          </p:cNvSpPr>
          <p:nvPr>
            <p:ph type="title"/>
          </p:nvPr>
        </p:nvSpPr>
        <p:spPr>
          <a:xfrm>
            <a:off x="1980389" y="1411439"/>
            <a:ext cx="8231214" cy="3450327"/>
          </a:xfrm>
        </p:spPr>
        <p:txBody>
          <a:bodyPr>
            <a:noAutofit/>
          </a:bodyPr>
          <a:lstStyle/>
          <a:p>
            <a:pPr>
              <a:lnSpc>
                <a:spcPct val="100000"/>
              </a:lnSpc>
            </a:pPr>
            <a:r>
              <a:rPr lang="ar-EG" sz="5400" b="0" dirty="0"/>
              <a:t>فَإِنِ اعْتَزَلُوكُمْ فَلَمْ يُقَاتِلُوكُمْ وَأَلْقَوْا إِلَيْكُمُ السَّلَمَ فَمَا جَعَلَ اللَّهُ لَكُمْ عَلَيْهِمْ سَبِيلًا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112616-509A-75A5-251B-9A7F26B06BD1}"/>
              </a:ext>
            </a:extLst>
          </p:cNvPr>
          <p:cNvSpPr txBox="1"/>
          <p:nvPr/>
        </p:nvSpPr>
        <p:spPr>
          <a:xfrm>
            <a:off x="2060709" y="400082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Therefore if they withdraw from you but fight you not, and (instead) send you (Guarantees of) peace, then Allah Hath opened no way for you (to war against them).</a:t>
            </a:r>
          </a:p>
        </p:txBody>
      </p:sp>
      <p:sp>
        <p:nvSpPr>
          <p:cNvPr id="7" name="TextBox 6">
            <a:extLst>
              <a:ext uri="{FF2B5EF4-FFF2-40B4-BE49-F238E27FC236}">
                <a16:creationId xmlns:a16="http://schemas.microsoft.com/office/drawing/2014/main" id="{B09299B8-98A7-22D5-4CB6-A7510DF603CF}"/>
              </a:ext>
            </a:extLst>
          </p:cNvPr>
          <p:cNvSpPr txBox="1"/>
          <p:nvPr/>
        </p:nvSpPr>
        <p:spPr>
          <a:xfrm>
            <a:off x="1980389" y="36306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63595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F656C-3F2E-B615-B459-FABF93FA98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BC7EB-7FC0-C3F4-1772-A7EE86B13579}"/>
              </a:ext>
            </a:extLst>
          </p:cNvPr>
          <p:cNvSpPr>
            <a:spLocks noGrp="1"/>
          </p:cNvSpPr>
          <p:nvPr>
            <p:ph type="title"/>
          </p:nvPr>
        </p:nvSpPr>
        <p:spPr>
          <a:xfrm>
            <a:off x="1980389" y="1132009"/>
            <a:ext cx="8231214" cy="3450327"/>
          </a:xfrm>
        </p:spPr>
        <p:txBody>
          <a:bodyPr>
            <a:noAutofit/>
          </a:bodyPr>
          <a:lstStyle/>
          <a:p>
            <a:pPr>
              <a:lnSpc>
                <a:spcPct val="100000"/>
              </a:lnSpc>
            </a:pPr>
            <a:r>
              <a:rPr lang="ar-EG" b="0" dirty="0"/>
              <a:t>سَتَجِدُونَ آخَرِينَ يُرِيدُونَ أَنْ يَأْمَنُوكُمْ وَيَأْمَنُوا قَوْمَهُمْ كُلَّ مَا رُدُّوا إِلَى الْفِتْنَةِ أُرْكِسُوا فِيهَا ۚ فَإِنْ لَمْ يَعْتَزِلُوكُمْ وَيُلْقُوا إِلَيْكُمُ السَّلَمَ وَيَكُفُّوا أَيْدِيَهُمْ فَخُذُوهُمْ وَاقْتُلُوهُمْ حَيْثُ ثَقِفْتُمُوهُمْۚ...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545AD2-58BB-4923-A3D8-6B042650931F}"/>
              </a:ext>
            </a:extLst>
          </p:cNvPr>
          <p:cNvSpPr txBox="1"/>
          <p:nvPr/>
        </p:nvSpPr>
        <p:spPr>
          <a:xfrm>
            <a:off x="2060708" y="411623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Others you will find that wish to gain your confidence as well as that of their people: Every time they are sent back to temptation, they succumb thereto: if they withdraw not from you nor give you (guarantees) of peace besides restraining their hands, seize them and slay them wherever ye get them:</a:t>
            </a:r>
          </a:p>
        </p:txBody>
      </p:sp>
    </p:spTree>
    <p:extLst>
      <p:ext uri="{BB962C8B-B14F-4D97-AF65-F5344CB8AC3E}">
        <p14:creationId xmlns:p14="http://schemas.microsoft.com/office/powerpoint/2010/main" val="408054541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285A3-BBE8-C957-9206-34F2997FC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810FBB-AB7F-A36A-A1E9-B7D48E07BB14}"/>
              </a:ext>
            </a:extLst>
          </p:cNvPr>
          <p:cNvSpPr>
            <a:spLocks noGrp="1"/>
          </p:cNvSpPr>
          <p:nvPr>
            <p:ph type="title"/>
          </p:nvPr>
        </p:nvSpPr>
        <p:spPr>
          <a:xfrm>
            <a:off x="1980388" y="1553485"/>
            <a:ext cx="8231214" cy="3450327"/>
          </a:xfrm>
        </p:spPr>
        <p:txBody>
          <a:bodyPr>
            <a:noAutofit/>
          </a:bodyPr>
          <a:lstStyle/>
          <a:p>
            <a:pPr>
              <a:lnSpc>
                <a:spcPct val="100000"/>
              </a:lnSpc>
            </a:pPr>
            <a:r>
              <a:rPr lang="ar-EG" sz="5400" b="0" dirty="0"/>
              <a:t>وَأُولَٰئِكُمْ جَعَلْنَا لَكُمْ عَلَيْهِمْ سُلْطَانًا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1B189D-EBA3-3D59-9DDA-6B21A0246DDA}"/>
              </a:ext>
            </a:extLst>
          </p:cNvPr>
          <p:cNvSpPr txBox="1"/>
          <p:nvPr/>
        </p:nvSpPr>
        <p:spPr>
          <a:xfrm>
            <a:off x="2060708" y="362710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their case We have provided you with a clear argument against them.</a:t>
            </a:r>
          </a:p>
        </p:txBody>
      </p:sp>
      <p:sp>
        <p:nvSpPr>
          <p:cNvPr id="7" name="TextBox 6">
            <a:extLst>
              <a:ext uri="{FF2B5EF4-FFF2-40B4-BE49-F238E27FC236}">
                <a16:creationId xmlns:a16="http://schemas.microsoft.com/office/drawing/2014/main" id="{AF6B2035-0A28-EA40-F258-78D72A33FE18}"/>
              </a:ext>
            </a:extLst>
          </p:cNvPr>
          <p:cNvSpPr txBox="1"/>
          <p:nvPr/>
        </p:nvSpPr>
        <p:spPr>
          <a:xfrm>
            <a:off x="1789562" y="33638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5680351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0B3CA-8761-E468-1D97-D8AB7E2D0F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7A865-13A3-F884-1624-C7C7BBED0AC5}"/>
              </a:ext>
            </a:extLst>
          </p:cNvPr>
          <p:cNvSpPr>
            <a:spLocks noGrp="1"/>
          </p:cNvSpPr>
          <p:nvPr>
            <p:ph type="title"/>
          </p:nvPr>
        </p:nvSpPr>
        <p:spPr>
          <a:xfrm>
            <a:off x="1980387" y="1245735"/>
            <a:ext cx="8231214" cy="3450327"/>
          </a:xfrm>
        </p:spPr>
        <p:txBody>
          <a:bodyPr>
            <a:noAutofit/>
          </a:bodyPr>
          <a:lstStyle/>
          <a:p>
            <a:pPr>
              <a:lnSpc>
                <a:spcPct val="100000"/>
              </a:lnSpc>
            </a:pPr>
            <a:r>
              <a:rPr lang="ar-EG" sz="4800" b="0" dirty="0"/>
              <a:t>وَمَا كَانَ لِمُؤْمِنٍ أَنْ يَقْتُلَ مُؤْمِنًا إِلَّا خَطَأًۚ وَمَنْ قَتَلَ مُؤْمِنًا خَطَأً فَتَحْرِيرُ رَقَبَةٍ مُؤْمِنَةٍ وَدِيَةٌ مُسَلَّمَةٌ إِلَىٰ أَهْلِهِ إِلَّا أَنْ يَصَّدَّقُواۚ...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6AC994-0195-BE6B-E628-842D010F5FD5}"/>
              </a:ext>
            </a:extLst>
          </p:cNvPr>
          <p:cNvSpPr txBox="1"/>
          <p:nvPr/>
        </p:nvSpPr>
        <p:spPr>
          <a:xfrm>
            <a:off x="2060706" y="403434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Never should a believer kill a believer; but (If it so happens) by mistake, (Compensation is due): If one (so) kills a believer, it is ordained that he should free a believing slave, and pay compensation to the deceased's family, unless they remit it freely.</a:t>
            </a:r>
          </a:p>
        </p:txBody>
      </p:sp>
    </p:spTree>
    <p:extLst>
      <p:ext uri="{BB962C8B-B14F-4D97-AF65-F5344CB8AC3E}">
        <p14:creationId xmlns:p14="http://schemas.microsoft.com/office/powerpoint/2010/main" val="145522478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26DA7-E2E9-748A-8B77-094D12900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DC9172-FFD5-F818-01D6-A26A1B7F0770}"/>
              </a:ext>
            </a:extLst>
          </p:cNvPr>
          <p:cNvSpPr>
            <a:spLocks noGrp="1"/>
          </p:cNvSpPr>
          <p:nvPr>
            <p:ph type="title"/>
          </p:nvPr>
        </p:nvSpPr>
        <p:spPr>
          <a:xfrm>
            <a:off x="1980386" y="1441043"/>
            <a:ext cx="8231214" cy="3450327"/>
          </a:xfrm>
        </p:spPr>
        <p:txBody>
          <a:bodyPr>
            <a:noAutofit/>
          </a:bodyPr>
          <a:lstStyle/>
          <a:p>
            <a:pPr>
              <a:lnSpc>
                <a:spcPct val="100000"/>
              </a:lnSpc>
            </a:pPr>
            <a:r>
              <a:rPr lang="ar-EG" sz="6000" b="0" dirty="0"/>
              <a:t> فَإِنْ كَانَ مِنْ قَوْمٍ عَدُوٍّ لَكُمْ وَهُوَ مُؤْمِنٌ فَتَحْرِيرُ رَقَبَةٍ مُؤْمِنَةٍۖ...</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D649D8-2125-8F69-42D6-500B28743F35}"/>
              </a:ext>
            </a:extLst>
          </p:cNvPr>
          <p:cNvSpPr txBox="1"/>
          <p:nvPr/>
        </p:nvSpPr>
        <p:spPr>
          <a:xfrm>
            <a:off x="2060706" y="408760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 deceased belonged to a people at war with you, and he was a believer, the freeing of a believing slave (Is enough). </a:t>
            </a:r>
          </a:p>
        </p:txBody>
      </p:sp>
    </p:spTree>
    <p:extLst>
      <p:ext uri="{BB962C8B-B14F-4D97-AF65-F5344CB8AC3E}">
        <p14:creationId xmlns:p14="http://schemas.microsoft.com/office/powerpoint/2010/main" val="436884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DF4EE-EFDE-9D14-16EC-A0F94D7879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36443-A71A-7185-930F-EB8CEAE61CDA}"/>
              </a:ext>
            </a:extLst>
          </p:cNvPr>
          <p:cNvSpPr>
            <a:spLocks noGrp="1"/>
          </p:cNvSpPr>
          <p:nvPr>
            <p:ph type="title"/>
          </p:nvPr>
        </p:nvSpPr>
        <p:spPr>
          <a:xfrm>
            <a:off x="1980384" y="1552442"/>
            <a:ext cx="8231214" cy="3450327"/>
          </a:xfrm>
        </p:spPr>
        <p:txBody>
          <a:bodyPr>
            <a:noAutofit/>
          </a:bodyPr>
          <a:lstStyle/>
          <a:p>
            <a:pPr>
              <a:lnSpc>
                <a:spcPct val="100000"/>
              </a:lnSpc>
            </a:pPr>
            <a:r>
              <a:rPr lang="ar-EG" sz="5000" b="0" dirty="0"/>
              <a:t>فَإِذَا أُحْصِنَّ فَإِنْ أَتَيْنَ بِفَاحِشَةٍ فَعَلَيْهِنَّ نِصْفُ مَا عَلَى الْمُحْصَنَاتِ مِنَ الْعَذَابِ...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BB37A3-404B-0C88-B824-943AF35F7CFD}"/>
              </a:ext>
            </a:extLst>
          </p:cNvPr>
          <p:cNvSpPr txBox="1"/>
          <p:nvPr/>
        </p:nvSpPr>
        <p:spPr>
          <a:xfrm>
            <a:off x="2060703" y="403329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are taken in wedlock, if they fall into shame, their punishment is half that for free women.</a:t>
            </a:r>
          </a:p>
        </p:txBody>
      </p:sp>
    </p:spTree>
    <p:extLst>
      <p:ext uri="{BB962C8B-B14F-4D97-AF65-F5344CB8AC3E}">
        <p14:creationId xmlns:p14="http://schemas.microsoft.com/office/powerpoint/2010/main" val="325802740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EE367-5125-BB19-3D49-90F1519D61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056073-1EC3-55A0-08A0-CC7CE024C2F2}"/>
              </a:ext>
            </a:extLst>
          </p:cNvPr>
          <p:cNvSpPr>
            <a:spLocks noGrp="1"/>
          </p:cNvSpPr>
          <p:nvPr>
            <p:ph type="title"/>
          </p:nvPr>
        </p:nvSpPr>
        <p:spPr>
          <a:xfrm>
            <a:off x="1980386" y="1254612"/>
            <a:ext cx="8231214" cy="3450327"/>
          </a:xfrm>
        </p:spPr>
        <p:txBody>
          <a:bodyPr>
            <a:noAutofit/>
          </a:bodyPr>
          <a:lstStyle/>
          <a:p>
            <a:pPr>
              <a:lnSpc>
                <a:spcPct val="100000"/>
              </a:lnSpc>
            </a:pPr>
            <a:r>
              <a:rPr lang="ar-EG" sz="5400" b="0" dirty="0"/>
              <a:t> وَإِنْ كَانَ مِنْ قَوْمٍ بَيْنَكُمْ وَبَيْنَهُمْ </a:t>
            </a:r>
            <a:br>
              <a:rPr lang="ar-EG" sz="5400" b="0" dirty="0"/>
            </a:br>
            <a:r>
              <a:rPr lang="ar-EG" sz="5400" b="0" dirty="0"/>
              <a:t>مِيثَاقٌ فَدِيَةٌ مُسَلَّمَةٌ إِلَىٰ أَهْلِهِ وَتَحْرِيرُ رَقَبَةٍ مُؤْمِنَةٍۖ...</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8A5048-D997-B1ED-78E1-C1E7B6280BEE}"/>
              </a:ext>
            </a:extLst>
          </p:cNvPr>
          <p:cNvSpPr txBox="1"/>
          <p:nvPr/>
        </p:nvSpPr>
        <p:spPr>
          <a:xfrm>
            <a:off x="2060705" y="413199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he belonged to a people with whom ye have treaty of Mutual alliance, compensation should be paid to his family, and a believing slave be freed.</a:t>
            </a:r>
          </a:p>
        </p:txBody>
      </p:sp>
    </p:spTree>
    <p:extLst>
      <p:ext uri="{BB962C8B-B14F-4D97-AF65-F5344CB8AC3E}">
        <p14:creationId xmlns:p14="http://schemas.microsoft.com/office/powerpoint/2010/main" val="417071324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748B9-9034-9C7E-8A6A-F720F9046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1470C-90AB-8595-90CE-721DBB6E41E9}"/>
              </a:ext>
            </a:extLst>
          </p:cNvPr>
          <p:cNvSpPr>
            <a:spLocks noGrp="1"/>
          </p:cNvSpPr>
          <p:nvPr>
            <p:ph type="title"/>
          </p:nvPr>
        </p:nvSpPr>
        <p:spPr>
          <a:xfrm>
            <a:off x="1980387" y="1398212"/>
            <a:ext cx="8231214" cy="3450327"/>
          </a:xfrm>
        </p:spPr>
        <p:txBody>
          <a:bodyPr>
            <a:noAutofit/>
          </a:bodyPr>
          <a:lstStyle/>
          <a:p>
            <a:pPr>
              <a:lnSpc>
                <a:spcPct val="100000"/>
              </a:lnSpc>
            </a:pPr>
            <a:r>
              <a:rPr lang="ar-EG" sz="5400" b="0" dirty="0"/>
              <a:t>فَمَنْ لَمْ يَجِدْ فَصِيَامُ شَهْرَيْنِ مُتَتَابِعَيْنِ تَوْبَةً مِنَ اللَّهِۗ وَكَانَ اللَّهُ عَلِيمًا حَكِيمًا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BBBF89-9A10-BEE0-F61D-E2591D6049C7}"/>
              </a:ext>
            </a:extLst>
          </p:cNvPr>
          <p:cNvSpPr txBox="1"/>
          <p:nvPr/>
        </p:nvSpPr>
        <p:spPr>
          <a:xfrm>
            <a:off x="2060707" y="38328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those who find this beyond their means, (is prescribed) a fast for two months running: by way of repentance to Allah: for Allah hath all knowledge and all wisdom.</a:t>
            </a:r>
          </a:p>
        </p:txBody>
      </p:sp>
      <p:sp>
        <p:nvSpPr>
          <p:cNvPr id="7" name="TextBox 6">
            <a:extLst>
              <a:ext uri="{FF2B5EF4-FFF2-40B4-BE49-F238E27FC236}">
                <a16:creationId xmlns:a16="http://schemas.microsoft.com/office/drawing/2014/main" id="{76B3142D-09A1-F99D-47E2-0E004AE7A132}"/>
              </a:ext>
            </a:extLst>
          </p:cNvPr>
          <p:cNvSpPr txBox="1"/>
          <p:nvPr/>
        </p:nvSpPr>
        <p:spPr>
          <a:xfrm>
            <a:off x="2060707" y="35250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457276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A0B88-681C-5FE9-75CC-5ACDA94AA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E756C1-FADD-1235-A8AD-FA0418BDF9C9}"/>
              </a:ext>
            </a:extLst>
          </p:cNvPr>
          <p:cNvSpPr>
            <a:spLocks noGrp="1"/>
          </p:cNvSpPr>
          <p:nvPr>
            <p:ph type="title"/>
          </p:nvPr>
        </p:nvSpPr>
        <p:spPr>
          <a:xfrm>
            <a:off x="1980393" y="1256168"/>
            <a:ext cx="8231214" cy="3450327"/>
          </a:xfrm>
        </p:spPr>
        <p:txBody>
          <a:bodyPr>
            <a:noAutofit/>
          </a:bodyPr>
          <a:lstStyle/>
          <a:p>
            <a:pPr>
              <a:lnSpc>
                <a:spcPct val="100000"/>
              </a:lnSpc>
            </a:pPr>
            <a:r>
              <a:rPr lang="ar-EG" sz="5400" b="0" dirty="0"/>
              <a:t>وَمَنْ يَقْتُلْ مُؤْمِنًا مُتَعَمِّدًا فَجَزَاؤُهُ جَهَنَّمُ خَالِدًا فِيهَا وَغَضِبَ اللَّهُ عَلَيْهِ وَلَعَنَهُ وَأَعَدَّ لَهُ عَذَابًا عَظِيمًا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F2422D-0E81-545C-3660-2F154188E0B5}"/>
              </a:ext>
            </a:extLst>
          </p:cNvPr>
          <p:cNvSpPr txBox="1"/>
          <p:nvPr/>
        </p:nvSpPr>
        <p:spPr>
          <a:xfrm>
            <a:off x="2060718" y="40832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 man kills a believer intentionally, his recompense is Hell, to abide therein (For ever): And the wrath and the curse of Allah are upon him, and a dreadful penalty is prepared for him.</a:t>
            </a:r>
          </a:p>
        </p:txBody>
      </p:sp>
      <p:sp>
        <p:nvSpPr>
          <p:cNvPr id="7" name="TextBox 6">
            <a:extLst>
              <a:ext uri="{FF2B5EF4-FFF2-40B4-BE49-F238E27FC236}">
                <a16:creationId xmlns:a16="http://schemas.microsoft.com/office/drawing/2014/main" id="{30517C32-F41E-7455-1F59-D264A0130E0B}"/>
              </a:ext>
            </a:extLst>
          </p:cNvPr>
          <p:cNvSpPr txBox="1"/>
          <p:nvPr/>
        </p:nvSpPr>
        <p:spPr>
          <a:xfrm>
            <a:off x="3374602" y="38376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121747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A78F-340D-22F8-E25C-B3EEE7896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9888B-8AD0-2ECC-E41E-FED5F390F245}"/>
              </a:ext>
            </a:extLst>
          </p:cNvPr>
          <p:cNvSpPr>
            <a:spLocks noGrp="1"/>
          </p:cNvSpPr>
          <p:nvPr>
            <p:ph type="title"/>
          </p:nvPr>
        </p:nvSpPr>
        <p:spPr>
          <a:xfrm>
            <a:off x="1980393" y="1138361"/>
            <a:ext cx="8231214" cy="3450327"/>
          </a:xfrm>
        </p:spPr>
        <p:txBody>
          <a:bodyPr>
            <a:noAutofit/>
          </a:bodyPr>
          <a:lstStyle/>
          <a:p>
            <a:pPr>
              <a:lnSpc>
                <a:spcPct val="100000"/>
              </a:lnSpc>
            </a:pPr>
            <a:r>
              <a:rPr lang="ar-EG" sz="4800" b="0" dirty="0"/>
              <a:t>يَا أَيُّهَا الَّذِينَ آمَنُوا إِذَا ضَرَبْتُمْ فِي سَبِيلِ اللَّهِ فَتَبَيَّنُوا وَلَا تَقُولُوا لِمَنْ أَلْقَىٰ إِلَيْكُمُ السَّلَامَ لَسْتَ مُؤْمِنًا تَبْتَغُونَ عَرَضَ الْحَيَاةِ الدُّنْيَا فَعِنْدَ اللَّهِ مَغَانِمُ كَثِيرَةٌۚ...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C381C6-9A6E-C3AD-DEF3-6DDCD20DE987}"/>
              </a:ext>
            </a:extLst>
          </p:cNvPr>
          <p:cNvSpPr txBox="1"/>
          <p:nvPr/>
        </p:nvSpPr>
        <p:spPr>
          <a:xfrm>
            <a:off x="2060712" y="428696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When ye go abroad in the cause of Allah, investigate carefully, and say not to any one who offers you a salutation: "Thou art none of a believer!" Coveting the perishable goods of this life: with Allah are profits and spoils abundant.</a:t>
            </a:r>
          </a:p>
        </p:txBody>
      </p:sp>
    </p:spTree>
    <p:extLst>
      <p:ext uri="{BB962C8B-B14F-4D97-AF65-F5344CB8AC3E}">
        <p14:creationId xmlns:p14="http://schemas.microsoft.com/office/powerpoint/2010/main" val="31755652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ED8B0-0CD8-DE02-2757-C6B876822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AF797-30F8-06D7-A760-CEC1A2B496CF}"/>
              </a:ext>
            </a:extLst>
          </p:cNvPr>
          <p:cNvSpPr>
            <a:spLocks noGrp="1"/>
          </p:cNvSpPr>
          <p:nvPr>
            <p:ph type="title"/>
          </p:nvPr>
        </p:nvSpPr>
        <p:spPr>
          <a:xfrm>
            <a:off x="1980393" y="1256168"/>
            <a:ext cx="8231214" cy="3450327"/>
          </a:xfrm>
        </p:spPr>
        <p:txBody>
          <a:bodyPr>
            <a:noAutofit/>
          </a:bodyPr>
          <a:lstStyle/>
          <a:p>
            <a:pPr>
              <a:lnSpc>
                <a:spcPct val="100000"/>
              </a:lnSpc>
            </a:pPr>
            <a:r>
              <a:rPr lang="ar-EG" sz="5400" b="0" dirty="0"/>
              <a:t>كَذَٰلِكَ كُنْتُمْ مِنْ قَبْلُ فَمَنَّ اللَّهُ عَلَيْكُمْ فَتَبَيَّنُواۚ إِنَّ اللَّهَ كَانَ بِمَا تَعْمَلُونَ خَبِيرًا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DEF050-DC96-EDC9-2E5D-0C281AF19B75}"/>
              </a:ext>
            </a:extLst>
          </p:cNvPr>
          <p:cNvSpPr txBox="1"/>
          <p:nvPr/>
        </p:nvSpPr>
        <p:spPr>
          <a:xfrm>
            <a:off x="2060712" y="383762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thus were ye yourselves before, till Allah conferred on you His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Therefore carefully investigate. For Allah is well aware of all that ye do.</a:t>
            </a:r>
          </a:p>
        </p:txBody>
      </p:sp>
      <p:sp>
        <p:nvSpPr>
          <p:cNvPr id="7" name="TextBox 6">
            <a:extLst>
              <a:ext uri="{FF2B5EF4-FFF2-40B4-BE49-F238E27FC236}">
                <a16:creationId xmlns:a16="http://schemas.microsoft.com/office/drawing/2014/main" id="{01C1917C-7C61-C188-476B-3A657B31354E}"/>
              </a:ext>
            </a:extLst>
          </p:cNvPr>
          <p:cNvSpPr txBox="1"/>
          <p:nvPr/>
        </p:nvSpPr>
        <p:spPr>
          <a:xfrm>
            <a:off x="1856521" y="34290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9615511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DBBF5-12AA-E299-6930-CA2044FEB4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AE315-3D59-BCC3-B613-1D349F93CBF2}"/>
              </a:ext>
            </a:extLst>
          </p:cNvPr>
          <p:cNvSpPr>
            <a:spLocks noGrp="1"/>
          </p:cNvSpPr>
          <p:nvPr>
            <p:ph type="title"/>
          </p:nvPr>
        </p:nvSpPr>
        <p:spPr>
          <a:xfrm>
            <a:off x="1980392" y="1096370"/>
            <a:ext cx="8231214" cy="3450327"/>
          </a:xfrm>
        </p:spPr>
        <p:txBody>
          <a:bodyPr>
            <a:noAutofit/>
          </a:bodyPr>
          <a:lstStyle/>
          <a:p>
            <a:pPr>
              <a:lnSpc>
                <a:spcPct val="100000"/>
              </a:lnSpc>
            </a:pPr>
            <a:r>
              <a:rPr lang="ar-EG" sz="4800" b="0" dirty="0"/>
              <a:t>لَا يَسْتَوِي الْقَاعِدُونَ مِنَ الْمُؤْمِنِينَ غَيْرُ أُولِي الضَّرَرِ وَالْمُجَاهِدُونَ فِي سَبِيلِ اللَّهِ بِأَمْوَالِهِمْ وَأَنْفُسِهِمْۚ فَضَّلَ اللَّهُ الْمُجَاهِدِينَ بِأَمْوَالِهِمْ وَأَنْفُسِهِمْ عَلَى الْقَاعِدِينَ دَرَجَةًۚ...</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B0DB04-6295-EF92-30FE-D075FFC041DF}"/>
              </a:ext>
            </a:extLst>
          </p:cNvPr>
          <p:cNvSpPr txBox="1"/>
          <p:nvPr/>
        </p:nvSpPr>
        <p:spPr>
          <a:xfrm>
            <a:off x="2060711" y="413041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equal are those believers who sit (at home) and receive no hurt, and those who strive and fight in the cause of Allah with their goods and their persons. Allah hath granted a grade higher to those who strive and fight with their goods and persons than to those who sit (at home).</a:t>
            </a:r>
          </a:p>
        </p:txBody>
      </p:sp>
    </p:spTree>
    <p:extLst>
      <p:ext uri="{BB962C8B-B14F-4D97-AF65-F5344CB8AC3E}">
        <p14:creationId xmlns:p14="http://schemas.microsoft.com/office/powerpoint/2010/main" val="20871871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C4812-206A-D3D3-1A43-2085DB0D40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509E0D-3641-7051-02C9-6D93259EF708}"/>
              </a:ext>
            </a:extLst>
          </p:cNvPr>
          <p:cNvSpPr>
            <a:spLocks noGrp="1"/>
          </p:cNvSpPr>
          <p:nvPr>
            <p:ph type="title"/>
          </p:nvPr>
        </p:nvSpPr>
        <p:spPr>
          <a:xfrm>
            <a:off x="1980393" y="1256168"/>
            <a:ext cx="8231214" cy="3450327"/>
          </a:xfrm>
        </p:spPr>
        <p:txBody>
          <a:bodyPr>
            <a:noAutofit/>
          </a:bodyPr>
          <a:lstStyle/>
          <a:p>
            <a:pPr>
              <a:lnSpc>
                <a:spcPct val="100000"/>
              </a:lnSpc>
            </a:pPr>
            <a:r>
              <a:rPr lang="ar-EG" sz="5400" b="0" dirty="0"/>
              <a:t>وَكُلًّا وَعَدَ اللَّهُ الْحُسْنَىٰۚ وَفَضَّلَ اللَّهُ الْمُجَاهِدِينَ عَلَى الْقَاعِدِينَ أَجْرًا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AADC68-3C70-0DBC-437F-4239AB70B515}"/>
              </a:ext>
            </a:extLst>
          </p:cNvPr>
          <p:cNvSpPr txBox="1"/>
          <p:nvPr/>
        </p:nvSpPr>
        <p:spPr>
          <a:xfrm>
            <a:off x="2060712" y="383762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Unto all (in Faith) Hath Allah promised good: But those who strive and fight Hath He distinguished above those who sit (at home) by a special reward,-</a:t>
            </a:r>
          </a:p>
        </p:txBody>
      </p:sp>
      <p:sp>
        <p:nvSpPr>
          <p:cNvPr id="7" name="TextBox 6">
            <a:extLst>
              <a:ext uri="{FF2B5EF4-FFF2-40B4-BE49-F238E27FC236}">
                <a16:creationId xmlns:a16="http://schemas.microsoft.com/office/drawing/2014/main" id="{9CD69783-39D1-853A-68BF-E9855080CBFE}"/>
              </a:ext>
            </a:extLst>
          </p:cNvPr>
          <p:cNvSpPr txBox="1"/>
          <p:nvPr/>
        </p:nvSpPr>
        <p:spPr>
          <a:xfrm>
            <a:off x="1678384" y="35298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202810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80A71-C6CE-B7FD-7A35-0FF5CAB10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9379A-8201-52A0-34A1-B543AEBC318D}"/>
              </a:ext>
            </a:extLst>
          </p:cNvPr>
          <p:cNvSpPr>
            <a:spLocks noGrp="1"/>
          </p:cNvSpPr>
          <p:nvPr>
            <p:ph type="title"/>
          </p:nvPr>
        </p:nvSpPr>
        <p:spPr>
          <a:xfrm>
            <a:off x="1980392" y="1398210"/>
            <a:ext cx="8231214" cy="3450327"/>
          </a:xfrm>
        </p:spPr>
        <p:txBody>
          <a:bodyPr>
            <a:noAutofit/>
          </a:bodyPr>
          <a:lstStyle/>
          <a:p>
            <a:pPr>
              <a:lnSpc>
                <a:spcPct val="100000"/>
              </a:lnSpc>
            </a:pPr>
            <a:r>
              <a:rPr lang="ar-EG" sz="5400" b="0" dirty="0"/>
              <a:t>دَرَجَاتٍ مِنْهُ وَمَغْفِرَةً وَرَحْمَةًۚ وَكَانَ</a:t>
            </a:r>
            <a:br>
              <a:rPr lang="ar-EG" sz="5400" b="0" dirty="0"/>
            </a:br>
            <a:r>
              <a:rPr lang="ar-EG" sz="5400" b="0" dirty="0"/>
              <a:t> اللَّهُ غَفُورًا رَحِيمًا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53B949-3992-F6D3-7C35-992475D574EE}"/>
              </a:ext>
            </a:extLst>
          </p:cNvPr>
          <p:cNvSpPr txBox="1"/>
          <p:nvPr/>
        </p:nvSpPr>
        <p:spPr>
          <a:xfrm>
            <a:off x="2060712" y="386769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Ranks specially bestowed by Him, and Forgiveness and Mercy. For Allah is Oft-forgiving, Most Merciful.</a:t>
            </a:r>
          </a:p>
        </p:txBody>
      </p:sp>
      <p:sp>
        <p:nvSpPr>
          <p:cNvPr id="7" name="TextBox 6">
            <a:extLst>
              <a:ext uri="{FF2B5EF4-FFF2-40B4-BE49-F238E27FC236}">
                <a16:creationId xmlns:a16="http://schemas.microsoft.com/office/drawing/2014/main" id="{04E9A6B2-E916-D040-54AC-42440761FA66}"/>
              </a:ext>
            </a:extLst>
          </p:cNvPr>
          <p:cNvSpPr txBox="1"/>
          <p:nvPr/>
        </p:nvSpPr>
        <p:spPr>
          <a:xfrm>
            <a:off x="3755758" y="36183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4817007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33A00-82B4-77AB-8BD0-595F9342D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2F469-CB55-38ED-2A28-DBEA20DE1014}"/>
              </a:ext>
            </a:extLst>
          </p:cNvPr>
          <p:cNvSpPr>
            <a:spLocks noGrp="1"/>
          </p:cNvSpPr>
          <p:nvPr>
            <p:ph type="title"/>
          </p:nvPr>
        </p:nvSpPr>
        <p:spPr>
          <a:xfrm>
            <a:off x="1980391" y="1105345"/>
            <a:ext cx="8231214" cy="3450327"/>
          </a:xfrm>
        </p:spPr>
        <p:txBody>
          <a:bodyPr>
            <a:noAutofit/>
          </a:bodyPr>
          <a:lstStyle/>
          <a:p>
            <a:pPr>
              <a:lnSpc>
                <a:spcPct val="100000"/>
              </a:lnSpc>
            </a:pPr>
            <a:r>
              <a:rPr lang="ar-EG" sz="4800" b="0" dirty="0"/>
              <a:t>إِنَّ الَّذِينَ تَوَفَّاهُمُ الْمَلَائِكَةُ ظَالِمِي أَنْفُسِهِمْ قَالُوا فِيمَ كُنْتُمْۖ قَالُوا كُنَّا مُسْتَضْعَفِينَ فِي الْأَرْضِۚ قَالُوا أَلَمْ تَكُنْ أَرْضُ اللَّهِ وَاسِعَةً فَتُهَاجِرُوا فِيهَاۚ...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0CC32C-025A-FA42-D89E-15FA7E22BC90}"/>
              </a:ext>
            </a:extLst>
          </p:cNvPr>
          <p:cNvSpPr txBox="1"/>
          <p:nvPr/>
        </p:nvSpPr>
        <p:spPr>
          <a:xfrm>
            <a:off x="2060711" y="419616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angels take the souls of those who die in sin against their souls, they say: "In what (plight) Were ye?" They reply: "Weak and oppressed Were we in the earth." They say: "Was not the earth of Allah spacious enough for you to move yourselves away (From evil)?</a:t>
            </a:r>
            <a:r>
              <a:rPr kumimoji="0" lang="ar-EG"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18955503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D2FC1-6057-2FDE-1B4A-E74D69C83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77072-38C0-3662-149A-B213D67C70F9}"/>
              </a:ext>
            </a:extLst>
          </p:cNvPr>
          <p:cNvSpPr>
            <a:spLocks noGrp="1"/>
          </p:cNvSpPr>
          <p:nvPr>
            <p:ph type="title"/>
          </p:nvPr>
        </p:nvSpPr>
        <p:spPr>
          <a:xfrm>
            <a:off x="1980392" y="1612874"/>
            <a:ext cx="8231214" cy="3450327"/>
          </a:xfrm>
        </p:spPr>
        <p:txBody>
          <a:bodyPr>
            <a:noAutofit/>
          </a:bodyPr>
          <a:lstStyle/>
          <a:p>
            <a:pPr>
              <a:lnSpc>
                <a:spcPct val="100000"/>
              </a:lnSpc>
            </a:pPr>
            <a:r>
              <a:rPr lang="ar-EG" sz="5400" b="0" dirty="0"/>
              <a:t> فَأُولَٰئِكَ مَأْوَاهُمْ جَهَنَّمُۖ وَسَاءَتْ مَصِيرًا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D827E6-7621-4DA2-10CB-9E6216158EEA}"/>
              </a:ext>
            </a:extLst>
          </p:cNvPr>
          <p:cNvSpPr txBox="1"/>
          <p:nvPr/>
        </p:nvSpPr>
        <p:spPr>
          <a:xfrm>
            <a:off x="2060712" y="3673851"/>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Such men will find their abode in Hell,- What an evil refuge! -</a:t>
            </a:r>
          </a:p>
        </p:txBody>
      </p:sp>
      <p:sp>
        <p:nvSpPr>
          <p:cNvPr id="7" name="TextBox 6">
            <a:extLst>
              <a:ext uri="{FF2B5EF4-FFF2-40B4-BE49-F238E27FC236}">
                <a16:creationId xmlns:a16="http://schemas.microsoft.com/office/drawing/2014/main" id="{26860931-67B7-8F5D-0667-65657640B1CC}"/>
              </a:ext>
            </a:extLst>
          </p:cNvPr>
          <p:cNvSpPr txBox="1"/>
          <p:nvPr/>
        </p:nvSpPr>
        <p:spPr>
          <a:xfrm>
            <a:off x="1740530" y="35199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6731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4</Template>
  <TotalTime>249</TotalTime>
  <Words>9448</Words>
  <Application>Microsoft Office PowerPoint</Application>
  <PresentationFormat>Widescreen</PresentationFormat>
  <Paragraphs>599</Paragraphs>
  <Slides>157</Slides>
  <Notes>154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157</vt:i4>
      </vt:variant>
    </vt:vector>
  </HeadingPairs>
  <TitlesOfParts>
    <vt:vector size="163"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النساء بِسْمِ ٱللَّهِ ٱلرَّحْمَـٰنِ ٱلرَّحِيمِ</vt:lpstr>
      <vt:lpstr>فَإِنْ لَمْ تَكُونُوا دَخَلْتُمْ بِهِنَّ فَلَا جُنَاحَ عَلَيْكُمْ وَحَلَائِلُ أَبْنَائِكُمُ الَّذِينَ مِنْ أَصْلَابِكُمْ وَأَنْ تَجْمَعُوا بَيْنَ الْأُخْتَيْنِ إِلَّا مَا قَدْ سَلَفَۗ إِنَّ اللَّهَ كَانَ غَفُورًا رَحِيمًا</vt:lpstr>
      <vt:lpstr>وَالْمُحْصَنَاتُ مِنَ النِّسَاءِ إِلَّا مَا مَلَكَتْ أَيْمَانُكُمْۖ كِتَابَ اللَّهِ عَلَيْكُمْۚ وَأُحِلَّ لَكُمْ مَا وَرَاءَ ذَٰلِكُمْ أَنْ تَبْتَغُوا بِأَمْوَالِكُمْ مُحْصِنِينَ  غَيْرَ مُسَافِحِينَۚ...</vt:lpstr>
      <vt:lpstr>فَمَا اسْتَمْتَعْتُمْ بِهِ مِنْهُنَّ فَآتُوهُنَّ أُجُورَهُنَّ فَرِيضَةً ۚ وَلَا جُنَاحَ عَلَيْكُمْ فِيمَا تَرَاضَيْتُمْ بِهِ مِنْ بَعْدِ الْفَرِيضَةِۚ إِنَّ اللَّهَ كَانَ  عَلِيمًا حَكِيمًا</vt:lpstr>
      <vt:lpstr>وَمَنْ لَمْ يَسْتَطِعْ مِنْكُمْ طَوْلًا أَنْ يَنْكِحَ الْمُحْصَنَاتِ الْمُؤْمِنَاتِ فَمِنْ مَا مَلَكَتْ أَيْمَانُكُمْ مِنْ فَتَيَاتِكُمُ الْمُؤْمِنَاتِۚ وَاللَّهُ أَعْلَمُ بِإِيمَانِكُمْۚ بَعْضُكُمْ مِنْ بَعْضٍۚ... </vt:lpstr>
      <vt:lpstr>فَانْكِحُوهُنَّ بِإِذْنِ أَهْلِهِنَّ وَآتُوهُنَّ أُجُورَهُنَّ بِالْمَعْرُوفِ مُحْصَنَاتٍ غَيْرَ مُسَافِحَاتٍ وَلَا مُتَّخِذَاتِ أَخْدَانٍۚ...</vt:lpstr>
      <vt:lpstr>فَإِذَا أُحْصِنَّ فَإِنْ أَتَيْنَ بِفَاحِشَةٍ فَعَلَيْهِنَّ نِصْفُ مَا عَلَى الْمُحْصَنَاتِ مِنَ الْعَذَابِ...</vt:lpstr>
      <vt:lpstr> ذَٰلِكَ لِمَنْ خَشِيَ الْعَنَتَ مِنْكُمْۚ وَأَنْ تَصْبِرُوا خَيْرٌ لَكُمْۗ وَاللَّهُ غَفُورٌ رَحِيمٌ</vt:lpstr>
      <vt:lpstr>يُرِيدُ اللَّهُ لِيُبَيِّنَ لَكُمْ وَيَهْدِيَكُمْ سُنَنَ الَّذِينَ مِنْ قَبْلِكُمْ وَيَتُوبَ عَلَيْكُمْۗ وَاللَّهُ عَلِيمٌ حَكِيمٌ</vt:lpstr>
      <vt:lpstr>وَاللَّهُ يُرِيدُ أَنْ يَتُوبَ عَلَيْكُمْ وَيُرِيدُ الَّذِينَ يَتَّبِعُونَ الشَّهَوَاتِ أَنْ تَمِيلُوا مَيْلًا عَظِيمًا</vt:lpstr>
      <vt:lpstr>يُرِيدُ اللَّهُ أَنْ يُخَفِّفَ عَنْكُمْۚ وَخُلِقَ الْإِنْسَانُ ضَعِيفًا</vt:lpstr>
      <vt:lpstr>يَا أَيُّهَا الَّذِينَ آمَنُوا لَا تَأْكُلُوا أَمْوَالَكُمْ  بَيْنَكُمْ بِالْبَاطِلِ إِلَّا أَنْ تَكُونَ تِجَارَةً عَنْ تَرَاضٍ مِنْكُمْۚ وَلَا تَقْتُلُوا أَنْفُسَكُمْۚ إِنَّ اللَّهَ  كَانَ بِكُمْ رَحِيمًا</vt:lpstr>
      <vt:lpstr>وَمَنْ يَفْعَلْ ذَٰلِكَ عُدْوَانًا وَظُلْمًا فَسَوْفَ نُصْلِيهِ نَارًاۚ وَكَانَ ذَٰلِكَ عَلَى اللَّهِ يَسِيرًا</vt:lpstr>
      <vt:lpstr>إِنْ تَجْتَنِبُوا كَبَائِرَ مَا تُنْهَوْنَ عَنْهُ نُكَفِّرْ عَنْكُمْ سَيِّئَاتِكُمْ وَنُدْخِلْكُمْ مُدْخَلًا كَرِيمًا</vt:lpstr>
      <vt:lpstr>وَلَا تَتَمَنَّوْا مَا فَضَّلَ اللَّهُ بِهِ بَعْضَكُمْ عَلَىٰ بَعْضٍۚ لِلرِّجَالِ نَصِيبٌ مِمَّا اكْتَسَبُواۖ وَلِلنِّسَاءِ نَصِيبٌ مِمَّا اكْتَسَبْنَۚ وَاسْأَلُوا اللَّهَ مِنْ فَضْلِهِۗ إِنَّ اللَّهَ كَانَ بِكُلِّ شَيْءٍ عَلِيمًا </vt:lpstr>
      <vt:lpstr>وَلِكُلٍّ جَعَلْنَا مَوَالِيَ مِمَّا تَرَكَ الْوَالِدَانِ وَالْأَقْرَبُونَۚ وَالَّذِينَ عَقَدَتْ أَيْمَانُكُمْ فَآتُوهُمْ نَصِيبَهُمْۚ إِنَّ اللَّهَ كَانَ عَلَىٰ كُلِّ شَيْءٍ شَهِيدًا</vt:lpstr>
      <vt:lpstr>الرِّجَالُ قَوَّامُونَ عَلَى النِّسَاءِ بِمَا فَضَّلَ اللَّهُ بَعْضَهُمْ عَلَىٰ بَعْضٍ وَبِمَا أَنْفَقُوا مِنْ أَمْوَالِهِمْ ۚ فَالصَّالِحَاتُ قَانِتَاتٌ حَافِظَاتٌ لِلْغَيْبِ بِمَا حَفِظَ اللَّهُۚ... </vt:lpstr>
      <vt:lpstr> وَاللَّاتِي تَخَافُونَ نُشُوزَهُنَّ فَعِظُوهُنَّ وَاهْجُرُوهُنَّ فِي الْمَضَاجِعِ وَاضْرِبُوهُنَّۖ...</vt:lpstr>
      <vt:lpstr>فَإِنْ أَطَعْنَكُمْ فَلَا تَبْغُوا عَلَيْهِنَّ سَبِيلًاۗ إِنَّ اللَّهَ كَانَ عَلِيًّا كَبِيرًا</vt:lpstr>
      <vt:lpstr>وَإِنْ خِفْتُمْ شِقَاقَ بَيْنِهِمَا فَابْعَثُوا حَكَمًا مِنْ أَهْلِهِ وَحَكَمًا مِنْ  أَهْلِهَا إِنْ يُرِيدَا إِصْلَاحًا يُوَفِّقِ اللَّهُ بَيْنَهُمَاۗ إِنَّ اللَّهَ كَانَ عَلِيمًا خَبِيرًا</vt:lpstr>
      <vt:lpstr>وَاعْبُدُوا اللَّهَ وَلَا تُشْرِكُوا بِهِ شَيْئًاۖ وَبِالْوَالِدَيْنِ إِحْسَانًا وَبِذِي الْقُرْبَىٰ وَالْيَتَامَىٰ وَالْمَسَاكِينِ وَالْجَارِ ذِي الْقُرْبَىٰ وَالْجَارِ الْجُنُبِ وَالصَّاحِبِ بِالْجَنْبِ وَابْنِ السَّبِيلِ وَمَا مَلَكَتْ أَيْمَانُكُمْۗ...</vt:lpstr>
      <vt:lpstr>إِنَّ اللَّهَ لَا يُحِبُّ مَنْ كَانَ مُخْتَالًا فَخُورًا</vt:lpstr>
      <vt:lpstr>الَّذِينَ يَبْخَلُونَ وَيَأْمُرُونَ النَّاسَ بِالْبُخْلِ وَيَكْتُمُونَ مَا آتَاهُمُ اللَّهُ مِنْ فَضْلِهِۗ وَأَعْتَدْنَا لِلْكَافِرِينَ عَذَابًا مُهِينًا</vt:lpstr>
      <vt:lpstr>وَالَّذِينَ يُنْفِقُونَ أَمْوَالَهُمْ رِئَاءَ النَّاسِ وَلَا يُؤْمِنُونَ بِاللَّهِ وَلَا بِالْيَوْمِ الْآخِرِۗ وَمَنْ يَكُنِ الشَّيْطَانُ لَهُ قَرِينًا فَسَاءَ قَرِينًا</vt:lpstr>
      <vt:lpstr>وَمَاذَا عَلَيْهِمْ لَوْ آمَنُوا بِاللَّهِ وَالْيَوْمِ الْآخِرِ وَأَنْفَقُوا مِمَّا رَزَقَهُمُ اللَّهُۚ وَكَانَ اللَّهُ بِهِمْ عَلِيمًا</vt:lpstr>
      <vt:lpstr>إِنَّ اللَّهَ لَا يَظْلِمُ مِثْقَالَ ذَرَّةٍۖ وَإِنْ تَكُ حَسَنَةً يُضَاعِفْهَا وَيُؤْتِ مِنْ لَدُنْهُ أَجْرًا عَظِيمًا </vt:lpstr>
      <vt:lpstr>فَكَيْفَ إِذَا جِئْنَا مِنْ كُلِّ أُمَّةٍ بِشَهِيدٍ وَجِئْنَا بِكَ عَلَىٰ هَٰؤُلَاءِ شَهِيدًا </vt:lpstr>
      <vt:lpstr>يَوْمَئِذٍ يَوَدُّ الَّذِينَ كَفَرُوا وَعَصَوُا الرَّسُولَ لَوْ تُسَوَّىٰ بِهِمُ الْأَرْضُ وَلَا يَكْتُمُونَ اللَّهَ حَدِيثًا</vt:lpstr>
      <vt:lpstr>يَا أَيُّهَا الَّذِينَ آمَنُوا لَا تَقْرَبُوا الصَّلَاةَ وَأَنْتُمْ سُكَارَىٰ حَتَّىٰ تَعْلَمُوا مَا تَقُولُونَ وَلَا جُنُبًا إِلَّا عَابِرِي سَبِيلٍ حَتَّىٰ تَغْتَسِلُواۚ...</vt:lpstr>
      <vt:lpstr>وَإِنْ كُنْتُمْ مَرْضَىٰ أَوْ عَلَىٰ سَفَرٍ أَوْ جَاءَ أَحَدٌ مِنْكُمْ مِنَ الْغَائِطِ أَوْ لَامَسْتُمُ النِّسَاءَ فَلَمْ تَجِدُوا مَاءً فَتَيَمَّمُوا صَعِيدًا طَيِّبًا فَامْسَحُوا بِوُجُوهِكُمْ وَأَيْدِيكُمْۗ...</vt:lpstr>
      <vt:lpstr>إِنَّ اللَّهَ كَانَ عَفُوًّا غَفُورًا</vt:lpstr>
      <vt:lpstr>أَلَمْ تَرَ إِلَى الَّذِينَ أُوتُوا نَصِيبًا مِنَ الْكِتَابِ يَشْتَرُونَ الضَّلَالَةَ وَيُرِيدُونَ أَنْ تَضِلُّوا السَّبِيلَ</vt:lpstr>
      <vt:lpstr>وَاللَّهُ أَعْلَمُ بِأَعْدَائِكُمْۚ وَكَفَىٰ بِاللَّهِ وَلِيًّا وَكَفَىٰ بِاللَّهِ نَصِيرًا</vt:lpstr>
      <vt:lpstr>مِنَ الَّذِينَ هَادُوا يُحَرِّفُونَ الْكَلِمَ عَنْ مَوَاضِعِهِ وَيَقُولُونَ سَمِعْنَا وَعَصَيْنَا وَاسْمَعْ غَيْرَ مُسْمَعٍ وَرَاعِنَا لَيًّا بِأَلْسِنَتِهِمْ وَطَعْنًا فِي الدِّينِۚ... </vt:lpstr>
      <vt:lpstr> وَلَوْ أَنَّهُمْ قَالُوا سَمِعْنَا وَأَطَعْنَا وَاسْمَعْ وَانْظُرْنَا لَكَانَ خَيْرًا لَهُمْ وَأَقْوَمَ وَلَٰكِنْ لَعَنَهُمُ اللَّهُ بِكُفْرِهِمْ فَلَا يُؤْمِنُونَ إِلَّا قَلِيلًا</vt:lpstr>
      <vt:lpstr>يَا أَيُّهَا الَّذِينَ أُوتُوا الْكِتَابَ آمِنُوا بِمَا نَزَّلْنَا مُصَدِّقًا لِمَا مَعَكُمْ مِنْ قَبْلِ أَنْ نَطْمِسَ وُجُوهًا فَنَرُدَّهَا عَلَىٰ أَدْبَارِهَا أَوْ نَلْعَنَهُمْ كَمَا لَعَنَّا أَصْحَابَ السَّبْتِ ۚ وَكَانَ أَمْرُ اللَّهِ مَفْعُولًا</vt:lpstr>
      <vt:lpstr>إِنَّ اللَّهَ لَا يَغْفِرُ أَنْ يُشْرَكَ بِهِ وَيَغْفِرُ مَا دُونَ ذَٰلِكَ لِمَنْ يَشَاءُۚ وَمَنْ يُشْرِكْ بِاللَّهِ فَقَدِ افْتَرَىٰ إِثْمًا عَظِيمًا</vt:lpstr>
      <vt:lpstr>أَلَمْ تَرَ إِلَى الَّذِينَ يُزَكُّونَ أَنْفُسَهُمْۚ بَلِ اللَّهُ يُزَكِّي مَنْ يَشَاءُ وَلَا يُظْلَمُونَ فَتِيلًا </vt:lpstr>
      <vt:lpstr>انْظُرْ كَيْفَ يَفْتَرُونَ عَلَى اللَّهِ الْكَذِبَۖ وَكَفَىٰ بِهِ إِثْمًا مُبِينًا</vt:lpstr>
      <vt:lpstr>أَلَمْ تَرَ إِلَى الَّذِينَ أُوتُوا نَصِيبًا مِنَ الْكِتَابِ يُؤْمِنُونَ بِالْجِبْتِ وَالطَّاغُوتِ وَيَقُولُونَ لِلَّذِينَ كَفَرُوا هَٰؤُلَاءِ أَهْدَىٰ مِنَ الَّذِينَ  آمَنُوا سَبِيلًا</vt:lpstr>
      <vt:lpstr>أُولَٰئِكَ الَّذِينَ لَعَنَهُمُ اللَّهُۖ وَمَنْ يَلْعَنِ اللَّهُ فَلَنْ تَجِدَ لَهُ نَصِيرًا </vt:lpstr>
      <vt:lpstr>أَمْ لَهُمْ نَصِيبٌ مِنَ الْمُلْكِ فَإِذًا لَا يُؤْتُونَ النَّاسَ نَقِيرًا</vt:lpstr>
      <vt:lpstr>أَمْ يَحْسُدُونَ النَّاسَ عَلَىٰ مَا آتَاهُمُ اللَّهُ مِنْ فَضْلِهِۖ فَقَدْ آتَيْنَا آلَ إِبْرَاهِيمَ الْكِتَابَ وَالْحِكْمَةَ وَآتَيْنَاهُمْ مُلْكًا عَظِيمًا</vt:lpstr>
      <vt:lpstr>فَمِنْهُمْ  مَنْ آمَنَ بِهِ وَمِنْهُمْ مَنْ صَدَّ عَنْهُۚ وَكَفَىٰ بِجَهَنَّمَ سَعِيرًا</vt:lpstr>
      <vt:lpstr>إِنَّ الَّذِينَ كَفَرُوا بِآيَاتِنَا سَوْفَ نُصْلِيهِمْ نَارًا كُلَّمَا نَضِجَتْ جُلُودُهُمْ بَدَّلْنَاهُمْ جُلُودًا غَيْرَهَا لِيَذُوقُوا الْعَذَابَۗ إِنَّ اللَّهَ كَانَ عَزِيزًا حَكِيمًا</vt:lpstr>
      <vt:lpstr>وَالَّذِينَ آمَنُوا وَعَمِلُوا الصَّالِحَاتِ سَنُدْخِلُهُمْ جَنَّاتٍ تَجْرِي مِنْ تَحْتِهَا الْأَنْهَارُ خَالِدِينَ  فِيهَا أَبَدًاۖ لَهُمْ فِيهَا أَزْوَاجٌ  مُطَهَّرَةٌۖ وَنُدْخِلُهُمْ ظِلًّا ظَلِيلًا</vt:lpstr>
      <vt:lpstr>إِنَّ اللَّهَ يَأْمُرُكُمْ أَنْ تُؤَدُّوا الْأَمَانَاتِ إِلَىٰ أَهْلِهَا وَإِذَا حَكَمْتُمْ بَيْنَ النَّاسِ أَنْ تَحْكُمُوا بِالْعَدْلِۚ إِنَّ اللَّهَ نِعِمَّا يَعِظُكُمْ بِهِۗ إِنَّ اللَّهَ كَانَ سَمِيعًا بَصِيرًا</vt:lpstr>
      <vt:lpstr>يَا أَيُّهَا الَّذِينَ آمَنُوا أَطِيعُوا اللَّهَ وَأَطِيعُوا الرَّسُولَ وَأُولِي الْأَمْرِ مِنْكُمْۖ فَإِنْ تَنَازَعْتُمْ فِي شَيْءٍ فَرُدُّوهُ إِلَى اللَّهِ وَالرَّسُولِ إِنْ كُنْتُمْ تُؤْمِنُونَ بِاللَّهِ وَالْيَوْمِ الْآخِرِۚ ذَٰلِكَ خَيْرٌ وَأَحْسَنُ تَأْوِيلًا</vt:lpstr>
      <vt:lpstr>أَلَمْ تَرَ إِلَى الَّذِينَ يَزْعُمُونَ أَنَّهُمْ آمَنُوا بِمَا أُنْزِلَ إِلَيْكَ وَمَا أُنْزِلَ مِنْ قَبْلِكَ يُرِيدُونَ أَنْ يَتَحَاكَمُوا إِلَى الطَّاغُوتِ وَقَدْ أُمِرُوا أَنْ يَكْفُرُوا بِهِ وَيُرِيدُ الشَّيْطَانُ أَنْ يُضِلَّهُمْ ضَلَالًا بَعِيدًا</vt:lpstr>
      <vt:lpstr>وَإِذَا قِيلَ لَهُمْ تَعَالَوْا إِلَىٰ مَا أَنْزَلَ  اللَّهُ وَإِلَى الرَّسُولِ رَأَيْتَ الْمُنَافِقِينَ يَصُدُّونَ عَنْكَ صُدُودًا </vt:lpstr>
      <vt:lpstr>فَكَيْفَ إِذَا أَصَابَتْهُمْ مُصِيبَةٌ بِمَا قَدَّمَتْ أَيْدِيهِمْ ثُمَّ جَاءُوكَ يَحْلِفُونَ بِاللَّهِ إِنْ أَرَدْنَا إِلَّا إِحْسَانًا وَتَوْفِيقًا</vt:lpstr>
      <vt:lpstr>أُولَٰئِكَ الَّذِينَ يَعْلَمُ اللَّهُ مَا فِي قُلُوبِهِمْ فَأَعْرِضْ عَنْهُمْ وَعِظْهُمْ وَقُلْ لَهُمْ فِي أَنْفُسِهِمْ قَوْلًا بَلِيغًا</vt:lpstr>
      <vt:lpstr>وَمَا أَرْسَلْنَا مِنْ رَسُولٍ إِلَّا لِيُطَاعَ بِإِذْنِ اللَّهِۚ وَلَوْ أَنَّهُمْ إِذْ ظَلَمُوا أَنْفُسَهُمْ جَاءُوكَ فَاسْتَغْفَرُوا اللَّهَ وَاسْتَغْفَرَ لَهُمُ الرَّسُولُ لَوَجَدُوا اللَّهَ تَوَّابًا رَحِيمًا</vt:lpstr>
      <vt:lpstr>فَلَا وَرَبِّكَ لَا يُؤْمِنُونَ حَتَّىٰ يُحَكِّمُوكَ فِيمَا شَجَرَ بَيْنَهُمْ ثُمَّ لَا يَجِدُوا فِي أَنْفُسِهِمْ حَرَجًا مِمَّا قَضَيْتَ وَيُسَلِّمُوا تَسْلِيمًا</vt:lpstr>
      <vt:lpstr>وَلَوْ أَنَّا كَتَبْنَا عَلَيْهِمْ أَنِ اقْتُلُوا أَنْفُسَكُمْ  أَوِ اخْرُجُوا مِنْ دِيَارِكُمْ مَا فَعَلُوهُ إِلَّا قَلِيلٌ مِنْهُمْۖ وَلَوْ أَنَّهُمْ فَعَلُوا مَا يُوعَظُونَ بِهِ لَكَانَ خَيْرًا لَهُمْ وَأَشَدَّ تَثْبِيتًا </vt:lpstr>
      <vt:lpstr>وَإِذًا لَآتَيْنَاهُمْ مِنْ لَدُنَّا أَجْرًا عَظِيمًا</vt:lpstr>
      <vt:lpstr>وَلَهَدَيْنَاهُمْ صِرَاطًا مُسْتَقِيمًا</vt:lpstr>
      <vt:lpstr>وَمَنْ يُطِعِ اللَّهَ وَالرَّسُولَ فَأُولَٰئِكَ مَعَ الَّذِينَ أَنْعَمَ اللَّهُ عَلَيْهِمْ مِنَ النَّبِيِّينَ وَالصِّدِّيقِينَ وَالشُّهَدَاءِ وَالصَّالِحِينَۚ وَحَسُنَ أُولَٰئِكَ رَفِيقًا </vt:lpstr>
      <vt:lpstr>ذَٰلِكَ الْفَضْلُ مِنَ اللَّهِۚ وَكَفَىٰ بِاللَّهِ عَلِيمًا </vt:lpstr>
      <vt:lpstr>يَا أَيُّهَا الَّذِينَ آمَنُوا خُذُوا حِذْرَكُمْ فَانْفِرُوا ثُبَاتٍ أَوِ انْفِرُوا جَمِيعًا</vt:lpstr>
      <vt:lpstr>وَإِنَّ مِنْكُمْ لَمَنْ لَيُبَطِّئَنَّ فَإِنْ أَصَابَتْكُمْ مُصِيبَةٌ قَالَ قَدْ أَنْعَمَ اللَّهُ عَلَيَّ إِذْ لَمْ أَكُنْ مَعَهُمْ شَهِيدًا</vt:lpstr>
      <vt:lpstr>وَلَئِنْ أَصَابَكُمْ فَضْلٌ مِنَ اللَّهِ لَيَقُولَنَّ كَأَنْ لَمْ تَكُنْ بَيْنَكُمْ وَبَيْنَهُ مَوَدَّةٌ يَا لَيْتَنِي كُنْتُ مَعَهُمْ فَأَفُوزَ فَوْزًا عَظِيمًا </vt:lpstr>
      <vt:lpstr>فَلْيُقَاتِلْ فِي سَبِيلِ اللَّهِ الَّذِينَ يَشْرُونَ الْحَيَاةَ الدُّنْيَا بِالْآخِرَةِۚ وَمَنْ يُقَاتِلْ فِي سَبِيلِ اللَّهِ فَيُقْتَلْ أَوْ يَغْلِبْ فَسَوْفَ نُؤْتِيهِ أَجْرًا عَظِيمًا </vt:lpstr>
      <vt:lpstr>وَمَا لَكُمْ لَا تُقَاتِلُونَ فِي سَبِيلِ اللَّهِ وَالْمُسْتَضْعَفِينَ مِنَ الرِّجَالِ وَالنِّسَاءِ وَالْوِلْدَانِ الَّذِينَ يَقُولُونَ رَبَّنَا أَخْرِجْنَا مِنْ هَٰذِهِ الْقَرْيَةِ الظَّالِمِ أَهْلُهَا وَاجْعَلْ لَنَا مِنْ لَدُنْكَ وَلِيًّا وَاجْعَلْ لَنَا مِنْ لَدُنْكَ نَصِيرًا </vt:lpstr>
      <vt:lpstr>الَّذِينَ آمَنُوا يُقَاتِلُونَ فِي سَبِيلِ اللَّهِ ۖ وَالَّذِينَ كَفَرُوا يُقَاتِلُونَ فِي سَبِيلِ الطَّاغُوتِ فَقَاتِلُوا أَوْلِيَاءَ الشَّيْطَانِۖ إِنَّ كَيْدَ الشَّيْطَانِ كَانَ ضَعِيفًا</vt:lpstr>
      <vt:lpstr>أَلَمْ تَرَ إِلَى الَّذِينَ قِيلَ لَهُمْ كُفُّوا أَيْدِيَكُمْ وَأَقِيمُوا الصَّلَاةَ وَآتُوا الزَّكَاةَ فَلَمَّا كُتِبَ عَلَيْهِمُ الْقِتَالُ إِذَا فَرِيقٌ مِنْهُمْ يَخْشَوْنَ النَّاسَ كَخَشْيَةِ اللَّهِ أَوْ أَشَدَّ خَشْيَةًۚ...</vt:lpstr>
      <vt:lpstr>وَقَالُوا رَبَّنَا لِمَ كَتَبْتَ عَلَيْنَا الْقِتَالَ لَوْلَا أَخَّرْتَنَا إِلَىٰ أَجَلٍ قَرِيبٍۗ...</vt:lpstr>
      <vt:lpstr> قُلْ مَتَاعُ الدُّنْيَا قَلِيلٌ وَالْآخِرَةُ خَيْرٌ لِمَنِ اتَّقَىٰ وَلَا تُظْلَمُونَ فَتِيلًا</vt:lpstr>
      <vt:lpstr>أَيْنَمَا تَكُونُوا يُدْرِكْكُمُ الْمَوْتُ وَلَوْ كُنْتُمْ فِي بُرُوجٍ مُشَيَّدَةٍۗ وَإِنْ تُصِبْهُمْ حَسَنَةٌ يَقُولُوا هَٰذِهِ مِنْ عِنْدِ اللَّهِۖ وَإِنْ تُصِبْهُمْ سَيِّئَةٌ يَقُولُوا هَٰذِهِ مِنْ عِنْدِكَۚ... </vt:lpstr>
      <vt:lpstr>قُلْ كُلٌّ مِنْ عِنْدِ اللَّهِ ۖ فَمَالِ هَٰؤُلَاءِ الْقَوْمِ لَا يَكَادُونَ يَفْقَهُونَ حَدِيثًا</vt:lpstr>
      <vt:lpstr>مَا أَصَابَكَ مِنْ حَسَنَةٍ فَمِنَ اللَّهِ ۖ وَمَا أَصَابَكَ مِنْ سَيِّئَةٍ فَمِنْ نَفْسِكَۚ وَأَرْسَلْنَاكَ لِلنَّاسِ رَسُولًاۚ وَكَفَىٰ بِاللَّهِ شَهِيدًا </vt:lpstr>
      <vt:lpstr>مَنْ يُطِعِ الرَّسُولَ فَقَدْ أَطَاعَ اللَّهَ ۖ وَمَنْ تَوَلَّىٰ فَمَا أَرْسَلْنَاكَ عَلَيْهِمْ حَفِيظًا</vt:lpstr>
      <vt:lpstr>وَيَقُولُونَ طَاعَةٌ فَإِذَا بَرَزُوا مِنْ عِنْدِكَ بَيَّتَ طَائِفَةٌ مِنْهُمْ غَيْرَ الَّذِي تَقُولُۖ وَاللَّهُ يَكْتُبُ مَا يُبَيِّتُونَۖ فَأَعْرِضْ عَنْهُمْ وَتَوَكَّلْ عَلَى اللَّهِۚ وَكَفَىٰ بِاللَّهِ وَكِيلًا </vt:lpstr>
      <vt:lpstr>أَفَلَا يَتَدَبَّرُونَ الْقُرْآنَۚ وَلَوْ كَانَ مِنْ عِنْدِ غَيْرِ اللَّهِ لَوَجَدُوا فِيهِ اخْتِلَافًا كَثِيرًا </vt:lpstr>
      <vt:lpstr>وَإِذَا جَاءَهُمْ أَمْرٌ مِنَ الْأَمْنِ أَوِ الْخَوْفِ أَذَاعُوا بِهِۖ وَلَوْ رَدُّوهُ إِلَى الرَّسُولِ وَإِلَىٰ أُولِي الْأَمْرِ مِنْهُمْ لَعَلِمَهُ الَّذِينَ يَسْتَنْبِطُونَهُ مِنْهُمْۗ وَلَوْلَا فَضْلُ اللَّهِ عَلَيْكُمْ وَرَحْمَتُهُ لَاتَّبَعْتُمُ الشَّيْطَانَ إِلَّا قَلِيلًا </vt:lpstr>
      <vt:lpstr>فَقَاتِلْ فِي سَبِيلِ اللَّهِ لَا تُكَلَّفُ إِلَّا نَفْسَكَۚ وَحَرِّضِ الْمُؤْمِنِينَۖ عَسَى اللَّهُ أَنْ يَكُفَّ بَأْسَ الَّذِينَ كَفَرُواۚ وَاللَّهُ أَشَدُّ بَأْسًا وَأَشَدُّ تَنْكِيلًا </vt:lpstr>
      <vt:lpstr>مَنْ يَشْفَعْ شَفَاعَةً حَسَنَةً يَكُنْ لَهُ نَصِيبٌ مِنْهَاۖ وَمَنْ يَشْفَعْ شَفَاعَةً سَيِّئَةً يَكُنْ لَهُ كِفْلٌ مِنْهَاۗ وَكَانَ اللَّهُ عَلَىٰ كُلِّ شَيْءٍ مُقِيتًا</vt:lpstr>
      <vt:lpstr>وَإِذَا حُيِّيتُمْ بِتَحِيَّةٍ فَحَيُّوا بِأَحْسَنَ مِنْهَا أَوْ رُدُّوهَاۗ إِنَّ اللَّهَ كَانَ عَلَىٰ كُلِّ شَيْءٍ حَسِيبًا</vt:lpstr>
      <vt:lpstr>اللَّهُ لَا إِلَٰهَ إِلَّا هُوَۚ لَيَجْمَعَنَّكُمْ إِلَىٰ يَوْمِ الْقِيَامَةِ لَا رَيْبَ فِيهِۗ وَمَنْ أَصْدَقُ مِنَ اللَّهِ حَدِيثًا</vt:lpstr>
      <vt:lpstr>فَمَا لَكُمْ فِي الْمُنَافِقِينَ فِئَتَيْنِ وَاللَّهُ أَرْكَسَهُمْ بِمَا كَسَبُواۚ أَتُرِيدُونَ أَنْ تَهْدُوا مَنْ أَضَلَّ اللَّهُۖ وَمَنْ يُضْلِلِ اللَّهُ فَلَنْ تَجِدَ لَهُ سَبِيلًا</vt:lpstr>
      <vt:lpstr>وَدُّوا لَوْ تَكْفُرُونَ كَمَا كَفَرُوا فَتَكُونُونَ سَوَاءًۖ فَلَا تَتَّخِذُوا مِنْهُمْ أَوْلِيَاءَ حَتَّىٰ يُهَاجِرُوا فِي سَبِيلِ اللَّهِۚ فَإِنْ تَوَلَّوْا فَخُذُوهُمْ وَاقْتُلُوهُمْ حَيْثُ وَجَدْتُمُوهُمْۖ وَلَا تَتَّخِذُوا مِنْهُمْ وَلِيًّا وَلَا نَصِيرًا </vt:lpstr>
      <vt:lpstr>إِلَّا الَّذِينَ يَصِلُونَ إِلَىٰ قَوْمٍ بَيْنَكُمْ وَبَيْنَهُمْ مِيثَاقٌ أَوْ جَاءُوكُمْ حَصِرَتْ صُدُورُهُمْ أَنْ يُقَاتِلُوكُمْ أَوْ يُقَاتِلُوا قَوْمَهُمْۚ وَلَوْ شَاءَ اللَّهُ لَسَلَّطَهُمْ عَلَيْكُمْ فَلَقَاتَلُوكُمْۚ...</vt:lpstr>
      <vt:lpstr>فَإِنِ اعْتَزَلُوكُمْ فَلَمْ يُقَاتِلُوكُمْ وَأَلْقَوْا إِلَيْكُمُ السَّلَمَ فَمَا جَعَلَ اللَّهُ لَكُمْ عَلَيْهِمْ سَبِيلًا</vt:lpstr>
      <vt:lpstr>سَتَجِدُونَ آخَرِينَ يُرِيدُونَ أَنْ يَأْمَنُوكُمْ وَيَأْمَنُوا قَوْمَهُمْ كُلَّ مَا رُدُّوا إِلَى الْفِتْنَةِ أُرْكِسُوا فِيهَا ۚ فَإِنْ لَمْ يَعْتَزِلُوكُمْ وَيُلْقُوا إِلَيْكُمُ السَّلَمَ وَيَكُفُّوا أَيْدِيَهُمْ فَخُذُوهُمْ وَاقْتُلُوهُمْ حَيْثُ ثَقِفْتُمُوهُمْۚ... </vt:lpstr>
      <vt:lpstr>وَأُولَٰئِكُمْ جَعَلْنَا لَكُمْ عَلَيْهِمْ سُلْطَانًا مُبِينًا</vt:lpstr>
      <vt:lpstr>وَمَا كَانَ لِمُؤْمِنٍ أَنْ يَقْتُلَ مُؤْمِنًا إِلَّا خَطَأًۚ وَمَنْ قَتَلَ مُؤْمِنًا خَطَأً فَتَحْرِيرُ رَقَبَةٍ مُؤْمِنَةٍ وَدِيَةٌ مُسَلَّمَةٌ إِلَىٰ أَهْلِهِ إِلَّا أَنْ يَصَّدَّقُواۚ...</vt:lpstr>
      <vt:lpstr> فَإِنْ كَانَ مِنْ قَوْمٍ عَدُوٍّ لَكُمْ وَهُوَ مُؤْمِنٌ فَتَحْرِيرُ رَقَبَةٍ مُؤْمِنَةٍۖ...</vt:lpstr>
      <vt:lpstr> وَإِنْ كَانَ مِنْ قَوْمٍ بَيْنَكُمْ وَبَيْنَهُمْ  مِيثَاقٌ فَدِيَةٌ مُسَلَّمَةٌ إِلَىٰ أَهْلِهِ وَتَحْرِيرُ رَقَبَةٍ مُؤْمِنَةٍۖ...</vt:lpstr>
      <vt:lpstr>فَمَنْ لَمْ يَجِدْ فَصِيَامُ شَهْرَيْنِ مُتَتَابِعَيْنِ تَوْبَةً مِنَ اللَّهِۗ وَكَانَ اللَّهُ عَلِيمًا حَكِيمًا</vt:lpstr>
      <vt:lpstr>وَمَنْ يَقْتُلْ مُؤْمِنًا مُتَعَمِّدًا فَجَزَاؤُهُ جَهَنَّمُ خَالِدًا فِيهَا وَغَضِبَ اللَّهُ عَلَيْهِ وَلَعَنَهُ وَأَعَدَّ لَهُ عَذَابًا عَظِيمًا </vt:lpstr>
      <vt:lpstr>يَا أَيُّهَا الَّذِينَ آمَنُوا إِذَا ضَرَبْتُمْ فِي سَبِيلِ اللَّهِ فَتَبَيَّنُوا وَلَا تَقُولُوا لِمَنْ أَلْقَىٰ إِلَيْكُمُ السَّلَامَ لَسْتَ مُؤْمِنًا تَبْتَغُونَ عَرَضَ الْحَيَاةِ الدُّنْيَا فَعِنْدَ اللَّهِ مَغَانِمُ كَثِيرَةٌۚ... </vt:lpstr>
      <vt:lpstr>كَذَٰلِكَ كُنْتُمْ مِنْ قَبْلُ فَمَنَّ اللَّهُ عَلَيْكُمْ فَتَبَيَّنُواۚ إِنَّ اللَّهَ كَانَ بِمَا تَعْمَلُونَ خَبِيرًا</vt:lpstr>
      <vt:lpstr>لَا يَسْتَوِي الْقَاعِدُونَ مِنَ الْمُؤْمِنِينَ غَيْرُ أُولِي الضَّرَرِ وَالْمُجَاهِدُونَ فِي سَبِيلِ اللَّهِ بِأَمْوَالِهِمْ وَأَنْفُسِهِمْۚ فَضَّلَ اللَّهُ الْمُجَاهِدِينَ بِأَمْوَالِهِمْ وَأَنْفُسِهِمْ عَلَى الْقَاعِدِينَ دَرَجَةًۚ...</vt:lpstr>
      <vt:lpstr>وَكُلًّا وَعَدَ اللَّهُ الْحُسْنَىٰۚ وَفَضَّلَ اللَّهُ الْمُجَاهِدِينَ عَلَى الْقَاعِدِينَ أَجْرًا عَظِيمًا</vt:lpstr>
      <vt:lpstr>دَرَجَاتٍ مِنْهُ وَمَغْفِرَةً وَرَحْمَةًۚ وَكَانَ  اللَّهُ غَفُورًا رَحِيمًا </vt:lpstr>
      <vt:lpstr>إِنَّ الَّذِينَ تَوَفَّاهُمُ الْمَلَائِكَةُ ظَالِمِي أَنْفُسِهِمْ قَالُوا فِيمَ كُنْتُمْۖ قَالُوا كُنَّا مُسْتَضْعَفِينَ فِي الْأَرْضِۚ قَالُوا أَلَمْ تَكُنْ أَرْضُ اللَّهِ وَاسِعَةً فَتُهَاجِرُوا فِيهَاۚ... </vt:lpstr>
      <vt:lpstr> فَأُولَٰئِكَ مَأْوَاهُمْ جَهَنَّمُۖ وَسَاءَتْ مَصِيرًا</vt:lpstr>
      <vt:lpstr>إِلَّا الْمُسْتَضْعَفِينَ مِنَ الرِّجَالِ وَالنِّسَاءِ وَالْوِلْدَانِ لَا يَسْتَطِيعُونَ حِيلَةً وَلَا يَهْتَدُونَ سَبِيلًا </vt:lpstr>
      <vt:lpstr>فَأُولَٰئِكَ عَسَى اللَّهُ أَنْ يَعْفُوَ عَنْهُمْۚ وَكَانَ اللَّهُ عَفُوًّا غَفُورًا</vt:lpstr>
      <vt:lpstr>وَمَنْ يُهَاجِرْ فِي سَبِيلِ  اللَّهِ  يَجِدْ  فِي  الْأَرْضِ مُرَاغَمًا كَثِيرًا وَسَعَةًۚ وَمَنْ يَخْرُجْ مِنْ بَيْتِهِ مُهَاجِرًا إِلَى اللَّهِ وَرَسُولِهِ ثُمَّ يُدْرِكْهُ الْمَوْتُ فَقَدْ وَقَعَ أَجْرُهُ عَلَى اللَّهِۗ وَكَانَ اللَّهُ غَفُورًا رَحِيمًا </vt:lpstr>
      <vt:lpstr>وَإِذَا ضَرَبْتُمْ فِي الْأَرْضِ فَلَيْسَ عَلَيْكُمْ جُنَاحٌ أَنْ تَقْصُرُوا مِنَ الصَّلَاةِ إِنْ خِفْتُمْ أَنْ يَفْتِنَكُمُ الَّذِينَ كَفَرُواۚ إِنَّ الْكَافِرِينَ كَانُوا لَكُمْ عَدُوًّا مُبِينًا</vt:lpstr>
      <vt:lpstr>وَإِذَا كُنْتَ فِيهِمْ فَأَقَمْتَ لَهُمُ الصَّلَاةَ فَلْتَقُمْ  طَائِفَةٌ مِنْهُمْ مَعَكَ وَلْيَأْخُذُوا أَسْلِحَتَهُمْ فَإِذَا  سَجَدُوا فَلْيَكُونُوا مِنْ وَرَائِكُمْ وَلْتَأْتِ طَائِفَةٌ أُخْرَىٰ لَمْ يُصَلُّوا فَلْيُصَلُّوا مَعَكَ وَلْيَأْخُذُوا حِذْرَهُمْ وَأَسْلِحَتَهُمْۗ...</vt:lpstr>
      <vt:lpstr>وَدَّ الَّذِينَ كَفَرُوا لَوْ تَغْفُلُونَ عَنْ أَسْلِحَتِكُمْ وَأَمْتِعَتِكُمْ فَيَمِيلُونَ عَلَيْكُمْ مَيْلَةً وَاحِدَةًۚ...</vt:lpstr>
      <vt:lpstr>وَلَا جُنَاحَ عَلَيْكُمْ إِنْ كَانَ بِكُمْ أَذًى مِنْ مَطَرٍ أَوْ كُنْتُمْ مَرْضَىٰ أَنْ تَضَعُوا أَسْلِحَتَكُمْۖ...</vt:lpstr>
      <vt:lpstr>وَخُذُوا حِذْرَكُمْۗ إِنَّ اللَّهَ أَعَدَّ لِلْكَافِرِينَ عَذَابًا مُهِينًا</vt:lpstr>
      <vt:lpstr>فَإِذَا قَضَيْتُمُ الصَّلَاةَ فَاذْكُرُوا اللَّهَ قِيَامًا وَقُعُودًا وَعَلَىٰ جُنُوبِكُمْۚ فَإِذَا اطْمَأْنَنْتُمْ  فَأَقِيمُوا الصَّلَاةَۚ إِنَّ الصَّلَاةَ كَانَتْ عَلَى  الْمُؤْمِنِينَ كِتَابًا مَوْقُوتًا </vt:lpstr>
      <vt:lpstr>وَلَا تَهِنُوا فِي ابْتِغَاءِ الْقَوْمِۖ  إِنْ تَكُونُوا تَأْلَمُونَ فَإِنَّهُمْ يَأْلَمُونَ كَمَا تَأْلَمُونَۖ وَتَرْجُونَ مِنَ اللَّهِ مَا لَا يَرْجُونَۗ وَكَانَ اللَّهُ عَلِيمًا حَكِيمًا</vt:lpstr>
      <vt:lpstr>إِنَّا أَنْزَلْنَا إِلَيْكَ الْكِتَابَ بِالْحَقِّ لِتَحْكُمَ  بَيْنَ النَّاسِ بِمَا أَرَاكَ اللَّهُۚ وَلَا تَكُنْ لِلْخَائِنِينَ خَصِيمًا </vt:lpstr>
      <vt:lpstr>وَاسْتَغْفِرِ اللَّهَ ۖ إِنَّ اللَّهَ كَانَ غَفُورًا رَحِيمًا</vt:lpstr>
      <vt:lpstr>وَلَا تُجَادِلْ عَنِ الَّذِينَ يَخْتَانُونَ أَنْفُسَهُمْۚ إِنَّ اللَّهَ لَا يُحِبُّ مَنْ كَانَ خَوَّانًا أَثِيمًا </vt:lpstr>
      <vt:lpstr>يَسْتَخْفُونَ مِنَ النَّاسِ وَلَا يَسْتَخْفُونَ مِنَ اللَّهِ وَهُوَ مَعَهُمْ إِذْ يُبَيِّتُونَ مَا لَا يَرْضَىٰ مِنَ الْقَوْلِۚ وَكَانَ اللَّهُ بِمَا يَعْمَلُونَ مُحِيطًا</vt:lpstr>
      <vt:lpstr>هَا أَنْتُمْ هَٰؤُلَاءِ جَادَلْتُمْ عَنْهُمْ فِي الْحَيَاةِ الدُّنْيَا فَمَنْ يُجَادِلُ اللَّهَ عَنْهُمْ يَوْمَ الْقِيَامَةِ أَمْ مَنْ يَكُونُ عَلَيْهِمْ وَكِيلًا </vt:lpstr>
      <vt:lpstr>وَمَنْ يَعْمَلْ سُوءًا أَوْ يَظْلِمْ نَفْسَهُ ثُمَّ يَسْتَغْفِرِ اللَّهَ يَجِدِ اللَّهَ غَفُورًا رَحِيمًا</vt:lpstr>
      <vt:lpstr>وَمَنْ يَكْسِبْ إِثْمًا فَإِنَّمَا يَكْسِبُهُ عَلَىٰ نَفْسِهِۚ وَكَانَ اللَّهُ عَلِيمًا حَكِيمًا</vt:lpstr>
      <vt:lpstr>وَمَنْ يَكْسِبْ خَطِيئَةً أَوْ إِثْمًا ثُمَّ يَرْمِ بِهِ بَرِيئًا فَقَدِ احْتَمَلَ بُهْتَانًا وَإِثْمًا مُبِينًا </vt:lpstr>
      <vt:lpstr>وَلَوْلَا فَضْلُ اللَّهِ عَلَيْكَ وَرَحْمَتُهُ لَهَمَّتْ طَائِفَةٌ مِنْهُمْ أَنْ يُضِلُّوكَ وَمَا يُضِلُّونَ إِلَّا أَنْفُسَهُمْۖ وَمَا يَضُرُّونَكَ مِنْ شَيْءٍۚ... </vt:lpstr>
      <vt:lpstr>وَأَنْزَلَ اللَّهُ عَلَيْكَ الْكِتَابَ وَالْحِكْمَةَ وَعَلَّمَكَ مَا لَمْ تَكُنْ تَعْلَمُۚ وَكَانَ فَضْلُ اللَّهِ عَلَيْكَ عَظِيمًا </vt:lpstr>
      <vt:lpstr>لَا خَيْرَ فِي كَثِيرٍ مِنْ نَجْوَاهُمْ إِلَّا مَنْ أَمَرَ بِصَدَقَةٍ أَوْ مَعْرُوفٍ أَوْ إِصْلَاحٍ بَيْنَ النَّاسِۚ وَمَنْ يَفْعَلْ ذَٰلِكَ ابْتِغَاءَ مَرْضَاتِ اللَّهِ فَسَوْفَ نُؤْتِيهِ أَجْرًا عَظِيمًا</vt:lpstr>
      <vt:lpstr>وَمَنْ يُشَاقِقِ الرَّسُولَ مِنْ بَعْدِ مَا تَبَيَّنَ لَهُ الْهُدَىٰ وَيَتَّبِعْ غَيْرَ سَبِيلِ الْمُؤْمِنِينَ نُوَلِّهِ مَا تَوَلَّىٰ وَنُصْلِهِ جَهَنَّمَ ۖ وَسَاءَتْ مَصِيرًا </vt:lpstr>
      <vt:lpstr>إِنَّ اللَّهَ لَا يَغْفِرُ أَنْ يُشْرَكَ بِهِ وَيَغْفِرُ مَا دُونَ ذَٰلِكَ لِمَنْ يَشَاءُۚ وَمَنْ يُشْرِكْ بِاللَّهِ فَقَدْ ضَلَّ ضَلَالًا بَعِيدًا </vt:lpstr>
      <vt:lpstr>إِنْ يَدْعُونَ مِنْ دُونِهِ إِلَّا إِنَاثًا وَإِنْ يَدْعُونَ إِلَّا شَيْطَانًا مَرِيدًا</vt:lpstr>
      <vt:lpstr>لَعَنَهُ اللَّهُۘ وَقَالَ لَأَتَّخِذَنَّ مِنْ عِبَادِكَ نَصِيبًا مَفْرُوضًا</vt:lpstr>
      <vt:lpstr>وَلَأُضِلَّنَّهُمْ وَلَأُمَنِّيَنَّهُمْ وَلَآمُرَنَّهُمْ فَلَيُبَتِّكُنَّ آذَانَ الْأَنْعَامِ وَلَآمُرَنَّهُمْ فَلَيُغَيِّرُنَّ خَلْقَ اللَّهِۚ وَمَنْ يَتَّخِذِ الشَّيْطَانَ وَلِيًّا مِنْ دُونِ اللَّهِ فَقَدْ خَسِرَ خُسْرَانًا مُبِينًا</vt:lpstr>
      <vt:lpstr>يَعِدُهُمْ وَيُمَنِّيهِمْۖ وَمَا يَعِدُهُمُ الشَّيْطَانُ إِلَّا غُرُورًا</vt:lpstr>
      <vt:lpstr>أُولَٰئِكَ مَأْوَاهُمْ جَهَنَّمُ وَلَا يَجِدُونَ عَنْهَا مَحِيصًا</vt:lpstr>
      <vt:lpstr>وَالَّذِينَ آمَنُوا وَعَمِلُوا الصَّالِحَاتِ سَنُدْخِلُهُمْ جَنَّاتٍ تَجْرِي  مِنْ تَحْتِهَا الْأَنْهَارُ خَالِدِينَ فِيهَا أَبَدًاۖ وَعْدَ اللَّهِ حَقًّاۚ وَمَنْ أَصْدَقُ مِنَ اللَّهِ قِيلًا </vt:lpstr>
      <vt:lpstr>لَيْسَ بِأَمَانِيِّكُمْ وَلَا أَمَانِيِّ أَهْلِ الْكِتَابِۗ مَنْ يَعْمَلْ سُوءًا يُجْزَ بِهِ وَلَا يَجِدْ لَهُ مِنْ دُونِ اللَّهِ وَلِيًّا وَلَا نَصِيرًا</vt:lpstr>
      <vt:lpstr>وَمَنْ يَعْمَلْ مِنَ الصَّالِحَاتِ مِنْ ذَكَرٍ أَوْ أُنْثَىٰ وَهُوَ مُؤْمِنٌ فَأُولَٰئِكَ يَدْخُلُونَ الْجَنَّةَ وَلَا يُظْلَمُونَ نَقِيرًا </vt:lpstr>
      <vt:lpstr>وَمَنْ أَحْسَنُ دِينًا مِمَّنْ أَسْلَمَ وَجْهَهُ لِلَّهِ  وَهُوَ مُحْسِنٌ وَاتَّبَعَ مِلَّةَ إِبْرَاهِيمَ حَنِيفًاۗ وَاتَّخَذَ اللَّهُ إِبْرَاهِيمَ خَلِيلًا</vt:lpstr>
      <vt:lpstr>وَلِلَّهِ مَا فِي السَّمَاوَاتِ وَمَا  فِي الْأَرْضِۚ وَكَانَ اللَّهُ بِكُلِّ  شَيْءٍ مُحِيطًا </vt:lpstr>
      <vt:lpstr>وَيَسْتَفْتُونَكَ فِي النِّسَاءِۖ قُلِ اللَّهُ يُفْتِيكُمْ فِيهِنَّ  وَمَا يُتْلَىٰ عَلَيْكُمْ فِي الْكِتَابِ فِي يَتَامَى النِّسَاءِ اللَّاتِي لَا تُؤْتُونَهُنَّ مَا كُتِبَ لَهُنَّ وَتَرْغَبُونَ  أَنْ تَنْكِحُوهُنَّ وَالْمُسْتَضْعَفِينَ مِنَ الْوِلْدَانِ  وَأَنْ تَقُومُوا لِلْيَتَامَىٰ بِالْقِسْطِۚ...</vt:lpstr>
      <vt:lpstr>وَمَا تَفْعَلُوا مِنْ خَيْرٍ فَإِنَّ اللَّهَ كَانَ  بِهِ عَلِيمًا</vt:lpstr>
      <vt:lpstr>وَإِنِ امْرَأَةٌ خَافَتْ مِنْ بَعْلِهَا نُشُوزًا أَوْ إِعْرَاضًا فَلَا جُنَاحَ عَلَيْهِمَا أَنْ يُصْلِحَا  بَيْنَهُمَا صُلْحًاۚ وَالصُّلْحُ خَيْرٌۗ وَأُحْضِرَتِ الْأَنْفُسُ الشُّحَّۚ وَإِنْ تُحْسِنُوا وَتَتَّقُوا فَإِنَّ  اللَّهَ كَانَ بِمَا تَعْمَلُونَ خَبِيرًا</vt:lpstr>
      <vt:lpstr>وَلَنْ تَسْتَطِيعُوا أَنْ تَعْدِلُوا بَيْنَ النِّسَاءِ وَلَوْ حَرَصْتُمْۖ فَلَا تَمِيلُوا كُلَّ الْمَيْلِ فَتَذَرُوهَا كَالْمُعَلَّقَةِۚ وَإِنْ تُصْلِحُوا وَتَتَّقُوا فَإِنَّ اللَّهَ  كَانَ غَفُورًا رَحِيمًا</vt:lpstr>
      <vt:lpstr>وَإِنْ يَتَفَرَّقَا يُغْنِ اللَّهُ كُلًّا مِنْ سَعَتِهِۚ  وَكَانَ اللَّهُ وَاسِعًا حَكِيمًا</vt:lpstr>
      <vt:lpstr>وَلِلَّهِ مَا فِي السَّمَاوَاتِ وَمَا فِي الْأَرْضِۗ  وَلَقَدْ وَصَّيْنَا الَّذِينَ أُوتُوا الْكِتَابَ مِنْ  قَبْلِكُمْ وَإِيَّاكُمْ أَنِ اتَّقُوا اللَّهَۚ وَإِنْ تَكْفُرُوا فَإِنَّ لِلَّهِ مَا فِي السَّمَاوَاتِ وَمَا فِي الْأَرْضِۚ  وَكَانَ اللَّهُ غَنِيًّا حَمِيدًا </vt:lpstr>
      <vt:lpstr>وَلِلَّهِ مَا فِي السَّمَاوَاتِ وَمَا فِي الْأَرْضِۚ وَكَفَىٰ بِاللَّهِ وَكِيلًا </vt:lpstr>
      <vt:lpstr>إِنْ يَشَأْ يُذْهِبْكُمْ أَيُّهَا النَّاسُ وَيَأْتِ بِآخَرِينَۚ وَكَانَ اللَّهُ عَلَىٰ ذَٰلِكَ قَدِيرًا</vt:lpstr>
      <vt:lpstr>مَنْ كَانَ يُرِيدُ ثَوَابَ الدُّنْيَا فَعِنْدَ اللَّهِ ثَوَابُ الدُّنْيَا وَالْآخِرَةِۚ وَكَانَ اللَّهُ سَمِيعًا بَصِيرًا</vt:lpstr>
      <vt:lpstr>يَا أَيُّهَا الَّذِينَ آمَنُوا كُونُوا قَوَّامِينَ  بِالْقِسْطِ شُهَدَاءَ لِلَّهِ وَلَوْ عَلَىٰ أَنْفُسِكُمْ  أَوِ الْوَالِدَيْنِ وَالْأَقْرَبِينَۚ إِنْ يَكُنْ غَنِيًّا  أَوْ فَقِيرًا فَاللَّهُ أَوْلَىٰ بِهِمَاۖ...</vt:lpstr>
      <vt:lpstr> فَلَا تَتَّبِعُوا الْهَوَىٰ أَنْ تَعْدِلُواۚ وَإِنْ تَلْوُوا أَوْ تُعْرِضُوا فَإِنَّ اللَّهَ كَانَ بِمَا تَعْمَلُونَ خَبِيرًا</vt:lpstr>
      <vt:lpstr>يَا أَيُّهَا الَّذِينَ آمَنُوا آمِنُوا بِاللَّهِ وَرَسُولِهِ وَالْكِتَابِ الَّذِي نَزَّلَ عَلَىٰ رَسُولِهِ  وَالْكِتَابِ الَّذِي أَنْزَلَ مِنْ قَبْلُۚ وَمَنْ يَكْفُرْ بِاللَّهِ وَمَلَائِكَتِهِ وَكُتُبِهِ وَرُسُلِهِ وَالْيَوْمِ الْآخِرِ فَقَدْ ضَلَّ ضَلَالًا بَعِيدًا</vt:lpstr>
      <vt:lpstr>إِنَّ الَّذِينَ آمَنُوا ثُمَّ كَفَرُوا ثُمَّ آمَنُوا  ثُمَّ كَفَرُوا ثُمَّ ازْدَادُوا كُفْرًا لَمْ يَكُنِ اللَّهُ لِيَغْفِرَ لَهُمْ وَلَا لِيَهْدِيَهُمْ سَبِيلًا</vt:lpstr>
      <vt:lpstr>بَشِّرِ الْمُنَافِقِينَ بِأَنَّ لَهُمْ عَذَابًا أَلِيمًا </vt:lpstr>
      <vt:lpstr>الَّذِينَ يَتَّخِذُونَ الْكَافِرِينَ أَوْلِيَاءَ مِنْ  دُونِ الْمُؤْمِنِينَۚ أَيَبْتَغُونَ عِنْدَهُمُ الْعِزَّةَ فَإِنَّ الْعِزَّةَ لِلَّهِ جَمِيعًا </vt:lpstr>
      <vt:lpstr>وَقَدْ نَزَّلَ عَلَيْكُمْ فِي الْكِتَابِ أَنْ إِذَا  سَمِعْتُمْ آيَاتِ اللَّهِ يُكْفَرُ بِهَا وَيُسْتَهْزَأُ بِهَا  فَلَا تَقْعُدُوا مَعَهُمْ حَتَّىٰ يَخُوضُوا فِي حَدِيثٍ غَيْرِهِۚ إِنَّكُمْ إِذًا مِثْلُهُمْۗ... </vt:lpstr>
      <vt:lpstr>إِنَّ اللَّهَ جَامِعُ الْمُنَافِقِينَ وَالْكَافِرِينَ فِي جَهَنَّمَ جَمِيعًا</vt:lpstr>
      <vt:lpstr>الَّذِينَ يَتَرَبَّصُونَ بِكُمْ فَإِنْ كَانَ لَكُمْ فَتْحٌ  مِنَ اللَّهِ قَالُوا أَلَمْ نَكُنْ مَعَكُمْ وَإِنْ كَانَ لِلْكَافِرِينَ نَصِيبٌ قَالُوا أَلَمْ نَسْتَحْوِذْ  عَلَيْكُمْ وَنَمْنَعْكُمْ مِنَ الْمُؤْمِنِينَۚ...</vt:lpstr>
      <vt:lpstr>فَاللَّهُ يَحْكُمُ بَيْنَكُمْ يَوْمَ الْقِيَامَةِۗ  وَلَنْ يَجْعَلَ اللَّهُ لِلْكَافِرِينَ عَلَى الْمُؤْمِنِينَ سَبِيلًا</vt:lpstr>
      <vt:lpstr>إِنَّ الْمُنَافِقِينَ يُخَادِعُونَ اللَّهَ وَهُوَ خَادِعُهُمْ وَإِذَا قَامُوا إِلَى الصَّلَاةِ  قَامُوا كُسَالَىٰ يُرَاءُونَ النَّاسَ وَلَا يَذْكُرُونَ اللَّهَ إِلَّا قَلِيلًا</vt:lpstr>
      <vt:lpstr>مُذَبْذَبِينَ بَيْنَ ذَٰلِكَ لَا إِلَىٰ هَٰؤُلَاءِ وَلَا  إِلَىٰ هَٰؤُلَاءِۚ وَمَنْ يُضْلِلِ اللَّهُ فَلَنْ تَجِدَ  لَهُ سَبِيلًا </vt:lpstr>
      <vt:lpstr>يَا أَيُّهَا الَّذِينَ آمَنُوا لَا تَتَّخِذُوا الْكَافِرِينَ أَوْلِيَاءَ مِنْ دُونِ الْمُؤْمِنِينَۚ أَتُرِيدُونَ أَنْ تَجْعَلُوا لِلَّهِ عَلَيْكُمْ سُلْطَانًا مُبِينًا </vt:lpstr>
      <vt:lpstr>إِنَّ الْمُنَافِقِينَ فِي الدَّرْكِ الْأَسْفَلِ مِنَ النَّارِ وَلَنْ تَجِدَ لَهُمْ نَصِيرًا</vt:lpstr>
      <vt:lpstr>إِلَّا الَّذِينَ تَابُوا وَأَصْلَحُوا وَاعْتَصَمُوا بِاللَّهِ وَأَخْلَصُوا دِينَهُمْ لِلَّهِ فَأُولَٰئِكَ  مَعَ الْمُؤْمِنِينَۖ وَسَوْفَ يُؤْتِ اللَّهُ  الْمُؤْمِنِينَ أَجْرًا عَظِيمًا </vt:lpstr>
      <vt:lpstr>مَا يَفْعَلُ اللَّهُ بِعَذَابِكُمْ إِنْ شَكَرْتُمْ وَآمَنْتُمْۚ وَكَانَ اللَّهُ شَاكِرًا عَلِيمًا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5</cp:revision>
  <dcterms:created xsi:type="dcterms:W3CDTF">2025-06-21T17:12:22Z</dcterms:created>
  <dcterms:modified xsi:type="dcterms:W3CDTF">2026-02-19T03:22:27Z</dcterms:modified>
</cp:coreProperties>
</file>