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0"/>
  </p:notesMasterIdLst>
  <p:sldIdLst>
    <p:sldId id="427"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 id="338" r:id="rId72"/>
    <p:sldId id="339"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 id="366" r:id="rId99"/>
    <p:sldId id="367" r:id="rId100"/>
    <p:sldId id="368" r:id="rId101"/>
    <p:sldId id="369" r:id="rId102"/>
    <p:sldId id="370" r:id="rId103"/>
    <p:sldId id="371" r:id="rId104"/>
    <p:sldId id="372" r:id="rId105"/>
    <p:sldId id="373" r:id="rId106"/>
    <p:sldId id="374" r:id="rId107"/>
    <p:sldId id="375" r:id="rId108"/>
    <p:sldId id="376" r:id="rId109"/>
    <p:sldId id="377" r:id="rId110"/>
    <p:sldId id="378" r:id="rId111"/>
    <p:sldId id="379" r:id="rId112"/>
    <p:sldId id="380" r:id="rId113"/>
    <p:sldId id="381" r:id="rId114"/>
    <p:sldId id="382" r:id="rId115"/>
    <p:sldId id="383" r:id="rId116"/>
    <p:sldId id="384" r:id="rId117"/>
    <p:sldId id="385" r:id="rId118"/>
    <p:sldId id="386" r:id="rId119"/>
    <p:sldId id="387" r:id="rId120"/>
    <p:sldId id="388" r:id="rId121"/>
    <p:sldId id="389" r:id="rId122"/>
    <p:sldId id="390" r:id="rId123"/>
    <p:sldId id="391" r:id="rId124"/>
    <p:sldId id="392" r:id="rId125"/>
    <p:sldId id="393" r:id="rId126"/>
    <p:sldId id="394" r:id="rId127"/>
    <p:sldId id="395" r:id="rId128"/>
    <p:sldId id="396" r:id="rId129"/>
    <p:sldId id="397" r:id="rId130"/>
    <p:sldId id="398" r:id="rId131"/>
    <p:sldId id="399" r:id="rId132"/>
    <p:sldId id="400" r:id="rId133"/>
    <p:sldId id="401" r:id="rId134"/>
    <p:sldId id="402" r:id="rId135"/>
    <p:sldId id="403" r:id="rId136"/>
    <p:sldId id="404" r:id="rId137"/>
    <p:sldId id="405" r:id="rId138"/>
    <p:sldId id="406" r:id="rId139"/>
    <p:sldId id="408" r:id="rId140"/>
    <p:sldId id="409" r:id="rId141"/>
    <p:sldId id="410" r:id="rId142"/>
    <p:sldId id="411" r:id="rId143"/>
    <p:sldId id="412" r:id="rId144"/>
    <p:sldId id="413" r:id="rId145"/>
    <p:sldId id="414" r:id="rId146"/>
    <p:sldId id="415" r:id="rId147"/>
    <p:sldId id="416" r:id="rId148"/>
    <p:sldId id="417" r:id="rId149"/>
    <p:sldId id="418" r:id="rId150"/>
    <p:sldId id="419" r:id="rId151"/>
    <p:sldId id="420" r:id="rId152"/>
    <p:sldId id="421" r:id="rId153"/>
    <p:sldId id="422" r:id="rId154"/>
    <p:sldId id="423" r:id="rId155"/>
    <p:sldId id="424" r:id="rId156"/>
    <p:sldId id="425" r:id="rId157"/>
    <p:sldId id="426" r:id="rId158"/>
    <p:sldId id="609" r:id="rId1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60"/>
  </p:normalViewPr>
  <p:slideViewPr>
    <p:cSldViewPr snapToGrid="0">
      <p:cViewPr varScale="1">
        <p:scale>
          <a:sx n="108" d="100"/>
          <a:sy n="108"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notesMaster" Target="notesMasters/notesMaster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1941519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66686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4816921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dirty="0"/>
              <a:t>Click to edit Master title style</a:t>
            </a:r>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1 – Chapter 1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296D6-E890-6911-F2DD-EF986F6EA8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C8A01-7A81-7010-BF15-95A59C04B8E1}"/>
              </a:ext>
            </a:extLst>
          </p:cNvPr>
          <p:cNvSpPr>
            <a:spLocks noGrp="1"/>
          </p:cNvSpPr>
          <p:nvPr>
            <p:ph type="title"/>
          </p:nvPr>
        </p:nvSpPr>
        <p:spPr>
          <a:xfrm>
            <a:off x="1980394" y="144579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قُلُوبُنَا غُلْفٌۚ بَلْ لَعَنَهُمُ اللَّهُ بِكُفْرِهِمْ فَقَلِيلًا مَا يُؤْمِنُونَ</a:t>
            </a:r>
          </a:p>
        </p:txBody>
      </p:sp>
      <p:sp>
        <p:nvSpPr>
          <p:cNvPr id="4" name="TextBox 3">
            <a:extLst>
              <a:ext uri="{FF2B5EF4-FFF2-40B4-BE49-F238E27FC236}">
                <a16:creationId xmlns:a16="http://schemas.microsoft.com/office/drawing/2014/main" id="{D4639C85-669A-E846-6BB2-B15C34A9F180}"/>
              </a:ext>
            </a:extLst>
          </p:cNvPr>
          <p:cNvSpPr txBox="1"/>
          <p:nvPr/>
        </p:nvSpPr>
        <p:spPr>
          <a:xfrm>
            <a:off x="2691366" y="36953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{88}</a:t>
            </a:r>
            <a:endParaRPr lang="en-US" sz="1600" dirty="0"/>
          </a:p>
        </p:txBody>
      </p:sp>
      <p:sp>
        <p:nvSpPr>
          <p:cNvPr id="14" name="TextBox 13">
            <a:extLst>
              <a:ext uri="{FF2B5EF4-FFF2-40B4-BE49-F238E27FC236}">
                <a16:creationId xmlns:a16="http://schemas.microsoft.com/office/drawing/2014/main" id="{4B9F52EC-E517-777F-242F-11610B4F1999}"/>
              </a:ext>
            </a:extLst>
          </p:cNvPr>
          <p:cNvSpPr txBox="1"/>
          <p:nvPr/>
        </p:nvSpPr>
        <p:spPr>
          <a:xfrm>
            <a:off x="2060712" y="412279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"Our hearts are the wrappings (which preserve Allah's Word: we need no more)." Nay, Allah's curse is on them for their blasphemy: Little is it they believe.</a:t>
            </a:r>
          </a:p>
        </p:txBody>
      </p:sp>
    </p:spTree>
    <p:extLst>
      <p:ext uri="{BB962C8B-B14F-4D97-AF65-F5344CB8AC3E}">
        <p14:creationId xmlns:p14="http://schemas.microsoft.com/office/powerpoint/2010/main" val="17578379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E4F7C-1B5B-9495-D35C-313257D50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1A266-6C62-B9A6-D502-AF06D9F9D8E8}"/>
              </a:ext>
            </a:extLst>
          </p:cNvPr>
          <p:cNvSpPr>
            <a:spLocks noGrp="1"/>
          </p:cNvSpPr>
          <p:nvPr>
            <p:ph type="title"/>
          </p:nvPr>
        </p:nvSpPr>
        <p:spPr>
          <a:xfrm>
            <a:off x="1980393" y="124843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وَلَمَّا جَاءَهُمْ كِتَابٌ مِنْ عِنْدِ اللَّهِ مُصَدِّقٌ لِمَا مَعَهُمْ وَكَانُوا مِنْ قَبْلُ يَسْتَفْتِحُونَ عَلَى الَّذِينَ كَفَرُوا فَلَمَّا جَاءَهُمْ مَا عَرَفُوا كَفَرُوا بِهِ ۚ فَلَعْنَةُ اللَّهِ عَلَى الْكَافِرِينَ</a:t>
            </a:r>
          </a:p>
        </p:txBody>
      </p:sp>
      <p:sp>
        <p:nvSpPr>
          <p:cNvPr id="4" name="TextBox 3">
            <a:extLst>
              <a:ext uri="{FF2B5EF4-FFF2-40B4-BE49-F238E27FC236}">
                <a16:creationId xmlns:a16="http://schemas.microsoft.com/office/drawing/2014/main" id="{A27F3623-6ABC-BF98-3AA1-2781A45380D0}"/>
              </a:ext>
            </a:extLst>
          </p:cNvPr>
          <p:cNvSpPr txBox="1"/>
          <p:nvPr/>
        </p:nvSpPr>
        <p:spPr>
          <a:xfrm>
            <a:off x="3419334" y="416584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{89}</a:t>
            </a:r>
            <a:endParaRPr lang="en-US" sz="1600" dirty="0"/>
          </a:p>
        </p:txBody>
      </p:sp>
      <p:sp>
        <p:nvSpPr>
          <p:cNvPr id="14" name="TextBox 13">
            <a:extLst>
              <a:ext uri="{FF2B5EF4-FFF2-40B4-BE49-F238E27FC236}">
                <a16:creationId xmlns:a16="http://schemas.microsoft.com/office/drawing/2014/main" id="{F68B9947-F08C-89D3-06BD-A30CDF54B220}"/>
              </a:ext>
            </a:extLst>
          </p:cNvPr>
          <p:cNvSpPr txBox="1"/>
          <p:nvPr/>
        </p:nvSpPr>
        <p:spPr>
          <a:xfrm>
            <a:off x="2060712" y="442906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when there comes to them a Book from Allah, confirming what is with them,- although from of old they had prayed for victory against those without Faith,- when there comes to them that which they (should) have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refuse to believe in it but the curse of Allah is on those without Faith.</a:t>
            </a:r>
          </a:p>
        </p:txBody>
      </p:sp>
    </p:spTree>
    <p:extLst>
      <p:ext uri="{BB962C8B-B14F-4D97-AF65-F5344CB8AC3E}">
        <p14:creationId xmlns:p14="http://schemas.microsoft.com/office/powerpoint/2010/main" val="10746159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178C8-06A7-49C2-3C63-0EDF6BF6FA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FD51B-BC92-24EB-7EC4-D69B63368841}"/>
              </a:ext>
            </a:extLst>
          </p:cNvPr>
          <p:cNvSpPr>
            <a:spLocks noGrp="1"/>
          </p:cNvSpPr>
          <p:nvPr>
            <p:ph type="title"/>
          </p:nvPr>
        </p:nvSpPr>
        <p:spPr>
          <a:xfrm>
            <a:off x="1980393" y="1022604"/>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بِئْسَمَا اشْتَرَوْا بِهِ أَنْفُسَهُمْ أَنْ يَكْفُرُوا بِمَا أَنْزَلَ اللَّهُ بَغْيًا أَنْ يُنَزِّلَ اللَّهُ مِنْ فَضْلِهِ عَلَىٰ مَنْ يَشَاءُ مِنْ عِبَادِهِۖ فَبَاءُوا بِغَضَبٍ عَلَىٰ غَضَبٍۚ وَلِلْكَافِرِينَ عَذَابٌ مُهِينٌ</a:t>
            </a:r>
          </a:p>
        </p:txBody>
      </p:sp>
      <p:sp>
        <p:nvSpPr>
          <p:cNvPr id="4" name="TextBox 3">
            <a:extLst>
              <a:ext uri="{FF2B5EF4-FFF2-40B4-BE49-F238E27FC236}">
                <a16:creationId xmlns:a16="http://schemas.microsoft.com/office/drawing/2014/main" id="{AFEE73C3-960F-DBFF-8EC7-1489793FD5F5}"/>
              </a:ext>
            </a:extLst>
          </p:cNvPr>
          <p:cNvSpPr txBox="1"/>
          <p:nvPr/>
        </p:nvSpPr>
        <p:spPr>
          <a:xfrm>
            <a:off x="2753510" y="389951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{90}</a:t>
            </a:r>
            <a:endParaRPr lang="en-US" sz="1600" dirty="0"/>
          </a:p>
        </p:txBody>
      </p:sp>
      <p:sp>
        <p:nvSpPr>
          <p:cNvPr id="14" name="TextBox 13">
            <a:extLst>
              <a:ext uri="{FF2B5EF4-FFF2-40B4-BE49-F238E27FC236}">
                <a16:creationId xmlns:a16="http://schemas.microsoft.com/office/drawing/2014/main" id="{C99D56BE-69F2-2903-DD98-CC8B92799135}"/>
              </a:ext>
            </a:extLst>
          </p:cNvPr>
          <p:cNvSpPr txBox="1"/>
          <p:nvPr/>
        </p:nvSpPr>
        <p:spPr>
          <a:xfrm>
            <a:off x="2060712" y="432253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Miserable is the price for which they have sold their souls, in that they deny (the revelation) which Allah has sent down, in insolent envy that Allah of His Grace should send it to any of His servants He pleases: Thus have they drawn on themselves Wrath upon Wrath. And humiliating is the punishment of those who reject Faith.</a:t>
            </a:r>
          </a:p>
        </p:txBody>
      </p:sp>
    </p:spTree>
    <p:extLst>
      <p:ext uri="{BB962C8B-B14F-4D97-AF65-F5344CB8AC3E}">
        <p14:creationId xmlns:p14="http://schemas.microsoft.com/office/powerpoint/2010/main" val="30296038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125AA-B961-7956-D8C2-AAFDFD254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7BC57-9EB6-74AB-25CF-5BE7614AB61E}"/>
              </a:ext>
            </a:extLst>
          </p:cNvPr>
          <p:cNvSpPr>
            <a:spLocks noGrp="1"/>
          </p:cNvSpPr>
          <p:nvPr>
            <p:ph type="title"/>
          </p:nvPr>
        </p:nvSpPr>
        <p:spPr>
          <a:xfrm>
            <a:off x="1980392" y="1120257"/>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وَإِذَا قِيلَ لَهُمْ آمِنُوا بِمَا أَنْزَلَ اللَّهُ قَالُوا نُؤْمِنُ بِمَا أُنْزِلَ عَلَيْنَا وَيَكْفُرُونَ بِمَا وَرَاءَهُ وَهُوَ الْحَقُّ مُصَدِّقًا لِمَا مَعَهُمْۗ قُلْ فَلِمَ تَقْتُلُونَ أَنْبِيَاءَ اللَّهِ مِنْ قَبْلُ إِنْ كُنْتُمْ مُؤْمِنِينَ</a:t>
            </a:r>
          </a:p>
        </p:txBody>
      </p:sp>
      <p:sp>
        <p:nvSpPr>
          <p:cNvPr id="4" name="TextBox 3">
            <a:extLst>
              <a:ext uri="{FF2B5EF4-FFF2-40B4-BE49-F238E27FC236}">
                <a16:creationId xmlns:a16="http://schemas.microsoft.com/office/drawing/2014/main" id="{821EE7A5-A8EE-5BFB-A437-7443C6782D50}"/>
              </a:ext>
            </a:extLst>
          </p:cNvPr>
          <p:cNvSpPr txBox="1"/>
          <p:nvPr/>
        </p:nvSpPr>
        <p:spPr>
          <a:xfrm>
            <a:off x="3037597" y="397941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{91}</a:t>
            </a:r>
            <a:endParaRPr lang="en-US" sz="1600" dirty="0"/>
          </a:p>
        </p:txBody>
      </p:sp>
      <p:sp>
        <p:nvSpPr>
          <p:cNvPr id="14" name="TextBox 13">
            <a:extLst>
              <a:ext uri="{FF2B5EF4-FFF2-40B4-BE49-F238E27FC236}">
                <a16:creationId xmlns:a16="http://schemas.microsoft.com/office/drawing/2014/main" id="{5C33B822-1E83-58FF-1E11-B671483259A3}"/>
              </a:ext>
            </a:extLst>
          </p:cNvPr>
          <p:cNvSpPr txBox="1"/>
          <p:nvPr/>
        </p:nvSpPr>
        <p:spPr>
          <a:xfrm>
            <a:off x="2060712" y="431797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"Believe in what Allah Hath sent down, "they say, "We believe in what was sent down to us:" yet they reject all besides, even if it be Truth confirming what is with them. Say: "Why then have ye slain the prophets of Allah in times gone by, if ye did indeed believe?"</a:t>
            </a:r>
          </a:p>
        </p:txBody>
      </p:sp>
    </p:spTree>
    <p:extLst>
      <p:ext uri="{BB962C8B-B14F-4D97-AF65-F5344CB8AC3E}">
        <p14:creationId xmlns:p14="http://schemas.microsoft.com/office/powerpoint/2010/main" val="223077843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EA32F-FC1C-3629-A82B-4ABAAFEEE9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F9D7AA-769C-BAF7-76E8-CD6693BC143C}"/>
              </a:ext>
            </a:extLst>
          </p:cNvPr>
          <p:cNvSpPr>
            <a:spLocks noGrp="1"/>
          </p:cNvSpPr>
          <p:nvPr>
            <p:ph type="title"/>
          </p:nvPr>
        </p:nvSpPr>
        <p:spPr>
          <a:xfrm>
            <a:off x="1980393" y="136840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جَاءَكُمْ مُوسَىٰ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بِالْبَيِّنَاتِ ثُمَّ اتَّخَذْتُمُ الْعِجْلَ</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مِنْ بَعْدِهِ وَأَنْتُمْ ظَالِمُونَ</a:t>
            </a:r>
          </a:p>
        </p:txBody>
      </p:sp>
      <p:sp>
        <p:nvSpPr>
          <p:cNvPr id="4" name="TextBox 3">
            <a:extLst>
              <a:ext uri="{FF2B5EF4-FFF2-40B4-BE49-F238E27FC236}">
                <a16:creationId xmlns:a16="http://schemas.microsoft.com/office/drawing/2014/main" id="{B57B2906-CB1D-8B3A-97F5-3C9D602F1977}"/>
              </a:ext>
            </a:extLst>
          </p:cNvPr>
          <p:cNvSpPr txBox="1"/>
          <p:nvPr/>
        </p:nvSpPr>
        <p:spPr>
          <a:xfrm>
            <a:off x="2868923" y="419503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{92}</a:t>
            </a:r>
            <a:endParaRPr lang="en-US" sz="1600" dirty="0"/>
          </a:p>
        </p:txBody>
      </p:sp>
      <p:sp>
        <p:nvSpPr>
          <p:cNvPr id="14" name="TextBox 13">
            <a:extLst>
              <a:ext uri="{FF2B5EF4-FFF2-40B4-BE49-F238E27FC236}">
                <a16:creationId xmlns:a16="http://schemas.microsoft.com/office/drawing/2014/main" id="{96D05259-4862-9AFA-B98C-A7D31C34E7C0}"/>
              </a:ext>
            </a:extLst>
          </p:cNvPr>
          <p:cNvSpPr txBox="1"/>
          <p:nvPr/>
        </p:nvSpPr>
        <p:spPr>
          <a:xfrm>
            <a:off x="2060712" y="443738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came to you Moses with clear (Signs); yet ye worshipped the calf (Even) after that, and ye did behave wrongfully.</a:t>
            </a:r>
          </a:p>
        </p:txBody>
      </p:sp>
    </p:spTree>
    <p:extLst>
      <p:ext uri="{BB962C8B-B14F-4D97-AF65-F5344CB8AC3E}">
        <p14:creationId xmlns:p14="http://schemas.microsoft.com/office/powerpoint/2010/main" val="83315254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9C2CF-3852-B877-779C-855E9DF07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A46CC-AD31-F1E9-26D3-A745C59E36F0}"/>
              </a:ext>
            </a:extLst>
          </p:cNvPr>
          <p:cNvSpPr>
            <a:spLocks noGrp="1"/>
          </p:cNvSpPr>
          <p:nvPr>
            <p:ph type="title"/>
          </p:nvPr>
        </p:nvSpPr>
        <p:spPr>
          <a:xfrm>
            <a:off x="1980393" y="1114072"/>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أَخَذْنَا مِيثَاقَكُمْ وَرَفَعْنَا فَوْقَكُمُ الطُّورَ خُذُوا مَا آتَيْنَاكُمْ بِقُوَّةٍ وَاسْمَعُواۖ قَالُوا سَمِعْنَا وَعَصَيْنَا وَأُشْرِبُوا فِي قُلُوبِهِمُ الْعِجْلَ بِكُفْرِهِمْۚ قُلْ بِئْسَمَا يَأْمُرُكُمْ بِهِ إِيمَانُكُمْ إِنْ كُنْتُمْ مُؤْمِنِينَ</a:t>
            </a:r>
          </a:p>
        </p:txBody>
      </p:sp>
      <p:sp>
        <p:nvSpPr>
          <p:cNvPr id="4" name="TextBox 3">
            <a:extLst>
              <a:ext uri="{FF2B5EF4-FFF2-40B4-BE49-F238E27FC236}">
                <a16:creationId xmlns:a16="http://schemas.microsoft.com/office/drawing/2014/main" id="{1502AC6C-C7CD-2F37-3443-B7D21858C91E}"/>
              </a:ext>
            </a:extLst>
          </p:cNvPr>
          <p:cNvSpPr txBox="1"/>
          <p:nvPr/>
        </p:nvSpPr>
        <p:spPr>
          <a:xfrm>
            <a:off x="2664738" y="385409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{93}</a:t>
            </a:r>
            <a:endParaRPr lang="en-US" sz="1600" dirty="0"/>
          </a:p>
        </p:txBody>
      </p:sp>
      <p:sp>
        <p:nvSpPr>
          <p:cNvPr id="14" name="TextBox 13">
            <a:extLst>
              <a:ext uri="{FF2B5EF4-FFF2-40B4-BE49-F238E27FC236}">
                <a16:creationId xmlns:a16="http://schemas.microsoft.com/office/drawing/2014/main" id="{A76CD8D5-9E73-A3E0-766D-721C5BB1420B}"/>
              </a:ext>
            </a:extLst>
          </p:cNvPr>
          <p:cNvSpPr txBox="1"/>
          <p:nvPr/>
        </p:nvSpPr>
        <p:spPr>
          <a:xfrm>
            <a:off x="2060712" y="4192650"/>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and We raised above you (the towering height) of Mount (Sinai): (Saying): "Hold firmly to what We have given you, and hearken (to the Law)": They said:" We hear, and we disobey:" And they had to drink into their hearts (of the taint) of the calf because of their Faithlessness. Say: "Vile indeed are the behests of your Faith if ye have any faith!"</a:t>
            </a:r>
          </a:p>
        </p:txBody>
      </p:sp>
    </p:spTree>
    <p:extLst>
      <p:ext uri="{BB962C8B-B14F-4D97-AF65-F5344CB8AC3E}">
        <p14:creationId xmlns:p14="http://schemas.microsoft.com/office/powerpoint/2010/main" val="238882117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FE90A-7C57-7BA2-C2BE-B2ABD7153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ABDDE-45D4-9F08-4861-AA2DF25FD5DF}"/>
              </a:ext>
            </a:extLst>
          </p:cNvPr>
          <p:cNvSpPr>
            <a:spLocks noGrp="1"/>
          </p:cNvSpPr>
          <p:nvPr>
            <p:ph type="title"/>
          </p:nvPr>
        </p:nvSpPr>
        <p:spPr>
          <a:xfrm>
            <a:off x="1980393" y="160913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إِنْ كَانَتْ لَكُمُ الدَّارُ الْآخِرَةُ عِنْدَ اللَّهِ</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خَالِصَةً مِنْ دُونِ النَّاسِ فَتَمَنَّوُا الْمَوْتَ إِنْ كُنْتُمْ صَادِقِينَ</a:t>
            </a:r>
          </a:p>
        </p:txBody>
      </p:sp>
      <p:sp>
        <p:nvSpPr>
          <p:cNvPr id="4" name="TextBox 3">
            <a:extLst>
              <a:ext uri="{FF2B5EF4-FFF2-40B4-BE49-F238E27FC236}">
                <a16:creationId xmlns:a16="http://schemas.microsoft.com/office/drawing/2014/main" id="{60068845-2869-1C91-48FF-5724871AF12B}"/>
              </a:ext>
            </a:extLst>
          </p:cNvPr>
          <p:cNvSpPr txBox="1"/>
          <p:nvPr/>
        </p:nvSpPr>
        <p:spPr>
          <a:xfrm>
            <a:off x="3880982" y="426246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{94}</a:t>
            </a:r>
            <a:endParaRPr lang="en-US" sz="1600" dirty="0"/>
          </a:p>
        </p:txBody>
      </p:sp>
      <p:sp>
        <p:nvSpPr>
          <p:cNvPr id="14" name="TextBox 13">
            <a:extLst>
              <a:ext uri="{FF2B5EF4-FFF2-40B4-BE49-F238E27FC236}">
                <a16:creationId xmlns:a16="http://schemas.microsoft.com/office/drawing/2014/main" id="{12145218-3ED9-5E66-62D5-1E7F5B484480}"/>
              </a:ext>
            </a:extLst>
          </p:cNvPr>
          <p:cNvSpPr txBox="1"/>
          <p:nvPr/>
        </p:nvSpPr>
        <p:spPr>
          <a:xfrm>
            <a:off x="2060712" y="466376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"If the last Home, with Allah, be for you specially, and not for anyone else, then seek ye for death, if ye are sincere."</a:t>
            </a:r>
          </a:p>
        </p:txBody>
      </p:sp>
    </p:spTree>
    <p:extLst>
      <p:ext uri="{BB962C8B-B14F-4D97-AF65-F5344CB8AC3E}">
        <p14:creationId xmlns:p14="http://schemas.microsoft.com/office/powerpoint/2010/main" val="23391896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E1546-3356-F132-4CB3-089926FE0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FDC13-E9EC-6E9A-E768-B243E9210880}"/>
              </a:ext>
            </a:extLst>
          </p:cNvPr>
          <p:cNvSpPr>
            <a:spLocks noGrp="1"/>
          </p:cNvSpPr>
          <p:nvPr>
            <p:ph type="title"/>
          </p:nvPr>
        </p:nvSpPr>
        <p:spPr>
          <a:xfrm>
            <a:off x="1980393" y="168903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وَلَنْ يَتَمَنَّوْهُ أَبَدًا بِمَا قَدَّمَتْ أَيْدِيهِمْۗ وَاللَّهُ عَلِيمٌ بِالظَّالِمِينَ</a:t>
            </a:r>
          </a:p>
        </p:txBody>
      </p:sp>
      <p:sp>
        <p:nvSpPr>
          <p:cNvPr id="4" name="TextBox 3">
            <a:extLst>
              <a:ext uri="{FF2B5EF4-FFF2-40B4-BE49-F238E27FC236}">
                <a16:creationId xmlns:a16="http://schemas.microsoft.com/office/drawing/2014/main" id="{E19AB0A6-2FC0-5B4D-0840-7465C356A2A0}"/>
              </a:ext>
            </a:extLst>
          </p:cNvPr>
          <p:cNvSpPr txBox="1"/>
          <p:nvPr/>
        </p:nvSpPr>
        <p:spPr>
          <a:xfrm>
            <a:off x="3286178" y="395054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{95}</a:t>
            </a:r>
            <a:endParaRPr lang="en-US" sz="1600" dirty="0"/>
          </a:p>
        </p:txBody>
      </p:sp>
      <p:sp>
        <p:nvSpPr>
          <p:cNvPr id="14" name="TextBox 13">
            <a:extLst>
              <a:ext uri="{FF2B5EF4-FFF2-40B4-BE49-F238E27FC236}">
                <a16:creationId xmlns:a16="http://schemas.microsoft.com/office/drawing/2014/main" id="{FCB4A42A-6765-9C8A-B2E4-FC269F5B9FEF}"/>
              </a:ext>
            </a:extLst>
          </p:cNvPr>
          <p:cNvSpPr txBox="1"/>
          <p:nvPr/>
        </p:nvSpPr>
        <p:spPr>
          <a:xfrm>
            <a:off x="2060712" y="439623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they will never seek for death, on account of the (sins) which their hands have sent on before them. and Allah is well-acquainted with the wrong-doers.</a:t>
            </a:r>
          </a:p>
        </p:txBody>
      </p:sp>
    </p:spTree>
    <p:extLst>
      <p:ext uri="{BB962C8B-B14F-4D97-AF65-F5344CB8AC3E}">
        <p14:creationId xmlns:p14="http://schemas.microsoft.com/office/powerpoint/2010/main" val="374812279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09C73-956A-F11C-B50F-D6FB24610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E1FE9-F211-03F9-A650-8425908B2180}"/>
              </a:ext>
            </a:extLst>
          </p:cNvPr>
          <p:cNvSpPr>
            <a:spLocks noGrp="1"/>
          </p:cNvSpPr>
          <p:nvPr>
            <p:ph type="title"/>
          </p:nvPr>
        </p:nvSpPr>
        <p:spPr>
          <a:xfrm>
            <a:off x="1980392" y="1368547"/>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وَلَتَجِدَنَّهُمْ أَحْرَصَ النَّاسِ عَلَىٰ حَيَاةٍ وَمِنَ الَّذِينَ أَشْرَكُواۚ يَوَدُّ أَحَدُهُمْ لَوْ يُعَمَّرُ أَلْفَ سَنَةٍ وَمَا هُوَ بِمُزَحْزِحِهِ مِنَ الْعَذَابِ أَنْ يُعَمَّرَۗ وَاللَّهُ بَصِيرٌ بِمَا يَعْمَلُونَ </a:t>
            </a:r>
          </a:p>
        </p:txBody>
      </p:sp>
      <p:sp>
        <p:nvSpPr>
          <p:cNvPr id="4" name="TextBox 3">
            <a:extLst>
              <a:ext uri="{FF2B5EF4-FFF2-40B4-BE49-F238E27FC236}">
                <a16:creationId xmlns:a16="http://schemas.microsoft.com/office/drawing/2014/main" id="{7C2F8165-B1B9-4AEF-0926-DD4943178028}"/>
              </a:ext>
            </a:extLst>
          </p:cNvPr>
          <p:cNvSpPr txBox="1"/>
          <p:nvPr/>
        </p:nvSpPr>
        <p:spPr>
          <a:xfrm>
            <a:off x="3437100" y="427223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{96}</a:t>
            </a:r>
            <a:endParaRPr lang="en-US" sz="1600" dirty="0"/>
          </a:p>
        </p:txBody>
      </p:sp>
      <p:sp>
        <p:nvSpPr>
          <p:cNvPr id="14" name="TextBox 13">
            <a:extLst>
              <a:ext uri="{FF2B5EF4-FFF2-40B4-BE49-F238E27FC236}">
                <a16:creationId xmlns:a16="http://schemas.microsoft.com/office/drawing/2014/main" id="{32C0CA39-E2ED-E214-1E5C-2CF5B6772B14}"/>
              </a:ext>
            </a:extLst>
          </p:cNvPr>
          <p:cNvSpPr txBox="1"/>
          <p:nvPr/>
        </p:nvSpPr>
        <p:spPr>
          <a:xfrm>
            <a:off x="2060712" y="46107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wilt indeed find them, of all people, most greedy of life,-even more than the idolaters: Each one of them wishes He could be given a life of a thousand years: But the grant of such life will not save him from (due) punishment. For Allah sees well all that they do.</a:t>
            </a:r>
          </a:p>
        </p:txBody>
      </p:sp>
    </p:spTree>
    <p:extLst>
      <p:ext uri="{BB962C8B-B14F-4D97-AF65-F5344CB8AC3E}">
        <p14:creationId xmlns:p14="http://schemas.microsoft.com/office/powerpoint/2010/main" val="189800284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6A304-EE0E-6A7F-FAAE-1EC32CC221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D3300-BC18-1F41-19A0-6D99B96C8DF7}"/>
              </a:ext>
            </a:extLst>
          </p:cNvPr>
          <p:cNvSpPr>
            <a:spLocks noGrp="1"/>
          </p:cNvSpPr>
          <p:nvPr>
            <p:ph type="title"/>
          </p:nvPr>
        </p:nvSpPr>
        <p:spPr>
          <a:xfrm>
            <a:off x="1980393" y="132415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مَنْ كَانَ عَدُوًّا لِجِبْرِيلَ فَإِنَّهُ نَزَّلَهُ عَلَىٰ قَلْبِكَ بِإِذْنِ اللَّهِ مُصَدِّقًا لِمَا بَيْنَ يَدَيْهِ وَهُدًى وَبُشْرَىٰ لِلْمُؤْمِنِينَ</a:t>
            </a:r>
          </a:p>
        </p:txBody>
      </p:sp>
      <p:sp>
        <p:nvSpPr>
          <p:cNvPr id="4" name="TextBox 3">
            <a:extLst>
              <a:ext uri="{FF2B5EF4-FFF2-40B4-BE49-F238E27FC236}">
                <a16:creationId xmlns:a16="http://schemas.microsoft.com/office/drawing/2014/main" id="{12EE6084-384A-FB15-9B95-7E1AB29D35BB}"/>
              </a:ext>
            </a:extLst>
          </p:cNvPr>
          <p:cNvSpPr txBox="1"/>
          <p:nvPr/>
        </p:nvSpPr>
        <p:spPr>
          <a:xfrm>
            <a:off x="2540455" y="397039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{97}</a:t>
            </a:r>
            <a:endParaRPr lang="en-US" sz="1600" dirty="0"/>
          </a:p>
        </p:txBody>
      </p:sp>
      <p:sp>
        <p:nvSpPr>
          <p:cNvPr id="14" name="TextBox 13">
            <a:extLst>
              <a:ext uri="{FF2B5EF4-FFF2-40B4-BE49-F238E27FC236}">
                <a16:creationId xmlns:a16="http://schemas.microsoft.com/office/drawing/2014/main" id="{7BA4B89C-802A-D0B4-B9DE-6A16CA3A84B2}"/>
              </a:ext>
            </a:extLst>
          </p:cNvPr>
          <p:cNvSpPr txBox="1"/>
          <p:nvPr/>
        </p:nvSpPr>
        <p:spPr>
          <a:xfrm>
            <a:off x="2060712" y="440040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Whoever is an enemy to Gabriel-for he brings down the (revelation) to thy heart by Allah's will, a confirmation of what went before, and guidance and glad tidings for those who believe,-</a:t>
            </a:r>
          </a:p>
        </p:txBody>
      </p:sp>
    </p:spTree>
    <p:extLst>
      <p:ext uri="{BB962C8B-B14F-4D97-AF65-F5344CB8AC3E}">
        <p14:creationId xmlns:p14="http://schemas.microsoft.com/office/powerpoint/2010/main" val="7197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E72C3-60E2-EA49-47F7-7E9B592EE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8B1DB-DD42-8FBE-E59D-4112E63BD7FA}"/>
              </a:ext>
            </a:extLst>
          </p:cNvPr>
          <p:cNvSpPr>
            <a:spLocks noGrp="1"/>
          </p:cNvSpPr>
          <p:nvPr>
            <p:ph type="title"/>
          </p:nvPr>
        </p:nvSpPr>
        <p:spPr>
          <a:xfrm>
            <a:off x="1980393" y="145096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الم</a:t>
            </a:r>
          </a:p>
        </p:txBody>
      </p:sp>
      <p:sp>
        <p:nvSpPr>
          <p:cNvPr id="4" name="TextBox 3">
            <a:extLst>
              <a:ext uri="{FF2B5EF4-FFF2-40B4-BE49-F238E27FC236}">
                <a16:creationId xmlns:a16="http://schemas.microsoft.com/office/drawing/2014/main" id="{A7937667-62D2-264E-F92E-7578BEA443A3}"/>
              </a:ext>
            </a:extLst>
          </p:cNvPr>
          <p:cNvSpPr txBox="1"/>
          <p:nvPr/>
        </p:nvSpPr>
        <p:spPr>
          <a:xfrm>
            <a:off x="5321423" y="3429000"/>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C8E89F5B-C7A1-0977-DAD7-1F7C27EB4926}"/>
              </a:ext>
            </a:extLst>
          </p:cNvPr>
          <p:cNvSpPr txBox="1"/>
          <p:nvPr/>
        </p:nvSpPr>
        <p:spPr>
          <a:xfrm>
            <a:off x="3048740" y="3767554"/>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A.L.M.</a:t>
            </a:r>
          </a:p>
        </p:txBody>
      </p:sp>
    </p:spTree>
    <p:extLst>
      <p:ext uri="{BB962C8B-B14F-4D97-AF65-F5344CB8AC3E}">
        <p14:creationId xmlns:p14="http://schemas.microsoft.com/office/powerpoint/2010/main" val="287925017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2EBBD-5B23-C79D-4A7E-65AE53D6D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CF7E3-C0B9-D68B-D3F7-F10D3B47E6F3}"/>
              </a:ext>
            </a:extLst>
          </p:cNvPr>
          <p:cNvSpPr>
            <a:spLocks noGrp="1"/>
          </p:cNvSpPr>
          <p:nvPr>
            <p:ph type="title"/>
          </p:nvPr>
        </p:nvSpPr>
        <p:spPr>
          <a:xfrm>
            <a:off x="1980392" y="1282119"/>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مَنْ كَانَ عَدُوًّا لِلَّهِ وَمَلَائِكَتِهِ وَرُسُلِهِ وَجِبْرِيلَ وَمِيكَالَ فَإِنَّ اللَّهَ عَدُوٌّ لِلْكَافِرِينَ </a:t>
            </a:r>
          </a:p>
        </p:txBody>
      </p:sp>
      <p:sp>
        <p:nvSpPr>
          <p:cNvPr id="4" name="TextBox 3">
            <a:extLst>
              <a:ext uri="{FF2B5EF4-FFF2-40B4-BE49-F238E27FC236}">
                <a16:creationId xmlns:a16="http://schemas.microsoft.com/office/drawing/2014/main" id="{8FDE85A1-159A-97FF-EB5F-3AD1541904DB}"/>
              </a:ext>
            </a:extLst>
          </p:cNvPr>
          <p:cNvSpPr txBox="1"/>
          <p:nvPr/>
        </p:nvSpPr>
        <p:spPr>
          <a:xfrm>
            <a:off x="4555688" y="449478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{98}</a:t>
            </a:r>
            <a:endParaRPr lang="en-US" sz="1600" dirty="0"/>
          </a:p>
        </p:txBody>
      </p:sp>
      <p:sp>
        <p:nvSpPr>
          <p:cNvPr id="14" name="TextBox 13">
            <a:extLst>
              <a:ext uri="{FF2B5EF4-FFF2-40B4-BE49-F238E27FC236}">
                <a16:creationId xmlns:a16="http://schemas.microsoft.com/office/drawing/2014/main" id="{4C0C8F60-CAF1-4561-0525-1DCF4DBD0295}"/>
              </a:ext>
            </a:extLst>
          </p:cNvPr>
          <p:cNvSpPr txBox="1"/>
          <p:nvPr/>
        </p:nvSpPr>
        <p:spPr>
          <a:xfrm>
            <a:off x="2060712" y="475283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Whoever is an enemy to Allah and His angels and messengers, to Gabriel and Michael,- Lo! Allah is an enemy to those who reject Faith.</a:t>
            </a:r>
          </a:p>
        </p:txBody>
      </p:sp>
    </p:spTree>
    <p:extLst>
      <p:ext uri="{BB962C8B-B14F-4D97-AF65-F5344CB8AC3E}">
        <p14:creationId xmlns:p14="http://schemas.microsoft.com/office/powerpoint/2010/main" val="393051714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8C346-0959-C3AE-DED3-CFD851D883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A5ACFC-7570-A990-ADBD-7E4717A12676}"/>
              </a:ext>
            </a:extLst>
          </p:cNvPr>
          <p:cNvSpPr>
            <a:spLocks noGrp="1"/>
          </p:cNvSpPr>
          <p:nvPr>
            <p:ph type="title"/>
          </p:nvPr>
        </p:nvSpPr>
        <p:spPr>
          <a:xfrm>
            <a:off x="2060698" y="1456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أَنْزَلْنَا إِلَيْكَ آيَاتٍ بَيِّنَاتٍۖ وَمَا يَكْفُرُ بِهَا إِلَّا الْفَاسِقُونَ</a:t>
            </a:r>
          </a:p>
        </p:txBody>
      </p:sp>
      <p:sp>
        <p:nvSpPr>
          <p:cNvPr id="4" name="TextBox 3">
            <a:extLst>
              <a:ext uri="{FF2B5EF4-FFF2-40B4-BE49-F238E27FC236}">
                <a16:creationId xmlns:a16="http://schemas.microsoft.com/office/drawing/2014/main" id="{33986CC6-83A8-D4A2-6079-F428D5FBB178}"/>
              </a:ext>
            </a:extLst>
          </p:cNvPr>
          <p:cNvSpPr txBox="1"/>
          <p:nvPr/>
        </p:nvSpPr>
        <p:spPr>
          <a:xfrm>
            <a:off x="3206268" y="377448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{99}</a:t>
            </a:r>
            <a:endParaRPr lang="en-US" sz="1600" dirty="0"/>
          </a:p>
        </p:txBody>
      </p:sp>
      <p:sp>
        <p:nvSpPr>
          <p:cNvPr id="14" name="TextBox 13">
            <a:extLst>
              <a:ext uri="{FF2B5EF4-FFF2-40B4-BE49-F238E27FC236}">
                <a16:creationId xmlns:a16="http://schemas.microsoft.com/office/drawing/2014/main" id="{CE75C56B-DAA0-BE38-D84E-E15803C82A4B}"/>
              </a:ext>
            </a:extLst>
          </p:cNvPr>
          <p:cNvSpPr txBox="1"/>
          <p:nvPr/>
        </p:nvSpPr>
        <p:spPr>
          <a:xfrm>
            <a:off x="2060698" y="411304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have sent down to thee Manifest Signs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ayat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none reject them but those who are perverse.</a:t>
            </a:r>
          </a:p>
        </p:txBody>
      </p:sp>
    </p:spTree>
    <p:extLst>
      <p:ext uri="{BB962C8B-B14F-4D97-AF65-F5344CB8AC3E}">
        <p14:creationId xmlns:p14="http://schemas.microsoft.com/office/powerpoint/2010/main" val="18653586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B558F-E483-7F53-E3F1-1AB8E82E9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B4B59-D465-330D-C0AF-4334EC9CB444}"/>
              </a:ext>
            </a:extLst>
          </p:cNvPr>
          <p:cNvSpPr>
            <a:spLocks noGrp="1"/>
          </p:cNvSpPr>
          <p:nvPr>
            <p:ph type="title"/>
          </p:nvPr>
        </p:nvSpPr>
        <p:spPr>
          <a:xfrm>
            <a:off x="2060698" y="1456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أَوَكُلَّمَا عَاهَدُوا عَهْدًا نَبَذَهُ فَرِيقٌ مِنْهُمْۚ بَلْ أَكْثَرُهُمْ لَا يُؤْمِنُونَ</a:t>
            </a:r>
          </a:p>
        </p:txBody>
      </p:sp>
      <p:sp>
        <p:nvSpPr>
          <p:cNvPr id="4" name="TextBox 3">
            <a:extLst>
              <a:ext uri="{FF2B5EF4-FFF2-40B4-BE49-F238E27FC236}">
                <a16:creationId xmlns:a16="http://schemas.microsoft.com/office/drawing/2014/main" id="{B74FD386-F293-CF52-839F-6D99B8C43684}"/>
              </a:ext>
            </a:extLst>
          </p:cNvPr>
          <p:cNvSpPr txBox="1"/>
          <p:nvPr/>
        </p:nvSpPr>
        <p:spPr>
          <a:xfrm>
            <a:off x="2432482" y="377448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{100}</a:t>
            </a:r>
            <a:endParaRPr lang="en-US" sz="1600" dirty="0"/>
          </a:p>
        </p:txBody>
      </p:sp>
      <p:sp>
        <p:nvSpPr>
          <p:cNvPr id="14" name="TextBox 13">
            <a:extLst>
              <a:ext uri="{FF2B5EF4-FFF2-40B4-BE49-F238E27FC236}">
                <a16:creationId xmlns:a16="http://schemas.microsoft.com/office/drawing/2014/main" id="{EE2254A8-C9B6-786B-5DD7-5801DDAA6188}"/>
              </a:ext>
            </a:extLst>
          </p:cNvPr>
          <p:cNvSpPr txBox="1"/>
          <p:nvPr/>
        </p:nvSpPr>
        <p:spPr>
          <a:xfrm>
            <a:off x="2060698" y="411304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Is it not (the case) that every time they make a covenant, some party among them throw it aside?- Nay, Most of them are faithless.</a:t>
            </a:r>
          </a:p>
        </p:txBody>
      </p:sp>
    </p:spTree>
    <p:extLst>
      <p:ext uri="{BB962C8B-B14F-4D97-AF65-F5344CB8AC3E}">
        <p14:creationId xmlns:p14="http://schemas.microsoft.com/office/powerpoint/2010/main" val="105862395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FC227-FF32-07AF-5E06-38BDB6FCA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84ED7-9A7A-E504-CBFA-618B80C68092}"/>
              </a:ext>
            </a:extLst>
          </p:cNvPr>
          <p:cNvSpPr>
            <a:spLocks noGrp="1"/>
          </p:cNvSpPr>
          <p:nvPr>
            <p:ph type="title"/>
          </p:nvPr>
        </p:nvSpPr>
        <p:spPr>
          <a:xfrm>
            <a:off x="2060698" y="104687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وَلَمَّا جَاءَهُمْ رَسُولٌ مِنْ عِنْدِ اللَّهِ مُصَدِّقٌ لِمَا مَعَهُمْ نَبَذَ فَرِيقٌ مِنَ الَّذِينَ أُوتُوا الْكِتَابَ كِتَابَ اللَّهِ وَرَاءَ ظُهُورِهِمْ كَأَنَّهُمْ</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لَا يَعْلَمُونَ</a:t>
            </a:r>
          </a:p>
        </p:txBody>
      </p:sp>
      <p:sp>
        <p:nvSpPr>
          <p:cNvPr id="4" name="TextBox 3">
            <a:extLst>
              <a:ext uri="{FF2B5EF4-FFF2-40B4-BE49-F238E27FC236}">
                <a16:creationId xmlns:a16="http://schemas.microsoft.com/office/drawing/2014/main" id="{F50C7683-65C6-F46F-C9FC-30270180CFA8}"/>
              </a:ext>
            </a:extLst>
          </p:cNvPr>
          <p:cNvSpPr txBox="1"/>
          <p:nvPr/>
        </p:nvSpPr>
        <p:spPr>
          <a:xfrm>
            <a:off x="4509857" y="39964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{101}</a:t>
            </a:r>
            <a:endParaRPr lang="en-US" sz="1600" dirty="0"/>
          </a:p>
        </p:txBody>
      </p:sp>
      <p:sp>
        <p:nvSpPr>
          <p:cNvPr id="14" name="TextBox 13">
            <a:extLst>
              <a:ext uri="{FF2B5EF4-FFF2-40B4-BE49-F238E27FC236}">
                <a16:creationId xmlns:a16="http://schemas.microsoft.com/office/drawing/2014/main" id="{7AF777E1-1D89-DF8C-D8F7-F0AA1028D9AB}"/>
              </a:ext>
            </a:extLst>
          </p:cNvPr>
          <p:cNvSpPr txBox="1"/>
          <p:nvPr/>
        </p:nvSpPr>
        <p:spPr>
          <a:xfrm>
            <a:off x="2060727" y="4228450"/>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there came to them a messenger from Allah, confirming what was with them, a party of the people of the Book threw away the Book of Allah behind their backs, as if (it had been something) they did not know!</a:t>
            </a:r>
          </a:p>
        </p:txBody>
      </p:sp>
    </p:spTree>
    <p:extLst>
      <p:ext uri="{BB962C8B-B14F-4D97-AF65-F5344CB8AC3E}">
        <p14:creationId xmlns:p14="http://schemas.microsoft.com/office/powerpoint/2010/main" val="131532992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EC05C-7F12-E5CA-6393-CCED1CD2E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13566-4A77-3A16-01DD-7D48CA8CC656}"/>
              </a:ext>
            </a:extLst>
          </p:cNvPr>
          <p:cNvSpPr>
            <a:spLocks noGrp="1"/>
          </p:cNvSpPr>
          <p:nvPr>
            <p:ph type="title"/>
          </p:nvPr>
        </p:nvSpPr>
        <p:spPr>
          <a:xfrm>
            <a:off x="2060698" y="10968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وَاتَّبَعُوا مَا تَتْلُو الشَّيَاطِينُ عَلَىٰ مُلْكِ</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سُلَيْمَانَۖ وَمَا كَفَرَ سُلَيْمَانُ وَلَٰكِنَّ</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الشَّيَاطِينَ كَفَرُوا يُعَلِّمُونَ النَّاسَ السِّحْرَ</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وَمَا أُنْزِلَ عَلَى الْمَلَكَيْنِ</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بِبَابِلَ</a:t>
            </a:r>
            <a:r>
              <a:rPr lang="en-US" sz="4800" b="0" dirty="0">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هَارُوتَ وَمَارُوتَۚ</a:t>
            </a:r>
            <a:r>
              <a:rPr lang="en-US" sz="4800" b="0" i="0" kern="1200" dirty="0">
                <a:effectLst/>
                <a:latin typeface="Arial" panose="020B0604020202020204" pitchFamily="34" charset="0"/>
                <a:ea typeface="+mn-ea"/>
                <a:cs typeface="Arial" panose="020B0604020202020204" pitchFamily="34" charset="0"/>
              </a:rPr>
              <a:t>…</a:t>
            </a:r>
            <a:r>
              <a:rPr lang="ar-EG" sz="48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052FEC75-2A95-7771-2609-534485ACD7EC}"/>
              </a:ext>
            </a:extLst>
          </p:cNvPr>
          <p:cNvSpPr txBox="1"/>
          <p:nvPr/>
        </p:nvSpPr>
        <p:spPr>
          <a:xfrm>
            <a:off x="2060698" y="42601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followed what the evil ones gave out (falsely) against the power of Solomon: the blasphemers Were, not Solomon, but the evil ones, teaching men Magic, and such things as came down 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babylon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 angels Harut and Marut</a:t>
            </a:r>
          </a:p>
        </p:txBody>
      </p:sp>
    </p:spTree>
    <p:extLst>
      <p:ext uri="{BB962C8B-B14F-4D97-AF65-F5344CB8AC3E}">
        <p14:creationId xmlns:p14="http://schemas.microsoft.com/office/powerpoint/2010/main" val="85307498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9E717-E605-76AC-A361-89B6707E6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7FAE0-FBC2-91E7-3018-8206982BEFF6}"/>
              </a:ext>
            </a:extLst>
          </p:cNvPr>
          <p:cNvSpPr>
            <a:spLocks noGrp="1"/>
          </p:cNvSpPr>
          <p:nvPr>
            <p:ph type="title"/>
          </p:nvPr>
        </p:nvSpPr>
        <p:spPr>
          <a:xfrm>
            <a:off x="2060698" y="149636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وَمَا يُعَلِّمَانِ مِنْ أَحَدٍ حَتَّىٰ يَقُولَا إِنَّمَا نَحْنُ فِتْنَةٌ فَلَا تَكْفُرْۖ</a:t>
            </a:r>
            <a:r>
              <a:rPr lang="en-US" sz="5400" b="0" i="0" kern="1200" dirty="0">
                <a:effectLst/>
                <a:latin typeface="Arial" panose="020B0604020202020204" pitchFamily="34" charset="0"/>
                <a:ea typeface="+mn-ea"/>
                <a:cs typeface="Arial" panose="020B0604020202020204" pitchFamily="34" charset="0"/>
              </a:rPr>
              <a:t>…</a:t>
            </a:r>
            <a:r>
              <a:rPr lang="ar-EG" sz="54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6DD3AC69-2765-6C7E-3F59-7CE5144D47CB}"/>
              </a:ext>
            </a:extLst>
          </p:cNvPr>
          <p:cNvSpPr txBox="1"/>
          <p:nvPr/>
        </p:nvSpPr>
        <p:spPr>
          <a:xfrm>
            <a:off x="2060698" y="401156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neither of these taught anyone (Such things) without saying: "We are only for trial; so do not blaspheme."</a:t>
            </a:r>
          </a:p>
        </p:txBody>
      </p:sp>
    </p:spTree>
    <p:extLst>
      <p:ext uri="{BB962C8B-B14F-4D97-AF65-F5344CB8AC3E}">
        <p14:creationId xmlns:p14="http://schemas.microsoft.com/office/powerpoint/2010/main" val="26936311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715FF-2941-456E-4048-4EF1C4D19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11B5B-3B8D-3F1F-573F-258500066CA4}"/>
              </a:ext>
            </a:extLst>
          </p:cNvPr>
          <p:cNvSpPr>
            <a:spLocks noGrp="1"/>
          </p:cNvSpPr>
          <p:nvPr>
            <p:ph type="title"/>
          </p:nvPr>
        </p:nvSpPr>
        <p:spPr>
          <a:xfrm>
            <a:off x="1980393" y="125756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فَيَتَعَلَّمُونَ مِنْهُمَا مَا يُفَرِّقُونَ بِهِ بَيْنَ الْمَرْءِ وَزَوْجِهِۚ وَمَا هُمْ بِضَارِّينَ بِهِ مِنْ أَحَدٍ إِلَّا بِإِذْنِ اللَّهِۚ وَيَتَعَلَّمُونَ مَا يَضُرُّهُمْ وَلَا</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يَنْفَعُهُمْۚ</a:t>
            </a:r>
            <a:r>
              <a:rPr lang="en-US" sz="4800" b="0" dirty="0">
                <a:latin typeface="Arial" panose="020B0604020202020204" pitchFamily="34" charset="0"/>
                <a:ea typeface="+mn-ea"/>
                <a:cs typeface="Arial" panose="020B0604020202020204" pitchFamily="34" charset="0"/>
              </a:rPr>
              <a:t>..</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D3646E-65D6-702C-DEF4-D127FD6330FC}"/>
              </a:ext>
            </a:extLst>
          </p:cNvPr>
          <p:cNvSpPr txBox="1"/>
          <p:nvPr/>
        </p:nvSpPr>
        <p:spPr>
          <a:xfrm>
            <a:off x="1980422" y="4102657"/>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learned from them the means to sow discord between man and wife. But they could not thus harm anyone except by Allah's permission. And they learned what harmed them, not what profited them.</a:t>
            </a:r>
          </a:p>
        </p:txBody>
      </p:sp>
    </p:spTree>
    <p:extLst>
      <p:ext uri="{BB962C8B-B14F-4D97-AF65-F5344CB8AC3E}">
        <p14:creationId xmlns:p14="http://schemas.microsoft.com/office/powerpoint/2010/main" val="61328840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6D377-9EAB-A30E-18AC-7A4B613A6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4940F-36CA-9995-ECFC-D891800536F8}"/>
              </a:ext>
            </a:extLst>
          </p:cNvPr>
          <p:cNvSpPr>
            <a:spLocks noGrp="1"/>
          </p:cNvSpPr>
          <p:nvPr>
            <p:ph type="title"/>
          </p:nvPr>
        </p:nvSpPr>
        <p:spPr>
          <a:xfrm>
            <a:off x="1980393" y="119541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وَلَقَدْ عَلِمُوا لَمَنِ اشْتَرَاهُ مَا لَهُ فِي الْآخِرَةِ مِنْ خَلَاقٍۚ وَلَبِئْسَ مَا شَرَوْا بِهِ أَنْفُسَهُمْۚ لَوْ كَانُوا يَعْلَمُونَ </a:t>
            </a:r>
          </a:p>
        </p:txBody>
      </p:sp>
      <p:sp>
        <p:nvSpPr>
          <p:cNvPr id="14" name="TextBox 13">
            <a:extLst>
              <a:ext uri="{FF2B5EF4-FFF2-40B4-BE49-F238E27FC236}">
                <a16:creationId xmlns:a16="http://schemas.microsoft.com/office/drawing/2014/main" id="{0D309834-66D7-2EFE-860E-5B47F230D077}"/>
              </a:ext>
            </a:extLst>
          </p:cNvPr>
          <p:cNvSpPr txBox="1"/>
          <p:nvPr/>
        </p:nvSpPr>
        <p:spPr>
          <a:xfrm>
            <a:off x="1980393" y="4182556"/>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knew that the buyers of (magic) would have no share in the happiness of the Hereafter. And vile was the price for which they did sell their souls, if they but knew!</a:t>
            </a:r>
          </a:p>
        </p:txBody>
      </p:sp>
      <p:sp>
        <p:nvSpPr>
          <p:cNvPr id="3" name="TextBox 2">
            <a:extLst>
              <a:ext uri="{FF2B5EF4-FFF2-40B4-BE49-F238E27FC236}">
                <a16:creationId xmlns:a16="http://schemas.microsoft.com/office/drawing/2014/main" id="{C3E90B63-237F-74F2-CC93-D0EB20885081}"/>
              </a:ext>
            </a:extLst>
          </p:cNvPr>
          <p:cNvSpPr txBox="1"/>
          <p:nvPr/>
        </p:nvSpPr>
        <p:spPr>
          <a:xfrm>
            <a:off x="3045041" y="384400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{102}</a:t>
            </a:r>
            <a:endParaRPr lang="en-US" sz="1600" dirty="0"/>
          </a:p>
        </p:txBody>
      </p:sp>
    </p:spTree>
    <p:extLst>
      <p:ext uri="{BB962C8B-B14F-4D97-AF65-F5344CB8AC3E}">
        <p14:creationId xmlns:p14="http://schemas.microsoft.com/office/powerpoint/2010/main" val="298134175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62990-9F73-5D0B-5756-021BB9A9C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38BB3-DFF2-1B6E-58E2-93E3BD6A1693}"/>
              </a:ext>
            </a:extLst>
          </p:cNvPr>
          <p:cNvSpPr>
            <a:spLocks noGrp="1"/>
          </p:cNvSpPr>
          <p:nvPr>
            <p:ph type="title"/>
          </p:nvPr>
        </p:nvSpPr>
        <p:spPr>
          <a:xfrm>
            <a:off x="2060698" y="140290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وَلَوْ أَنَّهُمْ آمَنُوا وَاتَّقَوْا لَمَثُوبَةٌ مِنْ عِنْدِ اللَّهِ خَيْرٌۖ لَوْ كَانُوا يَعْلَمُونَ</a:t>
            </a:r>
          </a:p>
        </p:txBody>
      </p:sp>
      <p:sp>
        <p:nvSpPr>
          <p:cNvPr id="4" name="TextBox 3">
            <a:extLst>
              <a:ext uri="{FF2B5EF4-FFF2-40B4-BE49-F238E27FC236}">
                <a16:creationId xmlns:a16="http://schemas.microsoft.com/office/drawing/2014/main" id="{FDF4A47D-865E-FC0B-4E5D-6E6786851E38}"/>
              </a:ext>
            </a:extLst>
          </p:cNvPr>
          <p:cNvSpPr txBox="1"/>
          <p:nvPr/>
        </p:nvSpPr>
        <p:spPr>
          <a:xfrm>
            <a:off x="2184985" y="37212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{103}</a:t>
            </a:r>
            <a:endParaRPr lang="en-US" sz="1600" dirty="0"/>
          </a:p>
        </p:txBody>
      </p:sp>
      <p:sp>
        <p:nvSpPr>
          <p:cNvPr id="14" name="TextBox 13">
            <a:extLst>
              <a:ext uri="{FF2B5EF4-FFF2-40B4-BE49-F238E27FC236}">
                <a16:creationId xmlns:a16="http://schemas.microsoft.com/office/drawing/2014/main" id="{919E9A84-5574-7577-F269-7074BBDDC9FB}"/>
              </a:ext>
            </a:extLst>
          </p:cNvPr>
          <p:cNvSpPr txBox="1"/>
          <p:nvPr/>
        </p:nvSpPr>
        <p:spPr>
          <a:xfrm>
            <a:off x="2060698" y="405977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they had kept their Faith and guarded themselves from evil, far better had been the reward from their Lord, if they but knew!</a:t>
            </a:r>
          </a:p>
        </p:txBody>
      </p:sp>
    </p:spTree>
    <p:extLst>
      <p:ext uri="{BB962C8B-B14F-4D97-AF65-F5344CB8AC3E}">
        <p14:creationId xmlns:p14="http://schemas.microsoft.com/office/powerpoint/2010/main" val="298179618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CC603-834F-2E70-7C3E-7C7F4F7AD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AE0D2-4CA7-2B12-5230-396E81C823F7}"/>
              </a:ext>
            </a:extLst>
          </p:cNvPr>
          <p:cNvSpPr>
            <a:spLocks noGrp="1"/>
          </p:cNvSpPr>
          <p:nvPr>
            <p:ph type="title"/>
          </p:nvPr>
        </p:nvSpPr>
        <p:spPr>
          <a:xfrm>
            <a:off x="1980378" y="117530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يَا أَيُّهَا الَّذِينَ آمَنُوا لَا تَقُولُوا رَاعِنَا وَقُولُوا انْظُرْنَا وَاسْمَعُواۗ وَلِلْكَافِرِينَ عَذَابٌ أَلِيمٌ </a:t>
            </a:r>
          </a:p>
        </p:txBody>
      </p:sp>
      <p:sp>
        <p:nvSpPr>
          <p:cNvPr id="4" name="TextBox 3">
            <a:extLst>
              <a:ext uri="{FF2B5EF4-FFF2-40B4-BE49-F238E27FC236}">
                <a16:creationId xmlns:a16="http://schemas.microsoft.com/office/drawing/2014/main" id="{1C4385E8-1AAC-9B74-40F6-9FB5C8E988FD}"/>
              </a:ext>
            </a:extLst>
          </p:cNvPr>
          <p:cNvSpPr txBox="1"/>
          <p:nvPr/>
        </p:nvSpPr>
        <p:spPr>
          <a:xfrm>
            <a:off x="4395525" y="38632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{104}</a:t>
            </a:r>
            <a:endParaRPr lang="en-US" sz="1600" dirty="0"/>
          </a:p>
        </p:txBody>
      </p:sp>
      <p:sp>
        <p:nvSpPr>
          <p:cNvPr id="14" name="TextBox 13">
            <a:extLst>
              <a:ext uri="{FF2B5EF4-FFF2-40B4-BE49-F238E27FC236}">
                <a16:creationId xmlns:a16="http://schemas.microsoft.com/office/drawing/2014/main" id="{40E4DE87-CEAF-5196-D0C8-7815AEB48605}"/>
              </a:ext>
            </a:extLst>
          </p:cNvPr>
          <p:cNvSpPr txBox="1"/>
          <p:nvPr/>
        </p:nvSpPr>
        <p:spPr>
          <a:xfrm>
            <a:off x="2060697" y="418805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of Faith! Say not (to the Messenger) words of ambiguous import, but words of respect; and hearken (to him): To those without Faith is a grievous punishment.</a:t>
            </a:r>
          </a:p>
        </p:txBody>
      </p:sp>
    </p:spTree>
    <p:extLst>
      <p:ext uri="{BB962C8B-B14F-4D97-AF65-F5344CB8AC3E}">
        <p14:creationId xmlns:p14="http://schemas.microsoft.com/office/powerpoint/2010/main" val="702682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E9854-7C95-EDAB-EE1C-893331353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3E3C9-947C-2537-80A9-2B037B880FA4}"/>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ذَٰلِكَ الْكِتَابُ لَا رَيْبَۛ فِيهِۛ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هُدًى لِلْمُتَّقِينَ </a:t>
            </a:r>
          </a:p>
        </p:txBody>
      </p:sp>
      <p:sp>
        <p:nvSpPr>
          <p:cNvPr id="4" name="TextBox 3">
            <a:extLst>
              <a:ext uri="{FF2B5EF4-FFF2-40B4-BE49-F238E27FC236}">
                <a16:creationId xmlns:a16="http://schemas.microsoft.com/office/drawing/2014/main" id="{63502CBC-D5CF-2800-9516-C18E78827CC6}"/>
              </a:ext>
            </a:extLst>
          </p:cNvPr>
          <p:cNvSpPr txBox="1"/>
          <p:nvPr/>
        </p:nvSpPr>
        <p:spPr>
          <a:xfrm>
            <a:off x="4131816" y="4036403"/>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2221F60-230E-6F77-1EB3-E51A441B2717}"/>
              </a:ext>
            </a:extLst>
          </p:cNvPr>
          <p:cNvSpPr txBox="1"/>
          <p:nvPr/>
        </p:nvSpPr>
        <p:spPr>
          <a:xfrm>
            <a:off x="3048740" y="4374957"/>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is the Book; in it is guidance sure, without doubt, to those who fear Allah;</a:t>
            </a:r>
          </a:p>
        </p:txBody>
      </p:sp>
    </p:spTree>
    <p:extLst>
      <p:ext uri="{BB962C8B-B14F-4D97-AF65-F5344CB8AC3E}">
        <p14:creationId xmlns:p14="http://schemas.microsoft.com/office/powerpoint/2010/main" val="339156818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5B48D-6F44-A488-11ED-2FB5FE6674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F3BA8-81B8-22CE-B486-9B76BCBDBCD2}"/>
              </a:ext>
            </a:extLst>
          </p:cNvPr>
          <p:cNvSpPr>
            <a:spLocks noGrp="1"/>
          </p:cNvSpPr>
          <p:nvPr>
            <p:ph type="title"/>
          </p:nvPr>
        </p:nvSpPr>
        <p:spPr>
          <a:xfrm>
            <a:off x="1980393" y="107219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مَا يَوَدُّ الَّذِينَ كَفَرُوا مِنْ أَهْلِ الْكِتَابِ وَلَا الْمُشْرِكِينَ أَنْ يُنَزَّلَ عَلَيْكُمْ مِنْ خَيْرٍ مِنْ رَبِّكُمْۗ وَاللَّهُ يَخْتَصُّ بِرَحْمَتِهِ مَنْ يَشَاءُۚ وَاللَّهُ ذُو الْفَضْلِ الْعَظِيمِ</a:t>
            </a:r>
          </a:p>
        </p:txBody>
      </p:sp>
      <p:sp>
        <p:nvSpPr>
          <p:cNvPr id="4" name="TextBox 3">
            <a:extLst>
              <a:ext uri="{FF2B5EF4-FFF2-40B4-BE49-F238E27FC236}">
                <a16:creationId xmlns:a16="http://schemas.microsoft.com/office/drawing/2014/main" id="{F2392A74-4664-797D-CE79-F446153B0BF4}"/>
              </a:ext>
            </a:extLst>
          </p:cNvPr>
          <p:cNvSpPr txBox="1"/>
          <p:nvPr/>
        </p:nvSpPr>
        <p:spPr>
          <a:xfrm>
            <a:off x="3880636" y="39982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{105}</a:t>
            </a:r>
            <a:endParaRPr lang="en-US" sz="1600" dirty="0"/>
          </a:p>
        </p:txBody>
      </p:sp>
      <p:sp>
        <p:nvSpPr>
          <p:cNvPr id="14" name="TextBox 13">
            <a:extLst>
              <a:ext uri="{FF2B5EF4-FFF2-40B4-BE49-F238E27FC236}">
                <a16:creationId xmlns:a16="http://schemas.microsoft.com/office/drawing/2014/main" id="{E5F06882-F05F-C055-86FC-9C42FAB850AA}"/>
              </a:ext>
            </a:extLst>
          </p:cNvPr>
          <p:cNvSpPr txBox="1"/>
          <p:nvPr/>
        </p:nvSpPr>
        <p:spPr>
          <a:xfrm>
            <a:off x="2060713" y="43212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never the wish of those without Faith among the People of the Book, nor of the Pagans, that anything good should come down to you from your Lord. But Allah will choose for His special Mercy whom He will - for Allah is Lord of grace abounding.</a:t>
            </a:r>
          </a:p>
        </p:txBody>
      </p:sp>
    </p:spTree>
    <p:extLst>
      <p:ext uri="{BB962C8B-B14F-4D97-AF65-F5344CB8AC3E}">
        <p14:creationId xmlns:p14="http://schemas.microsoft.com/office/powerpoint/2010/main" val="397955515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A0650-E665-C7E0-A642-A5D93FF81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8E0A9F-0FB8-3661-E319-88242E87CCA5}"/>
              </a:ext>
            </a:extLst>
          </p:cNvPr>
          <p:cNvSpPr>
            <a:spLocks noGrp="1"/>
          </p:cNvSpPr>
          <p:nvPr>
            <p:ph type="title"/>
          </p:nvPr>
        </p:nvSpPr>
        <p:spPr>
          <a:xfrm>
            <a:off x="1980393" y="148262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مَا نَنْسَخْ مِنْ آيَةٍ أَوْ نُنْسِهَا نَأْتِ بِخَيْرٍ مِنْهَا أَوْ مِثْلِهَاۗ أَلَمْ تَعْلَمْ أَنَّ اللَّهَ عَلَىٰ كُلِّ شَيْءٍ قَدِيرٌ</a:t>
            </a:r>
          </a:p>
        </p:txBody>
      </p:sp>
      <p:sp>
        <p:nvSpPr>
          <p:cNvPr id="4" name="TextBox 3">
            <a:extLst>
              <a:ext uri="{FF2B5EF4-FFF2-40B4-BE49-F238E27FC236}">
                <a16:creationId xmlns:a16="http://schemas.microsoft.com/office/drawing/2014/main" id="{316342A2-1808-7A59-7D88-653C8CD7B792}"/>
              </a:ext>
            </a:extLst>
          </p:cNvPr>
          <p:cNvSpPr txBox="1"/>
          <p:nvPr/>
        </p:nvSpPr>
        <p:spPr>
          <a:xfrm>
            <a:off x="4395542" y="40775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7217CD9-7414-1355-1869-85B3538D435E}"/>
              </a:ext>
            </a:extLst>
          </p:cNvPr>
          <p:cNvSpPr txBox="1"/>
          <p:nvPr/>
        </p:nvSpPr>
        <p:spPr>
          <a:xfrm>
            <a:off x="2060712" y="441606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None of Our revelations do We abrogate or cause to be forgotten, but We substitute something better or similar: Knowest thou not that Allah Hath power over all things?</a:t>
            </a:r>
          </a:p>
        </p:txBody>
      </p:sp>
    </p:spTree>
    <p:extLst>
      <p:ext uri="{BB962C8B-B14F-4D97-AF65-F5344CB8AC3E}">
        <p14:creationId xmlns:p14="http://schemas.microsoft.com/office/powerpoint/2010/main" val="421668874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1683C-A246-486D-ACF7-52C73F1AF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F2D8B-98AA-A4F7-6788-2A6D1B7D861A}"/>
              </a:ext>
            </a:extLst>
          </p:cNvPr>
          <p:cNvSpPr>
            <a:spLocks noGrp="1"/>
          </p:cNvSpPr>
          <p:nvPr>
            <p:ph type="title"/>
          </p:nvPr>
        </p:nvSpPr>
        <p:spPr>
          <a:xfrm>
            <a:off x="1980393" y="157140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أَلَمْ تَعْلَمْ أَنَّ اللَّهَ لَهُ مُلْكُ السَّمَاوَاتِ وَالْأَرْضِۗ وَمَا لَكُمْ مِنْ دُونِ اللَّهِ مِنْ وَلِيٍّ وَلَا نَصِيرٍ</a:t>
            </a:r>
          </a:p>
        </p:txBody>
      </p:sp>
      <p:sp>
        <p:nvSpPr>
          <p:cNvPr id="4" name="TextBox 3">
            <a:extLst>
              <a:ext uri="{FF2B5EF4-FFF2-40B4-BE49-F238E27FC236}">
                <a16:creationId xmlns:a16="http://schemas.microsoft.com/office/drawing/2014/main" id="{FBB07D6A-1530-DD48-A2E0-F9CB8381477C}"/>
              </a:ext>
            </a:extLst>
          </p:cNvPr>
          <p:cNvSpPr txBox="1"/>
          <p:nvPr/>
        </p:nvSpPr>
        <p:spPr>
          <a:xfrm>
            <a:off x="3898392" y="423731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D45B833-0433-F053-82C8-57441770E656}"/>
              </a:ext>
            </a:extLst>
          </p:cNvPr>
          <p:cNvSpPr txBox="1"/>
          <p:nvPr/>
        </p:nvSpPr>
        <p:spPr>
          <a:xfrm>
            <a:off x="2060712" y="45048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Knowest thou not that to Allah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dominion of the heavens and the earth? And besides Him ye have neither patron nor helper.</a:t>
            </a:r>
          </a:p>
        </p:txBody>
      </p:sp>
    </p:spTree>
    <p:extLst>
      <p:ext uri="{BB962C8B-B14F-4D97-AF65-F5344CB8AC3E}">
        <p14:creationId xmlns:p14="http://schemas.microsoft.com/office/powerpoint/2010/main" val="250449381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F18C8-A23F-2800-AC3A-320C1723BB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DEC64-F6E9-E8C1-F8AE-D062314F4578}"/>
              </a:ext>
            </a:extLst>
          </p:cNvPr>
          <p:cNvSpPr>
            <a:spLocks noGrp="1"/>
          </p:cNvSpPr>
          <p:nvPr>
            <p:ph type="title"/>
          </p:nvPr>
        </p:nvSpPr>
        <p:spPr>
          <a:xfrm>
            <a:off x="1980392" y="130727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أَمْ تُرِيدُونَ أَنْ تَسْأَلُوا رَسُولَكُمْ كَمَا سُئِلَ مُوسَىٰ مِنْ قَبْلُۗ وَمَنْ يَتَبَدَّلِ الْكُفْرَ بِالْإِيمَانِ فَقَدْ ضَلَّ سَوَاءَ السَّبِيلِ</a:t>
            </a:r>
          </a:p>
        </p:txBody>
      </p:sp>
      <p:sp>
        <p:nvSpPr>
          <p:cNvPr id="4" name="TextBox 3">
            <a:extLst>
              <a:ext uri="{FF2B5EF4-FFF2-40B4-BE49-F238E27FC236}">
                <a16:creationId xmlns:a16="http://schemas.microsoft.com/office/drawing/2014/main" id="{5F9B077B-3822-8A19-E266-F5594598ED1C}"/>
              </a:ext>
            </a:extLst>
          </p:cNvPr>
          <p:cNvSpPr txBox="1"/>
          <p:nvPr/>
        </p:nvSpPr>
        <p:spPr>
          <a:xfrm>
            <a:off x="2327045" y="39532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A43B37C-F631-B559-71C5-C7A3310B9349}"/>
              </a:ext>
            </a:extLst>
          </p:cNvPr>
          <p:cNvSpPr txBox="1"/>
          <p:nvPr/>
        </p:nvSpPr>
        <p:spPr>
          <a:xfrm>
            <a:off x="2060712" y="435392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Would ye question your Messenger as Moses was questioned of old? but whoever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changeth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Faith to Unbelief, Hath strayed without doubt from the</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even way.</a:t>
            </a:r>
          </a:p>
        </p:txBody>
      </p:sp>
    </p:spTree>
    <p:extLst>
      <p:ext uri="{BB962C8B-B14F-4D97-AF65-F5344CB8AC3E}">
        <p14:creationId xmlns:p14="http://schemas.microsoft.com/office/powerpoint/2010/main" val="341946161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789EB-5FE0-5D7E-2390-A25C746E9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CC817-268F-B09A-13D2-A20062988534}"/>
              </a:ext>
            </a:extLst>
          </p:cNvPr>
          <p:cNvSpPr>
            <a:spLocks noGrp="1"/>
          </p:cNvSpPr>
          <p:nvPr>
            <p:ph type="title"/>
          </p:nvPr>
        </p:nvSpPr>
        <p:spPr>
          <a:xfrm>
            <a:off x="1980393" y="1227965"/>
            <a:ext cx="8231214" cy="3461837"/>
          </a:xfrm>
        </p:spPr>
        <p:txBody>
          <a:bodyPr>
            <a:noAutofit/>
          </a:bodyPr>
          <a:lstStyle/>
          <a:p>
            <a:pPr marL="0" eaLnBrk="1" latinLnBrk="0" hangingPunct="1">
              <a:lnSpc>
                <a:spcPct val="100000"/>
              </a:lnSpc>
            </a:pPr>
            <a:r>
              <a:rPr lang="ar-EG" sz="4500" b="0" i="0" kern="1200" dirty="0">
                <a:effectLst/>
                <a:latin typeface="Arial" panose="020B0604020202020204" pitchFamily="34" charset="0"/>
                <a:ea typeface="+mn-ea"/>
                <a:cs typeface="Arial" panose="020B0604020202020204" pitchFamily="34" charset="0"/>
              </a:rPr>
              <a:t>وَدَّ كَثِيرٌ مِنْ أَهْلِ الْكِتَابِ لَوْ يَرُدُّونَكُمْ مِنْ بَعْدِ إِيمَانِكُمْ كُفَّارًا حَسَدًا مِنْ عِنْدِ أَنْفُسِهِمْ مِنْ بَعْدِ مَا تَبَيَّنَ لَهُمُ الْحَقُّۖ فَاعْفُوا وَاصْفَحُوا حَتَّىٰ يَأْتِيَ اللَّهُ بِأَمْرِهِۗ إِنَّ اللَّهَ عَلَىٰ كُلِّ شَيْءٍ قَدِيرٌ</a:t>
            </a:r>
          </a:p>
        </p:txBody>
      </p:sp>
      <p:sp>
        <p:nvSpPr>
          <p:cNvPr id="4" name="TextBox 3">
            <a:extLst>
              <a:ext uri="{FF2B5EF4-FFF2-40B4-BE49-F238E27FC236}">
                <a16:creationId xmlns:a16="http://schemas.microsoft.com/office/drawing/2014/main" id="{DE9C3921-F05C-D6D7-26CF-20C609D87238}"/>
              </a:ext>
            </a:extLst>
          </p:cNvPr>
          <p:cNvSpPr txBox="1"/>
          <p:nvPr/>
        </p:nvSpPr>
        <p:spPr>
          <a:xfrm>
            <a:off x="2597988" y="401537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A3C84F9-E3EA-1DCC-B763-03F424939154}"/>
              </a:ext>
            </a:extLst>
          </p:cNvPr>
          <p:cNvSpPr txBox="1"/>
          <p:nvPr/>
        </p:nvSpPr>
        <p:spPr>
          <a:xfrm>
            <a:off x="2430068" y="4456940"/>
            <a:ext cx="7331864"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Quite a number of the People of the Book wish they could Turn you (people) back to infidelity after ye have believed, from selfish envy, after the Truth hath become Manifest unto them: But forgive and overlook, Till Allah accomplish His purpose; for Allah Hath power over all things.</a:t>
            </a:r>
          </a:p>
        </p:txBody>
      </p:sp>
    </p:spTree>
    <p:extLst>
      <p:ext uri="{BB962C8B-B14F-4D97-AF65-F5344CB8AC3E}">
        <p14:creationId xmlns:p14="http://schemas.microsoft.com/office/powerpoint/2010/main" val="15641654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5B413-E6DC-D1A6-067A-EE73CCAAB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0C23C-69F2-7BD6-9734-FAFAD5B849BC}"/>
              </a:ext>
            </a:extLst>
          </p:cNvPr>
          <p:cNvSpPr>
            <a:spLocks noGrp="1"/>
          </p:cNvSpPr>
          <p:nvPr>
            <p:ph type="title"/>
          </p:nvPr>
        </p:nvSpPr>
        <p:spPr>
          <a:xfrm>
            <a:off x="1980393" y="141380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وَأَقِيمُوا الصَّلَاةَ وَآتُوا الزَّكَاةَۚ وَمَا تُقَدِّمُوا لِأَنْفُسِكُمْ مِنْ خَيْرٍ تَجِدُوهُ عِنْدَ اللَّهِۗ إِنَّ اللَّهَ بِمَا تَعْمَلُونَ بَصِيرٌ</a:t>
            </a:r>
          </a:p>
        </p:txBody>
      </p:sp>
      <p:sp>
        <p:nvSpPr>
          <p:cNvPr id="4" name="TextBox 3">
            <a:extLst>
              <a:ext uri="{FF2B5EF4-FFF2-40B4-BE49-F238E27FC236}">
                <a16:creationId xmlns:a16="http://schemas.microsoft.com/office/drawing/2014/main" id="{6C2C7392-DF7A-CC9D-251B-4B78DCE116C8}"/>
              </a:ext>
            </a:extLst>
          </p:cNvPr>
          <p:cNvSpPr txBox="1"/>
          <p:nvPr/>
        </p:nvSpPr>
        <p:spPr>
          <a:xfrm>
            <a:off x="1652842" y="414853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1D230144-0DC6-ECD7-FA83-3EE33B51AA7C}"/>
              </a:ext>
            </a:extLst>
          </p:cNvPr>
          <p:cNvSpPr txBox="1"/>
          <p:nvPr/>
        </p:nvSpPr>
        <p:spPr>
          <a:xfrm>
            <a:off x="2060712" y="448709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 steadfast in prayer and regular in charity: And whatever good ye send forth for your souls before you, ye shall find it with Allah: for Allah sees Well all that ye do.</a:t>
            </a:r>
          </a:p>
        </p:txBody>
      </p:sp>
    </p:spTree>
    <p:extLst>
      <p:ext uri="{BB962C8B-B14F-4D97-AF65-F5344CB8AC3E}">
        <p14:creationId xmlns:p14="http://schemas.microsoft.com/office/powerpoint/2010/main" val="341935781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38F53-188A-410A-B349-D7CF7FC6C3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12906-21B9-A3EC-9921-CAB1437E85D4}"/>
              </a:ext>
            </a:extLst>
          </p:cNvPr>
          <p:cNvSpPr>
            <a:spLocks noGrp="1"/>
          </p:cNvSpPr>
          <p:nvPr>
            <p:ph type="title"/>
          </p:nvPr>
        </p:nvSpPr>
        <p:spPr>
          <a:xfrm>
            <a:off x="1980393" y="152034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لَنْ يَدْخُلَ الْجَنَّةَ إِلَّا مَنْ كَانَ هُودًا أَوْ نَصَارَىٰۗ تِلْكَ أَمَانِيُّهُمْۗ قُلْ هَاتُوا بُرْهَانَكُمْ إِنْ كُنْتُمْ صَادِقِينَ</a:t>
            </a:r>
          </a:p>
        </p:txBody>
      </p:sp>
      <p:sp>
        <p:nvSpPr>
          <p:cNvPr id="4" name="TextBox 3">
            <a:extLst>
              <a:ext uri="{FF2B5EF4-FFF2-40B4-BE49-F238E27FC236}">
                <a16:creationId xmlns:a16="http://schemas.microsoft.com/office/drawing/2014/main" id="{BB17B8AA-009B-BEEF-586C-BDF236F0AB69}"/>
              </a:ext>
            </a:extLst>
          </p:cNvPr>
          <p:cNvSpPr txBox="1"/>
          <p:nvPr/>
        </p:nvSpPr>
        <p:spPr>
          <a:xfrm>
            <a:off x="1883163" y="43110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0E21866C-31FD-0E2B-1D1D-9C2E32C2C325}"/>
              </a:ext>
            </a:extLst>
          </p:cNvPr>
          <p:cNvSpPr txBox="1"/>
          <p:nvPr/>
        </p:nvSpPr>
        <p:spPr>
          <a:xfrm>
            <a:off x="2060712" y="464961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"None shall enter Paradise unless he be a Jew or a Christian." Those are their (vain) desires. Say: "Produce your proof if ye are truthful."</a:t>
            </a:r>
          </a:p>
        </p:txBody>
      </p:sp>
    </p:spTree>
    <p:extLst>
      <p:ext uri="{BB962C8B-B14F-4D97-AF65-F5344CB8AC3E}">
        <p14:creationId xmlns:p14="http://schemas.microsoft.com/office/powerpoint/2010/main" val="186417598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4CA00-9062-E92F-9D5C-1E7E8DF50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6F323F-2BB2-99B3-B2F8-7BBAE45414DE}"/>
              </a:ext>
            </a:extLst>
          </p:cNvPr>
          <p:cNvSpPr>
            <a:spLocks noGrp="1"/>
          </p:cNvSpPr>
          <p:nvPr>
            <p:ph type="title"/>
          </p:nvPr>
        </p:nvSpPr>
        <p:spPr>
          <a:xfrm>
            <a:off x="1980393" y="146707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بَلَىٰ مَنْ أَسْلَمَ وَجْهَهُ لِلَّهِ وَهُوَ مُحْسِنٌ فَلَهُ أَجْرُهُ عِنْدَ رَبِّهِ وَلَا خَوْفٌ عَلَيْهِمْ وَلَا هُمْ يَحْزَنُونَ</a:t>
            </a:r>
          </a:p>
        </p:txBody>
      </p:sp>
      <p:sp>
        <p:nvSpPr>
          <p:cNvPr id="4" name="TextBox 3">
            <a:extLst>
              <a:ext uri="{FF2B5EF4-FFF2-40B4-BE49-F238E27FC236}">
                <a16:creationId xmlns:a16="http://schemas.microsoft.com/office/drawing/2014/main" id="{AFAE4268-903D-9C0C-AF6F-5E82EDFCE72E}"/>
              </a:ext>
            </a:extLst>
          </p:cNvPr>
          <p:cNvSpPr txBox="1"/>
          <p:nvPr/>
        </p:nvSpPr>
        <p:spPr>
          <a:xfrm>
            <a:off x="2868580" y="425779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B9AB9B31-3157-F691-08ED-7DF291375EC4}"/>
              </a:ext>
            </a:extLst>
          </p:cNvPr>
          <p:cNvSpPr txBox="1"/>
          <p:nvPr/>
        </p:nvSpPr>
        <p:spPr>
          <a:xfrm>
            <a:off x="2060712" y="459634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Nay,-whoever submits His whole self to Allah and is a doer of good,- He will get his reward with his Lord; on such shall be no fear, nor shall they grieve.</a:t>
            </a:r>
          </a:p>
        </p:txBody>
      </p:sp>
    </p:spTree>
    <p:extLst>
      <p:ext uri="{BB962C8B-B14F-4D97-AF65-F5344CB8AC3E}">
        <p14:creationId xmlns:p14="http://schemas.microsoft.com/office/powerpoint/2010/main" val="289615683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E8C22-6090-8C38-531D-321DA7C1F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8EA41-4E6F-0BC8-C44D-C81CAD54CBE1}"/>
              </a:ext>
            </a:extLst>
          </p:cNvPr>
          <p:cNvSpPr>
            <a:spLocks noGrp="1"/>
          </p:cNvSpPr>
          <p:nvPr>
            <p:ph type="title"/>
          </p:nvPr>
        </p:nvSpPr>
        <p:spPr>
          <a:xfrm>
            <a:off x="1980392" y="1134414"/>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وَقَالَتِ الْيَهُودُ لَيْسَتِ النَّصَارَىٰ عَلَىٰ شَيْءٍ وَقَالَتِ النَّصَارَىٰ لَيْسَتِ الْيَهُودُ عَلَىٰ شَيْءٍ وَهُمْ يَتْلُونَ الْكِتَابَۗ كَذَٰلِكَ قَالَ الَّذِينَ لَا يَعْلَمُونَ مِثْلَ قَوْلِهِمْۚ فَاللَّهُ يَحْكُمُ بَيْنَهُمْ يَوْمَ الْقِيَامَةِ فِيمَا كَانُوا فِيهِ يَخْتَلِفُونَ</a:t>
            </a:r>
          </a:p>
        </p:txBody>
      </p:sp>
      <p:sp>
        <p:nvSpPr>
          <p:cNvPr id="4" name="TextBox 3">
            <a:extLst>
              <a:ext uri="{FF2B5EF4-FFF2-40B4-BE49-F238E27FC236}">
                <a16:creationId xmlns:a16="http://schemas.microsoft.com/office/drawing/2014/main" id="{431A27AA-F4FB-77D0-0075-685139889E39}"/>
              </a:ext>
            </a:extLst>
          </p:cNvPr>
          <p:cNvSpPr txBox="1"/>
          <p:nvPr/>
        </p:nvSpPr>
        <p:spPr>
          <a:xfrm>
            <a:off x="4404416" y="41690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5E0DB3A-5141-5CE6-D7A6-44DF1A3DB038}"/>
              </a:ext>
            </a:extLst>
          </p:cNvPr>
          <p:cNvSpPr txBox="1"/>
          <p:nvPr/>
        </p:nvSpPr>
        <p:spPr>
          <a:xfrm>
            <a:off x="2060712" y="442972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Jews say: "The Christians have naught (to stand) upon; and the Christians say: "The Jews have naught (To stand) upon." Yet they (Profess to) study the (same) Book. Like unto their word is what those say who know not; but Allah will judge between them in their quarrel on the Day of Judgment.</a:t>
            </a:r>
          </a:p>
        </p:txBody>
      </p:sp>
    </p:spTree>
    <p:extLst>
      <p:ext uri="{BB962C8B-B14F-4D97-AF65-F5344CB8AC3E}">
        <p14:creationId xmlns:p14="http://schemas.microsoft.com/office/powerpoint/2010/main" val="358077912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F97FC-575F-D978-E199-B735E9973A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69D2F-F7B9-FA6C-0412-1692F00E1CD2}"/>
              </a:ext>
            </a:extLst>
          </p:cNvPr>
          <p:cNvSpPr>
            <a:spLocks noGrp="1"/>
          </p:cNvSpPr>
          <p:nvPr>
            <p:ph type="title"/>
          </p:nvPr>
        </p:nvSpPr>
        <p:spPr>
          <a:xfrm>
            <a:off x="1980393" y="90369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أَظْلَمُ مِمَّنْ مَنَعَ مَسَاجِدَ اللَّهِ أَنْ يُذْكَرَ فِيهَا اسْمُهُ وَسَعَىٰ فِي خَرَابِهَاۚ أُولَٰئِكَ مَا كَانَ لَهُمْ أَنْ يَدْخُلُوهَا إِلَّا خَائِفِينَۚ لَهُمْ فِي الدُّنْيَا خِزْيٌ وَلَهُمْ فِي الْآخِرَةِ عَذَابٌ عَظِيمٌ</a:t>
            </a:r>
          </a:p>
        </p:txBody>
      </p:sp>
      <p:sp>
        <p:nvSpPr>
          <p:cNvPr id="4" name="TextBox 3">
            <a:extLst>
              <a:ext uri="{FF2B5EF4-FFF2-40B4-BE49-F238E27FC236}">
                <a16:creationId xmlns:a16="http://schemas.microsoft.com/office/drawing/2014/main" id="{2784C7D8-49E0-FEDC-055A-CD4D750808C0}"/>
              </a:ext>
            </a:extLst>
          </p:cNvPr>
          <p:cNvSpPr txBox="1"/>
          <p:nvPr/>
        </p:nvSpPr>
        <p:spPr>
          <a:xfrm>
            <a:off x="2158364" y="37961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BE3E306-9FD7-35AF-9AB2-12AFB3AEB8E4}"/>
              </a:ext>
            </a:extLst>
          </p:cNvPr>
          <p:cNvSpPr txBox="1"/>
          <p:nvPr/>
        </p:nvSpPr>
        <p:spPr>
          <a:xfrm>
            <a:off x="2060712" y="41347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who is more unjust than he who forbids that in places for the worship of Allah, Allah's name should be celebrated?-whose zeal is (in fact) to ruin them? It was not fitting that such should themselves enter them except in fear. For them there is nothing but disgrace in this world, and in the world to come, an exceeding torment.</a:t>
            </a:r>
          </a:p>
        </p:txBody>
      </p:sp>
    </p:spTree>
    <p:extLst>
      <p:ext uri="{BB962C8B-B14F-4D97-AF65-F5344CB8AC3E}">
        <p14:creationId xmlns:p14="http://schemas.microsoft.com/office/powerpoint/2010/main" val="280284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A8AC5-83F6-1A48-B8F4-6ECAA13F55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DAC48E-15BC-B3CF-31F0-BF4A67FDC4A6}"/>
              </a:ext>
            </a:extLst>
          </p:cNvPr>
          <p:cNvSpPr>
            <a:spLocks noGrp="1"/>
          </p:cNvSpPr>
          <p:nvPr>
            <p:ph type="title"/>
          </p:nvPr>
        </p:nvSpPr>
        <p:spPr>
          <a:xfrm>
            <a:off x="1980393" y="161818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يُؤْمِنُونَ بِالْغَيْبِ وَيُقِيمُونَ الصَّلَاةَ وَمِمَّا رَزَقْنَاهُمْ يُنْفِقُونَ</a:t>
            </a:r>
          </a:p>
        </p:txBody>
      </p:sp>
      <p:sp>
        <p:nvSpPr>
          <p:cNvPr id="4" name="TextBox 3">
            <a:extLst>
              <a:ext uri="{FF2B5EF4-FFF2-40B4-BE49-F238E27FC236}">
                <a16:creationId xmlns:a16="http://schemas.microsoft.com/office/drawing/2014/main" id="{AF491BFA-4BB5-A7E5-0C75-52CFE0E7DD83}"/>
              </a:ext>
            </a:extLst>
          </p:cNvPr>
          <p:cNvSpPr txBox="1"/>
          <p:nvPr/>
        </p:nvSpPr>
        <p:spPr>
          <a:xfrm>
            <a:off x="2168338" y="3956502"/>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239A47F5-0CE3-EF03-B57F-82BDC9EB355C}"/>
              </a:ext>
            </a:extLst>
          </p:cNvPr>
          <p:cNvSpPr txBox="1"/>
          <p:nvPr/>
        </p:nvSpPr>
        <p:spPr>
          <a:xfrm>
            <a:off x="3048740" y="4295056"/>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believe in the Unseen, are steadfast in prayer, and spend out of what We have provided for them;</a:t>
            </a:r>
          </a:p>
        </p:txBody>
      </p:sp>
    </p:spTree>
    <p:extLst>
      <p:ext uri="{BB962C8B-B14F-4D97-AF65-F5344CB8AC3E}">
        <p14:creationId xmlns:p14="http://schemas.microsoft.com/office/powerpoint/2010/main" val="330249302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21C09-F403-A0AC-44F7-0F7681AB37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AFFE4-4186-17F9-3A93-FC3550412512}"/>
              </a:ext>
            </a:extLst>
          </p:cNvPr>
          <p:cNvSpPr>
            <a:spLocks noGrp="1"/>
          </p:cNvSpPr>
          <p:nvPr>
            <p:ph type="title"/>
          </p:nvPr>
        </p:nvSpPr>
        <p:spPr>
          <a:xfrm>
            <a:off x="1980392" y="118888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وَلِلَّهِ الْمَشْرِقُ وَالْمَغْرِبُۚ</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فَأَيْنَمَا تُوَلُّوا فَثَمَّ وَجْهُ اللَّهِۚ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إِنَّ اللَّهَ وَاسِعٌ عَلِيمٌ</a:t>
            </a:r>
          </a:p>
        </p:txBody>
      </p:sp>
      <p:sp>
        <p:nvSpPr>
          <p:cNvPr id="4" name="TextBox 3">
            <a:extLst>
              <a:ext uri="{FF2B5EF4-FFF2-40B4-BE49-F238E27FC236}">
                <a16:creationId xmlns:a16="http://schemas.microsoft.com/office/drawing/2014/main" id="{15163171-7A6E-42D4-7B33-6DE8CFC92937}"/>
              </a:ext>
            </a:extLst>
          </p:cNvPr>
          <p:cNvSpPr txBox="1"/>
          <p:nvPr/>
        </p:nvSpPr>
        <p:spPr>
          <a:xfrm>
            <a:off x="3445628" y="397000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07E7567-C5D9-A783-52FC-0FB09AE9F1EB}"/>
              </a:ext>
            </a:extLst>
          </p:cNvPr>
          <p:cNvSpPr txBox="1"/>
          <p:nvPr/>
        </p:nvSpPr>
        <p:spPr>
          <a:xfrm>
            <a:off x="2060711" y="430855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 the east and the West: Whithersoever ye turn, there is the presence of Allah. For Allah is all-Pervading, all-Knowing.</a:t>
            </a:r>
          </a:p>
        </p:txBody>
      </p:sp>
    </p:spTree>
    <p:extLst>
      <p:ext uri="{BB962C8B-B14F-4D97-AF65-F5344CB8AC3E}">
        <p14:creationId xmlns:p14="http://schemas.microsoft.com/office/powerpoint/2010/main" val="28852990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BAC24-12DC-538B-C12F-134F02AB5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C16061-4456-B0A1-8F6B-45141CC00F1D}"/>
              </a:ext>
            </a:extLst>
          </p:cNvPr>
          <p:cNvSpPr>
            <a:spLocks noGrp="1"/>
          </p:cNvSpPr>
          <p:nvPr>
            <p:ph type="title"/>
          </p:nvPr>
        </p:nvSpPr>
        <p:spPr>
          <a:xfrm>
            <a:off x="1980392" y="118888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وَقَالُوا اتَّخَذَ اللَّهُ وَلَدًاۗ سُبْحَانَهُۖ بَلْ لَهُ مَا فِي السَّمَاوَاتِ وَالْأَرْضِۖ كُلٌّ لَهُ قَانِتُونَ</a:t>
            </a:r>
          </a:p>
        </p:txBody>
      </p:sp>
      <p:sp>
        <p:nvSpPr>
          <p:cNvPr id="4" name="TextBox 3">
            <a:extLst>
              <a:ext uri="{FF2B5EF4-FFF2-40B4-BE49-F238E27FC236}">
                <a16:creationId xmlns:a16="http://schemas.microsoft.com/office/drawing/2014/main" id="{80444452-0D09-F25C-C3F8-7C4F653761C0}"/>
              </a:ext>
            </a:extLst>
          </p:cNvPr>
          <p:cNvSpPr txBox="1"/>
          <p:nvPr/>
        </p:nvSpPr>
        <p:spPr>
          <a:xfrm>
            <a:off x="4732890" y="38770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8923B30D-61A0-4E0B-43C1-0EB7F37EA053}"/>
              </a:ext>
            </a:extLst>
          </p:cNvPr>
          <p:cNvSpPr txBox="1"/>
          <p:nvPr/>
        </p:nvSpPr>
        <p:spPr>
          <a:xfrm>
            <a:off x="2060711" y="42156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"Allah hath begotten a son" :Glory be to Him.-Nay, to Him belongs all that is in the heavens and on earth: everything renders worship to Him.</a:t>
            </a:r>
          </a:p>
        </p:txBody>
      </p:sp>
    </p:spTree>
    <p:extLst>
      <p:ext uri="{BB962C8B-B14F-4D97-AF65-F5344CB8AC3E}">
        <p14:creationId xmlns:p14="http://schemas.microsoft.com/office/powerpoint/2010/main" val="319364583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AD12B-EAC7-E033-785A-A67FD23EC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1F4CEF-B7BF-E025-1324-C30FA3609A43}"/>
              </a:ext>
            </a:extLst>
          </p:cNvPr>
          <p:cNvSpPr>
            <a:spLocks noGrp="1"/>
          </p:cNvSpPr>
          <p:nvPr>
            <p:ph type="title"/>
          </p:nvPr>
        </p:nvSpPr>
        <p:spPr>
          <a:xfrm>
            <a:off x="1980391" y="127765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بَدِيعُ السَّمَاوَاتِ وَالْأَرْضِۖ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وَإِذَا قَضَىٰ أَمْرًا فَإِنَّمَا يَقُولُ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لَهُ كُنْ فَيَكُونُ</a:t>
            </a:r>
          </a:p>
        </p:txBody>
      </p:sp>
      <p:sp>
        <p:nvSpPr>
          <p:cNvPr id="4" name="TextBox 3">
            <a:extLst>
              <a:ext uri="{FF2B5EF4-FFF2-40B4-BE49-F238E27FC236}">
                <a16:creationId xmlns:a16="http://schemas.microsoft.com/office/drawing/2014/main" id="{9734980C-3323-FCF0-6F0B-9EE7E14674AD}"/>
              </a:ext>
            </a:extLst>
          </p:cNvPr>
          <p:cNvSpPr txBox="1"/>
          <p:nvPr/>
        </p:nvSpPr>
        <p:spPr>
          <a:xfrm>
            <a:off x="3836245" y="39728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D6D3AE8-90DB-76B4-F48E-344D5E91353A}"/>
              </a:ext>
            </a:extLst>
          </p:cNvPr>
          <p:cNvSpPr txBox="1"/>
          <p:nvPr/>
        </p:nvSpPr>
        <p:spPr>
          <a:xfrm>
            <a:off x="2060710" y="428192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is due the primal origin of the heavens and the earth: When He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decreeth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matter, He saith to it: "Be," and it is.</a:t>
            </a:r>
          </a:p>
        </p:txBody>
      </p:sp>
    </p:spTree>
    <p:extLst>
      <p:ext uri="{BB962C8B-B14F-4D97-AF65-F5344CB8AC3E}">
        <p14:creationId xmlns:p14="http://schemas.microsoft.com/office/powerpoint/2010/main" val="18722413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0D86F-06D3-129D-F735-3192BFD4E1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3E407-0B12-2078-D548-193D538D1E8A}"/>
              </a:ext>
            </a:extLst>
          </p:cNvPr>
          <p:cNvSpPr>
            <a:spLocks noGrp="1"/>
          </p:cNvSpPr>
          <p:nvPr>
            <p:ph type="title"/>
          </p:nvPr>
        </p:nvSpPr>
        <p:spPr>
          <a:xfrm>
            <a:off x="1980390" y="102020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وَقَالَ الَّذِينَ لَا يَعْلَمُونَ لَوْلَا يُكَلِّمُنَا اللَّهُ أَوْ تَأْتِينَا آيَةٌ ۗ كَذَٰلِكَ قَالَ الَّذِينَ مِنْ قَبْلِهِمْ مِثْلَ قَوْلِهِمْۘ تَشَابَهَتْ قُلُوبُهُمْۗ قَدْ بَيَّنَّا الْآيَاتِ لِقَوْمٍ يُوقِنُونَ</a:t>
            </a:r>
          </a:p>
        </p:txBody>
      </p:sp>
      <p:sp>
        <p:nvSpPr>
          <p:cNvPr id="4" name="TextBox 3">
            <a:extLst>
              <a:ext uri="{FF2B5EF4-FFF2-40B4-BE49-F238E27FC236}">
                <a16:creationId xmlns:a16="http://schemas.microsoft.com/office/drawing/2014/main" id="{D40EBEB3-23F5-B51A-CC56-0204D16DEF3A}"/>
              </a:ext>
            </a:extLst>
          </p:cNvPr>
          <p:cNvSpPr txBox="1"/>
          <p:nvPr/>
        </p:nvSpPr>
        <p:spPr>
          <a:xfrm>
            <a:off x="4768400" y="39728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BCFD7C9-C3D9-5B6D-42F8-D0F415E9E012}"/>
              </a:ext>
            </a:extLst>
          </p:cNvPr>
          <p:cNvSpPr txBox="1"/>
          <p:nvPr/>
        </p:nvSpPr>
        <p:spPr>
          <a:xfrm>
            <a:off x="2060709" y="431144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those without knowledge: "Why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speaketh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Allah unto us? or why cometh not unto us a Sign?" So said the people before them words of similar import. Their hearts are alike. We have indeed made clear the Signs unto any people who hold firmly to Faith (in their hearts).</a:t>
            </a:r>
          </a:p>
        </p:txBody>
      </p:sp>
    </p:spTree>
    <p:extLst>
      <p:ext uri="{BB962C8B-B14F-4D97-AF65-F5344CB8AC3E}">
        <p14:creationId xmlns:p14="http://schemas.microsoft.com/office/powerpoint/2010/main" val="314167647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FFFB0-08B0-D0DD-B386-74039C239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9F440-E03A-CEDD-A5C5-CA4E3685F517}"/>
              </a:ext>
            </a:extLst>
          </p:cNvPr>
          <p:cNvSpPr>
            <a:spLocks noGrp="1"/>
          </p:cNvSpPr>
          <p:nvPr>
            <p:ph type="title"/>
          </p:nvPr>
        </p:nvSpPr>
        <p:spPr>
          <a:xfrm>
            <a:off x="1980393" y="129885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إِنَّا أَرْسَلْنَاكَ بِالْحَقِّ بَشِيرًا وَنَذِيرًاۖ وَلَا تُسْأَلُ عَنْ أَصْحَابِ الْجَحِيمِ</a:t>
            </a:r>
          </a:p>
        </p:txBody>
      </p:sp>
      <p:sp>
        <p:nvSpPr>
          <p:cNvPr id="4" name="TextBox 3">
            <a:extLst>
              <a:ext uri="{FF2B5EF4-FFF2-40B4-BE49-F238E27FC236}">
                <a16:creationId xmlns:a16="http://schemas.microsoft.com/office/drawing/2014/main" id="{FF19F2F5-1A00-BF24-EB3F-B793E3503194}"/>
              </a:ext>
            </a:extLst>
          </p:cNvPr>
          <p:cNvSpPr txBox="1"/>
          <p:nvPr/>
        </p:nvSpPr>
        <p:spPr>
          <a:xfrm>
            <a:off x="1980393" y="36710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19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4EE4F9C-2B0A-83B0-0564-F8BEC3067F78}"/>
              </a:ext>
            </a:extLst>
          </p:cNvPr>
          <p:cNvSpPr txBox="1"/>
          <p:nvPr/>
        </p:nvSpPr>
        <p:spPr>
          <a:xfrm>
            <a:off x="2060713" y="416052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Verily We have sent thee in truth as a bearer of glad tidings and a warner: But of thee no question shall be asked of the Companions of the Blazing Fire.</a:t>
            </a:r>
          </a:p>
        </p:txBody>
      </p:sp>
    </p:spTree>
    <p:extLst>
      <p:ext uri="{BB962C8B-B14F-4D97-AF65-F5344CB8AC3E}">
        <p14:creationId xmlns:p14="http://schemas.microsoft.com/office/powerpoint/2010/main" val="185779971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68D87-EB38-7135-815A-4A46301EA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369B1-B844-16AE-0B5F-76A5EC982C0D}"/>
              </a:ext>
            </a:extLst>
          </p:cNvPr>
          <p:cNvSpPr>
            <a:spLocks noGrp="1"/>
          </p:cNvSpPr>
          <p:nvPr>
            <p:ph type="title"/>
          </p:nvPr>
        </p:nvSpPr>
        <p:spPr>
          <a:xfrm>
            <a:off x="1980393" y="897580"/>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وَلَنْ تَرْضَىٰ عَنْكَ الْيَهُودُ وَلَا النَّصَارَىٰ حَتَّىٰ تَتَّبِعَ مِلَّتَهُمْۗ قُلْ إِنَّ هُدَى اللَّهِ هُوَ الْهُدَىٰۗ وَلَئِنِ اتَّبَعْتَ أَهْوَاءَهُمْ بَعْدَ الَّذِي جَاءَكَ مِنَ الْعِلْمِۙ مَا لَكَ مِنَ اللَّهِ مِنْ وَلِيٍّ</a:t>
            </a:r>
            <a:r>
              <a:rPr lang="ar-EG" b="0" dirty="0">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وَلَا نَصِيرٍ</a:t>
            </a:r>
          </a:p>
        </p:txBody>
      </p:sp>
      <p:sp>
        <p:nvSpPr>
          <p:cNvPr id="4" name="TextBox 3">
            <a:extLst>
              <a:ext uri="{FF2B5EF4-FFF2-40B4-BE49-F238E27FC236}">
                <a16:creationId xmlns:a16="http://schemas.microsoft.com/office/drawing/2014/main" id="{7605307A-7F2A-7BF2-F9E5-6904ACCD112E}"/>
              </a:ext>
            </a:extLst>
          </p:cNvPr>
          <p:cNvSpPr txBox="1"/>
          <p:nvPr/>
        </p:nvSpPr>
        <p:spPr>
          <a:xfrm>
            <a:off x="3205512" y="364442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E85B01A9-112B-27E1-0503-6F0BB4E8645E}"/>
              </a:ext>
            </a:extLst>
          </p:cNvPr>
          <p:cNvSpPr txBox="1"/>
          <p:nvPr/>
        </p:nvSpPr>
        <p:spPr>
          <a:xfrm>
            <a:off x="2060712" y="405399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will the Jews or the Christians be satisfied with thee unless thou follow their form of religion. Say: "The Guidance of Allah,-that is the (only) Guidance." Wert thou to follow their desires after the knowledge which hath reached thee, then wouldst thou find neither Protector nor helper against Allah.</a:t>
            </a:r>
          </a:p>
        </p:txBody>
      </p:sp>
    </p:spTree>
    <p:extLst>
      <p:ext uri="{BB962C8B-B14F-4D97-AF65-F5344CB8AC3E}">
        <p14:creationId xmlns:p14="http://schemas.microsoft.com/office/powerpoint/2010/main" val="180531397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1A8FC-F123-5BAB-4358-FAF05992B3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EB876-6545-1A17-0A9A-1F5192D1C37A}"/>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آتَيْنَاهُمُ الْكِتَابَ يَتْلُونَهُ حَقَّ تِلَاوَتِهِ أُولَٰئِكَ يُؤْمِنُونَ بِهِۗ وَمَنْ يَكْفُرْ بِهِ فَأُولَٰئِكَ هُمُ الْخَاسِرُونَ</a:t>
            </a:r>
          </a:p>
        </p:txBody>
      </p:sp>
      <p:sp>
        <p:nvSpPr>
          <p:cNvPr id="4" name="TextBox 3">
            <a:extLst>
              <a:ext uri="{FF2B5EF4-FFF2-40B4-BE49-F238E27FC236}">
                <a16:creationId xmlns:a16="http://schemas.microsoft.com/office/drawing/2014/main" id="{8597BF7C-8D87-91E7-8002-BE5717503A27}"/>
              </a:ext>
            </a:extLst>
          </p:cNvPr>
          <p:cNvSpPr txBox="1"/>
          <p:nvPr/>
        </p:nvSpPr>
        <p:spPr>
          <a:xfrm>
            <a:off x="1980392" y="382197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340D742-2BDE-2D82-2CB9-02D5CE60A15C}"/>
              </a:ext>
            </a:extLst>
          </p:cNvPr>
          <p:cNvSpPr txBox="1"/>
          <p:nvPr/>
        </p:nvSpPr>
        <p:spPr>
          <a:xfrm>
            <a:off x="2060712" y="416052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to whom We have sent the Book study it as it should be studied: They are the ones that believe therein: Those who reject faith therein,- the loss is their own.</a:t>
            </a:r>
          </a:p>
        </p:txBody>
      </p:sp>
    </p:spTree>
    <p:extLst>
      <p:ext uri="{BB962C8B-B14F-4D97-AF65-F5344CB8AC3E}">
        <p14:creationId xmlns:p14="http://schemas.microsoft.com/office/powerpoint/2010/main" val="98469082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DC8E8-2071-2C22-79A1-82FA4189F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04718-BA37-C498-5583-C674D51A31FA}"/>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وَأَنِّي فَضَّلْتُكُمْ عَلَى الْعَالَمِينَ</a:t>
            </a:r>
          </a:p>
        </p:txBody>
      </p:sp>
      <p:sp>
        <p:nvSpPr>
          <p:cNvPr id="4" name="TextBox 3">
            <a:extLst>
              <a:ext uri="{FF2B5EF4-FFF2-40B4-BE49-F238E27FC236}">
                <a16:creationId xmlns:a16="http://schemas.microsoft.com/office/drawing/2014/main" id="{D627BD65-7D34-942A-2FA2-1C5A166FBCC2}"/>
              </a:ext>
            </a:extLst>
          </p:cNvPr>
          <p:cNvSpPr txBox="1"/>
          <p:nvPr/>
        </p:nvSpPr>
        <p:spPr>
          <a:xfrm>
            <a:off x="4519405" y="38712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47A5B13-B7A9-9E6E-76B3-8A929B6CFBA0}"/>
              </a:ext>
            </a:extLst>
          </p:cNvPr>
          <p:cNvSpPr txBox="1"/>
          <p:nvPr/>
        </p:nvSpPr>
        <p:spPr>
          <a:xfrm>
            <a:off x="2060711" y="420982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that I preferred you to all others (for My Message).</a:t>
            </a:r>
          </a:p>
        </p:txBody>
      </p:sp>
    </p:spTree>
    <p:extLst>
      <p:ext uri="{BB962C8B-B14F-4D97-AF65-F5344CB8AC3E}">
        <p14:creationId xmlns:p14="http://schemas.microsoft.com/office/powerpoint/2010/main" val="199133357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78430-3572-2F92-EC7D-799588A99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5DB9-DB68-D693-DED5-71606C2891E2}"/>
              </a:ext>
            </a:extLst>
          </p:cNvPr>
          <p:cNvSpPr>
            <a:spLocks noGrp="1"/>
          </p:cNvSpPr>
          <p:nvPr>
            <p:ph type="title"/>
          </p:nvPr>
        </p:nvSpPr>
        <p:spPr>
          <a:xfrm>
            <a:off x="1980392" y="112781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وَاتَّقُوا يَوْمًا لَا تَجْزِي نَفْسٌ عَنْ نَفْسٍ شَيْئًا وَلَا يُقْبَلُ مِنْهَا عَدْلٌ وَلَا تَنْفَعُهَا شَفَاعَةٌ وَلَا هُمْ يُنْصَرُونَ</a:t>
            </a:r>
          </a:p>
        </p:txBody>
      </p:sp>
      <p:sp>
        <p:nvSpPr>
          <p:cNvPr id="4" name="TextBox 3">
            <a:extLst>
              <a:ext uri="{FF2B5EF4-FFF2-40B4-BE49-F238E27FC236}">
                <a16:creationId xmlns:a16="http://schemas.microsoft.com/office/drawing/2014/main" id="{16A4138B-818C-84F1-99E2-A1A34C6595AE}"/>
              </a:ext>
            </a:extLst>
          </p:cNvPr>
          <p:cNvSpPr txBox="1"/>
          <p:nvPr/>
        </p:nvSpPr>
        <p:spPr>
          <a:xfrm>
            <a:off x="1909369" y="38712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23</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5F1F9909-B4D6-11E2-983C-A90BDC738538}"/>
              </a:ext>
            </a:extLst>
          </p:cNvPr>
          <p:cNvSpPr txBox="1"/>
          <p:nvPr/>
        </p:nvSpPr>
        <p:spPr>
          <a:xfrm>
            <a:off x="2060711" y="420982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guard yourselves against a-Day when one soul shall not avail another, nor shall compensation be accepted from her nor shall intercession profit her nor shall anyone be helped (from outside)</a:t>
            </a:r>
          </a:p>
        </p:txBody>
      </p:sp>
    </p:spTree>
    <p:extLst>
      <p:ext uri="{BB962C8B-B14F-4D97-AF65-F5344CB8AC3E}">
        <p14:creationId xmlns:p14="http://schemas.microsoft.com/office/powerpoint/2010/main" val="286392083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94695-697D-DE44-E649-DE042E853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702346-5DD6-B079-B909-B88A5901FBA2}"/>
              </a:ext>
            </a:extLst>
          </p:cNvPr>
          <p:cNvSpPr>
            <a:spLocks noGrp="1"/>
          </p:cNvSpPr>
          <p:nvPr>
            <p:ph type="title"/>
          </p:nvPr>
        </p:nvSpPr>
        <p:spPr>
          <a:xfrm>
            <a:off x="1980393" y="134975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ابْتَلَىٰ إِبْرَاهِيمَ رَبُّهُ بِكَلِمَاتٍ فَأَتَمَّهُنَّۖ قَالَ إِنِّي جَاعِلُكَ لِلنَّاسِ إِمَامًاۖ قَالَ وَمِنْ ذُرِّيَّتِيۖ قَالَ لَا يَنَالُ عَهْدِي الظَّالِمِينَ</a:t>
            </a:r>
          </a:p>
        </p:txBody>
      </p:sp>
      <p:sp>
        <p:nvSpPr>
          <p:cNvPr id="4" name="TextBox 3">
            <a:extLst>
              <a:ext uri="{FF2B5EF4-FFF2-40B4-BE49-F238E27FC236}">
                <a16:creationId xmlns:a16="http://schemas.microsoft.com/office/drawing/2014/main" id="{29675E9E-B3B5-47CB-E123-3D74899D3552}"/>
              </a:ext>
            </a:extLst>
          </p:cNvPr>
          <p:cNvSpPr txBox="1"/>
          <p:nvPr/>
        </p:nvSpPr>
        <p:spPr>
          <a:xfrm>
            <a:off x="1785084" y="396004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F9E54528-E438-CAC6-4B83-6C0036C334E0}"/>
              </a:ext>
            </a:extLst>
          </p:cNvPr>
          <p:cNvSpPr txBox="1"/>
          <p:nvPr/>
        </p:nvSpPr>
        <p:spPr>
          <a:xfrm>
            <a:off x="2060712" y="438677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that Abraham was tried by his Lord with certain commands, which he fulfilled: He said: "I will make thee an Imam to the Nations." He pleaded: "And also (Imams) from my offspring!" He answered: "But My Promise is not within the reach of evil-doers."</a:t>
            </a:r>
          </a:p>
        </p:txBody>
      </p:sp>
    </p:spTree>
    <p:extLst>
      <p:ext uri="{BB962C8B-B14F-4D97-AF65-F5344CB8AC3E}">
        <p14:creationId xmlns:p14="http://schemas.microsoft.com/office/powerpoint/2010/main" val="2153644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FD220-E050-90FA-95A1-EE598447A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0CECB-775C-FDF8-0CA5-EDA557B35CB3}"/>
              </a:ext>
            </a:extLst>
          </p:cNvPr>
          <p:cNvSpPr>
            <a:spLocks noGrp="1"/>
          </p:cNvSpPr>
          <p:nvPr>
            <p:ph type="title"/>
          </p:nvPr>
        </p:nvSpPr>
        <p:spPr>
          <a:xfrm>
            <a:off x="1980393" y="135185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وَالَّذِينَ يُؤْمِنُونَ بِمَا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أُنْزِلَ إِلَيْكَ وَمَا أُنْزِلَ مِنْ قَبْلِكَ وَبِالْآخِرَةِ هُمْ يُوقِنُونَ</a:t>
            </a:r>
          </a:p>
        </p:txBody>
      </p:sp>
      <p:sp>
        <p:nvSpPr>
          <p:cNvPr id="4" name="TextBox 3">
            <a:extLst>
              <a:ext uri="{FF2B5EF4-FFF2-40B4-BE49-F238E27FC236}">
                <a16:creationId xmlns:a16="http://schemas.microsoft.com/office/drawing/2014/main" id="{AA9BBC14-FCA4-D0EB-35B8-1E62044854CC}"/>
              </a:ext>
            </a:extLst>
          </p:cNvPr>
          <p:cNvSpPr txBox="1"/>
          <p:nvPr/>
        </p:nvSpPr>
        <p:spPr>
          <a:xfrm>
            <a:off x="3198147" y="4151813"/>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D9CD831-5485-FE6B-F718-1BF06A2175D8}"/>
              </a:ext>
            </a:extLst>
          </p:cNvPr>
          <p:cNvSpPr txBox="1"/>
          <p:nvPr/>
        </p:nvSpPr>
        <p:spPr>
          <a:xfrm>
            <a:off x="3048740" y="4490367"/>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who believe in the Revelation sent to thee, and sent before thy time, and (in their hearts) have the assurance </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Hereafter.</a:t>
            </a:r>
          </a:p>
        </p:txBody>
      </p:sp>
    </p:spTree>
    <p:extLst>
      <p:ext uri="{BB962C8B-B14F-4D97-AF65-F5344CB8AC3E}">
        <p14:creationId xmlns:p14="http://schemas.microsoft.com/office/powerpoint/2010/main" val="344458696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9E754-E3E9-1182-09B9-BE0E95837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7AE002-C36B-4A31-19B7-E1B341AA0DB0}"/>
              </a:ext>
            </a:extLst>
          </p:cNvPr>
          <p:cNvSpPr>
            <a:spLocks noGrp="1"/>
          </p:cNvSpPr>
          <p:nvPr>
            <p:ph type="title"/>
          </p:nvPr>
        </p:nvSpPr>
        <p:spPr>
          <a:xfrm>
            <a:off x="1980393" y="109230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جَعَلْنَا الْبَيْتَ مَثَابَةً لِلنَّاسِ وَأَمْنًا وَاتَّخِذُوا مِنْ مَقَامِ إِبْرَاهِيمَ مُصَلًّىۖ وَعَهِدْنَا إِلَىٰ إِبْرَاهِيمَ وَإِسْمَاعِيلَ أَنْ طَهِّرَا بَيْتِيَ لِلطَّائِفِينَ وَالْعَاكِفِينَ وَالرُّكَّعِ السُّجُودِ</a:t>
            </a:r>
          </a:p>
        </p:txBody>
      </p:sp>
      <p:sp>
        <p:nvSpPr>
          <p:cNvPr id="4" name="TextBox 3">
            <a:extLst>
              <a:ext uri="{FF2B5EF4-FFF2-40B4-BE49-F238E27FC236}">
                <a16:creationId xmlns:a16="http://schemas.microsoft.com/office/drawing/2014/main" id="{9BCBF5F7-F537-FBBB-4B32-08EBE0FB8F2B}"/>
              </a:ext>
            </a:extLst>
          </p:cNvPr>
          <p:cNvSpPr txBox="1"/>
          <p:nvPr/>
        </p:nvSpPr>
        <p:spPr>
          <a:xfrm>
            <a:off x="3046133" y="388014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9261BD2B-1A22-DD97-F45A-60319F1ED8DD}"/>
              </a:ext>
            </a:extLst>
          </p:cNvPr>
          <p:cNvSpPr txBox="1"/>
          <p:nvPr/>
        </p:nvSpPr>
        <p:spPr>
          <a:xfrm>
            <a:off x="2060712" y="433350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We made the House a place of assembly for men and a place of safety; and take ye the station of Abraham as a place of prayer; and We covenanted with Abraham and Isma'il, that they should sanctify My House for those who compass it round, or use it as a retreat, or bow, or prostrate themselves (therein in prayer).</a:t>
            </a:r>
          </a:p>
        </p:txBody>
      </p:sp>
    </p:spTree>
    <p:extLst>
      <p:ext uri="{BB962C8B-B14F-4D97-AF65-F5344CB8AC3E}">
        <p14:creationId xmlns:p14="http://schemas.microsoft.com/office/powerpoint/2010/main" val="341104525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01CF9-9091-CABD-38AB-DECD76707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9D328-617D-0237-239E-AA73E52393B0}"/>
              </a:ext>
            </a:extLst>
          </p:cNvPr>
          <p:cNvSpPr>
            <a:spLocks noGrp="1"/>
          </p:cNvSpPr>
          <p:nvPr>
            <p:ph type="title"/>
          </p:nvPr>
        </p:nvSpPr>
        <p:spPr>
          <a:xfrm>
            <a:off x="2398784" y="914748"/>
            <a:ext cx="7394428"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قَالَ إِبْرَاهِيمُ رَبِّ اجْعَلْ هَٰذَا بَلَدًا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آمِنًا وَارْزُقْ أَهْلَهُ مِنَ الثَّمَرَاتِ مَنْ</a:t>
            </a:r>
            <a:r>
              <a:rPr lang="ar-EG" b="0" dirty="0">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آمَنَ مِنْهُمْ بِاللَّهِ وَالْيَوْمِ الْآخِرِۖ قَالَ وَمَنْ كَفَرَ فَأُمَتِّعُهُ قَلِيلًا ثُمَّ أَضْطَرُّهُ إِلَىٰ عَذَابِ النَّارِۖ وَبِئْسَ الْمَصِيرُ</a:t>
            </a:r>
          </a:p>
        </p:txBody>
      </p:sp>
      <p:sp>
        <p:nvSpPr>
          <p:cNvPr id="4" name="TextBox 3">
            <a:extLst>
              <a:ext uri="{FF2B5EF4-FFF2-40B4-BE49-F238E27FC236}">
                <a16:creationId xmlns:a16="http://schemas.microsoft.com/office/drawing/2014/main" id="{351670EC-E315-66E6-BC15-8238F5B96ED4}"/>
              </a:ext>
            </a:extLst>
          </p:cNvPr>
          <p:cNvSpPr txBox="1"/>
          <p:nvPr/>
        </p:nvSpPr>
        <p:spPr>
          <a:xfrm>
            <a:off x="4209107" y="39734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8C38791-6434-7F0C-242F-6B68C43B2056}"/>
              </a:ext>
            </a:extLst>
          </p:cNvPr>
          <p:cNvSpPr txBox="1"/>
          <p:nvPr/>
        </p:nvSpPr>
        <p:spPr>
          <a:xfrm>
            <a:off x="2060710" y="431203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Abraham said: "My Lord, make this a City of Peace, and feed its people with fruits,-such of them as believe in Allah and the Last Day." He said: "(Yea), and such as reject Faith,-for a while will I grant them their pleasure, but will soon drive them to the torment of Fire,- an evil destination (indeed)!"</a:t>
            </a:r>
          </a:p>
        </p:txBody>
      </p:sp>
    </p:spTree>
    <p:extLst>
      <p:ext uri="{BB962C8B-B14F-4D97-AF65-F5344CB8AC3E}">
        <p14:creationId xmlns:p14="http://schemas.microsoft.com/office/powerpoint/2010/main" val="44509888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0622D-5101-6ADA-EDBC-656EC0BBF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34B7A-E318-8CF1-7B3F-1AD96C3BC4FA}"/>
              </a:ext>
            </a:extLst>
          </p:cNvPr>
          <p:cNvSpPr>
            <a:spLocks noGrp="1"/>
          </p:cNvSpPr>
          <p:nvPr>
            <p:ph type="title"/>
          </p:nvPr>
        </p:nvSpPr>
        <p:spPr>
          <a:xfrm>
            <a:off x="1980392" y="129072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يَرْفَعُ إِبْرَاهِيمُ الْقَوَاعِدَ مِنَ الْبَيْتِ وَإِسْمَاعِيلُ رَبَّنَا تَقَبَّلْ مِنَّاۖ إِنَّكَ أَنْتَ السَّمِيعُ الْعَلِيمُ </a:t>
            </a:r>
          </a:p>
        </p:txBody>
      </p:sp>
      <p:sp>
        <p:nvSpPr>
          <p:cNvPr id="4" name="TextBox 3">
            <a:extLst>
              <a:ext uri="{FF2B5EF4-FFF2-40B4-BE49-F238E27FC236}">
                <a16:creationId xmlns:a16="http://schemas.microsoft.com/office/drawing/2014/main" id="{CCADDD1B-CA64-9539-0BE5-146FABDBBC3B}"/>
              </a:ext>
            </a:extLst>
          </p:cNvPr>
          <p:cNvSpPr txBox="1"/>
          <p:nvPr/>
        </p:nvSpPr>
        <p:spPr>
          <a:xfrm>
            <a:off x="3409698" y="41198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E6A6380-1BFD-6BA3-0F73-4FBC5E993218}"/>
              </a:ext>
            </a:extLst>
          </p:cNvPr>
          <p:cNvSpPr txBox="1"/>
          <p:nvPr/>
        </p:nvSpPr>
        <p:spPr>
          <a:xfrm>
            <a:off x="2060712" y="436902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Abraham and Isma'il raised the foundations of the House (With this prayer): "Our Lord! Accept (this service) from us: For Thou art the All-Hearing, the All-knowing.</a:t>
            </a:r>
          </a:p>
        </p:txBody>
      </p:sp>
    </p:spTree>
    <p:extLst>
      <p:ext uri="{BB962C8B-B14F-4D97-AF65-F5344CB8AC3E}">
        <p14:creationId xmlns:p14="http://schemas.microsoft.com/office/powerpoint/2010/main" val="43142613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B2E78-B1DF-6B3C-6965-318EB5415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6B1A0-05FF-8D39-F620-1E066C7B186A}"/>
              </a:ext>
            </a:extLst>
          </p:cNvPr>
          <p:cNvSpPr>
            <a:spLocks noGrp="1"/>
          </p:cNvSpPr>
          <p:nvPr>
            <p:ph type="title"/>
          </p:nvPr>
        </p:nvSpPr>
        <p:spPr>
          <a:xfrm>
            <a:off x="1980391" y="90509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رَبَّنَا وَاجْعَلْنَا مُسْلِمَيْنِ لَكَ وَمِنْ ذُرِّيَّتِنَا أُمَّةً مُسْلِمَةً لَكَ وَأَرِنَا مَنَاسِكَنَا وَتُبْ عَلَيْنَاۖ إِنَّكَ أَنْتَ التَّوَّابُ الرَّحِيمُ</a:t>
            </a:r>
          </a:p>
        </p:txBody>
      </p:sp>
      <p:sp>
        <p:nvSpPr>
          <p:cNvPr id="4" name="TextBox 3">
            <a:extLst>
              <a:ext uri="{FF2B5EF4-FFF2-40B4-BE49-F238E27FC236}">
                <a16:creationId xmlns:a16="http://schemas.microsoft.com/office/drawing/2014/main" id="{08CF7758-9931-62AF-68CA-3925DBC14F0C}"/>
              </a:ext>
            </a:extLst>
          </p:cNvPr>
          <p:cNvSpPr txBox="1"/>
          <p:nvPr/>
        </p:nvSpPr>
        <p:spPr>
          <a:xfrm>
            <a:off x="2415398" y="35694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28</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CF1B1A46-04CB-0CA2-292B-52C3E779B918}"/>
              </a:ext>
            </a:extLst>
          </p:cNvPr>
          <p:cNvSpPr txBox="1"/>
          <p:nvPr/>
        </p:nvSpPr>
        <p:spPr>
          <a:xfrm>
            <a:off x="2060710" y="3907982"/>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make of us Muslims, bowing to Thy (Will), and of our progeny a people Muslim, bowing to Thy (will); and show us our place for the celebration of (due) rites; and turn unto us (in Mercy); for Thou art the Oft-Returning, Most Merciful.</a:t>
            </a:r>
          </a:p>
        </p:txBody>
      </p:sp>
    </p:spTree>
    <p:extLst>
      <p:ext uri="{BB962C8B-B14F-4D97-AF65-F5344CB8AC3E}">
        <p14:creationId xmlns:p14="http://schemas.microsoft.com/office/powerpoint/2010/main" val="319017098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D9CFF-A82B-9123-1BD2-1155421B1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C9B37E-38EE-3D38-B5D0-8D7C14676802}"/>
              </a:ext>
            </a:extLst>
          </p:cNvPr>
          <p:cNvSpPr>
            <a:spLocks noGrp="1"/>
          </p:cNvSpPr>
          <p:nvPr>
            <p:ph type="title"/>
          </p:nvPr>
        </p:nvSpPr>
        <p:spPr>
          <a:xfrm>
            <a:off x="1980393" y="123917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رَبَّنَا وَابْعَثْ فِيهِمْ رَسُولًا مِنْهُمْ يَتْلُو عَلَيْهِمْ آيَاتِكَ وَيُعَلِّمُهُمُ</a:t>
            </a:r>
            <a:r>
              <a:rPr lang="ar-EG"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الْكِتَابَ وَالْحِكْمَةَ وَيُزَكِّيهِمْۚ إِنَّكَ أَنْتَ</a:t>
            </a:r>
            <a:r>
              <a:rPr lang="ar-EG"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الْعَزِيزُ الْحَكِيمُ</a:t>
            </a:r>
          </a:p>
        </p:txBody>
      </p:sp>
      <p:sp>
        <p:nvSpPr>
          <p:cNvPr id="4" name="TextBox 3">
            <a:extLst>
              <a:ext uri="{FF2B5EF4-FFF2-40B4-BE49-F238E27FC236}">
                <a16:creationId xmlns:a16="http://schemas.microsoft.com/office/drawing/2014/main" id="{2ED4579B-A8B0-D99A-3E41-3EA2991BF302}"/>
              </a:ext>
            </a:extLst>
          </p:cNvPr>
          <p:cNvSpPr txBox="1"/>
          <p:nvPr/>
        </p:nvSpPr>
        <p:spPr>
          <a:xfrm>
            <a:off x="2131316" y="39156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29</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3AFFA24B-7DBA-3524-C92B-D75AE8DA0CC4}"/>
              </a:ext>
            </a:extLst>
          </p:cNvPr>
          <p:cNvSpPr txBox="1"/>
          <p:nvPr/>
        </p:nvSpPr>
        <p:spPr>
          <a:xfrm>
            <a:off x="2060712" y="425421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send amongst them a Messenger of their own, who shall rehearse Thy Signs to them and instruct them in scripture and wisdom, and sanctify them: For Thou art the Exalted in Might, the Wise."</a:t>
            </a:r>
          </a:p>
        </p:txBody>
      </p:sp>
    </p:spTree>
    <p:extLst>
      <p:ext uri="{BB962C8B-B14F-4D97-AF65-F5344CB8AC3E}">
        <p14:creationId xmlns:p14="http://schemas.microsoft.com/office/powerpoint/2010/main" val="307559088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0BB7B-564B-0AFC-80A5-22BAEAB42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07EFE3-1F27-5421-246D-4C37476CA8B4}"/>
              </a:ext>
            </a:extLst>
          </p:cNvPr>
          <p:cNvSpPr>
            <a:spLocks noGrp="1"/>
          </p:cNvSpPr>
          <p:nvPr>
            <p:ph type="title"/>
          </p:nvPr>
        </p:nvSpPr>
        <p:spPr>
          <a:xfrm>
            <a:off x="1980393" y="134638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وَمَنْ يَرْغَبُ عَنْ مِلَّةِ إِبْرَاهِيمَ إِلَّا مَنْ سَفِهَ نَفْسَهُ ۚ وَلَقَدِ اصْطَفَيْنَاهُ فِي الدُّنْيَاۖ وَإِنَّهُ فِي الْآخِرَةِ لَمِنَ الصَّالِحِينَ</a:t>
            </a:r>
          </a:p>
        </p:txBody>
      </p:sp>
      <p:sp>
        <p:nvSpPr>
          <p:cNvPr id="4" name="TextBox 3">
            <a:extLst>
              <a:ext uri="{FF2B5EF4-FFF2-40B4-BE49-F238E27FC236}">
                <a16:creationId xmlns:a16="http://schemas.microsoft.com/office/drawing/2014/main" id="{9CBB3BB9-8F7C-C52C-77A7-6C9CF808B073}"/>
              </a:ext>
            </a:extLst>
          </p:cNvPr>
          <p:cNvSpPr txBox="1"/>
          <p:nvPr/>
        </p:nvSpPr>
        <p:spPr>
          <a:xfrm>
            <a:off x="2184583" y="40310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30</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D099EAE7-F172-96E7-CF62-7C09F5438C87}"/>
              </a:ext>
            </a:extLst>
          </p:cNvPr>
          <p:cNvSpPr txBox="1"/>
          <p:nvPr/>
        </p:nvSpPr>
        <p:spPr>
          <a:xfrm>
            <a:off x="2060712" y="4351032"/>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who turns away from the religion of Abraham but such as debase their souls with folly? Him We chose and rendered pure in this world: And he will be in the Hereafter in the ranks of the Righteous.</a:t>
            </a:r>
          </a:p>
        </p:txBody>
      </p:sp>
    </p:spTree>
    <p:extLst>
      <p:ext uri="{BB962C8B-B14F-4D97-AF65-F5344CB8AC3E}">
        <p14:creationId xmlns:p14="http://schemas.microsoft.com/office/powerpoint/2010/main" val="230473330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25EFA-F0EF-C494-34F4-AF10DFBEA8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C1CA8-ACA9-3AEC-A18B-77B352FD0AA5}"/>
              </a:ext>
            </a:extLst>
          </p:cNvPr>
          <p:cNvSpPr>
            <a:spLocks noGrp="1"/>
          </p:cNvSpPr>
          <p:nvPr>
            <p:ph type="title"/>
          </p:nvPr>
        </p:nvSpPr>
        <p:spPr>
          <a:xfrm>
            <a:off x="1980393" y="180802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إِذْ قَالَ لَهُ رَبُّهُ أَسْلِمْۖ قَالَ أَسْلَمْتُ لِرَبِّ الْعَالَمِينَ</a:t>
            </a:r>
          </a:p>
        </p:txBody>
      </p:sp>
      <p:sp>
        <p:nvSpPr>
          <p:cNvPr id="4" name="TextBox 3">
            <a:extLst>
              <a:ext uri="{FF2B5EF4-FFF2-40B4-BE49-F238E27FC236}">
                <a16:creationId xmlns:a16="http://schemas.microsoft.com/office/drawing/2014/main" id="{4AD8A141-17E8-FA36-423F-1ADD465A6121}"/>
              </a:ext>
            </a:extLst>
          </p:cNvPr>
          <p:cNvSpPr txBox="1"/>
          <p:nvPr/>
        </p:nvSpPr>
        <p:spPr>
          <a:xfrm>
            <a:off x="3915730" y="406953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31</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E511B69-F9AE-AC7A-13AF-0F79B61A23C9}"/>
              </a:ext>
            </a:extLst>
          </p:cNvPr>
          <p:cNvSpPr txBox="1"/>
          <p:nvPr/>
        </p:nvSpPr>
        <p:spPr>
          <a:xfrm>
            <a:off x="2060712" y="445750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his Lord said to him: "Bow (thy will to Me):" He said: "I bow (my will) to the Lord and Cherisher of the Universe."</a:t>
            </a:r>
          </a:p>
        </p:txBody>
      </p:sp>
    </p:spTree>
    <p:extLst>
      <p:ext uri="{BB962C8B-B14F-4D97-AF65-F5344CB8AC3E}">
        <p14:creationId xmlns:p14="http://schemas.microsoft.com/office/powerpoint/2010/main" val="385445130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14EED-FA14-6B58-C333-93FBAB68E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3F2E48-178E-FF6C-A40B-F0D9FCEC36D2}"/>
              </a:ext>
            </a:extLst>
          </p:cNvPr>
          <p:cNvSpPr>
            <a:spLocks noGrp="1"/>
          </p:cNvSpPr>
          <p:nvPr>
            <p:ph type="title"/>
          </p:nvPr>
        </p:nvSpPr>
        <p:spPr>
          <a:xfrm>
            <a:off x="1980393" y="144403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وَوَصَّىٰ بِهَا إِبْرَاهِيمُ بَنِيهِ وَيَعْقُوبُ يَا بَنِيَّ إِنَّ اللَّهَ اصْطَفَىٰ لَكُمُ الدِّينَ فَلَا تَمُوتُنَّ إِلَّا وَأَنْتُمْ مُسْلِمُونَ</a:t>
            </a:r>
          </a:p>
        </p:txBody>
      </p:sp>
      <p:sp>
        <p:nvSpPr>
          <p:cNvPr id="4" name="TextBox 3">
            <a:extLst>
              <a:ext uri="{FF2B5EF4-FFF2-40B4-BE49-F238E27FC236}">
                <a16:creationId xmlns:a16="http://schemas.microsoft.com/office/drawing/2014/main" id="{D0D59689-CCDE-42EC-C79A-BC4CC1F05391}"/>
              </a:ext>
            </a:extLst>
          </p:cNvPr>
          <p:cNvSpPr txBox="1"/>
          <p:nvPr/>
        </p:nvSpPr>
        <p:spPr>
          <a:xfrm>
            <a:off x="2902914" y="410119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32</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FEC5FD33-311D-B64B-765E-5752FC364046}"/>
              </a:ext>
            </a:extLst>
          </p:cNvPr>
          <p:cNvSpPr txBox="1"/>
          <p:nvPr/>
        </p:nvSpPr>
        <p:spPr>
          <a:xfrm>
            <a:off x="2060712" y="443975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was the legacy that Abraham left to his sons, and so did Jacob; "Oh my sons! Allah hath chosen the Faith for you; then die not except in the Faith of Islam."</a:t>
            </a:r>
          </a:p>
        </p:txBody>
      </p:sp>
    </p:spTree>
    <p:extLst>
      <p:ext uri="{BB962C8B-B14F-4D97-AF65-F5344CB8AC3E}">
        <p14:creationId xmlns:p14="http://schemas.microsoft.com/office/powerpoint/2010/main" val="338561688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401B5-4EDF-8BB9-550F-F90A66C6A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EA42F-E8C8-1B48-7D2B-04B9E9FBCBD5}"/>
              </a:ext>
            </a:extLst>
          </p:cNvPr>
          <p:cNvSpPr>
            <a:spLocks noGrp="1"/>
          </p:cNvSpPr>
          <p:nvPr>
            <p:ph type="title"/>
          </p:nvPr>
        </p:nvSpPr>
        <p:spPr>
          <a:xfrm>
            <a:off x="1980393" y="1151076"/>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كُنْتُمْ شُهَدَاءَ إِذْ حَضَرَ يَعْقُوبَ الْمَوْتُ إِذْ قَالَ لِبَنِيهِ مَا تَعْبُدُونَ مِنْ بَعْدِي قَالُوا نَعْبُدُ إِلَٰهَكَ وَإِلَٰهَ آبَائِكَ إِبْرَاهِيمَ وَإِسْمَاعِيلَ وَإِسْحَاقَ إِلَٰهًا وَاحِدًا وَنَحْنُ لَهُ مُسْلِمُونَ</a:t>
            </a:r>
          </a:p>
        </p:txBody>
      </p:sp>
      <p:sp>
        <p:nvSpPr>
          <p:cNvPr id="4" name="TextBox 3">
            <a:extLst>
              <a:ext uri="{FF2B5EF4-FFF2-40B4-BE49-F238E27FC236}">
                <a16:creationId xmlns:a16="http://schemas.microsoft.com/office/drawing/2014/main" id="{16AED261-7B09-A96A-DD63-BC702F9D3B42}"/>
              </a:ext>
            </a:extLst>
          </p:cNvPr>
          <p:cNvSpPr txBox="1"/>
          <p:nvPr/>
        </p:nvSpPr>
        <p:spPr>
          <a:xfrm>
            <a:off x="3946840" y="391568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3}</a:t>
            </a:r>
            <a:endParaRPr lang="en-US" sz="1600" dirty="0"/>
          </a:p>
        </p:txBody>
      </p:sp>
      <p:sp>
        <p:nvSpPr>
          <p:cNvPr id="14" name="TextBox 13">
            <a:extLst>
              <a:ext uri="{FF2B5EF4-FFF2-40B4-BE49-F238E27FC236}">
                <a16:creationId xmlns:a16="http://schemas.microsoft.com/office/drawing/2014/main" id="{E338F833-E0A8-2611-2ACB-87E7F58809FE}"/>
              </a:ext>
            </a:extLst>
          </p:cNvPr>
          <p:cNvSpPr txBox="1"/>
          <p:nvPr/>
        </p:nvSpPr>
        <p:spPr>
          <a:xfrm>
            <a:off x="2060712" y="4182300"/>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Were ye witnesses when death appeared before Jacob? Behold, he said to his sons: "What will ye worship after me?" They said: "We shall worship Thy god and the god of thy fathers, of Abraham, Isma'il and Isaac,- the one (True) Allah: To Him we bow (in Islam)."</a:t>
            </a:r>
          </a:p>
        </p:txBody>
      </p:sp>
    </p:spTree>
    <p:extLst>
      <p:ext uri="{BB962C8B-B14F-4D97-AF65-F5344CB8AC3E}">
        <p14:creationId xmlns:p14="http://schemas.microsoft.com/office/powerpoint/2010/main" val="35373303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04A3B-C1F8-8A14-7818-922B8F2AA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068259-1C45-DB56-552B-EEC35C6D4936}"/>
              </a:ext>
            </a:extLst>
          </p:cNvPr>
          <p:cNvSpPr>
            <a:spLocks noGrp="1"/>
          </p:cNvSpPr>
          <p:nvPr>
            <p:ph type="title"/>
          </p:nvPr>
        </p:nvSpPr>
        <p:spPr>
          <a:xfrm>
            <a:off x="1980393" y="154169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تِلْكَ أُمَّةٌ قَدْ خَلَتْۖ لَهَا مَا كَسَبَتْ </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وَلَكُمْ مَا كَسَبْتُمْۖ وَلَا تُسْأَلُونَ عَمَّا</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كَانُوا يَعْمَلُونَ</a:t>
            </a:r>
          </a:p>
        </p:txBody>
      </p:sp>
      <p:sp>
        <p:nvSpPr>
          <p:cNvPr id="4" name="TextBox 3">
            <a:extLst>
              <a:ext uri="{FF2B5EF4-FFF2-40B4-BE49-F238E27FC236}">
                <a16:creationId xmlns:a16="http://schemas.microsoft.com/office/drawing/2014/main" id="{32A0010B-7334-31B1-0CB1-9EAF6CC4A6AE}"/>
              </a:ext>
            </a:extLst>
          </p:cNvPr>
          <p:cNvSpPr txBox="1"/>
          <p:nvPr/>
        </p:nvSpPr>
        <p:spPr>
          <a:xfrm>
            <a:off x="3968997" y="41814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4}</a:t>
            </a:r>
            <a:endParaRPr lang="en-US" sz="1600" dirty="0"/>
          </a:p>
        </p:txBody>
      </p:sp>
      <p:sp>
        <p:nvSpPr>
          <p:cNvPr id="14" name="TextBox 13">
            <a:extLst>
              <a:ext uri="{FF2B5EF4-FFF2-40B4-BE49-F238E27FC236}">
                <a16:creationId xmlns:a16="http://schemas.microsoft.com/office/drawing/2014/main" id="{A92309EF-22C3-4658-BC99-D178B2D0F992}"/>
              </a:ext>
            </a:extLst>
          </p:cNvPr>
          <p:cNvSpPr txBox="1"/>
          <p:nvPr/>
        </p:nvSpPr>
        <p:spPr>
          <a:xfrm>
            <a:off x="2060712" y="452825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a people that hath passed away. They shall reap the fruit of what they did, and ye of what ye do! Of their merits there is no question in your case!</a:t>
            </a:r>
          </a:p>
        </p:txBody>
      </p:sp>
    </p:spTree>
    <p:extLst>
      <p:ext uri="{BB962C8B-B14F-4D97-AF65-F5344CB8AC3E}">
        <p14:creationId xmlns:p14="http://schemas.microsoft.com/office/powerpoint/2010/main" val="1249792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DD8CA-11A9-BA7D-F14F-BFFDB10CB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B6A6F-8DE3-B600-7F85-2115D905EB48}"/>
              </a:ext>
            </a:extLst>
          </p:cNvPr>
          <p:cNvSpPr>
            <a:spLocks noGrp="1"/>
          </p:cNvSpPr>
          <p:nvPr>
            <p:ph type="title"/>
          </p:nvPr>
        </p:nvSpPr>
        <p:spPr>
          <a:xfrm>
            <a:off x="1980393" y="161817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عَلَىٰ هُدًى مِنْ رَبِّهِمْۖ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وَأُولَٰئِكَ هُمُ الْمُفْلِحُونَ</a:t>
            </a:r>
          </a:p>
        </p:txBody>
      </p:sp>
      <p:sp>
        <p:nvSpPr>
          <p:cNvPr id="4" name="TextBox 3">
            <a:extLst>
              <a:ext uri="{FF2B5EF4-FFF2-40B4-BE49-F238E27FC236}">
                <a16:creationId xmlns:a16="http://schemas.microsoft.com/office/drawing/2014/main" id="{C5B2FB11-E72F-9B00-A9C3-FD84CBB873F0}"/>
              </a:ext>
            </a:extLst>
          </p:cNvPr>
          <p:cNvSpPr txBox="1"/>
          <p:nvPr/>
        </p:nvSpPr>
        <p:spPr>
          <a:xfrm>
            <a:off x="3162637" y="3956501"/>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4B989487-7A08-9440-3F7C-D51B12B990B4}"/>
              </a:ext>
            </a:extLst>
          </p:cNvPr>
          <p:cNvSpPr txBox="1"/>
          <p:nvPr/>
        </p:nvSpPr>
        <p:spPr>
          <a:xfrm>
            <a:off x="3048740" y="4295055"/>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on (true) guidance, from their Lord, and it is these who will prosper.</a:t>
            </a:r>
          </a:p>
        </p:txBody>
      </p:sp>
    </p:spTree>
    <p:extLst>
      <p:ext uri="{BB962C8B-B14F-4D97-AF65-F5344CB8AC3E}">
        <p14:creationId xmlns:p14="http://schemas.microsoft.com/office/powerpoint/2010/main" val="40332643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2C0F0-1940-9D89-7B2D-DFBA01A2C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E94CF-19EE-3A21-A09C-5E6E95E6F695}"/>
              </a:ext>
            </a:extLst>
          </p:cNvPr>
          <p:cNvSpPr>
            <a:spLocks noGrp="1"/>
          </p:cNvSpPr>
          <p:nvPr>
            <p:ph type="title"/>
          </p:nvPr>
        </p:nvSpPr>
        <p:spPr>
          <a:xfrm>
            <a:off x="1980392" y="145291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وَقَالُوا كُونُوا هُودًا أَوْ نَصَارَىٰ</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 تَهْتَدُواۗ قُلْ بَلْ مِلَّةَ إِبْرَاهِيمَ حَنِيفًاۖ </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وَمَا كَانَ مِنَ الْمُشْرِكِينَ</a:t>
            </a:r>
          </a:p>
        </p:txBody>
      </p:sp>
      <p:sp>
        <p:nvSpPr>
          <p:cNvPr id="4" name="TextBox 3">
            <a:extLst>
              <a:ext uri="{FF2B5EF4-FFF2-40B4-BE49-F238E27FC236}">
                <a16:creationId xmlns:a16="http://schemas.microsoft.com/office/drawing/2014/main" id="{D51AE794-FE53-920E-1566-DE957A8BFA02}"/>
              </a:ext>
            </a:extLst>
          </p:cNvPr>
          <p:cNvSpPr txBox="1"/>
          <p:nvPr/>
        </p:nvSpPr>
        <p:spPr>
          <a:xfrm>
            <a:off x="3081230" y="412755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35</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7F7211EA-3154-740B-D172-0F2B16685AD5}"/>
              </a:ext>
            </a:extLst>
          </p:cNvPr>
          <p:cNvSpPr txBox="1"/>
          <p:nvPr/>
        </p:nvSpPr>
        <p:spPr>
          <a:xfrm>
            <a:off x="2060712" y="4466113"/>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"Become Jews or Christians if ye would be guided (To salvation)." Say thou: "Nay! (I would rather) the Religion of Abraham the True, and he joined not gods with Allah."</a:t>
            </a:r>
          </a:p>
        </p:txBody>
      </p:sp>
    </p:spTree>
    <p:extLst>
      <p:ext uri="{BB962C8B-B14F-4D97-AF65-F5344CB8AC3E}">
        <p14:creationId xmlns:p14="http://schemas.microsoft.com/office/powerpoint/2010/main" val="119204149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C6BEB-287B-4E41-4086-8B0FA18B0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57573-5FB0-02FE-C606-12F84678AF3B}"/>
              </a:ext>
            </a:extLst>
          </p:cNvPr>
          <p:cNvSpPr>
            <a:spLocks noGrp="1"/>
          </p:cNvSpPr>
          <p:nvPr>
            <p:ph type="title"/>
          </p:nvPr>
        </p:nvSpPr>
        <p:spPr>
          <a:xfrm>
            <a:off x="1980393" y="145291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قُولُوا آمَنَّا بِاللَّهِ وَمَا أُنْزِلَ إِلَيْنَا وَمَا أُنْزِلَ إِلَىٰ إِبْرَاهِيمَ وَإِسْمَاعِيلَ وَإِسْحَاقَ وَيَعْقُوبَ وَالْأَسْبَاطِ...</a:t>
            </a:r>
          </a:p>
        </p:txBody>
      </p:sp>
      <p:sp>
        <p:nvSpPr>
          <p:cNvPr id="14" name="TextBox 13">
            <a:extLst>
              <a:ext uri="{FF2B5EF4-FFF2-40B4-BE49-F238E27FC236}">
                <a16:creationId xmlns:a16="http://schemas.microsoft.com/office/drawing/2014/main" id="{BAE87B73-6AB3-5447-B323-34A853559F16}"/>
              </a:ext>
            </a:extLst>
          </p:cNvPr>
          <p:cNvSpPr txBox="1"/>
          <p:nvPr/>
        </p:nvSpPr>
        <p:spPr>
          <a:xfrm>
            <a:off x="2060712" y="454601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ye: "We believe in Allah, and the revelation given to us, and to Abraham, Isma'il, Isaac, Jacob, and the Tribes,</a:t>
            </a:r>
            <a:r>
              <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59647204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0E67E-4623-963C-D4F5-39C73FBCE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051DA3-2621-E57E-A51E-BE2A696F8649}"/>
              </a:ext>
            </a:extLst>
          </p:cNvPr>
          <p:cNvSpPr>
            <a:spLocks noGrp="1"/>
          </p:cNvSpPr>
          <p:nvPr>
            <p:ph type="title"/>
          </p:nvPr>
        </p:nvSpPr>
        <p:spPr>
          <a:xfrm>
            <a:off x="1980393" y="135526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وَمَا أُوتِيَ مُوسَىٰ وَعِيسَىٰ وَمَا أُوتِيَ النَّبِيُّونَ مِنْ رَبِّهِمْ لَا نُفَرِّقُ بَيْنَ أَحَدٍ مِنْهُمْ وَنَحْنُ لَهُ مُسْلِمُونَ</a:t>
            </a:r>
          </a:p>
        </p:txBody>
      </p:sp>
      <p:sp>
        <p:nvSpPr>
          <p:cNvPr id="14" name="TextBox 13">
            <a:extLst>
              <a:ext uri="{FF2B5EF4-FFF2-40B4-BE49-F238E27FC236}">
                <a16:creationId xmlns:a16="http://schemas.microsoft.com/office/drawing/2014/main" id="{E857ED7A-0966-72B8-9907-2BDD2C5FE147}"/>
              </a:ext>
            </a:extLst>
          </p:cNvPr>
          <p:cNvSpPr txBox="1"/>
          <p:nvPr/>
        </p:nvSpPr>
        <p:spPr>
          <a:xfrm>
            <a:off x="2060712" y="4448358"/>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that given to Moses and Jesus, and that given to (all) prophets from their Lord: We make no difference between one and another of them: And we bow to Allah (in Islam)."</a:t>
            </a:r>
          </a:p>
        </p:txBody>
      </p:sp>
      <p:sp>
        <p:nvSpPr>
          <p:cNvPr id="3" name="TextBox 2">
            <a:extLst>
              <a:ext uri="{FF2B5EF4-FFF2-40B4-BE49-F238E27FC236}">
                <a16:creationId xmlns:a16="http://schemas.microsoft.com/office/drawing/2014/main" id="{635DF9C4-DA11-AC7F-29EB-7B95EA017561}"/>
              </a:ext>
            </a:extLst>
          </p:cNvPr>
          <p:cNvSpPr txBox="1"/>
          <p:nvPr/>
        </p:nvSpPr>
        <p:spPr>
          <a:xfrm>
            <a:off x="1815777" y="410980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3298166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5ACF9-4CEF-F651-EAE9-097CA92E4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197FF5-B755-9B83-D170-E1806BF38B3E}"/>
              </a:ext>
            </a:extLst>
          </p:cNvPr>
          <p:cNvSpPr>
            <a:spLocks noGrp="1"/>
          </p:cNvSpPr>
          <p:nvPr>
            <p:ph type="title"/>
          </p:nvPr>
        </p:nvSpPr>
        <p:spPr>
          <a:xfrm>
            <a:off x="1980393" y="136036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فَإِنْ آمَنُوا بِمِثْلِ مَا آمَنْتُمْ بِهِ فَقَدِ اهْتَدَوْاۖ وَإِنْ تَوَلَّوْا فَإِنَّمَا هُمْ فِي شِقَاقٍۖ فَسَيَكْفِيكَهُمُ اللَّهُۚ وَهُوَ السَّمِيعُ الْعَلِيمُ</a:t>
            </a:r>
          </a:p>
        </p:txBody>
      </p:sp>
      <p:sp>
        <p:nvSpPr>
          <p:cNvPr id="14" name="TextBox 13">
            <a:extLst>
              <a:ext uri="{FF2B5EF4-FFF2-40B4-BE49-F238E27FC236}">
                <a16:creationId xmlns:a16="http://schemas.microsoft.com/office/drawing/2014/main" id="{56E56653-F5BD-8213-3313-9BC9B75C4A47}"/>
              </a:ext>
            </a:extLst>
          </p:cNvPr>
          <p:cNvSpPr txBox="1"/>
          <p:nvPr/>
        </p:nvSpPr>
        <p:spPr>
          <a:xfrm>
            <a:off x="2060712" y="4323469"/>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they believe as ye believe, they are indeed on the right path; but if they turn back, it is they who are in schism; but Allah will suffice thee as against them, and He is the All-Hearing, the All-Knowing.</a:t>
            </a:r>
          </a:p>
        </p:txBody>
      </p:sp>
      <p:sp>
        <p:nvSpPr>
          <p:cNvPr id="3" name="TextBox 2">
            <a:extLst>
              <a:ext uri="{FF2B5EF4-FFF2-40B4-BE49-F238E27FC236}">
                <a16:creationId xmlns:a16="http://schemas.microsoft.com/office/drawing/2014/main" id="{B228DFCE-2323-1D46-1AD1-A897D20AB5E9}"/>
              </a:ext>
            </a:extLst>
          </p:cNvPr>
          <p:cNvSpPr txBox="1"/>
          <p:nvPr/>
        </p:nvSpPr>
        <p:spPr>
          <a:xfrm>
            <a:off x="2060712" y="406541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5315595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BD3E1-1485-C73C-D89F-056845D2B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7B88D2-F603-1623-8C49-F385FE5F70CE}"/>
              </a:ext>
            </a:extLst>
          </p:cNvPr>
          <p:cNvSpPr>
            <a:spLocks noGrp="1"/>
          </p:cNvSpPr>
          <p:nvPr>
            <p:ph type="title"/>
          </p:nvPr>
        </p:nvSpPr>
        <p:spPr>
          <a:xfrm>
            <a:off x="1980392" y="181626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صِبْغَةَ اللَّهِ ۖ وَمَنْ أَحْسَنُ مِنَ اللَّهِ صِبْغَةً ۖ وَنَحْنُ لَهُ عَابِدُونَ</a:t>
            </a:r>
          </a:p>
        </p:txBody>
      </p:sp>
      <p:sp>
        <p:nvSpPr>
          <p:cNvPr id="14" name="TextBox 13">
            <a:extLst>
              <a:ext uri="{FF2B5EF4-FFF2-40B4-BE49-F238E27FC236}">
                <a16:creationId xmlns:a16="http://schemas.microsoft.com/office/drawing/2014/main" id="{40E30756-41C9-A987-8D94-68524EDBF0E8}"/>
              </a:ext>
            </a:extLst>
          </p:cNvPr>
          <p:cNvSpPr txBox="1"/>
          <p:nvPr/>
        </p:nvSpPr>
        <p:spPr>
          <a:xfrm>
            <a:off x="2060712" y="4492145"/>
            <a:ext cx="8070575" cy="800219"/>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(Our religion is) the Baptism of Allah: And who can baptize better than Allah? And it is He Whom we worship.</a:t>
            </a:r>
          </a:p>
        </p:txBody>
      </p:sp>
      <p:sp>
        <p:nvSpPr>
          <p:cNvPr id="3" name="TextBox 2">
            <a:extLst>
              <a:ext uri="{FF2B5EF4-FFF2-40B4-BE49-F238E27FC236}">
                <a16:creationId xmlns:a16="http://schemas.microsoft.com/office/drawing/2014/main" id="{D3F133C4-CD76-2782-9C79-8C63652CFD03}"/>
              </a:ext>
            </a:extLst>
          </p:cNvPr>
          <p:cNvSpPr txBox="1"/>
          <p:nvPr/>
        </p:nvSpPr>
        <p:spPr>
          <a:xfrm>
            <a:off x="2579258" y="415359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2997208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52404-E348-5F90-4311-716AD12B5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DBBB0-4FC0-A09A-027D-5975F416A8DE}"/>
              </a:ext>
            </a:extLst>
          </p:cNvPr>
          <p:cNvSpPr>
            <a:spLocks noGrp="1"/>
          </p:cNvSpPr>
          <p:nvPr>
            <p:ph type="title"/>
          </p:nvPr>
        </p:nvSpPr>
        <p:spPr>
          <a:xfrm>
            <a:off x="1980392" y="152270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قُلْ أَتُحَاجُّونَنَا فِي اللَّهِ وَهُوَ رَبُّنَا </a:t>
            </a: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وَرَبُّكُمْ وَلَنَا أَعْمَالُنَا وَلَكُمْ أَعْمَالُكُمْ وَنَحْنُ لَهُ مُخْلِصُونَ </a:t>
            </a:r>
          </a:p>
        </p:txBody>
      </p:sp>
      <p:sp>
        <p:nvSpPr>
          <p:cNvPr id="14" name="TextBox 13">
            <a:extLst>
              <a:ext uri="{FF2B5EF4-FFF2-40B4-BE49-F238E27FC236}">
                <a16:creationId xmlns:a16="http://schemas.microsoft.com/office/drawing/2014/main" id="{7C1A10E3-26FD-A47B-0885-85CD7D63B057}"/>
              </a:ext>
            </a:extLst>
          </p:cNvPr>
          <p:cNvSpPr txBox="1"/>
          <p:nvPr/>
        </p:nvSpPr>
        <p:spPr>
          <a:xfrm>
            <a:off x="2060712" y="4456634"/>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Will ye dispute with us about Allah, seeing that He is our Lord and your Lord; that we are responsible for our doings and ye for yours; and that We are sincere (in our faith) in Him?</a:t>
            </a:r>
          </a:p>
        </p:txBody>
      </p:sp>
      <p:sp>
        <p:nvSpPr>
          <p:cNvPr id="3" name="TextBox 2">
            <a:extLst>
              <a:ext uri="{FF2B5EF4-FFF2-40B4-BE49-F238E27FC236}">
                <a16:creationId xmlns:a16="http://schemas.microsoft.com/office/drawing/2014/main" id="{509BFDE0-A834-A120-65FB-734A0435B504}"/>
              </a:ext>
            </a:extLst>
          </p:cNvPr>
          <p:cNvSpPr txBox="1"/>
          <p:nvPr/>
        </p:nvSpPr>
        <p:spPr>
          <a:xfrm>
            <a:off x="3440392" y="412700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39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6764740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9DEC1-7712-4AE5-FE44-99FA23FFB6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FF395-D64B-C556-1C73-A8D6F8305F2E}"/>
              </a:ext>
            </a:extLst>
          </p:cNvPr>
          <p:cNvSpPr>
            <a:spLocks noGrp="1"/>
          </p:cNvSpPr>
          <p:nvPr>
            <p:ph type="title"/>
          </p:nvPr>
        </p:nvSpPr>
        <p:spPr>
          <a:xfrm>
            <a:off x="1980393" y="131762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تَقُولُونَ إِنَّ إِبْرَاهِيمَ وَإِسْمَاعِيلَ وَإِسْحَاقَ وَيَعْقُوبَ وَالْأَسْبَاطَ كَانُوا هُودًا أَوْ نَصَارَىٰۗ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قُلْ أَأَنْتُمْ أَعْلَمُ أَمِ اللَّهُۗ وَمَنْ أَظْلَمُ مِمَّنْ</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كَتَمَ شَهَادَةً عِنْدَهُ مِنَ اللَّهِۗ وَمَا اللَّهُ</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بِغَافِلٍ عَمَّا تَعْمَلُونَ</a:t>
            </a:r>
          </a:p>
        </p:txBody>
      </p:sp>
      <p:sp>
        <p:nvSpPr>
          <p:cNvPr id="14" name="TextBox 13">
            <a:extLst>
              <a:ext uri="{FF2B5EF4-FFF2-40B4-BE49-F238E27FC236}">
                <a16:creationId xmlns:a16="http://schemas.microsoft.com/office/drawing/2014/main" id="{E4FBB06C-2A1D-6C4C-CAF2-87EBA8EA3827}"/>
              </a:ext>
            </a:extLst>
          </p:cNvPr>
          <p:cNvSpPr txBox="1"/>
          <p:nvPr/>
        </p:nvSpPr>
        <p:spPr>
          <a:xfrm>
            <a:off x="2060712" y="466969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say that Abraham, Isma'il Isaac, Jacob and the Tribes were Jews or Christians? Say: Do ye know better than Allah? Ah! who is more unjust than those who conceal the testimony they have from Allah? but Allah is not unmindful of what ye do!</a:t>
            </a:r>
          </a:p>
        </p:txBody>
      </p:sp>
      <p:sp>
        <p:nvSpPr>
          <p:cNvPr id="3" name="TextBox 2">
            <a:extLst>
              <a:ext uri="{FF2B5EF4-FFF2-40B4-BE49-F238E27FC236}">
                <a16:creationId xmlns:a16="http://schemas.microsoft.com/office/drawing/2014/main" id="{AF62C0E9-4EC7-CA3E-EE75-937EA1FE0A0B}"/>
              </a:ext>
            </a:extLst>
          </p:cNvPr>
          <p:cNvSpPr txBox="1"/>
          <p:nvPr/>
        </p:nvSpPr>
        <p:spPr>
          <a:xfrm>
            <a:off x="3839889" y="444090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2109416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99A9-151B-8F2B-4CE0-D8725796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A0785-9A0A-160A-3AFE-2AAE8CF92ABC}"/>
              </a:ext>
            </a:extLst>
          </p:cNvPr>
          <p:cNvSpPr>
            <a:spLocks noGrp="1"/>
          </p:cNvSpPr>
          <p:nvPr>
            <p:ph type="title"/>
          </p:nvPr>
        </p:nvSpPr>
        <p:spPr>
          <a:xfrm>
            <a:off x="1980393" y="151382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تِلْكَ أُمَّةٌ قَدْ خَلَتْۖ لَهَا مَا كَسَبَتْ وَلَكُمْ مَا كَسَبْتُمْۖ وَلَا تُسْأَلُونَ عَمَّا كَانُوا يَعْمَلُونَ</a:t>
            </a:r>
          </a:p>
        </p:txBody>
      </p:sp>
      <p:sp>
        <p:nvSpPr>
          <p:cNvPr id="14" name="TextBox 13">
            <a:extLst>
              <a:ext uri="{FF2B5EF4-FFF2-40B4-BE49-F238E27FC236}">
                <a16:creationId xmlns:a16="http://schemas.microsoft.com/office/drawing/2014/main" id="{7D9A8AA9-AE0F-2502-ADDE-A98DBD041BC0}"/>
              </a:ext>
            </a:extLst>
          </p:cNvPr>
          <p:cNvSpPr txBox="1"/>
          <p:nvPr/>
        </p:nvSpPr>
        <p:spPr>
          <a:xfrm>
            <a:off x="2060712" y="451877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a people that hath passed away. They shall reap the fruit of what they did, and ye of what ye do! Of their merits there is no question in your case:</a:t>
            </a:r>
          </a:p>
        </p:txBody>
      </p:sp>
      <p:sp>
        <p:nvSpPr>
          <p:cNvPr id="3" name="TextBox 2">
            <a:extLst>
              <a:ext uri="{FF2B5EF4-FFF2-40B4-BE49-F238E27FC236}">
                <a16:creationId xmlns:a16="http://schemas.microsoft.com/office/drawing/2014/main" id="{44C295CD-AC09-8BB6-20E0-B27FDF8BA890}"/>
              </a:ext>
            </a:extLst>
          </p:cNvPr>
          <p:cNvSpPr txBox="1"/>
          <p:nvPr/>
        </p:nvSpPr>
        <p:spPr>
          <a:xfrm>
            <a:off x="3902032" y="427792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5188740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C07FE-40D7-4BFE-094F-9B7DEB0A35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26A440-6B99-F083-4E17-ACAEF2C9C0CF}"/>
              </a:ext>
            </a:extLst>
          </p:cNvPr>
          <p:cNvSpPr>
            <a:spLocks noGrp="1"/>
          </p:cNvSpPr>
          <p:nvPr>
            <p:ph type="title"/>
          </p:nvPr>
        </p:nvSpPr>
        <p:spPr>
          <a:xfrm>
            <a:off x="1980393" y="14583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 الَّذِينَ كَفَرُوا سَوَاءٌ عَلَيْهِمْ   أَأَنْذَرْتَهُمْ أَمْ لَمْ تُنْذِرْهُمْ لَا يُؤْمِنُونَ</a:t>
            </a:r>
          </a:p>
        </p:txBody>
      </p:sp>
      <p:sp>
        <p:nvSpPr>
          <p:cNvPr id="4" name="TextBox 3">
            <a:extLst>
              <a:ext uri="{FF2B5EF4-FFF2-40B4-BE49-F238E27FC236}">
                <a16:creationId xmlns:a16="http://schemas.microsoft.com/office/drawing/2014/main" id="{DB6F9806-9FF0-8548-66B3-D2950C8DE38A}"/>
              </a:ext>
            </a:extLst>
          </p:cNvPr>
          <p:cNvSpPr txBox="1"/>
          <p:nvPr/>
        </p:nvSpPr>
        <p:spPr>
          <a:xfrm>
            <a:off x="1980393" y="386712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A96F69DE-B8A4-1E71-18AC-914F089FA503}"/>
              </a:ext>
            </a:extLst>
          </p:cNvPr>
          <p:cNvSpPr txBox="1"/>
          <p:nvPr/>
        </p:nvSpPr>
        <p:spPr>
          <a:xfrm>
            <a:off x="3048740" y="4205680"/>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it is the same to them whether thou warn them or do not warn them; they will not believe.</a:t>
            </a:r>
          </a:p>
        </p:txBody>
      </p:sp>
    </p:spTree>
    <p:extLst>
      <p:ext uri="{BB962C8B-B14F-4D97-AF65-F5344CB8AC3E}">
        <p14:creationId xmlns:p14="http://schemas.microsoft.com/office/powerpoint/2010/main" val="3014569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70D0B-B823-2E34-3377-40E7FD26BE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B5F2C7-B394-F0D2-2A5B-2A2E15457D30}"/>
              </a:ext>
            </a:extLst>
          </p:cNvPr>
          <p:cNvSpPr>
            <a:spLocks noGrp="1"/>
          </p:cNvSpPr>
          <p:nvPr>
            <p:ph type="title"/>
          </p:nvPr>
        </p:nvSpPr>
        <p:spPr>
          <a:xfrm>
            <a:off x="1980393" y="141975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خَتَمَ اللَّهُ عَلَىٰ قُلُوبِهِمْ وَعَلَىٰ  سَمْعِهِمْۖ وَعَلَىٰ أَبْصَارِهِمْ غِشَاوَةٌۖ وَلَهُمْ عَذَابٌ عَظِيمٌ</a:t>
            </a:r>
          </a:p>
        </p:txBody>
      </p:sp>
      <p:sp>
        <p:nvSpPr>
          <p:cNvPr id="4" name="TextBox 3">
            <a:extLst>
              <a:ext uri="{FF2B5EF4-FFF2-40B4-BE49-F238E27FC236}">
                <a16:creationId xmlns:a16="http://schemas.microsoft.com/office/drawing/2014/main" id="{15BC130F-34BE-4A94-F84F-F9AF94B91FE4}"/>
              </a:ext>
            </a:extLst>
          </p:cNvPr>
          <p:cNvSpPr txBox="1"/>
          <p:nvPr/>
        </p:nvSpPr>
        <p:spPr>
          <a:xfrm>
            <a:off x="3615398" y="4219897"/>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
        <p:nvSpPr>
          <p:cNvPr id="14" name="TextBox 13">
            <a:extLst>
              <a:ext uri="{FF2B5EF4-FFF2-40B4-BE49-F238E27FC236}">
                <a16:creationId xmlns:a16="http://schemas.microsoft.com/office/drawing/2014/main" id="{281CBACC-77B5-979C-075A-C468A9920F21}"/>
              </a:ext>
            </a:extLst>
          </p:cNvPr>
          <p:cNvSpPr txBox="1"/>
          <p:nvPr/>
        </p:nvSpPr>
        <p:spPr>
          <a:xfrm>
            <a:off x="3048740" y="4498643"/>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it is the same to them whether thou warn them or do not warn them; they will not believe.</a:t>
            </a:r>
          </a:p>
        </p:txBody>
      </p:sp>
    </p:spTree>
    <p:extLst>
      <p:ext uri="{BB962C8B-B14F-4D97-AF65-F5344CB8AC3E}">
        <p14:creationId xmlns:p14="http://schemas.microsoft.com/office/powerpoint/2010/main" val="267797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D7664-24DD-D4E7-49ED-0E6376386F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D869D8-A91C-AADA-66B5-5BD194393090}"/>
              </a:ext>
            </a:extLst>
          </p:cNvPr>
          <p:cNvSpPr>
            <a:spLocks noGrp="1"/>
          </p:cNvSpPr>
          <p:nvPr>
            <p:ph type="title"/>
          </p:nvPr>
        </p:nvSpPr>
        <p:spPr>
          <a:xfrm>
            <a:off x="1980393" y="1477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يَقُولُ آمَنَّا بِاللَّهِ وَبِالْيَوْمِ الْآخِرِ وَمَا هُمْ بِمُؤْمِنِينَ</a:t>
            </a:r>
          </a:p>
        </p:txBody>
      </p:sp>
      <p:sp>
        <p:nvSpPr>
          <p:cNvPr id="4" name="TextBox 3">
            <a:extLst>
              <a:ext uri="{FF2B5EF4-FFF2-40B4-BE49-F238E27FC236}">
                <a16:creationId xmlns:a16="http://schemas.microsoft.com/office/drawing/2014/main" id="{8EB83DD6-4242-B811-B227-91DB7282DD83}"/>
              </a:ext>
            </a:extLst>
          </p:cNvPr>
          <p:cNvSpPr txBox="1"/>
          <p:nvPr/>
        </p:nvSpPr>
        <p:spPr>
          <a:xfrm>
            <a:off x="2113558" y="3841945"/>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a:t>
            </a:r>
            <a:endParaRPr lang="en-US" sz="1600" dirty="0"/>
          </a:p>
        </p:txBody>
      </p:sp>
      <p:sp>
        <p:nvSpPr>
          <p:cNvPr id="14" name="TextBox 13">
            <a:extLst>
              <a:ext uri="{FF2B5EF4-FFF2-40B4-BE49-F238E27FC236}">
                <a16:creationId xmlns:a16="http://schemas.microsoft.com/office/drawing/2014/main" id="{97C5CD98-B008-D26D-EFB5-6FDEB8D702A8}"/>
              </a:ext>
            </a:extLst>
          </p:cNvPr>
          <p:cNvSpPr txBox="1"/>
          <p:nvPr/>
        </p:nvSpPr>
        <p:spPr>
          <a:xfrm>
            <a:off x="3048740" y="4180499"/>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people there are some who say: "We believe in Allah and the Last Day;" but they do not (really) believe.</a:t>
            </a:r>
          </a:p>
        </p:txBody>
      </p:sp>
    </p:spTree>
    <p:extLst>
      <p:ext uri="{BB962C8B-B14F-4D97-AF65-F5344CB8AC3E}">
        <p14:creationId xmlns:p14="http://schemas.microsoft.com/office/powerpoint/2010/main" val="173752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EE53A-720B-D85A-4464-8F141AF970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8B8F4-1B6D-CE5D-2C0E-F2F4B30C256E}"/>
              </a:ext>
            </a:extLst>
          </p:cNvPr>
          <p:cNvSpPr>
            <a:spLocks noGrp="1"/>
          </p:cNvSpPr>
          <p:nvPr>
            <p:ph type="title"/>
          </p:nvPr>
        </p:nvSpPr>
        <p:spPr>
          <a:xfrm>
            <a:off x="1980393" y="1477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يُخَادِعُونَ اللَّهَ وَالَّذِينَ آمَنُوا وَمَا يَخْدَعُونَ إِلَّا أَنْفُسَهُمْ وَمَا يَشْعُرُونَ</a:t>
            </a:r>
          </a:p>
        </p:txBody>
      </p:sp>
      <p:sp>
        <p:nvSpPr>
          <p:cNvPr id="4" name="TextBox 3">
            <a:extLst>
              <a:ext uri="{FF2B5EF4-FFF2-40B4-BE49-F238E27FC236}">
                <a16:creationId xmlns:a16="http://schemas.microsoft.com/office/drawing/2014/main" id="{E928D8AA-575C-6C90-5D76-496B51BB8CF4}"/>
              </a:ext>
            </a:extLst>
          </p:cNvPr>
          <p:cNvSpPr txBox="1"/>
          <p:nvPr/>
        </p:nvSpPr>
        <p:spPr>
          <a:xfrm>
            <a:off x="1820595" y="3814428"/>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{9}</a:t>
            </a:r>
            <a:endParaRPr lang="en-US" sz="1600" dirty="0"/>
          </a:p>
        </p:txBody>
      </p:sp>
      <p:sp>
        <p:nvSpPr>
          <p:cNvPr id="14" name="TextBox 13">
            <a:extLst>
              <a:ext uri="{FF2B5EF4-FFF2-40B4-BE49-F238E27FC236}">
                <a16:creationId xmlns:a16="http://schemas.microsoft.com/office/drawing/2014/main" id="{2F065DFD-AC52-696C-0FA6-8E0D75407BEC}"/>
              </a:ext>
            </a:extLst>
          </p:cNvPr>
          <p:cNvSpPr txBox="1"/>
          <p:nvPr/>
        </p:nvSpPr>
        <p:spPr>
          <a:xfrm>
            <a:off x="3048740" y="4180499"/>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Fain would they deceive Allah and those who believe, but they only deceive themselves,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not!</a:t>
            </a:r>
          </a:p>
        </p:txBody>
      </p:sp>
    </p:spTree>
    <p:extLst>
      <p:ext uri="{BB962C8B-B14F-4D97-AF65-F5344CB8AC3E}">
        <p14:creationId xmlns:p14="http://schemas.microsoft.com/office/powerpoint/2010/main" val="295213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4549C-7418-6150-8600-717247D49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6399DA-AC21-2117-F140-A6D5F8D9CE6A}"/>
              </a:ext>
            </a:extLst>
          </p:cNvPr>
          <p:cNvSpPr>
            <a:spLocks noGrp="1"/>
          </p:cNvSpPr>
          <p:nvPr>
            <p:ph type="title"/>
          </p:nvPr>
        </p:nvSpPr>
        <p:spPr>
          <a:xfrm>
            <a:off x="1980393" y="110784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فِي قُلُوبِهِمْ مَرَضٌ فَزَادَهُمُ اللَّهُ مَرَضًاۖ وَلَهُمْ عَذَابٌ أَلِيمٌ بِمَا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كَانُوا يَكْذِبُونَ</a:t>
            </a:r>
          </a:p>
        </p:txBody>
      </p:sp>
      <p:sp>
        <p:nvSpPr>
          <p:cNvPr id="4" name="TextBox 3">
            <a:extLst>
              <a:ext uri="{FF2B5EF4-FFF2-40B4-BE49-F238E27FC236}">
                <a16:creationId xmlns:a16="http://schemas.microsoft.com/office/drawing/2014/main" id="{787A1ADC-88C3-42BA-5F9B-238091647BEB}"/>
              </a:ext>
            </a:extLst>
          </p:cNvPr>
          <p:cNvSpPr txBox="1"/>
          <p:nvPr/>
        </p:nvSpPr>
        <p:spPr>
          <a:xfrm>
            <a:off x="4022256" y="391039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{10}</a:t>
            </a:r>
            <a:endParaRPr lang="en-US" sz="1600" dirty="0"/>
          </a:p>
        </p:txBody>
      </p:sp>
      <p:sp>
        <p:nvSpPr>
          <p:cNvPr id="14" name="TextBox 13">
            <a:extLst>
              <a:ext uri="{FF2B5EF4-FFF2-40B4-BE49-F238E27FC236}">
                <a16:creationId xmlns:a16="http://schemas.microsoft.com/office/drawing/2014/main" id="{93E55BC3-29A8-65BA-225D-541B3AFD74A4}"/>
              </a:ext>
            </a:extLst>
          </p:cNvPr>
          <p:cNvSpPr txBox="1"/>
          <p:nvPr/>
        </p:nvSpPr>
        <p:spPr>
          <a:xfrm>
            <a:off x="3048740" y="4248950"/>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their hearts is a disease; and Allah has increased their disease: And grievous is the penalty they (incur), because they are false (to themselves).</a:t>
            </a:r>
          </a:p>
        </p:txBody>
      </p:sp>
    </p:spTree>
    <p:extLst>
      <p:ext uri="{BB962C8B-B14F-4D97-AF65-F5344CB8AC3E}">
        <p14:creationId xmlns:p14="http://schemas.microsoft.com/office/powerpoint/2010/main" val="2227822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D4094-BFBA-F6FA-E754-EA05A5F2A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17911B-D982-C54D-1B34-13889A6B4013}"/>
              </a:ext>
            </a:extLst>
          </p:cNvPr>
          <p:cNvSpPr>
            <a:spLocks noGrp="1"/>
          </p:cNvSpPr>
          <p:nvPr>
            <p:ph type="title"/>
          </p:nvPr>
        </p:nvSpPr>
        <p:spPr>
          <a:xfrm>
            <a:off x="1980393" y="156948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قِيلَ لَهُمْ لَا تُفْسِدُوا فِي الْأَرْضِ قَالُوا إِنَّمَا نَحْنُ مُصْلِحُونَ </a:t>
            </a:r>
          </a:p>
        </p:txBody>
      </p:sp>
      <p:sp>
        <p:nvSpPr>
          <p:cNvPr id="4" name="TextBox 3">
            <a:extLst>
              <a:ext uri="{FF2B5EF4-FFF2-40B4-BE49-F238E27FC236}">
                <a16:creationId xmlns:a16="http://schemas.microsoft.com/office/drawing/2014/main" id="{1A8EF564-36B4-0650-9E05-D80182BF1D9D}"/>
              </a:ext>
            </a:extLst>
          </p:cNvPr>
          <p:cNvSpPr txBox="1"/>
          <p:nvPr/>
        </p:nvSpPr>
        <p:spPr>
          <a:xfrm>
            <a:off x="2747235" y="38571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{11}</a:t>
            </a:r>
            <a:endParaRPr lang="en-US" sz="1600" dirty="0"/>
          </a:p>
        </p:txBody>
      </p:sp>
      <p:sp>
        <p:nvSpPr>
          <p:cNvPr id="14" name="TextBox 13">
            <a:extLst>
              <a:ext uri="{FF2B5EF4-FFF2-40B4-BE49-F238E27FC236}">
                <a16:creationId xmlns:a16="http://schemas.microsoft.com/office/drawing/2014/main" id="{EDA2B92A-AB54-4F0C-14DD-C1C659577215}"/>
              </a:ext>
            </a:extLst>
          </p:cNvPr>
          <p:cNvSpPr txBox="1"/>
          <p:nvPr/>
        </p:nvSpPr>
        <p:spPr>
          <a:xfrm>
            <a:off x="3048740" y="4195684"/>
            <a:ext cx="6094520"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"Make not mischief on the earth," they say: "Why, we only Want to make peace!"</a:t>
            </a:r>
          </a:p>
        </p:txBody>
      </p:sp>
    </p:spTree>
    <p:extLst>
      <p:ext uri="{BB962C8B-B14F-4D97-AF65-F5344CB8AC3E}">
        <p14:creationId xmlns:p14="http://schemas.microsoft.com/office/powerpoint/2010/main" val="2444028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BC473-1551-8C43-2901-CB078E33C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05B3D-8618-ABD8-7056-9C6ECF66CCA9}"/>
              </a:ext>
            </a:extLst>
          </p:cNvPr>
          <p:cNvSpPr>
            <a:spLocks noGrp="1"/>
          </p:cNvSpPr>
          <p:nvPr>
            <p:ph type="title"/>
          </p:nvPr>
        </p:nvSpPr>
        <p:spPr>
          <a:xfrm>
            <a:off x="1980393" y="176650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أَلَا إِنَّهُمْ هُمُ الْمُفْسِدُونَ وَلَٰكِنْ</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لَا يَشْعُرُونَ</a:t>
            </a:r>
          </a:p>
        </p:txBody>
      </p:sp>
      <p:sp>
        <p:nvSpPr>
          <p:cNvPr id="4" name="TextBox 3">
            <a:extLst>
              <a:ext uri="{FF2B5EF4-FFF2-40B4-BE49-F238E27FC236}">
                <a16:creationId xmlns:a16="http://schemas.microsoft.com/office/drawing/2014/main" id="{593BEB5B-B5BC-FC9A-9D36-F73A708203C1}"/>
              </a:ext>
            </a:extLst>
          </p:cNvPr>
          <p:cNvSpPr txBox="1"/>
          <p:nvPr/>
        </p:nvSpPr>
        <p:spPr>
          <a:xfrm>
            <a:off x="4155757" y="410932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{12}</a:t>
            </a:r>
            <a:endParaRPr lang="en-US" sz="1600" dirty="0"/>
          </a:p>
        </p:txBody>
      </p:sp>
      <p:sp>
        <p:nvSpPr>
          <p:cNvPr id="14" name="TextBox 13">
            <a:extLst>
              <a:ext uri="{FF2B5EF4-FFF2-40B4-BE49-F238E27FC236}">
                <a16:creationId xmlns:a16="http://schemas.microsoft.com/office/drawing/2014/main" id="{A7A19E04-5572-6AE0-3430-1AD751DA626E}"/>
              </a:ext>
            </a:extLst>
          </p:cNvPr>
          <p:cNvSpPr txBox="1"/>
          <p:nvPr/>
        </p:nvSpPr>
        <p:spPr>
          <a:xfrm>
            <a:off x="3048740" y="4422609"/>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a surety, they are the ones who make mischief, but they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not.</a:t>
            </a:r>
          </a:p>
        </p:txBody>
      </p:sp>
    </p:spTree>
    <p:extLst>
      <p:ext uri="{BB962C8B-B14F-4D97-AF65-F5344CB8AC3E}">
        <p14:creationId xmlns:p14="http://schemas.microsoft.com/office/powerpoint/2010/main" val="3745949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E6681-CFBC-7C0A-ED82-7E2C04051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EBEDA-BC29-5598-5776-18C1E22B058A}"/>
              </a:ext>
            </a:extLst>
          </p:cNvPr>
          <p:cNvSpPr>
            <a:spLocks noGrp="1"/>
          </p:cNvSpPr>
          <p:nvPr>
            <p:ph type="title"/>
          </p:nvPr>
        </p:nvSpPr>
        <p:spPr>
          <a:xfrm>
            <a:off x="1980393" y="114720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وَإِذَا قِيلَ لَهُمْ آمِنُوا كَمَا آمَنَ النَّاسُ قَالُوا أَنُؤْمِنُ كَمَا آمَنَ السُّفَهَاءُۗ أَلَا إِنَّهُمْ هُمُ السُّفَهَاءُ وَلَٰكِنْ لَا يَعْلَمُونَ</a:t>
            </a:r>
          </a:p>
        </p:txBody>
      </p:sp>
      <p:sp>
        <p:nvSpPr>
          <p:cNvPr id="4" name="TextBox 3">
            <a:extLst>
              <a:ext uri="{FF2B5EF4-FFF2-40B4-BE49-F238E27FC236}">
                <a16:creationId xmlns:a16="http://schemas.microsoft.com/office/drawing/2014/main" id="{D7AFC61E-CAE0-FA92-3256-7469DA546324}"/>
              </a:ext>
            </a:extLst>
          </p:cNvPr>
          <p:cNvSpPr txBox="1"/>
          <p:nvPr/>
        </p:nvSpPr>
        <p:spPr>
          <a:xfrm>
            <a:off x="2676213" y="382660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{13}</a:t>
            </a:r>
            <a:endParaRPr lang="en-US" sz="1600" dirty="0"/>
          </a:p>
        </p:txBody>
      </p:sp>
      <p:sp>
        <p:nvSpPr>
          <p:cNvPr id="14" name="TextBox 13">
            <a:extLst>
              <a:ext uri="{FF2B5EF4-FFF2-40B4-BE49-F238E27FC236}">
                <a16:creationId xmlns:a16="http://schemas.microsoft.com/office/drawing/2014/main" id="{89A614CA-B4A3-12A6-8672-F0C57DD5B329}"/>
              </a:ext>
            </a:extLst>
          </p:cNvPr>
          <p:cNvSpPr txBox="1"/>
          <p:nvPr/>
        </p:nvSpPr>
        <p:spPr>
          <a:xfrm>
            <a:off x="3048740" y="4165156"/>
            <a:ext cx="6094520"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"Believe as the others believe:" They say: "Shall we believe as the fools believe?" Nay, of a surety they are the fools, but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do not know.</a:t>
            </a:r>
          </a:p>
        </p:txBody>
      </p:sp>
    </p:spTree>
    <p:extLst>
      <p:ext uri="{BB962C8B-B14F-4D97-AF65-F5344CB8AC3E}">
        <p14:creationId xmlns:p14="http://schemas.microsoft.com/office/powerpoint/2010/main" val="2611499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2ACC6-4075-D76F-D63E-A5F28C4B0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F879E-3990-B353-FEEA-800CFD9161F1}"/>
              </a:ext>
            </a:extLst>
          </p:cNvPr>
          <p:cNvSpPr>
            <a:spLocks noGrp="1"/>
          </p:cNvSpPr>
          <p:nvPr>
            <p:ph type="title"/>
          </p:nvPr>
        </p:nvSpPr>
        <p:spPr>
          <a:xfrm>
            <a:off x="1980393" y="140580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وَإِذَا لَقُوا الَّذِينَ آمَنُوا قَالُوا آمَنَّا وَإِذَا خَلَوْا إِلَىٰ شَيَاطِينِهِمْ قَالُوا إِنَّا مَعَكُمْ إِنَّمَا نَحْنُ مُسْتَهْزِئُونَ</a:t>
            </a:r>
          </a:p>
        </p:txBody>
      </p:sp>
      <p:sp>
        <p:nvSpPr>
          <p:cNvPr id="4" name="TextBox 3">
            <a:extLst>
              <a:ext uri="{FF2B5EF4-FFF2-40B4-BE49-F238E27FC236}">
                <a16:creationId xmlns:a16="http://schemas.microsoft.com/office/drawing/2014/main" id="{003A07F0-ECD0-CAF5-079C-E90B4B97E13C}"/>
              </a:ext>
            </a:extLst>
          </p:cNvPr>
          <p:cNvSpPr txBox="1"/>
          <p:nvPr/>
        </p:nvSpPr>
        <p:spPr>
          <a:xfrm>
            <a:off x="3933815" y="405742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{14}</a:t>
            </a:r>
            <a:endParaRPr lang="en-US" sz="1600" dirty="0"/>
          </a:p>
        </p:txBody>
      </p:sp>
      <p:sp>
        <p:nvSpPr>
          <p:cNvPr id="14" name="TextBox 13">
            <a:extLst>
              <a:ext uri="{FF2B5EF4-FFF2-40B4-BE49-F238E27FC236}">
                <a16:creationId xmlns:a16="http://schemas.microsoft.com/office/drawing/2014/main" id="{F7C854E5-F7C4-BB4F-DF96-D2D6FE95938A}"/>
              </a:ext>
            </a:extLst>
          </p:cNvPr>
          <p:cNvSpPr txBox="1"/>
          <p:nvPr/>
        </p:nvSpPr>
        <p:spPr>
          <a:xfrm>
            <a:off x="3048740" y="4395976"/>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meet those who believe, they say: "We believe;" but when they are alone with their evil ones, they say: "We are really with you: We (were) only jesting."</a:t>
            </a:r>
          </a:p>
        </p:txBody>
      </p:sp>
    </p:spTree>
    <p:extLst>
      <p:ext uri="{BB962C8B-B14F-4D97-AF65-F5344CB8AC3E}">
        <p14:creationId xmlns:p14="http://schemas.microsoft.com/office/powerpoint/2010/main" val="161942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5BB6C-49E3-C588-B544-A804D02BC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1C1FB-7894-D3F4-7BA6-F8F4D8FD9DAD}"/>
              </a:ext>
            </a:extLst>
          </p:cNvPr>
          <p:cNvSpPr>
            <a:spLocks noGrp="1"/>
          </p:cNvSpPr>
          <p:nvPr>
            <p:ph type="title"/>
          </p:nvPr>
        </p:nvSpPr>
        <p:spPr>
          <a:xfrm>
            <a:off x="1980393" y="149389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اللَّهُ يَسْتَهْزِئُ بِهِمْ وَيَمُدُّهُمْ فِي طُغْيَانِهِمْ يَعْمَهُونَ</a:t>
            </a:r>
          </a:p>
        </p:txBody>
      </p:sp>
      <p:sp>
        <p:nvSpPr>
          <p:cNvPr id="4" name="TextBox 3">
            <a:extLst>
              <a:ext uri="{FF2B5EF4-FFF2-40B4-BE49-F238E27FC236}">
                <a16:creationId xmlns:a16="http://schemas.microsoft.com/office/drawing/2014/main" id="{7B4B7383-42B9-047A-F139-C79EDC6D3635}"/>
              </a:ext>
            </a:extLst>
          </p:cNvPr>
          <p:cNvSpPr txBox="1"/>
          <p:nvPr/>
        </p:nvSpPr>
        <p:spPr>
          <a:xfrm>
            <a:off x="3596464" y="383234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endParaRPr lang="en-US" sz="1600" dirty="0"/>
          </a:p>
        </p:txBody>
      </p:sp>
      <p:sp>
        <p:nvSpPr>
          <p:cNvPr id="14" name="TextBox 13">
            <a:extLst>
              <a:ext uri="{FF2B5EF4-FFF2-40B4-BE49-F238E27FC236}">
                <a16:creationId xmlns:a16="http://schemas.microsoft.com/office/drawing/2014/main" id="{76B72E6E-7829-7145-7229-F91FE37DDD2A}"/>
              </a:ext>
            </a:extLst>
          </p:cNvPr>
          <p:cNvSpPr txBox="1"/>
          <p:nvPr/>
        </p:nvSpPr>
        <p:spPr>
          <a:xfrm>
            <a:off x="3048740" y="4139071"/>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throw back their mockery on them, and give them rope in their trespasses; so they will wander like blind ones (To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fro</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343607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813F0-6694-119F-04F1-AD25C3916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AE71F-0247-DAA4-2E36-FFEE2B67C6FB}"/>
              </a:ext>
            </a:extLst>
          </p:cNvPr>
          <p:cNvSpPr>
            <a:spLocks noGrp="1"/>
          </p:cNvSpPr>
          <p:nvPr>
            <p:ph type="title"/>
          </p:nvPr>
        </p:nvSpPr>
        <p:spPr>
          <a:xfrm>
            <a:off x="1980393" y="130629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الَّذِينَ اشْتَرَوُا الضَّلَالَةَ بِالْهُدَىٰ فَمَا رَبِحَتْ تِجَارَتُهُمْ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وَمَا كَانُوا مُهْتَدِينَ</a:t>
            </a:r>
          </a:p>
        </p:txBody>
      </p:sp>
      <p:sp>
        <p:nvSpPr>
          <p:cNvPr id="4" name="TextBox 3">
            <a:extLst>
              <a:ext uri="{FF2B5EF4-FFF2-40B4-BE49-F238E27FC236}">
                <a16:creationId xmlns:a16="http://schemas.microsoft.com/office/drawing/2014/main" id="{BEE5082A-1960-703A-2F09-EBF3F2D4B2AA}"/>
              </a:ext>
            </a:extLst>
          </p:cNvPr>
          <p:cNvSpPr txBox="1"/>
          <p:nvPr/>
        </p:nvSpPr>
        <p:spPr>
          <a:xfrm>
            <a:off x="3614219" y="407871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{16}</a:t>
            </a:r>
            <a:endParaRPr lang="en-US" sz="1600" dirty="0"/>
          </a:p>
        </p:txBody>
      </p:sp>
      <p:sp>
        <p:nvSpPr>
          <p:cNvPr id="14" name="TextBox 13">
            <a:extLst>
              <a:ext uri="{FF2B5EF4-FFF2-40B4-BE49-F238E27FC236}">
                <a16:creationId xmlns:a16="http://schemas.microsoft.com/office/drawing/2014/main" id="{E2C8AE77-527A-FA23-1C58-6FCC2E1BD43B}"/>
              </a:ext>
            </a:extLst>
          </p:cNvPr>
          <p:cNvSpPr txBox="1"/>
          <p:nvPr/>
        </p:nvSpPr>
        <p:spPr>
          <a:xfrm>
            <a:off x="3048740" y="4417272"/>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they who have bartered Guidance for error: But their traffic is profitless, and they have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lost true direction,</a:t>
            </a:r>
          </a:p>
        </p:txBody>
      </p:sp>
    </p:spTree>
    <p:extLst>
      <p:ext uri="{BB962C8B-B14F-4D97-AF65-F5344CB8AC3E}">
        <p14:creationId xmlns:p14="http://schemas.microsoft.com/office/powerpoint/2010/main" val="4126241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85B5D-CAB0-38C1-478F-A4CF18DB3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F878C6-6460-A4D2-E491-EC900203786B}"/>
              </a:ext>
            </a:extLst>
          </p:cNvPr>
          <p:cNvSpPr>
            <a:spLocks noGrp="1"/>
          </p:cNvSpPr>
          <p:nvPr>
            <p:ph type="title"/>
          </p:nvPr>
        </p:nvSpPr>
        <p:spPr>
          <a:xfrm>
            <a:off x="1980393" y="122756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مَثَلُهُمْ كَمَثَلِ الَّذِي اسْتَوْقَدَ نَارًا فَلَمَّا أَضَاءَتْ مَا حَوْلَهُ ذَهَبَ اللَّهُ بِنُورِهِمْ وَتَرَكَهُمْ فِي ظُلُمَاتٍ</a:t>
            </a:r>
            <a:r>
              <a:rPr lang="en-US" sz="5400" b="0" i="0" kern="1200" dirty="0">
                <a:effectLst/>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لَا يُبْصِرُونَ</a:t>
            </a:r>
          </a:p>
        </p:txBody>
      </p:sp>
      <p:sp>
        <p:nvSpPr>
          <p:cNvPr id="4" name="TextBox 3">
            <a:extLst>
              <a:ext uri="{FF2B5EF4-FFF2-40B4-BE49-F238E27FC236}">
                <a16:creationId xmlns:a16="http://schemas.microsoft.com/office/drawing/2014/main" id="{8C916099-B38E-3680-37B1-644EF6DEDD73}"/>
              </a:ext>
            </a:extLst>
          </p:cNvPr>
          <p:cNvSpPr txBox="1"/>
          <p:nvPr/>
        </p:nvSpPr>
        <p:spPr>
          <a:xfrm>
            <a:off x="2292961" y="393060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{17}</a:t>
            </a:r>
            <a:endParaRPr lang="en-US" sz="1600" dirty="0"/>
          </a:p>
        </p:txBody>
      </p:sp>
      <p:sp>
        <p:nvSpPr>
          <p:cNvPr id="14" name="TextBox 13">
            <a:extLst>
              <a:ext uri="{FF2B5EF4-FFF2-40B4-BE49-F238E27FC236}">
                <a16:creationId xmlns:a16="http://schemas.microsoft.com/office/drawing/2014/main" id="{730A0FF2-A186-38BF-63CA-97735C6194C8}"/>
              </a:ext>
            </a:extLst>
          </p:cNvPr>
          <p:cNvSpPr txBox="1"/>
          <p:nvPr/>
        </p:nvSpPr>
        <p:spPr>
          <a:xfrm>
            <a:off x="3048740" y="4197535"/>
            <a:ext cx="6094520"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similitude is that of a man who kindled a fire; when it lighted all around him, Allah took away their light and left them in utter darkness. So they could not see.</a:t>
            </a:r>
          </a:p>
        </p:txBody>
      </p:sp>
    </p:spTree>
    <p:extLst>
      <p:ext uri="{BB962C8B-B14F-4D97-AF65-F5344CB8AC3E}">
        <p14:creationId xmlns:p14="http://schemas.microsoft.com/office/powerpoint/2010/main" val="3299307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DBA56-323E-9DB8-04E2-8CFDE781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9E300-8BF4-39A9-AE78-3346472A2893}"/>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صُمٌّ بُكْمٌ عُمْيٌ فَهُمْ لَا يَرْجِعُونَ</a:t>
            </a:r>
          </a:p>
        </p:txBody>
      </p:sp>
      <p:sp>
        <p:nvSpPr>
          <p:cNvPr id="4" name="TextBox 3">
            <a:extLst>
              <a:ext uri="{FF2B5EF4-FFF2-40B4-BE49-F238E27FC236}">
                <a16:creationId xmlns:a16="http://schemas.microsoft.com/office/drawing/2014/main" id="{7CA8C6D7-D7BF-B406-4E60-1BF5B6C8B5E3}"/>
              </a:ext>
            </a:extLst>
          </p:cNvPr>
          <p:cNvSpPr txBox="1"/>
          <p:nvPr/>
        </p:nvSpPr>
        <p:spPr>
          <a:xfrm>
            <a:off x="2445731" y="356601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{18}</a:t>
            </a:r>
            <a:endParaRPr lang="en-US" sz="1600" dirty="0"/>
          </a:p>
        </p:txBody>
      </p:sp>
      <p:sp>
        <p:nvSpPr>
          <p:cNvPr id="14" name="TextBox 13">
            <a:extLst>
              <a:ext uri="{FF2B5EF4-FFF2-40B4-BE49-F238E27FC236}">
                <a16:creationId xmlns:a16="http://schemas.microsoft.com/office/drawing/2014/main" id="{050641CB-D067-23CE-EB9D-74BFC119789A}"/>
              </a:ext>
            </a:extLst>
          </p:cNvPr>
          <p:cNvSpPr txBox="1"/>
          <p:nvPr/>
        </p:nvSpPr>
        <p:spPr>
          <a:xfrm>
            <a:off x="3048740" y="3904571"/>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Deaf, dumb, and blind, they will not return (to the path).</a:t>
            </a:r>
          </a:p>
        </p:txBody>
      </p:sp>
    </p:spTree>
    <p:extLst>
      <p:ext uri="{BB962C8B-B14F-4D97-AF65-F5344CB8AC3E}">
        <p14:creationId xmlns:p14="http://schemas.microsoft.com/office/powerpoint/2010/main" val="147387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3D1B6-D0D7-3E51-0D67-186DC3F34B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630DF9-B0BA-1174-A637-F1252A4B3A4D}"/>
              </a:ext>
            </a:extLst>
          </p:cNvPr>
          <p:cNvSpPr>
            <a:spLocks noGrp="1"/>
          </p:cNvSpPr>
          <p:nvPr>
            <p:ph type="title"/>
          </p:nvPr>
        </p:nvSpPr>
        <p:spPr>
          <a:xfrm>
            <a:off x="1980393" y="1215837"/>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أَوْ كَصَيِّبٍ مِنَ السَّمَاءِ فِيهِ ظُلُمَاتٌ</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وَرَعْدٌ وَبَرْقٌ يَجْعَلُونَ أَصَابِعَهُمْ فِي آذَانِهِمْ</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مِنَ الصَّوَاعِقِ حَذَرَ الْمَوْتِۚ وَاللَّهُ</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مُحِيطٌ بِالْكَافِرِينَ</a:t>
            </a:r>
          </a:p>
        </p:txBody>
      </p:sp>
      <p:sp>
        <p:nvSpPr>
          <p:cNvPr id="4" name="TextBox 3">
            <a:extLst>
              <a:ext uri="{FF2B5EF4-FFF2-40B4-BE49-F238E27FC236}">
                <a16:creationId xmlns:a16="http://schemas.microsoft.com/office/drawing/2014/main" id="{74D063AE-6CA2-E0CB-B924-46BAA7621829}"/>
              </a:ext>
            </a:extLst>
          </p:cNvPr>
          <p:cNvSpPr txBox="1"/>
          <p:nvPr/>
        </p:nvSpPr>
        <p:spPr>
          <a:xfrm>
            <a:off x="4013715" y="410535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{19}</a:t>
            </a:r>
            <a:endParaRPr lang="en-US" sz="1600" dirty="0"/>
          </a:p>
        </p:txBody>
      </p:sp>
      <p:sp>
        <p:nvSpPr>
          <p:cNvPr id="14" name="TextBox 13">
            <a:extLst>
              <a:ext uri="{FF2B5EF4-FFF2-40B4-BE49-F238E27FC236}">
                <a16:creationId xmlns:a16="http://schemas.microsoft.com/office/drawing/2014/main" id="{4F5DBA83-3013-CF78-8238-439FC1A7D9BE}"/>
              </a:ext>
            </a:extLst>
          </p:cNvPr>
          <p:cNvSpPr txBox="1"/>
          <p:nvPr/>
        </p:nvSpPr>
        <p:spPr>
          <a:xfrm>
            <a:off x="2323360" y="4443906"/>
            <a:ext cx="7545279"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(another similitude) is that of a rain-laden cloud from the sky: In it are zones of darkness, and thunder and lightning: They press their fingers in their ears to keep out the stunning thunder-clap, the while they are in terror of death. But Allah is ever round the rejecters of Faith!</a:t>
            </a:r>
          </a:p>
        </p:txBody>
      </p:sp>
    </p:spTree>
    <p:extLst>
      <p:ext uri="{BB962C8B-B14F-4D97-AF65-F5344CB8AC3E}">
        <p14:creationId xmlns:p14="http://schemas.microsoft.com/office/powerpoint/2010/main" val="417854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DD790-2F78-06B7-35CF-881D5B647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F58F3-84EA-1C59-6673-E9506BD00BD3}"/>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الفاتحة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
        <p:nvSpPr>
          <p:cNvPr id="4" name="TextBox 3">
            <a:extLst>
              <a:ext uri="{FF2B5EF4-FFF2-40B4-BE49-F238E27FC236}">
                <a16:creationId xmlns:a16="http://schemas.microsoft.com/office/drawing/2014/main" id="{3EDD51D0-71B6-4E59-F4BB-C49794872D29}"/>
              </a:ext>
            </a:extLst>
          </p:cNvPr>
          <p:cNvSpPr txBox="1"/>
          <p:nvPr/>
        </p:nvSpPr>
        <p:spPr>
          <a:xfrm>
            <a:off x="2782410" y="3976196"/>
            <a:ext cx="532660" cy="338554"/>
          </a:xfrm>
          <a:prstGeom prst="rect">
            <a:avLst/>
          </a:prstGeom>
          <a:noFill/>
        </p:spPr>
        <p:txBody>
          <a:bodyPr wrap="square">
            <a:spAutoFit/>
          </a:bodyPr>
          <a:lstStyle/>
          <a:p>
            <a:r>
              <a:rPr lang="ar-EG" sz="1600" i="0" kern="1200" dirty="0">
                <a:effectLst/>
                <a:latin typeface="Arial" panose="020B0604020202020204" pitchFamily="34" charset="0"/>
                <a:ea typeface="+mn-ea"/>
                <a:cs typeface="Arial" panose="020B0604020202020204" pitchFamily="34" charset="0"/>
              </a:rPr>
              <a:t>{1}</a:t>
            </a:r>
            <a:endParaRPr lang="en-US" sz="1600" dirty="0"/>
          </a:p>
        </p:txBody>
      </p:sp>
      <p:sp>
        <p:nvSpPr>
          <p:cNvPr id="14" name="TextBox 13">
            <a:extLst>
              <a:ext uri="{FF2B5EF4-FFF2-40B4-BE49-F238E27FC236}">
                <a16:creationId xmlns:a16="http://schemas.microsoft.com/office/drawing/2014/main" id="{1F174F26-4CB7-E49E-3BFF-4C0FAB599677}"/>
              </a:ext>
            </a:extLst>
          </p:cNvPr>
          <p:cNvSpPr txBox="1"/>
          <p:nvPr/>
        </p:nvSpPr>
        <p:spPr>
          <a:xfrm>
            <a:off x="3048740" y="4168085"/>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name of Allah, Most Gracious, Most Merciful.</a:t>
            </a:r>
            <a:endParaRPr lang="en-US" dirty="0"/>
          </a:p>
        </p:txBody>
      </p:sp>
    </p:spTree>
    <p:extLst>
      <p:ext uri="{BB962C8B-B14F-4D97-AF65-F5344CB8AC3E}">
        <p14:creationId xmlns:p14="http://schemas.microsoft.com/office/powerpoint/2010/main" val="610030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156BF-2E1C-426B-0E66-4624463847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C918A9-1186-7421-455D-D4F0D36D4BE2}"/>
              </a:ext>
            </a:extLst>
          </p:cNvPr>
          <p:cNvSpPr>
            <a:spLocks noGrp="1"/>
          </p:cNvSpPr>
          <p:nvPr>
            <p:ph type="title"/>
          </p:nvPr>
        </p:nvSpPr>
        <p:spPr>
          <a:xfrm>
            <a:off x="1980392" y="94950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يَكَادُ الْبَرْقُ يَخْطَفُ أَبْصَارَهُمْۖ كُلَّمَا أَضَاءَ لَهُمْ مَشَوْا فِيهِ وَإِذَا أَظْلَمَ عَلَيْهِمْ قَامُواۚ وَلَوْ شَاءَ اللَّهُ لَذَهَبَ بِسَمْعِهِمْ وَأَبْصَارِهِمْۚ إِنَّ اللَّهَ عَلَىٰ كُلِّ شَيْءٍ قَدِيرٌ </a:t>
            </a:r>
          </a:p>
        </p:txBody>
      </p:sp>
      <p:sp>
        <p:nvSpPr>
          <p:cNvPr id="4" name="TextBox 3">
            <a:extLst>
              <a:ext uri="{FF2B5EF4-FFF2-40B4-BE49-F238E27FC236}">
                <a16:creationId xmlns:a16="http://schemas.microsoft.com/office/drawing/2014/main" id="{2123B85F-B061-885F-CE97-5485F639E677}"/>
              </a:ext>
            </a:extLst>
          </p:cNvPr>
          <p:cNvSpPr txBox="1"/>
          <p:nvPr/>
        </p:nvSpPr>
        <p:spPr>
          <a:xfrm>
            <a:off x="3756262" y="38390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{20}</a:t>
            </a:r>
            <a:endParaRPr lang="en-US" sz="1600" dirty="0"/>
          </a:p>
        </p:txBody>
      </p:sp>
      <p:sp>
        <p:nvSpPr>
          <p:cNvPr id="14" name="TextBox 13">
            <a:extLst>
              <a:ext uri="{FF2B5EF4-FFF2-40B4-BE49-F238E27FC236}">
                <a16:creationId xmlns:a16="http://schemas.microsoft.com/office/drawing/2014/main" id="{8159F082-8B73-4B0F-69CE-4816E2D1B30B}"/>
              </a:ext>
            </a:extLst>
          </p:cNvPr>
          <p:cNvSpPr txBox="1"/>
          <p:nvPr/>
        </p:nvSpPr>
        <p:spPr>
          <a:xfrm>
            <a:off x="2506646" y="4177575"/>
            <a:ext cx="717870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lightning all but snatches away their sight; every time the light (Helps) them, they walk therein, and when the darkness grows on them, they stand still. And if Allah willed, He could take away their faculty of hearing and seeing; for Allah hath power over all things.</a:t>
            </a:r>
          </a:p>
        </p:txBody>
      </p:sp>
    </p:spTree>
    <p:extLst>
      <p:ext uri="{BB962C8B-B14F-4D97-AF65-F5344CB8AC3E}">
        <p14:creationId xmlns:p14="http://schemas.microsoft.com/office/powerpoint/2010/main" val="22027971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87683-002F-65B8-6D5A-A5DE4F083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E3713-3C75-EA40-E285-CBB2C7B53A09}"/>
              </a:ext>
            </a:extLst>
          </p:cNvPr>
          <p:cNvSpPr>
            <a:spLocks noGrp="1"/>
          </p:cNvSpPr>
          <p:nvPr>
            <p:ph type="title"/>
          </p:nvPr>
        </p:nvSpPr>
        <p:spPr>
          <a:xfrm>
            <a:off x="1980393" y="108315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النَّاسُ اعْبُدُوا رَبَّكُمُ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الَّذِي خَلَقَكُمْ وَالَّذِينَ مِنْ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قَبْلِكُمْ لَعَلَّكُمْ تَتَّقُونَ </a:t>
            </a:r>
          </a:p>
        </p:txBody>
      </p:sp>
      <p:sp>
        <p:nvSpPr>
          <p:cNvPr id="4" name="TextBox 3">
            <a:extLst>
              <a:ext uri="{FF2B5EF4-FFF2-40B4-BE49-F238E27FC236}">
                <a16:creationId xmlns:a16="http://schemas.microsoft.com/office/drawing/2014/main" id="{D5A8205D-4955-5426-FA40-78614C491830}"/>
              </a:ext>
            </a:extLst>
          </p:cNvPr>
          <p:cNvSpPr txBox="1"/>
          <p:nvPr/>
        </p:nvSpPr>
        <p:spPr>
          <a:xfrm>
            <a:off x="3564317" y="375434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{21}</a:t>
            </a:r>
            <a:endParaRPr lang="en-US" sz="1600" dirty="0"/>
          </a:p>
        </p:txBody>
      </p:sp>
      <p:sp>
        <p:nvSpPr>
          <p:cNvPr id="14" name="TextBox 13">
            <a:extLst>
              <a:ext uri="{FF2B5EF4-FFF2-40B4-BE49-F238E27FC236}">
                <a16:creationId xmlns:a16="http://schemas.microsoft.com/office/drawing/2014/main" id="{36E0C5CB-B910-D377-5620-AD1A79DA2482}"/>
              </a:ext>
            </a:extLst>
          </p:cNvPr>
          <p:cNvSpPr txBox="1"/>
          <p:nvPr/>
        </p:nvSpPr>
        <p:spPr>
          <a:xfrm>
            <a:off x="3048740" y="4205182"/>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people! Adore your Guardian-Lord, who created you and those who came before you, that ye may have the chance to learn righteousness;</a:t>
            </a:r>
          </a:p>
        </p:txBody>
      </p:sp>
    </p:spTree>
    <p:extLst>
      <p:ext uri="{BB962C8B-B14F-4D97-AF65-F5344CB8AC3E}">
        <p14:creationId xmlns:p14="http://schemas.microsoft.com/office/powerpoint/2010/main" val="1281713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46262-2BA5-7835-55F6-21AE479CC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F8F68E-E4C4-9999-D55A-8F232DFE8929}"/>
              </a:ext>
            </a:extLst>
          </p:cNvPr>
          <p:cNvSpPr>
            <a:spLocks noGrp="1"/>
          </p:cNvSpPr>
          <p:nvPr>
            <p:ph type="title"/>
          </p:nvPr>
        </p:nvSpPr>
        <p:spPr>
          <a:xfrm>
            <a:off x="1980393" y="97011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الَّذِي جَعَلَ لَكُمُ الْأَرْضَ فِرَاشًا وَالسَّمَاءَ بِنَاءً وَأَنْزَلَ مِنَ السَّمَاءِ مَاءً فَأَخْرَجَ بِهِ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مِنَ الثَّمَرَاتِ رِزْقًا لَكُمْۖ فَلَا تَجْعَلُوا لِلَّهِ</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أَنْدَادًا وَأَنْتُمْ تَعْلَمُونَ</a:t>
            </a:r>
          </a:p>
        </p:txBody>
      </p:sp>
      <p:sp>
        <p:nvSpPr>
          <p:cNvPr id="4" name="TextBox 3">
            <a:extLst>
              <a:ext uri="{FF2B5EF4-FFF2-40B4-BE49-F238E27FC236}">
                <a16:creationId xmlns:a16="http://schemas.microsoft.com/office/drawing/2014/main" id="{B32009E4-4026-4743-14DB-E8899E24A8A9}"/>
              </a:ext>
            </a:extLst>
          </p:cNvPr>
          <p:cNvSpPr txBox="1"/>
          <p:nvPr/>
        </p:nvSpPr>
        <p:spPr>
          <a:xfrm>
            <a:off x="3757777" y="38815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{22}</a:t>
            </a:r>
            <a:endParaRPr lang="en-US" sz="1600" dirty="0"/>
          </a:p>
        </p:txBody>
      </p:sp>
      <p:sp>
        <p:nvSpPr>
          <p:cNvPr id="14" name="TextBox 13">
            <a:extLst>
              <a:ext uri="{FF2B5EF4-FFF2-40B4-BE49-F238E27FC236}">
                <a16:creationId xmlns:a16="http://schemas.microsoft.com/office/drawing/2014/main" id="{E64B6E58-6866-524C-EBE6-6DBB60AA4345}"/>
              </a:ext>
            </a:extLst>
          </p:cNvPr>
          <p:cNvSpPr txBox="1"/>
          <p:nvPr/>
        </p:nvSpPr>
        <p:spPr>
          <a:xfrm>
            <a:off x="2514566" y="4218484"/>
            <a:ext cx="7162867"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has made the earth your couch, and the heavens your canopy; and sent down rain from the heavens; and brought forth therewith Fruits for your sustenance; then set not up rivals unto Allah when ye know (the truth).</a:t>
            </a:r>
          </a:p>
        </p:txBody>
      </p:sp>
    </p:spTree>
    <p:extLst>
      <p:ext uri="{BB962C8B-B14F-4D97-AF65-F5344CB8AC3E}">
        <p14:creationId xmlns:p14="http://schemas.microsoft.com/office/powerpoint/2010/main" val="764719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B7C09-7E0C-B626-A8A3-2FA0BEDAF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1F44B-6C90-2499-0DB5-B04B01C485FD}"/>
              </a:ext>
            </a:extLst>
          </p:cNvPr>
          <p:cNvSpPr>
            <a:spLocks noGrp="1"/>
          </p:cNvSpPr>
          <p:nvPr>
            <p:ph type="title"/>
          </p:nvPr>
        </p:nvSpPr>
        <p:spPr>
          <a:xfrm>
            <a:off x="1980393" y="970112"/>
            <a:ext cx="8231214" cy="3461837"/>
          </a:xfrm>
        </p:spPr>
        <p:txBody>
          <a:bodyPr>
            <a:noAutofit/>
          </a:bodyPr>
          <a:lstStyle/>
          <a:p>
            <a:pPr marL="0" eaLnBrk="1" latinLnBrk="0" hangingPunct="1">
              <a:lnSpc>
                <a:spcPct val="100000"/>
              </a:lnSpc>
            </a:pPr>
            <a:r>
              <a:rPr lang="ar-EG" sz="5200" b="0" i="0" kern="1200" dirty="0">
                <a:effectLst/>
                <a:latin typeface="Arial" panose="020B0604020202020204" pitchFamily="34" charset="0"/>
                <a:ea typeface="+mn-ea"/>
                <a:cs typeface="Arial" panose="020B0604020202020204" pitchFamily="34" charset="0"/>
              </a:rPr>
              <a:t>وَإِنْ كُنْتُمْ فِي رَيْبٍ مِمَّا نَزَّلْنَا عَلَىٰ </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عَبْدِنَا فَأْتُوا بِسُورَةٍ مِنْ مِثْلِهِ </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وَادْعُوا شُهَدَاءَكُمْ مِنْ دُونِ اللَّهِ إِنْ</a:t>
            </a:r>
            <a:br>
              <a:rPr lang="en-US" sz="5200" b="0" i="0" kern="1200" dirty="0">
                <a:effectLst/>
                <a:latin typeface="Arial" panose="020B0604020202020204" pitchFamily="34" charset="0"/>
                <a:ea typeface="+mn-ea"/>
                <a:cs typeface="Arial" panose="020B0604020202020204" pitchFamily="34" charset="0"/>
              </a:rPr>
            </a:br>
            <a:r>
              <a:rPr lang="ar-EG" sz="5200" b="0" i="0" kern="1200" dirty="0">
                <a:effectLst/>
                <a:latin typeface="Arial" panose="020B0604020202020204" pitchFamily="34" charset="0"/>
                <a:ea typeface="+mn-ea"/>
                <a:cs typeface="Arial" panose="020B0604020202020204" pitchFamily="34" charset="0"/>
              </a:rPr>
              <a:t> كُنْتُمْ صَادِقِينَ</a:t>
            </a:r>
          </a:p>
        </p:txBody>
      </p:sp>
      <p:sp>
        <p:nvSpPr>
          <p:cNvPr id="4" name="TextBox 3">
            <a:extLst>
              <a:ext uri="{FF2B5EF4-FFF2-40B4-BE49-F238E27FC236}">
                <a16:creationId xmlns:a16="http://schemas.microsoft.com/office/drawing/2014/main" id="{5EFB8AE6-C9E8-B4B5-F3DB-72F48B08C4EA}"/>
              </a:ext>
            </a:extLst>
          </p:cNvPr>
          <p:cNvSpPr txBox="1"/>
          <p:nvPr/>
        </p:nvSpPr>
        <p:spPr>
          <a:xfrm>
            <a:off x="4192783" y="395783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{23}</a:t>
            </a:r>
            <a:endParaRPr lang="en-US" sz="1600" dirty="0"/>
          </a:p>
        </p:txBody>
      </p:sp>
      <p:sp>
        <p:nvSpPr>
          <p:cNvPr id="14" name="TextBox 13">
            <a:extLst>
              <a:ext uri="{FF2B5EF4-FFF2-40B4-BE49-F238E27FC236}">
                <a16:creationId xmlns:a16="http://schemas.microsoft.com/office/drawing/2014/main" id="{E256A7F2-E0CF-2A32-52B6-450D83515A7C}"/>
              </a:ext>
            </a:extLst>
          </p:cNvPr>
          <p:cNvSpPr txBox="1"/>
          <p:nvPr/>
        </p:nvSpPr>
        <p:spPr>
          <a:xfrm>
            <a:off x="2514566" y="4296390"/>
            <a:ext cx="7162867"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are in doubt as to what We have revealed from time to time to Our servant, then produce a Sura like thereunto; and call your witnesses or helpers (If there are any) besides Allah, if your (doubts) are true.</a:t>
            </a:r>
          </a:p>
        </p:txBody>
      </p:sp>
    </p:spTree>
    <p:extLst>
      <p:ext uri="{BB962C8B-B14F-4D97-AF65-F5344CB8AC3E}">
        <p14:creationId xmlns:p14="http://schemas.microsoft.com/office/powerpoint/2010/main" val="2193745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A1E83-2AAA-F39E-484E-9D2DAF59D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DC4226-1943-5301-CAF1-072A69C9BAF4}"/>
              </a:ext>
            </a:extLst>
          </p:cNvPr>
          <p:cNvSpPr>
            <a:spLocks noGrp="1"/>
          </p:cNvSpPr>
          <p:nvPr>
            <p:ph type="title"/>
          </p:nvPr>
        </p:nvSpPr>
        <p:spPr>
          <a:xfrm>
            <a:off x="1980392" y="105539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فَإِنْ لَمْ تَفْعَلُوا وَلَنْ تَفْعَلُوا فَاتَّقُوا النَّارَ الَّتِي وَقُودُهَا النَّاسُ وَالْحِجَارَةُۖ </a:t>
            </a:r>
            <a:br>
              <a:rPr lang="en-US"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أُعِدَّتْ لِلْكَافِرِينَ</a:t>
            </a:r>
          </a:p>
        </p:txBody>
      </p:sp>
      <p:sp>
        <p:nvSpPr>
          <p:cNvPr id="4" name="TextBox 3">
            <a:extLst>
              <a:ext uri="{FF2B5EF4-FFF2-40B4-BE49-F238E27FC236}">
                <a16:creationId xmlns:a16="http://schemas.microsoft.com/office/drawing/2014/main" id="{FFF9064B-5C00-F278-CAC6-479CFA29A2B4}"/>
              </a:ext>
            </a:extLst>
          </p:cNvPr>
          <p:cNvSpPr txBox="1"/>
          <p:nvPr/>
        </p:nvSpPr>
        <p:spPr>
          <a:xfrm>
            <a:off x="3997476" y="373312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{24}</a:t>
            </a:r>
            <a:endParaRPr lang="en-US" sz="1600" dirty="0"/>
          </a:p>
        </p:txBody>
      </p:sp>
      <p:sp>
        <p:nvSpPr>
          <p:cNvPr id="14" name="TextBox 13">
            <a:extLst>
              <a:ext uri="{FF2B5EF4-FFF2-40B4-BE49-F238E27FC236}">
                <a16:creationId xmlns:a16="http://schemas.microsoft.com/office/drawing/2014/main" id="{AC63F3A7-2F3C-D120-C57A-87800111C0DF}"/>
              </a:ext>
            </a:extLst>
          </p:cNvPr>
          <p:cNvSpPr txBox="1"/>
          <p:nvPr/>
        </p:nvSpPr>
        <p:spPr>
          <a:xfrm>
            <a:off x="2514566" y="4071683"/>
            <a:ext cx="7162867"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ye cannot- and of a surety ye cannot- then fear the Fire whose fuel is men and stones,- which is prepared for those who reject Faith.</a:t>
            </a:r>
          </a:p>
        </p:txBody>
      </p:sp>
    </p:spTree>
    <p:extLst>
      <p:ext uri="{BB962C8B-B14F-4D97-AF65-F5344CB8AC3E}">
        <p14:creationId xmlns:p14="http://schemas.microsoft.com/office/powerpoint/2010/main" val="37114119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8AF98-6CD2-C638-F42E-F680F03CE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31F13-961C-0A2E-C365-1F5016085986}"/>
              </a:ext>
            </a:extLst>
          </p:cNvPr>
          <p:cNvSpPr>
            <a:spLocks noGrp="1"/>
          </p:cNvSpPr>
          <p:nvPr>
            <p:ph type="title"/>
          </p:nvPr>
        </p:nvSpPr>
        <p:spPr>
          <a:xfrm>
            <a:off x="1980391" y="93111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وَبَشِّرِ الَّذِينَ آمَنُوا وَعَمِلُوا الصَّالِحَاتِ أَنَّ لَهُمْ جَنَّاتٍ تَجْرِي مِنْ تَحْتِهَا الْأَنْهَارُۖ كُلَّمَا رُزِقُوا مِنْهَا مِنْ ثَمَرَةٍ رِزْقًاۙ قَالُوا هَٰذَا الَّذِي رُزِقْنَا مِنْ قَبْلُۖ وَأُتُوا</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 بِهِ مُتَشَابِهًاۖ وَلَهُمْ فِيهَا أَزْوَاجٌ مُطَهَّرَةٌ ۖ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وَهُمْ فِيهَا خَالِدُونَ</a:t>
            </a:r>
          </a:p>
        </p:txBody>
      </p:sp>
      <p:sp>
        <p:nvSpPr>
          <p:cNvPr id="4" name="TextBox 3">
            <a:extLst>
              <a:ext uri="{FF2B5EF4-FFF2-40B4-BE49-F238E27FC236}">
                <a16:creationId xmlns:a16="http://schemas.microsoft.com/office/drawing/2014/main" id="{6D0BC0F7-2F05-7314-85D3-1257222C2D3C}"/>
              </a:ext>
            </a:extLst>
          </p:cNvPr>
          <p:cNvSpPr txBox="1"/>
          <p:nvPr/>
        </p:nvSpPr>
        <p:spPr>
          <a:xfrm>
            <a:off x="4272684" y="3919559"/>
            <a:ext cx="603009"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
        <p:nvSpPr>
          <p:cNvPr id="14" name="TextBox 13">
            <a:extLst>
              <a:ext uri="{FF2B5EF4-FFF2-40B4-BE49-F238E27FC236}">
                <a16:creationId xmlns:a16="http://schemas.microsoft.com/office/drawing/2014/main" id="{D9490A1B-14D7-0EFA-4FA5-72199B144240}"/>
              </a:ext>
            </a:extLst>
          </p:cNvPr>
          <p:cNvSpPr txBox="1"/>
          <p:nvPr/>
        </p:nvSpPr>
        <p:spPr>
          <a:xfrm>
            <a:off x="2060710" y="4160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give glad tidings to those who believe and work righteousness, that their portion is Gardens, beneath which rivers flow. Every time they are fed with fruits therefrom, they say: "Why, this is what we were fed with before," for they are given things in similitude; and they have therein companions pure (and holy); and they abide therein (for ever).</a:t>
            </a:r>
          </a:p>
        </p:txBody>
      </p:sp>
    </p:spTree>
    <p:extLst>
      <p:ext uri="{BB962C8B-B14F-4D97-AF65-F5344CB8AC3E}">
        <p14:creationId xmlns:p14="http://schemas.microsoft.com/office/powerpoint/2010/main" val="26781149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8F47-0477-0D55-F9EE-F8D9B92BC8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BD4ED-1108-0F84-C07C-8A0C3907503E}"/>
              </a:ext>
            </a:extLst>
          </p:cNvPr>
          <p:cNvSpPr>
            <a:spLocks noGrp="1"/>
          </p:cNvSpPr>
          <p:nvPr>
            <p:ph type="title"/>
          </p:nvPr>
        </p:nvSpPr>
        <p:spPr>
          <a:xfrm>
            <a:off x="1980391" y="93111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إِنَّ اللَّهَ لَا يَسْتَحْيِي أَنْ يَضْرِبَ مَثَلًا مَا بَعُوضَةً فَمَا فَوْقَهَاۚ فَأَمَّا الَّذِينَ آمَنُوا فَيَعْلَمُونَ أَنَّهُ الْحَقُّ مِنْ رَبِّهِمْۖ وَأَمَّا الَّذِينَ كَفَرُوا فَيَقُولُونَ مَاذَا أَرَادَ اللَّهُ بِهَٰذَا مَثَلًاۘ يُضِلُّ بِهِ كَثِيرًا وَيَهْدِي بِهِ كَثِيرًاۚ وَمَا يُضِلُّ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بِهِ إِلَّا الْفَاسِقِينَ</a:t>
            </a:r>
          </a:p>
        </p:txBody>
      </p:sp>
      <p:sp>
        <p:nvSpPr>
          <p:cNvPr id="4" name="TextBox 3">
            <a:extLst>
              <a:ext uri="{FF2B5EF4-FFF2-40B4-BE49-F238E27FC236}">
                <a16:creationId xmlns:a16="http://schemas.microsoft.com/office/drawing/2014/main" id="{E53FCE42-E585-6B0C-8BC3-BD754EF13618}"/>
              </a:ext>
            </a:extLst>
          </p:cNvPr>
          <p:cNvSpPr txBox="1"/>
          <p:nvPr/>
        </p:nvSpPr>
        <p:spPr>
          <a:xfrm>
            <a:off x="4467993" y="3928438"/>
            <a:ext cx="603009"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
        <p:nvSpPr>
          <p:cNvPr id="14" name="TextBox 13">
            <a:extLst>
              <a:ext uri="{FF2B5EF4-FFF2-40B4-BE49-F238E27FC236}">
                <a16:creationId xmlns:a16="http://schemas.microsoft.com/office/drawing/2014/main" id="{1ABAB90D-6415-DC8D-7A68-3252D307CC89}"/>
              </a:ext>
            </a:extLst>
          </p:cNvPr>
          <p:cNvSpPr txBox="1"/>
          <p:nvPr/>
        </p:nvSpPr>
        <p:spPr>
          <a:xfrm>
            <a:off x="2060710" y="416045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disdains not to use the similitude of things, lowest as well as highest. Those who believe know that it is truth from their Lord; but those who reject Faith say: "What means Allah by this similitude?" By it He causes many to stray, and many He leads into the right path; but He causes not to stray, except those who forsake (the path),-</a:t>
            </a:r>
          </a:p>
        </p:txBody>
      </p:sp>
    </p:spTree>
    <p:extLst>
      <p:ext uri="{BB962C8B-B14F-4D97-AF65-F5344CB8AC3E}">
        <p14:creationId xmlns:p14="http://schemas.microsoft.com/office/powerpoint/2010/main" val="1305389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FAB6A-B31C-9603-4FED-A5D1A037A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C7167-5528-345C-A373-A04A1270FA5E}"/>
              </a:ext>
            </a:extLst>
          </p:cNvPr>
          <p:cNvSpPr>
            <a:spLocks noGrp="1"/>
          </p:cNvSpPr>
          <p:nvPr>
            <p:ph type="title"/>
          </p:nvPr>
        </p:nvSpPr>
        <p:spPr>
          <a:xfrm>
            <a:off x="1980393" y="1055398"/>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الَّذِينَ يَنْقُضُونَ عَهْدَ اللَّهِ مِنْ بَعْدِ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مِيثَاقِهِ وَيَقْطَعُونَ مَا أَمَرَ اللَّهُ بِهِ أَنْ</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يُوصَلَ وَيُفْسِدُونَ فِي الْأَرْضِۚ أُولَٰئِكَ</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هُمُ الْخَاسِرُونَ </a:t>
            </a:r>
          </a:p>
        </p:txBody>
      </p:sp>
      <p:sp>
        <p:nvSpPr>
          <p:cNvPr id="4" name="TextBox 3">
            <a:extLst>
              <a:ext uri="{FF2B5EF4-FFF2-40B4-BE49-F238E27FC236}">
                <a16:creationId xmlns:a16="http://schemas.microsoft.com/office/drawing/2014/main" id="{0AF975F3-7BD2-3561-49EA-E0BAFD5D47B6}"/>
              </a:ext>
            </a:extLst>
          </p:cNvPr>
          <p:cNvSpPr txBox="1"/>
          <p:nvPr/>
        </p:nvSpPr>
        <p:spPr>
          <a:xfrm>
            <a:off x="4219421" y="394619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{27}</a:t>
            </a:r>
            <a:endParaRPr lang="en-US" sz="1600" dirty="0"/>
          </a:p>
        </p:txBody>
      </p:sp>
      <p:sp>
        <p:nvSpPr>
          <p:cNvPr id="14" name="TextBox 13">
            <a:extLst>
              <a:ext uri="{FF2B5EF4-FFF2-40B4-BE49-F238E27FC236}">
                <a16:creationId xmlns:a16="http://schemas.microsoft.com/office/drawing/2014/main" id="{6067CB38-D91E-BC6A-C882-280F967C64BC}"/>
              </a:ext>
            </a:extLst>
          </p:cNvPr>
          <p:cNvSpPr txBox="1"/>
          <p:nvPr/>
        </p:nvSpPr>
        <p:spPr>
          <a:xfrm>
            <a:off x="2060712" y="42847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break Allah's Covenant after it is ratified, and who sunder what Allah Has ordered to be joined, and do mischief on earth: These cause loss (only) to themselves.</a:t>
            </a:r>
          </a:p>
        </p:txBody>
      </p:sp>
    </p:spTree>
    <p:extLst>
      <p:ext uri="{BB962C8B-B14F-4D97-AF65-F5344CB8AC3E}">
        <p14:creationId xmlns:p14="http://schemas.microsoft.com/office/powerpoint/2010/main" val="351516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D75F6-DACC-3AA5-1DE1-3FDBF26F5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0A1A4-C784-8545-12BF-D72C431D2E34}"/>
              </a:ext>
            </a:extLst>
          </p:cNvPr>
          <p:cNvSpPr>
            <a:spLocks noGrp="1"/>
          </p:cNvSpPr>
          <p:nvPr>
            <p:ph type="title"/>
          </p:nvPr>
        </p:nvSpPr>
        <p:spPr>
          <a:xfrm>
            <a:off x="1980391" y="113341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كَيْفَ تَكْفُرُونَ بِاللَّهِ وَكُنْتُمْ أَمْوَاتًا َأَحْيَاكُمْۖ ثُمَّ يُمِيتُكُمْ ثُمَّ يُحْيِيكُمْ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ثُمَّ إِلَيْهِ تُرْجَعُونَ</a:t>
            </a:r>
          </a:p>
        </p:txBody>
      </p:sp>
      <p:sp>
        <p:nvSpPr>
          <p:cNvPr id="4" name="TextBox 3">
            <a:extLst>
              <a:ext uri="{FF2B5EF4-FFF2-40B4-BE49-F238E27FC236}">
                <a16:creationId xmlns:a16="http://schemas.microsoft.com/office/drawing/2014/main" id="{C6C8446A-5A6B-5B54-0F14-E7274C1954CB}"/>
              </a:ext>
            </a:extLst>
          </p:cNvPr>
          <p:cNvSpPr txBox="1"/>
          <p:nvPr/>
        </p:nvSpPr>
        <p:spPr>
          <a:xfrm>
            <a:off x="3722271" y="391068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{28}</a:t>
            </a:r>
            <a:endParaRPr lang="en-US" sz="1600" dirty="0"/>
          </a:p>
        </p:txBody>
      </p:sp>
      <p:sp>
        <p:nvSpPr>
          <p:cNvPr id="14" name="TextBox 13">
            <a:extLst>
              <a:ext uri="{FF2B5EF4-FFF2-40B4-BE49-F238E27FC236}">
                <a16:creationId xmlns:a16="http://schemas.microsoft.com/office/drawing/2014/main" id="{D20D6DB4-6E59-C245-9D36-A50A2AA02145}"/>
              </a:ext>
            </a:extLst>
          </p:cNvPr>
          <p:cNvSpPr txBox="1"/>
          <p:nvPr/>
        </p:nvSpPr>
        <p:spPr>
          <a:xfrm>
            <a:off x="2060711" y="415492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can ye reject the faith in Allah?- seeing that ye were without life, and He gave you life; then will He cause you to die, and will again bring you to life; and again to Him will ye return.</a:t>
            </a:r>
          </a:p>
        </p:txBody>
      </p:sp>
    </p:spTree>
    <p:extLst>
      <p:ext uri="{BB962C8B-B14F-4D97-AF65-F5344CB8AC3E}">
        <p14:creationId xmlns:p14="http://schemas.microsoft.com/office/powerpoint/2010/main" val="733636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F61EC-BCE7-03F1-C034-E07F137D4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A9942-E008-EC43-5F13-1FB2FA48ECF7}"/>
              </a:ext>
            </a:extLst>
          </p:cNvPr>
          <p:cNvSpPr>
            <a:spLocks noGrp="1"/>
          </p:cNvSpPr>
          <p:nvPr>
            <p:ph type="title"/>
          </p:nvPr>
        </p:nvSpPr>
        <p:spPr>
          <a:xfrm>
            <a:off x="1980391" y="113341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هُوَ الَّذِي خَلَقَ لَكُمْ مَا فِي الْأَرْضِ جَمِيعًا ثُمَّ اسْتَوَىٰ إِلَى السَّمَاءِ فَسَوَّاهُنَّ سَبْعَ سَمَاوَاتٍۚ وَهُوَ بِكُلِّ شَيْءٍ عَلِيمٌ </a:t>
            </a:r>
          </a:p>
        </p:txBody>
      </p:sp>
      <p:sp>
        <p:nvSpPr>
          <p:cNvPr id="4" name="TextBox 3">
            <a:extLst>
              <a:ext uri="{FF2B5EF4-FFF2-40B4-BE49-F238E27FC236}">
                <a16:creationId xmlns:a16="http://schemas.microsoft.com/office/drawing/2014/main" id="{13B579D7-1E9E-D5D4-8075-78F6DD988197}"/>
              </a:ext>
            </a:extLst>
          </p:cNvPr>
          <p:cNvSpPr txBox="1"/>
          <p:nvPr/>
        </p:nvSpPr>
        <p:spPr>
          <a:xfrm>
            <a:off x="2727971" y="373647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{29}</a:t>
            </a:r>
            <a:endParaRPr lang="en-US" sz="1600" dirty="0"/>
          </a:p>
        </p:txBody>
      </p:sp>
      <p:sp>
        <p:nvSpPr>
          <p:cNvPr id="14" name="TextBox 13">
            <a:extLst>
              <a:ext uri="{FF2B5EF4-FFF2-40B4-BE49-F238E27FC236}">
                <a16:creationId xmlns:a16="http://schemas.microsoft.com/office/drawing/2014/main" id="{41214190-D93A-5806-E554-3CA14859C69D}"/>
              </a:ext>
            </a:extLst>
          </p:cNvPr>
          <p:cNvSpPr txBox="1"/>
          <p:nvPr/>
        </p:nvSpPr>
        <p:spPr>
          <a:xfrm>
            <a:off x="2060711" y="415492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hath created for you all things that are on earth; Moreover His design comprehended the heavens, for He gave order and perfection to the seven firmaments; and of all things He hath perfect knowledge.</a:t>
            </a:r>
          </a:p>
        </p:txBody>
      </p:sp>
    </p:spTree>
    <p:extLst>
      <p:ext uri="{BB962C8B-B14F-4D97-AF65-F5344CB8AC3E}">
        <p14:creationId xmlns:p14="http://schemas.microsoft.com/office/powerpoint/2010/main" val="172591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93E9A-84AA-2D41-6D36-BE22CD4FA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6B3B0-76A5-61A0-7759-B14633413D18}"/>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ٱلْحَمْدُ لِلَّهِ رَبِّ ٱلْعَـٰلَمِينَ</a:t>
            </a:r>
          </a:p>
        </p:txBody>
      </p:sp>
      <p:sp>
        <p:nvSpPr>
          <p:cNvPr id="4" name="TextBox 3">
            <a:extLst>
              <a:ext uri="{FF2B5EF4-FFF2-40B4-BE49-F238E27FC236}">
                <a16:creationId xmlns:a16="http://schemas.microsoft.com/office/drawing/2014/main" id="{FA57A515-7198-9E27-5EF9-293D8BAC5734}"/>
              </a:ext>
            </a:extLst>
          </p:cNvPr>
          <p:cNvSpPr txBox="1"/>
          <p:nvPr/>
        </p:nvSpPr>
        <p:spPr>
          <a:xfrm>
            <a:off x="3048740"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{2}</a:t>
            </a:r>
            <a:endParaRPr lang="en-US" sz="1600" dirty="0"/>
          </a:p>
        </p:txBody>
      </p:sp>
      <p:sp>
        <p:nvSpPr>
          <p:cNvPr id="14" name="TextBox 13">
            <a:extLst>
              <a:ext uri="{FF2B5EF4-FFF2-40B4-BE49-F238E27FC236}">
                <a16:creationId xmlns:a16="http://schemas.microsoft.com/office/drawing/2014/main" id="{0C56ABD8-458C-9382-592E-AB75A939DFDD}"/>
              </a:ext>
            </a:extLst>
          </p:cNvPr>
          <p:cNvSpPr txBox="1"/>
          <p:nvPr/>
        </p:nvSpPr>
        <p:spPr>
          <a:xfrm>
            <a:off x="3048740" y="3919510"/>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Praise be to Allah, the Cherisher and Sustainer of the worlds;</a:t>
            </a:r>
          </a:p>
        </p:txBody>
      </p:sp>
    </p:spTree>
    <p:extLst>
      <p:ext uri="{BB962C8B-B14F-4D97-AF65-F5344CB8AC3E}">
        <p14:creationId xmlns:p14="http://schemas.microsoft.com/office/powerpoint/2010/main" val="9334901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FBDB1-3F84-B45D-4DE0-B44530B1E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7468C-FC1F-4821-A18E-FBCFA43A5E37}"/>
              </a:ext>
            </a:extLst>
          </p:cNvPr>
          <p:cNvSpPr>
            <a:spLocks noGrp="1"/>
          </p:cNvSpPr>
          <p:nvPr>
            <p:ph type="title"/>
          </p:nvPr>
        </p:nvSpPr>
        <p:spPr>
          <a:xfrm>
            <a:off x="1980391" y="88483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قَالَ رَبُّكَ لِلْمَلَائِكَةِ إِنِّي جَاعِلٌ فِي الْأَرْضِ خَلِيفَةً ۖ قَالُوا أَتَجْعَلُ فِيهَا مَنْ يُفْسِدُ فِيهَا وَيَسْفِكُ الدِّمَاءَ وَنَحْنُ نُسَبِّحُ بِحَمْدِكَ وَنُقَدِّسُ لَكَۖ قَالَ إِنِّي أَعْلَمُ مَا لَا تَعْلَمُونَ </a:t>
            </a:r>
          </a:p>
        </p:txBody>
      </p:sp>
      <p:sp>
        <p:nvSpPr>
          <p:cNvPr id="4" name="TextBox 3">
            <a:extLst>
              <a:ext uri="{FF2B5EF4-FFF2-40B4-BE49-F238E27FC236}">
                <a16:creationId xmlns:a16="http://schemas.microsoft.com/office/drawing/2014/main" id="{7625191A-2460-F972-D300-DD1C7BC6DA01}"/>
              </a:ext>
            </a:extLst>
          </p:cNvPr>
          <p:cNvSpPr txBox="1"/>
          <p:nvPr/>
        </p:nvSpPr>
        <p:spPr>
          <a:xfrm>
            <a:off x="2060710" y="372777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{30}</a:t>
            </a:r>
            <a:endParaRPr lang="en-US" sz="1600" dirty="0"/>
          </a:p>
        </p:txBody>
      </p:sp>
      <p:sp>
        <p:nvSpPr>
          <p:cNvPr id="14" name="TextBox 13">
            <a:extLst>
              <a:ext uri="{FF2B5EF4-FFF2-40B4-BE49-F238E27FC236}">
                <a16:creationId xmlns:a16="http://schemas.microsoft.com/office/drawing/2014/main" id="{1439071B-012B-1315-3E32-4D0934E9EAC7}"/>
              </a:ext>
            </a:extLst>
          </p:cNvPr>
          <p:cNvSpPr txBox="1"/>
          <p:nvPr/>
        </p:nvSpPr>
        <p:spPr>
          <a:xfrm>
            <a:off x="2060710" y="4163986"/>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thy Lord said to the angels: "I will create a vicegerent on earth." They said: "Wilt Thou place therein one who will make mischief therein and shed blood?- whilst we do celebrate Thy praises and glorify Thy holy (name)?" He said: "I know what ye know not."</a:t>
            </a:r>
          </a:p>
        </p:txBody>
      </p:sp>
    </p:spTree>
    <p:extLst>
      <p:ext uri="{BB962C8B-B14F-4D97-AF65-F5344CB8AC3E}">
        <p14:creationId xmlns:p14="http://schemas.microsoft.com/office/powerpoint/2010/main" val="2299623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16651-6EA3-7808-70A9-953D4D656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2B245-02D8-3518-D376-0E85EE330B9C}"/>
              </a:ext>
            </a:extLst>
          </p:cNvPr>
          <p:cNvSpPr>
            <a:spLocks noGrp="1"/>
          </p:cNvSpPr>
          <p:nvPr>
            <p:ph type="title"/>
          </p:nvPr>
        </p:nvSpPr>
        <p:spPr>
          <a:xfrm>
            <a:off x="1980391" y="884836"/>
            <a:ext cx="8231214" cy="3461837"/>
          </a:xfrm>
        </p:spPr>
        <p:txBody>
          <a:bodyPr>
            <a:noAutofit/>
          </a:bodyPr>
          <a:lstStyle/>
          <a:p>
            <a:pPr marL="0" eaLnBrk="1" latinLnBrk="0" hangingPunct="1">
              <a:lnSpc>
                <a:spcPct val="100000"/>
              </a:lnSpc>
            </a:pP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وَعَلَّمَ آدَمَ الْأَسْمَاءَ كُلَّهَا ثُمَّ عَرَضَهُمْ عَلَى الْمَلَائِكَةِ فَقَالَ أَنْبِئُونِي بِأَسْمَاءِ هَٰؤُلَاءِ إِنْ كُنْتُمْ صَادِقِينَ</a:t>
            </a:r>
          </a:p>
        </p:txBody>
      </p:sp>
      <p:sp>
        <p:nvSpPr>
          <p:cNvPr id="4" name="TextBox 3">
            <a:extLst>
              <a:ext uri="{FF2B5EF4-FFF2-40B4-BE49-F238E27FC236}">
                <a16:creationId xmlns:a16="http://schemas.microsoft.com/office/drawing/2014/main" id="{2A67AF31-5B70-126C-165B-CDBE926431FC}"/>
              </a:ext>
            </a:extLst>
          </p:cNvPr>
          <p:cNvSpPr txBox="1"/>
          <p:nvPr/>
        </p:nvSpPr>
        <p:spPr>
          <a:xfrm>
            <a:off x="3178875" y="403136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{31}</a:t>
            </a:r>
            <a:endParaRPr lang="en-US" sz="1600" dirty="0"/>
          </a:p>
        </p:txBody>
      </p:sp>
      <p:sp>
        <p:nvSpPr>
          <p:cNvPr id="14" name="TextBox 13">
            <a:extLst>
              <a:ext uri="{FF2B5EF4-FFF2-40B4-BE49-F238E27FC236}">
                <a16:creationId xmlns:a16="http://schemas.microsoft.com/office/drawing/2014/main" id="{AF26BF8F-3105-81C7-6B65-B79D71B79173}"/>
              </a:ext>
            </a:extLst>
          </p:cNvPr>
          <p:cNvSpPr txBox="1"/>
          <p:nvPr/>
        </p:nvSpPr>
        <p:spPr>
          <a:xfrm>
            <a:off x="2060710" y="427051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taught Adam the names of all things; then He placed them before the angels, and said: "Tell me the names of these if ye are right."</a:t>
            </a:r>
          </a:p>
        </p:txBody>
      </p:sp>
    </p:spTree>
    <p:extLst>
      <p:ext uri="{BB962C8B-B14F-4D97-AF65-F5344CB8AC3E}">
        <p14:creationId xmlns:p14="http://schemas.microsoft.com/office/powerpoint/2010/main" val="4667328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1D618-8EB2-8600-4E02-AF61F467E2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EB708-88DC-9002-F226-A887423E0595}"/>
              </a:ext>
            </a:extLst>
          </p:cNvPr>
          <p:cNvSpPr>
            <a:spLocks noGrp="1"/>
          </p:cNvSpPr>
          <p:nvPr>
            <p:ph type="title"/>
          </p:nvPr>
        </p:nvSpPr>
        <p:spPr>
          <a:xfrm>
            <a:off x="1980389" y="148516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قَالُوا سُبْحَانَكَ لَا عِلْمَ لَنَا إِلَّا مَا عَلَّمْتَنَاۖ إِنَّكَ أَنْتَ الْعَلِيمُ الْحَكِيمُ</a:t>
            </a:r>
          </a:p>
        </p:txBody>
      </p:sp>
      <p:sp>
        <p:nvSpPr>
          <p:cNvPr id="4" name="TextBox 3">
            <a:extLst>
              <a:ext uri="{FF2B5EF4-FFF2-40B4-BE49-F238E27FC236}">
                <a16:creationId xmlns:a16="http://schemas.microsoft.com/office/drawing/2014/main" id="{3535D83B-AE46-CADA-BB6E-3864DD680005}"/>
              </a:ext>
            </a:extLst>
          </p:cNvPr>
          <p:cNvSpPr txBox="1"/>
          <p:nvPr/>
        </p:nvSpPr>
        <p:spPr>
          <a:xfrm>
            <a:off x="3312040" y="386290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{32}</a:t>
            </a:r>
            <a:endParaRPr lang="en-US" sz="1600" dirty="0"/>
          </a:p>
        </p:txBody>
      </p:sp>
      <p:sp>
        <p:nvSpPr>
          <p:cNvPr id="14" name="TextBox 13">
            <a:extLst>
              <a:ext uri="{FF2B5EF4-FFF2-40B4-BE49-F238E27FC236}">
                <a16:creationId xmlns:a16="http://schemas.microsoft.com/office/drawing/2014/main" id="{2771A99D-AB81-8053-F08F-07448A4EC9FE}"/>
              </a:ext>
            </a:extLst>
          </p:cNvPr>
          <p:cNvSpPr txBox="1"/>
          <p:nvPr/>
        </p:nvSpPr>
        <p:spPr>
          <a:xfrm>
            <a:off x="2060708" y="4165613"/>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said: "Glory to Thee, of knowledge We have none, save what Thou Hast taught us: In truth it is Thou Who art perfect in knowledge and wisdom."</a:t>
            </a:r>
          </a:p>
        </p:txBody>
      </p:sp>
    </p:spTree>
    <p:extLst>
      <p:ext uri="{BB962C8B-B14F-4D97-AF65-F5344CB8AC3E}">
        <p14:creationId xmlns:p14="http://schemas.microsoft.com/office/powerpoint/2010/main" val="35915986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27488-4392-7D4C-7794-9D091B2FE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4E55AA-3E72-DE9F-08E2-3EF68717EAAF}"/>
              </a:ext>
            </a:extLst>
          </p:cNvPr>
          <p:cNvSpPr>
            <a:spLocks noGrp="1"/>
          </p:cNvSpPr>
          <p:nvPr>
            <p:ph type="title"/>
          </p:nvPr>
        </p:nvSpPr>
        <p:spPr>
          <a:xfrm>
            <a:off x="1980388" y="103240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 يَا آدَمُ أَنْبِئْهُمْ بِأَسْمَائِهِمْۖ فَلَمَّا أَنْبَأَهُمْ بِأَسْمَائِهِمْ قَالَ أَلَمْ أَقُلْ لَكُمْ إِنِّي أَعْلَمُ غَيْبَ السَّمَاوَاتِ وَالْأَرْضِ وَأَعْلَمُ مَا تُبْدُونَ وَمَا كُنْتُمْ تَكْتُمُونَ</a:t>
            </a:r>
          </a:p>
        </p:txBody>
      </p:sp>
      <p:sp>
        <p:nvSpPr>
          <p:cNvPr id="4" name="TextBox 3">
            <a:extLst>
              <a:ext uri="{FF2B5EF4-FFF2-40B4-BE49-F238E27FC236}">
                <a16:creationId xmlns:a16="http://schemas.microsoft.com/office/drawing/2014/main" id="{1E056827-9F0C-66FC-F615-E97EF9CF0EAB}"/>
              </a:ext>
            </a:extLst>
          </p:cNvPr>
          <p:cNvSpPr txBox="1"/>
          <p:nvPr/>
        </p:nvSpPr>
        <p:spPr>
          <a:xfrm>
            <a:off x="3125608" y="40845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{33}</a:t>
            </a:r>
            <a:endParaRPr lang="en-US" sz="1600" dirty="0"/>
          </a:p>
        </p:txBody>
      </p:sp>
      <p:sp>
        <p:nvSpPr>
          <p:cNvPr id="14" name="TextBox 13">
            <a:extLst>
              <a:ext uri="{FF2B5EF4-FFF2-40B4-BE49-F238E27FC236}">
                <a16:creationId xmlns:a16="http://schemas.microsoft.com/office/drawing/2014/main" id="{D465A196-71D4-CD1D-7C92-42073195F424}"/>
              </a:ext>
            </a:extLst>
          </p:cNvPr>
          <p:cNvSpPr txBox="1"/>
          <p:nvPr/>
        </p:nvSpPr>
        <p:spPr>
          <a:xfrm>
            <a:off x="2060707" y="4423066"/>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Adam! Tell them their names." When he had told them, Allah said: "Did I not tell you that I know the secrets of heaven and earth, and I know what ye reveal and what ye conceal?"</a:t>
            </a:r>
          </a:p>
        </p:txBody>
      </p:sp>
    </p:spTree>
    <p:extLst>
      <p:ext uri="{BB962C8B-B14F-4D97-AF65-F5344CB8AC3E}">
        <p14:creationId xmlns:p14="http://schemas.microsoft.com/office/powerpoint/2010/main" val="22612108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F1E41-60E5-FA4D-2AF9-BF46B70E90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4F543-62A2-998C-0851-3E5C83C7FEC4}"/>
              </a:ext>
            </a:extLst>
          </p:cNvPr>
          <p:cNvSpPr>
            <a:spLocks noGrp="1"/>
          </p:cNvSpPr>
          <p:nvPr>
            <p:ph type="title"/>
          </p:nvPr>
        </p:nvSpPr>
        <p:spPr>
          <a:xfrm>
            <a:off x="1980387" y="115669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قُلْنَا لِلْمَلَائِكَةِ اسْجُدُوا لِآدَمَ فَسَجَدُوا إِلَّا إِبْلِيسَ أَبَىٰ وَاسْتَكْبَرَ</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وَكَانَ مِنَ الْكَافِرِينَ</a:t>
            </a:r>
          </a:p>
        </p:txBody>
      </p:sp>
      <p:sp>
        <p:nvSpPr>
          <p:cNvPr id="4" name="TextBox 3">
            <a:extLst>
              <a:ext uri="{FF2B5EF4-FFF2-40B4-BE49-F238E27FC236}">
                <a16:creationId xmlns:a16="http://schemas.microsoft.com/office/drawing/2014/main" id="{CB5BB011-B053-7AD8-CCAC-4AF36EF973FE}"/>
              </a:ext>
            </a:extLst>
          </p:cNvPr>
          <p:cNvSpPr txBox="1"/>
          <p:nvPr/>
        </p:nvSpPr>
        <p:spPr>
          <a:xfrm>
            <a:off x="3320916" y="389971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{34}</a:t>
            </a:r>
            <a:endParaRPr lang="en-US" sz="1600" dirty="0"/>
          </a:p>
        </p:txBody>
      </p:sp>
      <p:sp>
        <p:nvSpPr>
          <p:cNvPr id="14" name="TextBox 13">
            <a:extLst>
              <a:ext uri="{FF2B5EF4-FFF2-40B4-BE49-F238E27FC236}">
                <a16:creationId xmlns:a16="http://schemas.microsoft.com/office/drawing/2014/main" id="{D04BE9F4-73FA-7BBB-4404-B7C4A38D3780}"/>
              </a:ext>
            </a:extLst>
          </p:cNvPr>
          <p:cNvSpPr txBox="1"/>
          <p:nvPr/>
        </p:nvSpPr>
        <p:spPr>
          <a:xfrm>
            <a:off x="2060706" y="423201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We said to the angels: "Bow down to Adam" and they bowed down. Not so Iblis: he refused and was haughty: He was of those who reject Faith.</a:t>
            </a:r>
          </a:p>
        </p:txBody>
      </p:sp>
    </p:spTree>
    <p:extLst>
      <p:ext uri="{BB962C8B-B14F-4D97-AF65-F5344CB8AC3E}">
        <p14:creationId xmlns:p14="http://schemas.microsoft.com/office/powerpoint/2010/main" val="671586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85E9-35E1-32D9-FD60-28F6DAFF4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EDFC11-20B6-21E2-2072-2F4854F7799E}"/>
              </a:ext>
            </a:extLst>
          </p:cNvPr>
          <p:cNvSpPr>
            <a:spLocks noGrp="1"/>
          </p:cNvSpPr>
          <p:nvPr>
            <p:ph type="title"/>
          </p:nvPr>
        </p:nvSpPr>
        <p:spPr>
          <a:xfrm>
            <a:off x="1980387" y="115669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وَقُلْنَا يَا آدَمُ اسْكُنْ أَنْتَ وَزَوْجُكَ الْجَنَّةَ وَكُلَا مِنْهَا رَغَدًا حَيْثُ شِئْتُمَا وَلَا تَقْرَبَا هَٰذِهِ الشَّجَرَةَ فَتَكُونَا مِنَ الظَّالِمِينَ</a:t>
            </a:r>
          </a:p>
        </p:txBody>
      </p:sp>
      <p:sp>
        <p:nvSpPr>
          <p:cNvPr id="4" name="TextBox 3">
            <a:extLst>
              <a:ext uri="{FF2B5EF4-FFF2-40B4-BE49-F238E27FC236}">
                <a16:creationId xmlns:a16="http://schemas.microsoft.com/office/drawing/2014/main" id="{B596FBB0-6A74-B9C2-6B27-4BED1A64010E}"/>
              </a:ext>
            </a:extLst>
          </p:cNvPr>
          <p:cNvSpPr txBox="1"/>
          <p:nvPr/>
        </p:nvSpPr>
        <p:spPr>
          <a:xfrm>
            <a:off x="2256015" y="379581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{35}</a:t>
            </a:r>
            <a:endParaRPr lang="en-US" sz="1600" dirty="0"/>
          </a:p>
        </p:txBody>
      </p:sp>
      <p:sp>
        <p:nvSpPr>
          <p:cNvPr id="14" name="TextBox 13">
            <a:extLst>
              <a:ext uri="{FF2B5EF4-FFF2-40B4-BE49-F238E27FC236}">
                <a16:creationId xmlns:a16="http://schemas.microsoft.com/office/drawing/2014/main" id="{FA2FC1BD-BC80-5F1E-56A3-B3105F6491EC}"/>
              </a:ext>
            </a:extLst>
          </p:cNvPr>
          <p:cNvSpPr txBox="1"/>
          <p:nvPr/>
        </p:nvSpPr>
        <p:spPr>
          <a:xfrm>
            <a:off x="2060706" y="4232018"/>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said: "O Adam! dwell thou and thy wife in the Garden; and eat of the bountiful things therein as (where and when) ye will; but approach not this tree, or ye run into harm and transgression."</a:t>
            </a:r>
          </a:p>
        </p:txBody>
      </p:sp>
    </p:spTree>
    <p:extLst>
      <p:ext uri="{BB962C8B-B14F-4D97-AF65-F5344CB8AC3E}">
        <p14:creationId xmlns:p14="http://schemas.microsoft.com/office/powerpoint/2010/main" val="36252016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D8C16-8DF4-57E6-CCE1-F55F91C54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A5C4B-20AE-497F-0D86-5E32EB9DD49A}"/>
              </a:ext>
            </a:extLst>
          </p:cNvPr>
          <p:cNvSpPr>
            <a:spLocks noGrp="1"/>
          </p:cNvSpPr>
          <p:nvPr>
            <p:ph type="title"/>
          </p:nvPr>
        </p:nvSpPr>
        <p:spPr>
          <a:xfrm>
            <a:off x="1980385" y="1050987"/>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فَأَزَلَّهُمَا الشَّيْطَانُ عَنْهَا فَأَخْرَجَهُمَا مِمَّا كَانَا فِيهِۖ وَقُلْنَا اهْبِطُوا بَعْضُكُمْ لِبَعْضٍ عَدُوٌّۖ وَلَكُمْ فِي الْأَرْضِ مُسْتَقَرٌّ وَمَتَاعٌ</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إِلَىٰ حِينٍ </a:t>
            </a:r>
          </a:p>
        </p:txBody>
      </p:sp>
      <p:sp>
        <p:nvSpPr>
          <p:cNvPr id="4" name="TextBox 3">
            <a:extLst>
              <a:ext uri="{FF2B5EF4-FFF2-40B4-BE49-F238E27FC236}">
                <a16:creationId xmlns:a16="http://schemas.microsoft.com/office/drawing/2014/main" id="{25995483-8C36-D340-2051-77B448BFEC67}"/>
              </a:ext>
            </a:extLst>
          </p:cNvPr>
          <p:cNvSpPr txBox="1"/>
          <p:nvPr/>
        </p:nvSpPr>
        <p:spPr>
          <a:xfrm>
            <a:off x="4661863" y="401548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{36}</a:t>
            </a:r>
            <a:endParaRPr lang="en-US" sz="1600" dirty="0"/>
          </a:p>
        </p:txBody>
      </p:sp>
      <p:sp>
        <p:nvSpPr>
          <p:cNvPr id="14" name="TextBox 13">
            <a:extLst>
              <a:ext uri="{FF2B5EF4-FFF2-40B4-BE49-F238E27FC236}">
                <a16:creationId xmlns:a16="http://schemas.microsoft.com/office/drawing/2014/main" id="{CE5E180C-D8B2-1BCE-6378-8DBA670D09AF}"/>
              </a:ext>
            </a:extLst>
          </p:cNvPr>
          <p:cNvSpPr txBox="1"/>
          <p:nvPr/>
        </p:nvSpPr>
        <p:spPr>
          <a:xfrm>
            <a:off x="2060705" y="4354043"/>
            <a:ext cx="8070575" cy="1708160"/>
          </a:xfrm>
          <a:prstGeom prst="rect">
            <a:avLst/>
          </a:prstGeom>
          <a:noFill/>
        </p:spPr>
        <p:txBody>
          <a:bodyPr wrap="square">
            <a:spAutoFit/>
          </a:bodyPr>
          <a:lstStyle/>
          <a:p>
            <a:pPr algn="ctr"/>
            <a:r>
              <a:rPr kumimoji="0" lang="en-US" sz="21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did Satan make them slip from the (garden), and get them out of the state (of felicity) in which they had been. We said: "Get ye down, all (ye people), with enmity between yourselves. On earth will be your dwelling-place and your means of livelihood - for a time."</a:t>
            </a:r>
          </a:p>
        </p:txBody>
      </p:sp>
    </p:spTree>
    <p:extLst>
      <p:ext uri="{BB962C8B-B14F-4D97-AF65-F5344CB8AC3E}">
        <p14:creationId xmlns:p14="http://schemas.microsoft.com/office/powerpoint/2010/main" val="26152033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CE0AD-EE12-53B3-0E6F-1D4F938D20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C8F3E8-9F4C-DC0A-2182-DAE7C299AC2E}"/>
              </a:ext>
            </a:extLst>
          </p:cNvPr>
          <p:cNvSpPr>
            <a:spLocks noGrp="1"/>
          </p:cNvSpPr>
          <p:nvPr>
            <p:ph type="title"/>
          </p:nvPr>
        </p:nvSpPr>
        <p:spPr>
          <a:xfrm>
            <a:off x="1980384" y="148599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فَتَلَقَّىٰ آدَمُ مِنْ رَبِّهِ كَلِمَاتٍ فَتَابَ عَلَيْهِۚ إِنَّهُ هُوَ التَّوَّابُ الرَّحِيمُ</a:t>
            </a:r>
          </a:p>
        </p:txBody>
      </p:sp>
      <p:sp>
        <p:nvSpPr>
          <p:cNvPr id="4" name="TextBox 3">
            <a:extLst>
              <a:ext uri="{FF2B5EF4-FFF2-40B4-BE49-F238E27FC236}">
                <a16:creationId xmlns:a16="http://schemas.microsoft.com/office/drawing/2014/main" id="{214DA73C-AFA1-9FB8-DE97-E91D534F42AB}"/>
              </a:ext>
            </a:extLst>
          </p:cNvPr>
          <p:cNvSpPr txBox="1"/>
          <p:nvPr/>
        </p:nvSpPr>
        <p:spPr>
          <a:xfrm>
            <a:off x="3809606" y="374750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{37}</a:t>
            </a:r>
            <a:endParaRPr lang="en-US" sz="1600" dirty="0"/>
          </a:p>
        </p:txBody>
      </p:sp>
      <p:sp>
        <p:nvSpPr>
          <p:cNvPr id="14" name="TextBox 13">
            <a:extLst>
              <a:ext uri="{FF2B5EF4-FFF2-40B4-BE49-F238E27FC236}">
                <a16:creationId xmlns:a16="http://schemas.microsoft.com/office/drawing/2014/main" id="{6A778530-7098-D70D-0978-5C1D87C67E82}"/>
              </a:ext>
            </a:extLst>
          </p:cNvPr>
          <p:cNvSpPr txBox="1"/>
          <p:nvPr/>
        </p:nvSpPr>
        <p:spPr>
          <a:xfrm>
            <a:off x="2060703" y="408605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learnt Adam from his Lord words of inspiration, and his Lord Turned towards him; for He is Oft-Returning, Most Merciful.</a:t>
            </a:r>
          </a:p>
        </p:txBody>
      </p:sp>
    </p:spTree>
    <p:extLst>
      <p:ext uri="{BB962C8B-B14F-4D97-AF65-F5344CB8AC3E}">
        <p14:creationId xmlns:p14="http://schemas.microsoft.com/office/powerpoint/2010/main" val="4477771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F6412-BDE3-902E-4BB2-AAD3498E1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C7C29-C633-2AE5-31D1-D853D5635FDE}"/>
              </a:ext>
            </a:extLst>
          </p:cNvPr>
          <p:cNvSpPr>
            <a:spLocks noGrp="1"/>
          </p:cNvSpPr>
          <p:nvPr>
            <p:ph type="title"/>
          </p:nvPr>
        </p:nvSpPr>
        <p:spPr>
          <a:xfrm>
            <a:off x="1980383" y="120228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قُلْنَا اهْبِطُوا مِنْهَا جَمِيعًاۖ فَإِمَّا يَأْتِيَنَّكُمْ مِنِّي هُدًى فَمَنْ تَبِعَ هُدَايَ فَلَا خَوْفٌ عَلَيْهِمْ وَلَا هُمْ يَحْزَنُونَ</a:t>
            </a:r>
          </a:p>
        </p:txBody>
      </p:sp>
      <p:sp>
        <p:nvSpPr>
          <p:cNvPr id="4" name="TextBox 3">
            <a:extLst>
              <a:ext uri="{FF2B5EF4-FFF2-40B4-BE49-F238E27FC236}">
                <a16:creationId xmlns:a16="http://schemas.microsoft.com/office/drawing/2014/main" id="{5BD55F5D-5D3B-E2AF-4482-FE8AB32ED6CF}"/>
              </a:ext>
            </a:extLst>
          </p:cNvPr>
          <p:cNvSpPr txBox="1"/>
          <p:nvPr/>
        </p:nvSpPr>
        <p:spPr>
          <a:xfrm>
            <a:off x="4475431" y="374750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{38}</a:t>
            </a:r>
            <a:endParaRPr lang="en-US" sz="1600" dirty="0"/>
          </a:p>
        </p:txBody>
      </p:sp>
      <p:sp>
        <p:nvSpPr>
          <p:cNvPr id="14" name="TextBox 13">
            <a:extLst>
              <a:ext uri="{FF2B5EF4-FFF2-40B4-BE49-F238E27FC236}">
                <a16:creationId xmlns:a16="http://schemas.microsoft.com/office/drawing/2014/main" id="{FE22F47C-CED5-CD7D-442F-A105272D1826}"/>
              </a:ext>
            </a:extLst>
          </p:cNvPr>
          <p:cNvSpPr txBox="1"/>
          <p:nvPr/>
        </p:nvSpPr>
        <p:spPr>
          <a:xfrm>
            <a:off x="2060702" y="4086055"/>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said: "Get ye down all from here; and if, as is sure, there comes to you Guidance from me, whosoever follows My guidance, on them shall be no fear, nor shall they grieve.</a:t>
            </a:r>
          </a:p>
        </p:txBody>
      </p:sp>
    </p:spTree>
    <p:extLst>
      <p:ext uri="{BB962C8B-B14F-4D97-AF65-F5344CB8AC3E}">
        <p14:creationId xmlns:p14="http://schemas.microsoft.com/office/powerpoint/2010/main" val="12688203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D200F-6A41-EE8C-AF6D-A22DAEF94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4CB4C-48A6-AB7B-13AF-2FEDBFA8C5F9}"/>
              </a:ext>
            </a:extLst>
          </p:cNvPr>
          <p:cNvSpPr>
            <a:spLocks noGrp="1"/>
          </p:cNvSpPr>
          <p:nvPr>
            <p:ph type="title"/>
          </p:nvPr>
        </p:nvSpPr>
        <p:spPr>
          <a:xfrm>
            <a:off x="1980382" y="121116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وَالَّذِينَ كَفَرُوا وَكَذَّبُوا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بِآيَاتِنَا أُولَٰئِكَ أَصْحَابُ النَّارِۖ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هُمْ فِيهَا خَالِدُونَ</a:t>
            </a:r>
          </a:p>
        </p:txBody>
      </p:sp>
      <p:sp>
        <p:nvSpPr>
          <p:cNvPr id="4" name="TextBox 3">
            <a:extLst>
              <a:ext uri="{FF2B5EF4-FFF2-40B4-BE49-F238E27FC236}">
                <a16:creationId xmlns:a16="http://schemas.microsoft.com/office/drawing/2014/main" id="{D7EDED5A-02D6-A7FB-4200-E0FA225B9122}"/>
              </a:ext>
            </a:extLst>
          </p:cNvPr>
          <p:cNvSpPr txBox="1"/>
          <p:nvPr/>
        </p:nvSpPr>
        <p:spPr>
          <a:xfrm>
            <a:off x="3782973" y="400616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{39}</a:t>
            </a:r>
            <a:endParaRPr lang="en-US" sz="1600" dirty="0"/>
          </a:p>
        </p:txBody>
      </p:sp>
      <p:sp>
        <p:nvSpPr>
          <p:cNvPr id="14" name="TextBox 13">
            <a:extLst>
              <a:ext uri="{FF2B5EF4-FFF2-40B4-BE49-F238E27FC236}">
                <a16:creationId xmlns:a16="http://schemas.microsoft.com/office/drawing/2014/main" id="{5C53285C-2E6E-D717-AFBA-2D2CB6DA5152}"/>
              </a:ext>
            </a:extLst>
          </p:cNvPr>
          <p:cNvSpPr txBox="1"/>
          <p:nvPr/>
        </p:nvSpPr>
        <p:spPr>
          <a:xfrm>
            <a:off x="2060701" y="434472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and belie Our Signs, they shall be companions of the Fire; they shall abide therein."</a:t>
            </a:r>
          </a:p>
        </p:txBody>
      </p:sp>
    </p:spTree>
    <p:extLst>
      <p:ext uri="{BB962C8B-B14F-4D97-AF65-F5344CB8AC3E}">
        <p14:creationId xmlns:p14="http://schemas.microsoft.com/office/powerpoint/2010/main" val="104483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D3925-161F-0C8C-B262-4892F54A1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A1F2F-24DF-CB2F-69A2-94C7CD98A7A4}"/>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الرَّحْمَٰنِ الرَّحِيمِ</a:t>
            </a:r>
          </a:p>
        </p:txBody>
      </p:sp>
      <p:sp>
        <p:nvSpPr>
          <p:cNvPr id="4" name="TextBox 3">
            <a:extLst>
              <a:ext uri="{FF2B5EF4-FFF2-40B4-BE49-F238E27FC236}">
                <a16:creationId xmlns:a16="http://schemas.microsoft.com/office/drawing/2014/main" id="{E6E6632F-14B0-F3A3-F9E0-D060956AFB51}"/>
              </a:ext>
            </a:extLst>
          </p:cNvPr>
          <p:cNvSpPr txBox="1"/>
          <p:nvPr/>
        </p:nvSpPr>
        <p:spPr>
          <a:xfrm>
            <a:off x="3883241"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{3}</a:t>
            </a:r>
            <a:endParaRPr lang="en-US" sz="1600" dirty="0"/>
          </a:p>
        </p:txBody>
      </p:sp>
      <p:sp>
        <p:nvSpPr>
          <p:cNvPr id="14" name="TextBox 13">
            <a:extLst>
              <a:ext uri="{FF2B5EF4-FFF2-40B4-BE49-F238E27FC236}">
                <a16:creationId xmlns:a16="http://schemas.microsoft.com/office/drawing/2014/main" id="{B8265926-94C3-BEE0-7CCA-C01285DA5372}"/>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Most Gracious, Most Merciful;</a:t>
            </a:r>
          </a:p>
        </p:txBody>
      </p:sp>
    </p:spTree>
    <p:extLst>
      <p:ext uri="{BB962C8B-B14F-4D97-AF65-F5344CB8AC3E}">
        <p14:creationId xmlns:p14="http://schemas.microsoft.com/office/powerpoint/2010/main" val="32499482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03D71-24BC-073E-9314-37283BF47C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7EABFB-C6B8-50DD-19A5-9160DDBAE562}"/>
              </a:ext>
            </a:extLst>
          </p:cNvPr>
          <p:cNvSpPr>
            <a:spLocks noGrp="1"/>
          </p:cNvSpPr>
          <p:nvPr>
            <p:ph type="title"/>
          </p:nvPr>
        </p:nvSpPr>
        <p:spPr>
          <a:xfrm>
            <a:off x="1980382" y="121116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وَأَوْفُوا بِعَهْدِي أُوفِ بِعَهْدِكُمْ وَإِيَّايَ فَارْهَبُونِ</a:t>
            </a:r>
          </a:p>
        </p:txBody>
      </p:sp>
      <p:sp>
        <p:nvSpPr>
          <p:cNvPr id="4" name="TextBox 3">
            <a:extLst>
              <a:ext uri="{FF2B5EF4-FFF2-40B4-BE49-F238E27FC236}">
                <a16:creationId xmlns:a16="http://schemas.microsoft.com/office/drawing/2014/main" id="{9CC6C6AC-35FA-5A20-A901-07E2F570EF84}"/>
              </a:ext>
            </a:extLst>
          </p:cNvPr>
          <p:cNvSpPr txBox="1"/>
          <p:nvPr/>
        </p:nvSpPr>
        <p:spPr>
          <a:xfrm>
            <a:off x="2850818" y="397419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{40}</a:t>
            </a:r>
            <a:endParaRPr lang="en-US" sz="1600" dirty="0"/>
          </a:p>
        </p:txBody>
      </p:sp>
      <p:sp>
        <p:nvSpPr>
          <p:cNvPr id="14" name="TextBox 13">
            <a:extLst>
              <a:ext uri="{FF2B5EF4-FFF2-40B4-BE49-F238E27FC236}">
                <a16:creationId xmlns:a16="http://schemas.microsoft.com/office/drawing/2014/main" id="{3538D874-D9B1-0107-F4F3-3A5773203B33}"/>
              </a:ext>
            </a:extLst>
          </p:cNvPr>
          <p:cNvSpPr txBox="1"/>
          <p:nvPr/>
        </p:nvSpPr>
        <p:spPr>
          <a:xfrm>
            <a:off x="2060701" y="434472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fulfil your covenant with Me as I fulfil My Covenant with you, and fear none but Me.</a:t>
            </a:r>
          </a:p>
        </p:txBody>
      </p:sp>
    </p:spTree>
    <p:extLst>
      <p:ext uri="{BB962C8B-B14F-4D97-AF65-F5344CB8AC3E}">
        <p14:creationId xmlns:p14="http://schemas.microsoft.com/office/powerpoint/2010/main" val="18366836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EF0F5-7B5B-3AB3-EB6F-18C731AC8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C86D5-1521-6DE2-4AD1-55AEE0D97784}"/>
              </a:ext>
            </a:extLst>
          </p:cNvPr>
          <p:cNvSpPr>
            <a:spLocks noGrp="1"/>
          </p:cNvSpPr>
          <p:nvPr>
            <p:ph type="title"/>
          </p:nvPr>
        </p:nvSpPr>
        <p:spPr>
          <a:xfrm>
            <a:off x="1980379" y="101071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وَآمِنُوا بِمَا أَنْزَلْتُ مُصَدِّقًا لِمَا مَعَكُمْ وَلَا تَكُونُوا أَوَّلَ كَافِرٍ بِهِۖ</a:t>
            </a:r>
            <a:r>
              <a:rPr lang="en-US" sz="5400" b="0" dirty="0">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وَلَا تَشْتَرُوا بِآيَاتِي ثَمَنًا قَلِيلًا وَإِيَّايَ فَاتَّقُونِ</a:t>
            </a:r>
          </a:p>
        </p:txBody>
      </p:sp>
      <p:sp>
        <p:nvSpPr>
          <p:cNvPr id="4" name="TextBox 3">
            <a:extLst>
              <a:ext uri="{FF2B5EF4-FFF2-40B4-BE49-F238E27FC236}">
                <a16:creationId xmlns:a16="http://schemas.microsoft.com/office/drawing/2014/main" id="{85C091D3-AF85-EE23-8BB9-3641E598A503}"/>
              </a:ext>
            </a:extLst>
          </p:cNvPr>
          <p:cNvSpPr txBox="1"/>
          <p:nvPr/>
        </p:nvSpPr>
        <p:spPr>
          <a:xfrm>
            <a:off x="3161537" y="364572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{41}</a:t>
            </a:r>
            <a:endParaRPr lang="en-US" sz="1600" dirty="0"/>
          </a:p>
        </p:txBody>
      </p:sp>
      <p:sp>
        <p:nvSpPr>
          <p:cNvPr id="14" name="TextBox 13">
            <a:extLst>
              <a:ext uri="{FF2B5EF4-FFF2-40B4-BE49-F238E27FC236}">
                <a16:creationId xmlns:a16="http://schemas.microsoft.com/office/drawing/2014/main" id="{A0AC4226-B57E-4103-D41F-4715F91BF42A}"/>
              </a:ext>
            </a:extLst>
          </p:cNvPr>
          <p:cNvSpPr txBox="1"/>
          <p:nvPr/>
        </p:nvSpPr>
        <p:spPr>
          <a:xfrm>
            <a:off x="2060699" y="3984277"/>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believe in what I reveal, confirming the revelation which is with you, and be not the first to reject Faith therein, nor sell My Signs for a small price; and fear Me, and Me alone.</a:t>
            </a:r>
          </a:p>
        </p:txBody>
      </p:sp>
    </p:spTree>
    <p:extLst>
      <p:ext uri="{BB962C8B-B14F-4D97-AF65-F5344CB8AC3E}">
        <p14:creationId xmlns:p14="http://schemas.microsoft.com/office/powerpoint/2010/main" val="35902017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AFF9-3D24-163B-9463-9F120493D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E13002-FA6E-20DD-7B1A-9A5A9F46EF60}"/>
              </a:ext>
            </a:extLst>
          </p:cNvPr>
          <p:cNvSpPr>
            <a:spLocks noGrp="1"/>
          </p:cNvSpPr>
          <p:nvPr>
            <p:ph type="title"/>
          </p:nvPr>
        </p:nvSpPr>
        <p:spPr>
          <a:xfrm>
            <a:off x="1980379" y="157000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وَلَا تَلْبِسُوا الْحَقَّ بِالْبَاطِلِ وَتَكْتُمُوا الْحَقَّ وَأَنْتُمْ تَعْلَمُونَ</a:t>
            </a:r>
          </a:p>
        </p:txBody>
      </p:sp>
      <p:sp>
        <p:nvSpPr>
          <p:cNvPr id="4" name="TextBox 3">
            <a:extLst>
              <a:ext uri="{FF2B5EF4-FFF2-40B4-BE49-F238E27FC236}">
                <a16:creationId xmlns:a16="http://schemas.microsoft.com/office/drawing/2014/main" id="{49A9EE55-62CA-20D6-193E-C80A73E088A1}"/>
              </a:ext>
            </a:extLst>
          </p:cNvPr>
          <p:cNvSpPr txBox="1"/>
          <p:nvPr/>
        </p:nvSpPr>
        <p:spPr>
          <a:xfrm>
            <a:off x="3374600" y="38622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{42}</a:t>
            </a:r>
            <a:endParaRPr lang="en-US" sz="1600" dirty="0"/>
          </a:p>
        </p:txBody>
      </p:sp>
      <p:sp>
        <p:nvSpPr>
          <p:cNvPr id="14" name="TextBox 13">
            <a:extLst>
              <a:ext uri="{FF2B5EF4-FFF2-40B4-BE49-F238E27FC236}">
                <a16:creationId xmlns:a16="http://schemas.microsoft.com/office/drawing/2014/main" id="{65B65F58-77F4-5FE3-77D1-279969A734FF}"/>
              </a:ext>
            </a:extLst>
          </p:cNvPr>
          <p:cNvSpPr txBox="1"/>
          <p:nvPr/>
        </p:nvSpPr>
        <p:spPr>
          <a:xfrm>
            <a:off x="2060698" y="4200845"/>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cover not Truth with falsehood, nor conceal the Truth when ye know (what it is).</a:t>
            </a:r>
          </a:p>
        </p:txBody>
      </p:sp>
    </p:spTree>
    <p:extLst>
      <p:ext uri="{BB962C8B-B14F-4D97-AF65-F5344CB8AC3E}">
        <p14:creationId xmlns:p14="http://schemas.microsoft.com/office/powerpoint/2010/main" val="2326654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64A14-EEA6-8A36-D688-10F8BE4F9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34C4F-0D23-9C54-AB6B-CCA1434A5ADD}"/>
              </a:ext>
            </a:extLst>
          </p:cNvPr>
          <p:cNvSpPr>
            <a:spLocks noGrp="1"/>
          </p:cNvSpPr>
          <p:nvPr>
            <p:ph type="title"/>
          </p:nvPr>
        </p:nvSpPr>
        <p:spPr>
          <a:xfrm>
            <a:off x="1980379" y="157000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وَأَقِيمُوا الصَّلَاةَ وَآتُوا الزَّكَاةَ وَارْكَعُوا مَعَ الرَّاكِعِينَ</a:t>
            </a:r>
          </a:p>
        </p:txBody>
      </p:sp>
      <p:sp>
        <p:nvSpPr>
          <p:cNvPr id="4" name="TextBox 3">
            <a:extLst>
              <a:ext uri="{FF2B5EF4-FFF2-40B4-BE49-F238E27FC236}">
                <a16:creationId xmlns:a16="http://schemas.microsoft.com/office/drawing/2014/main" id="{500DB50F-8391-A432-5305-CE08DC1B1619}"/>
              </a:ext>
            </a:extLst>
          </p:cNvPr>
          <p:cNvSpPr txBox="1"/>
          <p:nvPr/>
        </p:nvSpPr>
        <p:spPr>
          <a:xfrm>
            <a:off x="3072760" y="38622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{43}</a:t>
            </a:r>
            <a:endParaRPr lang="en-US" sz="1600" dirty="0"/>
          </a:p>
        </p:txBody>
      </p:sp>
      <p:sp>
        <p:nvSpPr>
          <p:cNvPr id="14" name="TextBox 13">
            <a:extLst>
              <a:ext uri="{FF2B5EF4-FFF2-40B4-BE49-F238E27FC236}">
                <a16:creationId xmlns:a16="http://schemas.microsoft.com/office/drawing/2014/main" id="{6CE37714-96DC-EF32-7988-35936FBD8C6F}"/>
              </a:ext>
            </a:extLst>
          </p:cNvPr>
          <p:cNvSpPr txBox="1"/>
          <p:nvPr/>
        </p:nvSpPr>
        <p:spPr>
          <a:xfrm>
            <a:off x="2060698" y="420084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 steadfast in prayer;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and bow down your heads with those who bow down (in worship).</a:t>
            </a:r>
          </a:p>
        </p:txBody>
      </p:sp>
    </p:spTree>
    <p:extLst>
      <p:ext uri="{BB962C8B-B14F-4D97-AF65-F5344CB8AC3E}">
        <p14:creationId xmlns:p14="http://schemas.microsoft.com/office/powerpoint/2010/main" val="41909649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013AE-2686-F7E0-6110-AC330A94E7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9C6CC-4942-2FAC-9804-524A9F86FECB}"/>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أَتَأْمُرُونَ النَّاسَ بِالْبِرِّ وَتَنْسَوْنَ أَنْفُسَكُمْ وَأَنْتُمْ تَتْلُونَ الْكِتَابَۚ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أَفَلَا تَعْقِلُونَ</a:t>
            </a:r>
          </a:p>
        </p:txBody>
      </p:sp>
      <p:sp>
        <p:nvSpPr>
          <p:cNvPr id="4" name="TextBox 3">
            <a:extLst>
              <a:ext uri="{FF2B5EF4-FFF2-40B4-BE49-F238E27FC236}">
                <a16:creationId xmlns:a16="http://schemas.microsoft.com/office/drawing/2014/main" id="{0D4EFC11-60D6-3211-0C3A-3092829BB180}"/>
              </a:ext>
            </a:extLst>
          </p:cNvPr>
          <p:cNvSpPr txBox="1"/>
          <p:nvPr/>
        </p:nvSpPr>
        <p:spPr>
          <a:xfrm>
            <a:off x="4235735" y="408423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{44}</a:t>
            </a:r>
            <a:endParaRPr lang="en-US" sz="1600" dirty="0"/>
          </a:p>
        </p:txBody>
      </p:sp>
      <p:sp>
        <p:nvSpPr>
          <p:cNvPr id="14" name="TextBox 13">
            <a:extLst>
              <a:ext uri="{FF2B5EF4-FFF2-40B4-BE49-F238E27FC236}">
                <a16:creationId xmlns:a16="http://schemas.microsoft.com/office/drawing/2014/main" id="{BEC65432-519D-F1C3-E98C-555055192630}"/>
              </a:ext>
            </a:extLst>
          </p:cNvPr>
          <p:cNvSpPr txBox="1"/>
          <p:nvPr/>
        </p:nvSpPr>
        <p:spPr>
          <a:xfrm>
            <a:off x="2060697" y="438995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ye enjoin right conduct on the people, and forget (To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yourselves, and yet ye study the Scripture? Will ye not understand?</a:t>
            </a:r>
          </a:p>
        </p:txBody>
      </p:sp>
    </p:spTree>
    <p:extLst>
      <p:ext uri="{BB962C8B-B14F-4D97-AF65-F5344CB8AC3E}">
        <p14:creationId xmlns:p14="http://schemas.microsoft.com/office/powerpoint/2010/main" val="31594181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60EFD-5260-A7AC-C61C-3EF268F48A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97F192-FCE8-8092-C08A-CCD43833AB80}"/>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وَاسْتَعِينُوا بِالصَّبْرِ وَالصَّلَاةِۚ وَإِنَّهَا لَكَبِيرَةٌ إِلَّا عَلَى الْخَاشِعِينَ</a:t>
            </a:r>
          </a:p>
        </p:txBody>
      </p:sp>
      <p:sp>
        <p:nvSpPr>
          <p:cNvPr id="4" name="TextBox 3">
            <a:extLst>
              <a:ext uri="{FF2B5EF4-FFF2-40B4-BE49-F238E27FC236}">
                <a16:creationId xmlns:a16="http://schemas.microsoft.com/office/drawing/2014/main" id="{6CB47D2F-9CD8-A11B-07E0-F8FF2BB6FDD4}"/>
              </a:ext>
            </a:extLst>
          </p:cNvPr>
          <p:cNvSpPr txBox="1"/>
          <p:nvPr/>
        </p:nvSpPr>
        <p:spPr>
          <a:xfrm>
            <a:off x="2637755" y="369301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{45}</a:t>
            </a:r>
            <a:endParaRPr lang="en-US" sz="1600" dirty="0"/>
          </a:p>
        </p:txBody>
      </p:sp>
      <p:sp>
        <p:nvSpPr>
          <p:cNvPr id="14" name="TextBox 13">
            <a:extLst>
              <a:ext uri="{FF2B5EF4-FFF2-40B4-BE49-F238E27FC236}">
                <a16:creationId xmlns:a16="http://schemas.microsoft.com/office/drawing/2014/main" id="{F91CDC5A-1512-585B-2DAC-6D0FCDD7B668}"/>
              </a:ext>
            </a:extLst>
          </p:cNvPr>
          <p:cNvSpPr txBox="1"/>
          <p:nvPr/>
        </p:nvSpPr>
        <p:spPr>
          <a:xfrm>
            <a:off x="2060697" y="403156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Nay, seek (Allah's) help with patient perseverance and prayer: It is indeed hard, except to those who bring a lowly spirit,-</a:t>
            </a:r>
          </a:p>
        </p:txBody>
      </p:sp>
    </p:spTree>
    <p:extLst>
      <p:ext uri="{BB962C8B-B14F-4D97-AF65-F5344CB8AC3E}">
        <p14:creationId xmlns:p14="http://schemas.microsoft.com/office/powerpoint/2010/main" val="26814636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6CED2-DF35-7EB5-1C6E-7BC683218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3E913A-C987-DD2D-83D6-D8D565A1311E}"/>
              </a:ext>
            </a:extLst>
          </p:cNvPr>
          <p:cNvSpPr>
            <a:spLocks noGrp="1"/>
          </p:cNvSpPr>
          <p:nvPr>
            <p:ph type="title"/>
          </p:nvPr>
        </p:nvSpPr>
        <p:spPr>
          <a:xfrm>
            <a:off x="1980378" y="133917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يَظُنُّونَ أَنَّهُمْ مُلَاقُو رَبِّهِمْ وَأَنَّهُمْ إِلَيْهِ رَاجِعُونَ</a:t>
            </a:r>
          </a:p>
        </p:txBody>
      </p:sp>
      <p:sp>
        <p:nvSpPr>
          <p:cNvPr id="4" name="TextBox 3">
            <a:extLst>
              <a:ext uri="{FF2B5EF4-FFF2-40B4-BE49-F238E27FC236}">
                <a16:creationId xmlns:a16="http://schemas.microsoft.com/office/drawing/2014/main" id="{E58FBDA4-C630-2E8D-4CE5-BC5E534B0D26}"/>
              </a:ext>
            </a:extLst>
          </p:cNvPr>
          <p:cNvSpPr txBox="1"/>
          <p:nvPr/>
        </p:nvSpPr>
        <p:spPr>
          <a:xfrm>
            <a:off x="3303581" y="363145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{46}</a:t>
            </a:r>
            <a:endParaRPr lang="en-US" sz="1600" dirty="0"/>
          </a:p>
        </p:txBody>
      </p:sp>
      <p:sp>
        <p:nvSpPr>
          <p:cNvPr id="14" name="TextBox 13">
            <a:extLst>
              <a:ext uri="{FF2B5EF4-FFF2-40B4-BE49-F238E27FC236}">
                <a16:creationId xmlns:a16="http://schemas.microsoft.com/office/drawing/2014/main" id="{51D8F9D0-B360-8961-0D46-C920D008190F}"/>
              </a:ext>
            </a:extLst>
          </p:cNvPr>
          <p:cNvSpPr txBox="1"/>
          <p:nvPr/>
        </p:nvSpPr>
        <p:spPr>
          <a:xfrm>
            <a:off x="2060697" y="4031567"/>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bear in mind the certainty that they are to meet their Lord, and that they are to return to Him.</a:t>
            </a:r>
          </a:p>
        </p:txBody>
      </p:sp>
    </p:spTree>
    <p:extLst>
      <p:ext uri="{BB962C8B-B14F-4D97-AF65-F5344CB8AC3E}">
        <p14:creationId xmlns:p14="http://schemas.microsoft.com/office/powerpoint/2010/main" val="28470300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D7F98-7298-27FC-B593-B3822B911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43D7D-8F69-C7F1-B067-A9AC23B5FEDA}"/>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بَنِي إِسْرَائِيلَ اذْكُرُوا نِعْمَتِيَ الَّتِي أَنْعَمْتُ عَلَيْكُمْ وَأَنِّي فَضَّلْتُكُمْ عَلَى الْعَالَمِينَ</a:t>
            </a:r>
          </a:p>
        </p:txBody>
      </p:sp>
      <p:sp>
        <p:nvSpPr>
          <p:cNvPr id="4" name="TextBox 3">
            <a:extLst>
              <a:ext uri="{FF2B5EF4-FFF2-40B4-BE49-F238E27FC236}">
                <a16:creationId xmlns:a16="http://schemas.microsoft.com/office/drawing/2014/main" id="{44FB61B0-5C6C-6876-C17E-249B3E803625}"/>
              </a:ext>
            </a:extLst>
          </p:cNvPr>
          <p:cNvSpPr txBox="1"/>
          <p:nvPr/>
        </p:nvSpPr>
        <p:spPr>
          <a:xfrm>
            <a:off x="4617476" y="400432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{47}</a:t>
            </a:r>
            <a:endParaRPr lang="en-US" sz="1600" dirty="0"/>
          </a:p>
        </p:txBody>
      </p:sp>
      <p:sp>
        <p:nvSpPr>
          <p:cNvPr id="14" name="TextBox 13">
            <a:extLst>
              <a:ext uri="{FF2B5EF4-FFF2-40B4-BE49-F238E27FC236}">
                <a16:creationId xmlns:a16="http://schemas.microsoft.com/office/drawing/2014/main" id="{0D2E3744-C7FA-CB66-B9AD-BA7812E856AE}"/>
              </a:ext>
            </a:extLst>
          </p:cNvPr>
          <p:cNvSpPr txBox="1"/>
          <p:nvPr/>
        </p:nvSpPr>
        <p:spPr>
          <a:xfrm>
            <a:off x="2060696" y="428014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Children of Israel! call to mind the (special)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I bestowed upon you, and that I preferred you to all other (for My Message).</a:t>
            </a:r>
          </a:p>
        </p:txBody>
      </p:sp>
    </p:spTree>
    <p:extLst>
      <p:ext uri="{BB962C8B-B14F-4D97-AF65-F5344CB8AC3E}">
        <p14:creationId xmlns:p14="http://schemas.microsoft.com/office/powerpoint/2010/main" val="35902273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F105A-5F0D-6B02-489E-9073BEB051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8BBA4-B4E3-0426-6844-E7A0BBB3CD6B}"/>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وَاتَّقُوا يَوْمًا لَا تَجْزِي نَفْسٌ عَنْ نَفْسٍ شَيْئًا وَلَا يُقْبَلُ مِنْهَا شَفَاعَةٌ وَلَا يُؤْخَذُ مِنْهَا عَدْلٌ وَلَا هُمْ يُنْصَرُونَ</a:t>
            </a:r>
          </a:p>
        </p:txBody>
      </p:sp>
      <p:sp>
        <p:nvSpPr>
          <p:cNvPr id="4" name="TextBox 3">
            <a:extLst>
              <a:ext uri="{FF2B5EF4-FFF2-40B4-BE49-F238E27FC236}">
                <a16:creationId xmlns:a16="http://schemas.microsoft.com/office/drawing/2014/main" id="{6709E49E-23B8-9F8F-50B3-AF39CE51AF18}"/>
              </a:ext>
            </a:extLst>
          </p:cNvPr>
          <p:cNvSpPr txBox="1"/>
          <p:nvPr/>
        </p:nvSpPr>
        <p:spPr>
          <a:xfrm>
            <a:off x="2708778" y="394158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{48}</a:t>
            </a:r>
            <a:endParaRPr lang="en-US" sz="1600" dirty="0"/>
          </a:p>
        </p:txBody>
      </p:sp>
      <p:sp>
        <p:nvSpPr>
          <p:cNvPr id="14" name="TextBox 13">
            <a:extLst>
              <a:ext uri="{FF2B5EF4-FFF2-40B4-BE49-F238E27FC236}">
                <a16:creationId xmlns:a16="http://schemas.microsoft.com/office/drawing/2014/main" id="{822083FE-4800-8236-0096-C839B991C377}"/>
              </a:ext>
            </a:extLst>
          </p:cNvPr>
          <p:cNvSpPr txBox="1"/>
          <p:nvPr/>
        </p:nvSpPr>
        <p:spPr>
          <a:xfrm>
            <a:off x="2060696" y="4280142"/>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guard yourselves against a day when one soul shall not avail another nor shall intercession be accepted for her, nor shall compensation be taken from her, nor shall anyone be helped (from outside).</a:t>
            </a:r>
          </a:p>
        </p:txBody>
      </p:sp>
    </p:spTree>
    <p:extLst>
      <p:ext uri="{BB962C8B-B14F-4D97-AF65-F5344CB8AC3E}">
        <p14:creationId xmlns:p14="http://schemas.microsoft.com/office/powerpoint/2010/main" val="42166099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AF49D-8FDC-C80D-C1B1-B84720A05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804859-91C8-D45A-A1F8-EC2971B00916}"/>
              </a:ext>
            </a:extLst>
          </p:cNvPr>
          <p:cNvSpPr>
            <a:spLocks noGrp="1"/>
          </p:cNvSpPr>
          <p:nvPr>
            <p:ph type="title"/>
          </p:nvPr>
        </p:nvSpPr>
        <p:spPr>
          <a:xfrm>
            <a:off x="1980377" y="123264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نَجَّيْنَاكُمْ مِنْ آلِ فِرْعَوْنَ يَسُومُونَكُمْ سُوءَ الْعَذَابِ يُذَبِّحُونَ أَبْنَاءَكُمْ وَيَسْتَحْيُونَ نِسَاءَكُمْ ۚ وَفِي ذَٰلِكُمْ بَلَاءٌ مِنْ رَبِّكُمْ عَظِيمٌ</a:t>
            </a:r>
          </a:p>
        </p:txBody>
      </p:sp>
      <p:sp>
        <p:nvSpPr>
          <p:cNvPr id="4" name="TextBox 3">
            <a:extLst>
              <a:ext uri="{FF2B5EF4-FFF2-40B4-BE49-F238E27FC236}">
                <a16:creationId xmlns:a16="http://schemas.microsoft.com/office/drawing/2014/main" id="{68CD8AA1-5DA1-1809-E9DB-4743D7CEEAC6}"/>
              </a:ext>
            </a:extLst>
          </p:cNvPr>
          <p:cNvSpPr txBox="1"/>
          <p:nvPr/>
        </p:nvSpPr>
        <p:spPr>
          <a:xfrm>
            <a:off x="2691346" y="378397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{49}</a:t>
            </a:r>
            <a:endParaRPr lang="en-US" sz="1600" dirty="0"/>
          </a:p>
        </p:txBody>
      </p:sp>
      <p:sp>
        <p:nvSpPr>
          <p:cNvPr id="14" name="TextBox 13">
            <a:extLst>
              <a:ext uri="{FF2B5EF4-FFF2-40B4-BE49-F238E27FC236}">
                <a16:creationId xmlns:a16="http://schemas.microsoft.com/office/drawing/2014/main" id="{7A57F966-8C7A-0C85-CE66-63BEB10E920E}"/>
              </a:ext>
            </a:extLst>
          </p:cNvPr>
          <p:cNvSpPr txBox="1"/>
          <p:nvPr/>
        </p:nvSpPr>
        <p:spPr>
          <a:xfrm>
            <a:off x="2060696" y="4122531"/>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We delivered you from the people of Pharaoh: They set you hard tasks and punishments, slaughtered your sons and let your women-folk live; therein was a tremendous trial from your Lord.</a:t>
            </a:r>
          </a:p>
        </p:txBody>
      </p:sp>
    </p:spTree>
    <p:extLst>
      <p:ext uri="{BB962C8B-B14F-4D97-AF65-F5344CB8AC3E}">
        <p14:creationId xmlns:p14="http://schemas.microsoft.com/office/powerpoint/2010/main" val="140041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1CDE2-2452-B5EE-090F-D14DB0AF34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0FD14-61D5-24E6-5CFB-4206CA69824C}"/>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مَالِكِ يَوْمِ الدِّينِ</a:t>
            </a:r>
          </a:p>
        </p:txBody>
      </p:sp>
      <p:sp>
        <p:nvSpPr>
          <p:cNvPr id="4" name="TextBox 3">
            <a:extLst>
              <a:ext uri="{FF2B5EF4-FFF2-40B4-BE49-F238E27FC236}">
                <a16:creationId xmlns:a16="http://schemas.microsoft.com/office/drawing/2014/main" id="{138DB462-78E9-F824-35F5-1F1428966C0A}"/>
              </a:ext>
            </a:extLst>
          </p:cNvPr>
          <p:cNvSpPr txBox="1"/>
          <p:nvPr/>
        </p:nvSpPr>
        <p:spPr>
          <a:xfrm>
            <a:off x="3883241"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{4}</a:t>
            </a:r>
            <a:endParaRPr lang="en-US" sz="1600" dirty="0"/>
          </a:p>
        </p:txBody>
      </p:sp>
      <p:sp>
        <p:nvSpPr>
          <p:cNvPr id="14" name="TextBox 13">
            <a:extLst>
              <a:ext uri="{FF2B5EF4-FFF2-40B4-BE49-F238E27FC236}">
                <a16:creationId xmlns:a16="http://schemas.microsoft.com/office/drawing/2014/main" id="{5EEF1120-047E-9475-B23A-4A58617B1DC6}"/>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Master of the Day of Judgment.</a:t>
            </a:r>
          </a:p>
        </p:txBody>
      </p:sp>
    </p:spTree>
    <p:extLst>
      <p:ext uri="{BB962C8B-B14F-4D97-AF65-F5344CB8AC3E}">
        <p14:creationId xmlns:p14="http://schemas.microsoft.com/office/powerpoint/2010/main" val="24454932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50C0C-1B3A-81E2-BB65-B7A9AE19F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FACF4-2E2C-85A7-06FE-85383A16BFD5}"/>
              </a:ext>
            </a:extLst>
          </p:cNvPr>
          <p:cNvSpPr>
            <a:spLocks noGrp="1"/>
          </p:cNvSpPr>
          <p:nvPr>
            <p:ph type="title"/>
          </p:nvPr>
        </p:nvSpPr>
        <p:spPr>
          <a:xfrm>
            <a:off x="1980376" y="14374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فَرَقْنَا بِكُمُ الْبَحْرَ فَأَنْجَيْنَاكُمْ وَأَغْرَقْنَا آلَ فِرْعَوْنَ وَأَنْتُمْ تَنْظُرُونَ</a:t>
            </a:r>
          </a:p>
        </p:txBody>
      </p:sp>
      <p:sp>
        <p:nvSpPr>
          <p:cNvPr id="4" name="TextBox 3">
            <a:extLst>
              <a:ext uri="{FF2B5EF4-FFF2-40B4-BE49-F238E27FC236}">
                <a16:creationId xmlns:a16="http://schemas.microsoft.com/office/drawing/2014/main" id="{940A2A33-C1A2-0821-BAD0-522D1857E419}"/>
              </a:ext>
            </a:extLst>
          </p:cNvPr>
          <p:cNvSpPr txBox="1"/>
          <p:nvPr/>
        </p:nvSpPr>
        <p:spPr>
          <a:xfrm>
            <a:off x="3472581" y="36147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{50}</a:t>
            </a:r>
            <a:endParaRPr lang="en-US" sz="1600" dirty="0"/>
          </a:p>
        </p:txBody>
      </p:sp>
      <p:sp>
        <p:nvSpPr>
          <p:cNvPr id="14" name="TextBox 13">
            <a:extLst>
              <a:ext uri="{FF2B5EF4-FFF2-40B4-BE49-F238E27FC236}">
                <a16:creationId xmlns:a16="http://schemas.microsoft.com/office/drawing/2014/main" id="{6945A80A-CAAC-F6EA-B5C0-C7A5114CAB19}"/>
              </a:ext>
            </a:extLst>
          </p:cNvPr>
          <p:cNvSpPr txBox="1"/>
          <p:nvPr/>
        </p:nvSpPr>
        <p:spPr>
          <a:xfrm>
            <a:off x="2060695" y="395325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divided the sea for you and saved you and drowned Pharaoh's people within your very sight.</a:t>
            </a:r>
          </a:p>
        </p:txBody>
      </p:sp>
    </p:spTree>
    <p:extLst>
      <p:ext uri="{BB962C8B-B14F-4D97-AF65-F5344CB8AC3E}">
        <p14:creationId xmlns:p14="http://schemas.microsoft.com/office/powerpoint/2010/main" val="40481675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9325D-B6D2-EA49-EF59-FB59E7DF9C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EFA823-F185-CBF8-18EF-59891C8A1437}"/>
              </a:ext>
            </a:extLst>
          </p:cNvPr>
          <p:cNvSpPr>
            <a:spLocks noGrp="1"/>
          </p:cNvSpPr>
          <p:nvPr>
            <p:ph type="title"/>
          </p:nvPr>
        </p:nvSpPr>
        <p:spPr>
          <a:xfrm>
            <a:off x="1980376" y="14374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وَاعَدْنَا مُوسَىٰ أَرْبَعِينَ لَيْلَةً ثُمَّ اتَّخَذْتُمُ الْعِجْلَ مِنْ بَعْدِهِ وَأَنْتُمْ ظَالِمُونَ</a:t>
            </a:r>
          </a:p>
        </p:txBody>
      </p:sp>
      <p:sp>
        <p:nvSpPr>
          <p:cNvPr id="4" name="TextBox 3">
            <a:extLst>
              <a:ext uri="{FF2B5EF4-FFF2-40B4-BE49-F238E27FC236}">
                <a16:creationId xmlns:a16="http://schemas.microsoft.com/office/drawing/2014/main" id="{EEEC2035-26E4-B5C8-EA24-E3AA6D28186B}"/>
              </a:ext>
            </a:extLst>
          </p:cNvPr>
          <p:cNvSpPr txBox="1"/>
          <p:nvPr/>
        </p:nvSpPr>
        <p:spPr>
          <a:xfrm>
            <a:off x="2815634" y="361470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{51}</a:t>
            </a:r>
            <a:endParaRPr lang="en-US" sz="1600" dirty="0"/>
          </a:p>
        </p:txBody>
      </p:sp>
      <p:sp>
        <p:nvSpPr>
          <p:cNvPr id="14" name="TextBox 13">
            <a:extLst>
              <a:ext uri="{FF2B5EF4-FFF2-40B4-BE49-F238E27FC236}">
                <a16:creationId xmlns:a16="http://schemas.microsoft.com/office/drawing/2014/main" id="{376DD7D9-416D-3171-1926-4D3CF192CF83}"/>
              </a:ext>
            </a:extLst>
          </p:cNvPr>
          <p:cNvSpPr txBox="1"/>
          <p:nvPr/>
        </p:nvSpPr>
        <p:spPr>
          <a:xfrm>
            <a:off x="2060695" y="395325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appointed forty nights for Moses, and in his absence ye took the calf (for worship), and ye did grievous wrong.</a:t>
            </a:r>
          </a:p>
        </p:txBody>
      </p:sp>
    </p:spTree>
    <p:extLst>
      <p:ext uri="{BB962C8B-B14F-4D97-AF65-F5344CB8AC3E}">
        <p14:creationId xmlns:p14="http://schemas.microsoft.com/office/powerpoint/2010/main" val="7483654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D2568-9881-8D02-44CD-8C049ABE22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78F92-D14C-DA28-7831-88FFF4B76FF7}"/>
              </a:ext>
            </a:extLst>
          </p:cNvPr>
          <p:cNvSpPr>
            <a:spLocks noGrp="1"/>
          </p:cNvSpPr>
          <p:nvPr>
            <p:ph type="title"/>
          </p:nvPr>
        </p:nvSpPr>
        <p:spPr>
          <a:xfrm>
            <a:off x="1980392" y="138736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عَفَوْنَا عَنْكُمْ مِنْ بَعْدِ ذَٰلِكَ</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لَعَلَّكُمْ تَشْكُرُونَ</a:t>
            </a:r>
          </a:p>
        </p:txBody>
      </p:sp>
      <p:sp>
        <p:nvSpPr>
          <p:cNvPr id="4" name="TextBox 3">
            <a:extLst>
              <a:ext uri="{FF2B5EF4-FFF2-40B4-BE49-F238E27FC236}">
                <a16:creationId xmlns:a16="http://schemas.microsoft.com/office/drawing/2014/main" id="{EA477A29-18BD-9331-5BA1-96B7F221D652}"/>
              </a:ext>
            </a:extLst>
          </p:cNvPr>
          <p:cNvSpPr txBox="1"/>
          <p:nvPr/>
        </p:nvSpPr>
        <p:spPr>
          <a:xfrm>
            <a:off x="3765544" y="368632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{52}</a:t>
            </a:r>
            <a:endParaRPr lang="en-US" sz="1600" dirty="0"/>
          </a:p>
        </p:txBody>
      </p:sp>
      <p:sp>
        <p:nvSpPr>
          <p:cNvPr id="14" name="TextBox 13">
            <a:extLst>
              <a:ext uri="{FF2B5EF4-FFF2-40B4-BE49-F238E27FC236}">
                <a16:creationId xmlns:a16="http://schemas.microsoft.com/office/drawing/2014/main" id="{65AC31C3-881F-7720-DEBA-C0A120D45479}"/>
              </a:ext>
            </a:extLst>
          </p:cNvPr>
          <p:cNvSpPr txBox="1"/>
          <p:nvPr/>
        </p:nvSpPr>
        <p:spPr>
          <a:xfrm>
            <a:off x="2060711" y="4014866"/>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then We did forgive you; there was a chance for you to be grateful.</a:t>
            </a:r>
          </a:p>
        </p:txBody>
      </p:sp>
    </p:spTree>
    <p:extLst>
      <p:ext uri="{BB962C8B-B14F-4D97-AF65-F5344CB8AC3E}">
        <p14:creationId xmlns:p14="http://schemas.microsoft.com/office/powerpoint/2010/main" val="23264434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185A-55FC-3625-AE56-5C78EEC4C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B3F8A-FEFB-73A1-2364-7F7594B846BC}"/>
              </a:ext>
            </a:extLst>
          </p:cNvPr>
          <p:cNvSpPr>
            <a:spLocks noGrp="1"/>
          </p:cNvSpPr>
          <p:nvPr>
            <p:ph type="title"/>
          </p:nvPr>
        </p:nvSpPr>
        <p:spPr>
          <a:xfrm>
            <a:off x="1980392" y="138736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آتَيْنَا مُوسَى الْكِتَابَ وَالْفُرْقَانَ لَعَلَّكُمْ تَهْتَدُونَ</a:t>
            </a:r>
          </a:p>
        </p:txBody>
      </p:sp>
      <p:sp>
        <p:nvSpPr>
          <p:cNvPr id="4" name="TextBox 3">
            <a:extLst>
              <a:ext uri="{FF2B5EF4-FFF2-40B4-BE49-F238E27FC236}">
                <a16:creationId xmlns:a16="http://schemas.microsoft.com/office/drawing/2014/main" id="{9FA398A2-5198-4BE7-40F8-0A62793E5FA3}"/>
              </a:ext>
            </a:extLst>
          </p:cNvPr>
          <p:cNvSpPr txBox="1"/>
          <p:nvPr/>
        </p:nvSpPr>
        <p:spPr>
          <a:xfrm>
            <a:off x="4067385" y="36763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{53}</a:t>
            </a:r>
            <a:endParaRPr lang="en-US" sz="1600" dirty="0"/>
          </a:p>
        </p:txBody>
      </p:sp>
      <p:sp>
        <p:nvSpPr>
          <p:cNvPr id="14" name="TextBox 13">
            <a:extLst>
              <a:ext uri="{FF2B5EF4-FFF2-40B4-BE49-F238E27FC236}">
                <a16:creationId xmlns:a16="http://schemas.microsoft.com/office/drawing/2014/main" id="{472BC2A9-B333-87C3-6588-85F7E1194982}"/>
              </a:ext>
            </a:extLst>
          </p:cNvPr>
          <p:cNvSpPr txBox="1"/>
          <p:nvPr/>
        </p:nvSpPr>
        <p:spPr>
          <a:xfrm>
            <a:off x="2060711" y="401486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We gave Moses the Scripture and the Criterion (Between right and wrong): There was a chance for you to be guided aright.</a:t>
            </a:r>
          </a:p>
        </p:txBody>
      </p:sp>
    </p:spTree>
    <p:extLst>
      <p:ext uri="{BB962C8B-B14F-4D97-AF65-F5344CB8AC3E}">
        <p14:creationId xmlns:p14="http://schemas.microsoft.com/office/powerpoint/2010/main" val="31254579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080D0-96C8-2EF0-F42E-CD8044485F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20F22-A01F-14C9-93DA-4ECA89808AC6}"/>
              </a:ext>
            </a:extLst>
          </p:cNvPr>
          <p:cNvSpPr>
            <a:spLocks noGrp="1"/>
          </p:cNvSpPr>
          <p:nvPr>
            <p:ph type="title"/>
          </p:nvPr>
        </p:nvSpPr>
        <p:spPr>
          <a:xfrm>
            <a:off x="1980390" y="89021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قَالَ مُوسَىٰ لِقَوْمِهِ يَا قَوْمِ إِنَّكُمْ ظَلَمْتُمْ أَنْفُسَكُمْ بِاتِّخَاذِكُمُ الْعِجْلَ فَتُوبُوا إِلَىٰ بَارِئِكُمْ فَاقْتُلُوا أَنْفُسَكُمْ ذَٰلِكُمْ خَيْرٌ لَكُمْ عِنْدَ بَارِئِكُمْ فَتَابَ عَلَيْكُمْ ۚ إِنَّهُ هُوَ التَّوَّابُ الرَّحِيمُ</a:t>
            </a:r>
          </a:p>
        </p:txBody>
      </p:sp>
      <p:sp>
        <p:nvSpPr>
          <p:cNvPr id="4" name="TextBox 3">
            <a:extLst>
              <a:ext uri="{FF2B5EF4-FFF2-40B4-BE49-F238E27FC236}">
                <a16:creationId xmlns:a16="http://schemas.microsoft.com/office/drawing/2014/main" id="{65613269-1EC9-51BC-1436-4D949E890EC3}"/>
              </a:ext>
            </a:extLst>
          </p:cNvPr>
          <p:cNvSpPr txBox="1"/>
          <p:nvPr/>
        </p:nvSpPr>
        <p:spPr>
          <a:xfrm>
            <a:off x="2327362" y="38151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{54}</a:t>
            </a:r>
            <a:endParaRPr lang="en-US" sz="1600" dirty="0"/>
          </a:p>
        </p:txBody>
      </p:sp>
      <p:sp>
        <p:nvSpPr>
          <p:cNvPr id="14" name="TextBox 13">
            <a:extLst>
              <a:ext uri="{FF2B5EF4-FFF2-40B4-BE49-F238E27FC236}">
                <a16:creationId xmlns:a16="http://schemas.microsoft.com/office/drawing/2014/main" id="{DBB42773-A003-E6C9-7AB7-DEE0D4541CD7}"/>
              </a:ext>
            </a:extLst>
          </p:cNvPr>
          <p:cNvSpPr txBox="1"/>
          <p:nvPr/>
        </p:nvSpPr>
        <p:spPr>
          <a:xfrm>
            <a:off x="2060709" y="409094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Moses said to his people: "O my people! Ye have indeed wronged yourselves by your worship of the calf: So turn (in repentance) to your Maker, and slay yourselves (the wrong-doers); that will be better for you in the sight of your Maker." Then He turned towards you (in forgiveness): For He is Oft-Returning, Most Merciful.</a:t>
            </a:r>
          </a:p>
        </p:txBody>
      </p:sp>
    </p:spTree>
    <p:extLst>
      <p:ext uri="{BB962C8B-B14F-4D97-AF65-F5344CB8AC3E}">
        <p14:creationId xmlns:p14="http://schemas.microsoft.com/office/powerpoint/2010/main" val="26047536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5720E-D8F4-3039-9D0E-217435D09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FAFB39-AF28-DB69-B814-5C86F8AE12D3}"/>
              </a:ext>
            </a:extLst>
          </p:cNvPr>
          <p:cNvSpPr>
            <a:spLocks noGrp="1"/>
          </p:cNvSpPr>
          <p:nvPr>
            <p:ph type="title"/>
          </p:nvPr>
        </p:nvSpPr>
        <p:spPr>
          <a:xfrm>
            <a:off x="1980389" y="103614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قُلْتُمْ يَا مُوسَىٰ لَنْ نُؤْمِنَ لَكَ حَتَّىٰ نَرَى اللَّهَ جَهْرَةً فَأَخَذَتْكُمُ الصَّاعِقَةُ وَأَنْتُمْ تَنْظُرُونَ</a:t>
            </a:r>
          </a:p>
        </p:txBody>
      </p:sp>
      <p:sp>
        <p:nvSpPr>
          <p:cNvPr id="4" name="TextBox 3">
            <a:extLst>
              <a:ext uri="{FF2B5EF4-FFF2-40B4-BE49-F238E27FC236}">
                <a16:creationId xmlns:a16="http://schemas.microsoft.com/office/drawing/2014/main" id="{91DC39E8-364F-C8E9-FB05-63AA6FA89293}"/>
              </a:ext>
            </a:extLst>
          </p:cNvPr>
          <p:cNvSpPr txBox="1"/>
          <p:nvPr/>
        </p:nvSpPr>
        <p:spPr>
          <a:xfrm>
            <a:off x="2842267" y="38151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{55}</a:t>
            </a:r>
            <a:endParaRPr lang="en-US" sz="1600" dirty="0"/>
          </a:p>
        </p:txBody>
      </p:sp>
      <p:sp>
        <p:nvSpPr>
          <p:cNvPr id="14" name="TextBox 13">
            <a:extLst>
              <a:ext uri="{FF2B5EF4-FFF2-40B4-BE49-F238E27FC236}">
                <a16:creationId xmlns:a16="http://schemas.microsoft.com/office/drawing/2014/main" id="{15A6C95A-E0ED-960E-F73D-5579F65E2113}"/>
              </a:ext>
            </a:extLst>
          </p:cNvPr>
          <p:cNvSpPr txBox="1"/>
          <p:nvPr/>
        </p:nvSpPr>
        <p:spPr>
          <a:xfrm>
            <a:off x="2060708" y="415368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ye said: "O Moses! We shall never believe in thee until we see Allah manifestly," but ye were dazed with thunder and lighting even as ye looked on.</a:t>
            </a:r>
          </a:p>
        </p:txBody>
      </p:sp>
    </p:spTree>
    <p:extLst>
      <p:ext uri="{BB962C8B-B14F-4D97-AF65-F5344CB8AC3E}">
        <p14:creationId xmlns:p14="http://schemas.microsoft.com/office/powerpoint/2010/main" val="294594218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94CAF-AC29-00DC-9FB2-AFC6EA71C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486B9E-E03B-FB2E-6A4E-69FBAA5074F4}"/>
              </a:ext>
            </a:extLst>
          </p:cNvPr>
          <p:cNvSpPr>
            <a:spLocks noGrp="1"/>
          </p:cNvSpPr>
          <p:nvPr>
            <p:ph type="title"/>
          </p:nvPr>
        </p:nvSpPr>
        <p:spPr>
          <a:xfrm>
            <a:off x="1980388" y="152284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بَعَثْنَاكُمْ مِنْ بَعْدِ مَوْتِكُمْ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لَعَلَّكُمْ تَشْكُرُونَ</a:t>
            </a:r>
          </a:p>
        </p:txBody>
      </p:sp>
      <p:sp>
        <p:nvSpPr>
          <p:cNvPr id="4" name="TextBox 3">
            <a:extLst>
              <a:ext uri="{FF2B5EF4-FFF2-40B4-BE49-F238E27FC236}">
                <a16:creationId xmlns:a16="http://schemas.microsoft.com/office/drawing/2014/main" id="{F2CAEEA3-FD48-D66A-FF2C-B9D539C490F5}"/>
              </a:ext>
            </a:extLst>
          </p:cNvPr>
          <p:cNvSpPr txBox="1"/>
          <p:nvPr/>
        </p:nvSpPr>
        <p:spPr>
          <a:xfrm>
            <a:off x="3792178" y="376754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{56}</a:t>
            </a:r>
            <a:endParaRPr lang="en-US" sz="1600" dirty="0"/>
          </a:p>
        </p:txBody>
      </p:sp>
      <p:sp>
        <p:nvSpPr>
          <p:cNvPr id="14" name="TextBox 13">
            <a:extLst>
              <a:ext uri="{FF2B5EF4-FFF2-40B4-BE49-F238E27FC236}">
                <a16:creationId xmlns:a16="http://schemas.microsoft.com/office/drawing/2014/main" id="{D57A3923-204E-59F1-4AB5-0E95771FFFF6}"/>
              </a:ext>
            </a:extLst>
          </p:cNvPr>
          <p:cNvSpPr txBox="1"/>
          <p:nvPr/>
        </p:nvSpPr>
        <p:spPr>
          <a:xfrm>
            <a:off x="2060707" y="417925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We raised you up after your death: Ye had the chance to be grateful.</a:t>
            </a:r>
          </a:p>
        </p:txBody>
      </p:sp>
    </p:spTree>
    <p:extLst>
      <p:ext uri="{BB962C8B-B14F-4D97-AF65-F5344CB8AC3E}">
        <p14:creationId xmlns:p14="http://schemas.microsoft.com/office/powerpoint/2010/main" val="11884956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BE29C-C532-D744-6B95-AF9482A93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617C8-F6DC-EF3D-3A80-CD9FD6FBF212}"/>
              </a:ext>
            </a:extLst>
          </p:cNvPr>
          <p:cNvSpPr>
            <a:spLocks noGrp="1"/>
          </p:cNvSpPr>
          <p:nvPr>
            <p:ph type="title"/>
          </p:nvPr>
        </p:nvSpPr>
        <p:spPr>
          <a:xfrm>
            <a:off x="1980387" y="947830"/>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وَظَلَّلْنَا عَلَيْكُمُ الْغَمَامَ وَأَنْزَلْنَا عَلَيْكُمُ الْمَنَّ وَالسَّلْوَىٰۖ كُلُوا مِنْ طَيِّبَاتِ مَا رَزَقْنَاكُمْۖ وَمَا ظَلَمُونَا وَلَٰكِنْ كَانُوا أَنْفُسَهُمْ يَظْلِمُونَ</a:t>
            </a:r>
          </a:p>
        </p:txBody>
      </p:sp>
      <p:sp>
        <p:nvSpPr>
          <p:cNvPr id="4" name="TextBox 3">
            <a:extLst>
              <a:ext uri="{FF2B5EF4-FFF2-40B4-BE49-F238E27FC236}">
                <a16:creationId xmlns:a16="http://schemas.microsoft.com/office/drawing/2014/main" id="{C89A3458-F627-0E14-E25A-A29410E35EFC}"/>
              </a:ext>
            </a:extLst>
          </p:cNvPr>
          <p:cNvSpPr txBox="1"/>
          <p:nvPr/>
        </p:nvSpPr>
        <p:spPr>
          <a:xfrm>
            <a:off x="2184908" y="350731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{57}</a:t>
            </a:r>
            <a:endParaRPr lang="en-US" sz="1600" dirty="0"/>
          </a:p>
        </p:txBody>
      </p:sp>
      <p:sp>
        <p:nvSpPr>
          <p:cNvPr id="14" name="TextBox 13">
            <a:extLst>
              <a:ext uri="{FF2B5EF4-FFF2-40B4-BE49-F238E27FC236}">
                <a16:creationId xmlns:a16="http://schemas.microsoft.com/office/drawing/2014/main" id="{BEEF8553-F99B-E126-89BA-33E9BCDDF495}"/>
              </a:ext>
            </a:extLst>
          </p:cNvPr>
          <p:cNvSpPr txBox="1"/>
          <p:nvPr/>
        </p:nvSpPr>
        <p:spPr>
          <a:xfrm>
            <a:off x="2060706" y="384586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gave you the shade of clouds and sent down to you Manna and quails, saying: "Eat of the good things We have provided for you:" (But they rebelled); to us they did no harm, but they harmed their own souls.</a:t>
            </a:r>
          </a:p>
        </p:txBody>
      </p:sp>
    </p:spTree>
    <p:extLst>
      <p:ext uri="{BB962C8B-B14F-4D97-AF65-F5344CB8AC3E}">
        <p14:creationId xmlns:p14="http://schemas.microsoft.com/office/powerpoint/2010/main" val="7129322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DE498-9F52-0D46-85C8-22D53F289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CD80C-897D-A48E-08AF-948AE1B8F537}"/>
              </a:ext>
            </a:extLst>
          </p:cNvPr>
          <p:cNvSpPr>
            <a:spLocks noGrp="1"/>
          </p:cNvSpPr>
          <p:nvPr>
            <p:ph type="title"/>
          </p:nvPr>
        </p:nvSpPr>
        <p:spPr>
          <a:xfrm>
            <a:off x="1980387" y="94783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 قُلْنَا ادْخُلُوا هَٰذِهِ الْقَرْيَةَ فَكُلُوا مِنْهَا حَيْثُ شِئْتُمْ رَغَدًا وَادْخُلُوا الْبَابَ سُجَّدًا وَقُولُوا حِطَّةٌ نَغْفِرْ لَكُمْ خَطَايَاكُمْۚ</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 وَسَنَزِيدُ الْمُحْسِنِينَ</a:t>
            </a:r>
          </a:p>
        </p:txBody>
      </p:sp>
      <p:sp>
        <p:nvSpPr>
          <p:cNvPr id="4" name="TextBox 3">
            <a:extLst>
              <a:ext uri="{FF2B5EF4-FFF2-40B4-BE49-F238E27FC236}">
                <a16:creationId xmlns:a16="http://schemas.microsoft.com/office/drawing/2014/main" id="{6268E708-6E4C-EACE-BD65-CC440A550BFC}"/>
              </a:ext>
            </a:extLst>
          </p:cNvPr>
          <p:cNvSpPr txBox="1"/>
          <p:nvPr/>
        </p:nvSpPr>
        <p:spPr>
          <a:xfrm>
            <a:off x="3853911" y="3849959"/>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{58}</a:t>
            </a:r>
            <a:endParaRPr lang="en-US" sz="1600" dirty="0"/>
          </a:p>
        </p:txBody>
      </p:sp>
      <p:sp>
        <p:nvSpPr>
          <p:cNvPr id="14" name="TextBox 13">
            <a:extLst>
              <a:ext uri="{FF2B5EF4-FFF2-40B4-BE49-F238E27FC236}">
                <a16:creationId xmlns:a16="http://schemas.microsoft.com/office/drawing/2014/main" id="{9214A7A7-300C-F887-1A1F-69A7C7614862}"/>
              </a:ext>
            </a:extLst>
          </p:cNvPr>
          <p:cNvSpPr txBox="1"/>
          <p:nvPr/>
        </p:nvSpPr>
        <p:spPr>
          <a:xfrm>
            <a:off x="2060706" y="41257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said: "Enter this town, and eat of the plenty therein as ye wish; but enter the gate with humility, in posture and in words, and We shall forgive you your faults and increase (the portion of) those who do good."</a:t>
            </a:r>
          </a:p>
        </p:txBody>
      </p:sp>
    </p:spTree>
    <p:extLst>
      <p:ext uri="{BB962C8B-B14F-4D97-AF65-F5344CB8AC3E}">
        <p14:creationId xmlns:p14="http://schemas.microsoft.com/office/powerpoint/2010/main" val="12374586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7CED3-D579-F6AE-DE98-16C86E8C2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AC203-D911-A548-8FDB-0B96A93AAE02}"/>
              </a:ext>
            </a:extLst>
          </p:cNvPr>
          <p:cNvSpPr>
            <a:spLocks noGrp="1"/>
          </p:cNvSpPr>
          <p:nvPr>
            <p:ph type="title"/>
          </p:nvPr>
        </p:nvSpPr>
        <p:spPr>
          <a:xfrm>
            <a:off x="1980386" y="1098750"/>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فَبَدَّلَ الَّذِينَ ظَلَمُوا قَوْلًا غَيْرَ الَّذِي قِيلَ لَهُمْ فَأَنْزَلْنَا عَلَى الَّذِينَ ظَلَمُوا رِجْزًا مِنَ السَّمَاءِ بِمَا كَانُوا يَفْسُقُونَ</a:t>
            </a:r>
          </a:p>
        </p:txBody>
      </p:sp>
      <p:sp>
        <p:nvSpPr>
          <p:cNvPr id="4" name="TextBox 3">
            <a:extLst>
              <a:ext uri="{FF2B5EF4-FFF2-40B4-BE49-F238E27FC236}">
                <a16:creationId xmlns:a16="http://schemas.microsoft.com/office/drawing/2014/main" id="{F6D3A33C-1BA6-3545-BFE6-5B0DF52CFC61}"/>
              </a:ext>
            </a:extLst>
          </p:cNvPr>
          <p:cNvSpPr txBox="1"/>
          <p:nvPr/>
        </p:nvSpPr>
        <p:spPr>
          <a:xfrm>
            <a:off x="2602159" y="371619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{59}</a:t>
            </a:r>
            <a:endParaRPr lang="en-US" sz="1600" dirty="0"/>
          </a:p>
        </p:txBody>
      </p:sp>
      <p:sp>
        <p:nvSpPr>
          <p:cNvPr id="14" name="TextBox 13">
            <a:extLst>
              <a:ext uri="{FF2B5EF4-FFF2-40B4-BE49-F238E27FC236}">
                <a16:creationId xmlns:a16="http://schemas.microsoft.com/office/drawing/2014/main" id="{84ED50FE-A27B-7D87-D4BE-3E0EFE1D5334}"/>
              </a:ext>
            </a:extLst>
          </p:cNvPr>
          <p:cNvSpPr txBox="1"/>
          <p:nvPr/>
        </p:nvSpPr>
        <p:spPr>
          <a:xfrm>
            <a:off x="2060706" y="41257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the transgressors changed the word from that which had been given them; so We sent on the transgressors a plague from heaven, for that they infringed (Our command) repeatedly.</a:t>
            </a:r>
          </a:p>
        </p:txBody>
      </p:sp>
    </p:spTree>
    <p:extLst>
      <p:ext uri="{BB962C8B-B14F-4D97-AF65-F5344CB8AC3E}">
        <p14:creationId xmlns:p14="http://schemas.microsoft.com/office/powerpoint/2010/main" val="913999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A3EC8-9574-BE41-DA17-8EAFA5780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E65B68-F03E-202B-59BE-85EDECB52628}"/>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إِيَّاكَ نَعْبُدُ وَإِيَّاكَ نَسْتَعِينُ</a:t>
            </a:r>
          </a:p>
        </p:txBody>
      </p:sp>
      <p:sp>
        <p:nvSpPr>
          <p:cNvPr id="4" name="TextBox 3">
            <a:extLst>
              <a:ext uri="{FF2B5EF4-FFF2-40B4-BE49-F238E27FC236}">
                <a16:creationId xmlns:a16="http://schemas.microsoft.com/office/drawing/2014/main" id="{346D0255-0C59-2262-B83B-178BDD111ECA}"/>
              </a:ext>
            </a:extLst>
          </p:cNvPr>
          <p:cNvSpPr txBox="1"/>
          <p:nvPr/>
        </p:nvSpPr>
        <p:spPr>
          <a:xfrm>
            <a:off x="2862309"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{5}</a:t>
            </a:r>
            <a:endParaRPr lang="en-US" sz="1600" dirty="0"/>
          </a:p>
        </p:txBody>
      </p:sp>
      <p:sp>
        <p:nvSpPr>
          <p:cNvPr id="14" name="TextBox 13">
            <a:extLst>
              <a:ext uri="{FF2B5EF4-FFF2-40B4-BE49-F238E27FC236}">
                <a16:creationId xmlns:a16="http://schemas.microsoft.com/office/drawing/2014/main" id="{99FC404A-18FF-7C80-53D3-9CA3C6215520}"/>
              </a:ext>
            </a:extLst>
          </p:cNvPr>
          <p:cNvSpPr txBox="1"/>
          <p:nvPr/>
        </p:nvSpPr>
        <p:spPr>
          <a:xfrm>
            <a:off x="3048740" y="3919510"/>
            <a:ext cx="6094520"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Thee do we worship, and Thine aid we seek.</a:t>
            </a:r>
          </a:p>
        </p:txBody>
      </p:sp>
    </p:spTree>
    <p:extLst>
      <p:ext uri="{BB962C8B-B14F-4D97-AF65-F5344CB8AC3E}">
        <p14:creationId xmlns:p14="http://schemas.microsoft.com/office/powerpoint/2010/main" val="36368346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11259-0664-9E7C-B62F-2E17A6FB5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B75F1D-D01D-A124-AD77-D9B1885F772A}"/>
              </a:ext>
            </a:extLst>
          </p:cNvPr>
          <p:cNvSpPr>
            <a:spLocks noGrp="1"/>
          </p:cNvSpPr>
          <p:nvPr>
            <p:ph type="title"/>
          </p:nvPr>
        </p:nvSpPr>
        <p:spPr>
          <a:xfrm>
            <a:off x="1980385" y="78821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اسْتَسْقَىٰ مُوسَىٰ لِقَوْمِهِ فَقُلْنَا اضْرِبْ بِعَصَاكَ الْحَجَرَۖ فَانْفَجَرَتْ مِنْهُ اثْنَتَا عَشْرَةَ عَيْنًاۖ قَدْ عَلِمَ كُلُّ أُنَاسٍ مَشْرَبَهُمْۖ كُلُوا وَاشْرَبُوا مِنْ</a:t>
            </a:r>
            <a:r>
              <a:rPr lang="en-US" b="0" i="0" kern="1200" dirty="0">
                <a:effectLst/>
                <a:latin typeface="Arial" panose="020B0604020202020204" pitchFamily="34" charset="0"/>
                <a:ea typeface="+mn-ea"/>
                <a:cs typeface="Arial" panose="020B0604020202020204" pitchFamily="34" charset="0"/>
              </a:rPr>
              <a:t> </a:t>
            </a:r>
            <a:r>
              <a:rPr lang="ar-EG" b="0" i="0" kern="1200" dirty="0">
                <a:effectLst/>
                <a:latin typeface="Arial" panose="020B0604020202020204" pitchFamily="34" charset="0"/>
                <a:ea typeface="+mn-ea"/>
                <a:cs typeface="Arial" panose="020B0604020202020204" pitchFamily="34" charset="0"/>
              </a:rPr>
              <a:t>رِزْقِ اللَّهِ وَلَا تَعْثَوْا فِي الْأَرْضِ مُفْسِدِينَ</a:t>
            </a:r>
          </a:p>
        </p:txBody>
      </p:sp>
      <p:sp>
        <p:nvSpPr>
          <p:cNvPr id="4" name="TextBox 3">
            <a:extLst>
              <a:ext uri="{FF2B5EF4-FFF2-40B4-BE49-F238E27FC236}">
                <a16:creationId xmlns:a16="http://schemas.microsoft.com/office/drawing/2014/main" id="{023F0B27-37F4-C253-FD13-C09FD7598C7E}"/>
              </a:ext>
            </a:extLst>
          </p:cNvPr>
          <p:cNvSpPr txBox="1"/>
          <p:nvPr/>
        </p:nvSpPr>
        <p:spPr>
          <a:xfrm>
            <a:off x="2202665" y="361793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{60}</a:t>
            </a:r>
            <a:endParaRPr lang="en-US" sz="1600" dirty="0"/>
          </a:p>
        </p:txBody>
      </p:sp>
      <p:sp>
        <p:nvSpPr>
          <p:cNvPr id="14" name="TextBox 13">
            <a:extLst>
              <a:ext uri="{FF2B5EF4-FFF2-40B4-BE49-F238E27FC236}">
                <a16:creationId xmlns:a16="http://schemas.microsoft.com/office/drawing/2014/main" id="{23F00E2F-0180-67EB-408C-61637D62F4E7}"/>
              </a:ext>
            </a:extLst>
          </p:cNvPr>
          <p:cNvSpPr txBox="1"/>
          <p:nvPr/>
        </p:nvSpPr>
        <p:spPr>
          <a:xfrm>
            <a:off x="2060704" y="3956491"/>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remember Moses prayed for water for his people; We said: "Strike the rock with thy staff." Then gushed forth therefrom twelve springs. Each group knew its own place for water. So eat and drink of the sustenance provided by Allah, and do no evil nor mischief on the (face of the) earth.</a:t>
            </a:r>
          </a:p>
        </p:txBody>
      </p:sp>
    </p:spTree>
    <p:extLst>
      <p:ext uri="{BB962C8B-B14F-4D97-AF65-F5344CB8AC3E}">
        <p14:creationId xmlns:p14="http://schemas.microsoft.com/office/powerpoint/2010/main" val="18307874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948CA-CCDA-5E4B-6534-C362B4D5DD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D11CDB-247A-EA78-4236-17BD2B3D7FA0}"/>
              </a:ext>
            </a:extLst>
          </p:cNvPr>
          <p:cNvSpPr>
            <a:spLocks noGrp="1"/>
          </p:cNvSpPr>
          <p:nvPr>
            <p:ph type="title"/>
          </p:nvPr>
        </p:nvSpPr>
        <p:spPr>
          <a:xfrm>
            <a:off x="1980383" y="1010161"/>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وَإِذْ قُلْتُمْ يَا مُوسَىٰ لَنْ نَصْبِرَ عَلَىٰ طَعَامٍ وَاحِدٍ فَادْعُ لَنَا رَبَّكَ يُخْرِجْ لَنَا مِمَّا تُنْبِتُ الْأَرْضُ مِنْ بَقْلِهَا وَقِثَّائِهَا وَفُومِهَا وَعَدَسِهَا وَبَصَلِهَاۖ قَالَ أَتَسْتَبْدِلُونَ الَّذِي هُوَ أَدْنَىٰ بِالَّذِي هُوَ خَيْرٌۚ اهْبِطُوا مِصْرًا فَإِنَّ لَكُمْ مَا سَأَلْتُمْۗ</a:t>
            </a:r>
            <a:r>
              <a:rPr lang="en-US" sz="4000" b="0" dirty="0">
                <a:latin typeface="Arial" panose="020B0604020202020204" pitchFamily="34" charset="0"/>
                <a:ea typeface="+mn-ea"/>
                <a:cs typeface="Arial" panose="020B0604020202020204" pitchFamily="34" charset="0"/>
              </a:rPr>
              <a:t>…</a:t>
            </a:r>
            <a:endParaRPr lang="ar-EG" sz="4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FC81B1-0A4C-38A6-6C17-FB793F9BF422}"/>
              </a:ext>
            </a:extLst>
          </p:cNvPr>
          <p:cNvSpPr txBox="1"/>
          <p:nvPr/>
        </p:nvSpPr>
        <p:spPr>
          <a:xfrm>
            <a:off x="2472973" y="4207745"/>
            <a:ext cx="7246034"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ye said: "O Moses! we cannot endure one kind of food (always); so beseech thy Lord for us to produce for us of what the earth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-its pot-herbs, and cucumbers, Its garlic, lentils, and onions." He said: "Will ye exchange the better for the worse? Go ye down to any town, and ye shall find what ye want!"</a:t>
            </a:r>
          </a:p>
        </p:txBody>
      </p:sp>
    </p:spTree>
    <p:extLst>
      <p:ext uri="{BB962C8B-B14F-4D97-AF65-F5344CB8AC3E}">
        <p14:creationId xmlns:p14="http://schemas.microsoft.com/office/powerpoint/2010/main" val="26754902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5E015-966C-54ED-5C4C-82EE6CE3C0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68342-00E4-7242-5A9F-AC4764192679}"/>
              </a:ext>
            </a:extLst>
          </p:cNvPr>
          <p:cNvSpPr>
            <a:spLocks noGrp="1"/>
          </p:cNvSpPr>
          <p:nvPr>
            <p:ph type="title"/>
          </p:nvPr>
        </p:nvSpPr>
        <p:spPr>
          <a:xfrm>
            <a:off x="1980384" y="924051"/>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وَضُرِبَتْ عَلَيْهِمُ الذِّلَّةُ وَالْمَسْكَنَةُ وَبَاءُوا بِغَضَبٍ مِنَ اللَّهِ ۗ ذَٰلِكَ بِأَنَّهُمْ كَانُوا يَكْفُرُونَ بِآيَاتِ اللَّهِ وَيَقْتُلُونَ النَّبِيِّينَ بِغَيْرِ الْحَقِّ ۗ ذَٰلِكَ بِمَا عَصَوْا وَكَانُوا يَعْتَدُونَ</a:t>
            </a:r>
          </a:p>
        </p:txBody>
      </p:sp>
      <p:sp>
        <p:nvSpPr>
          <p:cNvPr id="4" name="TextBox 3">
            <a:extLst>
              <a:ext uri="{FF2B5EF4-FFF2-40B4-BE49-F238E27FC236}">
                <a16:creationId xmlns:a16="http://schemas.microsoft.com/office/drawing/2014/main" id="{238D75C4-5E65-DE26-2F1D-76031B349291}"/>
              </a:ext>
            </a:extLst>
          </p:cNvPr>
          <p:cNvSpPr txBox="1"/>
          <p:nvPr/>
        </p:nvSpPr>
        <p:spPr>
          <a:xfrm>
            <a:off x="3143699" y="380436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{61}</a:t>
            </a:r>
            <a:endParaRPr lang="en-US" sz="1600" dirty="0"/>
          </a:p>
        </p:txBody>
      </p:sp>
      <p:sp>
        <p:nvSpPr>
          <p:cNvPr id="14" name="TextBox 13">
            <a:extLst>
              <a:ext uri="{FF2B5EF4-FFF2-40B4-BE49-F238E27FC236}">
                <a16:creationId xmlns:a16="http://schemas.microsoft.com/office/drawing/2014/main" id="{41BD6181-9B4D-9D29-CD20-A185856369D7}"/>
              </a:ext>
            </a:extLst>
          </p:cNvPr>
          <p:cNvSpPr txBox="1"/>
          <p:nvPr/>
        </p:nvSpPr>
        <p:spPr>
          <a:xfrm>
            <a:off x="2060704" y="4071901"/>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were covered with humiliation and misery; they drew on themselves the wrath of Allah. This because they went on rejecting the Signs of Allah and slaying His Messengers without just cause. This because they rebelled and went on transgressing.</a:t>
            </a:r>
          </a:p>
        </p:txBody>
      </p:sp>
    </p:spTree>
    <p:extLst>
      <p:ext uri="{BB962C8B-B14F-4D97-AF65-F5344CB8AC3E}">
        <p14:creationId xmlns:p14="http://schemas.microsoft.com/office/powerpoint/2010/main" val="15820466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CF791-5F9D-5CF0-B3E3-6D82AEC39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161D8-0396-6A81-8707-DA63B2C82950}"/>
              </a:ext>
            </a:extLst>
          </p:cNvPr>
          <p:cNvSpPr>
            <a:spLocks noGrp="1"/>
          </p:cNvSpPr>
          <p:nvPr>
            <p:ph type="title"/>
          </p:nvPr>
        </p:nvSpPr>
        <p:spPr>
          <a:xfrm>
            <a:off x="1980383" y="835274"/>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الَّذِينَ آمَنُوا وَالَّذِينَ هَادُوا وَالنَّصَارَىٰ وَالصَّابِئِينَ مَنْ آمَنَ بِاللَّهِ وَالْيَوْمِ الْآخِرِ وَعَمِلَ صَالِحًا فَلَهُمْ أَجْرُهُمْ عِنْدَ رَبِّهِمْ وَلَا خَوْفٌ عَلَيْهِمْ وَلَا هُمْ يَحْزَنُونَ</a:t>
            </a:r>
          </a:p>
        </p:txBody>
      </p:sp>
      <p:sp>
        <p:nvSpPr>
          <p:cNvPr id="4" name="TextBox 3">
            <a:extLst>
              <a:ext uri="{FF2B5EF4-FFF2-40B4-BE49-F238E27FC236}">
                <a16:creationId xmlns:a16="http://schemas.microsoft.com/office/drawing/2014/main" id="{57FB3F89-0A39-9CF2-365E-6555929451DF}"/>
              </a:ext>
            </a:extLst>
          </p:cNvPr>
          <p:cNvSpPr txBox="1"/>
          <p:nvPr/>
        </p:nvSpPr>
        <p:spPr>
          <a:xfrm>
            <a:off x="2850737" y="372447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{62}</a:t>
            </a:r>
            <a:endParaRPr lang="en-US" sz="1600" dirty="0"/>
          </a:p>
        </p:txBody>
      </p:sp>
      <p:sp>
        <p:nvSpPr>
          <p:cNvPr id="14" name="TextBox 13">
            <a:extLst>
              <a:ext uri="{FF2B5EF4-FFF2-40B4-BE49-F238E27FC236}">
                <a16:creationId xmlns:a16="http://schemas.microsoft.com/office/drawing/2014/main" id="{0D90B4FA-B37C-CDA8-4366-5C0B8D15AC73}"/>
              </a:ext>
            </a:extLst>
          </p:cNvPr>
          <p:cNvSpPr txBox="1"/>
          <p:nvPr/>
        </p:nvSpPr>
        <p:spPr>
          <a:xfrm>
            <a:off x="2060702" y="3965369"/>
            <a:ext cx="8070575" cy="1862048"/>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(in the Qur'an), and those who follow the Jewish (scriptures), and the Christians and the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Sabians</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any who believe in Allah and the Last Day, and work righteousness, shall have their reward with their Lord; on them shall be no fear, nor shall they grieve.</a:t>
            </a:r>
          </a:p>
        </p:txBody>
      </p:sp>
    </p:spTree>
    <p:extLst>
      <p:ext uri="{BB962C8B-B14F-4D97-AF65-F5344CB8AC3E}">
        <p14:creationId xmlns:p14="http://schemas.microsoft.com/office/powerpoint/2010/main" val="12204106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D8313-01BE-CF9A-7178-AF7564B2E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ED7F3C-BF6E-11E2-DF33-A5770953E529}"/>
              </a:ext>
            </a:extLst>
          </p:cNvPr>
          <p:cNvSpPr>
            <a:spLocks noGrp="1"/>
          </p:cNvSpPr>
          <p:nvPr>
            <p:ph type="title"/>
          </p:nvPr>
        </p:nvSpPr>
        <p:spPr>
          <a:xfrm>
            <a:off x="1980392" y="119925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أَخَذْنَا مِيثَاقَكُمْ وَرَفَعْنَا فَوْقَكُمُ الطُّورَ خُذُوا مَا آتَيْنَاكُمْ بِقُوَّةٍ وَاذْكُرُوا مَا فِيهِ لَعَلَّكُمْ تَتَّقُونَ</a:t>
            </a:r>
          </a:p>
        </p:txBody>
      </p:sp>
      <p:sp>
        <p:nvSpPr>
          <p:cNvPr id="4" name="TextBox 3">
            <a:extLst>
              <a:ext uri="{FF2B5EF4-FFF2-40B4-BE49-F238E27FC236}">
                <a16:creationId xmlns:a16="http://schemas.microsoft.com/office/drawing/2014/main" id="{32D48824-0AAB-F4FA-AA9C-046F2A03EF25}"/>
              </a:ext>
            </a:extLst>
          </p:cNvPr>
          <p:cNvSpPr txBox="1"/>
          <p:nvPr/>
        </p:nvSpPr>
        <p:spPr>
          <a:xfrm>
            <a:off x="2362466" y="391977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{63}</a:t>
            </a:r>
            <a:endParaRPr lang="en-US" sz="1600" dirty="0"/>
          </a:p>
        </p:txBody>
      </p:sp>
      <p:sp>
        <p:nvSpPr>
          <p:cNvPr id="14" name="TextBox 13">
            <a:extLst>
              <a:ext uri="{FF2B5EF4-FFF2-40B4-BE49-F238E27FC236}">
                <a16:creationId xmlns:a16="http://schemas.microsoft.com/office/drawing/2014/main" id="{16397302-6AB0-2C6C-ADC4-61F70DB9F82F}"/>
              </a:ext>
            </a:extLst>
          </p:cNvPr>
          <p:cNvSpPr txBox="1"/>
          <p:nvPr/>
        </p:nvSpPr>
        <p:spPr>
          <a:xfrm>
            <a:off x="2060712" y="4258332"/>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and We raised above you (The towering height) of Mount (Sinai) : (Saying): "Hold firmly to what We have given you and bring (ever) to remembrance what is therein: Perchance ye may fear Allah.</a:t>
            </a:r>
          </a:p>
        </p:txBody>
      </p:sp>
    </p:spTree>
    <p:extLst>
      <p:ext uri="{BB962C8B-B14F-4D97-AF65-F5344CB8AC3E}">
        <p14:creationId xmlns:p14="http://schemas.microsoft.com/office/powerpoint/2010/main" val="41597377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031A6-F0DB-8F25-A480-98FCAB4F7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A7367-6FC6-B86C-BC64-0C53596E90A9}"/>
              </a:ext>
            </a:extLst>
          </p:cNvPr>
          <p:cNvSpPr>
            <a:spLocks noGrp="1"/>
          </p:cNvSpPr>
          <p:nvPr>
            <p:ph type="title"/>
          </p:nvPr>
        </p:nvSpPr>
        <p:spPr>
          <a:xfrm>
            <a:off x="1962635" y="150997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تَوَلَّيْتُمْ مِنْ بَعْدِ ذَٰلِكَۖ فَلَوْلَا</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فَضْلُ اللَّهِ عَلَيْكُمْ وَرَحْمَتُهُ لَكُنْتُمْ مِنَ الْخَاسِرِينَ</a:t>
            </a:r>
          </a:p>
        </p:txBody>
      </p:sp>
      <p:sp>
        <p:nvSpPr>
          <p:cNvPr id="4" name="TextBox 3">
            <a:extLst>
              <a:ext uri="{FF2B5EF4-FFF2-40B4-BE49-F238E27FC236}">
                <a16:creationId xmlns:a16="http://schemas.microsoft.com/office/drawing/2014/main" id="{D659848F-1F28-5CE4-8182-8EC75C77DF78}"/>
              </a:ext>
            </a:extLst>
          </p:cNvPr>
          <p:cNvSpPr txBox="1"/>
          <p:nvPr/>
        </p:nvSpPr>
        <p:spPr>
          <a:xfrm>
            <a:off x="3995956" y="4274886"/>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{64}</a:t>
            </a:r>
            <a:endParaRPr lang="en-US" sz="1600" dirty="0"/>
          </a:p>
        </p:txBody>
      </p:sp>
      <p:sp>
        <p:nvSpPr>
          <p:cNvPr id="14" name="TextBox 13">
            <a:extLst>
              <a:ext uri="{FF2B5EF4-FFF2-40B4-BE49-F238E27FC236}">
                <a16:creationId xmlns:a16="http://schemas.microsoft.com/office/drawing/2014/main" id="{3213BB51-B391-C6C4-6061-B7A31C88FE70}"/>
              </a:ext>
            </a:extLst>
          </p:cNvPr>
          <p:cNvSpPr txBox="1"/>
          <p:nvPr/>
        </p:nvSpPr>
        <p:spPr>
          <a:xfrm>
            <a:off x="2123274" y="4613440"/>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ye turned back thereafter: Had it not been for the Grace and Mercy of Allah to you, ye had surely been among the lost.</a:t>
            </a:r>
          </a:p>
        </p:txBody>
      </p:sp>
    </p:spTree>
    <p:extLst>
      <p:ext uri="{BB962C8B-B14F-4D97-AF65-F5344CB8AC3E}">
        <p14:creationId xmlns:p14="http://schemas.microsoft.com/office/powerpoint/2010/main" val="132229010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B2116-8C30-6B26-8D5D-B994D8B0B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740B9-3898-5456-40F4-11636E32F524}"/>
              </a:ext>
            </a:extLst>
          </p:cNvPr>
          <p:cNvSpPr>
            <a:spLocks noGrp="1"/>
          </p:cNvSpPr>
          <p:nvPr>
            <p:ph type="title"/>
          </p:nvPr>
        </p:nvSpPr>
        <p:spPr>
          <a:xfrm>
            <a:off x="1980391" y="151885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وَلَقَدْ عَلِمْتُمُ الَّذِينَ اعْتَدَوْا مِنْكُمْ</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فِي السَّبْتِ فَقُلْنَا لَهُمْ كُونُوا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قِرَدَةً خَاسِئِينَ</a:t>
            </a:r>
          </a:p>
        </p:txBody>
      </p:sp>
      <p:sp>
        <p:nvSpPr>
          <p:cNvPr id="4" name="TextBox 3">
            <a:extLst>
              <a:ext uri="{FF2B5EF4-FFF2-40B4-BE49-F238E27FC236}">
                <a16:creationId xmlns:a16="http://schemas.microsoft.com/office/drawing/2014/main" id="{77244759-3D19-B575-AC7A-5ECAEAA3F7E4}"/>
              </a:ext>
            </a:extLst>
          </p:cNvPr>
          <p:cNvSpPr txBox="1"/>
          <p:nvPr/>
        </p:nvSpPr>
        <p:spPr>
          <a:xfrm>
            <a:off x="4084733" y="428376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{65}</a:t>
            </a:r>
            <a:endParaRPr lang="en-US" sz="1600" dirty="0"/>
          </a:p>
        </p:txBody>
      </p:sp>
      <p:sp>
        <p:nvSpPr>
          <p:cNvPr id="14" name="TextBox 13">
            <a:extLst>
              <a:ext uri="{FF2B5EF4-FFF2-40B4-BE49-F238E27FC236}">
                <a16:creationId xmlns:a16="http://schemas.microsoft.com/office/drawing/2014/main" id="{CC3F89FF-BC4B-28E5-1C58-0BCCD44424B9}"/>
              </a:ext>
            </a:extLst>
          </p:cNvPr>
          <p:cNvSpPr txBox="1"/>
          <p:nvPr/>
        </p:nvSpPr>
        <p:spPr>
          <a:xfrm>
            <a:off x="2141030" y="4622317"/>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well ye knew those amongst you who transgressed in the matter of the Sabbath: We said to them: "Be ye apes, despised and rejected."</a:t>
            </a:r>
          </a:p>
        </p:txBody>
      </p:sp>
    </p:spTree>
    <p:extLst>
      <p:ext uri="{BB962C8B-B14F-4D97-AF65-F5344CB8AC3E}">
        <p14:creationId xmlns:p14="http://schemas.microsoft.com/office/powerpoint/2010/main" val="1899980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E14BD-2A94-5380-DAC7-3BD5E4AE1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73113-9338-351B-84B6-78A0200B465F}"/>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فَجَعَلْنَاهَا نَكَالًا لِمَا بَيْنَ يَدَيْهَا وَمَا خَلْفَهَا وَمَوْعِظَةً لِلْمُتَّقِينَ </a:t>
            </a:r>
          </a:p>
        </p:txBody>
      </p:sp>
      <p:sp>
        <p:nvSpPr>
          <p:cNvPr id="4" name="TextBox 3">
            <a:extLst>
              <a:ext uri="{FF2B5EF4-FFF2-40B4-BE49-F238E27FC236}">
                <a16:creationId xmlns:a16="http://schemas.microsoft.com/office/drawing/2014/main" id="{10D3D343-3C6F-C116-B134-B7B35D6ACC13}"/>
              </a:ext>
            </a:extLst>
          </p:cNvPr>
          <p:cNvSpPr txBox="1"/>
          <p:nvPr/>
        </p:nvSpPr>
        <p:spPr>
          <a:xfrm>
            <a:off x="2930638" y="402114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{66}</a:t>
            </a:r>
            <a:endParaRPr lang="en-US" sz="1600" dirty="0"/>
          </a:p>
        </p:txBody>
      </p:sp>
      <p:sp>
        <p:nvSpPr>
          <p:cNvPr id="14" name="TextBox 13">
            <a:extLst>
              <a:ext uri="{FF2B5EF4-FFF2-40B4-BE49-F238E27FC236}">
                <a16:creationId xmlns:a16="http://schemas.microsoft.com/office/drawing/2014/main" id="{9B7FE83E-34A8-2521-80FE-AF92006CB276}"/>
              </a:ext>
            </a:extLst>
          </p:cNvPr>
          <p:cNvSpPr txBox="1"/>
          <p:nvPr/>
        </p:nvSpPr>
        <p:spPr>
          <a:xfrm>
            <a:off x="2141032" y="4359699"/>
            <a:ext cx="8070575" cy="800219"/>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We made it an example to their own time and to their posterity, and a lesson to those who fear Allah.</a:t>
            </a:r>
          </a:p>
        </p:txBody>
      </p:sp>
    </p:spTree>
    <p:extLst>
      <p:ext uri="{BB962C8B-B14F-4D97-AF65-F5344CB8AC3E}">
        <p14:creationId xmlns:p14="http://schemas.microsoft.com/office/powerpoint/2010/main" val="11848592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9DAB5-C938-14B8-30B9-927579DA7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84BF7C-888A-FB82-049F-9897BA182F09}"/>
              </a:ext>
            </a:extLst>
          </p:cNvPr>
          <p:cNvSpPr>
            <a:spLocks noGrp="1"/>
          </p:cNvSpPr>
          <p:nvPr>
            <p:ph type="title"/>
          </p:nvPr>
        </p:nvSpPr>
        <p:spPr>
          <a:xfrm>
            <a:off x="2051832" y="140344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قَالَ مُوسَىٰ لِقَوْمِهِ إِنَّ اللَّهَ يَأْمُرُكُمْ أَنْ تَذْبَحُوا بَقَرَةًۖ</a:t>
            </a:r>
            <a:r>
              <a:rPr lang="en-US" sz="5400" b="0" i="0" kern="1200" dirty="0">
                <a:effectLst/>
                <a:latin typeface="Arial" panose="020B0604020202020204" pitchFamily="34" charset="0"/>
                <a:ea typeface="+mn-ea"/>
                <a:cs typeface="Arial" panose="020B0604020202020204" pitchFamily="34" charset="0"/>
              </a:rPr>
              <a:t> </a:t>
            </a:r>
            <a:r>
              <a:rPr lang="ar-EG" sz="5400" b="0" i="0" kern="1200" dirty="0">
                <a:effectLst/>
                <a:latin typeface="Arial" panose="020B0604020202020204" pitchFamily="34" charset="0"/>
                <a:ea typeface="+mn-ea"/>
                <a:cs typeface="Arial" panose="020B0604020202020204" pitchFamily="34" charset="0"/>
              </a:rPr>
              <a:t>قَالُوا أَتَتَّخِذُنَا هُزُوًاۖ قَالَ أَعُوذُ بِاللَّهِ أَنْ أَكُونَ مِنَ الْجَاهِلِينَ</a:t>
            </a:r>
          </a:p>
        </p:txBody>
      </p:sp>
      <p:sp>
        <p:nvSpPr>
          <p:cNvPr id="4" name="TextBox 3">
            <a:extLst>
              <a:ext uri="{FF2B5EF4-FFF2-40B4-BE49-F238E27FC236}">
                <a16:creationId xmlns:a16="http://schemas.microsoft.com/office/drawing/2014/main" id="{5CBCB9CB-6960-B8BE-C935-9F4D8C996656}"/>
              </a:ext>
            </a:extLst>
          </p:cNvPr>
          <p:cNvSpPr txBox="1"/>
          <p:nvPr/>
        </p:nvSpPr>
        <p:spPr>
          <a:xfrm>
            <a:off x="2291864" y="401947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{67}</a:t>
            </a:r>
            <a:endParaRPr lang="en-US" sz="1600" dirty="0"/>
          </a:p>
        </p:txBody>
      </p:sp>
      <p:sp>
        <p:nvSpPr>
          <p:cNvPr id="14" name="TextBox 13">
            <a:extLst>
              <a:ext uri="{FF2B5EF4-FFF2-40B4-BE49-F238E27FC236}">
                <a16:creationId xmlns:a16="http://schemas.microsoft.com/office/drawing/2014/main" id="{62ED954E-87BE-245D-3535-7732C7052E40}"/>
              </a:ext>
            </a:extLst>
          </p:cNvPr>
          <p:cNvSpPr txBox="1"/>
          <p:nvPr/>
        </p:nvSpPr>
        <p:spPr>
          <a:xfrm>
            <a:off x="2132151" y="4358027"/>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Moses said to his people: "Allah commands that ye sacrifice a heifer." They said: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Makest</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 laughing-stock of us?" He said: "Allah save me from being an ignorant (fool)!"</a:t>
            </a:r>
          </a:p>
        </p:txBody>
      </p:sp>
    </p:spTree>
    <p:extLst>
      <p:ext uri="{BB962C8B-B14F-4D97-AF65-F5344CB8AC3E}">
        <p14:creationId xmlns:p14="http://schemas.microsoft.com/office/powerpoint/2010/main" val="85655555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192D7-0CBC-7FB7-F4AB-896A18BDE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31C36-39ED-9030-1C51-DF3CBB771581}"/>
              </a:ext>
            </a:extLst>
          </p:cNvPr>
          <p:cNvSpPr>
            <a:spLocks noGrp="1"/>
          </p:cNvSpPr>
          <p:nvPr>
            <p:ph type="title"/>
          </p:nvPr>
        </p:nvSpPr>
        <p:spPr>
          <a:xfrm>
            <a:off x="2060709" y="99186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قَالُوا ادْعُ لَنَا رَبَّكَ يُبَيِّنْ لَنَا مَا هِيَۚ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قَالَ إِنَّهُ يَقُولُ إِنَّهَا بَقَرَةٌ لَا فَارِضٌ</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وَلَا</a:t>
            </a:r>
            <a:r>
              <a:rPr lang="en-US" sz="5000" b="0" dirty="0">
                <a:latin typeface="Arial" panose="020B0604020202020204" pitchFamily="34" charset="0"/>
                <a:ea typeface="+mn-ea"/>
                <a:cs typeface="Arial" panose="020B0604020202020204" pitchFamily="34" charset="0"/>
              </a:rPr>
              <a:t> </a:t>
            </a:r>
            <a:r>
              <a:rPr lang="ar-EG" sz="5000" b="0" i="0" kern="1200" dirty="0">
                <a:effectLst/>
                <a:latin typeface="Arial" panose="020B0604020202020204" pitchFamily="34" charset="0"/>
                <a:ea typeface="+mn-ea"/>
                <a:cs typeface="Arial" panose="020B0604020202020204" pitchFamily="34" charset="0"/>
              </a:rPr>
              <a:t>بِكْرٌعَوَانٌ بَيْنَ ذَٰلِكَ ۖ فَافْعَلُوا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مَا تُؤْمَرُونَ </a:t>
            </a:r>
          </a:p>
        </p:txBody>
      </p:sp>
      <p:sp>
        <p:nvSpPr>
          <p:cNvPr id="4" name="TextBox 3">
            <a:extLst>
              <a:ext uri="{FF2B5EF4-FFF2-40B4-BE49-F238E27FC236}">
                <a16:creationId xmlns:a16="http://schemas.microsoft.com/office/drawing/2014/main" id="{478161A4-9D30-8F69-4CE3-10B6956B5B09}"/>
              </a:ext>
            </a:extLst>
          </p:cNvPr>
          <p:cNvSpPr txBox="1"/>
          <p:nvPr/>
        </p:nvSpPr>
        <p:spPr>
          <a:xfrm>
            <a:off x="4546793" y="391294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{68}</a:t>
            </a:r>
            <a:endParaRPr lang="en-US" sz="1600" dirty="0"/>
          </a:p>
        </p:txBody>
      </p:sp>
      <p:sp>
        <p:nvSpPr>
          <p:cNvPr id="14" name="TextBox 13">
            <a:extLst>
              <a:ext uri="{FF2B5EF4-FFF2-40B4-BE49-F238E27FC236}">
                <a16:creationId xmlns:a16="http://schemas.microsoft.com/office/drawing/2014/main" id="{2B83EE46-9669-4D6A-EA01-50D95FF76EE5}"/>
              </a:ext>
            </a:extLst>
          </p:cNvPr>
          <p:cNvSpPr txBox="1"/>
          <p:nvPr/>
        </p:nvSpPr>
        <p:spPr>
          <a:xfrm>
            <a:off x="2141028" y="4251495"/>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what (heifer) it is!" He said; "He says: The heifer should be neither too old nor too young, but of middling age. Now do what ye are commanded!"</a:t>
            </a:r>
          </a:p>
        </p:txBody>
      </p:sp>
    </p:spTree>
    <p:extLst>
      <p:ext uri="{BB962C8B-B14F-4D97-AF65-F5344CB8AC3E}">
        <p14:creationId xmlns:p14="http://schemas.microsoft.com/office/powerpoint/2010/main" val="1331660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73DB2-565D-E741-17CC-43D0A569C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A5361-E7CE-1713-8281-E37B51C69450}"/>
              </a:ext>
            </a:extLst>
          </p:cNvPr>
          <p:cNvSpPr>
            <a:spLocks noGrp="1"/>
          </p:cNvSpPr>
          <p:nvPr>
            <p:ph type="title"/>
          </p:nvPr>
        </p:nvSpPr>
        <p:spPr>
          <a:xfrm>
            <a:off x="1980393" y="16980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اهْدِنَا الصِّرَاطَ الْمُسْتَقِيمَ</a:t>
            </a:r>
          </a:p>
        </p:txBody>
      </p:sp>
      <p:sp>
        <p:nvSpPr>
          <p:cNvPr id="4" name="TextBox 3">
            <a:extLst>
              <a:ext uri="{FF2B5EF4-FFF2-40B4-BE49-F238E27FC236}">
                <a16:creationId xmlns:a16="http://schemas.microsoft.com/office/drawing/2014/main" id="{71921B31-1E36-E5BC-25C0-09CDEC6383B3}"/>
              </a:ext>
            </a:extLst>
          </p:cNvPr>
          <p:cNvSpPr txBox="1"/>
          <p:nvPr/>
        </p:nvSpPr>
        <p:spPr>
          <a:xfrm>
            <a:off x="2862309" y="3580956"/>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a:t>
            </a:r>
            <a:endParaRPr lang="en-US" sz="1600" dirty="0"/>
          </a:p>
        </p:txBody>
      </p:sp>
      <p:sp>
        <p:nvSpPr>
          <p:cNvPr id="14" name="TextBox 13">
            <a:extLst>
              <a:ext uri="{FF2B5EF4-FFF2-40B4-BE49-F238E27FC236}">
                <a16:creationId xmlns:a16="http://schemas.microsoft.com/office/drawing/2014/main" id="{4C788D99-B061-DFCD-8699-F99D97058388}"/>
              </a:ext>
            </a:extLst>
          </p:cNvPr>
          <p:cNvSpPr txBox="1"/>
          <p:nvPr/>
        </p:nvSpPr>
        <p:spPr>
          <a:xfrm>
            <a:off x="3048740" y="3919510"/>
            <a:ext cx="6094520"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Show us the straight way,</a:t>
            </a:r>
          </a:p>
        </p:txBody>
      </p:sp>
    </p:spTree>
    <p:extLst>
      <p:ext uri="{BB962C8B-B14F-4D97-AF65-F5344CB8AC3E}">
        <p14:creationId xmlns:p14="http://schemas.microsoft.com/office/powerpoint/2010/main" val="14703251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266E0-F8F1-1CAB-B1DA-71AC78006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9DCEF-8033-9496-DFE3-CBE6945B83A0}"/>
              </a:ext>
            </a:extLst>
          </p:cNvPr>
          <p:cNvSpPr>
            <a:spLocks noGrp="1"/>
          </p:cNvSpPr>
          <p:nvPr>
            <p:ph type="title"/>
          </p:nvPr>
        </p:nvSpPr>
        <p:spPr>
          <a:xfrm>
            <a:off x="1981143" y="156891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قَالُوا ادْعُ لَنَا رَبَّكَ يُبَيِّنْ لَنَا مَا لَوْنُهَاۚ قَالَ إِنَّهُ يَقُولُ إِنَّهَا بَقَرَةٌ صَفْرَاءُ فَاقِعٌ لَوْنُهَا تَسُرُّ النَّاظِرِينَ</a:t>
            </a:r>
          </a:p>
        </p:txBody>
      </p:sp>
      <p:sp>
        <p:nvSpPr>
          <p:cNvPr id="4" name="TextBox 3">
            <a:extLst>
              <a:ext uri="{FF2B5EF4-FFF2-40B4-BE49-F238E27FC236}">
                <a16:creationId xmlns:a16="http://schemas.microsoft.com/office/drawing/2014/main" id="{900A6B2E-893F-A9EA-4AD2-DD820674030D}"/>
              </a:ext>
            </a:extLst>
          </p:cNvPr>
          <p:cNvSpPr txBox="1"/>
          <p:nvPr/>
        </p:nvSpPr>
        <p:spPr>
          <a:xfrm>
            <a:off x="4129876" y="4250294"/>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{69}</a:t>
            </a:r>
            <a:endParaRPr lang="en-US" sz="1600" dirty="0"/>
          </a:p>
        </p:txBody>
      </p:sp>
      <p:sp>
        <p:nvSpPr>
          <p:cNvPr id="14" name="TextBox 13">
            <a:extLst>
              <a:ext uri="{FF2B5EF4-FFF2-40B4-BE49-F238E27FC236}">
                <a16:creationId xmlns:a16="http://schemas.microsoft.com/office/drawing/2014/main" id="{32F6C82B-A595-2E86-1D12-E704A94941BD}"/>
              </a:ext>
            </a:extLst>
          </p:cNvPr>
          <p:cNvSpPr txBox="1"/>
          <p:nvPr/>
        </p:nvSpPr>
        <p:spPr>
          <a:xfrm>
            <a:off x="2060712" y="458884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Her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colour</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"He says: A fawn-</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coloured</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heifer, pure and rich in tone, the admiration of beholders!"</a:t>
            </a:r>
          </a:p>
        </p:txBody>
      </p:sp>
    </p:spTree>
    <p:extLst>
      <p:ext uri="{BB962C8B-B14F-4D97-AF65-F5344CB8AC3E}">
        <p14:creationId xmlns:p14="http://schemas.microsoft.com/office/powerpoint/2010/main" val="6524297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414ED-1686-3668-FCCF-E58E64766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1A4E6-9545-B30D-0927-28BB6F709517}"/>
              </a:ext>
            </a:extLst>
          </p:cNvPr>
          <p:cNvSpPr>
            <a:spLocks noGrp="1"/>
          </p:cNvSpPr>
          <p:nvPr>
            <p:ph type="title"/>
          </p:nvPr>
        </p:nvSpPr>
        <p:spPr>
          <a:xfrm>
            <a:off x="2060708" y="154926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قَالُوا ادْعُ لَنَا رَبَّكَ يُبَيِّنْ لَنَا مَا هِيَ إِنَّ الْبَقَرَ تَشَابَهَ عَلَيْنَا وَإِنَّا إِنْ شَاءَ اللَّهُ لَمُهْتَدُونَ </a:t>
            </a:r>
          </a:p>
        </p:txBody>
      </p:sp>
      <p:sp>
        <p:nvSpPr>
          <p:cNvPr id="4" name="TextBox 3">
            <a:extLst>
              <a:ext uri="{FF2B5EF4-FFF2-40B4-BE49-F238E27FC236}">
                <a16:creationId xmlns:a16="http://schemas.microsoft.com/office/drawing/2014/main" id="{A17C0D66-20AE-A55F-B768-F6BFBD5A8FEB}"/>
              </a:ext>
            </a:extLst>
          </p:cNvPr>
          <p:cNvSpPr txBox="1"/>
          <p:nvPr/>
        </p:nvSpPr>
        <p:spPr>
          <a:xfrm>
            <a:off x="4218320" y="4308530"/>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{70}</a:t>
            </a:r>
            <a:endParaRPr lang="en-US" sz="1600" dirty="0"/>
          </a:p>
        </p:txBody>
      </p:sp>
      <p:sp>
        <p:nvSpPr>
          <p:cNvPr id="14" name="TextBox 13">
            <a:extLst>
              <a:ext uri="{FF2B5EF4-FFF2-40B4-BE49-F238E27FC236}">
                <a16:creationId xmlns:a16="http://schemas.microsoft.com/office/drawing/2014/main" id="{6C21A447-E606-D8BB-E8C3-B94182F1E172}"/>
              </a:ext>
            </a:extLst>
          </p:cNvPr>
          <p:cNvSpPr txBox="1"/>
          <p:nvPr/>
        </p:nvSpPr>
        <p:spPr>
          <a:xfrm>
            <a:off x="2141028" y="4647084"/>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"Beseech on our behalf Thy Lord to make plain to us what she is: To us are all heifers alike: We wish indeed for guidance, if Allah wills."</a:t>
            </a:r>
          </a:p>
        </p:txBody>
      </p:sp>
    </p:spTree>
    <p:extLst>
      <p:ext uri="{BB962C8B-B14F-4D97-AF65-F5344CB8AC3E}">
        <p14:creationId xmlns:p14="http://schemas.microsoft.com/office/powerpoint/2010/main" val="15268741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D637C-FCA0-FD0F-B6BB-DE5E77751D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377AFA-91DF-419C-901B-9782263E1E2E}"/>
              </a:ext>
            </a:extLst>
          </p:cNvPr>
          <p:cNvSpPr>
            <a:spLocks noGrp="1"/>
          </p:cNvSpPr>
          <p:nvPr>
            <p:ph type="title"/>
          </p:nvPr>
        </p:nvSpPr>
        <p:spPr>
          <a:xfrm>
            <a:off x="1980393" y="137171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قَالَ إِنَّهُ يَقُولُ إِنَّهَا بَقَرَةٌ لَا ذَلُولٌ تُثِيرُ الْأَرْضَ وَلَا تَسْقِي الْحَرْثَ مُسَلَّمَةٌ لَا شِيَةَ فِيهَاۚ قَالُوا الْآنَ جِئْتَ بِالْحَقِّ ۚ فَذَبَحُوهَا وَمَا كَادُوا يَفْعَلُونَ </a:t>
            </a:r>
          </a:p>
        </p:txBody>
      </p:sp>
      <p:sp>
        <p:nvSpPr>
          <p:cNvPr id="4" name="TextBox 3">
            <a:extLst>
              <a:ext uri="{FF2B5EF4-FFF2-40B4-BE49-F238E27FC236}">
                <a16:creationId xmlns:a16="http://schemas.microsoft.com/office/drawing/2014/main" id="{2DE2813C-42AD-BF43-F552-5063A07B0137}"/>
              </a:ext>
            </a:extLst>
          </p:cNvPr>
          <p:cNvSpPr txBox="1"/>
          <p:nvPr/>
        </p:nvSpPr>
        <p:spPr>
          <a:xfrm>
            <a:off x="4297803" y="431740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{71}</a:t>
            </a:r>
            <a:endParaRPr lang="en-US" sz="1600" dirty="0"/>
          </a:p>
        </p:txBody>
      </p:sp>
      <p:sp>
        <p:nvSpPr>
          <p:cNvPr id="14" name="TextBox 13">
            <a:extLst>
              <a:ext uri="{FF2B5EF4-FFF2-40B4-BE49-F238E27FC236}">
                <a16:creationId xmlns:a16="http://schemas.microsoft.com/office/drawing/2014/main" id="{8A7A1A49-F625-BDF7-50B9-DEA912C7E902}"/>
              </a:ext>
            </a:extLst>
          </p:cNvPr>
          <p:cNvSpPr txBox="1"/>
          <p:nvPr/>
        </p:nvSpPr>
        <p:spPr>
          <a:xfrm>
            <a:off x="2060712" y="4575462"/>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"He says: A heifer not trained to till the soil or water the fields; sound and without blemish." They said: "Now hast thou brought the truth." Then they offered her in sacrifice, but not with good-will.</a:t>
            </a:r>
          </a:p>
        </p:txBody>
      </p:sp>
    </p:spTree>
    <p:extLst>
      <p:ext uri="{BB962C8B-B14F-4D97-AF65-F5344CB8AC3E}">
        <p14:creationId xmlns:p14="http://schemas.microsoft.com/office/powerpoint/2010/main" val="6691192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C00D3-B64C-D89B-8D6D-4E90F7F8B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C6D94-742C-C42A-DA47-3D6312B0285F}"/>
              </a:ext>
            </a:extLst>
          </p:cNvPr>
          <p:cNvSpPr>
            <a:spLocks noGrp="1"/>
          </p:cNvSpPr>
          <p:nvPr>
            <p:ph type="title"/>
          </p:nvPr>
        </p:nvSpPr>
        <p:spPr>
          <a:xfrm>
            <a:off x="2060706" y="138582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 قَتَلْتُمْ نَفْسًا فَادَّارَأْتُمْ فِيهَاۖ وَاللَّهُ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مُخْرِجٌ مَا كُنْتُمْ تَكْتُمُونَ</a:t>
            </a:r>
          </a:p>
        </p:txBody>
      </p:sp>
      <p:sp>
        <p:nvSpPr>
          <p:cNvPr id="4" name="TextBox 3">
            <a:extLst>
              <a:ext uri="{FF2B5EF4-FFF2-40B4-BE49-F238E27FC236}">
                <a16:creationId xmlns:a16="http://schemas.microsoft.com/office/drawing/2014/main" id="{FCD9C74E-C2E9-57F5-BC72-B75B328B9C0F}"/>
              </a:ext>
            </a:extLst>
          </p:cNvPr>
          <p:cNvSpPr txBox="1"/>
          <p:nvPr/>
        </p:nvSpPr>
        <p:spPr>
          <a:xfrm>
            <a:off x="3055344" y="3758114"/>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{72}</a:t>
            </a:r>
            <a:endParaRPr lang="en-US" sz="1600" dirty="0"/>
          </a:p>
        </p:txBody>
      </p:sp>
      <p:sp>
        <p:nvSpPr>
          <p:cNvPr id="14" name="TextBox 13">
            <a:extLst>
              <a:ext uri="{FF2B5EF4-FFF2-40B4-BE49-F238E27FC236}">
                <a16:creationId xmlns:a16="http://schemas.microsoft.com/office/drawing/2014/main" id="{B2572EB3-0BA3-3CE3-1E93-EB6B198AEEB6}"/>
              </a:ext>
            </a:extLst>
          </p:cNvPr>
          <p:cNvSpPr txBox="1"/>
          <p:nvPr/>
        </p:nvSpPr>
        <p:spPr>
          <a:xfrm>
            <a:off x="2141025" y="409666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Remember ye slew a man and fell into a dispute among yourselves as to the crime: But Allah was to bring forth what ye did hide.</a:t>
            </a:r>
          </a:p>
        </p:txBody>
      </p:sp>
    </p:spTree>
    <p:extLst>
      <p:ext uri="{BB962C8B-B14F-4D97-AF65-F5344CB8AC3E}">
        <p14:creationId xmlns:p14="http://schemas.microsoft.com/office/powerpoint/2010/main" val="25271927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9C8A5-9605-8324-FBAE-1FBCA7DE5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0596F-73D7-C5A1-618A-2BA8627DCB65}"/>
              </a:ext>
            </a:extLst>
          </p:cNvPr>
          <p:cNvSpPr>
            <a:spLocks noGrp="1"/>
          </p:cNvSpPr>
          <p:nvPr>
            <p:ph type="title"/>
          </p:nvPr>
        </p:nvSpPr>
        <p:spPr>
          <a:xfrm>
            <a:off x="1980393" y="155450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فَقُلْنَا اضْرِبُوهُ بِبَعْضِهَاۚ كَذَٰلِكَ</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يُحْيِي اللَّهُ الْمَوْتَىٰ وَيُرِيكُمْ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آيَاتِهِ لَعَلَّكُمْ تَعْقِلُونَ</a:t>
            </a:r>
          </a:p>
        </p:txBody>
      </p:sp>
      <p:sp>
        <p:nvSpPr>
          <p:cNvPr id="4" name="TextBox 3">
            <a:extLst>
              <a:ext uri="{FF2B5EF4-FFF2-40B4-BE49-F238E27FC236}">
                <a16:creationId xmlns:a16="http://schemas.microsoft.com/office/drawing/2014/main" id="{C2928FFF-80E4-76D2-FA38-DCF5B88B592B}"/>
              </a:ext>
            </a:extLst>
          </p:cNvPr>
          <p:cNvSpPr txBox="1"/>
          <p:nvPr/>
        </p:nvSpPr>
        <p:spPr>
          <a:xfrm>
            <a:off x="3516570" y="434266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{73}</a:t>
            </a:r>
            <a:endParaRPr lang="en-US" sz="1600" dirty="0"/>
          </a:p>
        </p:txBody>
      </p:sp>
      <p:sp>
        <p:nvSpPr>
          <p:cNvPr id="14" name="TextBox 13">
            <a:extLst>
              <a:ext uri="{FF2B5EF4-FFF2-40B4-BE49-F238E27FC236}">
                <a16:creationId xmlns:a16="http://schemas.microsoft.com/office/drawing/2014/main" id="{3DE6EBC9-77C3-007C-6E4A-1A095D9444A2}"/>
              </a:ext>
            </a:extLst>
          </p:cNvPr>
          <p:cNvSpPr txBox="1"/>
          <p:nvPr/>
        </p:nvSpPr>
        <p:spPr>
          <a:xfrm>
            <a:off x="2060712" y="4681219"/>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We said: "Strike the (body) with a piece of the (heifer)." Thus Allah bringeth the dead to life and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showeth</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His Signs: Perchance ye may understand.</a:t>
            </a:r>
          </a:p>
        </p:txBody>
      </p:sp>
    </p:spTree>
    <p:extLst>
      <p:ext uri="{BB962C8B-B14F-4D97-AF65-F5344CB8AC3E}">
        <p14:creationId xmlns:p14="http://schemas.microsoft.com/office/powerpoint/2010/main" val="30299572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CDF40-08FE-2135-87D6-A943AA1D98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C0428-1991-F618-DFAB-401168F047FA}"/>
              </a:ext>
            </a:extLst>
          </p:cNvPr>
          <p:cNvSpPr>
            <a:spLocks noGrp="1"/>
          </p:cNvSpPr>
          <p:nvPr>
            <p:ph type="title"/>
          </p:nvPr>
        </p:nvSpPr>
        <p:spPr>
          <a:xfrm>
            <a:off x="1980393" y="1308158"/>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ثُمَّ قَسَتْ قُلُوبُكُمْ مِنْ بَعْدِ ذَٰلِكَ فَهِيَ كَالْحِجَارَةِ أَوْ أَشَدُّ قَسْوَةً ۚ وَإِنَّ مِنَ الْحِجَارَةِ لَمَا يَتَفَجَّرُ مِنْهُ الْأَنْهَارُۚ وَإِنَّ مِنْهَا لَمَا يَشَّقَّقُ فَيَخْرُجُ مِنْهُ الْمَاءُۚ وَإِنَّ مِنْهَا لَمَا يَهْبِطُ مِنْ خَشْيَةِ اللَّهِۗ وَمَا اللَّهُ بِغَافِلٍ عَمَّا تَعْمَلُونَ</a:t>
            </a:r>
          </a:p>
        </p:txBody>
      </p:sp>
      <p:sp>
        <p:nvSpPr>
          <p:cNvPr id="4" name="TextBox 3">
            <a:extLst>
              <a:ext uri="{FF2B5EF4-FFF2-40B4-BE49-F238E27FC236}">
                <a16:creationId xmlns:a16="http://schemas.microsoft.com/office/drawing/2014/main" id="{6EFC3F71-9099-03DC-A198-623F485C5D1C}"/>
              </a:ext>
            </a:extLst>
          </p:cNvPr>
          <p:cNvSpPr txBox="1"/>
          <p:nvPr/>
        </p:nvSpPr>
        <p:spPr>
          <a:xfrm>
            <a:off x="2495297" y="397042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{74}</a:t>
            </a:r>
            <a:endParaRPr lang="en-US" sz="1600" dirty="0"/>
          </a:p>
        </p:txBody>
      </p:sp>
      <p:sp>
        <p:nvSpPr>
          <p:cNvPr id="14" name="TextBox 13">
            <a:extLst>
              <a:ext uri="{FF2B5EF4-FFF2-40B4-BE49-F238E27FC236}">
                <a16:creationId xmlns:a16="http://schemas.microsoft.com/office/drawing/2014/main" id="{FDD6E699-4B4F-3651-F127-26ECC5FEC852}"/>
              </a:ext>
            </a:extLst>
          </p:cNvPr>
          <p:cNvSpPr txBox="1"/>
          <p:nvPr/>
        </p:nvSpPr>
        <p:spPr>
          <a:xfrm>
            <a:off x="2060712" y="430897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Thenceforth were your hearts hardened: They became like a rock and even worse in hardness. For among rocks there are some from which rivers gush forth; others there are which when split asunder send forth water; and others which sink for fear of Allah. And Allah is not unmindful of what ye do.</a:t>
            </a:r>
          </a:p>
        </p:txBody>
      </p:sp>
    </p:spTree>
    <p:extLst>
      <p:ext uri="{BB962C8B-B14F-4D97-AF65-F5344CB8AC3E}">
        <p14:creationId xmlns:p14="http://schemas.microsoft.com/office/powerpoint/2010/main" val="397631436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1C8B2-336B-1464-05DD-4F421A8B1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63CDF-C2CE-7FE9-263E-6864EC551D9F}"/>
              </a:ext>
            </a:extLst>
          </p:cNvPr>
          <p:cNvSpPr>
            <a:spLocks noGrp="1"/>
          </p:cNvSpPr>
          <p:nvPr>
            <p:ph type="title"/>
          </p:nvPr>
        </p:nvSpPr>
        <p:spPr>
          <a:xfrm>
            <a:off x="1980393" y="1378889"/>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أَفَتَطْمَعُونَ أَنْ يُؤْمِنُوا لَكُمْ وَقَدْ كَانَ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فَرِيقٌ مِنْهُمْ يَسْمَعُونَ كَلَامَ اللَّهِ</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ثُمَّ يُحَرِّفُونَهُ مِنْ بَعْدِ مَا عَقَلُوهُ</a:t>
            </a:r>
            <a:br>
              <a:rPr lang="en-US" sz="5000" b="0" dirty="0">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وَهُمْ يَعْلَمُونَ </a:t>
            </a:r>
          </a:p>
        </p:txBody>
      </p:sp>
      <p:sp>
        <p:nvSpPr>
          <p:cNvPr id="4" name="TextBox 3">
            <a:extLst>
              <a:ext uri="{FF2B5EF4-FFF2-40B4-BE49-F238E27FC236}">
                <a16:creationId xmlns:a16="http://schemas.microsoft.com/office/drawing/2014/main" id="{E476571A-730D-DCBD-E572-F916E18A5E7B}"/>
              </a:ext>
            </a:extLst>
          </p:cNvPr>
          <p:cNvSpPr txBox="1"/>
          <p:nvPr/>
        </p:nvSpPr>
        <p:spPr>
          <a:xfrm>
            <a:off x="4271173" y="4342664"/>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{75}</a:t>
            </a:r>
            <a:endParaRPr lang="en-US" sz="1600" dirty="0"/>
          </a:p>
        </p:txBody>
      </p:sp>
      <p:sp>
        <p:nvSpPr>
          <p:cNvPr id="14" name="TextBox 13">
            <a:extLst>
              <a:ext uri="{FF2B5EF4-FFF2-40B4-BE49-F238E27FC236}">
                <a16:creationId xmlns:a16="http://schemas.microsoft.com/office/drawing/2014/main" id="{871F5DBC-0749-ADB0-3386-F82F2800089F}"/>
              </a:ext>
            </a:extLst>
          </p:cNvPr>
          <p:cNvSpPr txBox="1"/>
          <p:nvPr/>
        </p:nvSpPr>
        <p:spPr>
          <a:xfrm>
            <a:off x="2060712" y="4681218"/>
            <a:ext cx="8070575" cy="1154162"/>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Can ye (o ye men of Faith) entertain the hope that they will believe in you?- Seeing that a party of them heard the Word of Allah, and perverted it knowingly after they understood it.</a:t>
            </a:r>
          </a:p>
        </p:txBody>
      </p:sp>
    </p:spTree>
    <p:extLst>
      <p:ext uri="{BB962C8B-B14F-4D97-AF65-F5344CB8AC3E}">
        <p14:creationId xmlns:p14="http://schemas.microsoft.com/office/powerpoint/2010/main" val="39457289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135CD-3E5A-D82E-C217-11E1903AC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421F9-4354-0AE8-95D4-2453EAD5BD30}"/>
              </a:ext>
            </a:extLst>
          </p:cNvPr>
          <p:cNvSpPr>
            <a:spLocks noGrp="1"/>
          </p:cNvSpPr>
          <p:nvPr>
            <p:ph type="title"/>
          </p:nvPr>
        </p:nvSpPr>
        <p:spPr>
          <a:xfrm>
            <a:off x="2042946" y="1201627"/>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وَإِذَا لَقُوا الَّذِينَ آمَنُوا قَالُوا آمَنَّا وَإِذَا خَلَا بَعْضُهُمْ إِلَىٰ بَعْضٍ قَالُوا أَتُحَدِّثُونَهُمْ بِمَا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فَتَحَ اللَّهُ عَلَيْكُمْ لِيُحَاجُّوكُمْ بِهِ عِنْدَ رَبِّكُمْۚ </a:t>
            </a:r>
            <a:br>
              <a:rPr lang="en-US"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أَفَلَا تَعْقِلُونَ</a:t>
            </a:r>
          </a:p>
        </p:txBody>
      </p:sp>
      <p:sp>
        <p:nvSpPr>
          <p:cNvPr id="4" name="TextBox 3">
            <a:extLst>
              <a:ext uri="{FF2B5EF4-FFF2-40B4-BE49-F238E27FC236}">
                <a16:creationId xmlns:a16="http://schemas.microsoft.com/office/drawing/2014/main" id="{84CACBC9-34DB-B92F-F1B9-46E2206606E6}"/>
              </a:ext>
            </a:extLst>
          </p:cNvPr>
          <p:cNvSpPr txBox="1"/>
          <p:nvPr/>
        </p:nvSpPr>
        <p:spPr>
          <a:xfrm>
            <a:off x="4564546" y="409469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{76}</a:t>
            </a:r>
            <a:endParaRPr lang="en-US" sz="1600" dirty="0"/>
          </a:p>
        </p:txBody>
      </p:sp>
      <p:sp>
        <p:nvSpPr>
          <p:cNvPr id="14" name="TextBox 13">
            <a:extLst>
              <a:ext uri="{FF2B5EF4-FFF2-40B4-BE49-F238E27FC236}">
                <a16:creationId xmlns:a16="http://schemas.microsoft.com/office/drawing/2014/main" id="{E05C0011-C692-D3C3-15A0-A866C67B00F2}"/>
              </a:ext>
            </a:extLst>
          </p:cNvPr>
          <p:cNvSpPr txBox="1"/>
          <p:nvPr/>
        </p:nvSpPr>
        <p:spPr>
          <a:xfrm>
            <a:off x="2123265" y="433559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when they meet the men of Faith, they say: "We believe": But when they meet each other in private, they say: "Shall you tell them what Allah hath revealed to you, that they may engage you in argument about it before your Lord?"- Do ye not understand (their aim)?</a:t>
            </a:r>
          </a:p>
        </p:txBody>
      </p:sp>
    </p:spTree>
    <p:extLst>
      <p:ext uri="{BB962C8B-B14F-4D97-AF65-F5344CB8AC3E}">
        <p14:creationId xmlns:p14="http://schemas.microsoft.com/office/powerpoint/2010/main" val="41684364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2EC79-8413-D9C4-FF14-4342D17EB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D695C-4048-6989-9EF3-D7B3D93C0636}"/>
              </a:ext>
            </a:extLst>
          </p:cNvPr>
          <p:cNvSpPr>
            <a:spLocks noGrp="1"/>
          </p:cNvSpPr>
          <p:nvPr>
            <p:ph type="title"/>
          </p:nvPr>
        </p:nvSpPr>
        <p:spPr>
          <a:xfrm>
            <a:off x="2069578" y="182518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أَوَلَا يَعْلَمُونَ أَنَّ اللَّهَ يَعْلَمُ مَا يُسِرُّونَ وَمَا يُعْلِنُونَ</a:t>
            </a:r>
          </a:p>
        </p:txBody>
      </p:sp>
      <p:sp>
        <p:nvSpPr>
          <p:cNvPr id="4" name="TextBox 3">
            <a:extLst>
              <a:ext uri="{FF2B5EF4-FFF2-40B4-BE49-F238E27FC236}">
                <a16:creationId xmlns:a16="http://schemas.microsoft.com/office/drawing/2014/main" id="{6259C4F2-BA32-096E-2399-B1ACE2552B81}"/>
              </a:ext>
            </a:extLst>
          </p:cNvPr>
          <p:cNvSpPr txBox="1"/>
          <p:nvPr/>
        </p:nvSpPr>
        <p:spPr>
          <a:xfrm>
            <a:off x="3428205" y="422888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{77}</a:t>
            </a:r>
            <a:endParaRPr lang="en-US" sz="1600" dirty="0"/>
          </a:p>
        </p:txBody>
      </p:sp>
      <p:sp>
        <p:nvSpPr>
          <p:cNvPr id="14" name="TextBox 13">
            <a:extLst>
              <a:ext uri="{FF2B5EF4-FFF2-40B4-BE49-F238E27FC236}">
                <a16:creationId xmlns:a16="http://schemas.microsoft.com/office/drawing/2014/main" id="{C1B783D0-1290-1D00-FC03-FAD7F713F95D}"/>
              </a:ext>
            </a:extLst>
          </p:cNvPr>
          <p:cNvSpPr txBox="1"/>
          <p:nvPr/>
        </p:nvSpPr>
        <p:spPr>
          <a:xfrm>
            <a:off x="2149898" y="4567435"/>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 they not that Allah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they</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conceal and what they reveal?</a:t>
            </a:r>
          </a:p>
        </p:txBody>
      </p:sp>
    </p:spTree>
    <p:extLst>
      <p:ext uri="{BB962C8B-B14F-4D97-AF65-F5344CB8AC3E}">
        <p14:creationId xmlns:p14="http://schemas.microsoft.com/office/powerpoint/2010/main" val="12004847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58EB9-3429-497B-9A43-9B8089FFE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9BE09-0813-725D-865E-78D6F3BC93B0}"/>
              </a:ext>
            </a:extLst>
          </p:cNvPr>
          <p:cNvSpPr>
            <a:spLocks noGrp="1"/>
          </p:cNvSpPr>
          <p:nvPr>
            <p:ph type="title"/>
          </p:nvPr>
        </p:nvSpPr>
        <p:spPr>
          <a:xfrm>
            <a:off x="2060700" y="134579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وَمِنْهُمْ أُمِّيُّونَ لَا يَعْلَمُونَ الْكِتَابَ إِلَّا أَمَانِيَّ وَإِنْ هُمْ إِلَّا يَظُنُّونَ</a:t>
            </a:r>
          </a:p>
        </p:txBody>
      </p:sp>
      <p:sp>
        <p:nvSpPr>
          <p:cNvPr id="4" name="TextBox 3">
            <a:extLst>
              <a:ext uri="{FF2B5EF4-FFF2-40B4-BE49-F238E27FC236}">
                <a16:creationId xmlns:a16="http://schemas.microsoft.com/office/drawing/2014/main" id="{200635B4-35E1-7994-205C-BF991C3BB474}"/>
              </a:ext>
            </a:extLst>
          </p:cNvPr>
          <p:cNvSpPr txBox="1"/>
          <p:nvPr/>
        </p:nvSpPr>
        <p:spPr>
          <a:xfrm>
            <a:off x="2797890" y="3669588"/>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{78}</a:t>
            </a:r>
            <a:endParaRPr lang="en-US" sz="1600" dirty="0"/>
          </a:p>
        </p:txBody>
      </p:sp>
      <p:sp>
        <p:nvSpPr>
          <p:cNvPr id="14" name="TextBox 13">
            <a:extLst>
              <a:ext uri="{FF2B5EF4-FFF2-40B4-BE49-F238E27FC236}">
                <a16:creationId xmlns:a16="http://schemas.microsoft.com/office/drawing/2014/main" id="{6F452D35-D2D5-7B68-8F77-30D2AF24ED47}"/>
              </a:ext>
            </a:extLst>
          </p:cNvPr>
          <p:cNvSpPr txBox="1"/>
          <p:nvPr/>
        </p:nvSpPr>
        <p:spPr>
          <a:xfrm>
            <a:off x="2141020" y="408804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are among them illiterates, who know not the Book, but (see therein their own) desires, and they do nothing but conjecture.</a:t>
            </a:r>
          </a:p>
        </p:txBody>
      </p:sp>
    </p:spTree>
    <p:extLst>
      <p:ext uri="{BB962C8B-B14F-4D97-AF65-F5344CB8AC3E}">
        <p14:creationId xmlns:p14="http://schemas.microsoft.com/office/powerpoint/2010/main" val="2897379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1A249-444E-E3C6-998B-2F1EDB357E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070CE-1AF1-F891-23EB-449945DE6A53}"/>
              </a:ext>
            </a:extLst>
          </p:cNvPr>
          <p:cNvSpPr>
            <a:spLocks noGrp="1"/>
          </p:cNvSpPr>
          <p:nvPr>
            <p:ph type="title"/>
          </p:nvPr>
        </p:nvSpPr>
        <p:spPr>
          <a:xfrm>
            <a:off x="1980393" y="148501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صِرَاطَ الَّذِينَ أَنْعَمْتَ عَلَيْهِمْ غَيْرِ الْمَغْضُوبِ عَلَيْهِمْ وَلَا الضَّالِّينَ </a:t>
            </a:r>
          </a:p>
        </p:txBody>
      </p:sp>
      <p:sp>
        <p:nvSpPr>
          <p:cNvPr id="4" name="TextBox 3">
            <a:extLst>
              <a:ext uri="{FF2B5EF4-FFF2-40B4-BE49-F238E27FC236}">
                <a16:creationId xmlns:a16="http://schemas.microsoft.com/office/drawing/2014/main" id="{220AB4FC-416B-B668-A083-99D29BC4206E}"/>
              </a:ext>
            </a:extLst>
          </p:cNvPr>
          <p:cNvSpPr txBox="1"/>
          <p:nvPr/>
        </p:nvSpPr>
        <p:spPr>
          <a:xfrm>
            <a:off x="2116585" y="3823469"/>
            <a:ext cx="532660"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a:t>
            </a:r>
            <a:endParaRPr lang="en-US" sz="1600" dirty="0"/>
          </a:p>
        </p:txBody>
      </p:sp>
      <p:sp>
        <p:nvSpPr>
          <p:cNvPr id="14" name="TextBox 13">
            <a:extLst>
              <a:ext uri="{FF2B5EF4-FFF2-40B4-BE49-F238E27FC236}">
                <a16:creationId xmlns:a16="http://schemas.microsoft.com/office/drawing/2014/main" id="{30EC2020-B3C1-8E09-0B2F-64481CC2D2D7}"/>
              </a:ext>
            </a:extLst>
          </p:cNvPr>
          <p:cNvSpPr txBox="1"/>
          <p:nvPr/>
        </p:nvSpPr>
        <p:spPr>
          <a:xfrm>
            <a:off x="3048740" y="4162023"/>
            <a:ext cx="6094520"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way of those on whom Thou hast bestowed Thy Grace, those whose (portion) is not wrath, and who</a:t>
            </a:r>
            <a:endParaRPr kumimoji="0" lang="ar-EG"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go not astray.</a:t>
            </a:r>
          </a:p>
        </p:txBody>
      </p:sp>
    </p:spTree>
    <p:extLst>
      <p:ext uri="{BB962C8B-B14F-4D97-AF65-F5344CB8AC3E}">
        <p14:creationId xmlns:p14="http://schemas.microsoft.com/office/powerpoint/2010/main" val="79503380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2A6AB-D2FB-A3D0-D805-1446372F3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28989-62C3-9CCB-24C4-BC13E60FD817}"/>
              </a:ext>
            </a:extLst>
          </p:cNvPr>
          <p:cNvSpPr>
            <a:spLocks noGrp="1"/>
          </p:cNvSpPr>
          <p:nvPr>
            <p:ph type="title"/>
          </p:nvPr>
        </p:nvSpPr>
        <p:spPr>
          <a:xfrm>
            <a:off x="2060698" y="98181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فَوَيْلٌ لِلَّذِينَ يَكْتُبُونَ الْكِتَابَ بِأَيْدِيهِمْ ثُمَّ يَقُولُونَ هَٰذَا مِنْ عِنْدِ اللَّهِ لِيَشْتَرُوا بِهِ ثَمَنًا قَلِيلًاۖ فَوَيْلٌ لَهُمْ مِمَّا كَتَبَتْ أَيْدِيهِمْ وَوَيْلٌ لَهُمْ مِمَّا يَكْسِبُونَ</a:t>
            </a:r>
          </a:p>
        </p:txBody>
      </p:sp>
      <p:sp>
        <p:nvSpPr>
          <p:cNvPr id="4" name="TextBox 3">
            <a:extLst>
              <a:ext uri="{FF2B5EF4-FFF2-40B4-BE49-F238E27FC236}">
                <a16:creationId xmlns:a16="http://schemas.microsoft.com/office/drawing/2014/main" id="{40642683-2A20-38EE-BD18-2239247B1D55}"/>
              </a:ext>
            </a:extLst>
          </p:cNvPr>
          <p:cNvSpPr txBox="1"/>
          <p:nvPr/>
        </p:nvSpPr>
        <p:spPr>
          <a:xfrm>
            <a:off x="4449137" y="391816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{79}</a:t>
            </a:r>
            <a:endParaRPr lang="en-US" sz="1600" dirty="0"/>
          </a:p>
        </p:txBody>
      </p:sp>
      <p:sp>
        <p:nvSpPr>
          <p:cNvPr id="14" name="TextBox 13">
            <a:extLst>
              <a:ext uri="{FF2B5EF4-FFF2-40B4-BE49-F238E27FC236}">
                <a16:creationId xmlns:a16="http://schemas.microsoft.com/office/drawing/2014/main" id="{A671FDC2-5765-A013-F5C6-60016D37D5DB}"/>
              </a:ext>
            </a:extLst>
          </p:cNvPr>
          <p:cNvSpPr txBox="1"/>
          <p:nvPr/>
        </p:nvSpPr>
        <p:spPr>
          <a:xfrm>
            <a:off x="2141018" y="4256716"/>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woe to those who write the Book with their own hands, and then say: "This is from Allah," to traffic with it for miserable price!- Woe to them for what their hands do write, and for the gain they make thereby.</a:t>
            </a:r>
          </a:p>
        </p:txBody>
      </p:sp>
    </p:spTree>
    <p:extLst>
      <p:ext uri="{BB962C8B-B14F-4D97-AF65-F5344CB8AC3E}">
        <p14:creationId xmlns:p14="http://schemas.microsoft.com/office/powerpoint/2010/main" val="38855933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540AA-274A-4928-EA65-1AA8F844D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79607-858A-17FE-DC9B-CF49932A45F8}"/>
              </a:ext>
            </a:extLst>
          </p:cNvPr>
          <p:cNvSpPr>
            <a:spLocks noGrp="1"/>
          </p:cNvSpPr>
          <p:nvPr>
            <p:ph type="title"/>
          </p:nvPr>
        </p:nvSpPr>
        <p:spPr>
          <a:xfrm>
            <a:off x="1980407" y="1132731"/>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وَقَالُوا لَنْ تَمَسَّنَا النَّارُ إِلَّا أَيَّامًا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مَعْدُودَةًۚ قُلْ أَتَّخَذْتُمْ عِنْدَ اللَّهِ عَهْدًا</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فَلَنْ يُخْلِفَ اللَّهُ عَهْدَهُۖ أَمْ تَقُولُونَ </a:t>
            </a:r>
            <a:br>
              <a:rPr lang="en-US"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عَلَى اللَّهِ مَا لَا تَعْلَمُونَ</a:t>
            </a:r>
          </a:p>
        </p:txBody>
      </p:sp>
      <p:sp>
        <p:nvSpPr>
          <p:cNvPr id="4" name="TextBox 3">
            <a:extLst>
              <a:ext uri="{FF2B5EF4-FFF2-40B4-BE49-F238E27FC236}">
                <a16:creationId xmlns:a16="http://schemas.microsoft.com/office/drawing/2014/main" id="{80CD1DCA-AA1F-0D72-2164-A051835FD7D3}"/>
              </a:ext>
            </a:extLst>
          </p:cNvPr>
          <p:cNvSpPr txBox="1"/>
          <p:nvPr/>
        </p:nvSpPr>
        <p:spPr>
          <a:xfrm>
            <a:off x="3445960" y="409571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{80}</a:t>
            </a:r>
            <a:endParaRPr lang="en-US" sz="1600" dirty="0"/>
          </a:p>
        </p:txBody>
      </p:sp>
      <p:sp>
        <p:nvSpPr>
          <p:cNvPr id="14" name="TextBox 13">
            <a:extLst>
              <a:ext uri="{FF2B5EF4-FFF2-40B4-BE49-F238E27FC236}">
                <a16:creationId xmlns:a16="http://schemas.microsoft.com/office/drawing/2014/main" id="{4661F0B5-7139-3EB9-CA1D-037FB9B77C83}"/>
              </a:ext>
            </a:extLst>
          </p:cNvPr>
          <p:cNvSpPr txBox="1"/>
          <p:nvPr/>
        </p:nvSpPr>
        <p:spPr>
          <a:xfrm>
            <a:off x="2141018" y="4340863"/>
            <a:ext cx="8070575" cy="1446550"/>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say: "The Fire shall not touch us but for a few numbered days:" Say: "Have ye taken a promise from Allah, for He never breaks His promise? or is it that ye say of Allah what ye do not know?"</a:t>
            </a:r>
          </a:p>
        </p:txBody>
      </p:sp>
    </p:spTree>
    <p:extLst>
      <p:ext uri="{BB962C8B-B14F-4D97-AF65-F5344CB8AC3E}">
        <p14:creationId xmlns:p14="http://schemas.microsoft.com/office/powerpoint/2010/main" val="25627142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19FE7-9C2B-53E0-1B55-8541D85ED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6EE09-6AC5-67AF-5739-30F58EF0B22C}"/>
              </a:ext>
            </a:extLst>
          </p:cNvPr>
          <p:cNvSpPr>
            <a:spLocks noGrp="1"/>
          </p:cNvSpPr>
          <p:nvPr>
            <p:ph type="title"/>
          </p:nvPr>
        </p:nvSpPr>
        <p:spPr>
          <a:xfrm>
            <a:off x="1980407" y="113273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بَلَىٰ مَنْ كَسَبَ سَيِّئَةً وَأَحَاطَتْ بِهِ خَطِيئَتُهُ فَأُولَٰئِكَ أَصْحَابُ النَّارِۖ هُمْ فِيهَا خَالِدُونَ</a:t>
            </a:r>
          </a:p>
        </p:txBody>
      </p:sp>
      <p:sp>
        <p:nvSpPr>
          <p:cNvPr id="4" name="TextBox 3">
            <a:extLst>
              <a:ext uri="{FF2B5EF4-FFF2-40B4-BE49-F238E27FC236}">
                <a16:creationId xmlns:a16="http://schemas.microsoft.com/office/drawing/2014/main" id="{B79A37F2-69D6-CCED-D712-1B73106C10E1}"/>
              </a:ext>
            </a:extLst>
          </p:cNvPr>
          <p:cNvSpPr txBox="1"/>
          <p:nvPr/>
        </p:nvSpPr>
        <p:spPr>
          <a:xfrm>
            <a:off x="4111785" y="3886623"/>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{81}</a:t>
            </a:r>
            <a:endParaRPr lang="en-US" sz="1600" dirty="0"/>
          </a:p>
        </p:txBody>
      </p:sp>
      <p:sp>
        <p:nvSpPr>
          <p:cNvPr id="14" name="TextBox 13">
            <a:extLst>
              <a:ext uri="{FF2B5EF4-FFF2-40B4-BE49-F238E27FC236}">
                <a16:creationId xmlns:a16="http://schemas.microsoft.com/office/drawing/2014/main" id="{5A4FF5F1-0A96-2641-6307-99992FB5F432}"/>
              </a:ext>
            </a:extLst>
          </p:cNvPr>
          <p:cNvSpPr txBox="1"/>
          <p:nvPr/>
        </p:nvSpPr>
        <p:spPr>
          <a:xfrm>
            <a:off x="2141018" y="419440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those who seek gain in evil, and are girt round by their sins,- they are companions of the Fire: Therein shall they abide (For ever).</a:t>
            </a:r>
          </a:p>
        </p:txBody>
      </p:sp>
    </p:spTree>
    <p:extLst>
      <p:ext uri="{BB962C8B-B14F-4D97-AF65-F5344CB8AC3E}">
        <p14:creationId xmlns:p14="http://schemas.microsoft.com/office/powerpoint/2010/main" val="37074658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45047-9DB4-3BB2-3B6B-FBC448AE8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6459C-7171-1B60-B9BA-CB9CFFEE97BD}"/>
              </a:ext>
            </a:extLst>
          </p:cNvPr>
          <p:cNvSpPr>
            <a:spLocks noGrp="1"/>
          </p:cNvSpPr>
          <p:nvPr>
            <p:ph type="title"/>
          </p:nvPr>
        </p:nvSpPr>
        <p:spPr>
          <a:xfrm>
            <a:off x="1980393" y="594063"/>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وَالَّذِينَ آمَنُوا وَعَمِلُوا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الصَّالِحَاتِ أُولَٰئِكَ أَصْحَابُ </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الْجَنَّةِۖ هُمْ فِيهَا خَالِدُونَ</a:t>
            </a:r>
          </a:p>
        </p:txBody>
      </p:sp>
      <p:sp>
        <p:nvSpPr>
          <p:cNvPr id="4" name="TextBox 3">
            <a:extLst>
              <a:ext uri="{FF2B5EF4-FFF2-40B4-BE49-F238E27FC236}">
                <a16:creationId xmlns:a16="http://schemas.microsoft.com/office/drawing/2014/main" id="{7A50D9FC-008F-4E0B-B37C-6B7424A42A53}"/>
              </a:ext>
            </a:extLst>
          </p:cNvPr>
          <p:cNvSpPr txBox="1"/>
          <p:nvPr/>
        </p:nvSpPr>
        <p:spPr>
          <a:xfrm>
            <a:off x="2948811" y="3801985"/>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{82}</a:t>
            </a:r>
            <a:endParaRPr lang="en-US" sz="1600" dirty="0"/>
          </a:p>
        </p:txBody>
      </p:sp>
      <p:sp>
        <p:nvSpPr>
          <p:cNvPr id="14" name="TextBox 13">
            <a:extLst>
              <a:ext uri="{FF2B5EF4-FFF2-40B4-BE49-F238E27FC236}">
                <a16:creationId xmlns:a16="http://schemas.microsoft.com/office/drawing/2014/main" id="{D1EB6FE6-955B-8DBD-B99C-AD3E305AF475}"/>
              </a:ext>
            </a:extLst>
          </p:cNvPr>
          <p:cNvSpPr txBox="1"/>
          <p:nvPr/>
        </p:nvSpPr>
        <p:spPr>
          <a:xfrm>
            <a:off x="2141032" y="422517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have faith and work righteousness, they are companions of the Garden: Therein shall they abide (For ever).</a:t>
            </a:r>
          </a:p>
        </p:txBody>
      </p:sp>
    </p:spTree>
    <p:extLst>
      <p:ext uri="{BB962C8B-B14F-4D97-AF65-F5344CB8AC3E}">
        <p14:creationId xmlns:p14="http://schemas.microsoft.com/office/powerpoint/2010/main" val="312187040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B5A04-6C6F-3AAB-B62B-18C618413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3AC513-1B34-F256-97F5-6C1AFFC50AA1}"/>
              </a:ext>
            </a:extLst>
          </p:cNvPr>
          <p:cNvSpPr>
            <a:spLocks noGrp="1"/>
          </p:cNvSpPr>
          <p:nvPr>
            <p:ph type="title"/>
          </p:nvPr>
        </p:nvSpPr>
        <p:spPr>
          <a:xfrm>
            <a:off x="1980393" y="1108968"/>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وَإِذْ أَخَذْنَا مِيثَاقَ بَنِي إِسْرَائِيلَ لَا تَعْبُدُونَ إِلَّا اللَّهَ وَبِالْوَالِدَيْنِ إِحْسَانًا وَذِي الْقُرْبَىٰ وَالْيَتَامَىٰ وَالْمَسَاكِينِ وَقُولُوا لِلنَّاسِ حُسْنًا وَأَقِيمُوا الصَّلَاةَ وَآتُوا الزَّكَاةَ ثُمَّ تَوَلَّيْتُمْ إِلَّا قَلِيلًا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مِنْكُمْ وَأَنْتُمْ مُعْرِضُونَ</a:t>
            </a:r>
          </a:p>
        </p:txBody>
      </p:sp>
      <p:sp>
        <p:nvSpPr>
          <p:cNvPr id="4" name="TextBox 3">
            <a:extLst>
              <a:ext uri="{FF2B5EF4-FFF2-40B4-BE49-F238E27FC236}">
                <a16:creationId xmlns:a16="http://schemas.microsoft.com/office/drawing/2014/main" id="{99F76B5F-5E0D-5D38-7555-91C74B08BE23}"/>
              </a:ext>
            </a:extLst>
          </p:cNvPr>
          <p:cNvSpPr txBox="1"/>
          <p:nvPr/>
        </p:nvSpPr>
        <p:spPr>
          <a:xfrm>
            <a:off x="3756679" y="4157532"/>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{83}</a:t>
            </a:r>
            <a:endParaRPr lang="en-US" sz="1600" dirty="0"/>
          </a:p>
        </p:txBody>
      </p:sp>
      <p:sp>
        <p:nvSpPr>
          <p:cNvPr id="14" name="TextBox 13">
            <a:extLst>
              <a:ext uri="{FF2B5EF4-FFF2-40B4-BE49-F238E27FC236}">
                <a16:creationId xmlns:a16="http://schemas.microsoft.com/office/drawing/2014/main" id="{32106A45-7310-75D0-9DD2-706D1D5FBCEE}"/>
              </a:ext>
            </a:extLst>
          </p:cNvPr>
          <p:cNvSpPr txBox="1"/>
          <p:nvPr/>
        </p:nvSpPr>
        <p:spPr>
          <a:xfrm>
            <a:off x="2141032" y="449608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a covenant from the Children of Israel (to this effect): Worship none but Allah; treat with kindness your parents and kindred, and orphans and those in need; speak fair to the people; be steadfast in prayer;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regular charity. Then did ye turn back, except a few among you, and ye backslide (even now).</a:t>
            </a:r>
          </a:p>
        </p:txBody>
      </p:sp>
    </p:spTree>
    <p:extLst>
      <p:ext uri="{BB962C8B-B14F-4D97-AF65-F5344CB8AC3E}">
        <p14:creationId xmlns:p14="http://schemas.microsoft.com/office/powerpoint/2010/main" val="7270865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C294B-42B9-3CD1-6328-24C0D1E697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0E758-A1AC-79D1-A71D-EA8FAA9D5BDC}"/>
              </a:ext>
            </a:extLst>
          </p:cNvPr>
          <p:cNvSpPr>
            <a:spLocks noGrp="1"/>
          </p:cNvSpPr>
          <p:nvPr>
            <p:ph type="title"/>
          </p:nvPr>
        </p:nvSpPr>
        <p:spPr>
          <a:xfrm>
            <a:off x="1980393" y="120662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وَإِذْ أَخَذْنَا مِيثَاقَكُمْ لَا تَسْفِكُونَ دِمَاءَكُمْ وَلَا تُخْرِجُونَ أَنْفُسَكُمْ مِنْ دِيَارِكُمْ ثُمَّ أَقْرَرْتُمْ وَأَنْتُمْ تَشْهَدُونَ </a:t>
            </a:r>
          </a:p>
        </p:txBody>
      </p:sp>
      <p:sp>
        <p:nvSpPr>
          <p:cNvPr id="4" name="TextBox 3">
            <a:extLst>
              <a:ext uri="{FF2B5EF4-FFF2-40B4-BE49-F238E27FC236}">
                <a16:creationId xmlns:a16="http://schemas.microsoft.com/office/drawing/2014/main" id="{94A0ADAE-01BF-D1F9-2D0F-0CC6C7CB4E29}"/>
              </a:ext>
            </a:extLst>
          </p:cNvPr>
          <p:cNvSpPr txBox="1"/>
          <p:nvPr/>
        </p:nvSpPr>
        <p:spPr>
          <a:xfrm>
            <a:off x="3268407" y="387245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{84}</a:t>
            </a:r>
            <a:endParaRPr lang="en-US" sz="1600" dirty="0"/>
          </a:p>
        </p:txBody>
      </p:sp>
      <p:sp>
        <p:nvSpPr>
          <p:cNvPr id="14" name="TextBox 13">
            <a:extLst>
              <a:ext uri="{FF2B5EF4-FFF2-40B4-BE49-F238E27FC236}">
                <a16:creationId xmlns:a16="http://schemas.microsoft.com/office/drawing/2014/main" id="{C661A377-2A8D-A3C1-DFB1-15FC25FE9306}"/>
              </a:ext>
            </a:extLst>
          </p:cNvPr>
          <p:cNvSpPr txBox="1"/>
          <p:nvPr/>
        </p:nvSpPr>
        <p:spPr>
          <a:xfrm>
            <a:off x="2141032" y="416068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remember We took your covenant (to this effect): Shed no blood amongst you, nor turn out your own people from your homes: and this ye solemnly ratified, and to this ye can bear witness.</a:t>
            </a:r>
          </a:p>
        </p:txBody>
      </p:sp>
    </p:spTree>
    <p:extLst>
      <p:ext uri="{BB962C8B-B14F-4D97-AF65-F5344CB8AC3E}">
        <p14:creationId xmlns:p14="http://schemas.microsoft.com/office/powerpoint/2010/main" val="36676120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4D37F-5887-D0D2-BA17-FAF97438E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5BED0-316A-90E2-410E-EE7025888DED}"/>
              </a:ext>
            </a:extLst>
          </p:cNvPr>
          <p:cNvSpPr>
            <a:spLocks noGrp="1"/>
          </p:cNvSpPr>
          <p:nvPr>
            <p:ph type="title"/>
          </p:nvPr>
        </p:nvSpPr>
        <p:spPr>
          <a:xfrm>
            <a:off x="1980393" y="911913"/>
            <a:ext cx="8231214" cy="3461837"/>
          </a:xfrm>
        </p:spPr>
        <p:txBody>
          <a:bodyPr>
            <a:noAutofit/>
          </a:bodyPr>
          <a:lstStyle/>
          <a:p>
            <a:pPr marL="0" eaLnBrk="1" latinLnBrk="0" hangingPunct="1">
              <a:lnSpc>
                <a:spcPct val="100000"/>
              </a:lnSpc>
            </a:pPr>
            <a:r>
              <a:rPr lang="ar-EG" sz="4000" b="0" i="0" kern="1200" dirty="0">
                <a:effectLst/>
                <a:latin typeface="Arial" panose="020B0604020202020204" pitchFamily="34" charset="0"/>
                <a:ea typeface="+mn-ea"/>
                <a:cs typeface="Arial" panose="020B0604020202020204" pitchFamily="34" charset="0"/>
              </a:rPr>
              <a:t>ثُمَّ أَنْتُمْ هَٰؤُلَاءِ تَقْتُلُونَ أَنْفُسَكُمْ وَتُخْرِجُونَ فَرِيقًا مِنْكُمْ مِنْ دِيَارِهِمْ تَظَاهَرُونَ عَلَيْهِمْ بِالْإِثْمِ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وَالْعُدْوَانِ وَإِنْ يَأْتُوكُمْ أُسَارَىٰ تُفَادُوهُمْ وَهُوَ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مُحَرَّمٌ عَلَيْكُمْ إِخْرَاجُهُمْ ۚ أَفَتُؤْمِنُونَ بِبَعْضِ </a:t>
            </a:r>
            <a:br>
              <a:rPr lang="en-US" sz="4000" b="0" i="0" kern="1200" dirty="0">
                <a:effectLst/>
                <a:latin typeface="Arial" panose="020B0604020202020204" pitchFamily="34" charset="0"/>
                <a:ea typeface="+mn-ea"/>
                <a:cs typeface="Arial" panose="020B0604020202020204" pitchFamily="34" charset="0"/>
              </a:rPr>
            </a:br>
            <a:r>
              <a:rPr lang="ar-EG" sz="4000" b="0" i="0" kern="1200" dirty="0">
                <a:effectLst/>
                <a:latin typeface="Arial" panose="020B0604020202020204" pitchFamily="34" charset="0"/>
                <a:ea typeface="+mn-ea"/>
                <a:cs typeface="Arial" panose="020B0604020202020204" pitchFamily="34" charset="0"/>
              </a:rPr>
              <a:t>الْكِتَابِ وَتَكْفُرُونَ بِبَعْضٍ ۚ</a:t>
            </a:r>
            <a:r>
              <a:rPr lang="en-US" sz="4000" b="0" dirty="0">
                <a:latin typeface="Arial" panose="020B0604020202020204" pitchFamily="34" charset="0"/>
                <a:ea typeface="+mn-ea"/>
                <a:cs typeface="Arial" panose="020B0604020202020204" pitchFamily="34" charset="0"/>
              </a:rPr>
              <a:t>…</a:t>
            </a:r>
            <a:endParaRPr lang="ar-EG" sz="4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91443-ABB9-061D-4D49-65112768FB1D}"/>
              </a:ext>
            </a:extLst>
          </p:cNvPr>
          <p:cNvSpPr txBox="1"/>
          <p:nvPr/>
        </p:nvSpPr>
        <p:spPr>
          <a:xfrm>
            <a:off x="2141032" y="413405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After this it is ye, the same people, who slay among yourselves, and banish a party of you from their homes; assist (Their enemies) against them, in guilt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they come to you as captives, ye ransom them, though it was not lawful for you to banish them. Then is it only a part of the Book that ye believe in, and do ye reject the rest? </a:t>
            </a:r>
          </a:p>
        </p:txBody>
      </p:sp>
    </p:spTree>
    <p:extLst>
      <p:ext uri="{BB962C8B-B14F-4D97-AF65-F5344CB8AC3E}">
        <p14:creationId xmlns:p14="http://schemas.microsoft.com/office/powerpoint/2010/main" val="239008325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0959A-167A-E744-ED7D-B020B429FA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9C4FA-FFFC-7768-B35F-5B75479E2458}"/>
              </a:ext>
            </a:extLst>
          </p:cNvPr>
          <p:cNvSpPr>
            <a:spLocks noGrp="1"/>
          </p:cNvSpPr>
          <p:nvPr>
            <p:ph type="title"/>
          </p:nvPr>
        </p:nvSpPr>
        <p:spPr>
          <a:xfrm>
            <a:off x="1980393" y="143691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فَمَا جَزَاءُ مَنْ يَفْعَلُ ذَٰلِكَ مِنْكُمْ إِلَّا خِزْيٌ فِي الْحَيَاةِ الدُّنْيَاۖ وَيَوْمَ الْقِيَامَةِ يُرَدُّونَ إِلَىٰ أَشَدِّ الْعَذَابِۗ وَمَا اللَّهُ بِغَافِلٍ</a:t>
            </a:r>
            <a:r>
              <a:rPr lang="en-US" sz="4800" b="0" i="0" kern="1200" dirty="0">
                <a:effectLst/>
                <a:latin typeface="Arial" panose="020B0604020202020204" pitchFamily="34" charset="0"/>
                <a:ea typeface="+mn-ea"/>
                <a:cs typeface="Arial" panose="020B0604020202020204" pitchFamily="34" charset="0"/>
              </a:rPr>
              <a:t> </a:t>
            </a:r>
            <a:r>
              <a:rPr lang="ar-EG" sz="4800" b="0" i="0" kern="1200" dirty="0">
                <a:effectLst/>
                <a:latin typeface="Arial" panose="020B0604020202020204" pitchFamily="34" charset="0"/>
                <a:ea typeface="+mn-ea"/>
                <a:cs typeface="Arial" panose="020B0604020202020204" pitchFamily="34" charset="0"/>
              </a:rPr>
              <a:t>عَمَّا تَعْمَلُونَ</a:t>
            </a:r>
          </a:p>
        </p:txBody>
      </p:sp>
      <p:sp>
        <p:nvSpPr>
          <p:cNvPr id="4" name="TextBox 3">
            <a:extLst>
              <a:ext uri="{FF2B5EF4-FFF2-40B4-BE49-F238E27FC236}">
                <a16:creationId xmlns:a16="http://schemas.microsoft.com/office/drawing/2014/main" id="{27D18811-1335-F690-1A15-8363F485F86F}"/>
              </a:ext>
            </a:extLst>
          </p:cNvPr>
          <p:cNvSpPr txBox="1"/>
          <p:nvPr/>
        </p:nvSpPr>
        <p:spPr>
          <a:xfrm>
            <a:off x="2389517" y="3899517"/>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{85}</a:t>
            </a:r>
            <a:endParaRPr lang="en-US" sz="1600" dirty="0"/>
          </a:p>
        </p:txBody>
      </p:sp>
      <p:sp>
        <p:nvSpPr>
          <p:cNvPr id="14" name="TextBox 13">
            <a:extLst>
              <a:ext uri="{FF2B5EF4-FFF2-40B4-BE49-F238E27FC236}">
                <a16:creationId xmlns:a16="http://schemas.microsoft.com/office/drawing/2014/main" id="{5CA402ED-4761-21F4-55E8-4F1DCB428271}"/>
              </a:ext>
            </a:extLst>
          </p:cNvPr>
          <p:cNvSpPr txBox="1"/>
          <p:nvPr/>
        </p:nvSpPr>
        <p:spPr>
          <a:xfrm>
            <a:off x="2060712" y="423807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what is the reward for those among you who behave like this but disgrace in this life?- and on the Day of Judgment they shall be consigned to the most grievous penalty. For Allah is not unmindful </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what ye do.</a:t>
            </a:r>
          </a:p>
        </p:txBody>
      </p:sp>
    </p:spTree>
    <p:extLst>
      <p:ext uri="{BB962C8B-B14F-4D97-AF65-F5344CB8AC3E}">
        <p14:creationId xmlns:p14="http://schemas.microsoft.com/office/powerpoint/2010/main" val="50857957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C796E-B77C-5960-783C-674AD78D70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15BBB-FB68-14C1-E1F9-88A2FDFDD95B}"/>
              </a:ext>
            </a:extLst>
          </p:cNvPr>
          <p:cNvSpPr>
            <a:spLocks noGrp="1"/>
          </p:cNvSpPr>
          <p:nvPr>
            <p:ph type="title"/>
          </p:nvPr>
        </p:nvSpPr>
        <p:spPr>
          <a:xfrm>
            <a:off x="1980393" y="904252"/>
            <a:ext cx="8231214" cy="3461837"/>
          </a:xfrm>
        </p:spPr>
        <p:txBody>
          <a:bodyPr>
            <a:noAutofit/>
          </a:bodyPr>
          <a:lstStyle/>
          <a:p>
            <a:pPr marL="0" eaLnBrk="1" latinLnBrk="0" hangingPunct="1">
              <a:lnSpc>
                <a:spcPct val="100000"/>
              </a:lnSpc>
            </a:pP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أُولَٰئِكَ الَّذِينَ اشْتَرَوُا الْحَيَاةَ الدُّنْيَا بِالْآخِرَةِۖ فَلَا يُخَفَّفُ عَنْهُمُ الْعَذَابُ وَلَا هُمْ يُنْصَرُونَ </a:t>
            </a:r>
          </a:p>
        </p:txBody>
      </p:sp>
      <p:sp>
        <p:nvSpPr>
          <p:cNvPr id="4" name="TextBox 3">
            <a:extLst>
              <a:ext uri="{FF2B5EF4-FFF2-40B4-BE49-F238E27FC236}">
                <a16:creationId xmlns:a16="http://schemas.microsoft.com/office/drawing/2014/main" id="{F1119274-8C1E-EF7F-BF80-684FAC680BEA}"/>
              </a:ext>
            </a:extLst>
          </p:cNvPr>
          <p:cNvSpPr txBox="1"/>
          <p:nvPr/>
        </p:nvSpPr>
        <p:spPr>
          <a:xfrm>
            <a:off x="3659024" y="4112581"/>
            <a:ext cx="603009"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{86}</a:t>
            </a:r>
            <a:endParaRPr lang="en-US" sz="1600" dirty="0"/>
          </a:p>
        </p:txBody>
      </p:sp>
      <p:sp>
        <p:nvSpPr>
          <p:cNvPr id="14" name="TextBox 13">
            <a:extLst>
              <a:ext uri="{FF2B5EF4-FFF2-40B4-BE49-F238E27FC236}">
                <a16:creationId xmlns:a16="http://schemas.microsoft.com/office/drawing/2014/main" id="{885540D6-DF39-D806-B8B3-3E18F5F82E5A}"/>
              </a:ext>
            </a:extLst>
          </p:cNvPr>
          <p:cNvSpPr txBox="1"/>
          <p:nvPr/>
        </p:nvSpPr>
        <p:spPr>
          <a:xfrm>
            <a:off x="2141032" y="436608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people who buy the life of this world at the price of the Hereafter: their penalty shall not be lightened nor shall they be helped.</a:t>
            </a:r>
          </a:p>
        </p:txBody>
      </p:sp>
    </p:spTree>
    <p:extLst>
      <p:ext uri="{BB962C8B-B14F-4D97-AF65-F5344CB8AC3E}">
        <p14:creationId xmlns:p14="http://schemas.microsoft.com/office/powerpoint/2010/main" val="22678165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25377-EBEC-2852-5A31-E637CA039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204F9-446E-D6A3-30CE-B9F0D4FB07F8}"/>
              </a:ext>
            </a:extLst>
          </p:cNvPr>
          <p:cNvSpPr>
            <a:spLocks noGrp="1"/>
          </p:cNvSpPr>
          <p:nvPr>
            <p:ph type="title"/>
          </p:nvPr>
        </p:nvSpPr>
        <p:spPr>
          <a:xfrm>
            <a:off x="1980393" y="989298"/>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وَلَقَدْ آتَيْنَا مُوسَى الْكِتَابَ وَقَفَّيْنَا مِنْ بَعْدِهِ </a:t>
            </a:r>
            <a:r>
              <a:rPr lang="ar-EG" sz="4000" b="0" i="0" kern="1200" dirty="0">
                <a:effectLst/>
                <a:latin typeface="Arial" panose="020B0604020202020204" pitchFamily="34" charset="0"/>
                <a:ea typeface="+mn-ea"/>
                <a:cs typeface="Arial" panose="020B0604020202020204" pitchFamily="34" charset="0"/>
              </a:rPr>
              <a:t>بِالرُّسُلِۖ</a:t>
            </a:r>
            <a:r>
              <a:rPr lang="ar-EG" b="0" i="0" kern="1200" dirty="0">
                <a:effectLst/>
                <a:latin typeface="Arial" panose="020B0604020202020204" pitchFamily="34" charset="0"/>
                <a:ea typeface="+mn-ea"/>
                <a:cs typeface="Arial" panose="020B0604020202020204" pitchFamily="34" charset="0"/>
              </a:rPr>
              <a:t> وَآتَيْنَا عِيسَى ابْنَ مَرْيَمَ الْبَيِّنَاتِ وَأَيَّدْنَاهُ بِرُوحِ الْقُدُسِۗ أَفَكُلَّمَا جَاءَكُمْ رَسُولٌ</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 بِمَا لَا تَهْوَىٰ أَنْفُسُكُمُ اسْتَكْبَرْتُمْ فَفَرِيقًا كَذَّبْتُمْ وَفَرِيقًا تَقْتُلُونَ</a:t>
            </a:r>
          </a:p>
        </p:txBody>
      </p:sp>
      <p:sp>
        <p:nvSpPr>
          <p:cNvPr id="4" name="TextBox 3">
            <a:extLst>
              <a:ext uri="{FF2B5EF4-FFF2-40B4-BE49-F238E27FC236}">
                <a16:creationId xmlns:a16="http://schemas.microsoft.com/office/drawing/2014/main" id="{A15CE2D9-41D7-FFDE-455D-D0BC26FA8185}"/>
              </a:ext>
            </a:extLst>
          </p:cNvPr>
          <p:cNvSpPr txBox="1"/>
          <p:nvPr/>
        </p:nvSpPr>
        <p:spPr>
          <a:xfrm>
            <a:off x="4342604" y="4032682"/>
            <a:ext cx="603009"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{87}</a:t>
            </a:r>
            <a:endParaRPr lang="en-US" sz="1500" dirty="0"/>
          </a:p>
        </p:txBody>
      </p:sp>
      <p:sp>
        <p:nvSpPr>
          <p:cNvPr id="14" name="TextBox 13">
            <a:extLst>
              <a:ext uri="{FF2B5EF4-FFF2-40B4-BE49-F238E27FC236}">
                <a16:creationId xmlns:a16="http://schemas.microsoft.com/office/drawing/2014/main" id="{80321493-7176-326F-F627-6DA65FA9EFE1}"/>
              </a:ext>
            </a:extLst>
          </p:cNvPr>
          <p:cNvSpPr txBox="1"/>
          <p:nvPr/>
        </p:nvSpPr>
        <p:spPr>
          <a:xfrm>
            <a:off x="2141032" y="42818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gave Moses the Book and followed him up with a succession of messengers; We gave Jesus the son of Mary Clear (Signs) and strengthened him with the holy spirit. Is it that whenever there comes to you a messenger with what ye yourselves desire not, ye are puffed up with pride?- Some ye called impostors, and others ye slay!</a:t>
            </a:r>
          </a:p>
        </p:txBody>
      </p:sp>
    </p:spTree>
    <p:extLst>
      <p:ext uri="{BB962C8B-B14F-4D97-AF65-F5344CB8AC3E}">
        <p14:creationId xmlns:p14="http://schemas.microsoft.com/office/powerpoint/2010/main" val="906070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TotalTime>
  <Words>9287</Words>
  <Application>Microsoft Office PowerPoint</Application>
  <PresentationFormat>Widescreen</PresentationFormat>
  <Paragraphs>479</Paragraphs>
  <Slides>158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158</vt:i4>
      </vt:variant>
    </vt:vector>
  </HeadingPairs>
  <TitlesOfParts>
    <vt:vector size="164"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الفاتحة بِسْمِ ٱللَّهِ ٱلرَّحْمَـٰنِ ٱلرَّحِيمِ</vt:lpstr>
      <vt:lpstr>ٱلْحَمْدُ لِلَّهِ رَبِّ ٱلْعَـٰلَمِينَ</vt:lpstr>
      <vt:lpstr>الرَّحْمَٰنِ الرَّحِيمِ</vt:lpstr>
      <vt:lpstr>مَالِكِ يَوْمِ الدِّينِ</vt:lpstr>
      <vt:lpstr>إِيَّاكَ نَعْبُدُ وَإِيَّاكَ نَسْتَعِينُ</vt:lpstr>
      <vt:lpstr>اهْدِنَا الصِّرَاطَ الْمُسْتَقِيمَ</vt:lpstr>
      <vt:lpstr>صِرَاطَ الَّذِينَ أَنْعَمْتَ عَلَيْهِمْ غَيْرِ الْمَغْضُوبِ عَلَيْهِمْ وَلَا الضَّالِّينَ </vt:lpstr>
      <vt:lpstr>سورة البقرة بِسْمِ ٱللَّهِ ٱلرَّحْمَـٰنِ ٱلرَّحِيمِ</vt:lpstr>
      <vt:lpstr>الم</vt:lpstr>
      <vt:lpstr>ذَٰلِكَ الْكِتَابُ لَا رَيْبَۛ فِيهِۛ  هُدًى لِلْمُتَّقِينَ </vt:lpstr>
      <vt:lpstr>الَّذِينَ يُؤْمِنُونَ بِالْغَيْبِ وَيُقِيمُونَ الصَّلَاةَ وَمِمَّا رَزَقْنَاهُمْ يُنْفِقُونَ</vt:lpstr>
      <vt:lpstr>وَالَّذِينَ يُؤْمِنُونَ بِمَا  أُنْزِلَ إِلَيْكَ وَمَا أُنْزِلَ مِنْ قَبْلِكَ وَبِالْآخِرَةِ هُمْ يُوقِنُونَ</vt:lpstr>
      <vt:lpstr>أُولَٰئِكَ عَلَىٰ هُدًى مِنْ رَبِّهِمْۖ  وَأُولَٰئِكَ هُمُ الْمُفْلِحُونَ</vt:lpstr>
      <vt:lpstr>إِنَّ الَّذِينَ كَفَرُوا سَوَاءٌ عَلَيْهِمْ   أَأَنْذَرْتَهُمْ أَمْ لَمْ تُنْذِرْهُمْ لَا يُؤْمِنُونَ</vt:lpstr>
      <vt:lpstr>خَتَمَ اللَّهُ عَلَىٰ قُلُوبِهِمْ وَعَلَىٰ  سَمْعِهِمْۖ وَعَلَىٰ أَبْصَارِهِمْ غِشَاوَةٌۖ وَلَهُمْ عَذَابٌ عَظِيمٌ</vt:lpstr>
      <vt:lpstr>وَمِنَ النَّاسِ مَنْ يَقُولُ آمَنَّا بِاللَّهِ وَبِالْيَوْمِ الْآخِرِ وَمَا هُمْ بِمُؤْمِنِينَ</vt:lpstr>
      <vt:lpstr>يُخَادِعُونَ اللَّهَ وَالَّذِينَ آمَنُوا وَمَا يَخْدَعُونَ إِلَّا أَنْفُسَهُمْ وَمَا يَشْعُرُونَ</vt:lpstr>
      <vt:lpstr>فِي قُلُوبِهِمْ مَرَضٌ فَزَادَهُمُ اللَّهُ مَرَضًاۖ وَلَهُمْ عَذَابٌ أَلِيمٌ بِمَا  كَانُوا يَكْذِبُونَ</vt:lpstr>
      <vt:lpstr>وَإِذَا قِيلَ لَهُمْ لَا تُفْسِدُوا فِي الْأَرْضِ قَالُوا إِنَّمَا نَحْنُ مُصْلِحُونَ </vt:lpstr>
      <vt:lpstr>أَلَا إِنَّهُمْ هُمُ الْمُفْسِدُونَ وَلَٰكِنْ  لَا يَشْعُرُونَ</vt:lpstr>
      <vt:lpstr>وَإِذَا قِيلَ لَهُمْ آمِنُوا كَمَا آمَنَ النَّاسُ قَالُوا أَنُؤْمِنُ كَمَا آمَنَ السُّفَهَاءُۗ أَلَا إِنَّهُمْ هُمُ السُّفَهَاءُ وَلَٰكِنْ لَا يَعْلَمُونَ</vt:lpstr>
      <vt:lpstr>وَإِذَا لَقُوا الَّذِينَ آمَنُوا قَالُوا آمَنَّا وَإِذَا خَلَوْا إِلَىٰ شَيَاطِينِهِمْ قَالُوا إِنَّا مَعَكُمْ إِنَّمَا نَحْنُ مُسْتَهْزِئُونَ</vt:lpstr>
      <vt:lpstr>اللَّهُ يَسْتَهْزِئُ بِهِمْ وَيَمُدُّهُمْ فِي طُغْيَانِهِمْ يَعْمَهُونَ</vt:lpstr>
      <vt:lpstr>أُولَٰئِكَ الَّذِينَ اشْتَرَوُا الضَّلَالَةَ بِالْهُدَىٰ فَمَا رَبِحَتْ تِجَارَتُهُمْ  وَمَا كَانُوا مُهْتَدِينَ</vt:lpstr>
      <vt:lpstr>مَثَلُهُمْ كَمَثَلِ الَّذِي اسْتَوْقَدَ نَارًا فَلَمَّا أَضَاءَتْ مَا حَوْلَهُ ذَهَبَ اللَّهُ بِنُورِهِمْ وَتَرَكَهُمْ فِي ظُلُمَاتٍ لَا يُبْصِرُونَ</vt:lpstr>
      <vt:lpstr>صُمٌّ بُكْمٌ عُمْيٌ فَهُمْ لَا يَرْجِعُونَ</vt:lpstr>
      <vt:lpstr>أَوْ كَصَيِّبٍ مِنَ السَّمَاءِ فِيهِ ظُلُمَاتٌ  وَرَعْدٌ وَبَرْقٌ يَجْعَلُونَ أَصَابِعَهُمْ فِي آذَانِهِمْ مِنَ الصَّوَاعِقِ حَذَرَ الْمَوْتِۚ وَاللَّهُ  مُحِيطٌ بِالْكَافِرِينَ</vt:lpstr>
      <vt:lpstr>يَكَادُ الْبَرْقُ يَخْطَفُ أَبْصَارَهُمْۖ كُلَّمَا أَضَاءَ لَهُمْ مَشَوْا فِيهِ وَإِذَا أَظْلَمَ عَلَيْهِمْ قَامُواۚ وَلَوْ شَاءَ اللَّهُ لَذَهَبَ بِسَمْعِهِمْ وَأَبْصَارِهِمْۚ إِنَّ اللَّهَ عَلَىٰ كُلِّ شَيْءٍ قَدِيرٌ </vt:lpstr>
      <vt:lpstr>يَا أَيُّهَا النَّاسُ اعْبُدُوا رَبَّكُمُ  الَّذِي خَلَقَكُمْ وَالَّذِينَ مِنْ  قَبْلِكُمْ لَعَلَّكُمْ تَتَّقُونَ </vt:lpstr>
      <vt:lpstr>الَّذِي جَعَلَ لَكُمُ الْأَرْضَ فِرَاشًا وَالسَّمَاءَ بِنَاءً وَأَنْزَلَ مِنَ السَّمَاءِ مَاءً فَأَخْرَجَ بِهِ  مِنَ الثَّمَرَاتِ رِزْقًا لَكُمْۖ فَلَا تَجْعَلُوا لِلَّهِ  أَنْدَادًا وَأَنْتُمْ تَعْلَمُونَ</vt:lpstr>
      <vt:lpstr>وَإِنْ كُنْتُمْ فِي رَيْبٍ مِمَّا نَزَّلْنَا عَلَىٰ  عَبْدِنَا فَأْتُوا بِسُورَةٍ مِنْ مِثْلِهِ  وَادْعُوا شُهَدَاءَكُمْ مِنْ دُونِ اللَّهِ إِنْ  كُنْتُمْ صَادِقِينَ</vt:lpstr>
      <vt:lpstr>فَإِنْ لَمْ تَفْعَلُوا وَلَنْ تَفْعَلُوا فَاتَّقُوا النَّارَ الَّتِي وَقُودُهَا النَّاسُ وَالْحِجَارَةُۖ  أُعِدَّتْ لِلْكَافِرِينَ</vt:lpstr>
      <vt:lpstr>وَبَشِّرِ الَّذِينَ آمَنُوا وَعَمِلُوا الصَّالِحَاتِ أَنَّ لَهُمْ جَنَّاتٍ تَجْرِي مِنْ تَحْتِهَا الْأَنْهَارُۖ كُلَّمَا رُزِقُوا مِنْهَا مِنْ ثَمَرَةٍ رِزْقًاۙ قَالُوا هَٰذَا الَّذِي رُزِقْنَا مِنْ قَبْلُۖ وَأُتُوا  بِهِ مُتَشَابِهًاۖ وَلَهُمْ فِيهَا أَزْوَاجٌ مُطَهَّرَةٌ ۖ  وَهُمْ فِيهَا خَالِدُونَ</vt:lpstr>
      <vt:lpstr>إِنَّ اللَّهَ لَا يَسْتَحْيِي أَنْ يَضْرِبَ مَثَلًا مَا بَعُوضَةً فَمَا فَوْقَهَاۚ فَأَمَّا الَّذِينَ آمَنُوا فَيَعْلَمُونَ أَنَّهُ الْحَقُّ مِنْ رَبِّهِمْۖ وَأَمَّا الَّذِينَ كَفَرُوا فَيَقُولُونَ مَاذَا أَرَادَ اللَّهُ بِهَٰذَا مَثَلًاۘ يُضِلُّ بِهِ كَثِيرًا وَيَهْدِي بِهِ كَثِيرًاۚ وَمَا يُضِلُّ  بِهِ إِلَّا الْفَاسِقِينَ</vt:lpstr>
      <vt:lpstr>الَّذِينَ يَنْقُضُونَ عَهْدَ اللَّهِ مِنْ بَعْدِ  مِيثَاقِهِ وَيَقْطَعُونَ مَا أَمَرَ اللَّهُ بِهِ أَنْ  يُوصَلَ وَيُفْسِدُونَ فِي الْأَرْضِۚ أُولَٰئِكَ  هُمُ الْخَاسِرُونَ </vt:lpstr>
      <vt:lpstr>كَيْفَ تَكْفُرُونَ بِاللَّهِ وَكُنْتُمْ أَمْوَاتًا َأَحْيَاكُمْۖ ثُمَّ يُمِيتُكُمْ ثُمَّ يُحْيِيكُمْ  ثُمَّ إِلَيْهِ تُرْجَعُونَ</vt:lpstr>
      <vt:lpstr>هُوَ الَّذِي خَلَقَ لَكُمْ مَا فِي الْأَرْضِ جَمِيعًا ثُمَّ اسْتَوَىٰ إِلَى السَّمَاءِ فَسَوَّاهُنَّ سَبْعَ سَمَاوَاتٍۚ وَهُوَ بِكُلِّ شَيْءٍ عَلِيمٌ </vt:lpstr>
      <vt:lpstr>وَإِذْ قَالَ رَبُّكَ لِلْمَلَائِكَةِ إِنِّي جَاعِلٌ فِي الْأَرْضِ خَلِيفَةً ۖ قَالُوا أَتَجْعَلُ فِيهَا مَنْ يُفْسِدُ فِيهَا وَيَسْفِكُ الدِّمَاءَ وَنَحْنُ نُسَبِّحُ بِحَمْدِكَ وَنُقَدِّسُ لَكَۖ قَالَ إِنِّي أَعْلَمُ مَا لَا تَعْلَمُونَ </vt:lpstr>
      <vt:lpstr> وَعَلَّمَ آدَمَ الْأَسْمَاءَ كُلَّهَا ثُمَّ عَرَضَهُمْ عَلَى الْمَلَائِكَةِ فَقَالَ أَنْبِئُونِي بِأَسْمَاءِ هَٰؤُلَاءِ إِنْ كُنْتُمْ صَادِقِينَ</vt:lpstr>
      <vt:lpstr>قَالُوا سُبْحَانَكَ لَا عِلْمَ لَنَا إِلَّا مَا عَلَّمْتَنَاۖ إِنَّكَ أَنْتَ الْعَلِيمُ الْحَكِيمُ</vt:lpstr>
      <vt:lpstr>قَالَ يَا آدَمُ أَنْبِئْهُمْ بِأَسْمَائِهِمْۖ فَلَمَّا أَنْبَأَهُمْ بِأَسْمَائِهِمْ قَالَ أَلَمْ أَقُلْ لَكُمْ إِنِّي أَعْلَمُ غَيْبَ السَّمَاوَاتِ وَالْأَرْضِ وَأَعْلَمُ مَا تُبْدُونَ وَمَا كُنْتُمْ تَكْتُمُونَ</vt:lpstr>
      <vt:lpstr>وَإِذْ قُلْنَا لِلْمَلَائِكَةِ اسْجُدُوا لِآدَمَ فَسَجَدُوا إِلَّا إِبْلِيسَ أَبَىٰ وَاسْتَكْبَرَ  وَكَانَ مِنَ الْكَافِرِينَ</vt:lpstr>
      <vt:lpstr>وَقُلْنَا يَا آدَمُ اسْكُنْ أَنْتَ وَزَوْجُكَ الْجَنَّةَ وَكُلَا مِنْهَا رَغَدًا حَيْثُ شِئْتُمَا وَلَا تَقْرَبَا هَٰذِهِ الشَّجَرَةَ فَتَكُونَا مِنَ الظَّالِمِينَ</vt:lpstr>
      <vt:lpstr>فَأَزَلَّهُمَا الشَّيْطَانُ عَنْهَا فَأَخْرَجَهُمَا مِمَّا كَانَا فِيهِۖ وَقُلْنَا اهْبِطُوا بَعْضُكُمْ لِبَعْضٍ عَدُوٌّۖ وَلَكُمْ فِي الْأَرْضِ مُسْتَقَرٌّ وَمَتَاعٌ  إِلَىٰ حِينٍ </vt:lpstr>
      <vt:lpstr>فَتَلَقَّىٰ آدَمُ مِنْ رَبِّهِ كَلِمَاتٍ فَتَابَ عَلَيْهِۚ إِنَّهُ هُوَ التَّوَّابُ الرَّحِيمُ</vt:lpstr>
      <vt:lpstr>قُلْنَا اهْبِطُوا مِنْهَا جَمِيعًاۖ فَإِمَّا يَأْتِيَنَّكُمْ مِنِّي هُدًى فَمَنْ تَبِعَ هُدَايَ فَلَا خَوْفٌ عَلَيْهِمْ وَلَا هُمْ يَحْزَنُونَ</vt:lpstr>
      <vt:lpstr>وَالَّذِينَ كَفَرُوا وَكَذَّبُوا  بِآيَاتِنَا أُولَٰئِكَ أَصْحَابُ النَّارِۖ  هُمْ فِيهَا خَالِدُونَ</vt:lpstr>
      <vt:lpstr>يَا بَنِي إِسْرَائِيلَ اذْكُرُوا نِعْمَتِيَ الَّتِي أَنْعَمْتُ عَلَيْكُمْ وَأَوْفُوا بِعَهْدِي أُوفِ بِعَهْدِكُمْ وَإِيَّايَ فَارْهَبُونِ</vt:lpstr>
      <vt:lpstr>وَآمِنُوا بِمَا أَنْزَلْتُ مُصَدِّقًا لِمَا مَعَكُمْ وَلَا تَكُونُوا أَوَّلَ كَافِرٍ بِهِۖ وَلَا تَشْتَرُوا بِآيَاتِي ثَمَنًا قَلِيلًا وَإِيَّايَ فَاتَّقُونِ</vt:lpstr>
      <vt:lpstr>وَلَا تَلْبِسُوا الْحَقَّ بِالْبَاطِلِ وَتَكْتُمُوا الْحَقَّ وَأَنْتُمْ تَعْلَمُونَ</vt:lpstr>
      <vt:lpstr>وَأَقِيمُوا الصَّلَاةَ وَآتُوا الزَّكَاةَ وَارْكَعُوا مَعَ الرَّاكِعِينَ</vt:lpstr>
      <vt:lpstr>أَتَأْمُرُونَ النَّاسَ بِالْبِرِّ وَتَنْسَوْنَ أَنْفُسَكُمْ وَأَنْتُمْ تَتْلُونَ الْكِتَابَۚ  أَفَلَا تَعْقِلُونَ</vt:lpstr>
      <vt:lpstr>وَاسْتَعِينُوا بِالصَّبْرِ وَالصَّلَاةِۚ وَإِنَّهَا لَكَبِيرَةٌ إِلَّا عَلَى الْخَاشِعِينَ</vt:lpstr>
      <vt:lpstr>الَّذِينَ يَظُنُّونَ أَنَّهُمْ مُلَاقُو رَبِّهِمْ وَأَنَّهُمْ إِلَيْهِ رَاجِعُونَ</vt:lpstr>
      <vt:lpstr>يَا بَنِي إِسْرَائِيلَ اذْكُرُوا نِعْمَتِيَ الَّتِي أَنْعَمْتُ عَلَيْكُمْ وَأَنِّي فَضَّلْتُكُمْ عَلَى الْعَالَمِينَ</vt:lpstr>
      <vt:lpstr>وَاتَّقُوا يَوْمًا لَا تَجْزِي نَفْسٌ عَنْ نَفْسٍ شَيْئًا وَلَا يُقْبَلُ مِنْهَا شَفَاعَةٌ وَلَا يُؤْخَذُ مِنْهَا عَدْلٌ وَلَا هُمْ يُنْصَرُونَ</vt:lpstr>
      <vt:lpstr>وَإِذْ نَجَّيْنَاكُمْ مِنْ آلِ فِرْعَوْنَ يَسُومُونَكُمْ سُوءَ الْعَذَابِ يُذَبِّحُونَ أَبْنَاءَكُمْ وَيَسْتَحْيُونَ نِسَاءَكُمْ ۚ وَفِي ذَٰلِكُمْ بَلَاءٌ مِنْ رَبِّكُمْ عَظِيمٌ</vt:lpstr>
      <vt:lpstr>وَإِذْ فَرَقْنَا بِكُمُ الْبَحْرَ فَأَنْجَيْنَاكُمْ وَأَغْرَقْنَا آلَ فِرْعَوْنَ وَأَنْتُمْ تَنْظُرُونَ</vt:lpstr>
      <vt:lpstr>وَإِذْ وَاعَدْنَا مُوسَىٰ أَرْبَعِينَ لَيْلَةً ثُمَّ اتَّخَذْتُمُ الْعِجْلَ مِنْ بَعْدِهِ وَأَنْتُمْ ظَالِمُونَ</vt:lpstr>
      <vt:lpstr>ثُمَّ عَفَوْنَا عَنْكُمْ مِنْ بَعْدِ ذَٰلِكَ  لَعَلَّكُمْ تَشْكُرُونَ</vt:lpstr>
      <vt:lpstr>وَإِذْ آتَيْنَا مُوسَى الْكِتَابَ وَالْفُرْقَانَ لَعَلَّكُمْ تَهْتَدُونَ</vt:lpstr>
      <vt:lpstr>وَإِذْ قَالَ مُوسَىٰ لِقَوْمِهِ يَا قَوْمِ إِنَّكُمْ ظَلَمْتُمْ أَنْفُسَكُمْ بِاتِّخَاذِكُمُ الْعِجْلَ فَتُوبُوا إِلَىٰ بَارِئِكُمْ فَاقْتُلُوا أَنْفُسَكُمْ ذَٰلِكُمْ خَيْرٌ لَكُمْ عِنْدَ بَارِئِكُمْ فَتَابَ عَلَيْكُمْ ۚ إِنَّهُ هُوَ التَّوَّابُ الرَّحِيمُ</vt:lpstr>
      <vt:lpstr>وَإِذْ قُلْتُمْ يَا مُوسَىٰ لَنْ نُؤْمِنَ لَكَ حَتَّىٰ نَرَى اللَّهَ جَهْرَةً فَأَخَذَتْكُمُ الصَّاعِقَةُ وَأَنْتُمْ تَنْظُرُونَ</vt:lpstr>
      <vt:lpstr>ثُمَّ بَعَثْنَاكُمْ مِنْ بَعْدِ مَوْتِكُمْ  لَعَلَّكُمْ تَشْكُرُونَ</vt:lpstr>
      <vt:lpstr>وَظَلَّلْنَا عَلَيْكُمُ الْغَمَامَ وَأَنْزَلْنَا عَلَيْكُمُ الْمَنَّ وَالسَّلْوَىٰۖ كُلُوا مِنْ طَيِّبَاتِ مَا رَزَقْنَاكُمْۖ وَمَا ظَلَمُونَا وَلَٰكِنْ كَانُوا أَنْفُسَهُمْ يَظْلِمُونَ</vt:lpstr>
      <vt:lpstr>وَإِذْ قُلْنَا ادْخُلُوا هَٰذِهِ الْقَرْيَةَ فَكُلُوا مِنْهَا حَيْثُ شِئْتُمْ رَغَدًا وَادْخُلُوا الْبَابَ سُجَّدًا وَقُولُوا حِطَّةٌ نَغْفِرْ لَكُمْ خَطَايَاكُمْۚ  وَسَنَزِيدُ الْمُحْسِنِينَ</vt:lpstr>
      <vt:lpstr>فَبَدَّلَ الَّذِينَ ظَلَمُوا قَوْلًا غَيْرَ الَّذِي قِيلَ لَهُمْ فَأَنْزَلْنَا عَلَى الَّذِينَ ظَلَمُوا رِجْزًا مِنَ السَّمَاءِ بِمَا كَانُوا يَفْسُقُونَ</vt:lpstr>
      <vt:lpstr>وَإِذِ اسْتَسْقَىٰ مُوسَىٰ لِقَوْمِهِ فَقُلْنَا اضْرِبْ بِعَصَاكَ الْحَجَرَۖ فَانْفَجَرَتْ مِنْهُ اثْنَتَا عَشْرَةَ عَيْنًاۖ قَدْ عَلِمَ كُلُّ أُنَاسٍ مَشْرَبَهُمْۖ كُلُوا وَاشْرَبُوا مِنْ رِزْقِ اللَّهِ وَلَا تَعْثَوْا فِي الْأَرْضِ مُفْسِدِينَ</vt:lpstr>
      <vt:lpstr>وَإِذْ قُلْتُمْ يَا مُوسَىٰ لَنْ نَصْبِرَ عَلَىٰ طَعَامٍ وَاحِدٍ فَادْعُ لَنَا رَبَّكَ يُخْرِجْ لَنَا مِمَّا تُنْبِتُ الْأَرْضُ مِنْ بَقْلِهَا وَقِثَّائِهَا وَفُومِهَا وَعَدَسِهَا وَبَصَلِهَاۖ قَالَ أَتَسْتَبْدِلُونَ الَّذِي هُوَ أَدْنَىٰ بِالَّذِي هُوَ خَيْرٌۚ اهْبِطُوا مِصْرًا فَإِنَّ لَكُمْ مَا سَأَلْتُمْۗ…</vt:lpstr>
      <vt:lpstr>وَضُرِبَتْ عَلَيْهِمُ الذِّلَّةُ وَالْمَسْكَنَةُ وَبَاءُوا بِغَضَبٍ مِنَ اللَّهِ ۗ ذَٰلِكَ بِأَنَّهُمْ كَانُوا يَكْفُرُونَ بِآيَاتِ اللَّهِ وَيَقْتُلُونَ النَّبِيِّينَ بِغَيْرِ الْحَقِّ ۗ ذَٰلِكَ بِمَا عَصَوْا وَكَانُوا يَعْتَدُونَ</vt:lpstr>
      <vt:lpstr>إِنَّ الَّذِينَ آمَنُوا وَالَّذِينَ هَادُوا وَالنَّصَارَىٰ وَالصَّابِئِينَ مَنْ آمَنَ بِاللَّهِ وَالْيَوْمِ الْآخِرِ وَعَمِلَ صَالِحًا فَلَهُمْ أَجْرُهُمْ عِنْدَ رَبِّهِمْ وَلَا خَوْفٌ عَلَيْهِمْ وَلَا هُمْ يَحْزَنُونَ</vt:lpstr>
      <vt:lpstr>وَإِذْ أَخَذْنَا مِيثَاقَكُمْ وَرَفَعْنَا فَوْقَكُمُ الطُّورَ خُذُوا مَا آتَيْنَاكُمْ بِقُوَّةٍ وَاذْكُرُوا مَا فِيهِ لَعَلَّكُمْ تَتَّقُونَ</vt:lpstr>
      <vt:lpstr>ثُمَّ تَوَلَّيْتُمْ مِنْ بَعْدِ ذَٰلِكَۖ فَلَوْلَا  فَضْلُ اللَّهِ عَلَيْكُمْ وَرَحْمَتُهُ لَكُنْتُمْ مِنَ الْخَاسِرِينَ</vt:lpstr>
      <vt:lpstr>وَلَقَدْ عَلِمْتُمُ الَّذِينَ اعْتَدَوْا مِنْكُمْ  فِي السَّبْتِ فَقُلْنَا لَهُمْ كُونُوا  قِرَدَةً خَاسِئِينَ</vt:lpstr>
      <vt:lpstr>فَجَعَلْنَاهَا نَكَالًا لِمَا بَيْنَ يَدَيْهَا وَمَا خَلْفَهَا وَمَوْعِظَةً لِلْمُتَّقِينَ </vt:lpstr>
      <vt:lpstr>وَإِذْ قَالَ مُوسَىٰ لِقَوْمِهِ إِنَّ اللَّهَ يَأْمُرُكُمْ أَنْ تَذْبَحُوا بَقَرَةًۖ قَالُوا أَتَتَّخِذُنَا هُزُوًاۖ قَالَ أَعُوذُ بِاللَّهِ أَنْ أَكُونَ مِنَ الْجَاهِلِينَ</vt:lpstr>
      <vt:lpstr>قَالُوا ادْعُ لَنَا رَبَّكَ يُبَيِّنْ لَنَا مَا هِيَۚ  قَالَ إِنَّهُ يَقُولُ إِنَّهَا بَقَرَةٌ لَا فَارِضٌ  وَلَا بِكْرٌعَوَانٌ بَيْنَ ذَٰلِكَ ۖ فَافْعَلُوا  مَا تُؤْمَرُونَ </vt:lpstr>
      <vt:lpstr>قَالُوا ادْعُ لَنَا رَبَّكَ يُبَيِّنْ لَنَا مَا لَوْنُهَاۚ قَالَ إِنَّهُ يَقُولُ إِنَّهَا بَقَرَةٌ صَفْرَاءُ فَاقِعٌ لَوْنُهَا تَسُرُّ النَّاظِرِينَ</vt:lpstr>
      <vt:lpstr>قَالُوا ادْعُ لَنَا رَبَّكَ يُبَيِّنْ لَنَا مَا هِيَ إِنَّ الْبَقَرَ تَشَابَهَ عَلَيْنَا وَإِنَّا إِنْ شَاءَ اللَّهُ لَمُهْتَدُونَ </vt:lpstr>
      <vt:lpstr>قَالَ إِنَّهُ يَقُولُ إِنَّهَا بَقَرَةٌ لَا ذَلُولٌ تُثِيرُ الْأَرْضَ وَلَا تَسْقِي الْحَرْثَ مُسَلَّمَةٌ لَا شِيَةَ فِيهَاۚ قَالُوا الْآنَ جِئْتَ بِالْحَقِّ ۚ فَذَبَحُوهَا وَمَا كَادُوا يَفْعَلُونَ </vt:lpstr>
      <vt:lpstr>وَإِذْ قَتَلْتُمْ نَفْسًا فَادَّارَأْتُمْ فِيهَاۖ وَاللَّهُ  مُخْرِجٌ مَا كُنْتُمْ تَكْتُمُونَ</vt:lpstr>
      <vt:lpstr>فَقُلْنَا اضْرِبُوهُ بِبَعْضِهَاۚ كَذَٰلِكَ  يُحْيِي اللَّهُ الْمَوْتَىٰ وَيُرِيكُمْ  آيَاتِهِ لَعَلَّكُمْ تَعْقِلُونَ</vt:lpstr>
      <vt:lpstr>ثُمَّ قَسَتْ قُلُوبُكُمْ مِنْ بَعْدِ ذَٰلِكَ فَهِيَ كَالْحِجَارَةِ أَوْ أَشَدُّ قَسْوَةً ۚ وَإِنَّ مِنَ الْحِجَارَةِ لَمَا يَتَفَجَّرُ مِنْهُ الْأَنْهَارُۚ وَإِنَّ مِنْهَا لَمَا يَشَّقَّقُ فَيَخْرُجُ مِنْهُ الْمَاءُۚ وَإِنَّ مِنْهَا لَمَا يَهْبِطُ مِنْ خَشْيَةِ اللَّهِۗ وَمَا اللَّهُ بِغَافِلٍ عَمَّا تَعْمَلُونَ</vt:lpstr>
      <vt:lpstr>أَفَتَطْمَعُونَ أَنْ يُؤْمِنُوا لَكُمْ وَقَدْ كَانَ  فَرِيقٌ مِنْهُمْ يَسْمَعُونَ كَلَامَ اللَّهِ  ثُمَّ يُحَرِّفُونَهُ مِنْ بَعْدِ مَا عَقَلُوهُ  وَهُمْ يَعْلَمُونَ </vt:lpstr>
      <vt:lpstr>وَإِذَا لَقُوا الَّذِينَ آمَنُوا قَالُوا آمَنَّا وَإِذَا خَلَا بَعْضُهُمْ إِلَىٰ بَعْضٍ قَالُوا أَتُحَدِّثُونَهُمْ بِمَا  فَتَحَ اللَّهُ عَلَيْكُمْ لِيُحَاجُّوكُمْ بِهِ عِنْدَ رَبِّكُمْۚ  أَفَلَا تَعْقِلُونَ</vt:lpstr>
      <vt:lpstr>أَوَلَا يَعْلَمُونَ أَنَّ اللَّهَ يَعْلَمُ مَا يُسِرُّونَ وَمَا يُعْلِنُونَ</vt:lpstr>
      <vt:lpstr>وَمِنْهُمْ أُمِّيُّونَ لَا يَعْلَمُونَ الْكِتَابَ إِلَّا أَمَانِيَّ وَإِنْ هُمْ إِلَّا يَظُنُّونَ</vt:lpstr>
      <vt:lpstr>فَوَيْلٌ لِلَّذِينَ يَكْتُبُونَ الْكِتَابَ بِأَيْدِيهِمْ ثُمَّ يَقُولُونَ هَٰذَا مِنْ عِنْدِ اللَّهِ لِيَشْتَرُوا بِهِ ثَمَنًا قَلِيلًاۖ فَوَيْلٌ لَهُمْ مِمَّا كَتَبَتْ أَيْدِيهِمْ وَوَيْلٌ لَهُمْ مِمَّا يَكْسِبُونَ</vt:lpstr>
      <vt:lpstr>وَقَالُوا لَنْ تَمَسَّنَا النَّارُ إِلَّا أَيَّامًا  مَعْدُودَةًۚ قُلْ أَتَّخَذْتُمْ عِنْدَ اللَّهِ عَهْدًا  فَلَنْ يُخْلِفَ اللَّهُ عَهْدَهُۖ أَمْ تَقُولُونَ  عَلَى اللَّهِ مَا لَا تَعْلَمُونَ</vt:lpstr>
      <vt:lpstr>بَلَىٰ مَنْ كَسَبَ سَيِّئَةً وَأَحَاطَتْ بِهِ خَطِيئَتُهُ فَأُولَٰئِكَ أَصْحَابُ النَّارِۖ هُمْ فِيهَا خَالِدُونَ</vt:lpstr>
      <vt:lpstr> وَالَّذِينَ آمَنُوا وَعَمِلُوا  الصَّالِحَاتِ أُولَٰئِكَ أَصْحَابُ  الْجَنَّةِۖ هُمْ فِيهَا خَالِدُونَ</vt:lpstr>
      <vt:lpstr>وَإِذْ أَخَذْنَا مِيثَاقَ بَنِي إِسْرَائِيلَ لَا تَعْبُدُونَ إِلَّا اللَّهَ وَبِالْوَالِدَيْنِ إِحْسَانًا وَذِي الْقُرْبَىٰ وَالْيَتَامَىٰ وَالْمَسَاكِينِ وَقُولُوا لِلنَّاسِ حُسْنًا وَأَقِيمُوا الصَّلَاةَ وَآتُوا الزَّكَاةَ ثُمَّ تَوَلَّيْتُمْ إِلَّا قَلِيلًا  مِنْكُمْ وَأَنْتُمْ مُعْرِضُونَ</vt:lpstr>
      <vt:lpstr>وَإِذْ أَخَذْنَا مِيثَاقَكُمْ لَا تَسْفِكُونَ دِمَاءَكُمْ وَلَا تُخْرِجُونَ أَنْفُسَكُمْ مِنْ دِيَارِكُمْ ثُمَّ أَقْرَرْتُمْ وَأَنْتُمْ تَشْهَدُونَ </vt:lpstr>
      <vt:lpstr>ثُمَّ أَنْتُمْ هَٰؤُلَاءِ تَقْتُلُونَ أَنْفُسَكُمْ وَتُخْرِجُونَ فَرِيقًا مِنْكُمْ مِنْ دِيَارِهِمْ تَظَاهَرُونَ عَلَيْهِمْ بِالْإِثْمِ  وَالْعُدْوَانِ وَإِنْ يَأْتُوكُمْ أُسَارَىٰ تُفَادُوهُمْ وَهُوَ  مُحَرَّمٌ عَلَيْكُمْ إِخْرَاجُهُمْ ۚ أَفَتُؤْمِنُونَ بِبَعْضِ  الْكِتَابِ وَتَكْفُرُونَ بِبَعْضٍ ۚ…</vt:lpstr>
      <vt:lpstr>فَمَا جَزَاءُ مَنْ يَفْعَلُ ذَٰلِكَ مِنْكُمْ إِلَّا خِزْيٌ فِي الْحَيَاةِ الدُّنْيَاۖ وَيَوْمَ الْقِيَامَةِ يُرَدُّونَ إِلَىٰ أَشَدِّ الْعَذَابِۗ وَمَا اللَّهُ بِغَافِلٍ عَمَّا تَعْمَلُونَ</vt:lpstr>
      <vt:lpstr> أُولَٰئِكَ الَّذِينَ اشْتَرَوُا الْحَيَاةَ الدُّنْيَا بِالْآخِرَةِۖ فَلَا يُخَفَّفُ عَنْهُمُ الْعَذَابُ وَلَا هُمْ يُنْصَرُونَ </vt:lpstr>
      <vt:lpstr>وَلَقَدْ آتَيْنَا مُوسَى الْكِتَابَ وَقَفَّيْنَا مِنْ بَعْدِهِ بِالرُّسُلِۖ وَآتَيْنَا عِيسَى ابْنَ مَرْيَمَ الْبَيِّنَاتِ وَأَيَّدْنَاهُ بِرُوحِ الْقُدُسِۗ أَفَكُلَّمَا جَاءَكُمْ رَسُولٌ  بِمَا لَا تَهْوَىٰ أَنْفُسُكُمُ اسْتَكْبَرْتُمْ فَفَرِيقًا كَذَّبْتُمْ وَفَرِيقًا تَقْتُلُونَ</vt:lpstr>
      <vt:lpstr>وَقَالُوا قُلُوبُنَا غُلْفٌۚ بَلْ لَعَنَهُمُ اللَّهُ بِكُفْرِهِمْ فَقَلِيلًا مَا يُؤْمِنُونَ</vt:lpstr>
      <vt:lpstr>وَلَمَّا جَاءَهُمْ كِتَابٌ مِنْ عِنْدِ اللَّهِ مُصَدِّقٌ لِمَا مَعَهُمْ وَكَانُوا مِنْ قَبْلُ يَسْتَفْتِحُونَ عَلَى الَّذِينَ كَفَرُوا فَلَمَّا جَاءَهُمْ مَا عَرَفُوا كَفَرُوا بِهِ ۚ فَلَعْنَةُ اللَّهِ عَلَى الْكَافِرِينَ</vt:lpstr>
      <vt:lpstr>بِئْسَمَا اشْتَرَوْا بِهِ أَنْفُسَهُمْ أَنْ يَكْفُرُوا بِمَا أَنْزَلَ اللَّهُ بَغْيًا أَنْ يُنَزِّلَ اللَّهُ مِنْ فَضْلِهِ عَلَىٰ مَنْ يَشَاءُ مِنْ عِبَادِهِۖ فَبَاءُوا بِغَضَبٍ عَلَىٰ غَضَبٍۚ وَلِلْكَافِرِينَ عَذَابٌ مُهِينٌ</vt:lpstr>
      <vt:lpstr>وَإِذَا قِيلَ لَهُمْ آمِنُوا بِمَا أَنْزَلَ اللَّهُ قَالُوا نُؤْمِنُ بِمَا أُنْزِلَ عَلَيْنَا وَيَكْفُرُونَ بِمَا وَرَاءَهُ وَهُوَ الْحَقُّ مُصَدِّقًا لِمَا مَعَهُمْۗ قُلْ فَلِمَ تَقْتُلُونَ أَنْبِيَاءَ اللَّهِ مِنْ قَبْلُ إِنْ كُنْتُمْ مُؤْمِنِينَ</vt:lpstr>
      <vt:lpstr>وَلَقَدْ جَاءَكُمْ مُوسَىٰ  بِالْبَيِّنَاتِ ثُمَّ اتَّخَذْتُمُ الْعِجْلَ  مِنْ بَعْدِهِ وَأَنْتُمْ ظَالِمُونَ</vt:lpstr>
      <vt:lpstr>وَإِذْ أَخَذْنَا مِيثَاقَكُمْ وَرَفَعْنَا فَوْقَكُمُ الطُّورَ خُذُوا مَا آتَيْنَاكُمْ بِقُوَّةٍ وَاسْمَعُواۖ قَالُوا سَمِعْنَا وَعَصَيْنَا وَأُشْرِبُوا فِي قُلُوبِهِمُ الْعِجْلَ بِكُفْرِهِمْۚ قُلْ بِئْسَمَا يَأْمُرُكُمْ بِهِ إِيمَانُكُمْ إِنْ كُنْتُمْ مُؤْمِنِينَ</vt:lpstr>
      <vt:lpstr>قُلْ إِنْ كَانَتْ لَكُمُ الدَّارُ الْآخِرَةُ عِنْدَ اللَّهِ  خَالِصَةً مِنْ دُونِ النَّاسِ فَتَمَنَّوُا الْمَوْتَ إِنْ كُنْتُمْ صَادِقِينَ</vt:lpstr>
      <vt:lpstr>وَلَنْ يَتَمَنَّوْهُ أَبَدًا بِمَا قَدَّمَتْ أَيْدِيهِمْۗ وَاللَّهُ عَلِيمٌ بِالظَّالِمِينَ</vt:lpstr>
      <vt:lpstr>وَلَتَجِدَنَّهُمْ أَحْرَصَ النَّاسِ عَلَىٰ حَيَاةٍ وَمِنَ الَّذِينَ أَشْرَكُواۚ يَوَدُّ أَحَدُهُمْ لَوْ يُعَمَّرُ أَلْفَ سَنَةٍ وَمَا هُوَ بِمُزَحْزِحِهِ مِنَ الْعَذَابِ أَنْ يُعَمَّرَۗ وَاللَّهُ بَصِيرٌ بِمَا يَعْمَلُونَ </vt:lpstr>
      <vt:lpstr>قُلْ مَنْ كَانَ عَدُوًّا لِجِبْرِيلَ فَإِنَّهُ نَزَّلَهُ عَلَىٰ قَلْبِكَ بِإِذْنِ اللَّهِ مُصَدِّقًا لِمَا بَيْنَ يَدَيْهِ وَهُدًى وَبُشْرَىٰ لِلْمُؤْمِنِينَ</vt:lpstr>
      <vt:lpstr> مَنْ كَانَ عَدُوًّا لِلَّهِ وَمَلَائِكَتِهِ وَرُسُلِهِ وَجِبْرِيلَ وَمِيكَالَ فَإِنَّ اللَّهَ عَدُوٌّ لِلْكَافِرِينَ </vt:lpstr>
      <vt:lpstr>وَلَقَدْ أَنْزَلْنَا إِلَيْكَ آيَاتٍ بَيِّنَاتٍۖ وَمَا يَكْفُرُ بِهَا إِلَّا الْفَاسِقُونَ</vt:lpstr>
      <vt:lpstr>أَوَكُلَّمَا عَاهَدُوا عَهْدًا نَبَذَهُ فَرِيقٌ مِنْهُمْۚ بَلْ أَكْثَرُهُمْ لَا يُؤْمِنُونَ</vt:lpstr>
      <vt:lpstr>وَلَمَّا جَاءَهُمْ رَسُولٌ مِنْ عِنْدِ اللَّهِ مُصَدِّقٌ لِمَا مَعَهُمْ نَبَذَ فَرِيقٌ مِنَ الَّذِينَ أُوتُوا الْكِتَابَ كِتَابَ اللَّهِ وَرَاءَ ظُهُورِهِمْ كَأَنَّهُمْ  لَا يَعْلَمُونَ</vt:lpstr>
      <vt:lpstr>وَاتَّبَعُوا مَا تَتْلُو الشَّيَاطِينُ عَلَىٰ مُلْكِ سُلَيْمَانَۖ وَمَا كَفَرَ سُلَيْمَانُ وَلَٰكِنَّ الشَّيَاطِينَ كَفَرُوا يُعَلِّمُونَ النَّاسَ السِّحْرَ وَمَا أُنْزِلَ عَلَى الْمَلَكَيْنِ بِبَابِلَ هَارُوتَ وَمَارُوتَۚ… </vt:lpstr>
      <vt:lpstr>وَمَا يُعَلِّمَانِ مِنْ أَحَدٍ حَتَّىٰ يَقُولَا إِنَّمَا نَحْنُ فِتْنَةٌ فَلَا تَكْفُرْۖ… </vt:lpstr>
      <vt:lpstr>فَيَتَعَلَّمُونَ مِنْهُمَا مَا يُفَرِّقُونَ بِهِ بَيْنَ الْمَرْءِ وَزَوْجِهِۚ وَمَا هُمْ بِضَارِّينَ بِهِ مِنْ أَحَدٍ إِلَّا بِإِذْنِ اللَّهِۚ وَيَتَعَلَّمُونَ مَا يَضُرُّهُمْ وَلَا يَنْفَعُهُمْۚ..</vt:lpstr>
      <vt:lpstr>وَلَقَدْ عَلِمُوا لَمَنِ اشْتَرَاهُ مَا لَهُ فِي الْآخِرَةِ مِنْ خَلَاقٍۚ وَلَبِئْسَ مَا شَرَوْا بِهِ أَنْفُسَهُمْۚ لَوْ كَانُوا يَعْلَمُونَ </vt:lpstr>
      <vt:lpstr>وَلَوْ أَنَّهُمْ آمَنُوا وَاتَّقَوْا لَمَثُوبَةٌ مِنْ عِنْدِ اللَّهِ خَيْرٌۖ لَوْ كَانُوا يَعْلَمُونَ</vt:lpstr>
      <vt:lpstr>يَا أَيُّهَا الَّذِينَ آمَنُوا لَا تَقُولُوا رَاعِنَا وَقُولُوا انْظُرْنَا وَاسْمَعُواۗ وَلِلْكَافِرِينَ عَذَابٌ أَلِيمٌ </vt:lpstr>
      <vt:lpstr>مَا يَوَدُّ الَّذِينَ كَفَرُوا مِنْ أَهْلِ الْكِتَابِ وَلَا الْمُشْرِكِينَ أَنْ يُنَزَّلَ عَلَيْكُمْ مِنْ خَيْرٍ مِنْ رَبِّكُمْۗ وَاللَّهُ يَخْتَصُّ بِرَحْمَتِهِ مَنْ يَشَاءُۚ وَاللَّهُ ذُو الْفَضْلِ الْعَظِيمِ</vt:lpstr>
      <vt:lpstr>مَا نَنْسَخْ مِنْ آيَةٍ أَوْ نُنْسِهَا نَأْتِ بِخَيْرٍ مِنْهَا أَوْ مِثْلِهَاۗ أَلَمْ تَعْلَمْ أَنَّ اللَّهَ عَلَىٰ كُلِّ شَيْءٍ قَدِيرٌ</vt:lpstr>
      <vt:lpstr>أَلَمْ تَعْلَمْ أَنَّ اللَّهَ لَهُ مُلْكُ السَّمَاوَاتِ وَالْأَرْضِۗ وَمَا لَكُمْ مِنْ دُونِ اللَّهِ مِنْ وَلِيٍّ وَلَا نَصِيرٍ</vt:lpstr>
      <vt:lpstr>أَمْ تُرِيدُونَ أَنْ تَسْأَلُوا رَسُولَكُمْ كَمَا سُئِلَ مُوسَىٰ مِنْ قَبْلُۗ وَمَنْ يَتَبَدَّلِ الْكُفْرَ بِالْإِيمَانِ فَقَدْ ضَلَّ سَوَاءَ السَّبِيلِ</vt:lpstr>
      <vt:lpstr>وَدَّ كَثِيرٌ مِنْ أَهْلِ الْكِتَابِ لَوْ يَرُدُّونَكُمْ مِنْ بَعْدِ إِيمَانِكُمْ كُفَّارًا حَسَدًا مِنْ عِنْدِ أَنْفُسِهِمْ مِنْ بَعْدِ مَا تَبَيَّنَ لَهُمُ الْحَقُّۖ فَاعْفُوا وَاصْفَحُوا حَتَّىٰ يَأْتِيَ اللَّهُ بِأَمْرِهِۗ إِنَّ اللَّهَ عَلَىٰ كُلِّ شَيْءٍ قَدِيرٌ</vt:lpstr>
      <vt:lpstr>وَأَقِيمُوا الصَّلَاةَ وَآتُوا الزَّكَاةَۚ وَمَا تُقَدِّمُوا لِأَنْفُسِكُمْ مِنْ خَيْرٍ تَجِدُوهُ عِنْدَ اللَّهِۗ إِنَّ اللَّهَ بِمَا تَعْمَلُونَ بَصِيرٌ</vt:lpstr>
      <vt:lpstr>وَقَالُوا لَنْ يَدْخُلَ الْجَنَّةَ إِلَّا مَنْ كَانَ هُودًا أَوْ نَصَارَىٰۗ تِلْكَ أَمَانِيُّهُمْۗ قُلْ هَاتُوا بُرْهَانَكُمْ إِنْ كُنْتُمْ صَادِقِينَ</vt:lpstr>
      <vt:lpstr>بَلَىٰ مَنْ أَسْلَمَ وَجْهَهُ لِلَّهِ وَهُوَ مُحْسِنٌ فَلَهُ أَجْرُهُ عِنْدَ رَبِّهِ وَلَا خَوْفٌ عَلَيْهِمْ وَلَا هُمْ يَحْزَنُونَ</vt:lpstr>
      <vt:lpstr>وَقَالَتِ الْيَهُودُ لَيْسَتِ النَّصَارَىٰ عَلَىٰ شَيْءٍ وَقَالَتِ النَّصَارَىٰ لَيْسَتِ الْيَهُودُ عَلَىٰ شَيْءٍ وَهُمْ يَتْلُونَ الْكِتَابَۗ كَذَٰلِكَ قَالَ الَّذِينَ لَا يَعْلَمُونَ مِثْلَ قَوْلِهِمْۚ فَاللَّهُ يَحْكُمُ بَيْنَهُمْ يَوْمَ الْقِيَامَةِ فِيمَا كَانُوا فِيهِ يَخْتَلِفُونَ</vt:lpstr>
      <vt:lpstr>وَمَنْ أَظْلَمُ مِمَّنْ مَنَعَ مَسَاجِدَ اللَّهِ أَنْ يُذْكَرَ فِيهَا اسْمُهُ وَسَعَىٰ فِي خَرَابِهَاۚ أُولَٰئِكَ مَا كَانَ لَهُمْ أَنْ يَدْخُلُوهَا إِلَّا خَائِفِينَۚ لَهُمْ فِي الدُّنْيَا خِزْيٌ وَلَهُمْ فِي الْآخِرَةِ عَذَابٌ عَظِيمٌ</vt:lpstr>
      <vt:lpstr>وَلِلَّهِ الْمَشْرِقُ وَالْمَغْرِبُۚ  فَأَيْنَمَا تُوَلُّوا فَثَمَّ وَجْهُ اللَّهِۚ  إِنَّ اللَّهَ وَاسِعٌ عَلِيمٌ</vt:lpstr>
      <vt:lpstr>وَقَالُوا اتَّخَذَ اللَّهُ وَلَدًاۗ سُبْحَانَهُۖ بَلْ لَهُ مَا فِي السَّمَاوَاتِ وَالْأَرْضِۖ كُلٌّ لَهُ قَانِتُونَ</vt:lpstr>
      <vt:lpstr>بَدِيعُ السَّمَاوَاتِ وَالْأَرْضِۖ  وَإِذَا قَضَىٰ أَمْرًا فَإِنَّمَا يَقُولُ  لَهُ كُنْ فَيَكُونُ</vt:lpstr>
      <vt:lpstr>وَقَالَ الَّذِينَ لَا يَعْلَمُونَ لَوْلَا يُكَلِّمُنَا اللَّهُ أَوْ تَأْتِينَا آيَةٌ ۗ كَذَٰلِكَ قَالَ الَّذِينَ مِنْ قَبْلِهِمْ مِثْلَ قَوْلِهِمْۘ تَشَابَهَتْ قُلُوبُهُمْۗ قَدْ بَيَّنَّا الْآيَاتِ لِقَوْمٍ يُوقِنُونَ</vt:lpstr>
      <vt:lpstr>إِنَّا أَرْسَلْنَاكَ بِالْحَقِّ بَشِيرًا وَنَذِيرًاۖ وَلَا تُسْأَلُ عَنْ أَصْحَابِ الْجَحِيمِ</vt:lpstr>
      <vt:lpstr>وَلَنْ تَرْضَىٰ عَنْكَ الْيَهُودُ وَلَا النَّصَارَىٰ حَتَّىٰ تَتَّبِعَ مِلَّتَهُمْۗ قُلْ إِنَّ هُدَى اللَّهِ هُوَ الْهُدَىٰۗ وَلَئِنِ اتَّبَعْتَ أَهْوَاءَهُمْ بَعْدَ الَّذِي جَاءَكَ مِنَ الْعِلْمِۙ مَا لَكَ مِنَ اللَّهِ مِنْ وَلِيٍّ وَلَا نَصِيرٍ</vt:lpstr>
      <vt:lpstr>الَّذِينَ آتَيْنَاهُمُ الْكِتَابَ يَتْلُونَهُ حَقَّ تِلَاوَتِهِ أُولَٰئِكَ يُؤْمِنُونَ بِهِۗ وَمَنْ يَكْفُرْ بِهِ فَأُولَٰئِكَ هُمُ الْخَاسِرُونَ</vt:lpstr>
      <vt:lpstr>يَا بَنِي إِسْرَائِيلَ اذْكُرُوا نِعْمَتِيَ الَّتِي أَنْعَمْتُ عَلَيْكُمْ وَأَنِّي فَضَّلْتُكُمْ عَلَى الْعَالَمِينَ</vt:lpstr>
      <vt:lpstr>وَاتَّقُوا يَوْمًا لَا تَجْزِي نَفْسٌ عَنْ نَفْسٍ شَيْئًا وَلَا يُقْبَلُ مِنْهَا عَدْلٌ وَلَا تَنْفَعُهَا شَفَاعَةٌ وَلَا هُمْ يُنْصَرُونَ</vt:lpstr>
      <vt:lpstr>وَإِذِ ابْتَلَىٰ إِبْرَاهِيمَ رَبُّهُ بِكَلِمَاتٍ فَأَتَمَّهُنَّۖ قَالَ إِنِّي جَاعِلُكَ لِلنَّاسِ إِمَامًاۖ قَالَ وَمِنْ ذُرِّيَّتِيۖ قَالَ لَا يَنَالُ عَهْدِي الظَّالِمِينَ</vt:lpstr>
      <vt:lpstr>وَإِذْ جَعَلْنَا الْبَيْتَ مَثَابَةً لِلنَّاسِ وَأَمْنًا وَاتَّخِذُوا مِنْ مَقَامِ إِبْرَاهِيمَ مُصَلًّىۖ وَعَهِدْنَا إِلَىٰ إِبْرَاهِيمَ وَإِسْمَاعِيلَ أَنْ طَهِّرَا بَيْتِيَ لِلطَّائِفِينَ وَالْعَاكِفِينَ وَالرُّكَّعِ السُّجُودِ</vt:lpstr>
      <vt:lpstr>وَإِذْ قَالَ إِبْرَاهِيمُ رَبِّ اجْعَلْ هَٰذَا بَلَدًا  آمِنًا وَارْزُقْ أَهْلَهُ مِنَ الثَّمَرَاتِ مَنْ آمَنَ مِنْهُمْ بِاللَّهِ وَالْيَوْمِ الْآخِرِۖ قَالَ وَمَنْ كَفَرَ فَأُمَتِّعُهُ قَلِيلًا ثُمَّ أَضْطَرُّهُ إِلَىٰ عَذَابِ النَّارِۖ وَبِئْسَ الْمَصِيرُ</vt:lpstr>
      <vt:lpstr>وَإِذْ يَرْفَعُ إِبْرَاهِيمُ الْقَوَاعِدَ مِنَ الْبَيْتِ وَإِسْمَاعِيلُ رَبَّنَا تَقَبَّلْ مِنَّاۖ إِنَّكَ أَنْتَ السَّمِيعُ الْعَلِيمُ </vt:lpstr>
      <vt:lpstr>رَبَّنَا وَاجْعَلْنَا مُسْلِمَيْنِ لَكَ وَمِنْ ذُرِّيَّتِنَا أُمَّةً مُسْلِمَةً لَكَ وَأَرِنَا مَنَاسِكَنَا وَتُبْ عَلَيْنَاۖ إِنَّكَ أَنْتَ التَّوَّابُ الرَّحِيمُ</vt:lpstr>
      <vt:lpstr>رَبَّنَا وَابْعَثْ فِيهِمْ رَسُولًا مِنْهُمْ يَتْلُو عَلَيْهِمْ آيَاتِكَ وَيُعَلِّمُهُمُ الْكِتَابَ وَالْحِكْمَةَ وَيُزَكِّيهِمْۚ إِنَّكَ أَنْتَ الْعَزِيزُ الْحَكِيمُ</vt:lpstr>
      <vt:lpstr>وَمَنْ يَرْغَبُ عَنْ مِلَّةِ إِبْرَاهِيمَ إِلَّا مَنْ سَفِهَ نَفْسَهُ ۚ وَلَقَدِ اصْطَفَيْنَاهُ فِي الدُّنْيَاۖ وَإِنَّهُ فِي الْآخِرَةِ لَمِنَ الصَّالِحِينَ</vt:lpstr>
      <vt:lpstr>إِذْ قَالَ لَهُ رَبُّهُ أَسْلِمْۖ قَالَ أَسْلَمْتُ لِرَبِّ الْعَالَمِينَ</vt:lpstr>
      <vt:lpstr>وَوَصَّىٰ بِهَا إِبْرَاهِيمُ بَنِيهِ وَيَعْقُوبُ يَا بَنِيَّ إِنَّ اللَّهَ اصْطَفَىٰ لَكُمُ الدِّينَ فَلَا تَمُوتُنَّ إِلَّا وَأَنْتُمْ مُسْلِمُونَ</vt:lpstr>
      <vt:lpstr>أَمْ كُنْتُمْ شُهَدَاءَ إِذْ حَضَرَ يَعْقُوبَ الْمَوْتُ إِذْ قَالَ لِبَنِيهِ مَا تَعْبُدُونَ مِنْ بَعْدِي قَالُوا نَعْبُدُ إِلَٰهَكَ وَإِلَٰهَ آبَائِكَ إِبْرَاهِيمَ وَإِسْمَاعِيلَ وَإِسْحَاقَ إِلَٰهًا وَاحِدًا وَنَحْنُ لَهُ مُسْلِمُونَ</vt:lpstr>
      <vt:lpstr>تِلْكَ أُمَّةٌ قَدْ خَلَتْۖ لَهَا مَا كَسَبَتْ  وَلَكُمْ مَا كَسَبْتُمْۖ وَلَا تُسْأَلُونَ عَمَّا  كَانُوا يَعْمَلُونَ</vt:lpstr>
      <vt:lpstr>وَقَالُوا كُونُوا هُودًا أَوْ نَصَارَىٰ  تَهْتَدُواۗ قُلْ بَلْ مِلَّةَ إِبْرَاهِيمَ حَنِيفًاۖ  وَمَا كَانَ مِنَ الْمُشْرِكِينَ</vt:lpstr>
      <vt:lpstr>قُولُوا آمَنَّا بِاللَّهِ وَمَا أُنْزِلَ إِلَيْنَا وَمَا أُنْزِلَ إِلَىٰ إِبْرَاهِيمَ وَإِسْمَاعِيلَ وَإِسْحَاقَ وَيَعْقُوبَ وَالْأَسْبَاطِ...</vt:lpstr>
      <vt:lpstr>وَمَا أُوتِيَ مُوسَىٰ وَعِيسَىٰ وَمَا أُوتِيَ النَّبِيُّونَ مِنْ رَبِّهِمْ لَا نُفَرِّقُ بَيْنَ أَحَدٍ مِنْهُمْ وَنَحْنُ لَهُ مُسْلِمُونَ</vt:lpstr>
      <vt:lpstr>فَإِنْ آمَنُوا بِمِثْلِ مَا آمَنْتُمْ بِهِ فَقَدِ اهْتَدَوْاۖ وَإِنْ تَوَلَّوْا فَإِنَّمَا هُمْ فِي شِقَاقٍۖ فَسَيَكْفِيكَهُمُ اللَّهُۚ وَهُوَ السَّمِيعُ الْعَلِيمُ</vt:lpstr>
      <vt:lpstr>صِبْغَةَ اللَّهِ ۖ وَمَنْ أَحْسَنُ مِنَ اللَّهِ صِبْغَةً ۖ وَنَحْنُ لَهُ عَابِدُونَ</vt:lpstr>
      <vt:lpstr>قُلْ أَتُحَاجُّونَنَا فِي اللَّهِ وَهُوَ رَبُّنَا  وَرَبُّكُمْ وَلَنَا أَعْمَالُنَا وَلَكُمْ أَعْمَالُكُمْ وَنَحْنُ لَهُ مُخْلِصُونَ </vt:lpstr>
      <vt:lpstr>أَمْ تَقُولُونَ إِنَّ إِبْرَاهِيمَ وَإِسْمَاعِيلَ وَإِسْحَاقَ وَيَعْقُوبَ وَالْأَسْبَاطَ كَانُوا هُودًا أَوْ نَصَارَىٰۗ  قُلْ أَأَنْتُمْ أَعْلَمُ أَمِ اللَّهُۗ وَمَنْ أَظْلَمُ مِمَّنْ  كَتَمَ شَهَادَةً عِنْدَهُ مِنَ اللَّهِۗ وَمَا اللَّهُ  بِغَافِلٍ عَمَّا تَعْمَلُونَ</vt:lpstr>
      <vt:lpstr>تِلْكَ أُمَّةٌ قَدْ خَلَتْۖ لَهَا مَا كَسَبَتْ وَلَكُمْ مَا كَسَبْتُمْۖ وَلَا تُسْأَلُونَ عَمَّا كَانُوا يَعْمَلُونَ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16</cp:revision>
  <dcterms:created xsi:type="dcterms:W3CDTF">2025-03-12T02:52:14Z</dcterms:created>
  <dcterms:modified xsi:type="dcterms:W3CDTF">2026-02-26T15:58:54Z</dcterms:modified>
</cp:coreProperties>
</file>