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7"/>
  </p:notesMasterIdLst>
  <p:sldIdLst>
    <p:sldId id="427" r:id="rId2"/>
    <p:sldId id="269" r:id="rId3"/>
    <p:sldId id="1599" r:id="rId4"/>
    <p:sldId id="1699" r:id="rId5"/>
    <p:sldId id="1701" r:id="rId6"/>
    <p:sldId id="1702" r:id="rId7"/>
    <p:sldId id="1703" r:id="rId8"/>
    <p:sldId id="1704" r:id="rId9"/>
    <p:sldId id="1705" r:id="rId10"/>
    <p:sldId id="1706" r:id="rId11"/>
    <p:sldId id="1707" r:id="rId12"/>
    <p:sldId id="1708" r:id="rId13"/>
    <p:sldId id="1709" r:id="rId14"/>
    <p:sldId id="1710" r:id="rId15"/>
    <p:sldId id="1711" r:id="rId16"/>
    <p:sldId id="1712" r:id="rId17"/>
    <p:sldId id="1713" r:id="rId18"/>
    <p:sldId id="1714" r:id="rId19"/>
    <p:sldId id="1715" r:id="rId20"/>
    <p:sldId id="1716" r:id="rId21"/>
    <p:sldId id="1717" r:id="rId22"/>
    <p:sldId id="1718" r:id="rId23"/>
    <p:sldId id="1719" r:id="rId24"/>
    <p:sldId id="1720" r:id="rId25"/>
    <p:sldId id="1721" r:id="rId26"/>
    <p:sldId id="1722" r:id="rId27"/>
    <p:sldId id="1723" r:id="rId28"/>
    <p:sldId id="1724" r:id="rId29"/>
    <p:sldId id="1725" r:id="rId30"/>
    <p:sldId id="1726" r:id="rId31"/>
    <p:sldId id="1727" r:id="rId32"/>
    <p:sldId id="1728" r:id="rId33"/>
    <p:sldId id="1729" r:id="rId34"/>
    <p:sldId id="1730" r:id="rId35"/>
    <p:sldId id="1731" r:id="rId36"/>
    <p:sldId id="1732" r:id="rId37"/>
    <p:sldId id="1733" r:id="rId38"/>
    <p:sldId id="1734" r:id="rId39"/>
    <p:sldId id="1735" r:id="rId40"/>
    <p:sldId id="1736" r:id="rId41"/>
    <p:sldId id="1737" r:id="rId42"/>
    <p:sldId id="1738" r:id="rId43"/>
    <p:sldId id="1860" r:id="rId44"/>
    <p:sldId id="1521" r:id="rId45"/>
    <p:sldId id="1739" r:id="rId46"/>
    <p:sldId id="1740" r:id="rId47"/>
    <p:sldId id="1741" r:id="rId48"/>
    <p:sldId id="1742" r:id="rId49"/>
    <p:sldId id="1743" r:id="rId50"/>
    <p:sldId id="1744" r:id="rId51"/>
    <p:sldId id="1745" r:id="rId52"/>
    <p:sldId id="1746" r:id="rId53"/>
    <p:sldId id="1747" r:id="rId54"/>
    <p:sldId id="1748" r:id="rId55"/>
    <p:sldId id="1749" r:id="rId56"/>
    <p:sldId id="1750" r:id="rId57"/>
    <p:sldId id="1751" r:id="rId58"/>
    <p:sldId id="1752" r:id="rId59"/>
    <p:sldId id="1753" r:id="rId60"/>
    <p:sldId id="1754" r:id="rId61"/>
    <p:sldId id="1755" r:id="rId62"/>
    <p:sldId id="1756" r:id="rId63"/>
    <p:sldId id="1757" r:id="rId64"/>
    <p:sldId id="1758" r:id="rId65"/>
    <p:sldId id="1759" r:id="rId66"/>
    <p:sldId id="1760" r:id="rId67"/>
    <p:sldId id="1761" r:id="rId68"/>
    <p:sldId id="1762" r:id="rId69"/>
    <p:sldId id="1763" r:id="rId70"/>
    <p:sldId id="1764" r:id="rId71"/>
    <p:sldId id="1765" r:id="rId72"/>
    <p:sldId id="1766" r:id="rId73"/>
    <p:sldId id="1767" r:id="rId74"/>
    <p:sldId id="1768" r:id="rId75"/>
    <p:sldId id="1769" r:id="rId76"/>
    <p:sldId id="1770" r:id="rId77"/>
    <p:sldId id="1771" r:id="rId78"/>
    <p:sldId id="1772" r:id="rId79"/>
    <p:sldId id="1773" r:id="rId80"/>
    <p:sldId id="1774" r:id="rId81"/>
    <p:sldId id="1775" r:id="rId82"/>
    <p:sldId id="1776" r:id="rId83"/>
    <p:sldId id="1777" r:id="rId84"/>
    <p:sldId id="1778" r:id="rId85"/>
    <p:sldId id="1779" r:id="rId86"/>
    <p:sldId id="1780" r:id="rId87"/>
    <p:sldId id="1781" r:id="rId88"/>
    <p:sldId id="1782" r:id="rId89"/>
    <p:sldId id="1783" r:id="rId90"/>
    <p:sldId id="1784" r:id="rId91"/>
    <p:sldId id="1785" r:id="rId92"/>
    <p:sldId id="1786" r:id="rId93"/>
    <p:sldId id="1787" r:id="rId94"/>
    <p:sldId id="1788" r:id="rId95"/>
    <p:sldId id="1789" r:id="rId96"/>
    <p:sldId id="1790" r:id="rId97"/>
    <p:sldId id="1791" r:id="rId98"/>
    <p:sldId id="1792" r:id="rId99"/>
    <p:sldId id="1793" r:id="rId100"/>
    <p:sldId id="1794" r:id="rId101"/>
    <p:sldId id="1795" r:id="rId102"/>
    <p:sldId id="1796" r:id="rId103"/>
    <p:sldId id="1797" r:id="rId104"/>
    <p:sldId id="1798" r:id="rId105"/>
    <p:sldId id="1799" r:id="rId106"/>
    <p:sldId id="1800" r:id="rId107"/>
    <p:sldId id="1801" r:id="rId108"/>
    <p:sldId id="1802" r:id="rId109"/>
    <p:sldId id="1803" r:id="rId110"/>
    <p:sldId id="1804" r:id="rId111"/>
    <p:sldId id="1805" r:id="rId112"/>
    <p:sldId id="1806" r:id="rId113"/>
    <p:sldId id="1807" r:id="rId114"/>
    <p:sldId id="1808" r:id="rId115"/>
    <p:sldId id="1809" r:id="rId116"/>
    <p:sldId id="1810" r:id="rId117"/>
    <p:sldId id="1811" r:id="rId118"/>
    <p:sldId id="1812" r:id="rId119"/>
    <p:sldId id="1813" r:id="rId120"/>
    <p:sldId id="1814" r:id="rId121"/>
    <p:sldId id="1815" r:id="rId122"/>
    <p:sldId id="1816" r:id="rId123"/>
    <p:sldId id="1817" r:id="rId124"/>
    <p:sldId id="1818" r:id="rId125"/>
    <p:sldId id="1819" r:id="rId126"/>
    <p:sldId id="1820" r:id="rId127"/>
    <p:sldId id="1821" r:id="rId128"/>
    <p:sldId id="1822" r:id="rId129"/>
    <p:sldId id="1823" r:id="rId130"/>
    <p:sldId id="1824" r:id="rId131"/>
    <p:sldId id="1825" r:id="rId132"/>
    <p:sldId id="1826" r:id="rId133"/>
    <p:sldId id="1827" r:id="rId134"/>
    <p:sldId id="1828" r:id="rId135"/>
    <p:sldId id="1829" r:id="rId136"/>
    <p:sldId id="1830" r:id="rId137"/>
    <p:sldId id="1831" r:id="rId138"/>
    <p:sldId id="1832" r:id="rId139"/>
    <p:sldId id="1833" r:id="rId140"/>
    <p:sldId id="1834" r:id="rId141"/>
    <p:sldId id="1835" r:id="rId142"/>
    <p:sldId id="1836" r:id="rId143"/>
    <p:sldId id="1837" r:id="rId144"/>
    <p:sldId id="1838" r:id="rId145"/>
    <p:sldId id="1839" r:id="rId146"/>
    <p:sldId id="1840" r:id="rId147"/>
    <p:sldId id="1841" r:id="rId148"/>
    <p:sldId id="1842" r:id="rId149"/>
    <p:sldId id="1843" r:id="rId150"/>
    <p:sldId id="1844" r:id="rId151"/>
    <p:sldId id="1845" r:id="rId152"/>
    <p:sldId id="1846" r:id="rId153"/>
    <p:sldId id="1847" r:id="rId154"/>
    <p:sldId id="1848" r:id="rId155"/>
    <p:sldId id="1849" r:id="rId156"/>
    <p:sldId id="1850" r:id="rId157"/>
    <p:sldId id="1851" r:id="rId158"/>
    <p:sldId id="1861" r:id="rId159"/>
    <p:sldId id="1853" r:id="rId160"/>
    <p:sldId id="1854" r:id="rId161"/>
    <p:sldId id="1855" r:id="rId162"/>
    <p:sldId id="1856" r:id="rId163"/>
    <p:sldId id="1857" r:id="rId164"/>
    <p:sldId id="1858" r:id="rId165"/>
    <p:sldId id="1862" r:id="rId16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1" autoAdjust="0"/>
    <p:restoredTop sz="94660"/>
  </p:normalViewPr>
  <p:slideViewPr>
    <p:cSldViewPr snapToGrid="0">
      <p:cViewPr varScale="1">
        <p:scale>
          <a:sx n="108" d="100"/>
          <a:sy n="108" d="100"/>
        </p:scale>
        <p:origin x="66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viewProps" Target="view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theme" Target="theme/theme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36BC8-DE09-C710-6508-FCCAAD2C7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1AB3E-D964-D9C9-C1ED-41969457A9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9F5919-F647-0C33-8B0D-18D3E9D5BA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D47B2A-1A44-D11F-49D3-6EFC486D68F1}"/>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3911624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49F41-6C6E-5742-C2E9-6033D8220C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BACEE0-3F86-C9D8-7C1F-9731BF6631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28F0F-9D17-6722-D267-47636B1A91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BCB11F-158D-E71A-74DB-425DA3F54C70}"/>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89143236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CB7A4-281B-2501-47E7-A3C21C11B0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F7DD85-222A-B8F4-97F3-B0BD46042D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89F736-ABBA-763D-0F99-31E615F8AB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16D96A-365C-16BD-CE46-21BF25067B97}"/>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2054504578"/>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89164-128F-167C-5F5D-9CD900EF9A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A88DB-271F-7C13-A50F-0BBA50D9F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1E038-289C-DE81-84FA-BC3A8122F8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098B09-3332-AC95-5493-30EF7C7886CC}"/>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15168775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922F-A7D7-E928-B06D-EE5A026163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583DA1-E3A1-B0F4-EDBF-EF64567519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10ABA9-5770-1058-0EA9-A096738A63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76CB19-D25B-A62B-4988-F83C4C4B6662}"/>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90966437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39CE0-B289-9662-3C75-F4F76A72C0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3FEA2-F320-1CCD-BB80-95B8876E74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A48CB2-507A-C123-FA9E-112438E952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A77075-597D-9723-D220-4023BE6464BD}"/>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279940638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14115-5AF1-1128-D403-CBCB3D1E33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9D4E61-CC57-B204-764C-9DD07469DB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374B14-4939-6731-F95F-2970660DBE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A6DB11-5D9F-5B90-B0B8-85B3DBBEA381}"/>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47830385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A3100-FA86-DE35-4378-FF7558C61C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46302A-41C8-6B96-B6B8-A2CADFF0D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1977A2-079A-4315-162E-F06E219CA8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1D8786-97A2-D168-C21F-6FC6CA006428}"/>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82470946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9BD95-4759-B2DF-7B6A-B5AAD7FA37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2F22CC-D6FA-DB97-46FE-AA2F36DE2C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58A328-6591-8AE8-99DD-88247C87F8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DB64D6-0A8E-8458-E67C-6C5C57466141}"/>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80473752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453BD-6E20-6B38-D5C7-6C887A2F11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A6096A-B372-2F84-1934-04A926EC5F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BF5C0-8B12-0974-27B6-2E93177B67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7B6F87-137B-F1CF-7C5D-BAB15A082F3D}"/>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438557804"/>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3A081-72BC-3FA5-8732-B3EDB0C61D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DD505F-CB3C-E675-376F-FD35339C1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5FA73-E153-836B-E61A-F5E248BF92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48004A-52FC-E8E6-4873-E223DED20D80}"/>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68582620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8A9A4-762F-4A00-A68A-10A578FC5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66D50-7245-8924-68FD-C20EF82A05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3AD087-E164-D14E-B8D1-744DE2F538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F449B6-32AF-E6C0-F993-FD82C1A66412}"/>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325942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1B509-2449-E0E4-55A6-597812FC42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08F7CE-B9C7-5171-0524-5E2DAB4BCA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54DB6A-3816-F440-1930-440F7AADCB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D01D87-3DB3-2C8A-4F34-8252CFADA1CE}"/>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108222307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24FC1-A9BB-11DA-A7BF-C8DBCF614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28929-78EF-9190-F953-64EBA5DF4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1C0C7C-3EC2-40C4-FCDC-3BD9BA73B6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E73D3D-A484-2761-743A-12333B1BCDD4}"/>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28412665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28C6B-4ACF-A709-81B7-FEFF574E0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2DCC22-446D-DC24-9165-4A01395BF5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DE35DD-6117-9956-5AB2-247F20551A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DEEC1F-6530-54F1-B71A-CC8504139086}"/>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66881302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B0EBC-2D3E-64D2-672F-BE1EB92D2E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164196-7BB1-2598-8B6F-5E0624BFB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FFB6D0-2FD5-2330-1ABE-3B142AF79F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E53F3A-CF93-8AE8-FD31-CFE548326596}"/>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62076657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CCA3A-9C5F-318F-8BC5-0E6C3FD6D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37DF28-10F5-62A5-65E0-3E2D0CF214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0BF60B-8F67-572E-556C-C8CF9564B0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FA0589-995E-F7DA-06DA-F5E5031FBA88}"/>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192807218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FE606-41DD-D16A-276A-9F3CBD50E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74C6F-33F4-299B-8F0A-1D482F8815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70659-055F-4077-F0CB-4C61988D32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3714FE-B58C-81D8-17CA-3CB126803FE9}"/>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375103301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54639-B0BA-418E-F0AA-1C3972F58F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9E7DB-BCD3-B4CD-45ED-4972625764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56DA7-9928-3EA4-2EEE-74769BE0D5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BA3833-2D8C-90F1-5BEF-F628B7435111}"/>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35363617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275C4-0707-A902-4946-8C42573AAB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E7FEF1-3AD0-CD44-0FF5-7FBB97AEFF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E87440-3BFB-AB4A-C42E-89470946C7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975D7C-F8B3-A9DC-FF08-876B7BCB3A75}"/>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562391678"/>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36526-7967-8EF7-32A2-FB69E0ADEE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9B3872-69FF-3F7D-DE82-06CD191DC3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BE2801-67CB-3091-832A-D534599F31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A30BD6-FF65-DDA5-C789-8D869A575FDB}"/>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53042799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57C00-6D36-0CDE-20C3-66A51E42D3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F7D91E-E6E4-EAE3-DD90-0A6A7840F9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112854-B6B1-3EF5-8BFB-5413AC3FA3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D1E73E-9BD4-50F3-120E-5429D4BFD8E7}"/>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162801892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D2C41-C8DB-EF29-CE10-22C25C22F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295D6-3924-2B27-3E26-4BD8E2A0C4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A240B2-A1AF-34CD-6B19-D1A2FB1010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91ADBD-B3DE-3C35-E19F-74C7451D01D4}"/>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82034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03ABB-0BC1-3588-EB3F-DA8BFCCBBE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F740A3-FA0C-0FC6-EBC9-2AAFC78609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392332-7510-D5E2-7BB0-A2AADE3C26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4F1B70-D452-7CE6-4FA3-EE5221A1C34B}"/>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62828454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CA9D9-0337-D0DB-2DAA-6DA6DC21A0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17F133-F309-9D3B-CC68-06B8F6BF5F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DB275-0AB2-20D6-138B-5150FB556E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ABAC6B-D3FE-0E00-B622-862511C3C7E7}"/>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2178657266"/>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2D153-606C-A26E-7AD4-D4E03D3AC2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A8FB65-6D1E-0676-104A-11DFE82F30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4A627B-C2AB-6E87-CD5A-C881BE1294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C2DD98-9315-FD27-140E-BFAAC52C7ABC}"/>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228841137"/>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4E5BC-BF6D-3D5B-D153-3AECE5648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D5A461-4E85-39D0-1898-8B7688AF74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49BFD2-957D-1948-ABC2-4767AEB066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99E1FB-3C7A-0363-C1CF-7309C7A531E4}"/>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1544863481"/>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1677F-FA1B-14C8-816F-A9110C10EA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639525-AE8C-3FD8-9A49-629E9271D5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69B1B5-9D4C-221E-6E4B-1D3B38FEBE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C2A809-D258-40E1-9850-644FF9BED264}"/>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71006032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C18D7-05A6-D721-AB4D-38401D541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E96D8-4810-620F-C0D0-4123D1DBF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1BE406-4968-0F8E-5207-D2164FC56D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4CE3FC-39BA-46AE-9A55-8C9B7C42B6CE}"/>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326006594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4A0E0-01E5-56B4-1B0A-891CE26C7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7B08A-E142-9238-3418-DCA804793B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DE82C9-4465-2A1E-D91F-1C851E3B88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E09182-14D5-A0DD-0C7E-868FD1B4103F}"/>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353249271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B4F7C-F3C3-451E-414A-64A542DC6A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AD2CA2-0F0C-E070-3A28-BEFCA49E07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254AD7-6757-2BD2-C966-EC1F759DC2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AA5F9D-1382-98C6-CABE-DE02C5BC811E}"/>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147182947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0ABCF-6B5E-D19F-D0C0-71023C3AE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02856-306B-2B73-673C-8CCC6887CD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33EF43-6515-4FE6-24A7-5A8751C15F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04D7A8-9E25-A5BD-1C78-424E7D9A0272}"/>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416238455"/>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F7569-B24F-FB36-4241-41319DD699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969B5-D72B-FE14-D4B7-ECDD37D52C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A5772-277A-43CA-94F2-5600B49E61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BFBE21-BAF5-8A06-0E7F-F8D35E456931}"/>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877653012"/>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1B30E-2343-BCD2-0598-B1F6869F6F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E4237F-AFA8-0E96-7B7F-580922B804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8E2303-D2BB-0FA4-E4C4-0EA147CB4F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52BCF0-D542-DB29-C069-7125F245D665}"/>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3178262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496BA-A15E-9A38-496E-0CC9C7389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571E5-1C44-D862-E247-35CA7E1590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D57BD9-4F65-C1DD-D90E-4F30839D98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F6CD8C-B200-DCA2-F0AB-F9985E140C71}"/>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1181377926"/>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D8073-C39C-1E21-926F-2680DB30C9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513B0C-53F6-4114-CAFB-D729C5135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B9ACAD-FCA1-7E4C-617B-AF5C9AABC0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1A3AA2-3F41-0922-7E8D-C917DDBADE7D}"/>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1134400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F218D-288E-2456-9AA0-2E5C1060ED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68203D-C2D8-16F5-1F00-81BED0A502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0FF44-A05C-170C-35F8-7E25E35E3E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D80ECC-099F-6B79-3EA8-202DACE26FC1}"/>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2757872616"/>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87B47-9EAD-713E-C952-0410985745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590274-06E9-4A5B-9F90-F40D20CCFA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A1EB79-597F-11BD-EA0C-810BD5BC5D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AEF485-3446-8CBE-8266-A45E9DC7E001}"/>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137828571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056A2-ADF6-7EBC-F5E9-7131DADD8E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27665-D8F0-4B2E-99D2-87CFA60E91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12F98C-DB0F-D70E-1F3D-3415B5D092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17D8F6-A587-E22B-F279-9A8E00A4D3A8}"/>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917586334"/>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40A8F-1D7F-416D-BF63-FF2F4CC5E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FCEAE-D610-3397-AAA4-886D5FC886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F00DB5-5510-1DCF-FDB3-61B24A075C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E351CE-9B7A-EFBF-8A4B-C99A3175782A}"/>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318272987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6D8F5-E9B8-0EE7-B567-5E0BCCF028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638499-E21D-A532-AE5A-0ACE1D7B90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3F0EA9-0C55-5359-8CCF-FD74620A00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F333E7-8B9C-3834-D25D-1FC1AA6E10E0}"/>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364940087"/>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205CE-2478-9ADB-0D67-331EB9F944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8A330-D22B-FDB6-A148-3E216FFC1F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A3DEDD-2DCF-C5E9-EBF5-F9C473DCE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FD9CF4-56ED-B391-A379-354BC5740B7B}"/>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163143181"/>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3A5B4-9671-85E4-3785-ECF798555D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66260C-C320-D78C-76F5-0A570880CF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59A5AC-1053-A5F3-2F4C-F3DBD916B1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9A1A0F-168B-C545-BB6D-E7574E450075}"/>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28659312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B2E5B-00D8-38E9-9CAE-85B1FA44E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9C4E6D-DD1C-E27B-75AA-B033518E8E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6CA13D-1AFF-7F97-75DB-D771BF2198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84C2C7-82C3-A764-D632-39FEDA58F5C0}"/>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325495120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57D73-9B82-AE20-F623-DBE5B89BC3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D4BD6D-8411-FADB-75B1-5154DF4D3A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6B0919-01EA-8157-31B2-CB68C8097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AD5259-F87A-C711-614D-9D6260D6FD25}"/>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447482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9701E-67EE-5581-8ED3-DEB0299739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06160E-75C2-9F15-C1BA-6B0B1B2B2F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A9D437-E391-D942-84D3-8B8C8E93CF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714DFB-89F0-2EC7-087B-6627F19E1F07}"/>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1211884152"/>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4804F-4688-BFF6-7CAB-A9DC05FA4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6209F-77FA-9010-05A3-E4719844A6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F2B1E3-7E06-86DE-3A4C-6F24452711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177AA-9B2C-2B97-C011-CA8F18809DA1}"/>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3599121491"/>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5EA92-7D15-70E9-FF5E-95697316F8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C43F74-FA74-6AF5-A449-7568F56ED8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DF74A-50D1-8478-28C6-301404B908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E3FA90-38C7-B73A-7A43-078ED4DEE315}"/>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3537833504"/>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2EF50-82BE-3E83-514E-5B685F750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88A8AB-83D6-8CCB-ADD1-92F28BEC71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0578BB-4CF9-5B00-603C-EF3223DF84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318C9D-AD90-6449-2A82-0FED97D3BC00}"/>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2401967649"/>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B2632-12C1-EEDF-AED4-E078DF9CE5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9F9936-6851-7020-6D81-395AFE414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846EC9-3390-9A28-D237-D84968BCBD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C6E440-83FC-63D1-B0FC-75C5346548FA}"/>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2320550582"/>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A8302-62C3-5F59-8691-02007505B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5007D4-7495-79B5-B923-2D9F0EB2A6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E19DD4-7686-5F8D-A3A9-3045DE2788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79417F-68F9-F69C-1397-8DCE0F8FA99E}"/>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1818619897"/>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038C3-16F0-B278-412C-B11264471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6481B-2DC4-849F-F45C-1F4833C21C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E2D70F-7F53-C22E-8474-8BC51A86AB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DCA731-FCB1-0054-216A-A88CD404B708}"/>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3943757980"/>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703E5-CD3E-91AD-2EA1-F81DE28EA7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4BAAC1-DDEE-CD41-565E-C3B96FFDF9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30D38A-5659-6250-362B-E166C84444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FA2D65-09DF-6D1E-E4EA-BDA92344F19B}"/>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3670166456"/>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37440-5035-7045-A066-C8B065209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DC88D-C485-EC6E-72DA-4291E3E12E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2D9094-5C3B-7177-0944-E93A96EBF5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7B23B0-1D8B-AB16-10D3-BEE49306FABE}"/>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2449265695"/>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A978B-DE56-3466-76F4-559F749865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30F06F-A9C0-A866-114F-E7871F3F6E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ABE18C-70C5-FFC1-E553-F76B5203C9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7C463B-B719-0826-B25C-47F95C1F46C9}"/>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3191595299"/>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053B5-B839-3607-62C3-A8F4510900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C74DBA-6DA2-B070-BA56-2EA21775CE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853A8C-5D30-7D5D-BE19-FB9E801484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1C2E48-FDC8-F72A-E693-133C1A14DCF4}"/>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560165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6684D-E7B0-8326-8E21-959B3CDA1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728991-0C5D-8ACA-6FF7-D2EFCC5FA4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9DEA00-6A1B-8152-AB77-D02939B4D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5D350C-5530-7A32-CA7E-105AC8716EF6}"/>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846657419"/>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AC4C1-325E-F70C-964F-527EA3E42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E4B07E-03E5-4481-6DE9-39F6C8C37B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CBC297-72AC-72DE-325B-442D2F52E0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C9D5B1-D4F4-D02D-960F-2D2A001C1095}"/>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3388180947"/>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9482F-670F-873D-838A-BDC423603D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8FDD8-1CF3-E7E4-951D-00E5B3BAAA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0BE184-B77E-84F3-E513-FF06F2B4B5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887388-4177-E6CB-5922-3E1B98489401}"/>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3993677922"/>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81DCC-EA3C-8AFE-8345-F4FCC3B271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C149F7-194B-A28D-F748-376EAD6815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77CF4-FAA0-0865-68FC-D30D50A140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F6BAA8-E0FC-7DD1-9193-F668FC8C6BE8}"/>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221345630"/>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F073A-213B-C113-E22C-AC2433D2D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504A05-0232-E4FB-F104-2F62D04495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CCEFD-1FFB-768C-E7FE-E28BA2FC6A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EF09CA-4C2C-8F72-1545-7373BD21C3D0}"/>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3176790129"/>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DF115-DBD5-48A3-A13A-41AF9D2F5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CA87E-5084-24D4-54F3-E6934C009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D3B88-066B-9E5B-129C-87A96EF172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5E0BBE-9A24-D819-5C91-CFACAC9263E1}"/>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1850329561"/>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DB41A-5369-2977-7D53-1EF91A16F2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23A0AA-4499-51C6-DA08-26433D9DB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D705EE-7A33-34BE-D3D5-64C39ACCE6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92D81D-70D3-0652-627B-5B43863CDCA3}"/>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1040357547"/>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F52B0-31E0-1159-3D32-FB43BE8AFE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E527D-659C-3A44-2DF3-A458D24C47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BC79FB-CA64-53ED-37F7-E1FAA7E5EC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8C9376-DB2D-14B9-8BDD-01C879F69F29}"/>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1486416669"/>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7FF55-FF0C-D9F1-26CD-4DA479F40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73FBF-CDE7-F71A-D6C5-283873BA88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6F9207-E1B1-1D4E-D5C1-9824701C7E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C1958C-54B3-DC76-809E-FF0B72175FE9}"/>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1674686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B3F7A-2AF4-0C2A-2824-7684048AE3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B3A5E-9D54-82E0-9EFA-9D8E848030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93A42-A614-76A3-894B-A4340BF6FA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9348D7-02A0-9246-8B28-84579CC82A56}"/>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242924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98A31-ECB0-369B-E99C-BA67D746A9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EE0551-E234-DE97-64D6-724E7FE62D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9B5E8-C651-9BEF-CF2F-58379DF687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6B7859-FB56-2EF3-FBAB-34CE521DFF65}"/>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097865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E5DB-5819-7AA7-2E60-35B7F1489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E9A81-E777-506B-964E-9FA17FEF2B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E0B38A-5A11-9102-D18E-896953833E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93D7EF-9F0C-9774-7CF4-B7C52B767802}"/>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2992455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4DDF2-0414-52D8-DC6A-0F230355B7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75EF88-9B42-33A6-A64A-71A658F89A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012CAB-082A-DCFF-A42B-E806450847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23240B-BE8E-1357-C07F-121670179175}"/>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1767610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4601A-1F9E-FE87-B1AF-DDB1A32434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B187D3-92A2-23F0-2CBC-1A925CF856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1BCA8-7932-1F82-331E-81733CABCB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27A3FE-5D26-CCB7-108C-2A59447DDDFB}"/>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23465903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775D6-D954-FC32-0EB1-6B6FE920A6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746084-555D-00E1-7FA6-9A13FE5B5C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EE544-2287-0280-31DC-43C093A66C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4A8038-3ADA-B2C4-EB5F-B67BE7D3665F}"/>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7666000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03A43-08E5-BD55-67D3-98FF9D6E6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BF4904-C2B1-F61E-69AE-A0BCA273BD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C6BDD4-BD8F-EDFC-0A54-16A46E400B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EF537C-BB33-CA6C-3828-7DFC3AA5AD6D}"/>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1978143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7E2EB-627B-0E1D-0506-6CC5CA1C1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A0B919-423B-F32F-4AC1-6E64368666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4A6FD3-8CF6-9D18-3BC3-1028C91B65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9B462F-687F-1220-7497-EA45E3BCF97B}"/>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6775560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C08F1-E650-60BE-478D-2D5AE21849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E6F099-37B8-FFAA-AEB1-5B2BE3189D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34E1E6-957B-F511-F0DB-83D59FC1BD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4D12EF-BDF3-549A-4E44-4E072BF2A7B0}"/>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7285321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D766C-3E67-46AC-EEA5-1EB1C1172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8433D-BD23-4BC2-3C6E-769CF861C7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3D7CD4-46C4-323D-FAE8-69DC4F39D1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44C170-42BF-581F-28BA-DEFBB30706F3}"/>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777854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EE91E-4161-C188-427A-BC249A0C15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04CF4F-C983-6FA8-B0AB-B87E91BE7A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DA56A9-6F79-450B-88E6-F81E7A81D4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40DDC2-F1A7-C0A6-2A76-330D29FD3921}"/>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9515057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3D505-3A10-A350-D8C5-382ABB8766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617761-5B10-7182-22AB-C79CCE2D21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692C67-91C4-2E5B-8258-A2367105E9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5068B8-9748-6983-C016-0ABE4226CFD4}"/>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12762606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6FF3F-D00A-B491-B221-F95F265478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DBE9F-7631-D351-4EFB-7DDB8A2D1E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33D33-8F3C-036D-2F81-54141ECD32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F29716-C76C-035D-9381-A1C607399537}"/>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33697132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F5923-7CFC-AA84-0EFB-471E283E05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45A792-A508-5187-301A-16DD9C131E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9E5747-4A53-4BD9-62BD-67C2B5EEED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A4DA00-8058-F7DA-B4F0-8D097B0F4E37}"/>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858224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99F01-ADEB-C08B-26F6-B916E97A8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5E750A-97CD-CD51-5A10-9044ABBA9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EA1453-E35E-CAA8-DFF1-F85618ADB0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1E82EA-ACA5-B460-B05B-68A6ABECF01E}"/>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242354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40E6D-C08B-4DC2-6287-A911A3B6C5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B171F6-FEEB-A263-5F29-A650ADB049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3DE074-04D0-006A-A831-5CE97118F1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17355F-6EE0-FA09-5BB8-F1023CD0C212}"/>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12053999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4A575-BC06-5958-3360-58146B8523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8F669-09D4-8B48-9D4D-26CE05B521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4FCA42-DD46-C46C-6868-4ACADACD77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E76281-A309-8F7C-D0D7-D07241987997}"/>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24754962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DF402-8B8E-D87A-2B90-271CA56B70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D14367-2C13-09CA-F78C-C6DFB093AD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7982FE-0CDF-5552-CCB7-BE9B785466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0C708D-2F87-6DBC-8DFC-000CEBF527EC}"/>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21373989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56600-84D7-5807-C217-E1F090514C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F08EE5-EF36-4B12-1907-0130E79C9E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B5F034-FC93-241D-B916-C5F414116B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1D4889-629E-D2A1-B8F5-A791103A7A11}"/>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14608815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4935C-37AB-AEFF-CE66-336924AD20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97F40D-4D6C-07EC-9F01-808D898E82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7E3811-39FC-C55A-B83C-4E58E86B9D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9CAA60-B697-9FA0-47AD-944BB2CF0932}"/>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15871923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D9361-F283-A213-F4F2-6AF9A854E0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FCE23-F6E4-6CEE-797D-402E0B1647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2BD3DE-2661-CB52-173F-BD946E8630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9E2A94-47D6-A5A0-3C90-2CF4CE369E69}"/>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9446381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A7D2A-D397-F4F1-3BE8-1F87F7D55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BE5446-952A-5B03-0CFB-6DD3B4C043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A400CB-A646-D862-2BC6-2D3AB4BA0C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6B8DE3-563E-794F-D9D6-D7CF3A4478F8}"/>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26426318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5DDE5-6900-EA26-27AF-94CC94B57C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9C4E97-B39D-973C-D9AC-B44258D99D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FB0A4D-7618-F6BE-D06F-514BF35FEC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60F8F1-058A-B26B-BD92-70993095F7C6}"/>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9277117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A1DC5-16C5-2E83-81E9-CE2951E713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109EC-46DD-975A-59C3-10894CCF77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F6A82B-13C9-54AF-7D52-ECD065E3EA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32D4C4-2BC3-415B-46A3-3EC10A4C4F65}"/>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9325694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FA2DF-664C-79F7-47BE-E62F7FAB9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0F6F6-EB03-E141-626D-C7F13B8788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8162DB-C254-1D63-58F1-F27EB8D072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E4B09E-DCF3-90DA-A6D1-F146284069FC}"/>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5569055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96156-57A1-37FE-F04C-425DB7EAD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F9607-96B8-FA84-8302-293CC77EE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F509B1-244A-3193-F1DF-7C13BCE337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1176B2-CD66-C545-7663-8752B08F1186}"/>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1243831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B4D30-E3CD-78D8-B606-417779B06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ED3BA1-69B3-BB70-0E72-8736CBC98B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F6057-60EB-4143-0882-2950CEAA8C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AE7903-BD64-1AC1-2E86-FA606AAD5BA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5330425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ABC3C-F81C-36CA-3BFB-DBEEBBE680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C7B4D-865D-DA31-302F-D937AB548D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64F722-89E3-C695-A7BD-A982727786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FE200C-475E-0A6F-5C4D-0C6FF8011A62}"/>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5106923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F718B-88C9-5153-B5E7-7AEEB0F692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3BAFFE-0D51-6493-3696-7F05236B12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D6290C-FE19-3975-A207-728482C8E3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AE6D34-3A90-9020-A7E3-7BAE4EFDFEE4}"/>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8886582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49875-A2DA-CA33-2F3B-B563BFCD73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60881E-7FB4-FA6C-969B-1A3DF41842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73534-CD7C-6F2A-41C7-76672CE3D4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DCDCCC-D8E0-BECA-CF3E-5681D1580E31}"/>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272938697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15587-DAAE-F9A8-F933-3F1305F5B1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884A9D-8207-9D06-520B-1E2F81DEFC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4AC61D-AFEA-AEF2-65AD-6FC754865C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1A9626-9860-9903-23E4-978B2BAC8E11}"/>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9030104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E5514-8C2E-2DAE-FD80-83260D0C33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7C798F-29EA-E8E3-EF0D-0081248DCE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0C086C-84C5-BDB6-27CA-92111F09DC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6798EE-26C8-F32B-EC70-87D193FA331C}"/>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3183876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A0C14-8CE0-CEC3-28B8-B37BC63D74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F9C8A4-0E2A-2B0E-00AF-2C1B55E7BD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33BD57-9D7F-E488-A0D7-BF11D3809E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155353-4B95-CCB7-4655-9E9D8563A980}"/>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4044636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3D251-BA29-CF3E-6807-ED78A7CAD6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823D1A-5884-9733-9D2E-4CDA09B54B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867BFB-1446-1727-BFB7-9D6C74C9CD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2C979A-FB2D-C6F0-CC2F-46FA8D35A67E}"/>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17221909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F0DE8-3FE0-CB01-C23D-4631B7DC19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5E46DA-E1B3-CCF2-F453-66BEDC9BCB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B54980-4A61-DC8A-4417-C5AACD3FE2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B5C23A-B88E-302E-FAF8-DBD75AD608DF}"/>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105573209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639A8-3235-DB89-8136-1C65A9D6E0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3939DA-566C-0A7F-D438-09CC76D6CD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E87D5D-54C8-2C46-5555-6C4ED3099D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34DDC4-5B61-F379-021F-7E0DEF905B94}"/>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20848295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48A94-E9A7-00FD-A0F0-C361C5E0A6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615B6-1122-760B-D017-2FF9B6561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7F9555-3917-91EC-CDCD-69AFA226EF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13BC9B-951A-54ED-D100-74EEBBC01E75}"/>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3925316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0D614-2A75-7EDF-DAEC-10F655804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18A5B9-1425-848D-97A9-695E657E69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605029-30EC-C5B2-9307-7587DC3991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6A7D2D-F2EC-63BC-17E6-4910E9796ED6}"/>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93378580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7986C-EDFD-D11C-0C55-89815AE72C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CB62AE-7694-BCF2-4973-62C6A55278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BDE2FE-9415-2122-2534-D7633D79F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EF48CE-DB4E-AD92-8DE0-B5D05B80ECF3}"/>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403412053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199EC-BB12-466E-B521-2057AB317A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6479DE-A1B2-6130-D6F9-4E7AB9744C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289FBB-99A3-35EF-DDBF-B72AFE7E8D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3A2519-07CD-5BE9-5B18-118C37253079}"/>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03966037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15E7E-1459-6A0F-FEF9-6F6D895EAD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555B5D-89E6-1201-9018-DD619BBC7B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98CE7C-A799-90FA-9DA9-AF0EB203C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A29279-6BD2-98F4-0227-1AA016C08894}"/>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51441297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A2481-8317-DE17-D477-C1411EA01D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4D3EC-009C-4775-FA8D-429F88459F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E40D29-A920-8EB5-22E7-F027D1C830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4338B5-1E25-7B81-C844-839F58122852}"/>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301250587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76366-2EDF-0CF2-A47C-7D80342EB2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6F2828-E3C5-259F-5CD1-665ECCC1D3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1587FE-DAA0-77C9-4BF2-C06F1D940A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590C93-B998-7C2A-28F5-AD3D836B32A2}"/>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244888846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2547-9371-48BB-478D-E1F94112BF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093D9F-8C0E-5427-30B4-883AEAA982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9DD90-8FC1-76DA-FAF1-30C04FFBF9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F7CFA3-1280-99BB-5A56-12A4560DD53F}"/>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87594013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8C155-523F-F81A-BBF4-47B0180DF5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3A9BA-89BC-0F2D-F74A-2A69C198C6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6481A7-5083-064C-F3BA-3F0FE08871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9A5290-0A9D-3BC2-8812-DB365F9DD33B}"/>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15482731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F52E8-2973-7B65-61F2-EFE78A1FA4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D1F1DE-A3F3-26B7-AFA5-099EECFA0F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E6D37E-CEBD-5922-F501-9F7E82A010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1C9F29-2DBD-3BCA-42D9-B726F5D0F74A}"/>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16158918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FA284-7F09-7164-FAFA-E6FB3CD868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1421C1-1105-033A-A94D-D8855D62B2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E66E92-D0D9-48DA-25A8-D419F2B4D2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9EE683-75EC-E513-BADC-267CB104F639}"/>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66736441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D6917-774D-8E1A-2CE5-C3ED6AC109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BFD0AB-FF23-3762-4F20-A13117CFAC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FFB6C-8B8F-9530-179C-399F4C66CC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B99DC6-3BEC-16DE-98B1-B3F10632F3FF}"/>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3346218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B8A70-6461-669D-7E63-2A1CE579B3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267EB8-6214-0442-1816-155F182868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8E5226-E5F2-6DB2-2EF8-43F82332C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66B2FA-0AFF-BDD6-40A0-84F708894E1E}"/>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418166858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0A82E-ACC2-AF3B-02DD-99C4456E24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954AC0-BAEE-FFB5-30E0-6BCA18A4EB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F59C6E-1682-7ADB-DD6D-CE420F7927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0C7D4-C195-02ED-DB9D-0DC6DAD5DC40}"/>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271140096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B109C-4FE1-F9F2-E43E-27D20AC8A7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2F8E9-DE89-FA3A-DB43-243244072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20416A-2277-7039-2A3A-705F80815C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42AFE9-E648-1414-74D7-E2A409A68BD0}"/>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85373873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6E5B9-3475-F433-A253-8C7F473F6B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81A033-3905-E41D-D6C3-4BF2A1AEA9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10E3C7-6CE1-EB0F-09BC-E88131EE1E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C5FA73-DA72-FA2D-D390-E6BE7B438D61}"/>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336833787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39589-742B-303B-AEAA-D7722003C1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03FF51-02B9-992F-8C3D-E8F7891C85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94AD1C-D5B1-04FE-6C3D-EB08320F52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C740CA-0666-8AF7-9673-4ED5F2EC2981}"/>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228223218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501E5-FEC3-0538-401A-69A0B6A51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70DE23-1A01-C2CA-0511-C8E3E1A579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345A15-6041-0C10-33D2-C0D0655E23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498850-A0FC-8762-F7EE-BCB52DAADBC4}"/>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62731595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1CDF1-C053-71AD-FA7B-B6812FC3D7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C8D69F-A8C1-059F-574E-20CF548D9B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595C38-ACC3-4BAF-1D87-A9ED302BC3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9CD6CA-B9E7-ABA4-14EB-8D81A228B6CE}"/>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327671067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CF56C-845F-B6EF-EDD5-BDE77BDE6D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91117-7EAD-974C-78E2-375111BD18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58AAE-2281-706F-EEB1-D0F53FB20F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5F8B17-A8EB-AFCF-D5FE-059D7DC8E9A8}"/>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79147377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F571E-FF22-9A21-0C38-92DFF98E76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B9C520-CE11-7169-FC10-6CE1025FA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940702-FE34-8090-153D-3D642804B6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84EFC0-1901-DF0C-2886-FF3873692022}"/>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403123839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6EE3E-69E3-7ABC-BD5E-82AA6D5437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F772D-E2F3-0557-B88C-964928E281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89C88A-181C-ABB8-0454-9153B56DC2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4B67B1-8284-DDD4-51FC-CCC407DCD378}"/>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295384522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69C88-B9CC-5B1E-5C16-BFCB1B315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58B86-4E4E-A9DF-69C9-657B067E8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58C3C5-D438-86FD-706E-4D4C196F2E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EBBFA9-B6FE-0C98-9CCE-A4F3B87C9B83}"/>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988036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1AE14-0D9C-CB58-AC15-45768B4096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14F205-391D-9234-9DE9-3A14CAF1CE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3A133A-D3CE-4D5A-8749-78F8E92DB7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022B7C-A2CB-FEC6-EC13-A3AF66F3DECF}"/>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275742127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7CDC6-F8E2-A18C-8003-1C60DD6784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1B2AF8-0F30-1171-B567-3F80AFB840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4751BA-77CC-D07C-F0EE-2AEC26535B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F526E7-AB15-8674-5D8B-ED6FB5D95E7B}"/>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92923180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E288C-FBBC-BF6A-5FAF-D1D21EB5E4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FE9E76-B22D-508A-4182-E14F2F7186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0D83D-4DF1-29A1-14D5-1D31824005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5C870D-CC20-4321-3C8D-F6B6AADDBF95}"/>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366331757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193C7-236E-3C00-D6C7-3FA7571957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BB05F2-6161-B814-B37E-0A11DF8785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5FA7BF-CF4C-77D7-F232-B6BC391083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30C4EC-4C3C-EF75-C318-2C0CDCC6E3ED}"/>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22919904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DC8B8-E87B-694C-91AC-39E00F738D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932B69-DC98-2BE3-76D5-FFEBB102DB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BA702B-E88C-DFE8-6CD5-B80A26A794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5E0D9A-9A09-F5CA-8668-6F2F2AF34160}"/>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160909732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BFDD8-C499-9193-9D62-81261F7D5A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45A441-074E-93F2-E7E1-636435940E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3373BA-83EF-EB75-F260-CD7207C209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60EE8B-AC4A-D5B6-8D8B-604D28AB36F3}"/>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74998276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8655A-55B0-F403-9E96-6449620B9C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5B6AE2-DC67-1942-750A-1FA90EA42D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2B2B0-A032-9E4F-A74E-809C28F954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AE7FC4-9D79-E1C4-FEE9-196916021F04}"/>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110969077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B128D-7E4F-0227-D024-F6FBDB772E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F25DD0-AF0D-541D-0864-BD38551EF1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8C4A27-16F6-A24D-483C-7EA32A9C86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A0C36A-D004-42CA-B5A9-4B25263F7080}"/>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408375037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1940A-384A-06A5-65EB-40EE0DE895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B83185-6058-764F-0FAB-DF7A28CA56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47EA36-32B5-0922-702A-354562F0F1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816437-3D5A-BDD0-C404-F2CBC6B23501}"/>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295654296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14EA8-9FB2-173D-82D7-60A401BFDB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08DDBB-E4FF-CB66-4184-9A3AF207EC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DD958-640D-99F5-9ADE-BB55D3ABD7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076BB7-C1DC-0675-D296-D2A67D639F62}"/>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13712498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D6193-FBB2-94ED-483D-3A47438B99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16090C-5B65-CB8E-C71F-416079CD13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E7DE5F-DB3A-D64E-66EF-D5A9A5C76A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8BBDF8-1D9B-CC05-CD22-38A18ED8FF91}"/>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1398941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58872-5F5C-0047-EFB9-C67516D93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310D5F-06CC-8612-28B3-00A8559D09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28319C-6D9A-AFD6-6DA1-591796FC1D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06C86E-C88E-BFAC-B510-769F9EFD3D84}"/>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411615244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85BAA-2C2D-0B09-76A3-058C9974B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A5E0F4-FE53-8B30-350A-B9F062FFAF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8B4E78-CD09-20D8-E14B-306A26E7A4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37A2E8-C3F0-1757-8B06-5165FED9D971}"/>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52172193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9F7A6-25C6-F5E5-6817-87D09B52C8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C581C6-A4BD-AD06-51EB-9D60AE753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A9A915-7C31-39F1-6C32-F07476FA6D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3E7895-F045-3D92-BA27-FF9FEB56A56E}"/>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33104683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F9FB7-1AC0-F101-643D-267DA4AF6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8BBD56-06B0-0F43-8557-8B56528645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90B4CD-62D0-ED69-FB2A-9C2CDC4613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BED83F-3CDC-379F-A46F-97E986516EF7}"/>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14620138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1C743-49C3-8439-0CE4-2B9DCA7A9E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255320-70C7-6A2F-C171-76DF467B65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793FFB-E583-3D07-03A1-071E83D3C0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D92C77-976F-FE6B-3374-A4DC52DD3730}"/>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208567758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AFB04-9C3A-1F39-AA86-A59F7EE263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F3DC65-3578-3207-E5B4-B50317FA8B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7248F-BE34-701C-6ED2-D5638A071F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25CBCB-EF44-FA4B-40BE-1C07F259C893}"/>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174888688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50F7B-A97C-B76C-1BE9-3184E70053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B80C17-FE1D-7534-B992-FC020F5DF6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07E4FB-27C2-41D2-ABD2-1D9FD77859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0E3463-C2DA-B597-C92D-7EF1C863A745}"/>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248101186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8CCFB-AFE4-5075-21D7-98FD409181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1C759-8A01-0EA0-E8AD-875F99872F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060B7-C458-B91B-726B-D781ECEE5F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245A4F-2A30-EBE2-294D-FD9B3205E8A2}"/>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57588306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232EC-A0C0-2963-C807-3DB6D53821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A13778-9861-17BA-8E3D-E717D8117E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0F435A-CBD1-AC93-E0C8-3666F830E1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39D9E7-A1CB-EC25-E2E7-C04D1EB3E71E}"/>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29816187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8B156-0C51-996A-2043-86C4422C0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1BCAEE-8506-FD31-EDE6-D3D8ACB918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0287AC-3FBB-CECB-77EE-88B77DEA7E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EB45D1-EA2F-AD70-4B2A-4378C079DF27}"/>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79110766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DAFDC-B92B-1DA6-A5BC-119DAAB0A2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E731DF-22D6-2E5A-1B1F-3F5F2431B4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84D695-D378-51C4-1A87-485107F4FD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8FA05F-60AF-6CED-3AA1-8BE9E14D883A}"/>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323221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7B640-55CE-C8F6-F5D8-CB3E3A6286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05829B-7661-046A-047A-9FD089441B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A373D6-C326-88AF-5360-575405FFC0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390835-61A0-C9A6-9F22-83138FC98A1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85929403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9D235-E366-AE0C-825B-CAB00EE64F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420F9C-2636-B7F8-9F1D-6183C503F8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E091D0-7DC1-7529-802C-5BD840C731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1FD5BE-8F62-D7D9-8042-980E8DB0FA53}"/>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424829491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A7808-48AA-F524-7DDF-215A6CAFD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ED7BD8-211C-6DF7-9248-C501C83F6E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28EB5B-F2BC-176F-D0E9-71EBD7C0B5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495859-7AF6-96E1-A196-0B69DC2CCEB3}"/>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365094977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C3F3F-FDAA-D36B-6EDE-DA4F35E1FE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8C114D-48FF-E81B-BC94-B4AE2800C9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0701F9-4171-1D63-928F-0DA4400630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B4231F-AF57-7BBF-015A-F81623414BDE}"/>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429474647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123F1-D90F-624C-3621-14F4594051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DEB76A-E9DA-EA97-7947-E96D0A4BBC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B47A2D-E525-7811-90BA-0A6C08AB89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77DC7-7BF9-BD16-73D2-71E09B13F798}"/>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99797362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90D2D-759E-F844-1C87-6A0D1CCCDA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9E0EB-203C-C677-4EAA-9EF4994066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F3851D-5E44-576B-3906-1E6A64414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FC8A47-AF68-187B-4A6D-BE67A0ED57C4}"/>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61816879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9A654-6C4C-6F85-95EE-EF345151AD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4D923-E789-922A-628F-323EA15FB4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28530F-191A-780D-46D1-7F331BB583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3F1B89-A75B-7487-E2DC-702F3E37E305}"/>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122018989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B4E0B-8153-2CD5-5011-4B0B6C68CA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8BFBCB-A682-AA3C-973F-EBB9CC5D07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0D53D4-A967-03A6-CE7B-F6280A9895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0F9D32-2D4A-46BF-7440-585AF5308336}"/>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272713155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76547-800C-72AD-CDEE-3D7FA797D3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1E1D47-0AFD-6A82-4780-7C4D302F0F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5F9920-A847-C669-27E4-6E67C862FD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56DCAA-1D33-7C01-CBDC-7ADE0FA4240F}"/>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153945944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F2712-7C91-FD95-9ABD-4B91817B50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E10C5A-2662-89E8-6C57-2DC2D26465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B9585A-2082-ED07-D1B8-2D3253C380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02616C-3B88-8ABD-0476-5E852E217EEC}"/>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148302134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298C6-8E54-8152-1077-97172D95DE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268C63-BB88-CB26-7CCB-6B6D69E964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51AC15-D7C1-9421-8642-1789498F53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4922F4-4CF5-21CA-0ED3-90DCEBC68F3C}"/>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16781209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11 – </a:t>
            </a:r>
            <a:r>
              <a:rPr lang="en-US" sz="3600"/>
              <a:t>Chapter 11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1EF84-DB16-0802-99BD-3C46181381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507146-D92F-B341-18C3-F82BECBAFB6A}"/>
              </a:ext>
            </a:extLst>
          </p:cNvPr>
          <p:cNvSpPr>
            <a:spLocks noGrp="1"/>
          </p:cNvSpPr>
          <p:nvPr>
            <p:ph type="title"/>
          </p:nvPr>
        </p:nvSpPr>
        <p:spPr>
          <a:xfrm>
            <a:off x="2060711" y="1266597"/>
            <a:ext cx="8070575" cy="3450327"/>
          </a:xfrm>
        </p:spPr>
        <p:txBody>
          <a:bodyPr>
            <a:noAutofit/>
          </a:bodyPr>
          <a:lstStyle/>
          <a:p>
            <a:pPr>
              <a:lnSpc>
                <a:spcPct val="100000"/>
              </a:lnSpc>
            </a:pPr>
            <a:r>
              <a:rPr lang="ar-EG" sz="4800" b="0" dirty="0"/>
              <a:t>وَالسَّابِقُونَ الْأَوَّلُونَ مِنَ الْمُهَاجِرِينَ وَالْأَنْصَارِ وَالَّذِينَ اتَّبَعُوهُمْ بِإِحْسَانٍ رَضِيَ اللَّهُ عَنْهُمْ وَرَضُوا عَنْهُ وَأَعَدَّ لَهُمْ جَنَّاتٍ تَجْرِي تَحْتَهَا الْأَنْهَارُ خَالِدِينَ فِيهَا أَبَدًاۚ ذَٰلِكَ الْفَوْزُ الْعَظِيمُ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8D8DDC-7094-DAC3-7DD5-B48367BFC703}"/>
              </a:ext>
            </a:extLst>
          </p:cNvPr>
          <p:cNvSpPr txBox="1"/>
          <p:nvPr/>
        </p:nvSpPr>
        <p:spPr>
          <a:xfrm>
            <a:off x="2060711" y="4779067"/>
            <a:ext cx="8070575" cy="1200329"/>
          </a:xfrm>
          <a:prstGeom prst="rect">
            <a:avLst/>
          </a:prstGeom>
          <a:noFill/>
        </p:spPr>
        <p:txBody>
          <a:bodyPr wrap="square">
            <a:spAutoFit/>
          </a:bodyPr>
          <a:lstStyle/>
          <a:p>
            <a:pPr algn="ctr"/>
            <a:r>
              <a:rPr lang="en-US" dirty="0"/>
              <a:t>The vanguard (of Islam)- the first of those who forsook (their homes) and of those who gave them aid, and (also) those who follow them in (all) good deeds,- well-pleased is Allah with them, as are they with Him: for them hath He prepared gardens under which rivers flow, to dwell therein for ever: that is the supreme felicity.</a:t>
            </a:r>
          </a:p>
        </p:txBody>
      </p:sp>
      <p:sp>
        <p:nvSpPr>
          <p:cNvPr id="3" name="TextBox 2">
            <a:extLst>
              <a:ext uri="{FF2B5EF4-FFF2-40B4-BE49-F238E27FC236}">
                <a16:creationId xmlns:a16="http://schemas.microsoft.com/office/drawing/2014/main" id="{4A5BE955-8DA9-7897-20EE-FFC0853D71D5}"/>
              </a:ext>
            </a:extLst>
          </p:cNvPr>
          <p:cNvSpPr txBox="1"/>
          <p:nvPr/>
        </p:nvSpPr>
        <p:spPr>
          <a:xfrm>
            <a:off x="4301947" y="45630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{100}</a:t>
            </a:r>
            <a:endParaRPr lang="en-US" sz="1400" dirty="0"/>
          </a:p>
        </p:txBody>
      </p:sp>
    </p:spTree>
    <p:extLst>
      <p:ext uri="{BB962C8B-B14F-4D97-AF65-F5344CB8AC3E}">
        <p14:creationId xmlns:p14="http://schemas.microsoft.com/office/powerpoint/2010/main" val="350560441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18C33-ABD0-7E43-F33C-94AE7D244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AA3B41-C353-552E-D407-D726C105B338}"/>
              </a:ext>
            </a:extLst>
          </p:cNvPr>
          <p:cNvSpPr>
            <a:spLocks noGrp="1"/>
          </p:cNvSpPr>
          <p:nvPr>
            <p:ph type="title"/>
          </p:nvPr>
        </p:nvSpPr>
        <p:spPr>
          <a:xfrm>
            <a:off x="2060710" y="1697543"/>
            <a:ext cx="8070575" cy="3450327"/>
          </a:xfrm>
        </p:spPr>
        <p:txBody>
          <a:bodyPr>
            <a:noAutofit/>
          </a:bodyPr>
          <a:lstStyle/>
          <a:p>
            <a:pPr>
              <a:lnSpc>
                <a:spcPct val="100000"/>
              </a:lnSpc>
            </a:pPr>
            <a:r>
              <a:rPr lang="ar-EG" sz="6000" b="0" dirty="0"/>
              <a:t>وَيَسْتَنْبِئُونَكَ أَحَقٌّ هُوَۖ قُلْ إِي وَرَبِّي إِنَّهُ لَحَقٌّۖ وَمَا أَنْتُمْ بِمُعْجِزِينَ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21A01F-CF42-18D1-7B51-6DFCCFF43BEA}"/>
              </a:ext>
            </a:extLst>
          </p:cNvPr>
          <p:cNvSpPr txBox="1"/>
          <p:nvPr/>
        </p:nvSpPr>
        <p:spPr>
          <a:xfrm>
            <a:off x="2060712" y="4264209"/>
            <a:ext cx="8070575" cy="707886"/>
          </a:xfrm>
          <a:prstGeom prst="rect">
            <a:avLst/>
          </a:prstGeom>
          <a:noFill/>
        </p:spPr>
        <p:txBody>
          <a:bodyPr wrap="square">
            <a:spAutoFit/>
          </a:bodyPr>
          <a:lstStyle/>
          <a:p>
            <a:pPr algn="ctr"/>
            <a:r>
              <a:rPr lang="en-US" sz="2000" dirty="0"/>
              <a:t>They seek to be informed by thee: "Is that true?" Say: "Aye! by my Lord! it is the very truth! and ye cannot frustrate it!"</a:t>
            </a:r>
          </a:p>
        </p:txBody>
      </p:sp>
      <p:sp>
        <p:nvSpPr>
          <p:cNvPr id="3" name="TextBox 2">
            <a:extLst>
              <a:ext uri="{FF2B5EF4-FFF2-40B4-BE49-F238E27FC236}">
                <a16:creationId xmlns:a16="http://schemas.microsoft.com/office/drawing/2014/main" id="{FDA59DFC-3004-6F77-90B0-536A40DC5246}"/>
              </a:ext>
            </a:extLst>
          </p:cNvPr>
          <p:cNvSpPr txBox="1"/>
          <p:nvPr/>
        </p:nvSpPr>
        <p:spPr>
          <a:xfrm>
            <a:off x="2460207" y="39593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72596073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1D975-9091-95D6-3817-68CF8B2F51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37BC97-5A30-AB87-8DA8-C27C79A2FD93}"/>
              </a:ext>
            </a:extLst>
          </p:cNvPr>
          <p:cNvSpPr>
            <a:spLocks noGrp="1"/>
          </p:cNvSpPr>
          <p:nvPr>
            <p:ph type="title"/>
          </p:nvPr>
        </p:nvSpPr>
        <p:spPr>
          <a:xfrm>
            <a:off x="2060711" y="1342435"/>
            <a:ext cx="8070575" cy="3450327"/>
          </a:xfrm>
        </p:spPr>
        <p:txBody>
          <a:bodyPr>
            <a:noAutofit/>
          </a:bodyPr>
          <a:lstStyle/>
          <a:p>
            <a:pPr>
              <a:lnSpc>
                <a:spcPct val="100000"/>
              </a:lnSpc>
            </a:pPr>
            <a:r>
              <a:rPr lang="ar-EG" sz="5400" b="0" dirty="0"/>
              <a:t>وَلَوْ أَنَّ لِكُلِّ نَفْسٍ ظَلَمَتْ مَا فِي الْأَرْضِ لَافْتَدَتْ بِهِۗ وَأَسَرُّوا النَّدَامَةَ لَمَّا رَأَوُا الْعَذَابَۖ وَقُضِيَ بَيْنَهُمْ بِالْقِسْطِۚ وَهُمْ لَا يُظْلَمُونَ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AC00FC-4A0F-7710-AEFC-FC38EBA5ED8E}"/>
              </a:ext>
            </a:extLst>
          </p:cNvPr>
          <p:cNvSpPr txBox="1"/>
          <p:nvPr/>
        </p:nvSpPr>
        <p:spPr>
          <a:xfrm>
            <a:off x="2060711" y="4670224"/>
            <a:ext cx="8070575" cy="1323439"/>
          </a:xfrm>
          <a:prstGeom prst="rect">
            <a:avLst/>
          </a:prstGeom>
          <a:noFill/>
        </p:spPr>
        <p:txBody>
          <a:bodyPr wrap="square">
            <a:spAutoFit/>
          </a:bodyPr>
          <a:lstStyle/>
          <a:p>
            <a:pPr algn="ctr"/>
            <a:r>
              <a:rPr lang="en-US" sz="2000" dirty="0"/>
              <a:t> Every soul that hath sinned, if it possessed all that is on earth, would fain give it in ransom: They would declare (their) repentance when they see the penalty: but the judgment between them will be with justice, and no wrong will be done unto them.</a:t>
            </a:r>
          </a:p>
        </p:txBody>
      </p:sp>
      <p:sp>
        <p:nvSpPr>
          <p:cNvPr id="3" name="TextBox 2">
            <a:extLst>
              <a:ext uri="{FF2B5EF4-FFF2-40B4-BE49-F238E27FC236}">
                <a16:creationId xmlns:a16="http://schemas.microsoft.com/office/drawing/2014/main" id="{DFF71E38-A9B1-8331-C223-5AAAB6FDB8CE}"/>
              </a:ext>
            </a:extLst>
          </p:cNvPr>
          <p:cNvSpPr txBox="1"/>
          <p:nvPr/>
        </p:nvSpPr>
        <p:spPr>
          <a:xfrm>
            <a:off x="3933900" y="4376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409248136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5A346-1756-3695-DD9B-6E0B8B38CF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AB395-FEB7-EA5D-799D-F3441D060FD3}"/>
              </a:ext>
            </a:extLst>
          </p:cNvPr>
          <p:cNvSpPr>
            <a:spLocks noGrp="1"/>
          </p:cNvSpPr>
          <p:nvPr>
            <p:ph type="title"/>
          </p:nvPr>
        </p:nvSpPr>
        <p:spPr>
          <a:xfrm>
            <a:off x="2060710" y="1457845"/>
            <a:ext cx="8070575" cy="3450327"/>
          </a:xfrm>
        </p:spPr>
        <p:txBody>
          <a:bodyPr>
            <a:noAutofit/>
          </a:bodyPr>
          <a:lstStyle/>
          <a:p>
            <a:pPr>
              <a:lnSpc>
                <a:spcPct val="100000"/>
              </a:lnSpc>
            </a:pPr>
            <a:r>
              <a:rPr lang="ar-EG" sz="6000" b="0" dirty="0"/>
              <a:t>أَلَا إِنَّ لِلَّهِ مَا فِي السَّمَاوَاتِ وَالْأَرْضِۗ أَلَا إِنَّ وَعْدَ اللَّهِ حَقٌّ وَلَٰكِنَّ أَكْثَرَهُمْ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8CB51E4-A160-9701-2525-A7C2646DBE32}"/>
              </a:ext>
            </a:extLst>
          </p:cNvPr>
          <p:cNvSpPr txBox="1"/>
          <p:nvPr/>
        </p:nvSpPr>
        <p:spPr>
          <a:xfrm>
            <a:off x="2060710" y="4530497"/>
            <a:ext cx="8070575" cy="1015663"/>
          </a:xfrm>
          <a:prstGeom prst="rect">
            <a:avLst/>
          </a:prstGeom>
          <a:noFill/>
        </p:spPr>
        <p:txBody>
          <a:bodyPr wrap="square">
            <a:spAutoFit/>
          </a:bodyPr>
          <a:lstStyle/>
          <a:p>
            <a:pPr algn="ctr"/>
            <a:r>
              <a:rPr lang="en-US" sz="2000" dirty="0"/>
              <a:t> Is it not (the case) that to Allah </a:t>
            </a:r>
            <a:r>
              <a:rPr lang="en-US" sz="2000" dirty="0" err="1"/>
              <a:t>belongeth</a:t>
            </a:r>
            <a:r>
              <a:rPr lang="en-US" sz="2000" dirty="0"/>
              <a:t> whatever is in the heavens and on earth? Is it not (the case) that Allah's promise is assuredly true? Yet most of them understand not.</a:t>
            </a:r>
          </a:p>
        </p:txBody>
      </p:sp>
      <p:sp>
        <p:nvSpPr>
          <p:cNvPr id="3" name="TextBox 2">
            <a:extLst>
              <a:ext uri="{FF2B5EF4-FFF2-40B4-BE49-F238E27FC236}">
                <a16:creationId xmlns:a16="http://schemas.microsoft.com/office/drawing/2014/main" id="{49A62A52-0B6F-D46D-F3EF-4C82942181BB}"/>
              </a:ext>
            </a:extLst>
          </p:cNvPr>
          <p:cNvSpPr txBox="1"/>
          <p:nvPr/>
        </p:nvSpPr>
        <p:spPr>
          <a:xfrm>
            <a:off x="2797558" y="42227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317283714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DC1E4-14FE-B22A-88AF-E73A5A1DE4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BAF893-C55A-8E66-DE39-34C0FD0588F9}"/>
              </a:ext>
            </a:extLst>
          </p:cNvPr>
          <p:cNvSpPr>
            <a:spLocks noGrp="1"/>
          </p:cNvSpPr>
          <p:nvPr>
            <p:ph type="title"/>
          </p:nvPr>
        </p:nvSpPr>
        <p:spPr>
          <a:xfrm>
            <a:off x="2060713" y="1608765"/>
            <a:ext cx="8070575" cy="3450327"/>
          </a:xfrm>
        </p:spPr>
        <p:txBody>
          <a:bodyPr>
            <a:noAutofit/>
          </a:bodyPr>
          <a:lstStyle/>
          <a:p>
            <a:pPr>
              <a:lnSpc>
                <a:spcPct val="100000"/>
              </a:lnSpc>
            </a:pPr>
            <a:r>
              <a:rPr lang="ar-EG" sz="6000" b="0" dirty="0"/>
              <a:t>هُوَ يُحْيِي وَيُمِيتُ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C300CB-82A7-1E67-1A93-B7D2912555A1}"/>
              </a:ext>
            </a:extLst>
          </p:cNvPr>
          <p:cNvSpPr txBox="1"/>
          <p:nvPr/>
        </p:nvSpPr>
        <p:spPr>
          <a:xfrm>
            <a:off x="2060712" y="3733808"/>
            <a:ext cx="8070575" cy="707886"/>
          </a:xfrm>
          <a:prstGeom prst="rect">
            <a:avLst/>
          </a:prstGeom>
          <a:noFill/>
        </p:spPr>
        <p:txBody>
          <a:bodyPr wrap="square">
            <a:spAutoFit/>
          </a:bodyPr>
          <a:lstStyle/>
          <a:p>
            <a:pPr algn="ctr"/>
            <a:r>
              <a:rPr lang="en-US" sz="2000" dirty="0"/>
              <a:t> It is He Who giveth life and who taketh it, and to Him shall ye all be brought back.</a:t>
            </a:r>
          </a:p>
        </p:txBody>
      </p:sp>
      <p:sp>
        <p:nvSpPr>
          <p:cNvPr id="3" name="TextBox 2">
            <a:extLst>
              <a:ext uri="{FF2B5EF4-FFF2-40B4-BE49-F238E27FC236}">
                <a16:creationId xmlns:a16="http://schemas.microsoft.com/office/drawing/2014/main" id="{369BC1BF-4557-B981-2EFF-3BCAF728A4DC}"/>
              </a:ext>
            </a:extLst>
          </p:cNvPr>
          <p:cNvSpPr txBox="1"/>
          <p:nvPr/>
        </p:nvSpPr>
        <p:spPr>
          <a:xfrm>
            <a:off x="1892039" y="34260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368716814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C6988-44D6-3A3C-4A51-D12AAC6BA6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036BD-CB6F-556B-5B7E-D0A3554BAE65}"/>
              </a:ext>
            </a:extLst>
          </p:cNvPr>
          <p:cNvSpPr>
            <a:spLocks noGrp="1"/>
          </p:cNvSpPr>
          <p:nvPr>
            <p:ph type="title"/>
          </p:nvPr>
        </p:nvSpPr>
        <p:spPr>
          <a:xfrm>
            <a:off x="2060713" y="1547718"/>
            <a:ext cx="8070575" cy="3450327"/>
          </a:xfrm>
        </p:spPr>
        <p:txBody>
          <a:bodyPr>
            <a:noAutofit/>
          </a:bodyPr>
          <a:lstStyle/>
          <a:p>
            <a:pPr>
              <a:lnSpc>
                <a:spcPct val="100000"/>
              </a:lnSpc>
            </a:pPr>
            <a:r>
              <a:rPr lang="ar-EG" sz="5400" b="0" dirty="0"/>
              <a:t>يَا أَيُّهَا النَّاسُ قَدْ جَاءَتْكُمْ مَوْعِظَةٌ مِنْ رَبِّكُمْ وَشِفَاءٌ لِمَا فِي الصُّدُورِ وَهُدًى وَرَحْمَةٌ لِلْمُؤْمِنِينَ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4FAB2D-1005-9224-2AE0-21959E79BDEB}"/>
              </a:ext>
            </a:extLst>
          </p:cNvPr>
          <p:cNvSpPr txBox="1"/>
          <p:nvPr/>
        </p:nvSpPr>
        <p:spPr>
          <a:xfrm>
            <a:off x="2060712" y="4408510"/>
            <a:ext cx="8070575" cy="1015663"/>
          </a:xfrm>
          <a:prstGeom prst="rect">
            <a:avLst/>
          </a:prstGeom>
          <a:noFill/>
        </p:spPr>
        <p:txBody>
          <a:bodyPr wrap="square">
            <a:spAutoFit/>
          </a:bodyPr>
          <a:lstStyle/>
          <a:p>
            <a:pPr algn="ctr"/>
            <a:r>
              <a:rPr lang="en-US" sz="2000" dirty="0"/>
              <a:t>O mankind! there hath come to you a direction from your Lord and a healing for the (diseases) in your hearts,- and for those who believe, a guidance and a Mercy.</a:t>
            </a:r>
          </a:p>
        </p:txBody>
      </p:sp>
      <p:sp>
        <p:nvSpPr>
          <p:cNvPr id="3" name="TextBox 2">
            <a:extLst>
              <a:ext uri="{FF2B5EF4-FFF2-40B4-BE49-F238E27FC236}">
                <a16:creationId xmlns:a16="http://schemas.microsoft.com/office/drawing/2014/main" id="{710CDD51-B9AA-1433-AD54-FC2E37D3F702}"/>
              </a:ext>
            </a:extLst>
          </p:cNvPr>
          <p:cNvSpPr txBox="1"/>
          <p:nvPr/>
        </p:nvSpPr>
        <p:spPr>
          <a:xfrm>
            <a:off x="3791863" y="41806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87195263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C0FAF-2B6B-2D30-075E-1201EF785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19D04E-9158-B58F-327F-A8C03817EE9B}"/>
              </a:ext>
            </a:extLst>
          </p:cNvPr>
          <p:cNvSpPr>
            <a:spLocks noGrp="1"/>
          </p:cNvSpPr>
          <p:nvPr>
            <p:ph type="title"/>
          </p:nvPr>
        </p:nvSpPr>
        <p:spPr>
          <a:xfrm>
            <a:off x="2060713" y="1680884"/>
            <a:ext cx="8070575" cy="3450327"/>
          </a:xfrm>
        </p:spPr>
        <p:txBody>
          <a:bodyPr>
            <a:noAutofit/>
          </a:bodyPr>
          <a:lstStyle/>
          <a:p>
            <a:pPr>
              <a:lnSpc>
                <a:spcPct val="100000"/>
              </a:lnSpc>
            </a:pPr>
            <a:r>
              <a:rPr lang="ar-EG" sz="6000" b="0" dirty="0"/>
              <a:t>قُلْ بِفَضْلِ اللَّهِ وَبِرَحْمَتِهِ فَبِذَٰلِكَ فَلْيَفْرَحُوا هُوَ خَيْرٌ مِمَّا يَجْمَعُونَ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D7C3A5-A8CD-3693-BC8A-5BB87724EA62}"/>
              </a:ext>
            </a:extLst>
          </p:cNvPr>
          <p:cNvSpPr txBox="1"/>
          <p:nvPr/>
        </p:nvSpPr>
        <p:spPr>
          <a:xfrm>
            <a:off x="2060712" y="4319734"/>
            <a:ext cx="8070575" cy="707886"/>
          </a:xfrm>
          <a:prstGeom prst="rect">
            <a:avLst/>
          </a:prstGeom>
          <a:noFill/>
        </p:spPr>
        <p:txBody>
          <a:bodyPr wrap="square">
            <a:spAutoFit/>
          </a:bodyPr>
          <a:lstStyle/>
          <a:p>
            <a:pPr algn="ctr"/>
            <a:r>
              <a:rPr lang="en-US" sz="2000" dirty="0"/>
              <a:t>Say: "In the bounty of Allah. And in His Mercy,- in that let them rejoice": that is better than the (wealth) they hoard.</a:t>
            </a:r>
          </a:p>
        </p:txBody>
      </p:sp>
      <p:sp>
        <p:nvSpPr>
          <p:cNvPr id="3" name="TextBox 2">
            <a:extLst>
              <a:ext uri="{FF2B5EF4-FFF2-40B4-BE49-F238E27FC236}">
                <a16:creationId xmlns:a16="http://schemas.microsoft.com/office/drawing/2014/main" id="{0A7C1934-2095-C845-5E4A-E2D745C6F645}"/>
              </a:ext>
            </a:extLst>
          </p:cNvPr>
          <p:cNvSpPr txBox="1"/>
          <p:nvPr/>
        </p:nvSpPr>
        <p:spPr>
          <a:xfrm>
            <a:off x="1963063" y="40119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57340437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73B53-B5DE-2898-7D4E-46825F68F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C542C-6775-C87B-8ED4-5D807E905A53}"/>
              </a:ext>
            </a:extLst>
          </p:cNvPr>
          <p:cNvSpPr>
            <a:spLocks noGrp="1"/>
          </p:cNvSpPr>
          <p:nvPr>
            <p:ph type="title"/>
          </p:nvPr>
        </p:nvSpPr>
        <p:spPr>
          <a:xfrm>
            <a:off x="2011888" y="1439382"/>
            <a:ext cx="8168225" cy="3450327"/>
          </a:xfrm>
        </p:spPr>
        <p:txBody>
          <a:bodyPr>
            <a:noAutofit/>
          </a:bodyPr>
          <a:lstStyle/>
          <a:p>
            <a:pPr>
              <a:lnSpc>
                <a:spcPct val="100000"/>
              </a:lnSpc>
            </a:pPr>
            <a:r>
              <a:rPr lang="ar-EG" sz="6000" b="0" dirty="0"/>
              <a:t>قُلْ أَرَأَيْتُمْ مَا أَنْزَلَ اللَّهُ لَكُمْ مِنْ رِزْقٍ فَجَعَلْتُمْ مِنْهُ حَرَامًا وَحَلَالًا قُلْ آللَّهُ أَذِنَ لَكُمْۖ أَمْ عَلَى اللَّهِ تَفْتَرُونَ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8D45CB-A26E-7D5F-9290-F4F4EE92B2FB}"/>
              </a:ext>
            </a:extLst>
          </p:cNvPr>
          <p:cNvSpPr txBox="1"/>
          <p:nvPr/>
        </p:nvSpPr>
        <p:spPr>
          <a:xfrm>
            <a:off x="2060712" y="4491650"/>
            <a:ext cx="8070575" cy="1015663"/>
          </a:xfrm>
          <a:prstGeom prst="rect">
            <a:avLst/>
          </a:prstGeom>
          <a:noFill/>
        </p:spPr>
        <p:txBody>
          <a:bodyPr wrap="square">
            <a:spAutoFit/>
          </a:bodyPr>
          <a:lstStyle/>
          <a:p>
            <a:pPr algn="ctr"/>
            <a:r>
              <a:rPr lang="en-US" sz="2000" dirty="0"/>
              <a:t>Say: "See ye what things Allah hath sent down to you for sustenance? Yet ye hold forbidden some things thereof and (some things) lawful." Say: "Hath Allah indeed permitted you, or do ye invent (things) to attribute to Allah?"</a:t>
            </a:r>
          </a:p>
        </p:txBody>
      </p:sp>
      <p:sp>
        <p:nvSpPr>
          <p:cNvPr id="3" name="TextBox 2">
            <a:extLst>
              <a:ext uri="{FF2B5EF4-FFF2-40B4-BE49-F238E27FC236}">
                <a16:creationId xmlns:a16="http://schemas.microsoft.com/office/drawing/2014/main" id="{107259C3-4249-28EE-0F2F-69766CBAFB14}"/>
              </a:ext>
            </a:extLst>
          </p:cNvPr>
          <p:cNvSpPr txBox="1"/>
          <p:nvPr/>
        </p:nvSpPr>
        <p:spPr>
          <a:xfrm>
            <a:off x="1669717" y="41838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350440136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D24B5-1B67-387A-A145-6E02B7165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991669-6D7A-A037-FC25-92009351DAAB}"/>
              </a:ext>
            </a:extLst>
          </p:cNvPr>
          <p:cNvSpPr>
            <a:spLocks noGrp="1"/>
          </p:cNvSpPr>
          <p:nvPr>
            <p:ph type="title"/>
          </p:nvPr>
        </p:nvSpPr>
        <p:spPr>
          <a:xfrm>
            <a:off x="2011888" y="1528158"/>
            <a:ext cx="8168225" cy="3450327"/>
          </a:xfrm>
        </p:spPr>
        <p:txBody>
          <a:bodyPr>
            <a:noAutofit/>
          </a:bodyPr>
          <a:lstStyle/>
          <a:p>
            <a:pPr>
              <a:lnSpc>
                <a:spcPct val="100000"/>
              </a:lnSpc>
            </a:pPr>
            <a:r>
              <a:rPr lang="ar-EG" sz="5400" b="0" dirty="0"/>
              <a:t>وَمَا ظَنُّ الَّذِينَ</a:t>
            </a:r>
            <a:r>
              <a:rPr lang="en-US" sz="5400" b="0" dirty="0"/>
              <a:t> </a:t>
            </a:r>
            <a:r>
              <a:rPr lang="ar-EG" sz="5400" b="0" dirty="0"/>
              <a:t> يَفْتَرُونَ عَلَى اللَّهِ الْكَذِبَ يَوْمَ الْقِيَامَةِۗ إِنَّ اللَّهَ لَذُو فَضْلٍ عَلَى النَّاسِ وَلَٰكِنَّ أَكْثَرَهُمْ لَا يَشْكُرُونَ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FFE061-DCBF-6F0A-65AF-2E5F25AF6E13}"/>
              </a:ext>
            </a:extLst>
          </p:cNvPr>
          <p:cNvSpPr txBox="1"/>
          <p:nvPr/>
        </p:nvSpPr>
        <p:spPr>
          <a:xfrm>
            <a:off x="2060712" y="4473443"/>
            <a:ext cx="8070575" cy="707886"/>
          </a:xfrm>
          <a:prstGeom prst="rect">
            <a:avLst/>
          </a:prstGeom>
          <a:noFill/>
        </p:spPr>
        <p:txBody>
          <a:bodyPr wrap="square">
            <a:spAutoFit/>
          </a:bodyPr>
          <a:lstStyle/>
          <a:p>
            <a:pPr algn="ctr"/>
            <a:r>
              <a:rPr lang="en-US" sz="2000" dirty="0"/>
              <a:t>And what think those who invent lies against Allah, of the Day of Judgment? Verily Allah is full of bounty to mankind, but most of them are ungrateful.</a:t>
            </a:r>
          </a:p>
        </p:txBody>
      </p:sp>
      <p:sp>
        <p:nvSpPr>
          <p:cNvPr id="3" name="TextBox 2">
            <a:extLst>
              <a:ext uri="{FF2B5EF4-FFF2-40B4-BE49-F238E27FC236}">
                <a16:creationId xmlns:a16="http://schemas.microsoft.com/office/drawing/2014/main" id="{5ABB946B-E75B-BA4F-B509-5ADD630EEE4F}"/>
              </a:ext>
            </a:extLst>
          </p:cNvPr>
          <p:cNvSpPr txBox="1"/>
          <p:nvPr/>
        </p:nvSpPr>
        <p:spPr>
          <a:xfrm>
            <a:off x="1718543" y="4165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63912659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F030C-DF6E-3D5B-A0F4-809279F911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02CDE-610F-19CE-F160-1D9770D61154}"/>
              </a:ext>
            </a:extLst>
          </p:cNvPr>
          <p:cNvSpPr>
            <a:spLocks noGrp="1"/>
          </p:cNvSpPr>
          <p:nvPr>
            <p:ph type="title"/>
          </p:nvPr>
        </p:nvSpPr>
        <p:spPr>
          <a:xfrm>
            <a:off x="2011888" y="1528158"/>
            <a:ext cx="8168225" cy="3450327"/>
          </a:xfrm>
        </p:spPr>
        <p:txBody>
          <a:bodyPr>
            <a:noAutofit/>
          </a:bodyPr>
          <a:lstStyle/>
          <a:p>
            <a:pPr>
              <a:lnSpc>
                <a:spcPct val="100000"/>
              </a:lnSpc>
            </a:pPr>
            <a:r>
              <a:rPr lang="ar-EG" sz="5400" b="0" dirty="0"/>
              <a:t>وَمَا تَكُونُ فِي شَأْنٍ وَمَا تَتْلُو مِنْهُ مِنْ قُرْآنٍ وَلَا تَعْمَلُونَ مِنْ عَمَلٍ إِلَّا كُنَّا عَلَيْكُمْ شُهُودًا إِذْ تُفِيضُونَ فِيهِۚ...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D54977-8AFC-88C2-0700-5B57DA39484C}"/>
              </a:ext>
            </a:extLst>
          </p:cNvPr>
          <p:cNvSpPr txBox="1"/>
          <p:nvPr/>
        </p:nvSpPr>
        <p:spPr>
          <a:xfrm>
            <a:off x="2060712" y="4473443"/>
            <a:ext cx="8070575" cy="1015663"/>
          </a:xfrm>
          <a:prstGeom prst="rect">
            <a:avLst/>
          </a:prstGeom>
          <a:noFill/>
        </p:spPr>
        <p:txBody>
          <a:bodyPr wrap="square">
            <a:spAutoFit/>
          </a:bodyPr>
          <a:lstStyle/>
          <a:p>
            <a:pPr algn="ctr"/>
            <a:r>
              <a:rPr lang="en-US" sz="2000" dirty="0"/>
              <a:t> In whatever business thou mayest be, and whatever portion thou mayest be reciting from the Qur'an,- and whatever deed ye (mankind) may be doing,- We are witnesses thereof when ye are deeply engrossed therein.</a:t>
            </a:r>
          </a:p>
        </p:txBody>
      </p:sp>
    </p:spTree>
    <p:extLst>
      <p:ext uri="{BB962C8B-B14F-4D97-AF65-F5344CB8AC3E}">
        <p14:creationId xmlns:p14="http://schemas.microsoft.com/office/powerpoint/2010/main" val="12192057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D4B64-F44C-3FBC-8EA4-9F41F590D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C4397-0F2C-D78D-15B6-9F30734A5906}"/>
              </a:ext>
            </a:extLst>
          </p:cNvPr>
          <p:cNvSpPr>
            <a:spLocks noGrp="1"/>
          </p:cNvSpPr>
          <p:nvPr>
            <p:ph type="title"/>
          </p:nvPr>
        </p:nvSpPr>
        <p:spPr>
          <a:xfrm>
            <a:off x="2011888" y="1528158"/>
            <a:ext cx="8168225" cy="3450327"/>
          </a:xfrm>
        </p:spPr>
        <p:txBody>
          <a:bodyPr>
            <a:noAutofit/>
          </a:bodyPr>
          <a:lstStyle/>
          <a:p>
            <a:pPr>
              <a:lnSpc>
                <a:spcPct val="100000"/>
              </a:lnSpc>
            </a:pPr>
            <a:r>
              <a:rPr lang="ar-EG" sz="5400" b="0" dirty="0"/>
              <a:t> وَمَا يَعْزُبُ عَنْ رَبِّكَ مِنْ مِثْقَالِ ذَرَّةٍ فِي الْأَرْضِ وَلَا فِي السَّمَاءِ وَلَا أَصْغَرَ مِنْ ذَٰلِكَ وَلَا أَكْبَرَ إِلَّا فِي كِتَابٍ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C41727-439A-EA77-9CAF-988CC871CA06}"/>
              </a:ext>
            </a:extLst>
          </p:cNvPr>
          <p:cNvSpPr txBox="1"/>
          <p:nvPr/>
        </p:nvSpPr>
        <p:spPr>
          <a:xfrm>
            <a:off x="2060712" y="4491199"/>
            <a:ext cx="8070575" cy="1015663"/>
          </a:xfrm>
          <a:prstGeom prst="rect">
            <a:avLst/>
          </a:prstGeom>
          <a:noFill/>
        </p:spPr>
        <p:txBody>
          <a:bodyPr wrap="square">
            <a:spAutoFit/>
          </a:bodyPr>
          <a:lstStyle/>
          <a:p>
            <a:pPr algn="ctr"/>
            <a:r>
              <a:rPr lang="en-US" sz="2000" dirty="0"/>
              <a:t> Nor is hidden from thy Lord (so much as) the weight of an atom on the earth or in heaven. And not the least and not the greatest of these things but are recorded in a clear record.</a:t>
            </a:r>
          </a:p>
        </p:txBody>
      </p:sp>
      <p:sp>
        <p:nvSpPr>
          <p:cNvPr id="3" name="TextBox 2">
            <a:extLst>
              <a:ext uri="{FF2B5EF4-FFF2-40B4-BE49-F238E27FC236}">
                <a16:creationId xmlns:a16="http://schemas.microsoft.com/office/drawing/2014/main" id="{C2D0C2A7-8D41-A0FB-2293-69E7363CD407}"/>
              </a:ext>
            </a:extLst>
          </p:cNvPr>
          <p:cNvSpPr txBox="1"/>
          <p:nvPr/>
        </p:nvSpPr>
        <p:spPr>
          <a:xfrm>
            <a:off x="1825076" y="4165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9477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83D1E-0B18-62C8-97AB-90ED52C7A0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FB1C2B-9876-EE8A-1CF5-4FA72F9A3E31}"/>
              </a:ext>
            </a:extLst>
          </p:cNvPr>
          <p:cNvSpPr>
            <a:spLocks noGrp="1"/>
          </p:cNvSpPr>
          <p:nvPr>
            <p:ph type="title"/>
          </p:nvPr>
        </p:nvSpPr>
        <p:spPr>
          <a:xfrm>
            <a:off x="2060712" y="1310985"/>
            <a:ext cx="8070575" cy="3450327"/>
          </a:xfrm>
        </p:spPr>
        <p:txBody>
          <a:bodyPr>
            <a:noAutofit/>
          </a:bodyPr>
          <a:lstStyle/>
          <a:p>
            <a:pPr>
              <a:lnSpc>
                <a:spcPct val="100000"/>
              </a:lnSpc>
            </a:pPr>
            <a:r>
              <a:rPr lang="ar-EG" sz="5400" b="0" dirty="0"/>
              <a:t>وَمِمَّنْ حَوْلَكُمْ مِنَ الْأَعْرَابِ مُنَافِقُونَۖ وَمِنْ أَهْلِ الْمَدِينَةِۖ مَرَدُوا عَلَى النِّفَاقِ لَا تَعْلَمُهُمْۖ نَحْنُ نَعْلَمُهُمْۚ سَنُعَذِّبُهُمْ مَرَّتَيْنِ ثُمَّ يُرَدُّونَ إِلَىٰ عَذَابٍ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0C35E0-81BF-6690-5AF1-9E1D0A663D11}"/>
              </a:ext>
            </a:extLst>
          </p:cNvPr>
          <p:cNvSpPr txBox="1"/>
          <p:nvPr/>
        </p:nvSpPr>
        <p:spPr>
          <a:xfrm>
            <a:off x="2060712" y="4607423"/>
            <a:ext cx="8070575" cy="1323439"/>
          </a:xfrm>
          <a:prstGeom prst="rect">
            <a:avLst/>
          </a:prstGeom>
          <a:noFill/>
        </p:spPr>
        <p:txBody>
          <a:bodyPr wrap="square">
            <a:spAutoFit/>
          </a:bodyPr>
          <a:lstStyle/>
          <a:p>
            <a:pPr algn="ctr"/>
            <a:r>
              <a:rPr lang="en-US" sz="2000" dirty="0"/>
              <a:t>Certain of the desert Arabs round about you are hypocrites, as well as (desert Arabs) among the Medina folk: they are obstinate in hypocrisy: thou knowest them not: We know them: twice shall We punish them: and in addition shall they be sent to a grievous penalty.</a:t>
            </a:r>
          </a:p>
        </p:txBody>
      </p:sp>
      <p:sp>
        <p:nvSpPr>
          <p:cNvPr id="3" name="TextBox 2">
            <a:extLst>
              <a:ext uri="{FF2B5EF4-FFF2-40B4-BE49-F238E27FC236}">
                <a16:creationId xmlns:a16="http://schemas.microsoft.com/office/drawing/2014/main" id="{DBF28903-20ED-6B18-5C14-319D2505DD62}"/>
              </a:ext>
            </a:extLst>
          </p:cNvPr>
          <p:cNvSpPr txBox="1"/>
          <p:nvPr/>
        </p:nvSpPr>
        <p:spPr>
          <a:xfrm>
            <a:off x="2996931" y="43705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{101}</a:t>
            </a:r>
            <a:endParaRPr lang="en-US" sz="1400" dirty="0"/>
          </a:p>
        </p:txBody>
      </p:sp>
    </p:spTree>
    <p:extLst>
      <p:ext uri="{BB962C8B-B14F-4D97-AF65-F5344CB8AC3E}">
        <p14:creationId xmlns:p14="http://schemas.microsoft.com/office/powerpoint/2010/main" val="328860212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12B48-9CFA-4809-6CA6-6A9BB311B8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41875-B7B1-EE45-50A8-466237BDE892}"/>
              </a:ext>
            </a:extLst>
          </p:cNvPr>
          <p:cNvSpPr>
            <a:spLocks noGrp="1"/>
          </p:cNvSpPr>
          <p:nvPr>
            <p:ph type="title"/>
          </p:nvPr>
        </p:nvSpPr>
        <p:spPr>
          <a:xfrm>
            <a:off x="2011887" y="1703836"/>
            <a:ext cx="8168225" cy="3450327"/>
          </a:xfrm>
        </p:spPr>
        <p:txBody>
          <a:bodyPr>
            <a:noAutofit/>
          </a:bodyPr>
          <a:lstStyle/>
          <a:p>
            <a:pPr>
              <a:lnSpc>
                <a:spcPct val="100000"/>
              </a:lnSpc>
            </a:pPr>
            <a:r>
              <a:rPr lang="ar-EG" sz="6000" b="0" dirty="0"/>
              <a:t>أَلَا إِنَّ أَوْلِيَاءَ اللَّهِ لَا خَوْفٌ عَلَيْهِمْ وَلَا هُمْ يَحْزَنُونَ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89F6C5-AACC-11EE-0D67-F3116F4B4F80}"/>
              </a:ext>
            </a:extLst>
          </p:cNvPr>
          <p:cNvSpPr txBox="1"/>
          <p:nvPr/>
        </p:nvSpPr>
        <p:spPr>
          <a:xfrm>
            <a:off x="2060711" y="4328417"/>
            <a:ext cx="8070575" cy="400110"/>
          </a:xfrm>
          <a:prstGeom prst="rect">
            <a:avLst/>
          </a:prstGeom>
          <a:noFill/>
        </p:spPr>
        <p:txBody>
          <a:bodyPr wrap="square">
            <a:spAutoFit/>
          </a:bodyPr>
          <a:lstStyle/>
          <a:p>
            <a:pPr algn="ctr"/>
            <a:r>
              <a:rPr lang="en-US" sz="2000" dirty="0"/>
              <a:t>Behold! verily on the friends of Allah there is no fear, nor shall they grieve;</a:t>
            </a:r>
          </a:p>
        </p:txBody>
      </p:sp>
      <p:sp>
        <p:nvSpPr>
          <p:cNvPr id="3" name="TextBox 2">
            <a:extLst>
              <a:ext uri="{FF2B5EF4-FFF2-40B4-BE49-F238E27FC236}">
                <a16:creationId xmlns:a16="http://schemas.microsoft.com/office/drawing/2014/main" id="{6D0FBAE8-8BAB-D0BA-3AD1-3B50C45FA02B}"/>
              </a:ext>
            </a:extLst>
          </p:cNvPr>
          <p:cNvSpPr txBox="1"/>
          <p:nvPr/>
        </p:nvSpPr>
        <p:spPr>
          <a:xfrm>
            <a:off x="3751529" y="39951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225467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44DEE-9A50-904B-B05F-7BCF6A45E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33D55C-DA4E-6777-DFA7-91702F35D85E}"/>
              </a:ext>
            </a:extLst>
          </p:cNvPr>
          <p:cNvSpPr>
            <a:spLocks noGrp="1"/>
          </p:cNvSpPr>
          <p:nvPr>
            <p:ph type="title"/>
          </p:nvPr>
        </p:nvSpPr>
        <p:spPr>
          <a:xfrm>
            <a:off x="2011888" y="1765979"/>
            <a:ext cx="8168225" cy="3450327"/>
          </a:xfrm>
        </p:spPr>
        <p:txBody>
          <a:bodyPr>
            <a:noAutofit/>
          </a:bodyPr>
          <a:lstStyle/>
          <a:p>
            <a:pPr>
              <a:lnSpc>
                <a:spcPct val="100000"/>
              </a:lnSpc>
            </a:pPr>
            <a:r>
              <a:rPr lang="ar-EG" sz="6000" b="0" dirty="0"/>
              <a:t>الَّذِينَ آمَنُوا وَكَانُوا يَتَّقُونَ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73C6AD-75D2-A460-C5D9-4D7D20124B43}"/>
              </a:ext>
            </a:extLst>
          </p:cNvPr>
          <p:cNvSpPr txBox="1"/>
          <p:nvPr/>
        </p:nvSpPr>
        <p:spPr>
          <a:xfrm>
            <a:off x="2060712" y="3958770"/>
            <a:ext cx="8070575" cy="400110"/>
          </a:xfrm>
          <a:prstGeom prst="rect">
            <a:avLst/>
          </a:prstGeom>
          <a:noFill/>
        </p:spPr>
        <p:txBody>
          <a:bodyPr wrap="square">
            <a:spAutoFit/>
          </a:bodyPr>
          <a:lstStyle/>
          <a:p>
            <a:pPr algn="ctr"/>
            <a:r>
              <a:rPr lang="en-US" sz="2000" dirty="0"/>
              <a:t>Those who believe and (constantly) guard against evil;-</a:t>
            </a:r>
          </a:p>
        </p:txBody>
      </p:sp>
      <p:sp>
        <p:nvSpPr>
          <p:cNvPr id="3" name="TextBox 2">
            <a:extLst>
              <a:ext uri="{FF2B5EF4-FFF2-40B4-BE49-F238E27FC236}">
                <a16:creationId xmlns:a16="http://schemas.microsoft.com/office/drawing/2014/main" id="{87C3A3F7-4A71-CC2F-1076-813625830BF7}"/>
              </a:ext>
            </a:extLst>
          </p:cNvPr>
          <p:cNvSpPr txBox="1"/>
          <p:nvPr/>
        </p:nvSpPr>
        <p:spPr>
          <a:xfrm>
            <a:off x="2739476" y="35937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122597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31927-4E7D-3E72-EC04-D9A212E8F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78FA9E-1A90-E000-084D-22E37395B1DA}"/>
              </a:ext>
            </a:extLst>
          </p:cNvPr>
          <p:cNvSpPr>
            <a:spLocks noGrp="1"/>
          </p:cNvSpPr>
          <p:nvPr>
            <p:ph type="title"/>
          </p:nvPr>
        </p:nvSpPr>
        <p:spPr>
          <a:xfrm>
            <a:off x="2011888" y="1526282"/>
            <a:ext cx="8168225" cy="3450327"/>
          </a:xfrm>
        </p:spPr>
        <p:txBody>
          <a:bodyPr>
            <a:noAutofit/>
          </a:bodyPr>
          <a:lstStyle/>
          <a:p>
            <a:pPr>
              <a:lnSpc>
                <a:spcPct val="100000"/>
              </a:lnSpc>
            </a:pPr>
            <a:r>
              <a:rPr lang="ar-EG" sz="5400" b="0" dirty="0"/>
              <a:t>لَهُمُ الْبُشْرَىٰ فِي الْحَيَاةِ الدُّنْيَا وَفِي الْآخِرَةِۚ لَا تَبْدِيلَ لِكَلِمَاتِ اللَّهِۚ ذَٰلِكَ هُوَ الْفَوْزُ الْعَظِيمُ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E64BC7-249C-9E46-D3FE-C49C9964A842}"/>
              </a:ext>
            </a:extLst>
          </p:cNvPr>
          <p:cNvSpPr txBox="1"/>
          <p:nvPr/>
        </p:nvSpPr>
        <p:spPr>
          <a:xfrm>
            <a:off x="2060712" y="4468777"/>
            <a:ext cx="8070575" cy="1015663"/>
          </a:xfrm>
          <a:prstGeom prst="rect">
            <a:avLst/>
          </a:prstGeom>
          <a:noFill/>
        </p:spPr>
        <p:txBody>
          <a:bodyPr wrap="square">
            <a:spAutoFit/>
          </a:bodyPr>
          <a:lstStyle/>
          <a:p>
            <a:pPr algn="ctr"/>
            <a:r>
              <a:rPr lang="en-US" sz="2000" dirty="0"/>
              <a:t>For them are glad tidings, in the life of the present and in the Hereafter; no change can there be in the words of Allah. This is indeed the supreme felicity.</a:t>
            </a:r>
          </a:p>
        </p:txBody>
      </p:sp>
      <p:sp>
        <p:nvSpPr>
          <p:cNvPr id="3" name="TextBox 2">
            <a:extLst>
              <a:ext uri="{FF2B5EF4-FFF2-40B4-BE49-F238E27FC236}">
                <a16:creationId xmlns:a16="http://schemas.microsoft.com/office/drawing/2014/main" id="{BE20F6ED-D3F3-924A-11C8-EC700CC6CC07}"/>
              </a:ext>
            </a:extLst>
          </p:cNvPr>
          <p:cNvSpPr txBox="1"/>
          <p:nvPr/>
        </p:nvSpPr>
        <p:spPr>
          <a:xfrm>
            <a:off x="4222048" y="42241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7340667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E48BA-4C6B-6EF5-3608-6BE2D27E73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6F3D19-671A-2546-E189-D2A483BF6189}"/>
              </a:ext>
            </a:extLst>
          </p:cNvPr>
          <p:cNvSpPr>
            <a:spLocks noGrp="1"/>
          </p:cNvSpPr>
          <p:nvPr>
            <p:ph type="title"/>
          </p:nvPr>
        </p:nvSpPr>
        <p:spPr>
          <a:xfrm>
            <a:off x="2011887" y="1632814"/>
            <a:ext cx="8168225" cy="3450327"/>
          </a:xfrm>
        </p:spPr>
        <p:txBody>
          <a:bodyPr>
            <a:noAutofit/>
          </a:bodyPr>
          <a:lstStyle/>
          <a:p>
            <a:pPr>
              <a:lnSpc>
                <a:spcPct val="100000"/>
              </a:lnSpc>
            </a:pPr>
            <a:r>
              <a:rPr lang="ar-EG" sz="6000" b="0" dirty="0"/>
              <a:t>وَلَا يَحْزُنْكَ قَوْلُهُمْۘ إِنَّ الْعِزَّةَ لِلَّهِ جَمِيعًاۚ هُوَ السَّمِيعُ الْعَلِيمُ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50467D-D4C6-4877-4C4B-C6ED4A64BB89}"/>
              </a:ext>
            </a:extLst>
          </p:cNvPr>
          <p:cNvSpPr txBox="1"/>
          <p:nvPr/>
        </p:nvSpPr>
        <p:spPr>
          <a:xfrm>
            <a:off x="2060711" y="4286090"/>
            <a:ext cx="8070575" cy="707886"/>
          </a:xfrm>
          <a:prstGeom prst="rect">
            <a:avLst/>
          </a:prstGeom>
          <a:noFill/>
        </p:spPr>
        <p:txBody>
          <a:bodyPr wrap="square">
            <a:spAutoFit/>
          </a:bodyPr>
          <a:lstStyle/>
          <a:p>
            <a:pPr algn="ctr"/>
            <a:r>
              <a:rPr lang="en-US" sz="2000" dirty="0"/>
              <a:t>Let not their speech grieve thee: for all power and </a:t>
            </a:r>
            <a:r>
              <a:rPr lang="en-US" sz="2000" dirty="0" err="1"/>
              <a:t>honour</a:t>
            </a:r>
            <a:r>
              <a:rPr lang="en-US" sz="2000" dirty="0"/>
              <a:t> belong to Allah: It is He Who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2F07A13B-5111-B364-2F08-389D8B23112F}"/>
              </a:ext>
            </a:extLst>
          </p:cNvPr>
          <p:cNvSpPr txBox="1"/>
          <p:nvPr/>
        </p:nvSpPr>
        <p:spPr>
          <a:xfrm>
            <a:off x="2863763" y="40030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8002796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9F576-458F-9947-A42D-42B8D9C7D4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0D49C-E52D-BE3C-7D07-65735BA89DA7}"/>
              </a:ext>
            </a:extLst>
          </p:cNvPr>
          <p:cNvSpPr>
            <a:spLocks noGrp="1"/>
          </p:cNvSpPr>
          <p:nvPr>
            <p:ph type="title"/>
          </p:nvPr>
        </p:nvSpPr>
        <p:spPr>
          <a:xfrm>
            <a:off x="2011888" y="1419749"/>
            <a:ext cx="8168225" cy="3450327"/>
          </a:xfrm>
        </p:spPr>
        <p:txBody>
          <a:bodyPr>
            <a:noAutofit/>
          </a:bodyPr>
          <a:lstStyle/>
          <a:p>
            <a:pPr>
              <a:lnSpc>
                <a:spcPct val="100000"/>
              </a:lnSpc>
            </a:pPr>
            <a:r>
              <a:rPr lang="ar-EG" sz="5400" b="0" dirty="0"/>
              <a:t>أَلَا إِنَّ لِلَّهِ مَنْ فِي السَّمَاوَاتِ وَمَنْ فِي الْأَرْضِۗ وَمَا يَتَّبِعُ الَّذِينَ يَدْعُونَ مِنْ دُونِ اللَّهِ شُرَكَاءَۚ إِنْ يَتَّبِعُونَ إِلَّا الظَّنَّ وَإِنْ هُمْ إِلَّا يَخْرُصُونَ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45674B-B409-A0F0-E25A-5DA9283CA6C2}"/>
              </a:ext>
            </a:extLst>
          </p:cNvPr>
          <p:cNvSpPr txBox="1"/>
          <p:nvPr/>
        </p:nvSpPr>
        <p:spPr>
          <a:xfrm>
            <a:off x="2060712" y="4721095"/>
            <a:ext cx="8070575" cy="1015663"/>
          </a:xfrm>
          <a:prstGeom prst="rect">
            <a:avLst/>
          </a:prstGeom>
          <a:noFill/>
        </p:spPr>
        <p:txBody>
          <a:bodyPr wrap="square">
            <a:spAutoFit/>
          </a:bodyPr>
          <a:lstStyle/>
          <a:p>
            <a:pPr algn="ctr"/>
            <a:r>
              <a:rPr lang="en-US" sz="2000" dirty="0"/>
              <a:t>Behold! verily to Allah belong all creatures, in the heavens and on earth. What do they follow who worship as His "partners" other than Allah? They follow nothing but fancy, and they do nothing but lie.</a:t>
            </a:r>
          </a:p>
        </p:txBody>
      </p:sp>
      <p:sp>
        <p:nvSpPr>
          <p:cNvPr id="3" name="TextBox 2">
            <a:extLst>
              <a:ext uri="{FF2B5EF4-FFF2-40B4-BE49-F238E27FC236}">
                <a16:creationId xmlns:a16="http://schemas.microsoft.com/office/drawing/2014/main" id="{33B5D431-EE3E-7545-6EF1-4726CF927C21}"/>
              </a:ext>
            </a:extLst>
          </p:cNvPr>
          <p:cNvSpPr txBox="1"/>
          <p:nvPr/>
        </p:nvSpPr>
        <p:spPr>
          <a:xfrm>
            <a:off x="3289894" y="44824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3436632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54F82-988B-1A24-6CE5-09E3693A89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9F6FDC-83A1-F2AC-F4CD-E4B4C09718DE}"/>
              </a:ext>
            </a:extLst>
          </p:cNvPr>
          <p:cNvSpPr>
            <a:spLocks noGrp="1"/>
          </p:cNvSpPr>
          <p:nvPr>
            <p:ph type="title"/>
          </p:nvPr>
        </p:nvSpPr>
        <p:spPr>
          <a:xfrm>
            <a:off x="2011886" y="1499648"/>
            <a:ext cx="8168225" cy="3450327"/>
          </a:xfrm>
        </p:spPr>
        <p:txBody>
          <a:bodyPr>
            <a:noAutofit/>
          </a:bodyPr>
          <a:lstStyle/>
          <a:p>
            <a:pPr>
              <a:lnSpc>
                <a:spcPct val="100000"/>
              </a:lnSpc>
            </a:pPr>
            <a:r>
              <a:rPr lang="ar-EG" sz="6000" b="0" dirty="0"/>
              <a:t>هُوَ الَّذِي جَعَلَ لَكُمُ اللَّيْلَ لِتَسْكُنُوا فِيهِ وَالنَّهَارَ مُبْصِرًاۚ إِنَّ فِي ذَٰلِكَ لَآيَاتٍ لِقَوْمٍ يَسْمَعُونَ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5403F3-8DE1-E20B-3F3D-6355A1191255}"/>
              </a:ext>
            </a:extLst>
          </p:cNvPr>
          <p:cNvSpPr txBox="1"/>
          <p:nvPr/>
        </p:nvSpPr>
        <p:spPr>
          <a:xfrm>
            <a:off x="2060710" y="4559426"/>
            <a:ext cx="8070575" cy="1015663"/>
          </a:xfrm>
          <a:prstGeom prst="rect">
            <a:avLst/>
          </a:prstGeom>
          <a:noFill/>
        </p:spPr>
        <p:txBody>
          <a:bodyPr wrap="square">
            <a:spAutoFit/>
          </a:bodyPr>
          <a:lstStyle/>
          <a:p>
            <a:pPr algn="ctr"/>
            <a:r>
              <a:rPr lang="en-US" sz="2000" dirty="0"/>
              <a:t> He it is That hath made you the night that ye may rest therein, and the day to make things visible (to you). Verily in this are signs for those who listen (to His Message).</a:t>
            </a:r>
          </a:p>
        </p:txBody>
      </p:sp>
      <p:sp>
        <p:nvSpPr>
          <p:cNvPr id="3" name="TextBox 2">
            <a:extLst>
              <a:ext uri="{FF2B5EF4-FFF2-40B4-BE49-F238E27FC236}">
                <a16:creationId xmlns:a16="http://schemas.microsoft.com/office/drawing/2014/main" id="{563EDA70-A9A3-685B-8686-91B8095F5229}"/>
              </a:ext>
            </a:extLst>
          </p:cNvPr>
          <p:cNvSpPr txBox="1"/>
          <p:nvPr/>
        </p:nvSpPr>
        <p:spPr>
          <a:xfrm>
            <a:off x="3254383" y="42516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738206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106EF-4DD6-B4A3-0360-0E14347B1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B60CA-24A7-5190-7C39-B61673B06C7E}"/>
              </a:ext>
            </a:extLst>
          </p:cNvPr>
          <p:cNvSpPr>
            <a:spLocks noGrp="1"/>
          </p:cNvSpPr>
          <p:nvPr>
            <p:ph type="title"/>
          </p:nvPr>
        </p:nvSpPr>
        <p:spPr>
          <a:xfrm>
            <a:off x="2011888" y="1526280"/>
            <a:ext cx="8168225" cy="3450327"/>
          </a:xfrm>
        </p:spPr>
        <p:txBody>
          <a:bodyPr>
            <a:noAutofit/>
          </a:bodyPr>
          <a:lstStyle/>
          <a:p>
            <a:pPr>
              <a:lnSpc>
                <a:spcPct val="100000"/>
              </a:lnSpc>
            </a:pPr>
            <a:r>
              <a:rPr lang="ar-EG" sz="5400" b="0" dirty="0"/>
              <a:t>قَالُوا اتَّخَذَ اللَّهُ وَلَدًاۗ سُبْحَانَهُۖ هُوَ الْغَنِيُّۖ لَهُ مَا فِي السَّمَاوَاتِ وَمَا فِي الْأَرْضِۚ إِنْ عِنْدَكُمْ مِنْ سُلْطَانٍ بِهَٰذَاۚ أَتَقُولُونَ عَلَى اللَّهِ مَا لَا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EDFA4C-3BE0-4216-441C-6FA418D44D18}"/>
              </a:ext>
            </a:extLst>
          </p:cNvPr>
          <p:cNvSpPr txBox="1"/>
          <p:nvPr/>
        </p:nvSpPr>
        <p:spPr>
          <a:xfrm>
            <a:off x="2060712" y="4790156"/>
            <a:ext cx="8070575" cy="1015663"/>
          </a:xfrm>
          <a:prstGeom prst="rect">
            <a:avLst/>
          </a:prstGeom>
          <a:noFill/>
        </p:spPr>
        <p:txBody>
          <a:bodyPr wrap="square">
            <a:spAutoFit/>
          </a:bodyPr>
          <a:lstStyle/>
          <a:p>
            <a:pPr algn="ctr"/>
            <a:r>
              <a:rPr lang="en-US" sz="2000" dirty="0"/>
              <a:t>They say: "Allah hath begotten a son!" - Glory be to Him! He is self-sufficient! His are all things in the heavens and on earth! No warrant have ye for this! say ye about Allah what ye know not?</a:t>
            </a:r>
          </a:p>
        </p:txBody>
      </p:sp>
      <p:sp>
        <p:nvSpPr>
          <p:cNvPr id="3" name="TextBox 2">
            <a:extLst>
              <a:ext uri="{FF2B5EF4-FFF2-40B4-BE49-F238E27FC236}">
                <a16:creationId xmlns:a16="http://schemas.microsoft.com/office/drawing/2014/main" id="{4A3CBDA2-6556-E361-FB30-E9423C3E0E71}"/>
              </a:ext>
            </a:extLst>
          </p:cNvPr>
          <p:cNvSpPr txBox="1"/>
          <p:nvPr/>
        </p:nvSpPr>
        <p:spPr>
          <a:xfrm>
            <a:off x="3866945" y="45564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6595037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D5098-EAEB-EA46-254C-EB96DC212C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4752B1-2DD6-1714-BF57-BC0B8B2B6336}"/>
              </a:ext>
            </a:extLst>
          </p:cNvPr>
          <p:cNvSpPr>
            <a:spLocks noGrp="1"/>
          </p:cNvSpPr>
          <p:nvPr>
            <p:ph type="title"/>
          </p:nvPr>
        </p:nvSpPr>
        <p:spPr>
          <a:xfrm>
            <a:off x="2011888" y="1615057"/>
            <a:ext cx="8168225" cy="3450327"/>
          </a:xfrm>
        </p:spPr>
        <p:txBody>
          <a:bodyPr>
            <a:noAutofit/>
          </a:bodyPr>
          <a:lstStyle/>
          <a:p>
            <a:pPr>
              <a:lnSpc>
                <a:spcPct val="100000"/>
              </a:lnSpc>
            </a:pPr>
            <a:r>
              <a:rPr lang="ar-EG" sz="6000" b="0" dirty="0"/>
              <a:t>قُلْ إِنَّ الَّذِينَ يَفْتَرُونَ عَلَى اللَّهِ الْكَذِبَ لَا يُفْلِحُونَ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24266E-22F7-A058-36EB-0E51A10EB314}"/>
              </a:ext>
            </a:extLst>
          </p:cNvPr>
          <p:cNvSpPr txBox="1"/>
          <p:nvPr/>
        </p:nvSpPr>
        <p:spPr>
          <a:xfrm>
            <a:off x="2060712" y="4278306"/>
            <a:ext cx="8070575" cy="400110"/>
          </a:xfrm>
          <a:prstGeom prst="rect">
            <a:avLst/>
          </a:prstGeom>
          <a:noFill/>
        </p:spPr>
        <p:txBody>
          <a:bodyPr wrap="square">
            <a:spAutoFit/>
          </a:bodyPr>
          <a:lstStyle/>
          <a:p>
            <a:pPr algn="ctr"/>
            <a:r>
              <a:rPr lang="en-US" sz="2000" dirty="0"/>
              <a:t> Say: "Those who invent a lie against Allah will never prosper."</a:t>
            </a:r>
          </a:p>
        </p:txBody>
      </p:sp>
      <p:sp>
        <p:nvSpPr>
          <p:cNvPr id="3" name="TextBox 2">
            <a:extLst>
              <a:ext uri="{FF2B5EF4-FFF2-40B4-BE49-F238E27FC236}">
                <a16:creationId xmlns:a16="http://schemas.microsoft.com/office/drawing/2014/main" id="{0E751FCC-1B80-C7A4-B082-0B04E896B729}"/>
              </a:ext>
            </a:extLst>
          </p:cNvPr>
          <p:cNvSpPr txBox="1"/>
          <p:nvPr/>
        </p:nvSpPr>
        <p:spPr>
          <a:xfrm>
            <a:off x="3573982" y="38913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94714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E129C-AA05-4BD9-D594-F77869D45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E0A893-AFC1-F364-8476-0A838B2E4846}"/>
              </a:ext>
            </a:extLst>
          </p:cNvPr>
          <p:cNvSpPr>
            <a:spLocks noGrp="1"/>
          </p:cNvSpPr>
          <p:nvPr>
            <p:ph type="title"/>
          </p:nvPr>
        </p:nvSpPr>
        <p:spPr>
          <a:xfrm>
            <a:off x="2011888" y="1616248"/>
            <a:ext cx="8168225" cy="3450327"/>
          </a:xfrm>
        </p:spPr>
        <p:txBody>
          <a:bodyPr>
            <a:noAutofit/>
          </a:bodyPr>
          <a:lstStyle/>
          <a:p>
            <a:pPr>
              <a:lnSpc>
                <a:spcPct val="100000"/>
              </a:lnSpc>
            </a:pPr>
            <a:r>
              <a:rPr lang="ar-EG" sz="6000" b="0" dirty="0"/>
              <a:t>مَتَاعٌ فِي الدُّنْيَا ثُمَّ إِلَيْنَا مَرْجِعُهُمْ ثُمَّ نُذِيقُهُمُ الْعَذَابَ الشَّدِيدَ بِمَا كَانُوا يَكْفُرُونَ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7A0BBE-6997-B3EA-299F-5D24A6CBC8A4}"/>
              </a:ext>
            </a:extLst>
          </p:cNvPr>
          <p:cNvSpPr txBox="1"/>
          <p:nvPr/>
        </p:nvSpPr>
        <p:spPr>
          <a:xfrm>
            <a:off x="2060712" y="4666466"/>
            <a:ext cx="8070575" cy="707886"/>
          </a:xfrm>
          <a:prstGeom prst="rect">
            <a:avLst/>
          </a:prstGeom>
          <a:noFill/>
        </p:spPr>
        <p:txBody>
          <a:bodyPr wrap="square">
            <a:spAutoFit/>
          </a:bodyPr>
          <a:lstStyle/>
          <a:p>
            <a:pPr algn="ctr"/>
            <a:r>
              <a:rPr lang="en-US" sz="2000" dirty="0"/>
              <a:t>A little enjoyment in this world!- and then, to Us will be their return, then shall We make them taste the severest penalty for their blasphemies.</a:t>
            </a:r>
          </a:p>
        </p:txBody>
      </p:sp>
      <p:sp>
        <p:nvSpPr>
          <p:cNvPr id="3" name="TextBox 2">
            <a:extLst>
              <a:ext uri="{FF2B5EF4-FFF2-40B4-BE49-F238E27FC236}">
                <a16:creationId xmlns:a16="http://schemas.microsoft.com/office/drawing/2014/main" id="{5C5971A6-AA48-D7ED-DF46-E80688D6E0A1}"/>
              </a:ext>
            </a:extLst>
          </p:cNvPr>
          <p:cNvSpPr txBox="1"/>
          <p:nvPr/>
        </p:nvSpPr>
        <p:spPr>
          <a:xfrm>
            <a:off x="4630429" y="4358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222445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FF912-AECE-8772-639C-9526655C0C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39182-6216-B553-77DE-BC49A8F27846}"/>
              </a:ext>
            </a:extLst>
          </p:cNvPr>
          <p:cNvSpPr>
            <a:spLocks noGrp="1"/>
          </p:cNvSpPr>
          <p:nvPr>
            <p:ph type="title"/>
          </p:nvPr>
        </p:nvSpPr>
        <p:spPr>
          <a:xfrm>
            <a:off x="1605187" y="1260528"/>
            <a:ext cx="8981626" cy="3450327"/>
          </a:xfrm>
        </p:spPr>
        <p:txBody>
          <a:bodyPr>
            <a:noAutofit/>
          </a:bodyPr>
          <a:lstStyle/>
          <a:p>
            <a:pPr>
              <a:lnSpc>
                <a:spcPct val="100000"/>
              </a:lnSpc>
            </a:pPr>
            <a:r>
              <a:rPr lang="ar-EG" sz="4800" b="0" dirty="0"/>
              <a:t>وَاتْلُ عَلَيْهِمْ نَبَأَ نُوحٍ إِذْ قَالَ لِقَوْمِهِ يَا قَوْمِ إِنْ كَانَ كَبُرَ عَلَيْكُمْ مَقَامِي وَتَذْكِيرِي بِآيَاتِ اللَّهِ فَعَلَى اللَّهِ تَوَكَّلْتُ فَأَجْمِعُوا أَمْرَكُمْ وَشُرَكَاءَكُمْ ثُمَّ لَا يَكُنْ أَمْرُكُمْ عَلَيْكُمْ غُمَّةً ثُمَّ اقْضُوا إِلَيَّ وَلَا تُنْظِرُونِ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5A3792-5A5C-6D48-05A2-499E6576578C}"/>
              </a:ext>
            </a:extLst>
          </p:cNvPr>
          <p:cNvSpPr txBox="1"/>
          <p:nvPr/>
        </p:nvSpPr>
        <p:spPr>
          <a:xfrm>
            <a:off x="2060712" y="4488914"/>
            <a:ext cx="8070575" cy="1477328"/>
          </a:xfrm>
          <a:prstGeom prst="rect">
            <a:avLst/>
          </a:prstGeom>
          <a:noFill/>
        </p:spPr>
        <p:txBody>
          <a:bodyPr wrap="square">
            <a:spAutoFit/>
          </a:bodyPr>
          <a:lstStyle/>
          <a:p>
            <a:pPr algn="ctr"/>
            <a:r>
              <a:rPr lang="en-US" dirty="0"/>
              <a:t>Relate to them the story of Noah. Behold! he said to his people: "O my people, if it be hard on your (mind) that I should stay (with you) and commemorate the signs of Allah,- yet I put my trust in Allah. Get ye then an agreement about your plan and among your partners, so your plan be on to you dark and dubious. Then pass your sentence on me, and give me no respite.</a:t>
            </a:r>
          </a:p>
        </p:txBody>
      </p:sp>
      <p:sp>
        <p:nvSpPr>
          <p:cNvPr id="3" name="TextBox 2">
            <a:extLst>
              <a:ext uri="{FF2B5EF4-FFF2-40B4-BE49-F238E27FC236}">
                <a16:creationId xmlns:a16="http://schemas.microsoft.com/office/drawing/2014/main" id="{96D577DD-8573-FF07-86BD-A2B8846D9D7D}"/>
              </a:ext>
            </a:extLst>
          </p:cNvPr>
          <p:cNvSpPr txBox="1"/>
          <p:nvPr/>
        </p:nvSpPr>
        <p:spPr>
          <a:xfrm>
            <a:off x="1376375" y="41811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28794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BEFB3-70D9-7F64-F450-E55C97F84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EFACB-480F-98E5-3F28-759B368F195F}"/>
              </a:ext>
            </a:extLst>
          </p:cNvPr>
          <p:cNvSpPr>
            <a:spLocks noGrp="1"/>
          </p:cNvSpPr>
          <p:nvPr>
            <p:ph type="title"/>
          </p:nvPr>
        </p:nvSpPr>
        <p:spPr>
          <a:xfrm>
            <a:off x="2060713" y="1479661"/>
            <a:ext cx="8070575" cy="3450327"/>
          </a:xfrm>
        </p:spPr>
        <p:txBody>
          <a:bodyPr>
            <a:noAutofit/>
          </a:bodyPr>
          <a:lstStyle/>
          <a:p>
            <a:pPr>
              <a:lnSpc>
                <a:spcPct val="100000"/>
              </a:lnSpc>
            </a:pPr>
            <a:r>
              <a:rPr lang="ar-EG" sz="5400" b="0" dirty="0"/>
              <a:t>وَآخَرُونَ اعْتَرَفُوا بِذُنُوبِهِمْ خَلَطُوا عَمَلًا صَالِحًا وَآخَرَ سَيِّئًا عَسَى اللَّهُ أَنْ يَتُوبَ عَلَيْهِمْۚ إِنَّ 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AF95C6-1A23-97A4-113E-797FE3AB52DC}"/>
              </a:ext>
            </a:extLst>
          </p:cNvPr>
          <p:cNvSpPr txBox="1"/>
          <p:nvPr/>
        </p:nvSpPr>
        <p:spPr>
          <a:xfrm>
            <a:off x="2060712" y="4422156"/>
            <a:ext cx="8070575" cy="1015663"/>
          </a:xfrm>
          <a:prstGeom prst="rect">
            <a:avLst/>
          </a:prstGeom>
          <a:noFill/>
        </p:spPr>
        <p:txBody>
          <a:bodyPr wrap="square">
            <a:spAutoFit/>
          </a:bodyPr>
          <a:lstStyle/>
          <a:p>
            <a:pPr algn="ctr"/>
            <a:r>
              <a:rPr lang="en-US" sz="2000" dirty="0"/>
              <a:t> Others (there are who) have acknowledged their wrong-doings: they have mixed an act that was good with another that was evil. Perhaps Allah will turn unto them (in Mercy): for Allah is Oft-Forgiving, Most Merciful.</a:t>
            </a:r>
          </a:p>
        </p:txBody>
      </p:sp>
      <p:sp>
        <p:nvSpPr>
          <p:cNvPr id="3" name="TextBox 2">
            <a:extLst>
              <a:ext uri="{FF2B5EF4-FFF2-40B4-BE49-F238E27FC236}">
                <a16:creationId xmlns:a16="http://schemas.microsoft.com/office/drawing/2014/main" id="{10E365B8-8429-7D96-6FD0-16F6B7F07BC7}"/>
              </a:ext>
            </a:extLst>
          </p:cNvPr>
          <p:cNvSpPr txBox="1"/>
          <p:nvPr/>
        </p:nvSpPr>
        <p:spPr>
          <a:xfrm>
            <a:off x="2260085" y="41752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{102}</a:t>
            </a:r>
            <a:endParaRPr lang="en-US" sz="1400" dirty="0"/>
          </a:p>
        </p:txBody>
      </p:sp>
    </p:spTree>
    <p:extLst>
      <p:ext uri="{BB962C8B-B14F-4D97-AF65-F5344CB8AC3E}">
        <p14:creationId xmlns:p14="http://schemas.microsoft.com/office/powerpoint/2010/main" val="250967166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C801C-7F31-49BC-585E-4F55FEF3D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DE973-5787-521C-A07F-065C16A93E8F}"/>
              </a:ext>
            </a:extLst>
          </p:cNvPr>
          <p:cNvSpPr>
            <a:spLocks noGrp="1"/>
          </p:cNvSpPr>
          <p:nvPr>
            <p:ph type="title"/>
          </p:nvPr>
        </p:nvSpPr>
        <p:spPr>
          <a:xfrm>
            <a:off x="2175117" y="1584242"/>
            <a:ext cx="7841764" cy="3450327"/>
          </a:xfrm>
        </p:spPr>
        <p:txBody>
          <a:bodyPr>
            <a:noAutofit/>
          </a:bodyPr>
          <a:lstStyle/>
          <a:p>
            <a:pPr>
              <a:lnSpc>
                <a:spcPct val="100000"/>
              </a:lnSpc>
            </a:pPr>
            <a:r>
              <a:rPr lang="ar-EG" sz="5400" b="0" dirty="0"/>
              <a:t>فَإِنْ تَوَلَّيْتُمْ فَمَا سَأَلْتُكُمْ مِنْ أَجْرٍۖ إِنْ أَجْرِيَ إِلَّا عَلَى اللَّهِ ۖ وَأُمِرْتُ أَنْ أَكُونَ مِنَ الْمُسْلِمِينَ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B79658-E7A8-34C4-992C-C885B8CC33DE}"/>
              </a:ext>
            </a:extLst>
          </p:cNvPr>
          <p:cNvSpPr txBox="1"/>
          <p:nvPr/>
        </p:nvSpPr>
        <p:spPr>
          <a:xfrm>
            <a:off x="2060712" y="4459707"/>
            <a:ext cx="8070575" cy="1015663"/>
          </a:xfrm>
          <a:prstGeom prst="rect">
            <a:avLst/>
          </a:prstGeom>
          <a:noFill/>
        </p:spPr>
        <p:txBody>
          <a:bodyPr wrap="square">
            <a:spAutoFit/>
          </a:bodyPr>
          <a:lstStyle/>
          <a:p>
            <a:pPr algn="ctr"/>
            <a:r>
              <a:rPr lang="en-US" sz="2000" dirty="0"/>
              <a:t>"But if ye turn back, (consider): no reward have I asked of you: my reward is only due from Allah, and I have been commanded to be of those who submit to Allah's will (in Islam)."</a:t>
            </a:r>
          </a:p>
        </p:txBody>
      </p:sp>
      <p:sp>
        <p:nvSpPr>
          <p:cNvPr id="3" name="TextBox 2">
            <a:extLst>
              <a:ext uri="{FF2B5EF4-FFF2-40B4-BE49-F238E27FC236}">
                <a16:creationId xmlns:a16="http://schemas.microsoft.com/office/drawing/2014/main" id="{1A6981CD-CD9B-BE89-4533-2658CA851E0C}"/>
              </a:ext>
            </a:extLst>
          </p:cNvPr>
          <p:cNvSpPr txBox="1"/>
          <p:nvPr/>
        </p:nvSpPr>
        <p:spPr>
          <a:xfrm>
            <a:off x="4226107" y="42347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412059707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2C2CD-FA6F-D2FA-6AC3-63AA1955FD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F17988-6ECC-7398-4D63-164A6C62E993}"/>
              </a:ext>
            </a:extLst>
          </p:cNvPr>
          <p:cNvSpPr>
            <a:spLocks noGrp="1"/>
          </p:cNvSpPr>
          <p:nvPr>
            <p:ph type="title"/>
          </p:nvPr>
        </p:nvSpPr>
        <p:spPr>
          <a:xfrm>
            <a:off x="2060712" y="1442199"/>
            <a:ext cx="8170326" cy="3450327"/>
          </a:xfrm>
        </p:spPr>
        <p:txBody>
          <a:bodyPr>
            <a:noAutofit/>
          </a:bodyPr>
          <a:lstStyle/>
          <a:p>
            <a:pPr>
              <a:lnSpc>
                <a:spcPct val="100000"/>
              </a:lnSpc>
            </a:pPr>
            <a:r>
              <a:rPr lang="ar-EG" sz="5400" b="0" dirty="0"/>
              <a:t>فَكَذَّبُوهُ فَنَجَّيْنَاهُ وَمَنْ مَعَهُ فِي الْفُلْكِ وَجَعَلْنَاهُمْ خَلَائِفَ وَأَغْرَقْنَا الَّذِينَ كَذَّبُوا بِآيَاتِنَاۖ فَانْظُرْ كَيْفَ كَانَ عَاقِبَةُ الْمُنْذَرِينَ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1D3592-5B7C-48D3-453A-E7E638F90F4B}"/>
              </a:ext>
            </a:extLst>
          </p:cNvPr>
          <p:cNvSpPr txBox="1"/>
          <p:nvPr/>
        </p:nvSpPr>
        <p:spPr>
          <a:xfrm>
            <a:off x="2060712" y="4388682"/>
            <a:ext cx="8070575" cy="1323439"/>
          </a:xfrm>
          <a:prstGeom prst="rect">
            <a:avLst/>
          </a:prstGeom>
          <a:noFill/>
        </p:spPr>
        <p:txBody>
          <a:bodyPr wrap="square">
            <a:spAutoFit/>
          </a:bodyPr>
          <a:lstStyle/>
          <a:p>
            <a:pPr algn="ctr"/>
            <a:r>
              <a:rPr lang="en-US" sz="2000" dirty="0"/>
              <a:t>They rejected Him, but We delivered him, and those with him, in the Ark, and We made them inherit (the earth), while We overwhelmed in the flood those who rejected Our Signs. Then see what was the end of those who were warned (but heeded not)!</a:t>
            </a:r>
          </a:p>
        </p:txBody>
      </p:sp>
      <p:sp>
        <p:nvSpPr>
          <p:cNvPr id="3" name="TextBox 2">
            <a:extLst>
              <a:ext uri="{FF2B5EF4-FFF2-40B4-BE49-F238E27FC236}">
                <a16:creationId xmlns:a16="http://schemas.microsoft.com/office/drawing/2014/main" id="{904A2127-7C9E-E30F-13F0-DCCA07DABA1F}"/>
              </a:ext>
            </a:extLst>
          </p:cNvPr>
          <p:cNvSpPr txBox="1"/>
          <p:nvPr/>
        </p:nvSpPr>
        <p:spPr>
          <a:xfrm>
            <a:off x="1618792" y="4080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63127627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8C4CF-87CE-EC47-66DF-644B9298A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A44BF1-21B9-EC5B-5ACE-6397C5C45209}"/>
              </a:ext>
            </a:extLst>
          </p:cNvPr>
          <p:cNvSpPr>
            <a:spLocks noGrp="1"/>
          </p:cNvSpPr>
          <p:nvPr>
            <p:ph type="title"/>
          </p:nvPr>
        </p:nvSpPr>
        <p:spPr>
          <a:xfrm>
            <a:off x="2060712" y="1513221"/>
            <a:ext cx="8170326" cy="3450327"/>
          </a:xfrm>
        </p:spPr>
        <p:txBody>
          <a:bodyPr>
            <a:noAutofit/>
          </a:bodyPr>
          <a:lstStyle/>
          <a:p>
            <a:pPr>
              <a:lnSpc>
                <a:spcPct val="100000"/>
              </a:lnSpc>
            </a:pPr>
            <a:r>
              <a:rPr lang="ar-EG" sz="5400" b="0" dirty="0"/>
              <a:t>ثُمَّ بَعَثْنَا مِنْ بَعْدِهِ رُسُلًا إِلَىٰ قَوْمِهِمْ فَجَاءُوهُمْ بِالْبَيِّنَاتِ فَمَا كَانُوا لِيُؤْمِنُوا بِمَا كَذَّبُوا بِهِ مِنْ قَبْلُۚ كَذَٰلِكَ نَطْبَعُ عَلَىٰ قُلُوبِ الْمُعْتَدِينَ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ED847C-6FE4-F665-D671-129A2A890600}"/>
              </a:ext>
            </a:extLst>
          </p:cNvPr>
          <p:cNvSpPr txBox="1"/>
          <p:nvPr/>
        </p:nvSpPr>
        <p:spPr>
          <a:xfrm>
            <a:off x="2060712" y="4778660"/>
            <a:ext cx="8070575" cy="1015663"/>
          </a:xfrm>
          <a:prstGeom prst="rect">
            <a:avLst/>
          </a:prstGeom>
          <a:noFill/>
        </p:spPr>
        <p:txBody>
          <a:bodyPr wrap="square">
            <a:spAutoFit/>
          </a:bodyPr>
          <a:lstStyle/>
          <a:p>
            <a:pPr algn="ctr"/>
            <a:r>
              <a:rPr lang="en-US" sz="2000" dirty="0"/>
              <a:t>Then after him We sent (many) messengers to their peoples: they brought them Clear Signs, but they would not believe what they had already rejected beforehand. Thus do We seal the hearts of the transgressors.</a:t>
            </a:r>
          </a:p>
        </p:txBody>
      </p:sp>
      <p:sp>
        <p:nvSpPr>
          <p:cNvPr id="3" name="TextBox 2">
            <a:extLst>
              <a:ext uri="{FF2B5EF4-FFF2-40B4-BE49-F238E27FC236}">
                <a16:creationId xmlns:a16="http://schemas.microsoft.com/office/drawing/2014/main" id="{AE4FD1E8-1828-E7B5-1FBC-E7089405BFDA}"/>
              </a:ext>
            </a:extLst>
          </p:cNvPr>
          <p:cNvSpPr txBox="1"/>
          <p:nvPr/>
        </p:nvSpPr>
        <p:spPr>
          <a:xfrm>
            <a:off x="4051274" y="45336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333853504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FD3DF-7091-8661-1AF2-186043B06F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8441B9-D769-23A2-5F28-CB71BECF786F}"/>
              </a:ext>
            </a:extLst>
          </p:cNvPr>
          <p:cNvSpPr>
            <a:spLocks noGrp="1"/>
          </p:cNvSpPr>
          <p:nvPr>
            <p:ph type="title"/>
          </p:nvPr>
        </p:nvSpPr>
        <p:spPr>
          <a:xfrm>
            <a:off x="2178967" y="1566763"/>
            <a:ext cx="7834067" cy="3450327"/>
          </a:xfrm>
        </p:spPr>
        <p:txBody>
          <a:bodyPr>
            <a:noAutofit/>
          </a:bodyPr>
          <a:lstStyle/>
          <a:p>
            <a:pPr>
              <a:lnSpc>
                <a:spcPct val="100000"/>
              </a:lnSpc>
            </a:pPr>
            <a:r>
              <a:rPr lang="ar-EG" sz="5400" b="0" dirty="0"/>
              <a:t>ثُمَّ بَعَثْنَا مِنْ بَعْدِهِمْ مُوسَىٰ وَهَارُونَ إِلَىٰ فِرْعَوْنَ وَمَلَئِهِ بِآيَاتِنَا فَاسْتَكْبَرُوا وَكَانُوا قَوْمًا مُجْرِمِينَ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270349-3D6B-4921-7BE6-C89C73C8EA49}"/>
              </a:ext>
            </a:extLst>
          </p:cNvPr>
          <p:cNvSpPr txBox="1"/>
          <p:nvPr/>
        </p:nvSpPr>
        <p:spPr>
          <a:xfrm>
            <a:off x="2060712" y="4467564"/>
            <a:ext cx="8070575" cy="707886"/>
          </a:xfrm>
          <a:prstGeom prst="rect">
            <a:avLst/>
          </a:prstGeom>
          <a:noFill/>
        </p:spPr>
        <p:txBody>
          <a:bodyPr wrap="square">
            <a:spAutoFit/>
          </a:bodyPr>
          <a:lstStyle/>
          <a:p>
            <a:pPr algn="ctr"/>
            <a:r>
              <a:rPr lang="en-US" sz="2000" dirty="0"/>
              <a:t>Then after them sent We Moses and Aaron to Pharaoh and his chiefs with Our Signs. But they were arrogant: they were a people in sin.</a:t>
            </a:r>
          </a:p>
        </p:txBody>
      </p:sp>
      <p:sp>
        <p:nvSpPr>
          <p:cNvPr id="3" name="TextBox 2">
            <a:extLst>
              <a:ext uri="{FF2B5EF4-FFF2-40B4-BE49-F238E27FC236}">
                <a16:creationId xmlns:a16="http://schemas.microsoft.com/office/drawing/2014/main" id="{6E78DDD7-1D36-E9A3-8ED6-46B106CC6B04}"/>
              </a:ext>
            </a:extLst>
          </p:cNvPr>
          <p:cNvSpPr txBox="1"/>
          <p:nvPr/>
        </p:nvSpPr>
        <p:spPr>
          <a:xfrm>
            <a:off x="3376573" y="41885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279185886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A2F48-B006-623E-D185-A5BA4EA558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B47FA-8D2E-290A-A68C-E91C31D6C73D}"/>
              </a:ext>
            </a:extLst>
          </p:cNvPr>
          <p:cNvSpPr>
            <a:spLocks noGrp="1"/>
          </p:cNvSpPr>
          <p:nvPr>
            <p:ph type="title"/>
          </p:nvPr>
        </p:nvSpPr>
        <p:spPr>
          <a:xfrm>
            <a:off x="2363427" y="1682550"/>
            <a:ext cx="7465143" cy="3450327"/>
          </a:xfrm>
        </p:spPr>
        <p:txBody>
          <a:bodyPr>
            <a:noAutofit/>
          </a:bodyPr>
          <a:lstStyle/>
          <a:p>
            <a:pPr>
              <a:lnSpc>
                <a:spcPct val="100000"/>
              </a:lnSpc>
            </a:pPr>
            <a:r>
              <a:rPr lang="ar-EG" sz="6000" b="0" dirty="0"/>
              <a:t>فَلَمَّا جَاءَهُمُ الْحَقُّ مِنْ عِنْدِنَا قَالُوا إِنَّ هَٰذَا لَسِحْرٌ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6E1055-1277-5AA4-95EB-7E661C95792F}"/>
              </a:ext>
            </a:extLst>
          </p:cNvPr>
          <p:cNvSpPr txBox="1"/>
          <p:nvPr/>
        </p:nvSpPr>
        <p:spPr>
          <a:xfrm>
            <a:off x="2060710" y="4292107"/>
            <a:ext cx="8070575" cy="707886"/>
          </a:xfrm>
          <a:prstGeom prst="rect">
            <a:avLst/>
          </a:prstGeom>
          <a:noFill/>
        </p:spPr>
        <p:txBody>
          <a:bodyPr wrap="square">
            <a:spAutoFit/>
          </a:bodyPr>
          <a:lstStyle/>
          <a:p>
            <a:pPr algn="ctr"/>
            <a:r>
              <a:rPr lang="en-US" sz="2000" dirty="0"/>
              <a:t>When the Truth did come to them from Us, they said: "This is indeed evident sorcery!"</a:t>
            </a:r>
          </a:p>
        </p:txBody>
      </p:sp>
      <p:sp>
        <p:nvSpPr>
          <p:cNvPr id="3" name="TextBox 2">
            <a:extLst>
              <a:ext uri="{FF2B5EF4-FFF2-40B4-BE49-F238E27FC236}">
                <a16:creationId xmlns:a16="http://schemas.microsoft.com/office/drawing/2014/main" id="{55F8D942-B0F3-A208-804B-F5FBC9168958}"/>
              </a:ext>
            </a:extLst>
          </p:cNvPr>
          <p:cNvSpPr txBox="1"/>
          <p:nvPr/>
        </p:nvSpPr>
        <p:spPr>
          <a:xfrm>
            <a:off x="2764014" y="39843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68236564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24F81-E64A-E7C3-F5D3-D8088AB243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EF712-0452-CA91-E327-70430E5528EC}"/>
              </a:ext>
            </a:extLst>
          </p:cNvPr>
          <p:cNvSpPr>
            <a:spLocks noGrp="1"/>
          </p:cNvSpPr>
          <p:nvPr>
            <p:ph type="title"/>
          </p:nvPr>
        </p:nvSpPr>
        <p:spPr>
          <a:xfrm>
            <a:off x="2363429" y="1673672"/>
            <a:ext cx="7465143" cy="3450327"/>
          </a:xfrm>
        </p:spPr>
        <p:txBody>
          <a:bodyPr>
            <a:noAutofit/>
          </a:bodyPr>
          <a:lstStyle/>
          <a:p>
            <a:pPr>
              <a:lnSpc>
                <a:spcPct val="100000"/>
              </a:lnSpc>
            </a:pPr>
            <a:r>
              <a:rPr lang="ar-EG" sz="6000" b="0" dirty="0"/>
              <a:t>قَالَ مُوسَىٰ أَتَقُولُونَ لِلْحَقِّ لَمَّا جَاءَكُمْۖ أَسِحْرٌ هَٰذَا وَلَا يُفْلِحُ السَّاحِرُونَ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44090B-CA8B-9E9D-F562-284B158166F0}"/>
              </a:ext>
            </a:extLst>
          </p:cNvPr>
          <p:cNvSpPr txBox="1"/>
          <p:nvPr/>
        </p:nvSpPr>
        <p:spPr>
          <a:xfrm>
            <a:off x="2060712" y="4692350"/>
            <a:ext cx="8070575" cy="707886"/>
          </a:xfrm>
          <a:prstGeom prst="rect">
            <a:avLst/>
          </a:prstGeom>
          <a:noFill/>
        </p:spPr>
        <p:txBody>
          <a:bodyPr wrap="square">
            <a:spAutoFit/>
          </a:bodyPr>
          <a:lstStyle/>
          <a:p>
            <a:pPr algn="ctr"/>
            <a:r>
              <a:rPr lang="en-US" sz="2000" dirty="0"/>
              <a:t>Said Moses: "Say ye (this) about the truth when it hath (actually) reached you? Is sorcery (like) this? But sorcerers will not prosper."</a:t>
            </a:r>
          </a:p>
        </p:txBody>
      </p:sp>
      <p:sp>
        <p:nvSpPr>
          <p:cNvPr id="3" name="TextBox 2">
            <a:extLst>
              <a:ext uri="{FF2B5EF4-FFF2-40B4-BE49-F238E27FC236}">
                <a16:creationId xmlns:a16="http://schemas.microsoft.com/office/drawing/2014/main" id="{E88FC93C-049C-7BA7-EA38-E08AC14B225C}"/>
              </a:ext>
            </a:extLst>
          </p:cNvPr>
          <p:cNvSpPr txBox="1"/>
          <p:nvPr/>
        </p:nvSpPr>
        <p:spPr>
          <a:xfrm>
            <a:off x="4317610" y="44084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189115227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879A5-0566-14F8-1475-D8B674CD3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C3165-8C9E-8464-0EF7-E61DCFAFC39E}"/>
              </a:ext>
            </a:extLst>
          </p:cNvPr>
          <p:cNvSpPr>
            <a:spLocks noGrp="1"/>
          </p:cNvSpPr>
          <p:nvPr>
            <p:ph type="title"/>
          </p:nvPr>
        </p:nvSpPr>
        <p:spPr>
          <a:xfrm>
            <a:off x="2363427" y="1553499"/>
            <a:ext cx="7465143" cy="3450327"/>
          </a:xfrm>
        </p:spPr>
        <p:txBody>
          <a:bodyPr>
            <a:noAutofit/>
          </a:bodyPr>
          <a:lstStyle/>
          <a:p>
            <a:pPr>
              <a:lnSpc>
                <a:spcPct val="100000"/>
              </a:lnSpc>
            </a:pPr>
            <a:r>
              <a:rPr lang="ar-EG" sz="5400" b="0" dirty="0"/>
              <a:t>قَالُوا أَجِئْتَنَا لِتَلْفِتَنَا عَمَّا وَجَدْنَا عَلَيْهِ آبَاءَنَا وَتَكُونَ لَكُمَا الْكِبْرِيَاءُ فِي الْأَرْضِ وَمَا نَحْنُ لَكُمَا بِمُؤْمِنِينَ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5CE954-1254-3C20-98E4-B9CE3342EB17}"/>
              </a:ext>
            </a:extLst>
          </p:cNvPr>
          <p:cNvSpPr txBox="1"/>
          <p:nvPr/>
        </p:nvSpPr>
        <p:spPr>
          <a:xfrm>
            <a:off x="2060712" y="4464692"/>
            <a:ext cx="8070575" cy="1015663"/>
          </a:xfrm>
          <a:prstGeom prst="rect">
            <a:avLst/>
          </a:prstGeom>
          <a:noFill/>
        </p:spPr>
        <p:txBody>
          <a:bodyPr wrap="square">
            <a:spAutoFit/>
          </a:bodyPr>
          <a:lstStyle/>
          <a:p>
            <a:pPr algn="ctr"/>
            <a:r>
              <a:rPr lang="en-US" sz="2000" dirty="0"/>
              <a:t>They said: "Hast thou come to us to turn us away from the ways we found our fathers following,- in order that thou and thy brother may have greatness in the land? But not we shall believe in you!"</a:t>
            </a:r>
          </a:p>
        </p:txBody>
      </p:sp>
      <p:sp>
        <p:nvSpPr>
          <p:cNvPr id="3" name="TextBox 2">
            <a:extLst>
              <a:ext uri="{FF2B5EF4-FFF2-40B4-BE49-F238E27FC236}">
                <a16:creationId xmlns:a16="http://schemas.microsoft.com/office/drawing/2014/main" id="{D2E27958-6BBF-B009-E901-1C2FD5C7AFE9}"/>
              </a:ext>
            </a:extLst>
          </p:cNvPr>
          <p:cNvSpPr txBox="1"/>
          <p:nvPr/>
        </p:nvSpPr>
        <p:spPr>
          <a:xfrm>
            <a:off x="2293501" y="42094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72535660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FC94A-005B-3537-244A-A1DC520BB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B778B6-ECFB-5FFC-D8B5-058188747FC0}"/>
              </a:ext>
            </a:extLst>
          </p:cNvPr>
          <p:cNvSpPr>
            <a:spLocks noGrp="1"/>
          </p:cNvSpPr>
          <p:nvPr>
            <p:ph type="title"/>
          </p:nvPr>
        </p:nvSpPr>
        <p:spPr>
          <a:xfrm>
            <a:off x="2384638" y="1757685"/>
            <a:ext cx="7422721" cy="3450327"/>
          </a:xfrm>
        </p:spPr>
        <p:txBody>
          <a:bodyPr>
            <a:noAutofit/>
          </a:bodyPr>
          <a:lstStyle/>
          <a:p>
            <a:pPr>
              <a:lnSpc>
                <a:spcPct val="100000"/>
              </a:lnSpc>
            </a:pPr>
            <a:r>
              <a:rPr lang="ar-EG" sz="6000" b="0" dirty="0"/>
              <a:t>وَقَالَ فِرْعَوْنُ ائْتُونِي بِكُلِّ سَاحِرٍ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BFB457-C844-3592-C77C-28050A4018D0}"/>
              </a:ext>
            </a:extLst>
          </p:cNvPr>
          <p:cNvSpPr txBox="1"/>
          <p:nvPr/>
        </p:nvSpPr>
        <p:spPr>
          <a:xfrm>
            <a:off x="2060712" y="4411426"/>
            <a:ext cx="8070575" cy="400110"/>
          </a:xfrm>
          <a:prstGeom prst="rect">
            <a:avLst/>
          </a:prstGeom>
          <a:noFill/>
        </p:spPr>
        <p:txBody>
          <a:bodyPr wrap="square">
            <a:spAutoFit/>
          </a:bodyPr>
          <a:lstStyle/>
          <a:p>
            <a:pPr algn="ctr"/>
            <a:r>
              <a:rPr lang="en-US" sz="2000" dirty="0"/>
              <a:t> Said Pharaoh: "Bring me every sorcerer well versed."</a:t>
            </a:r>
          </a:p>
        </p:txBody>
      </p:sp>
      <p:sp>
        <p:nvSpPr>
          <p:cNvPr id="3" name="TextBox 2">
            <a:extLst>
              <a:ext uri="{FF2B5EF4-FFF2-40B4-BE49-F238E27FC236}">
                <a16:creationId xmlns:a16="http://schemas.microsoft.com/office/drawing/2014/main" id="{5A673BF6-E76E-B804-57B6-CBED40DACD0E}"/>
              </a:ext>
            </a:extLst>
          </p:cNvPr>
          <p:cNvSpPr txBox="1"/>
          <p:nvPr/>
        </p:nvSpPr>
        <p:spPr>
          <a:xfrm>
            <a:off x="4246588" y="41738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350363673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120F5-EE30-CD32-2CD6-667B349097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3ED862-6F16-0297-F864-1D9BC0AACA6F}"/>
              </a:ext>
            </a:extLst>
          </p:cNvPr>
          <p:cNvSpPr>
            <a:spLocks noGrp="1"/>
          </p:cNvSpPr>
          <p:nvPr>
            <p:ph type="title"/>
          </p:nvPr>
        </p:nvSpPr>
        <p:spPr>
          <a:xfrm>
            <a:off x="2384639" y="1703836"/>
            <a:ext cx="7422721" cy="3450327"/>
          </a:xfrm>
        </p:spPr>
        <p:txBody>
          <a:bodyPr>
            <a:noAutofit/>
          </a:bodyPr>
          <a:lstStyle/>
          <a:p>
            <a:pPr>
              <a:lnSpc>
                <a:spcPct val="100000"/>
              </a:lnSpc>
            </a:pPr>
            <a:r>
              <a:rPr lang="ar-EG" sz="6000" b="0" dirty="0"/>
              <a:t>فَلَمَّا جَاءَ السَّحَرَةُ قَالَ لَهُمْ مُوسَىٰ أَلْقُوا مَا أَنْتُمْ مُلْقُونَ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CCD74A-4501-D16D-2515-20557AA6BBBF}"/>
              </a:ext>
            </a:extLst>
          </p:cNvPr>
          <p:cNvSpPr txBox="1"/>
          <p:nvPr/>
        </p:nvSpPr>
        <p:spPr>
          <a:xfrm>
            <a:off x="2060713" y="4357577"/>
            <a:ext cx="8070575" cy="707886"/>
          </a:xfrm>
          <a:prstGeom prst="rect">
            <a:avLst/>
          </a:prstGeom>
          <a:noFill/>
        </p:spPr>
        <p:txBody>
          <a:bodyPr wrap="square">
            <a:spAutoFit/>
          </a:bodyPr>
          <a:lstStyle/>
          <a:p>
            <a:pPr algn="ctr"/>
            <a:r>
              <a:rPr lang="en-US" sz="2000" dirty="0"/>
              <a:t>When the sorcerers came, Moses said to them: "Throw ye what ye (wish) to throw!"</a:t>
            </a:r>
          </a:p>
        </p:txBody>
      </p:sp>
      <p:sp>
        <p:nvSpPr>
          <p:cNvPr id="3" name="TextBox 2">
            <a:extLst>
              <a:ext uri="{FF2B5EF4-FFF2-40B4-BE49-F238E27FC236}">
                <a16:creationId xmlns:a16="http://schemas.microsoft.com/office/drawing/2014/main" id="{A4A9D161-E930-64C7-4C8A-D9D1A272E1CE}"/>
              </a:ext>
            </a:extLst>
          </p:cNvPr>
          <p:cNvSpPr txBox="1"/>
          <p:nvPr/>
        </p:nvSpPr>
        <p:spPr>
          <a:xfrm>
            <a:off x="2577587" y="40135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292114866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3322A-2585-F695-EAB8-75271E9F8F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B11E74-255D-7587-C90A-11081391BA8B}"/>
              </a:ext>
            </a:extLst>
          </p:cNvPr>
          <p:cNvSpPr>
            <a:spLocks noGrp="1"/>
          </p:cNvSpPr>
          <p:nvPr>
            <p:ph type="title"/>
          </p:nvPr>
        </p:nvSpPr>
        <p:spPr>
          <a:xfrm>
            <a:off x="2384640" y="1481893"/>
            <a:ext cx="7422721" cy="3450327"/>
          </a:xfrm>
        </p:spPr>
        <p:txBody>
          <a:bodyPr>
            <a:noAutofit/>
          </a:bodyPr>
          <a:lstStyle/>
          <a:p>
            <a:pPr>
              <a:lnSpc>
                <a:spcPct val="100000"/>
              </a:lnSpc>
            </a:pPr>
            <a:r>
              <a:rPr lang="ar-EG" sz="6000" b="0" dirty="0"/>
              <a:t>فَلَمَّا أَلْقَوْا قَالَ مُوسَىٰ مَا جِئْتُمْ بِهِ السِّحْرُۖ إِنَّ اللَّهَ سَيُبْطِلُهُۖ إِنَّ اللَّهَ لَا يُصْلِحُ عَمَلَ الْمُفْسِدِينَ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39EEDF-E1A6-FBAC-AE5E-85D55D112C2A}"/>
              </a:ext>
            </a:extLst>
          </p:cNvPr>
          <p:cNvSpPr txBox="1"/>
          <p:nvPr/>
        </p:nvSpPr>
        <p:spPr>
          <a:xfrm>
            <a:off x="2060712" y="4542648"/>
            <a:ext cx="8070575" cy="1015663"/>
          </a:xfrm>
          <a:prstGeom prst="rect">
            <a:avLst/>
          </a:prstGeom>
          <a:noFill/>
        </p:spPr>
        <p:txBody>
          <a:bodyPr wrap="square">
            <a:spAutoFit/>
          </a:bodyPr>
          <a:lstStyle/>
          <a:p>
            <a:pPr algn="ctr"/>
            <a:r>
              <a:rPr lang="en-US" sz="2000" dirty="0"/>
              <a:t>When they had had their throw, Moses said: "What ye have brought is sorcery: Allah will surely make it of no effect: for Allah </a:t>
            </a:r>
            <a:r>
              <a:rPr lang="en-US" sz="2000" dirty="0" err="1"/>
              <a:t>prospereth</a:t>
            </a:r>
            <a:r>
              <a:rPr lang="en-US" sz="2000" dirty="0"/>
              <a:t> not the work of those who make mischief.</a:t>
            </a:r>
          </a:p>
        </p:txBody>
      </p:sp>
      <p:sp>
        <p:nvSpPr>
          <p:cNvPr id="3" name="TextBox 2">
            <a:extLst>
              <a:ext uri="{FF2B5EF4-FFF2-40B4-BE49-F238E27FC236}">
                <a16:creationId xmlns:a16="http://schemas.microsoft.com/office/drawing/2014/main" id="{ACB7C794-4159-EE92-71EF-B0FB3B272043}"/>
              </a:ext>
            </a:extLst>
          </p:cNvPr>
          <p:cNvSpPr txBox="1"/>
          <p:nvPr/>
        </p:nvSpPr>
        <p:spPr>
          <a:xfrm>
            <a:off x="3048104" y="42348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1944695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9D72C-CB91-C884-5DD7-EC4A0360B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4CE1D-E4E5-97C3-AA12-D58FF694418F}"/>
              </a:ext>
            </a:extLst>
          </p:cNvPr>
          <p:cNvSpPr>
            <a:spLocks noGrp="1"/>
          </p:cNvSpPr>
          <p:nvPr>
            <p:ph type="title"/>
          </p:nvPr>
        </p:nvSpPr>
        <p:spPr>
          <a:xfrm>
            <a:off x="2060713" y="1479661"/>
            <a:ext cx="8070575" cy="3450327"/>
          </a:xfrm>
        </p:spPr>
        <p:txBody>
          <a:bodyPr>
            <a:noAutofit/>
          </a:bodyPr>
          <a:lstStyle/>
          <a:p>
            <a:pPr>
              <a:lnSpc>
                <a:spcPct val="100000"/>
              </a:lnSpc>
            </a:pPr>
            <a:r>
              <a:rPr lang="ar-EG" sz="5400" b="0" dirty="0"/>
              <a:t>خُذْ مِنْ أَمْوَالِهِمْ صَدَقَةً تُطَهِّرُهُمْ وَتُزَكِّيهِمْ بِهَا وَصَلِّ عَلَيْهِمْۖ إِنَّ صَلَاتَكَ سَكَنٌ لَهُمْۗ وَاللَّهُ سَمِيعٌ عَلِيمٌ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0AC74A-4BD2-7A56-1A9F-8531BA30917C}"/>
              </a:ext>
            </a:extLst>
          </p:cNvPr>
          <p:cNvSpPr txBox="1"/>
          <p:nvPr/>
        </p:nvSpPr>
        <p:spPr>
          <a:xfrm>
            <a:off x="2060712" y="4422156"/>
            <a:ext cx="8070575" cy="1015663"/>
          </a:xfrm>
          <a:prstGeom prst="rect">
            <a:avLst/>
          </a:prstGeom>
          <a:noFill/>
        </p:spPr>
        <p:txBody>
          <a:bodyPr wrap="square">
            <a:spAutoFit/>
          </a:bodyPr>
          <a:lstStyle/>
          <a:p>
            <a:pPr algn="ctr"/>
            <a:r>
              <a:rPr lang="en-US" sz="2000" dirty="0"/>
              <a:t>Of their goods, take alms, that so thou </a:t>
            </a:r>
            <a:r>
              <a:rPr lang="en-US" sz="2000" dirty="0" err="1"/>
              <a:t>mightest</a:t>
            </a:r>
            <a:r>
              <a:rPr lang="en-US" sz="2000" dirty="0"/>
              <a:t> purify and sanctify them; and pray on their behalf. Verily thy prayers are a source of security for them: And Allah is One Who heareth and </a:t>
            </a:r>
            <a:r>
              <a:rPr lang="en-US" sz="2000" dirty="0" err="1"/>
              <a:t>knoweth</a:t>
            </a:r>
            <a:r>
              <a:rPr lang="en-US" sz="2000" dirty="0"/>
              <a:t>.</a:t>
            </a:r>
          </a:p>
        </p:txBody>
      </p:sp>
      <p:sp>
        <p:nvSpPr>
          <p:cNvPr id="3" name="TextBox 2">
            <a:extLst>
              <a:ext uri="{FF2B5EF4-FFF2-40B4-BE49-F238E27FC236}">
                <a16:creationId xmlns:a16="http://schemas.microsoft.com/office/drawing/2014/main" id="{2B4EE6F4-7582-5020-3990-504CF37FB25C}"/>
              </a:ext>
            </a:extLst>
          </p:cNvPr>
          <p:cNvSpPr txBox="1"/>
          <p:nvPr/>
        </p:nvSpPr>
        <p:spPr>
          <a:xfrm>
            <a:off x="2908155" y="41930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{103}</a:t>
            </a:r>
            <a:endParaRPr lang="en-US" sz="1400" dirty="0"/>
          </a:p>
        </p:txBody>
      </p:sp>
    </p:spTree>
    <p:extLst>
      <p:ext uri="{BB962C8B-B14F-4D97-AF65-F5344CB8AC3E}">
        <p14:creationId xmlns:p14="http://schemas.microsoft.com/office/powerpoint/2010/main" val="164337445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17494-42C4-3234-624B-A47AEDEE45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57E1DC-0FED-DEA7-FEB7-7B17D3F0FF7C}"/>
              </a:ext>
            </a:extLst>
          </p:cNvPr>
          <p:cNvSpPr>
            <a:spLocks noGrp="1"/>
          </p:cNvSpPr>
          <p:nvPr>
            <p:ph type="title"/>
          </p:nvPr>
        </p:nvSpPr>
        <p:spPr>
          <a:xfrm>
            <a:off x="2384640" y="1730468"/>
            <a:ext cx="7422721" cy="3450327"/>
          </a:xfrm>
        </p:spPr>
        <p:txBody>
          <a:bodyPr>
            <a:noAutofit/>
          </a:bodyPr>
          <a:lstStyle/>
          <a:p>
            <a:pPr>
              <a:lnSpc>
                <a:spcPct val="100000"/>
              </a:lnSpc>
            </a:pPr>
            <a:r>
              <a:rPr lang="ar-EG" sz="6000" b="0" dirty="0"/>
              <a:t>وَيُحِقُّ اللَّهُ الْحَقَّ بِكَلِمَاتِهِ وَلَوْ كَرِهَ الْمُجْرِمُونَ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7D9C6E-1981-539E-DF26-FCCEBE312381}"/>
              </a:ext>
            </a:extLst>
          </p:cNvPr>
          <p:cNvSpPr txBox="1"/>
          <p:nvPr/>
        </p:nvSpPr>
        <p:spPr>
          <a:xfrm>
            <a:off x="2060712" y="4385211"/>
            <a:ext cx="8070575" cy="707886"/>
          </a:xfrm>
          <a:prstGeom prst="rect">
            <a:avLst/>
          </a:prstGeom>
          <a:noFill/>
        </p:spPr>
        <p:txBody>
          <a:bodyPr wrap="square">
            <a:spAutoFit/>
          </a:bodyPr>
          <a:lstStyle/>
          <a:p>
            <a:pPr algn="ctr"/>
            <a:r>
              <a:rPr lang="en-US" sz="2000" dirty="0"/>
              <a:t>"And Allah by His words doth prove and establish His truth, however much the sinners may hate it!"</a:t>
            </a:r>
          </a:p>
        </p:txBody>
      </p:sp>
      <p:sp>
        <p:nvSpPr>
          <p:cNvPr id="3" name="TextBox 2">
            <a:extLst>
              <a:ext uri="{FF2B5EF4-FFF2-40B4-BE49-F238E27FC236}">
                <a16:creationId xmlns:a16="http://schemas.microsoft.com/office/drawing/2014/main" id="{811065E9-3458-E2BE-D723-737DA86B460B}"/>
              </a:ext>
            </a:extLst>
          </p:cNvPr>
          <p:cNvSpPr txBox="1"/>
          <p:nvPr/>
        </p:nvSpPr>
        <p:spPr>
          <a:xfrm>
            <a:off x="3793828" y="40661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425996203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10182-F08C-C241-F6E8-A412C86D8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CA76A4-2409-6191-2EE3-9E63EA761537}"/>
              </a:ext>
            </a:extLst>
          </p:cNvPr>
          <p:cNvSpPr>
            <a:spLocks noGrp="1"/>
          </p:cNvSpPr>
          <p:nvPr>
            <p:ph type="title"/>
          </p:nvPr>
        </p:nvSpPr>
        <p:spPr>
          <a:xfrm>
            <a:off x="2060712" y="1366484"/>
            <a:ext cx="8070575" cy="3450327"/>
          </a:xfrm>
        </p:spPr>
        <p:txBody>
          <a:bodyPr>
            <a:noAutofit/>
          </a:bodyPr>
          <a:lstStyle/>
          <a:p>
            <a:pPr>
              <a:lnSpc>
                <a:spcPct val="100000"/>
              </a:lnSpc>
            </a:pPr>
            <a:r>
              <a:rPr lang="ar-EG" sz="5400" b="0" dirty="0"/>
              <a:t>فَمَا آمَنَ لِمُوسَىٰ إِلَّا ذُرِّيَّةٌ مِنْ قَوْمِهِ عَلَىٰ خَوْفٍ مِنْ فِرْعَوْنَ وَمَلَئِهِمْ أَنْ يَفْتِنَهُمْۚ وَإِنَّ فِرْعَوْنَ لَعَالٍ فِي الْأَرْضِ وَإِنَّهُ لَمِنَ الْمُسْرِفِينَ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FE4D64-3827-F14D-C19B-33568B2AF99F}"/>
              </a:ext>
            </a:extLst>
          </p:cNvPr>
          <p:cNvSpPr txBox="1"/>
          <p:nvPr/>
        </p:nvSpPr>
        <p:spPr>
          <a:xfrm>
            <a:off x="2060712" y="4642664"/>
            <a:ext cx="8070575" cy="1323439"/>
          </a:xfrm>
          <a:prstGeom prst="rect">
            <a:avLst/>
          </a:prstGeom>
          <a:noFill/>
        </p:spPr>
        <p:txBody>
          <a:bodyPr wrap="square">
            <a:spAutoFit/>
          </a:bodyPr>
          <a:lstStyle/>
          <a:p>
            <a:pPr algn="ctr"/>
            <a:r>
              <a:rPr lang="en-US" sz="2000" dirty="0"/>
              <a:t>But none believed in Moses except some children of his people, because of the fear of Pharaoh and his chiefs, lest they should persecute them; and certainly Pharaoh was mighty on the earth and one who transgressed all bounds.</a:t>
            </a:r>
          </a:p>
        </p:txBody>
      </p:sp>
      <p:sp>
        <p:nvSpPr>
          <p:cNvPr id="3" name="TextBox 2">
            <a:extLst>
              <a:ext uri="{FF2B5EF4-FFF2-40B4-BE49-F238E27FC236}">
                <a16:creationId xmlns:a16="http://schemas.microsoft.com/office/drawing/2014/main" id="{BAEAF85F-B94B-DADB-4E2F-50E4F2AB716E}"/>
              </a:ext>
            </a:extLst>
          </p:cNvPr>
          <p:cNvSpPr txBox="1"/>
          <p:nvPr/>
        </p:nvSpPr>
        <p:spPr>
          <a:xfrm>
            <a:off x="3589642" y="44035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341621603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6BD6C-6EB9-9604-E12C-7BB4CA3D2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38B0F-7164-848B-C99F-9889C496749B}"/>
              </a:ext>
            </a:extLst>
          </p:cNvPr>
          <p:cNvSpPr>
            <a:spLocks noGrp="1"/>
          </p:cNvSpPr>
          <p:nvPr>
            <p:ph type="title"/>
          </p:nvPr>
        </p:nvSpPr>
        <p:spPr>
          <a:xfrm>
            <a:off x="2060712" y="1606181"/>
            <a:ext cx="8070575" cy="3450327"/>
          </a:xfrm>
        </p:spPr>
        <p:txBody>
          <a:bodyPr>
            <a:noAutofit/>
          </a:bodyPr>
          <a:lstStyle/>
          <a:p>
            <a:pPr>
              <a:lnSpc>
                <a:spcPct val="100000"/>
              </a:lnSpc>
            </a:pPr>
            <a:r>
              <a:rPr lang="ar-EG" sz="6000" b="0" dirty="0"/>
              <a:t>وَقَالَ مُوسَىٰ يَا قَوْمِ إِنْ كُنْتُمْ آمَنْتُمْ بِاللَّهِ فَعَلَيْهِ تَوَكَّلُوا إِنْ كُنْتُمْ مُسْلِمِينَ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6F8128-C5EA-A5CE-D97F-B95CD583B11F}"/>
              </a:ext>
            </a:extLst>
          </p:cNvPr>
          <p:cNvSpPr txBox="1"/>
          <p:nvPr/>
        </p:nvSpPr>
        <p:spPr>
          <a:xfrm>
            <a:off x="2060712" y="4285837"/>
            <a:ext cx="8070575" cy="707886"/>
          </a:xfrm>
          <a:prstGeom prst="rect">
            <a:avLst/>
          </a:prstGeom>
          <a:noFill/>
        </p:spPr>
        <p:txBody>
          <a:bodyPr wrap="square">
            <a:spAutoFit/>
          </a:bodyPr>
          <a:lstStyle/>
          <a:p>
            <a:pPr algn="ctr"/>
            <a:r>
              <a:rPr lang="en-US" sz="2000" dirty="0"/>
              <a:t>Moses said: "O my people! If ye do (really) believe in Allah, then in Him put your trust if ye submit (your will to His)."</a:t>
            </a:r>
          </a:p>
        </p:txBody>
      </p:sp>
      <p:sp>
        <p:nvSpPr>
          <p:cNvPr id="3" name="TextBox 2">
            <a:extLst>
              <a:ext uri="{FF2B5EF4-FFF2-40B4-BE49-F238E27FC236}">
                <a16:creationId xmlns:a16="http://schemas.microsoft.com/office/drawing/2014/main" id="{40D32270-BAFC-7FF4-048A-8125D0FEC502}"/>
              </a:ext>
            </a:extLst>
          </p:cNvPr>
          <p:cNvSpPr txBox="1"/>
          <p:nvPr/>
        </p:nvSpPr>
        <p:spPr>
          <a:xfrm>
            <a:off x="1718543" y="39152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215713518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85072-791E-DD93-A9A7-9057BDC41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A763C1-C52E-B3E2-4D8E-0631AC6B7FC2}"/>
              </a:ext>
            </a:extLst>
          </p:cNvPr>
          <p:cNvSpPr>
            <a:spLocks noGrp="1"/>
          </p:cNvSpPr>
          <p:nvPr>
            <p:ph type="title"/>
          </p:nvPr>
        </p:nvSpPr>
        <p:spPr>
          <a:xfrm>
            <a:off x="2060712" y="1606181"/>
            <a:ext cx="8070575" cy="3450327"/>
          </a:xfrm>
        </p:spPr>
        <p:txBody>
          <a:bodyPr>
            <a:noAutofit/>
          </a:bodyPr>
          <a:lstStyle/>
          <a:p>
            <a:pPr>
              <a:lnSpc>
                <a:spcPct val="100000"/>
              </a:lnSpc>
            </a:pPr>
            <a:r>
              <a:rPr lang="ar-EG" sz="6000" b="0" dirty="0"/>
              <a:t>فَقَالُوا عَلَى اللَّهِ تَوَكَّلْنَا رَبَّنَا لَا تَجْعَلْنَا فِتْنَةً لِلْقَوْمِ 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5AEEA0-3F0D-D333-A603-E0007D6D697D}"/>
              </a:ext>
            </a:extLst>
          </p:cNvPr>
          <p:cNvSpPr txBox="1"/>
          <p:nvPr/>
        </p:nvSpPr>
        <p:spPr>
          <a:xfrm>
            <a:off x="2060712" y="4229852"/>
            <a:ext cx="8070575" cy="707886"/>
          </a:xfrm>
          <a:prstGeom prst="rect">
            <a:avLst/>
          </a:prstGeom>
          <a:noFill/>
        </p:spPr>
        <p:txBody>
          <a:bodyPr wrap="square">
            <a:spAutoFit/>
          </a:bodyPr>
          <a:lstStyle/>
          <a:p>
            <a:pPr algn="ctr"/>
            <a:r>
              <a:rPr lang="en-US" sz="2000" dirty="0"/>
              <a:t>They said: "In Allah do we put out trust. Our Lord! make us not a trial for those who </a:t>
            </a:r>
            <a:r>
              <a:rPr lang="en-US" sz="2000" dirty="0" err="1"/>
              <a:t>practise</a:t>
            </a:r>
            <a:r>
              <a:rPr lang="en-US" sz="2000" dirty="0"/>
              <a:t> oppression;</a:t>
            </a:r>
          </a:p>
        </p:txBody>
      </p:sp>
      <p:sp>
        <p:nvSpPr>
          <p:cNvPr id="3" name="TextBox 2">
            <a:extLst>
              <a:ext uri="{FF2B5EF4-FFF2-40B4-BE49-F238E27FC236}">
                <a16:creationId xmlns:a16="http://schemas.microsoft.com/office/drawing/2014/main" id="{AABBE460-4C8A-6AB2-7D86-7E35B74FD0A4}"/>
              </a:ext>
            </a:extLst>
          </p:cNvPr>
          <p:cNvSpPr txBox="1"/>
          <p:nvPr/>
        </p:nvSpPr>
        <p:spPr>
          <a:xfrm>
            <a:off x="2535288" y="39152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76039062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6C8A0-3784-6A63-D841-1F5BA9AF1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0047BE-230D-3FBD-736A-1A48239B9332}"/>
              </a:ext>
            </a:extLst>
          </p:cNvPr>
          <p:cNvSpPr>
            <a:spLocks noGrp="1"/>
          </p:cNvSpPr>
          <p:nvPr>
            <p:ph type="title"/>
          </p:nvPr>
        </p:nvSpPr>
        <p:spPr>
          <a:xfrm>
            <a:off x="2060712" y="1730469"/>
            <a:ext cx="8070575" cy="3450327"/>
          </a:xfrm>
        </p:spPr>
        <p:txBody>
          <a:bodyPr>
            <a:noAutofit/>
          </a:bodyPr>
          <a:lstStyle/>
          <a:p>
            <a:pPr>
              <a:lnSpc>
                <a:spcPct val="100000"/>
              </a:lnSpc>
            </a:pPr>
            <a:r>
              <a:rPr lang="ar-EG" sz="6000" b="0" dirty="0"/>
              <a:t>وَنَجِّنَا بِرَحْمَتِكَ مِنَ الْقَوْمِ الْكَافِرِينَ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D21BCC-9231-21E9-239B-221C96AF551D}"/>
              </a:ext>
            </a:extLst>
          </p:cNvPr>
          <p:cNvSpPr txBox="1"/>
          <p:nvPr/>
        </p:nvSpPr>
        <p:spPr>
          <a:xfrm>
            <a:off x="2060712" y="3933724"/>
            <a:ext cx="8070575" cy="400110"/>
          </a:xfrm>
          <a:prstGeom prst="rect">
            <a:avLst/>
          </a:prstGeom>
          <a:noFill/>
        </p:spPr>
        <p:txBody>
          <a:bodyPr wrap="square">
            <a:spAutoFit/>
          </a:bodyPr>
          <a:lstStyle/>
          <a:p>
            <a:pPr algn="ctr"/>
            <a:r>
              <a:rPr lang="en-US" sz="2000" dirty="0"/>
              <a:t> "And deliver us by Thy Mercy from those who reject (Thee)."</a:t>
            </a:r>
          </a:p>
        </p:txBody>
      </p:sp>
      <p:sp>
        <p:nvSpPr>
          <p:cNvPr id="3" name="TextBox 2">
            <a:extLst>
              <a:ext uri="{FF2B5EF4-FFF2-40B4-BE49-F238E27FC236}">
                <a16:creationId xmlns:a16="http://schemas.microsoft.com/office/drawing/2014/main" id="{4D2283A1-CCEE-DD4A-A1AB-C3F3282A1942}"/>
              </a:ext>
            </a:extLst>
          </p:cNvPr>
          <p:cNvSpPr txBox="1"/>
          <p:nvPr/>
        </p:nvSpPr>
        <p:spPr>
          <a:xfrm>
            <a:off x="1656400" y="355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303388844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20223-C23E-7D22-24C1-ED31E63E58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567EE-E76F-6A9B-BD9B-4F14114425E0}"/>
              </a:ext>
            </a:extLst>
          </p:cNvPr>
          <p:cNvSpPr>
            <a:spLocks noGrp="1"/>
          </p:cNvSpPr>
          <p:nvPr>
            <p:ph type="title"/>
          </p:nvPr>
        </p:nvSpPr>
        <p:spPr>
          <a:xfrm>
            <a:off x="2200725" y="1490773"/>
            <a:ext cx="7790550" cy="3450327"/>
          </a:xfrm>
        </p:spPr>
        <p:txBody>
          <a:bodyPr>
            <a:noAutofit/>
          </a:bodyPr>
          <a:lstStyle/>
          <a:p>
            <a:pPr>
              <a:lnSpc>
                <a:spcPct val="100000"/>
              </a:lnSpc>
            </a:pPr>
            <a:r>
              <a:rPr lang="ar-EG" sz="5400" b="0" dirty="0"/>
              <a:t>وَأَوْحَيْنَا إِلَىٰ مُوسَىٰ وَأَخِيهِ أَنْ تَبَوَّآ لِقَوْمِكُمَا بِمِصْرَ بُيُوتًا وَاجْعَلُوا بُيُوتَكُمْ قِبْلَةً وَأَقِيمُوا الصَّلَاةَۗ وَبَشِّرِ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57B131-A375-8F58-D057-301506202BF1}"/>
              </a:ext>
            </a:extLst>
          </p:cNvPr>
          <p:cNvSpPr txBox="1"/>
          <p:nvPr/>
        </p:nvSpPr>
        <p:spPr>
          <a:xfrm>
            <a:off x="2060712" y="4433268"/>
            <a:ext cx="8070575" cy="1015663"/>
          </a:xfrm>
          <a:prstGeom prst="rect">
            <a:avLst/>
          </a:prstGeom>
          <a:noFill/>
        </p:spPr>
        <p:txBody>
          <a:bodyPr wrap="square">
            <a:spAutoFit/>
          </a:bodyPr>
          <a:lstStyle/>
          <a:p>
            <a:pPr algn="ctr"/>
            <a:r>
              <a:rPr lang="en-US" sz="2000" dirty="0"/>
              <a:t>We inspired Moses and his brother with this Message: "Provide dwellings for your people in Egypt, make your dwellings into places of worship, and establish regular prayers: and give glad tidings to those who believe!"</a:t>
            </a:r>
          </a:p>
        </p:txBody>
      </p:sp>
      <p:sp>
        <p:nvSpPr>
          <p:cNvPr id="3" name="TextBox 2">
            <a:extLst>
              <a:ext uri="{FF2B5EF4-FFF2-40B4-BE49-F238E27FC236}">
                <a16:creationId xmlns:a16="http://schemas.microsoft.com/office/drawing/2014/main" id="{0798EDF0-DE11-D620-0614-9C9D92288D43}"/>
              </a:ext>
            </a:extLst>
          </p:cNvPr>
          <p:cNvSpPr txBox="1"/>
          <p:nvPr/>
        </p:nvSpPr>
        <p:spPr>
          <a:xfrm>
            <a:off x="1840878" y="41254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81963417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1CACA-C541-3574-2A06-5B42E00E0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33C6CF-A164-00F6-C975-9B9D0D910FBF}"/>
              </a:ext>
            </a:extLst>
          </p:cNvPr>
          <p:cNvSpPr>
            <a:spLocks noGrp="1"/>
          </p:cNvSpPr>
          <p:nvPr>
            <p:ph type="title"/>
          </p:nvPr>
        </p:nvSpPr>
        <p:spPr>
          <a:xfrm>
            <a:off x="1771643" y="1215565"/>
            <a:ext cx="8648715" cy="3450327"/>
          </a:xfrm>
        </p:spPr>
        <p:txBody>
          <a:bodyPr>
            <a:noAutofit/>
          </a:bodyPr>
          <a:lstStyle/>
          <a:p>
            <a:pPr>
              <a:lnSpc>
                <a:spcPct val="100000"/>
              </a:lnSpc>
            </a:pPr>
            <a:r>
              <a:rPr lang="ar-EG" sz="4800" b="0" dirty="0"/>
              <a:t>وَقَالَ مُوسَىٰ رَبَّنَا إِنَّكَ آتَيْتَ فِرْعَوْنَ وَمَلَأَهُ زِينَةً وَأَمْوَالًا فِي الْحَيَاةِ الدُّنْيَا رَبَّنَا لِيُضِلُّوا عَنْ سَبِيلِكَۖ رَبَّنَا اطْمِسْ عَلَىٰ أَمْوَالِهِمْ وَاشْدُدْ عَلَىٰ قُلُوبِهِمْ فَلَا يُؤْمِنُوا حَتَّىٰ يَرَوُا الْعَذَابَ الْأَلِيمَ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9109F1-3BFD-A788-0C20-F9CFD1AE2DE6}"/>
              </a:ext>
            </a:extLst>
          </p:cNvPr>
          <p:cNvSpPr txBox="1"/>
          <p:nvPr/>
        </p:nvSpPr>
        <p:spPr>
          <a:xfrm>
            <a:off x="2060712" y="4385911"/>
            <a:ext cx="8070575" cy="1631216"/>
          </a:xfrm>
          <a:prstGeom prst="rect">
            <a:avLst/>
          </a:prstGeom>
          <a:noFill/>
        </p:spPr>
        <p:txBody>
          <a:bodyPr wrap="square">
            <a:spAutoFit/>
          </a:bodyPr>
          <a:lstStyle/>
          <a:p>
            <a:pPr algn="ctr"/>
            <a:r>
              <a:rPr lang="en-US" sz="2000" dirty="0"/>
              <a:t>Moses prayed: "Our Lord! Thou hast indeed bestowed on Pharaoh and his chiefs </a:t>
            </a:r>
            <a:r>
              <a:rPr lang="en-US" sz="2000" dirty="0" err="1"/>
              <a:t>splendour</a:t>
            </a:r>
            <a:r>
              <a:rPr lang="en-US" sz="2000" dirty="0"/>
              <a:t> and wealth in the life of the present, and so, Our Lord, they mislead (men) from Thy Path. Deface our Lord, the features of their wealth, and send hardness to their hearts, so they will not believe until they see the grievous penalty."</a:t>
            </a:r>
          </a:p>
        </p:txBody>
      </p:sp>
      <p:sp>
        <p:nvSpPr>
          <p:cNvPr id="3" name="TextBox 2">
            <a:extLst>
              <a:ext uri="{FF2B5EF4-FFF2-40B4-BE49-F238E27FC236}">
                <a16:creationId xmlns:a16="http://schemas.microsoft.com/office/drawing/2014/main" id="{2262E320-1F93-A1CD-A0BE-77C9164909D7}"/>
              </a:ext>
            </a:extLst>
          </p:cNvPr>
          <p:cNvSpPr txBox="1"/>
          <p:nvPr/>
        </p:nvSpPr>
        <p:spPr>
          <a:xfrm>
            <a:off x="1718543" y="4143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163594869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45C12-704F-4CF4-F4F9-EB85ADB44B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F55898-6E37-2B22-8637-2E17CA3E3F54}"/>
              </a:ext>
            </a:extLst>
          </p:cNvPr>
          <p:cNvSpPr>
            <a:spLocks noGrp="1"/>
          </p:cNvSpPr>
          <p:nvPr>
            <p:ph type="title"/>
          </p:nvPr>
        </p:nvSpPr>
        <p:spPr>
          <a:xfrm>
            <a:off x="2008845" y="1561795"/>
            <a:ext cx="8174308" cy="3450327"/>
          </a:xfrm>
        </p:spPr>
        <p:txBody>
          <a:bodyPr>
            <a:noAutofit/>
          </a:bodyPr>
          <a:lstStyle/>
          <a:p>
            <a:pPr>
              <a:lnSpc>
                <a:spcPct val="100000"/>
              </a:lnSpc>
            </a:pPr>
            <a:r>
              <a:rPr lang="ar-EG" sz="6000" b="0" dirty="0"/>
              <a:t>قَالَ قَدْ أُجِيبَتْ دَعْوَتُكُمَا فَاسْتَقِيمَا وَلَا تَتَّبِعَانِّ سَبِيلَ الَّذِينَ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75ECB7-126F-CFA6-F697-3E691F854CCA}"/>
              </a:ext>
            </a:extLst>
          </p:cNvPr>
          <p:cNvSpPr txBox="1"/>
          <p:nvPr/>
        </p:nvSpPr>
        <p:spPr>
          <a:xfrm>
            <a:off x="2060711" y="4143246"/>
            <a:ext cx="8070575" cy="707886"/>
          </a:xfrm>
          <a:prstGeom prst="rect">
            <a:avLst/>
          </a:prstGeom>
          <a:noFill/>
        </p:spPr>
        <p:txBody>
          <a:bodyPr wrap="square">
            <a:spAutoFit/>
          </a:bodyPr>
          <a:lstStyle/>
          <a:p>
            <a:pPr algn="ctr"/>
            <a:r>
              <a:rPr lang="en-US" sz="2000" dirty="0"/>
              <a:t> Allah said: "Accepted is your prayer (O Moses and Aaron)! So stand ye straight, and follow not the path of those who know not."</a:t>
            </a:r>
          </a:p>
        </p:txBody>
      </p:sp>
      <p:sp>
        <p:nvSpPr>
          <p:cNvPr id="3" name="TextBox 2">
            <a:extLst>
              <a:ext uri="{FF2B5EF4-FFF2-40B4-BE49-F238E27FC236}">
                <a16:creationId xmlns:a16="http://schemas.microsoft.com/office/drawing/2014/main" id="{4108F602-CDA0-E76C-B5C6-3A4374372BFA}"/>
              </a:ext>
            </a:extLst>
          </p:cNvPr>
          <p:cNvSpPr txBox="1"/>
          <p:nvPr/>
        </p:nvSpPr>
        <p:spPr>
          <a:xfrm>
            <a:off x="1780687" y="3893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32358910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2F816-8AA2-F513-70C7-F1954F4A3D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7516D-3693-0700-D212-33D094E790E6}"/>
              </a:ext>
            </a:extLst>
          </p:cNvPr>
          <p:cNvSpPr>
            <a:spLocks noGrp="1"/>
          </p:cNvSpPr>
          <p:nvPr>
            <p:ph type="title"/>
          </p:nvPr>
        </p:nvSpPr>
        <p:spPr>
          <a:xfrm>
            <a:off x="2008844" y="1239013"/>
            <a:ext cx="8174308" cy="3450327"/>
          </a:xfrm>
        </p:spPr>
        <p:txBody>
          <a:bodyPr>
            <a:noAutofit/>
          </a:bodyPr>
          <a:lstStyle/>
          <a:p>
            <a:pPr>
              <a:lnSpc>
                <a:spcPct val="100000"/>
              </a:lnSpc>
            </a:pPr>
            <a:r>
              <a:rPr lang="ar-EG" sz="4800" b="0" dirty="0"/>
              <a:t>وَجَاوَزْنَا بِبَنِي إِسْرَائِيلَ الْبَحْرَ فَأَتْبَعَهُمْ فِرْعَوْنُ وَجُنُودُهُ بَغْيًا وَعَدْوًاۖ حَتَّىٰ إِذَا أَدْرَكَهُ الْغَرَقُ قَالَ آمَنْتُ أَنَّهُ لَا إِلَٰهَ إِلَّا الَّذِي آمَنَتْ بِهِ بَنُو إِسْرَائِيلَ وَأَنَا مِنَ الْمُسْلِمِينَ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7C345B-59C6-A01D-C85F-286B01657E4B}"/>
              </a:ext>
            </a:extLst>
          </p:cNvPr>
          <p:cNvSpPr txBox="1"/>
          <p:nvPr/>
        </p:nvSpPr>
        <p:spPr>
          <a:xfrm>
            <a:off x="2060710" y="4374065"/>
            <a:ext cx="8070575" cy="1323439"/>
          </a:xfrm>
          <a:prstGeom prst="rect">
            <a:avLst/>
          </a:prstGeom>
          <a:noFill/>
        </p:spPr>
        <p:txBody>
          <a:bodyPr wrap="square">
            <a:spAutoFit/>
          </a:bodyPr>
          <a:lstStyle/>
          <a:p>
            <a:pPr algn="ctr"/>
            <a:r>
              <a:rPr lang="en-US" sz="2000" dirty="0"/>
              <a:t>We took the Children of Israel across the sea: Pharaoh and his hosts followed them in insolence and spite. At length, when overwhelmed with the flood, he said: "I believe that there is no god except Him Whom the Children of Israel believe in: I am of those who submit (to Allah in Islam)."</a:t>
            </a:r>
          </a:p>
        </p:txBody>
      </p:sp>
      <p:sp>
        <p:nvSpPr>
          <p:cNvPr id="3" name="TextBox 2">
            <a:extLst>
              <a:ext uri="{FF2B5EF4-FFF2-40B4-BE49-F238E27FC236}">
                <a16:creationId xmlns:a16="http://schemas.microsoft.com/office/drawing/2014/main" id="{5F600A2A-B599-994F-ECEA-41F552895F7A}"/>
              </a:ext>
            </a:extLst>
          </p:cNvPr>
          <p:cNvSpPr txBox="1"/>
          <p:nvPr/>
        </p:nvSpPr>
        <p:spPr>
          <a:xfrm>
            <a:off x="2490901" y="41106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43954550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9BCBD-4306-4040-2100-458B42975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AD328-2947-B05C-A9DB-9F2057406D7E}"/>
              </a:ext>
            </a:extLst>
          </p:cNvPr>
          <p:cNvSpPr>
            <a:spLocks noGrp="1"/>
          </p:cNvSpPr>
          <p:nvPr>
            <p:ph type="title"/>
          </p:nvPr>
        </p:nvSpPr>
        <p:spPr>
          <a:xfrm>
            <a:off x="2438164" y="1631624"/>
            <a:ext cx="7315665" cy="3450327"/>
          </a:xfrm>
        </p:spPr>
        <p:txBody>
          <a:bodyPr>
            <a:noAutofit/>
          </a:bodyPr>
          <a:lstStyle/>
          <a:p>
            <a:pPr>
              <a:lnSpc>
                <a:spcPct val="100000"/>
              </a:lnSpc>
            </a:pPr>
            <a:r>
              <a:rPr lang="ar-EG" sz="6000" b="0" dirty="0"/>
              <a:t>آلْآنَ وَقَدْ عَصَيْتَ قَبْلُ وَكُنْتَ مِنَ الْمُفْسِدِينَ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EF060B-E69C-CEE6-4B40-56839AA1A459}"/>
              </a:ext>
            </a:extLst>
          </p:cNvPr>
          <p:cNvSpPr txBox="1"/>
          <p:nvPr/>
        </p:nvSpPr>
        <p:spPr>
          <a:xfrm>
            <a:off x="2060708" y="4155067"/>
            <a:ext cx="8070575" cy="707886"/>
          </a:xfrm>
          <a:prstGeom prst="rect">
            <a:avLst/>
          </a:prstGeom>
          <a:noFill/>
        </p:spPr>
        <p:txBody>
          <a:bodyPr wrap="square">
            <a:spAutoFit/>
          </a:bodyPr>
          <a:lstStyle/>
          <a:p>
            <a:pPr algn="ctr"/>
            <a:r>
              <a:rPr lang="en-US" sz="2000" dirty="0"/>
              <a:t>(It was said to him): "Ah now!- But a little while before, </a:t>
            </a:r>
            <a:r>
              <a:rPr lang="en-US" sz="2000" dirty="0" err="1"/>
              <a:t>wast</a:t>
            </a:r>
            <a:r>
              <a:rPr lang="en-US" sz="2000" dirty="0"/>
              <a:t> thou in rebellion!- and thou didst mischief (and violence)!</a:t>
            </a:r>
          </a:p>
        </p:txBody>
      </p:sp>
      <p:sp>
        <p:nvSpPr>
          <p:cNvPr id="3" name="TextBox 2">
            <a:extLst>
              <a:ext uri="{FF2B5EF4-FFF2-40B4-BE49-F238E27FC236}">
                <a16:creationId xmlns:a16="http://schemas.microsoft.com/office/drawing/2014/main" id="{F4E3EEB6-BF07-A974-2A24-1430344B2204}"/>
              </a:ext>
            </a:extLst>
          </p:cNvPr>
          <p:cNvSpPr txBox="1"/>
          <p:nvPr/>
        </p:nvSpPr>
        <p:spPr>
          <a:xfrm>
            <a:off x="4080004" y="38828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2550095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4DD4F-932F-FCE2-6F66-736DD0CD89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D0ECEF-E4B6-DB44-2EC1-7B843B45E618}"/>
              </a:ext>
            </a:extLst>
          </p:cNvPr>
          <p:cNvSpPr>
            <a:spLocks noGrp="1"/>
          </p:cNvSpPr>
          <p:nvPr>
            <p:ph type="title"/>
          </p:nvPr>
        </p:nvSpPr>
        <p:spPr>
          <a:xfrm>
            <a:off x="2060713" y="1479661"/>
            <a:ext cx="8070575" cy="3450327"/>
          </a:xfrm>
        </p:spPr>
        <p:txBody>
          <a:bodyPr>
            <a:noAutofit/>
          </a:bodyPr>
          <a:lstStyle/>
          <a:p>
            <a:pPr>
              <a:lnSpc>
                <a:spcPct val="100000"/>
              </a:lnSpc>
            </a:pPr>
            <a:r>
              <a:rPr lang="ar-EG" sz="5400" b="0" dirty="0"/>
              <a:t>أَلَمْ يَعْلَمُوا أَنَّ اللَّهَ هُوَ يَقْبَلُ التَّوْبَةَ عَنْ عِبَادِهِ وَيَأْخُذُ الصَّدَقَاتِ وَأَنَّ اللَّهَ هُوَ التَّوَّابُ الرَّحِيمُ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5EF13F-C2B8-81A2-EA13-46692035C412}"/>
              </a:ext>
            </a:extLst>
          </p:cNvPr>
          <p:cNvSpPr txBox="1"/>
          <p:nvPr/>
        </p:nvSpPr>
        <p:spPr>
          <a:xfrm>
            <a:off x="2060712" y="4478855"/>
            <a:ext cx="8070575" cy="1015663"/>
          </a:xfrm>
          <a:prstGeom prst="rect">
            <a:avLst/>
          </a:prstGeom>
          <a:noFill/>
        </p:spPr>
        <p:txBody>
          <a:bodyPr wrap="square">
            <a:spAutoFit/>
          </a:bodyPr>
          <a:lstStyle/>
          <a:p>
            <a:pPr algn="ctr"/>
            <a:r>
              <a:rPr lang="en-US" sz="2000" dirty="0"/>
              <a:t>Know they not that Allah doth accept repentance from His votaries and receives their gifts of charity, and that Allah is verily He, the Oft-Returning, Most Merciful?</a:t>
            </a:r>
          </a:p>
        </p:txBody>
      </p:sp>
      <p:sp>
        <p:nvSpPr>
          <p:cNvPr id="3" name="TextBox 2">
            <a:extLst>
              <a:ext uri="{FF2B5EF4-FFF2-40B4-BE49-F238E27FC236}">
                <a16:creationId xmlns:a16="http://schemas.microsoft.com/office/drawing/2014/main" id="{E6FE94E8-D1BC-78CA-2262-73E4CC9F31E4}"/>
              </a:ext>
            </a:extLst>
          </p:cNvPr>
          <p:cNvSpPr txBox="1"/>
          <p:nvPr/>
        </p:nvSpPr>
        <p:spPr>
          <a:xfrm>
            <a:off x="4008986" y="4194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{104}</a:t>
            </a:r>
            <a:endParaRPr lang="en-US" sz="1400" dirty="0"/>
          </a:p>
        </p:txBody>
      </p:sp>
    </p:spTree>
    <p:extLst>
      <p:ext uri="{BB962C8B-B14F-4D97-AF65-F5344CB8AC3E}">
        <p14:creationId xmlns:p14="http://schemas.microsoft.com/office/powerpoint/2010/main" val="366924043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4787D-96DC-83E0-E000-13D100907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89BE3D-FCBE-8F13-C2F5-ECC98230E044}"/>
              </a:ext>
            </a:extLst>
          </p:cNvPr>
          <p:cNvSpPr>
            <a:spLocks noGrp="1"/>
          </p:cNvSpPr>
          <p:nvPr>
            <p:ph type="title"/>
          </p:nvPr>
        </p:nvSpPr>
        <p:spPr>
          <a:xfrm>
            <a:off x="2438168" y="1489581"/>
            <a:ext cx="7315665" cy="3450327"/>
          </a:xfrm>
        </p:spPr>
        <p:txBody>
          <a:bodyPr>
            <a:noAutofit/>
          </a:bodyPr>
          <a:lstStyle/>
          <a:p>
            <a:pPr>
              <a:lnSpc>
                <a:spcPct val="100000"/>
              </a:lnSpc>
            </a:pPr>
            <a:r>
              <a:rPr lang="ar-EG" sz="5400" b="0" dirty="0"/>
              <a:t>فَالْيَوْمَ نُنَجِّيكَ بِبَدَنِكَ لِتَكُونَ لِمَنْ خَلْفَكَ آيَةً ۚ وَإِنَّ كَثِيرًا مِنَ النَّاسِ عَنْ آيَاتِنَا لَغَافِلُونَ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998A2D-7DEA-872F-2980-8B7367A1E199}"/>
              </a:ext>
            </a:extLst>
          </p:cNvPr>
          <p:cNvSpPr txBox="1"/>
          <p:nvPr/>
        </p:nvSpPr>
        <p:spPr>
          <a:xfrm>
            <a:off x="2060712" y="4420690"/>
            <a:ext cx="8070575" cy="1015663"/>
          </a:xfrm>
          <a:prstGeom prst="rect">
            <a:avLst/>
          </a:prstGeom>
          <a:noFill/>
        </p:spPr>
        <p:txBody>
          <a:bodyPr wrap="square">
            <a:spAutoFit/>
          </a:bodyPr>
          <a:lstStyle/>
          <a:p>
            <a:pPr algn="ctr"/>
            <a:r>
              <a:rPr lang="en-US" sz="2000" dirty="0"/>
              <a:t>"This day shall We save thee in the body, that thou mayest be a sign to those who come after thee! but verily, many among mankind are heedless of Our Signs!"</a:t>
            </a:r>
          </a:p>
        </p:txBody>
      </p:sp>
      <p:sp>
        <p:nvSpPr>
          <p:cNvPr id="3" name="TextBox 2">
            <a:extLst>
              <a:ext uri="{FF2B5EF4-FFF2-40B4-BE49-F238E27FC236}">
                <a16:creationId xmlns:a16="http://schemas.microsoft.com/office/drawing/2014/main" id="{0FACD8D3-E9E1-5D7B-956A-60F73C9B67F0}"/>
              </a:ext>
            </a:extLst>
          </p:cNvPr>
          <p:cNvSpPr txBox="1"/>
          <p:nvPr/>
        </p:nvSpPr>
        <p:spPr>
          <a:xfrm>
            <a:off x="3733782" y="4112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407799893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5E4E-07CA-0704-0A03-4CD1DC7236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DBD00-3665-BCB7-CE18-A632A462B93C}"/>
              </a:ext>
            </a:extLst>
          </p:cNvPr>
          <p:cNvSpPr>
            <a:spLocks noGrp="1"/>
          </p:cNvSpPr>
          <p:nvPr>
            <p:ph type="title"/>
          </p:nvPr>
        </p:nvSpPr>
        <p:spPr>
          <a:xfrm>
            <a:off x="1849397" y="1365294"/>
            <a:ext cx="8493204" cy="3450327"/>
          </a:xfrm>
        </p:spPr>
        <p:txBody>
          <a:bodyPr>
            <a:noAutofit/>
          </a:bodyPr>
          <a:lstStyle/>
          <a:p>
            <a:pPr>
              <a:lnSpc>
                <a:spcPct val="100000"/>
              </a:lnSpc>
            </a:pPr>
            <a:r>
              <a:rPr lang="ar-EG" sz="5000" b="0" dirty="0"/>
              <a:t>وَلَقَدْ بَوَّأْنَا بَنِي إِسْرَائِيلَ مُبَوَّأَ صِدْقٍ وَرَزَقْنَاهُمْ مِنَ الطَّيِّبَاتِ فَمَا اخْتَلَفُوا حَتَّىٰ جَاءَهُمُ الْعِلْمُۚ إِنَّ رَبَّكَ يَقْضِي بَيْنَهُمْ يَوْمَ الْقِيَامَةِ فِيمَا كَانُوا فِيهِ يَخْتَلِفُونَ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CEA54E-8D32-C24B-1F91-5747BEB04387}"/>
              </a:ext>
            </a:extLst>
          </p:cNvPr>
          <p:cNvSpPr txBox="1"/>
          <p:nvPr/>
        </p:nvSpPr>
        <p:spPr>
          <a:xfrm>
            <a:off x="2060712" y="4562733"/>
            <a:ext cx="8070575" cy="1323439"/>
          </a:xfrm>
          <a:prstGeom prst="rect">
            <a:avLst/>
          </a:prstGeom>
          <a:noFill/>
        </p:spPr>
        <p:txBody>
          <a:bodyPr wrap="square">
            <a:spAutoFit/>
          </a:bodyPr>
          <a:lstStyle/>
          <a:p>
            <a:pPr algn="ctr"/>
            <a:r>
              <a:rPr lang="en-US" sz="2000" dirty="0"/>
              <a:t>We settled the Children of Israel in a beautiful dwelling-place, and provided for them sustenance of the best: it was after knowledge had been granted to them, that they fell into schisms. Verily Allah will judge between them as to the schisms amongst them, on the Day of Judgment.</a:t>
            </a:r>
          </a:p>
        </p:txBody>
      </p:sp>
      <p:sp>
        <p:nvSpPr>
          <p:cNvPr id="3" name="TextBox 2">
            <a:extLst>
              <a:ext uri="{FF2B5EF4-FFF2-40B4-BE49-F238E27FC236}">
                <a16:creationId xmlns:a16="http://schemas.microsoft.com/office/drawing/2014/main" id="{F6A5C36B-1DF8-D36F-C1A2-9972B8D74E01}"/>
              </a:ext>
            </a:extLst>
          </p:cNvPr>
          <p:cNvSpPr txBox="1"/>
          <p:nvPr/>
        </p:nvSpPr>
        <p:spPr>
          <a:xfrm>
            <a:off x="2703972" y="42812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57157245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4BBAE-6C79-8B31-BCFF-7B38A06CF8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D63DA2-3304-8A2B-D7DB-FA67C8E4BD0B}"/>
              </a:ext>
            </a:extLst>
          </p:cNvPr>
          <p:cNvSpPr>
            <a:spLocks noGrp="1"/>
          </p:cNvSpPr>
          <p:nvPr>
            <p:ph type="title"/>
          </p:nvPr>
        </p:nvSpPr>
        <p:spPr>
          <a:xfrm>
            <a:off x="2100992" y="1474912"/>
            <a:ext cx="7990017" cy="3450327"/>
          </a:xfrm>
        </p:spPr>
        <p:txBody>
          <a:bodyPr>
            <a:noAutofit/>
          </a:bodyPr>
          <a:lstStyle/>
          <a:p>
            <a:pPr>
              <a:lnSpc>
                <a:spcPct val="100000"/>
              </a:lnSpc>
            </a:pPr>
            <a:r>
              <a:rPr lang="ar-EG" sz="5400" b="0" dirty="0"/>
              <a:t>فَإِنْ كُنْتَ فِي شَكٍّ مِمَّا أَنْزَلْنَا إِلَيْكَ فَاسْأَلِ الَّذِينَ يَقْرَءُونَ الْكِتَابَ مِنْ قَبْلِكَۚ لَقَدْ جَاءَكَ الْحَقُّ مِنْ رَبِّكَ فَلَا تَكُونَنَّ مِنَ الْمُمْتَرِينَ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7CAF7E-4053-F3C3-E80C-E306B4832ED5}"/>
              </a:ext>
            </a:extLst>
          </p:cNvPr>
          <p:cNvSpPr txBox="1"/>
          <p:nvPr/>
        </p:nvSpPr>
        <p:spPr>
          <a:xfrm>
            <a:off x="2060712" y="4796382"/>
            <a:ext cx="8070575" cy="1015663"/>
          </a:xfrm>
          <a:prstGeom prst="rect">
            <a:avLst/>
          </a:prstGeom>
          <a:noFill/>
        </p:spPr>
        <p:txBody>
          <a:bodyPr wrap="square">
            <a:spAutoFit/>
          </a:bodyPr>
          <a:lstStyle/>
          <a:p>
            <a:pPr algn="ctr"/>
            <a:r>
              <a:rPr lang="en-US" sz="2000" dirty="0"/>
              <a:t>If thou wert in doubt as to what We have revealed unto thee, then ask those who have been reading the Book from before thee: the Truth hath indeed come to thee from thy Lord: so be in no wise of those in doubt.</a:t>
            </a:r>
          </a:p>
        </p:txBody>
      </p:sp>
      <p:sp>
        <p:nvSpPr>
          <p:cNvPr id="3" name="TextBox 2">
            <a:extLst>
              <a:ext uri="{FF2B5EF4-FFF2-40B4-BE49-F238E27FC236}">
                <a16:creationId xmlns:a16="http://schemas.microsoft.com/office/drawing/2014/main" id="{91A6976F-FDBC-DA56-8B4A-83C727664B5A}"/>
              </a:ext>
            </a:extLst>
          </p:cNvPr>
          <p:cNvSpPr txBox="1"/>
          <p:nvPr/>
        </p:nvSpPr>
        <p:spPr>
          <a:xfrm>
            <a:off x="4204300" y="44886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{94}</a:t>
            </a:r>
            <a:endParaRPr lang="en-US" sz="1400" dirty="0"/>
          </a:p>
        </p:txBody>
      </p:sp>
    </p:spTree>
    <p:extLst>
      <p:ext uri="{BB962C8B-B14F-4D97-AF65-F5344CB8AC3E}">
        <p14:creationId xmlns:p14="http://schemas.microsoft.com/office/powerpoint/2010/main" val="10572591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08F9C-9A90-9E32-91B5-7CEBB05DD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031F18-9A54-7300-E583-6D3A5DCA152C}"/>
              </a:ext>
            </a:extLst>
          </p:cNvPr>
          <p:cNvSpPr>
            <a:spLocks noGrp="1"/>
          </p:cNvSpPr>
          <p:nvPr>
            <p:ph type="title"/>
          </p:nvPr>
        </p:nvSpPr>
        <p:spPr>
          <a:xfrm>
            <a:off x="2100992" y="1652466"/>
            <a:ext cx="7990017" cy="3450327"/>
          </a:xfrm>
        </p:spPr>
        <p:txBody>
          <a:bodyPr>
            <a:noAutofit/>
          </a:bodyPr>
          <a:lstStyle/>
          <a:p>
            <a:pPr>
              <a:lnSpc>
                <a:spcPct val="100000"/>
              </a:lnSpc>
            </a:pPr>
            <a:r>
              <a:rPr lang="ar-EG" sz="6000" b="0" dirty="0"/>
              <a:t>وَلَا تَكُونَنَّ مِنَ الَّذِينَ كَذَّبُوا بِآيَاتِ اللَّهِ فَتَكُونَ مِنَ الْخَاسِرِينَ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F402D9-827B-C9F9-FAF5-FF9962C485CB}"/>
              </a:ext>
            </a:extLst>
          </p:cNvPr>
          <p:cNvSpPr txBox="1"/>
          <p:nvPr/>
        </p:nvSpPr>
        <p:spPr>
          <a:xfrm>
            <a:off x="2060712" y="4324876"/>
            <a:ext cx="8070575" cy="707886"/>
          </a:xfrm>
          <a:prstGeom prst="rect">
            <a:avLst/>
          </a:prstGeom>
          <a:noFill/>
        </p:spPr>
        <p:txBody>
          <a:bodyPr wrap="square">
            <a:spAutoFit/>
          </a:bodyPr>
          <a:lstStyle/>
          <a:p>
            <a:pPr algn="ctr"/>
            <a:r>
              <a:rPr lang="en-US" sz="2000" dirty="0"/>
              <a:t>Nor be of those who reject the signs of Allah, or thou shalt be of those who perish.</a:t>
            </a:r>
          </a:p>
        </p:txBody>
      </p:sp>
      <p:sp>
        <p:nvSpPr>
          <p:cNvPr id="3" name="TextBox 2">
            <a:extLst>
              <a:ext uri="{FF2B5EF4-FFF2-40B4-BE49-F238E27FC236}">
                <a16:creationId xmlns:a16="http://schemas.microsoft.com/office/drawing/2014/main" id="{982B4BC0-A50F-681D-9E33-F14E907691C8}"/>
              </a:ext>
            </a:extLst>
          </p:cNvPr>
          <p:cNvSpPr txBox="1"/>
          <p:nvPr/>
        </p:nvSpPr>
        <p:spPr>
          <a:xfrm>
            <a:off x="2783873" y="39470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{95}</a:t>
            </a:r>
            <a:endParaRPr lang="en-US" sz="1400" dirty="0"/>
          </a:p>
        </p:txBody>
      </p:sp>
    </p:spTree>
    <p:extLst>
      <p:ext uri="{BB962C8B-B14F-4D97-AF65-F5344CB8AC3E}">
        <p14:creationId xmlns:p14="http://schemas.microsoft.com/office/powerpoint/2010/main" val="358553291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0E0E1-CD55-42CE-19FC-237FE25664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894E7B-535F-1C8F-9314-87DF5E4401B2}"/>
              </a:ext>
            </a:extLst>
          </p:cNvPr>
          <p:cNvSpPr>
            <a:spLocks noGrp="1"/>
          </p:cNvSpPr>
          <p:nvPr>
            <p:ph type="title"/>
          </p:nvPr>
        </p:nvSpPr>
        <p:spPr>
          <a:xfrm>
            <a:off x="2100992" y="1696854"/>
            <a:ext cx="7990017" cy="3450327"/>
          </a:xfrm>
        </p:spPr>
        <p:txBody>
          <a:bodyPr>
            <a:noAutofit/>
          </a:bodyPr>
          <a:lstStyle/>
          <a:p>
            <a:pPr>
              <a:lnSpc>
                <a:spcPct val="100000"/>
              </a:lnSpc>
            </a:pPr>
            <a:r>
              <a:rPr lang="ar-EG" sz="6000" b="0" dirty="0"/>
              <a:t>إِنَّ الَّذِينَ حَقَّتْ عَلَيْهِمْ كَلِمَتُ رَبِّكَ 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A7619D-8936-3F8D-C27C-2F7E0A4AEBF3}"/>
              </a:ext>
            </a:extLst>
          </p:cNvPr>
          <p:cNvSpPr txBox="1"/>
          <p:nvPr/>
        </p:nvSpPr>
        <p:spPr>
          <a:xfrm>
            <a:off x="2060712" y="4369264"/>
            <a:ext cx="8070575" cy="707886"/>
          </a:xfrm>
          <a:prstGeom prst="rect">
            <a:avLst/>
          </a:prstGeom>
          <a:noFill/>
        </p:spPr>
        <p:txBody>
          <a:bodyPr wrap="square">
            <a:spAutoFit/>
          </a:bodyPr>
          <a:lstStyle/>
          <a:p>
            <a:pPr algn="ctr"/>
            <a:r>
              <a:rPr lang="en-US" sz="2000" dirty="0"/>
              <a:t>Those against whom the word of thy Lord hath been verified would not believe-</a:t>
            </a:r>
          </a:p>
        </p:txBody>
      </p:sp>
      <p:sp>
        <p:nvSpPr>
          <p:cNvPr id="3" name="TextBox 2">
            <a:extLst>
              <a:ext uri="{FF2B5EF4-FFF2-40B4-BE49-F238E27FC236}">
                <a16:creationId xmlns:a16="http://schemas.microsoft.com/office/drawing/2014/main" id="{56789479-A5B2-4814-7194-DA46BB62F7D5}"/>
              </a:ext>
            </a:extLst>
          </p:cNvPr>
          <p:cNvSpPr txBox="1"/>
          <p:nvPr/>
        </p:nvSpPr>
        <p:spPr>
          <a:xfrm>
            <a:off x="4372976" y="39914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{96}</a:t>
            </a:r>
            <a:endParaRPr lang="en-US" sz="1400" dirty="0"/>
          </a:p>
        </p:txBody>
      </p:sp>
    </p:spTree>
    <p:extLst>
      <p:ext uri="{BB962C8B-B14F-4D97-AF65-F5344CB8AC3E}">
        <p14:creationId xmlns:p14="http://schemas.microsoft.com/office/powerpoint/2010/main" val="64014881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49D00-5C1A-2EAB-C01E-9AAC9304D1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CFBE5-CD22-9A11-4968-7C7E7A2CE4DC}"/>
              </a:ext>
            </a:extLst>
          </p:cNvPr>
          <p:cNvSpPr>
            <a:spLocks noGrp="1"/>
          </p:cNvSpPr>
          <p:nvPr>
            <p:ph type="title"/>
          </p:nvPr>
        </p:nvSpPr>
        <p:spPr>
          <a:xfrm>
            <a:off x="2100992" y="1696854"/>
            <a:ext cx="7990017" cy="3450327"/>
          </a:xfrm>
        </p:spPr>
        <p:txBody>
          <a:bodyPr>
            <a:noAutofit/>
          </a:bodyPr>
          <a:lstStyle/>
          <a:p>
            <a:pPr>
              <a:lnSpc>
                <a:spcPct val="100000"/>
              </a:lnSpc>
            </a:pPr>
            <a:r>
              <a:rPr lang="ar-EG" sz="6000" b="0" dirty="0"/>
              <a:t>وَلَوْ جَاءَتْهُمْ كُلُّ آيَةٍ حَتَّىٰ يَرَوُا الْعَذَابَ الْأَلِيمَ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12A33C-801A-C3A3-342F-287650577B88}"/>
              </a:ext>
            </a:extLst>
          </p:cNvPr>
          <p:cNvSpPr txBox="1"/>
          <p:nvPr/>
        </p:nvSpPr>
        <p:spPr>
          <a:xfrm>
            <a:off x="2060712" y="4369264"/>
            <a:ext cx="8070575" cy="707886"/>
          </a:xfrm>
          <a:prstGeom prst="rect">
            <a:avLst/>
          </a:prstGeom>
          <a:noFill/>
        </p:spPr>
        <p:txBody>
          <a:bodyPr wrap="square">
            <a:spAutoFit/>
          </a:bodyPr>
          <a:lstStyle/>
          <a:p>
            <a:pPr algn="ctr"/>
            <a:r>
              <a:rPr lang="en-US" sz="2000" dirty="0"/>
              <a:t>Even if every Sign was brought unto them,- until they see (for themselves) the penalty grievous.</a:t>
            </a:r>
          </a:p>
        </p:txBody>
      </p:sp>
      <p:sp>
        <p:nvSpPr>
          <p:cNvPr id="3" name="TextBox 2">
            <a:extLst>
              <a:ext uri="{FF2B5EF4-FFF2-40B4-BE49-F238E27FC236}">
                <a16:creationId xmlns:a16="http://schemas.microsoft.com/office/drawing/2014/main" id="{4D555D71-E789-DE7D-C881-E152A19B1A56}"/>
              </a:ext>
            </a:extLst>
          </p:cNvPr>
          <p:cNvSpPr txBox="1"/>
          <p:nvPr/>
        </p:nvSpPr>
        <p:spPr>
          <a:xfrm>
            <a:off x="4035625" y="40614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{97}</a:t>
            </a:r>
            <a:endParaRPr lang="en-US" sz="1400" dirty="0"/>
          </a:p>
        </p:txBody>
      </p:sp>
    </p:spTree>
    <p:extLst>
      <p:ext uri="{BB962C8B-B14F-4D97-AF65-F5344CB8AC3E}">
        <p14:creationId xmlns:p14="http://schemas.microsoft.com/office/powerpoint/2010/main" val="229677001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B4F50-323D-FA6D-E2CE-090F9525EF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9D6D25-15FD-FFDD-3358-1A77429EE0E3}"/>
              </a:ext>
            </a:extLst>
          </p:cNvPr>
          <p:cNvSpPr>
            <a:spLocks noGrp="1"/>
          </p:cNvSpPr>
          <p:nvPr>
            <p:ph type="title"/>
          </p:nvPr>
        </p:nvSpPr>
        <p:spPr>
          <a:xfrm>
            <a:off x="2100990" y="1235215"/>
            <a:ext cx="7990017" cy="3450327"/>
          </a:xfrm>
        </p:spPr>
        <p:txBody>
          <a:bodyPr>
            <a:noAutofit/>
          </a:bodyPr>
          <a:lstStyle/>
          <a:p>
            <a:pPr>
              <a:lnSpc>
                <a:spcPct val="100000"/>
              </a:lnSpc>
            </a:pPr>
            <a:r>
              <a:rPr lang="ar-EG" sz="5400" b="0" dirty="0"/>
              <a:t>فَلَوْلَا كَانَتْ قَرْيَةٌ آمَنَتْ فَنَفَعَهَا إِيمَانُهَا إِلَّا قَوْمَ يُونُسَ لَمَّا آمَنُوا كَشَفْنَا عَنْهُمْ عَذَابَ الْخِزْيِ فِي الْحَيَاةِ الدُّنْيَا وَمَتَّعْنَاهُمْ إِلَىٰ حِينٍ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C719B2-EF9D-F9CF-5C49-60464C043FA7}"/>
              </a:ext>
            </a:extLst>
          </p:cNvPr>
          <p:cNvSpPr txBox="1"/>
          <p:nvPr/>
        </p:nvSpPr>
        <p:spPr>
          <a:xfrm>
            <a:off x="2060710" y="4537940"/>
            <a:ext cx="8070575" cy="1323439"/>
          </a:xfrm>
          <a:prstGeom prst="rect">
            <a:avLst/>
          </a:prstGeom>
          <a:noFill/>
        </p:spPr>
        <p:txBody>
          <a:bodyPr wrap="square">
            <a:spAutoFit/>
          </a:bodyPr>
          <a:lstStyle/>
          <a:p>
            <a:pPr algn="ctr"/>
            <a:r>
              <a:rPr lang="en-US" sz="2000" dirty="0"/>
              <a:t>Why was there not a single township (among those We warned), which believed,- so its faith should have profited it,- except the people of Jonah? When they believed, We removed from them the penalty of ignominy in the life of the present, and permitted them to enjoy (their life) for a while.</a:t>
            </a:r>
          </a:p>
        </p:txBody>
      </p:sp>
      <p:sp>
        <p:nvSpPr>
          <p:cNvPr id="3" name="TextBox 2">
            <a:extLst>
              <a:ext uri="{FF2B5EF4-FFF2-40B4-BE49-F238E27FC236}">
                <a16:creationId xmlns:a16="http://schemas.microsoft.com/office/drawing/2014/main" id="{EFFD2040-CF18-0245-FFA8-EFA035B0CF45}"/>
              </a:ext>
            </a:extLst>
          </p:cNvPr>
          <p:cNvSpPr txBox="1"/>
          <p:nvPr/>
        </p:nvSpPr>
        <p:spPr>
          <a:xfrm>
            <a:off x="3636130" y="42671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{98}</a:t>
            </a:r>
            <a:endParaRPr lang="en-US" sz="1400" dirty="0"/>
          </a:p>
        </p:txBody>
      </p:sp>
    </p:spTree>
    <p:extLst>
      <p:ext uri="{BB962C8B-B14F-4D97-AF65-F5344CB8AC3E}">
        <p14:creationId xmlns:p14="http://schemas.microsoft.com/office/powerpoint/2010/main" val="284245398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6EEC8-7D6F-5760-193E-985443945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3915C-161A-9B8B-ABE4-49DCEDD275E6}"/>
              </a:ext>
            </a:extLst>
          </p:cNvPr>
          <p:cNvSpPr>
            <a:spLocks noGrp="1"/>
          </p:cNvSpPr>
          <p:nvPr>
            <p:ph type="title"/>
          </p:nvPr>
        </p:nvSpPr>
        <p:spPr>
          <a:xfrm>
            <a:off x="2100992" y="1554811"/>
            <a:ext cx="7990017" cy="3450327"/>
          </a:xfrm>
        </p:spPr>
        <p:txBody>
          <a:bodyPr>
            <a:noAutofit/>
          </a:bodyPr>
          <a:lstStyle/>
          <a:p>
            <a:pPr>
              <a:lnSpc>
                <a:spcPct val="100000"/>
              </a:lnSpc>
            </a:pPr>
            <a:r>
              <a:rPr lang="ar-EG" sz="6000" b="0" dirty="0"/>
              <a:t>وَلَوْ شَاءَ رَبُّكَ لَآمَنَ مَنْ فِي الْأَرْضِ كُلُّهُمْ جَمِيعًاۚ أَفَأَنْتَ تُكْرِهُ النَّاسَ حَتَّىٰ يَكُونُوا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E78C0E-672C-DB98-8918-A1CF333871FE}"/>
              </a:ext>
            </a:extLst>
          </p:cNvPr>
          <p:cNvSpPr txBox="1"/>
          <p:nvPr/>
        </p:nvSpPr>
        <p:spPr>
          <a:xfrm>
            <a:off x="2060712" y="4605029"/>
            <a:ext cx="8070575" cy="707886"/>
          </a:xfrm>
          <a:prstGeom prst="rect">
            <a:avLst/>
          </a:prstGeom>
          <a:noFill/>
        </p:spPr>
        <p:txBody>
          <a:bodyPr wrap="square">
            <a:spAutoFit/>
          </a:bodyPr>
          <a:lstStyle/>
          <a:p>
            <a:pPr algn="ctr"/>
            <a:r>
              <a:rPr lang="en-US" sz="2000" dirty="0"/>
              <a:t>If it had been thy Lord's will, they would all have believed,- all who are on earth! wilt thou then compel mankind, against their will, to believe!</a:t>
            </a:r>
          </a:p>
        </p:txBody>
      </p:sp>
      <p:sp>
        <p:nvSpPr>
          <p:cNvPr id="3" name="TextBox 2">
            <a:extLst>
              <a:ext uri="{FF2B5EF4-FFF2-40B4-BE49-F238E27FC236}">
                <a16:creationId xmlns:a16="http://schemas.microsoft.com/office/drawing/2014/main" id="{CCB6494C-1021-6E6D-9FEF-E886E6C4C6D4}"/>
              </a:ext>
            </a:extLst>
          </p:cNvPr>
          <p:cNvSpPr txBox="1"/>
          <p:nvPr/>
        </p:nvSpPr>
        <p:spPr>
          <a:xfrm>
            <a:off x="2490912" y="42972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{99}</a:t>
            </a:r>
            <a:endParaRPr lang="en-US" sz="1400" dirty="0"/>
          </a:p>
        </p:txBody>
      </p:sp>
    </p:spTree>
    <p:extLst>
      <p:ext uri="{BB962C8B-B14F-4D97-AF65-F5344CB8AC3E}">
        <p14:creationId xmlns:p14="http://schemas.microsoft.com/office/powerpoint/2010/main" val="28444340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0D95D-E9A2-AEA9-EE1F-7772A01C09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ABCB3-7554-2EFB-9859-392D701CA059}"/>
              </a:ext>
            </a:extLst>
          </p:cNvPr>
          <p:cNvSpPr>
            <a:spLocks noGrp="1"/>
          </p:cNvSpPr>
          <p:nvPr>
            <p:ph type="title"/>
          </p:nvPr>
        </p:nvSpPr>
        <p:spPr>
          <a:xfrm>
            <a:off x="2100992" y="1590321"/>
            <a:ext cx="7990017" cy="3450327"/>
          </a:xfrm>
        </p:spPr>
        <p:txBody>
          <a:bodyPr>
            <a:noAutofit/>
          </a:bodyPr>
          <a:lstStyle/>
          <a:p>
            <a:pPr>
              <a:lnSpc>
                <a:spcPct val="100000"/>
              </a:lnSpc>
            </a:pPr>
            <a:r>
              <a:rPr lang="ar-EG" sz="5400" b="0" dirty="0"/>
              <a:t>وَمَا كَانَ لِنَفْسٍ أَنْ تُؤْمِنَ إِلَّا بِإِذْنِ اللَّهِۚ وَيَجْعَلُ الرِّجْسَ عَلَى الَّذِينَ لَا يَعْقِلُونَ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774FE2-F089-029C-CB39-9883367513EA}"/>
              </a:ext>
            </a:extLst>
          </p:cNvPr>
          <p:cNvSpPr txBox="1"/>
          <p:nvPr/>
        </p:nvSpPr>
        <p:spPr>
          <a:xfrm>
            <a:off x="2060712" y="4132707"/>
            <a:ext cx="8070575" cy="707886"/>
          </a:xfrm>
          <a:prstGeom prst="rect">
            <a:avLst/>
          </a:prstGeom>
          <a:noFill/>
        </p:spPr>
        <p:txBody>
          <a:bodyPr wrap="square">
            <a:spAutoFit/>
          </a:bodyPr>
          <a:lstStyle/>
          <a:p>
            <a:pPr algn="ctr"/>
            <a:r>
              <a:rPr lang="en-US" sz="2000" dirty="0"/>
              <a:t>No soul can believe, except by the will of Allah, and He will place doubt (or obscurity) on those who will not understand.</a:t>
            </a:r>
          </a:p>
        </p:txBody>
      </p:sp>
      <p:sp>
        <p:nvSpPr>
          <p:cNvPr id="3" name="TextBox 2">
            <a:extLst>
              <a:ext uri="{FF2B5EF4-FFF2-40B4-BE49-F238E27FC236}">
                <a16:creationId xmlns:a16="http://schemas.microsoft.com/office/drawing/2014/main" id="{AD9BEFF2-8CDE-9AC6-ED94-D7B3CF77C08A}"/>
              </a:ext>
            </a:extLst>
          </p:cNvPr>
          <p:cNvSpPr txBox="1"/>
          <p:nvPr/>
        </p:nvSpPr>
        <p:spPr>
          <a:xfrm>
            <a:off x="1718543" y="3824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{100}</a:t>
            </a:r>
            <a:endParaRPr lang="en-US" sz="1400" dirty="0"/>
          </a:p>
        </p:txBody>
      </p:sp>
    </p:spTree>
    <p:extLst>
      <p:ext uri="{BB962C8B-B14F-4D97-AF65-F5344CB8AC3E}">
        <p14:creationId xmlns:p14="http://schemas.microsoft.com/office/powerpoint/2010/main" val="64240387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F81D4-0662-A377-5F5B-26F5DED9D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AFB44-3418-21F9-170B-B73492CF4425}"/>
              </a:ext>
            </a:extLst>
          </p:cNvPr>
          <p:cNvSpPr>
            <a:spLocks noGrp="1"/>
          </p:cNvSpPr>
          <p:nvPr>
            <p:ph type="title"/>
          </p:nvPr>
        </p:nvSpPr>
        <p:spPr>
          <a:xfrm>
            <a:off x="2100992" y="1643587"/>
            <a:ext cx="7990017" cy="3450327"/>
          </a:xfrm>
        </p:spPr>
        <p:txBody>
          <a:bodyPr>
            <a:noAutofit/>
          </a:bodyPr>
          <a:lstStyle/>
          <a:p>
            <a:pPr>
              <a:lnSpc>
                <a:spcPct val="100000"/>
              </a:lnSpc>
            </a:pPr>
            <a:r>
              <a:rPr lang="ar-EG" sz="5400" b="0" dirty="0"/>
              <a:t>قُلِ انْظُرُوا مَاذَا فِي السَّمَاوَاتِ وَالْأَرْضِۚ وَمَا تُغْنِي الْآيَاتُ وَالنُّذُرُ عَنْ قَوْمٍ لَا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02A93B-B772-6697-7E63-152A1893147F}"/>
              </a:ext>
            </a:extLst>
          </p:cNvPr>
          <p:cNvSpPr txBox="1"/>
          <p:nvPr/>
        </p:nvSpPr>
        <p:spPr>
          <a:xfrm>
            <a:off x="2060712" y="4533912"/>
            <a:ext cx="8070575" cy="707886"/>
          </a:xfrm>
          <a:prstGeom prst="rect">
            <a:avLst/>
          </a:prstGeom>
          <a:noFill/>
        </p:spPr>
        <p:txBody>
          <a:bodyPr wrap="square">
            <a:spAutoFit/>
          </a:bodyPr>
          <a:lstStyle/>
          <a:p>
            <a:pPr algn="ctr"/>
            <a:r>
              <a:rPr lang="en-US" sz="2000" dirty="0"/>
              <a:t>Say: "Behold all that is in the heavens and on earth"; but neither Signs nor Warners profit those who believe not.</a:t>
            </a:r>
          </a:p>
        </p:txBody>
      </p:sp>
      <p:sp>
        <p:nvSpPr>
          <p:cNvPr id="3" name="TextBox 2">
            <a:extLst>
              <a:ext uri="{FF2B5EF4-FFF2-40B4-BE49-F238E27FC236}">
                <a16:creationId xmlns:a16="http://schemas.microsoft.com/office/drawing/2014/main" id="{2201099A-CAAA-B554-756B-78E4CC72EDD9}"/>
              </a:ext>
            </a:extLst>
          </p:cNvPr>
          <p:cNvSpPr txBox="1"/>
          <p:nvPr/>
        </p:nvSpPr>
        <p:spPr>
          <a:xfrm>
            <a:off x="3556221" y="42611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{101}</a:t>
            </a:r>
            <a:endParaRPr lang="en-US" sz="1400" dirty="0"/>
          </a:p>
        </p:txBody>
      </p:sp>
    </p:spTree>
    <p:extLst>
      <p:ext uri="{BB962C8B-B14F-4D97-AF65-F5344CB8AC3E}">
        <p14:creationId xmlns:p14="http://schemas.microsoft.com/office/powerpoint/2010/main" val="549098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00C4D-FEA6-5A04-D84F-3DD934E8B1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DC9CDE-8ECB-1AAA-A616-A0F2611D5069}"/>
              </a:ext>
            </a:extLst>
          </p:cNvPr>
          <p:cNvSpPr>
            <a:spLocks noGrp="1"/>
          </p:cNvSpPr>
          <p:nvPr>
            <p:ph type="title"/>
          </p:nvPr>
        </p:nvSpPr>
        <p:spPr>
          <a:xfrm>
            <a:off x="2060713" y="1479661"/>
            <a:ext cx="8070575" cy="3450327"/>
          </a:xfrm>
        </p:spPr>
        <p:txBody>
          <a:bodyPr>
            <a:noAutofit/>
          </a:bodyPr>
          <a:lstStyle/>
          <a:p>
            <a:pPr>
              <a:lnSpc>
                <a:spcPct val="100000"/>
              </a:lnSpc>
            </a:pPr>
            <a:r>
              <a:rPr lang="ar-EG" sz="5000" b="0" dirty="0"/>
              <a:t>وَقُلِ اعْمَلُوا فَسَيَرَى اللَّهُ عَمَلَكُمْ وَرَسُولُهُ وَالْمُؤْمِنُونَۖ وَسَتُرَدُّونَ إِلَىٰ عَالِمِ الْغَيْبِ وَالشَّهَادَةِ فَيُنَبِّئُكُمْ بِمَا كُنْتُمْ تَعْمَلُونَ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963E6A-4DA9-3DF6-47E6-8C34E5AE524D}"/>
              </a:ext>
            </a:extLst>
          </p:cNvPr>
          <p:cNvSpPr txBox="1"/>
          <p:nvPr/>
        </p:nvSpPr>
        <p:spPr>
          <a:xfrm>
            <a:off x="2060712" y="4351424"/>
            <a:ext cx="8070575" cy="1323439"/>
          </a:xfrm>
          <a:prstGeom prst="rect">
            <a:avLst/>
          </a:prstGeom>
          <a:noFill/>
        </p:spPr>
        <p:txBody>
          <a:bodyPr wrap="square">
            <a:spAutoFit/>
          </a:bodyPr>
          <a:lstStyle/>
          <a:p>
            <a:pPr algn="ctr"/>
            <a:r>
              <a:rPr lang="en-US" sz="2000" dirty="0"/>
              <a:t>And say: "Work (righteousness): Soon will Allah observe your work, and His Messenger, and the Believers: Soon will ye be brought back to the knower of what is hidden and what is open: then will He show you the truth of all that ye did."</a:t>
            </a:r>
          </a:p>
        </p:txBody>
      </p:sp>
      <p:sp>
        <p:nvSpPr>
          <p:cNvPr id="3" name="TextBox 2">
            <a:extLst>
              <a:ext uri="{FF2B5EF4-FFF2-40B4-BE49-F238E27FC236}">
                <a16:creationId xmlns:a16="http://schemas.microsoft.com/office/drawing/2014/main" id="{64EB2551-83A4-9DF8-BC19-1A37DBA4241D}"/>
              </a:ext>
            </a:extLst>
          </p:cNvPr>
          <p:cNvSpPr txBox="1"/>
          <p:nvPr/>
        </p:nvSpPr>
        <p:spPr>
          <a:xfrm>
            <a:off x="2366617" y="40436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{105}</a:t>
            </a:r>
            <a:endParaRPr lang="en-US" sz="1400" dirty="0"/>
          </a:p>
        </p:txBody>
      </p:sp>
    </p:spTree>
    <p:extLst>
      <p:ext uri="{BB962C8B-B14F-4D97-AF65-F5344CB8AC3E}">
        <p14:creationId xmlns:p14="http://schemas.microsoft.com/office/powerpoint/2010/main" val="442124593"/>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FADCC-B5B9-7A9F-8242-A9F4614361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7A0DC-047F-0F1E-1B19-011DFA1DB358}"/>
              </a:ext>
            </a:extLst>
          </p:cNvPr>
          <p:cNvSpPr>
            <a:spLocks noGrp="1"/>
          </p:cNvSpPr>
          <p:nvPr>
            <p:ph type="title"/>
          </p:nvPr>
        </p:nvSpPr>
        <p:spPr>
          <a:xfrm>
            <a:off x="2100992" y="1581444"/>
            <a:ext cx="7990017" cy="3450327"/>
          </a:xfrm>
        </p:spPr>
        <p:txBody>
          <a:bodyPr>
            <a:noAutofit/>
          </a:bodyPr>
          <a:lstStyle/>
          <a:p>
            <a:pPr>
              <a:lnSpc>
                <a:spcPct val="100000"/>
              </a:lnSpc>
            </a:pPr>
            <a:r>
              <a:rPr lang="ar-EG" sz="6000" b="0" dirty="0"/>
              <a:t>فَهَلْ يَنْتَظِرُونَ إِلَّا مِثْلَ أَيَّامِ الَّذِينَ خَلَوْا مِنْ قَبْلِهِمْۚ قُلْ فَانْتَظِرُوا إِنِّي مَعَكُمْ مِنَ الْمُنْتَظِرِينَ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1B2025-9995-9973-6A96-93290BF0C069}"/>
              </a:ext>
            </a:extLst>
          </p:cNvPr>
          <p:cNvSpPr txBox="1"/>
          <p:nvPr/>
        </p:nvSpPr>
        <p:spPr>
          <a:xfrm>
            <a:off x="2060712" y="4534440"/>
            <a:ext cx="8070575" cy="1015663"/>
          </a:xfrm>
          <a:prstGeom prst="rect">
            <a:avLst/>
          </a:prstGeom>
          <a:noFill/>
        </p:spPr>
        <p:txBody>
          <a:bodyPr wrap="square">
            <a:spAutoFit/>
          </a:bodyPr>
          <a:lstStyle/>
          <a:p>
            <a:pPr algn="ctr"/>
            <a:r>
              <a:rPr lang="en-US" sz="2000" dirty="0"/>
              <a:t>Do they then expect (any thing) but (what happened in) the days of the men who passed away before them? Say: "Wait ye then: for I, too, will wait with you."</a:t>
            </a:r>
          </a:p>
        </p:txBody>
      </p:sp>
      <p:sp>
        <p:nvSpPr>
          <p:cNvPr id="3" name="TextBox 2">
            <a:extLst>
              <a:ext uri="{FF2B5EF4-FFF2-40B4-BE49-F238E27FC236}">
                <a16:creationId xmlns:a16="http://schemas.microsoft.com/office/drawing/2014/main" id="{A2299912-7573-1A0A-3199-81269A719764}"/>
              </a:ext>
            </a:extLst>
          </p:cNvPr>
          <p:cNvSpPr txBox="1"/>
          <p:nvPr/>
        </p:nvSpPr>
        <p:spPr>
          <a:xfrm>
            <a:off x="3156726" y="4322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{102}</a:t>
            </a:r>
            <a:endParaRPr lang="en-US" sz="1400" dirty="0"/>
          </a:p>
        </p:txBody>
      </p:sp>
    </p:spTree>
    <p:extLst>
      <p:ext uri="{BB962C8B-B14F-4D97-AF65-F5344CB8AC3E}">
        <p14:creationId xmlns:p14="http://schemas.microsoft.com/office/powerpoint/2010/main" val="133785456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DE304-8DCE-BB40-3191-3AF0EC0C7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1C10F-FF65-E220-4DA7-DD7FA4BFB8A5}"/>
              </a:ext>
            </a:extLst>
          </p:cNvPr>
          <p:cNvSpPr>
            <a:spLocks noGrp="1"/>
          </p:cNvSpPr>
          <p:nvPr>
            <p:ph type="title"/>
          </p:nvPr>
        </p:nvSpPr>
        <p:spPr>
          <a:xfrm>
            <a:off x="2100992" y="1588426"/>
            <a:ext cx="7990017" cy="3450327"/>
          </a:xfrm>
        </p:spPr>
        <p:txBody>
          <a:bodyPr>
            <a:noAutofit/>
          </a:bodyPr>
          <a:lstStyle/>
          <a:p>
            <a:pPr>
              <a:lnSpc>
                <a:spcPct val="100000"/>
              </a:lnSpc>
            </a:pPr>
            <a:r>
              <a:rPr lang="ar-EG" sz="6000" b="0" dirty="0"/>
              <a:t>ثُمَّ نُنَجِّي رُسُلَنَا وَالَّذِينَ آمَنُواۚ كَذَٰلِكَ حَقًّا عَلَيْنَا نُنْجِ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246568-3D07-E206-B814-03FEB1EAD6FF}"/>
              </a:ext>
            </a:extLst>
          </p:cNvPr>
          <p:cNvSpPr txBox="1"/>
          <p:nvPr/>
        </p:nvSpPr>
        <p:spPr>
          <a:xfrm>
            <a:off x="2060712" y="4262006"/>
            <a:ext cx="8070575" cy="707886"/>
          </a:xfrm>
          <a:prstGeom prst="rect">
            <a:avLst/>
          </a:prstGeom>
          <a:noFill/>
        </p:spPr>
        <p:txBody>
          <a:bodyPr wrap="square">
            <a:spAutoFit/>
          </a:bodyPr>
          <a:lstStyle/>
          <a:p>
            <a:pPr algn="ctr"/>
            <a:r>
              <a:rPr lang="en-US" sz="2000" dirty="0"/>
              <a:t> In the end We deliver Our messengers and those who believe: Thus is it fitting on Our part that We should deliver those who believe!</a:t>
            </a:r>
          </a:p>
        </p:txBody>
      </p:sp>
      <p:sp>
        <p:nvSpPr>
          <p:cNvPr id="3" name="TextBox 2">
            <a:extLst>
              <a:ext uri="{FF2B5EF4-FFF2-40B4-BE49-F238E27FC236}">
                <a16:creationId xmlns:a16="http://schemas.microsoft.com/office/drawing/2014/main" id="{243C2726-50E5-0248-E368-DCEDCB51CA23}"/>
              </a:ext>
            </a:extLst>
          </p:cNvPr>
          <p:cNvSpPr txBox="1"/>
          <p:nvPr/>
        </p:nvSpPr>
        <p:spPr>
          <a:xfrm>
            <a:off x="2872641" y="3885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{103}</a:t>
            </a:r>
            <a:endParaRPr lang="en-US" sz="1400" dirty="0"/>
          </a:p>
        </p:txBody>
      </p:sp>
    </p:spTree>
    <p:extLst>
      <p:ext uri="{BB962C8B-B14F-4D97-AF65-F5344CB8AC3E}">
        <p14:creationId xmlns:p14="http://schemas.microsoft.com/office/powerpoint/2010/main" val="187744528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1D7DF-5D8D-1E4E-0077-EF1C3EACE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C69EDC-60EE-680A-40AD-D8016FA55E9D}"/>
              </a:ext>
            </a:extLst>
          </p:cNvPr>
          <p:cNvSpPr>
            <a:spLocks noGrp="1"/>
          </p:cNvSpPr>
          <p:nvPr>
            <p:ph type="title"/>
          </p:nvPr>
        </p:nvSpPr>
        <p:spPr>
          <a:xfrm>
            <a:off x="2100992" y="1410872"/>
            <a:ext cx="7990017" cy="3450327"/>
          </a:xfrm>
        </p:spPr>
        <p:txBody>
          <a:bodyPr>
            <a:noAutofit/>
          </a:bodyPr>
          <a:lstStyle/>
          <a:p>
            <a:pPr>
              <a:lnSpc>
                <a:spcPct val="100000"/>
              </a:lnSpc>
            </a:pPr>
            <a:r>
              <a:rPr lang="ar-EG" sz="5400" b="0" dirty="0"/>
              <a:t>قُلْ يَا أَيُّهَا النَّاسُ إِنْ كُنْتُمْ فِي شَكٍّ مِنْ دِينِي فَلَا أَعْبُدُ الَّذِينَ تَعْبُدُونَ مِنْ دُونِ اللَّهِ وَلَٰكِنْ أَعْبُدُ اللَّهَ الَّذِي يَتَوَفَّاكُمْۖ وَأُمِرْتُ أَنْ أَكُونَ مِنَ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FC4AED-2D7F-CECD-5189-C38CFD668F41}"/>
              </a:ext>
            </a:extLst>
          </p:cNvPr>
          <p:cNvSpPr txBox="1"/>
          <p:nvPr/>
        </p:nvSpPr>
        <p:spPr>
          <a:xfrm>
            <a:off x="2060712" y="4741400"/>
            <a:ext cx="8070575" cy="1015663"/>
          </a:xfrm>
          <a:prstGeom prst="rect">
            <a:avLst/>
          </a:prstGeom>
          <a:noFill/>
        </p:spPr>
        <p:txBody>
          <a:bodyPr wrap="square">
            <a:spAutoFit/>
          </a:bodyPr>
          <a:lstStyle/>
          <a:p>
            <a:pPr algn="ctr"/>
            <a:r>
              <a:rPr lang="en-US" sz="2000" dirty="0"/>
              <a:t> Say: "O ye men! If ye are in doubt as to my religion, (behold!) I worship not what ye worship, other than Allah! But I worship Allah - Who will take your souls (at death): I am commanded to be (in the ranks) of the Believers,</a:t>
            </a:r>
          </a:p>
        </p:txBody>
      </p:sp>
      <p:sp>
        <p:nvSpPr>
          <p:cNvPr id="3" name="TextBox 2">
            <a:extLst>
              <a:ext uri="{FF2B5EF4-FFF2-40B4-BE49-F238E27FC236}">
                <a16:creationId xmlns:a16="http://schemas.microsoft.com/office/drawing/2014/main" id="{484F98AB-6E15-F384-83EE-2509408264BC}"/>
              </a:ext>
            </a:extLst>
          </p:cNvPr>
          <p:cNvSpPr txBox="1"/>
          <p:nvPr/>
        </p:nvSpPr>
        <p:spPr>
          <a:xfrm>
            <a:off x="2366616" y="44336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{104}</a:t>
            </a:r>
            <a:endParaRPr lang="en-US" sz="1400" dirty="0"/>
          </a:p>
        </p:txBody>
      </p:sp>
    </p:spTree>
    <p:extLst>
      <p:ext uri="{BB962C8B-B14F-4D97-AF65-F5344CB8AC3E}">
        <p14:creationId xmlns:p14="http://schemas.microsoft.com/office/powerpoint/2010/main" val="272129326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AF835-8E76-86A4-56C0-C9847569AC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2E9779-A50B-70CF-516B-BE8B037B176F}"/>
              </a:ext>
            </a:extLst>
          </p:cNvPr>
          <p:cNvSpPr>
            <a:spLocks noGrp="1"/>
          </p:cNvSpPr>
          <p:nvPr>
            <p:ph type="title"/>
          </p:nvPr>
        </p:nvSpPr>
        <p:spPr>
          <a:xfrm>
            <a:off x="2100992" y="1668324"/>
            <a:ext cx="7990017" cy="3450327"/>
          </a:xfrm>
        </p:spPr>
        <p:txBody>
          <a:bodyPr>
            <a:noAutofit/>
          </a:bodyPr>
          <a:lstStyle/>
          <a:p>
            <a:pPr>
              <a:lnSpc>
                <a:spcPct val="100000"/>
              </a:lnSpc>
            </a:pPr>
            <a:r>
              <a:rPr lang="ar-EG" sz="6000" b="0" dirty="0"/>
              <a:t>وَأَنْ أَقِمْ وَجْهَكَ لِلدِّينِ حَنِيفًا وَلَا تَكُونَنَّ مِنَ الْمُشْرِكِينَ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C92275-BEBF-06D7-A5AD-4F0FC1812E08}"/>
              </a:ext>
            </a:extLst>
          </p:cNvPr>
          <p:cNvSpPr txBox="1"/>
          <p:nvPr/>
        </p:nvSpPr>
        <p:spPr>
          <a:xfrm>
            <a:off x="2060712" y="4288639"/>
            <a:ext cx="8070575" cy="707886"/>
          </a:xfrm>
          <a:prstGeom prst="rect">
            <a:avLst/>
          </a:prstGeom>
          <a:noFill/>
        </p:spPr>
        <p:txBody>
          <a:bodyPr wrap="square">
            <a:spAutoFit/>
          </a:bodyPr>
          <a:lstStyle/>
          <a:p>
            <a:pPr algn="ctr"/>
            <a:r>
              <a:rPr lang="en-US" sz="2000" dirty="0"/>
              <a:t>"And further (thus): 'set thy face towards religion with true piety, and never in any wise be of the Unbelievers;</a:t>
            </a:r>
          </a:p>
        </p:txBody>
      </p:sp>
      <p:sp>
        <p:nvSpPr>
          <p:cNvPr id="3" name="TextBox 2">
            <a:extLst>
              <a:ext uri="{FF2B5EF4-FFF2-40B4-BE49-F238E27FC236}">
                <a16:creationId xmlns:a16="http://schemas.microsoft.com/office/drawing/2014/main" id="{F43F58A5-8C6A-97A8-A1C6-278B83F0D94E}"/>
              </a:ext>
            </a:extLst>
          </p:cNvPr>
          <p:cNvSpPr txBox="1"/>
          <p:nvPr/>
        </p:nvSpPr>
        <p:spPr>
          <a:xfrm>
            <a:off x="3094585" y="39808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{105}</a:t>
            </a:r>
            <a:endParaRPr lang="en-US" sz="1400" dirty="0"/>
          </a:p>
        </p:txBody>
      </p:sp>
    </p:spTree>
    <p:extLst>
      <p:ext uri="{BB962C8B-B14F-4D97-AF65-F5344CB8AC3E}">
        <p14:creationId xmlns:p14="http://schemas.microsoft.com/office/powerpoint/2010/main" val="323791070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30FA4-3F59-6BC4-336E-1F6F0E8DC3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39CE8-650B-A5C5-14A8-037278F2717B}"/>
              </a:ext>
            </a:extLst>
          </p:cNvPr>
          <p:cNvSpPr>
            <a:spLocks noGrp="1"/>
          </p:cNvSpPr>
          <p:nvPr>
            <p:ph type="title"/>
          </p:nvPr>
        </p:nvSpPr>
        <p:spPr>
          <a:xfrm>
            <a:off x="1845046" y="1606180"/>
            <a:ext cx="8501906" cy="3450327"/>
          </a:xfrm>
        </p:spPr>
        <p:txBody>
          <a:bodyPr>
            <a:noAutofit/>
          </a:bodyPr>
          <a:lstStyle/>
          <a:p>
            <a:pPr>
              <a:lnSpc>
                <a:spcPct val="100000"/>
              </a:lnSpc>
            </a:pPr>
            <a:r>
              <a:rPr lang="ar-EG" sz="5400" b="0" dirty="0"/>
              <a:t>وَلَا تَدْعُ مِنْ دُونِ اللَّهِ مَا لَا يَنْفَعُكَ وَلَا يَضُرُّكَۖ فَإِنْ فَعَلْتَ فَإِنَّكَ إِذًا مِنَ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EB5499-FC07-CE83-0611-2DBE436A487E}"/>
              </a:ext>
            </a:extLst>
          </p:cNvPr>
          <p:cNvSpPr txBox="1"/>
          <p:nvPr/>
        </p:nvSpPr>
        <p:spPr>
          <a:xfrm>
            <a:off x="2060712" y="4191709"/>
            <a:ext cx="8070575" cy="707886"/>
          </a:xfrm>
          <a:prstGeom prst="rect">
            <a:avLst/>
          </a:prstGeom>
          <a:noFill/>
        </p:spPr>
        <p:txBody>
          <a:bodyPr wrap="square">
            <a:spAutoFit/>
          </a:bodyPr>
          <a:lstStyle/>
          <a:p>
            <a:pPr algn="ctr"/>
            <a:r>
              <a:rPr lang="en-US" sz="2000" dirty="0"/>
              <a:t>"'Nor call on any, other than Allah;- Such will neither profit thee nor hurt thee: if thou dost, behold! thou shalt certainly be of those who do wrong.'"</a:t>
            </a:r>
          </a:p>
        </p:txBody>
      </p:sp>
      <p:sp>
        <p:nvSpPr>
          <p:cNvPr id="3" name="TextBox 2">
            <a:extLst>
              <a:ext uri="{FF2B5EF4-FFF2-40B4-BE49-F238E27FC236}">
                <a16:creationId xmlns:a16="http://schemas.microsoft.com/office/drawing/2014/main" id="{57DA4478-2535-89C5-1124-CA174F240641}"/>
              </a:ext>
            </a:extLst>
          </p:cNvPr>
          <p:cNvSpPr txBox="1"/>
          <p:nvPr/>
        </p:nvSpPr>
        <p:spPr>
          <a:xfrm>
            <a:off x="1376375" y="38461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{106}</a:t>
            </a:r>
            <a:endParaRPr lang="en-US" sz="1400" dirty="0"/>
          </a:p>
        </p:txBody>
      </p:sp>
    </p:spTree>
    <p:extLst>
      <p:ext uri="{BB962C8B-B14F-4D97-AF65-F5344CB8AC3E}">
        <p14:creationId xmlns:p14="http://schemas.microsoft.com/office/powerpoint/2010/main" val="4207782105"/>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8EB0D-109D-DB12-B276-942894937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503C94-7252-24DC-E18C-4AB5DA4823DB}"/>
              </a:ext>
            </a:extLst>
          </p:cNvPr>
          <p:cNvSpPr>
            <a:spLocks noGrp="1"/>
          </p:cNvSpPr>
          <p:nvPr>
            <p:ph type="title"/>
          </p:nvPr>
        </p:nvSpPr>
        <p:spPr>
          <a:xfrm>
            <a:off x="1548398" y="1431629"/>
            <a:ext cx="9095201" cy="3450327"/>
          </a:xfrm>
        </p:spPr>
        <p:txBody>
          <a:bodyPr>
            <a:noAutofit/>
          </a:bodyPr>
          <a:lstStyle/>
          <a:p>
            <a:pPr>
              <a:lnSpc>
                <a:spcPct val="100000"/>
              </a:lnSpc>
            </a:pPr>
            <a:r>
              <a:rPr lang="ar-EG" sz="5400" b="0" dirty="0"/>
              <a:t>وَإِنْ يَمْسَسْكَ اللَّهُ بِضُرٍّ فَلَا كَاشِفَ لَهُ إِلَّا هُوَۖ وَإِنْ يُرِدْكَ بِخَيْرٍ فَلَا رَادَّ لِفَضْلِهِۚ يُصِيبُ بِهِ مَنْ يَشَاءُ مِنْ عِبَادِهِۚ وَهُوَ الْغَفُورُ الرَّحِيمُ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DAE0BF-CA75-13FC-66B6-8F5E83A2FA15}"/>
              </a:ext>
            </a:extLst>
          </p:cNvPr>
          <p:cNvSpPr txBox="1"/>
          <p:nvPr/>
        </p:nvSpPr>
        <p:spPr>
          <a:xfrm>
            <a:off x="2060712" y="4298112"/>
            <a:ext cx="8070575" cy="1323439"/>
          </a:xfrm>
          <a:prstGeom prst="rect">
            <a:avLst/>
          </a:prstGeom>
          <a:noFill/>
        </p:spPr>
        <p:txBody>
          <a:bodyPr wrap="square">
            <a:spAutoFit/>
          </a:bodyPr>
          <a:lstStyle/>
          <a:p>
            <a:pPr algn="ctr"/>
            <a:r>
              <a:rPr lang="en-US" sz="2000" dirty="0"/>
              <a:t>If Allah do touch thee with hurt, there is none can remove it but He: if He do design some benefit for thee, there is none can keep back His </a:t>
            </a:r>
            <a:r>
              <a:rPr lang="en-US" sz="2000" dirty="0" err="1"/>
              <a:t>favour</a:t>
            </a:r>
            <a:r>
              <a:rPr lang="en-US" sz="2000" dirty="0"/>
              <a:t>: He </a:t>
            </a:r>
            <a:r>
              <a:rPr lang="en-US" sz="2000" dirty="0" err="1"/>
              <a:t>causeth</a:t>
            </a:r>
            <a:r>
              <a:rPr lang="en-US" sz="2000" dirty="0"/>
              <a:t> it to reach whomsoever of His servants He </a:t>
            </a:r>
            <a:r>
              <a:rPr lang="en-US" sz="2000" dirty="0" err="1"/>
              <a:t>pleaseth</a:t>
            </a:r>
            <a:r>
              <a:rPr lang="en-US" sz="2000" dirty="0"/>
              <a:t>. And He is the Oft-Forgiving, Most Merciful.</a:t>
            </a:r>
          </a:p>
        </p:txBody>
      </p:sp>
      <p:sp>
        <p:nvSpPr>
          <p:cNvPr id="3" name="TextBox 2">
            <a:extLst>
              <a:ext uri="{FF2B5EF4-FFF2-40B4-BE49-F238E27FC236}">
                <a16:creationId xmlns:a16="http://schemas.microsoft.com/office/drawing/2014/main" id="{83B94215-2CB0-EB3B-D55A-48ED198D4C83}"/>
              </a:ext>
            </a:extLst>
          </p:cNvPr>
          <p:cNvSpPr txBox="1"/>
          <p:nvPr/>
        </p:nvSpPr>
        <p:spPr>
          <a:xfrm>
            <a:off x="1462387" y="4144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{107}</a:t>
            </a:r>
            <a:endParaRPr lang="en-US" sz="1400" dirty="0"/>
          </a:p>
        </p:txBody>
      </p:sp>
    </p:spTree>
    <p:extLst>
      <p:ext uri="{BB962C8B-B14F-4D97-AF65-F5344CB8AC3E}">
        <p14:creationId xmlns:p14="http://schemas.microsoft.com/office/powerpoint/2010/main" val="289511005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0EE0C-FF23-EF3F-8787-F2BE587EE6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3D658F-7468-B0C6-D98A-B73A4A098FC5}"/>
              </a:ext>
            </a:extLst>
          </p:cNvPr>
          <p:cNvSpPr>
            <a:spLocks noGrp="1"/>
          </p:cNvSpPr>
          <p:nvPr>
            <p:ph type="title"/>
          </p:nvPr>
        </p:nvSpPr>
        <p:spPr>
          <a:xfrm>
            <a:off x="1548400" y="1529283"/>
            <a:ext cx="9095201" cy="3450327"/>
          </a:xfrm>
        </p:spPr>
        <p:txBody>
          <a:bodyPr>
            <a:noAutofit/>
          </a:bodyPr>
          <a:lstStyle/>
          <a:p>
            <a:pPr>
              <a:lnSpc>
                <a:spcPct val="100000"/>
              </a:lnSpc>
            </a:pPr>
            <a:r>
              <a:rPr lang="ar-EG" sz="5400" b="0" dirty="0"/>
              <a:t>قُلْ يَا أَيُّهَا النَّاسُ قَدْ جَاءَكُمُ الْحَقُّ مِنْ رَبِّكُمْۖ فَمَنِ اهْتَدَىٰ فَإِنَّمَا يَهْتَدِي لِنَفْسِهِۖ وَمَنْ ضَلَّ فَإِنَّمَا يَضِلُّ عَلَيْهَاۖ وَمَا أَنَا عَلَيْكُمْ بِوَكِيلٍ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F333A4-5168-50F6-5364-4E4E8E99667A}"/>
              </a:ext>
            </a:extLst>
          </p:cNvPr>
          <p:cNvSpPr txBox="1"/>
          <p:nvPr/>
        </p:nvSpPr>
        <p:spPr>
          <a:xfrm>
            <a:off x="2060712" y="4460024"/>
            <a:ext cx="8070575" cy="1015663"/>
          </a:xfrm>
          <a:prstGeom prst="rect">
            <a:avLst/>
          </a:prstGeom>
          <a:noFill/>
        </p:spPr>
        <p:txBody>
          <a:bodyPr wrap="square">
            <a:spAutoFit/>
          </a:bodyPr>
          <a:lstStyle/>
          <a:p>
            <a:pPr algn="ctr"/>
            <a:r>
              <a:rPr lang="en-US" sz="2000" dirty="0"/>
              <a:t>Say: "O ye men! Now Truth hath reached you from your Lord! those who receive guidance, do so for the good of their own souls; those who stray, do so to their own loss: and I am not (set) over you to arrange your affairs."</a:t>
            </a:r>
          </a:p>
        </p:txBody>
      </p:sp>
      <p:sp>
        <p:nvSpPr>
          <p:cNvPr id="3" name="TextBox 2">
            <a:extLst>
              <a:ext uri="{FF2B5EF4-FFF2-40B4-BE49-F238E27FC236}">
                <a16:creationId xmlns:a16="http://schemas.microsoft.com/office/drawing/2014/main" id="{95B4BDEF-C8CF-0171-217D-F2C274BF0CA1}"/>
              </a:ext>
            </a:extLst>
          </p:cNvPr>
          <p:cNvSpPr txBox="1"/>
          <p:nvPr/>
        </p:nvSpPr>
        <p:spPr>
          <a:xfrm>
            <a:off x="1628297" y="41522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{108}</a:t>
            </a:r>
            <a:endParaRPr lang="en-US" sz="1400" dirty="0"/>
          </a:p>
        </p:txBody>
      </p:sp>
    </p:spTree>
    <p:extLst>
      <p:ext uri="{BB962C8B-B14F-4D97-AF65-F5344CB8AC3E}">
        <p14:creationId xmlns:p14="http://schemas.microsoft.com/office/powerpoint/2010/main" val="26693343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A3E68-6AAA-AE06-32DA-37798DD2E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6385FD-FE32-E036-6A32-5E89E9B62AA8}"/>
              </a:ext>
            </a:extLst>
          </p:cNvPr>
          <p:cNvSpPr>
            <a:spLocks noGrp="1"/>
          </p:cNvSpPr>
          <p:nvPr>
            <p:ph type="title"/>
          </p:nvPr>
        </p:nvSpPr>
        <p:spPr>
          <a:xfrm>
            <a:off x="2060713" y="1623937"/>
            <a:ext cx="8070575" cy="3450327"/>
          </a:xfrm>
        </p:spPr>
        <p:txBody>
          <a:bodyPr>
            <a:noAutofit/>
          </a:bodyPr>
          <a:lstStyle/>
          <a:p>
            <a:pPr>
              <a:lnSpc>
                <a:spcPct val="100000"/>
              </a:lnSpc>
            </a:pPr>
            <a:r>
              <a:rPr lang="ar-EG" sz="6000" b="0" dirty="0"/>
              <a:t>وَاتَّبِعْ مَا يُوحَىٰ إِلَيْكَ وَاصْبِرْ حَتَّىٰ يَحْكُمَ اللَّهُۚ وَهُوَ خَيْرُ الْحَاكِمِينَ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9B70B4-F254-7248-3D88-C601EAAB1B34}"/>
              </a:ext>
            </a:extLst>
          </p:cNvPr>
          <p:cNvSpPr txBox="1"/>
          <p:nvPr/>
        </p:nvSpPr>
        <p:spPr>
          <a:xfrm>
            <a:off x="2060712" y="4209612"/>
            <a:ext cx="8070575" cy="707886"/>
          </a:xfrm>
          <a:prstGeom prst="rect">
            <a:avLst/>
          </a:prstGeom>
          <a:noFill/>
        </p:spPr>
        <p:txBody>
          <a:bodyPr wrap="square">
            <a:spAutoFit/>
          </a:bodyPr>
          <a:lstStyle/>
          <a:p>
            <a:pPr algn="ctr"/>
            <a:r>
              <a:rPr lang="en-US" sz="2000" dirty="0"/>
              <a:t> Follow thou the inspiration sent unto thee, and be patient and constant, till Allah do decide: for He is the best to decide.</a:t>
            </a:r>
          </a:p>
        </p:txBody>
      </p:sp>
      <p:sp>
        <p:nvSpPr>
          <p:cNvPr id="3" name="TextBox 2">
            <a:extLst>
              <a:ext uri="{FF2B5EF4-FFF2-40B4-BE49-F238E27FC236}">
                <a16:creationId xmlns:a16="http://schemas.microsoft.com/office/drawing/2014/main" id="{182BF26E-49D9-E9E2-5BD5-355F4A4EFE16}"/>
              </a:ext>
            </a:extLst>
          </p:cNvPr>
          <p:cNvSpPr txBox="1"/>
          <p:nvPr/>
        </p:nvSpPr>
        <p:spPr>
          <a:xfrm>
            <a:off x="2205347" y="3901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{109}</a:t>
            </a:r>
            <a:endParaRPr lang="en-US" sz="1400" dirty="0"/>
          </a:p>
        </p:txBody>
      </p:sp>
    </p:spTree>
    <p:extLst>
      <p:ext uri="{BB962C8B-B14F-4D97-AF65-F5344CB8AC3E}">
        <p14:creationId xmlns:p14="http://schemas.microsoft.com/office/powerpoint/2010/main" val="1451677868"/>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81040599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F67FD-8B8F-F3FB-372F-D5E29D18F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3044E-7B40-33E9-43CC-16DCD288D87E}"/>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هود</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010918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98CBF-1E89-4BDB-A578-A5E2E193A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8B6C7F-1808-E743-B22B-6026D0F016CC}"/>
              </a:ext>
            </a:extLst>
          </p:cNvPr>
          <p:cNvSpPr>
            <a:spLocks noGrp="1"/>
          </p:cNvSpPr>
          <p:nvPr>
            <p:ph type="title"/>
          </p:nvPr>
        </p:nvSpPr>
        <p:spPr>
          <a:xfrm>
            <a:off x="2060713" y="1532927"/>
            <a:ext cx="8070575" cy="3450327"/>
          </a:xfrm>
        </p:spPr>
        <p:txBody>
          <a:bodyPr>
            <a:noAutofit/>
          </a:bodyPr>
          <a:lstStyle/>
          <a:p>
            <a:pPr>
              <a:lnSpc>
                <a:spcPct val="100000"/>
              </a:lnSpc>
            </a:pPr>
            <a:r>
              <a:rPr lang="ar-EG" sz="5400" b="0" dirty="0"/>
              <a:t>وَآخَرُونَ مُرْجَوْنَ لِأَمْرِ اللَّهِ إِمَّا يُعَذِّبُهُمْ وَإِمَّا يَتُوبُ عَلَيْهِمْۗ وَاللَّهُ عَلِيمٌ 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543AE0-9661-E0F4-2702-F0339130FC01}"/>
              </a:ext>
            </a:extLst>
          </p:cNvPr>
          <p:cNvSpPr txBox="1"/>
          <p:nvPr/>
        </p:nvSpPr>
        <p:spPr>
          <a:xfrm>
            <a:off x="2060712" y="4122845"/>
            <a:ext cx="8070575" cy="1015663"/>
          </a:xfrm>
          <a:prstGeom prst="rect">
            <a:avLst/>
          </a:prstGeom>
          <a:noFill/>
        </p:spPr>
        <p:txBody>
          <a:bodyPr wrap="square">
            <a:spAutoFit/>
          </a:bodyPr>
          <a:lstStyle/>
          <a:p>
            <a:pPr algn="ctr"/>
            <a:r>
              <a:rPr lang="en-US" sz="2000" dirty="0"/>
              <a:t>There are (yet) others, held in suspense for the command of Allah, whether He will punish them, or turn in mercy to them: and Allah is All-Knowing, Wise.</a:t>
            </a:r>
          </a:p>
        </p:txBody>
      </p:sp>
      <p:sp>
        <p:nvSpPr>
          <p:cNvPr id="3" name="TextBox 2">
            <a:extLst>
              <a:ext uri="{FF2B5EF4-FFF2-40B4-BE49-F238E27FC236}">
                <a16:creationId xmlns:a16="http://schemas.microsoft.com/office/drawing/2014/main" id="{D282D9E5-9BEC-028F-1651-C3336353A7A6}"/>
              </a:ext>
            </a:extLst>
          </p:cNvPr>
          <p:cNvSpPr txBox="1"/>
          <p:nvPr/>
        </p:nvSpPr>
        <p:spPr>
          <a:xfrm>
            <a:off x="2060712" y="38137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{106}</a:t>
            </a:r>
            <a:endParaRPr lang="en-US" sz="1400" dirty="0"/>
          </a:p>
        </p:txBody>
      </p:sp>
    </p:spTree>
    <p:extLst>
      <p:ext uri="{BB962C8B-B14F-4D97-AF65-F5344CB8AC3E}">
        <p14:creationId xmlns:p14="http://schemas.microsoft.com/office/powerpoint/2010/main" val="401995859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2CB95-DF63-12E4-B49D-CC5848B8F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294B3B-3E7C-E64C-38A4-5718683BCC71}"/>
              </a:ext>
            </a:extLst>
          </p:cNvPr>
          <p:cNvSpPr>
            <a:spLocks noGrp="1"/>
          </p:cNvSpPr>
          <p:nvPr>
            <p:ph type="title"/>
          </p:nvPr>
        </p:nvSpPr>
        <p:spPr>
          <a:xfrm>
            <a:off x="2060713" y="1623937"/>
            <a:ext cx="8070575" cy="3450327"/>
          </a:xfrm>
        </p:spPr>
        <p:txBody>
          <a:bodyPr>
            <a:noAutofit/>
          </a:bodyPr>
          <a:lstStyle/>
          <a:p>
            <a:pPr>
              <a:lnSpc>
                <a:spcPct val="100000"/>
              </a:lnSpc>
            </a:pPr>
            <a:r>
              <a:rPr lang="ar-EG" sz="6000" b="0" dirty="0"/>
              <a:t>الرۚ كِتَابٌ أُحْكِمَتْ آيَاتُهُ ثُمَّ فُصِّلَتْ مِنْ لَدُنْ حَكِيمٍ خَبِيرٍ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77C77A-7EB9-AB60-5645-F3FE80C65E5F}"/>
              </a:ext>
            </a:extLst>
          </p:cNvPr>
          <p:cNvSpPr txBox="1"/>
          <p:nvPr/>
        </p:nvSpPr>
        <p:spPr>
          <a:xfrm>
            <a:off x="2060712" y="4246719"/>
            <a:ext cx="8070575" cy="1015663"/>
          </a:xfrm>
          <a:prstGeom prst="rect">
            <a:avLst/>
          </a:prstGeom>
          <a:noFill/>
        </p:spPr>
        <p:txBody>
          <a:bodyPr wrap="square">
            <a:spAutoFit/>
          </a:bodyPr>
          <a:lstStyle/>
          <a:p>
            <a:pPr algn="ctr"/>
            <a:r>
              <a:rPr lang="en-US" sz="2000" dirty="0"/>
              <a:t>A. L. R. (This is) a Book, with verses basic or fundamental (of established meaning), further explained in detail,- from One Who is Wise and Well-acquainted (with all things):</a:t>
            </a:r>
          </a:p>
        </p:txBody>
      </p:sp>
      <p:sp>
        <p:nvSpPr>
          <p:cNvPr id="3" name="TextBox 2">
            <a:extLst>
              <a:ext uri="{FF2B5EF4-FFF2-40B4-BE49-F238E27FC236}">
                <a16:creationId xmlns:a16="http://schemas.microsoft.com/office/drawing/2014/main" id="{E4075262-3019-029F-5379-6F3C78C62848}"/>
              </a:ext>
            </a:extLst>
          </p:cNvPr>
          <p:cNvSpPr txBox="1"/>
          <p:nvPr/>
        </p:nvSpPr>
        <p:spPr>
          <a:xfrm>
            <a:off x="3377200" y="39480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168196554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9D635-47E6-B086-D416-E046816044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98B8B-2814-A9DF-6C5E-AFEFEE866BF7}"/>
              </a:ext>
            </a:extLst>
          </p:cNvPr>
          <p:cNvSpPr>
            <a:spLocks noGrp="1"/>
          </p:cNvSpPr>
          <p:nvPr>
            <p:ph type="title"/>
          </p:nvPr>
        </p:nvSpPr>
        <p:spPr>
          <a:xfrm>
            <a:off x="2060712" y="1703836"/>
            <a:ext cx="8070575" cy="3450327"/>
          </a:xfrm>
        </p:spPr>
        <p:txBody>
          <a:bodyPr>
            <a:noAutofit/>
          </a:bodyPr>
          <a:lstStyle/>
          <a:p>
            <a:pPr>
              <a:lnSpc>
                <a:spcPct val="100000"/>
              </a:lnSpc>
            </a:pPr>
            <a:r>
              <a:rPr lang="ar-EG" sz="6000" b="0" dirty="0"/>
              <a:t>أَلَّا تَعْبُدُوا إِلَّا اللَّهَۚ إِنَّنِي لَكُمْ مِنْهُ نَذِيرٌ وَبَشِيرٌ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54D103-D354-0BFD-0038-717E0D78C076}"/>
              </a:ext>
            </a:extLst>
          </p:cNvPr>
          <p:cNvSpPr txBox="1"/>
          <p:nvPr/>
        </p:nvSpPr>
        <p:spPr>
          <a:xfrm>
            <a:off x="2060711" y="4326618"/>
            <a:ext cx="8070575" cy="707886"/>
          </a:xfrm>
          <a:prstGeom prst="rect">
            <a:avLst/>
          </a:prstGeom>
          <a:noFill/>
        </p:spPr>
        <p:txBody>
          <a:bodyPr wrap="square">
            <a:spAutoFit/>
          </a:bodyPr>
          <a:lstStyle/>
          <a:p>
            <a:pPr algn="ctr"/>
            <a:r>
              <a:rPr lang="en-US" sz="2000" dirty="0"/>
              <a:t>(It </a:t>
            </a:r>
            <a:r>
              <a:rPr lang="en-US" sz="2000" dirty="0" err="1"/>
              <a:t>teacheth</a:t>
            </a:r>
            <a:r>
              <a:rPr lang="en-US" sz="2000" dirty="0"/>
              <a:t>) that ye should worship none but Allah. (Say): "Verily I am (sent) unto you from Him to warn and to bring glad tidings:</a:t>
            </a:r>
          </a:p>
        </p:txBody>
      </p:sp>
      <p:sp>
        <p:nvSpPr>
          <p:cNvPr id="3" name="TextBox 2">
            <a:extLst>
              <a:ext uri="{FF2B5EF4-FFF2-40B4-BE49-F238E27FC236}">
                <a16:creationId xmlns:a16="http://schemas.microsoft.com/office/drawing/2014/main" id="{B9A7D5BF-8CAF-2408-AA9C-815D2DF1D07F}"/>
              </a:ext>
            </a:extLst>
          </p:cNvPr>
          <p:cNvSpPr txBox="1"/>
          <p:nvPr/>
        </p:nvSpPr>
        <p:spPr>
          <a:xfrm>
            <a:off x="4256091" y="40188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455708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28918-05B8-010F-FEEE-9A39ED8CE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7B599C-F3B3-D370-A8CE-27F21ECE9D42}"/>
              </a:ext>
            </a:extLst>
          </p:cNvPr>
          <p:cNvSpPr>
            <a:spLocks noGrp="1"/>
          </p:cNvSpPr>
          <p:nvPr>
            <p:ph type="title"/>
          </p:nvPr>
        </p:nvSpPr>
        <p:spPr>
          <a:xfrm>
            <a:off x="2060712" y="1234576"/>
            <a:ext cx="8070575" cy="3450327"/>
          </a:xfrm>
        </p:spPr>
        <p:txBody>
          <a:bodyPr>
            <a:noAutofit/>
          </a:bodyPr>
          <a:lstStyle/>
          <a:p>
            <a:pPr>
              <a:lnSpc>
                <a:spcPct val="100000"/>
              </a:lnSpc>
            </a:pPr>
            <a:r>
              <a:rPr lang="ar-EG" sz="5400" b="0" dirty="0"/>
              <a:t>وَأَنِ اسْتَغْفِرُوا رَبَّكُمْ ثُمَّ تُوبُوا إِلَيْهِ يُمَتِّعْكُمْ مَتَاعًا حَسَنًا إِلَىٰ أَجَلٍ مُسَمًّى وَيُؤْتِ كُلَّ ذِي فَضْلٍ فَضْلَهُۖ وَإِنْ تَوَلَّوْا فَإِنِّي أَخَافُ عَلَيْكُمْ عَذَابَ يَوْمٍ كَبِيرٍ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C3EC60-3D78-4DC5-CCA6-F98246C78119}"/>
              </a:ext>
            </a:extLst>
          </p:cNvPr>
          <p:cNvSpPr txBox="1"/>
          <p:nvPr/>
        </p:nvSpPr>
        <p:spPr>
          <a:xfrm>
            <a:off x="2060712" y="4608653"/>
            <a:ext cx="8070575" cy="1323439"/>
          </a:xfrm>
          <a:prstGeom prst="rect">
            <a:avLst/>
          </a:prstGeom>
          <a:noFill/>
        </p:spPr>
        <p:txBody>
          <a:bodyPr wrap="square">
            <a:spAutoFit/>
          </a:bodyPr>
          <a:lstStyle/>
          <a:p>
            <a:pPr algn="ctr"/>
            <a:r>
              <a:rPr lang="en-US" sz="2000" dirty="0"/>
              <a:t>"(And to preach thus), 'Seek ye the forgiveness of your Lord, and turn to Him in repentance; that He may grant you enjoyment, good (and true), for a term appointed, and bestow His abounding grace on all who abound in merit! But if ye turn away, then I fear for you the penalty of a great day:</a:t>
            </a:r>
          </a:p>
        </p:txBody>
      </p:sp>
      <p:sp>
        <p:nvSpPr>
          <p:cNvPr id="3" name="TextBox 2">
            <a:extLst>
              <a:ext uri="{FF2B5EF4-FFF2-40B4-BE49-F238E27FC236}">
                <a16:creationId xmlns:a16="http://schemas.microsoft.com/office/drawing/2014/main" id="{F2867A0E-BB05-61BD-5AD0-D5E420DBE2A8}"/>
              </a:ext>
            </a:extLst>
          </p:cNvPr>
          <p:cNvSpPr txBox="1"/>
          <p:nvPr/>
        </p:nvSpPr>
        <p:spPr>
          <a:xfrm>
            <a:off x="2087346" y="42915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018636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8E8E5-E2BB-9FD6-1A2A-D30E5DC747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7DBD8-F9FB-E152-F422-F44DAAE541A0}"/>
              </a:ext>
            </a:extLst>
          </p:cNvPr>
          <p:cNvSpPr>
            <a:spLocks noGrp="1"/>
          </p:cNvSpPr>
          <p:nvPr>
            <p:ph type="title"/>
          </p:nvPr>
        </p:nvSpPr>
        <p:spPr>
          <a:xfrm>
            <a:off x="2060713" y="1784991"/>
            <a:ext cx="8070575" cy="3450327"/>
          </a:xfrm>
        </p:spPr>
        <p:txBody>
          <a:bodyPr>
            <a:noAutofit/>
          </a:bodyPr>
          <a:lstStyle/>
          <a:p>
            <a:pPr>
              <a:lnSpc>
                <a:spcPct val="100000"/>
              </a:lnSpc>
            </a:pPr>
            <a:r>
              <a:rPr lang="ar-EG" sz="6000" b="0" dirty="0"/>
              <a:t>إِلَى اللَّهِ مَرْجِعُكُمْۖ وَهُوَ عَلَىٰ كُلِّ شَيْءٍ قَدِيرٌ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91E3C8-F212-07F9-D117-65B9A9D178D8}"/>
              </a:ext>
            </a:extLst>
          </p:cNvPr>
          <p:cNvSpPr txBox="1"/>
          <p:nvPr/>
        </p:nvSpPr>
        <p:spPr>
          <a:xfrm>
            <a:off x="2060712" y="4457273"/>
            <a:ext cx="8070575" cy="400110"/>
          </a:xfrm>
          <a:prstGeom prst="rect">
            <a:avLst/>
          </a:prstGeom>
          <a:noFill/>
        </p:spPr>
        <p:txBody>
          <a:bodyPr wrap="square">
            <a:spAutoFit/>
          </a:bodyPr>
          <a:lstStyle/>
          <a:p>
            <a:pPr algn="ctr"/>
            <a:r>
              <a:rPr lang="en-US" sz="2000" dirty="0"/>
              <a:t> 'To Allah is your return, and He hath power over all things.'"</a:t>
            </a:r>
          </a:p>
        </p:txBody>
      </p:sp>
      <p:sp>
        <p:nvSpPr>
          <p:cNvPr id="3" name="TextBox 2">
            <a:extLst>
              <a:ext uri="{FF2B5EF4-FFF2-40B4-BE49-F238E27FC236}">
                <a16:creationId xmlns:a16="http://schemas.microsoft.com/office/drawing/2014/main" id="{064C341E-410A-25E4-FA6D-56E24ADFECB1}"/>
              </a:ext>
            </a:extLst>
          </p:cNvPr>
          <p:cNvSpPr txBox="1"/>
          <p:nvPr/>
        </p:nvSpPr>
        <p:spPr>
          <a:xfrm>
            <a:off x="4395541" y="41139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9519381"/>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12AFE-A8D9-DA24-DCF1-9D59D9B89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14B53-E40A-A0AD-4EF1-47249105B226}"/>
              </a:ext>
            </a:extLst>
          </p:cNvPr>
          <p:cNvSpPr>
            <a:spLocks noGrp="1"/>
          </p:cNvSpPr>
          <p:nvPr>
            <p:ph type="title"/>
          </p:nvPr>
        </p:nvSpPr>
        <p:spPr>
          <a:xfrm>
            <a:off x="1816962" y="1455262"/>
            <a:ext cx="8558074" cy="3450327"/>
          </a:xfrm>
        </p:spPr>
        <p:txBody>
          <a:bodyPr>
            <a:noAutofit/>
          </a:bodyPr>
          <a:lstStyle/>
          <a:p>
            <a:pPr>
              <a:lnSpc>
                <a:spcPct val="100000"/>
              </a:lnSpc>
            </a:pPr>
            <a:r>
              <a:rPr lang="ar-EG" sz="5400" b="0" dirty="0"/>
              <a:t>أَلَا إِنَّهُمْ يَثْنُونَ صُدُورَهُمْ لِيَسْتَخْفُوا مِنْهُۚ أَلَا حِينَ يَسْتَغْشُونَ ثِيَابَهُمْ يَعْلَمُ مَا يُسِرُّونَ وَمَا يُعْلِنُونَۚ إِنَّهُ عَلِيمٌ بِذَاتِ الصُّدُورِ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78E0AB-E060-311C-912B-E32C07504B6C}"/>
              </a:ext>
            </a:extLst>
          </p:cNvPr>
          <p:cNvSpPr txBox="1"/>
          <p:nvPr/>
        </p:nvSpPr>
        <p:spPr>
          <a:xfrm>
            <a:off x="2060712" y="4457273"/>
            <a:ext cx="8070575" cy="1323439"/>
          </a:xfrm>
          <a:prstGeom prst="rect">
            <a:avLst/>
          </a:prstGeom>
          <a:noFill/>
        </p:spPr>
        <p:txBody>
          <a:bodyPr wrap="square">
            <a:spAutoFit/>
          </a:bodyPr>
          <a:lstStyle/>
          <a:p>
            <a:pPr algn="ctr"/>
            <a:r>
              <a:rPr lang="en-US" sz="2000" dirty="0"/>
              <a:t>Behold! they fold up their hearts, that they may lie hid from Him! Ah even when they cover themselves with their garments, He </a:t>
            </a:r>
            <a:r>
              <a:rPr lang="en-US" sz="2000" dirty="0" err="1"/>
              <a:t>knoweth</a:t>
            </a:r>
            <a:r>
              <a:rPr lang="en-US" sz="2000" dirty="0"/>
              <a:t> what they conceal, and what they reveal: for He </a:t>
            </a:r>
            <a:r>
              <a:rPr lang="en-US" sz="2000" dirty="0" err="1"/>
              <a:t>knoweth</a:t>
            </a:r>
            <a:r>
              <a:rPr lang="en-US" sz="2000" dirty="0"/>
              <a:t> well the (inmost secrets) of the hearts.</a:t>
            </a:r>
          </a:p>
        </p:txBody>
      </p:sp>
      <p:sp>
        <p:nvSpPr>
          <p:cNvPr id="3" name="TextBox 2">
            <a:extLst>
              <a:ext uri="{FF2B5EF4-FFF2-40B4-BE49-F238E27FC236}">
                <a16:creationId xmlns:a16="http://schemas.microsoft.com/office/drawing/2014/main" id="{377C6D9A-3C41-08D6-C315-BDA75406CD88}"/>
              </a:ext>
            </a:extLst>
          </p:cNvPr>
          <p:cNvSpPr txBox="1"/>
          <p:nvPr/>
        </p:nvSpPr>
        <p:spPr>
          <a:xfrm>
            <a:off x="1980815" y="40784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8953148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1160167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13ABC-825E-1FEB-98B3-A7332168BE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79EB4-7AD4-FA4E-A8FA-4A9F7C207F6D}"/>
              </a:ext>
            </a:extLst>
          </p:cNvPr>
          <p:cNvSpPr>
            <a:spLocks noGrp="1"/>
          </p:cNvSpPr>
          <p:nvPr>
            <p:ph type="title"/>
          </p:nvPr>
        </p:nvSpPr>
        <p:spPr>
          <a:xfrm>
            <a:off x="2060711" y="1103939"/>
            <a:ext cx="8070575" cy="3450327"/>
          </a:xfrm>
        </p:spPr>
        <p:txBody>
          <a:bodyPr>
            <a:noAutofit/>
          </a:bodyPr>
          <a:lstStyle/>
          <a:p>
            <a:pPr>
              <a:lnSpc>
                <a:spcPct val="100000"/>
              </a:lnSpc>
            </a:pPr>
            <a:r>
              <a:rPr lang="ar-EG" sz="4800" b="0" dirty="0"/>
              <a:t>وَالَّذِينَ اتَّخَذُوا مَسْجِدًا ضِرَارًا وَكُفْرًا وَتَفْرِيقًا بَيْنَ الْمُؤْمِنِينَ </a:t>
            </a:r>
            <a:r>
              <a:rPr lang="en-US" sz="4800" b="0" dirty="0"/>
              <a:t> </a:t>
            </a:r>
            <a:r>
              <a:rPr lang="ar-EG" sz="4800" b="0" dirty="0"/>
              <a:t>وَإِرْصَادًا لِمَنْ حَارَبَ اللَّهَ وَرَسُولَهُ مِنْ قَبْلُۚ وَلَيَحْلِفُنَّ إِنْ أَرَدْنَا إِلَّا الْحُسْنَىٰۖ وَاللَّهُ يَشْهَدُ إِنَّهُمْ لَكَاذِبُونَ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1B9940-AA6E-C62C-963C-FCB01A8579E4}"/>
              </a:ext>
            </a:extLst>
          </p:cNvPr>
          <p:cNvSpPr txBox="1"/>
          <p:nvPr/>
        </p:nvSpPr>
        <p:spPr>
          <a:xfrm>
            <a:off x="2060711" y="4229377"/>
            <a:ext cx="8070575" cy="1631216"/>
          </a:xfrm>
          <a:prstGeom prst="rect">
            <a:avLst/>
          </a:prstGeom>
          <a:noFill/>
        </p:spPr>
        <p:txBody>
          <a:bodyPr wrap="square">
            <a:spAutoFit/>
          </a:bodyPr>
          <a:lstStyle/>
          <a:p>
            <a:pPr algn="ctr"/>
            <a:r>
              <a:rPr lang="en-US" sz="2000" dirty="0"/>
              <a:t>And there are those who put up a mosque by way of mischief and infidelity - to disunite the Believers - and in preparation for one who warred against Allah and His Messenger aforetime. They will indeed swear that their intention is nothing but good; But Allah doth declare that they are certainly liars.</a:t>
            </a:r>
          </a:p>
        </p:txBody>
      </p:sp>
      <p:sp>
        <p:nvSpPr>
          <p:cNvPr id="3" name="TextBox 2">
            <a:extLst>
              <a:ext uri="{FF2B5EF4-FFF2-40B4-BE49-F238E27FC236}">
                <a16:creationId xmlns:a16="http://schemas.microsoft.com/office/drawing/2014/main" id="{E66696D3-8C01-7952-5E16-578FCDE0E06F}"/>
              </a:ext>
            </a:extLst>
          </p:cNvPr>
          <p:cNvSpPr txBox="1"/>
          <p:nvPr/>
        </p:nvSpPr>
        <p:spPr>
          <a:xfrm>
            <a:off x="1718542" y="40001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{107}</a:t>
            </a:r>
            <a:endParaRPr lang="en-US" sz="1400" dirty="0"/>
          </a:p>
        </p:txBody>
      </p:sp>
    </p:spTree>
    <p:extLst>
      <p:ext uri="{BB962C8B-B14F-4D97-AF65-F5344CB8AC3E}">
        <p14:creationId xmlns:p14="http://schemas.microsoft.com/office/powerpoint/2010/main" val="2505387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4C9DB-F1A9-AF99-6E8A-6E69B8CFB6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358800-0486-A6D5-D1B8-29DB7EA67EE7}"/>
              </a:ext>
            </a:extLst>
          </p:cNvPr>
          <p:cNvSpPr>
            <a:spLocks noGrp="1"/>
          </p:cNvSpPr>
          <p:nvPr>
            <p:ph type="title"/>
          </p:nvPr>
        </p:nvSpPr>
        <p:spPr>
          <a:xfrm>
            <a:off x="2060712" y="1325881"/>
            <a:ext cx="8070575" cy="3450327"/>
          </a:xfrm>
        </p:spPr>
        <p:txBody>
          <a:bodyPr>
            <a:noAutofit/>
          </a:bodyPr>
          <a:lstStyle/>
          <a:p>
            <a:pPr>
              <a:lnSpc>
                <a:spcPct val="100000"/>
              </a:lnSpc>
            </a:pPr>
            <a:r>
              <a:rPr lang="ar-EG" sz="5400" b="0" dirty="0"/>
              <a:t>لَا تَقُمْ فِيهِ أَبَدًاۚ لَمَسْجِدٌ أُسِّسَ عَلَى التَّقْوَىٰ مِنْ أَوَّلِ يَوْمٍ أَحَقُّ أَنْ تَقُومَ فِيهِۚ فِيهِ رِجَالٌ يُحِبُّونَ أَنْ يَتَطَهَّرُواۚ وَاللَّهُ يُحِبُّ الْمُطَّهِّرِينَ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0BA52A-62BF-A479-E10C-6866FDC179D4}"/>
              </a:ext>
            </a:extLst>
          </p:cNvPr>
          <p:cNvSpPr txBox="1"/>
          <p:nvPr/>
        </p:nvSpPr>
        <p:spPr>
          <a:xfrm>
            <a:off x="2060712" y="4652564"/>
            <a:ext cx="8070575" cy="1323439"/>
          </a:xfrm>
          <a:prstGeom prst="rect">
            <a:avLst/>
          </a:prstGeom>
          <a:noFill/>
        </p:spPr>
        <p:txBody>
          <a:bodyPr wrap="square">
            <a:spAutoFit/>
          </a:bodyPr>
          <a:lstStyle/>
          <a:p>
            <a:pPr algn="ctr"/>
            <a:r>
              <a:rPr lang="en-US" sz="2000" dirty="0"/>
              <a:t>Never stand thou forth therein. There is a mosque whose foundation was laid from the first day on piety; it is more worthy of the standing forth (for prayer) therein. In it are men who love to be purified; and Allah loveth those who make themselves pure.</a:t>
            </a:r>
          </a:p>
        </p:txBody>
      </p:sp>
      <p:sp>
        <p:nvSpPr>
          <p:cNvPr id="3" name="TextBox 2">
            <a:extLst>
              <a:ext uri="{FF2B5EF4-FFF2-40B4-BE49-F238E27FC236}">
                <a16:creationId xmlns:a16="http://schemas.microsoft.com/office/drawing/2014/main" id="{599B8AE6-77D1-7096-4166-C787AC615A1E}"/>
              </a:ext>
            </a:extLst>
          </p:cNvPr>
          <p:cNvSpPr txBox="1"/>
          <p:nvPr/>
        </p:nvSpPr>
        <p:spPr>
          <a:xfrm>
            <a:off x="3831429" y="43641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{108}</a:t>
            </a:r>
            <a:endParaRPr lang="en-US" sz="1400" dirty="0"/>
          </a:p>
        </p:txBody>
      </p:sp>
    </p:spTree>
    <p:extLst>
      <p:ext uri="{BB962C8B-B14F-4D97-AF65-F5344CB8AC3E}">
        <p14:creationId xmlns:p14="http://schemas.microsoft.com/office/powerpoint/2010/main" val="2623051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BB706-1FCA-E68F-7057-B1D8D2E353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BF283F-9FED-5C58-495A-89601467C73B}"/>
              </a:ext>
            </a:extLst>
          </p:cNvPr>
          <p:cNvSpPr>
            <a:spLocks noGrp="1"/>
          </p:cNvSpPr>
          <p:nvPr>
            <p:ph type="title"/>
          </p:nvPr>
        </p:nvSpPr>
        <p:spPr>
          <a:xfrm>
            <a:off x="2060712" y="1325881"/>
            <a:ext cx="8070575" cy="3450327"/>
          </a:xfrm>
        </p:spPr>
        <p:txBody>
          <a:bodyPr>
            <a:noAutofit/>
          </a:bodyPr>
          <a:lstStyle/>
          <a:p>
            <a:pPr>
              <a:lnSpc>
                <a:spcPct val="100000"/>
              </a:lnSpc>
            </a:pPr>
            <a:r>
              <a:rPr lang="ar-EG" sz="5000" b="0" dirty="0"/>
              <a:t>أَفَمَنْ أَسَّسَ بُنْيَانَهُ عَلَىٰ تَقْوَىٰ مِنَ اللَّهِ وَرِضْوَانٍ خَيْرٌ أَمْ مَنْ أَسَّسَ بُنْيَانَهُ عَلَىٰ شَفَا جُرُفٍ هَارٍ فَانْهَارَ بِهِ فِي نَارِ جَهَنَّمَۗ وَاللَّهُ لَا يَهْدِي الْقَوْمَ الظَّالِمِينَ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E5737D-0A5E-C665-BCD3-B8C4687FFE71}"/>
              </a:ext>
            </a:extLst>
          </p:cNvPr>
          <p:cNvSpPr txBox="1"/>
          <p:nvPr/>
        </p:nvSpPr>
        <p:spPr>
          <a:xfrm>
            <a:off x="2060711" y="4491371"/>
            <a:ext cx="8070575" cy="1323439"/>
          </a:xfrm>
          <a:prstGeom prst="rect">
            <a:avLst/>
          </a:prstGeom>
          <a:noFill/>
        </p:spPr>
        <p:txBody>
          <a:bodyPr wrap="square">
            <a:spAutoFit/>
          </a:bodyPr>
          <a:lstStyle/>
          <a:p>
            <a:pPr algn="ctr"/>
            <a:r>
              <a:rPr lang="en-US" sz="2000" dirty="0"/>
              <a:t>Which then is best? - he that </a:t>
            </a:r>
            <a:r>
              <a:rPr lang="en-US" sz="2000" dirty="0" err="1"/>
              <a:t>layeth</a:t>
            </a:r>
            <a:r>
              <a:rPr lang="en-US" sz="2000" dirty="0"/>
              <a:t> his foundation on piety to Allah and His good pleasure? - or he that </a:t>
            </a:r>
            <a:r>
              <a:rPr lang="en-US" sz="2000" dirty="0" err="1"/>
              <a:t>layeth</a:t>
            </a:r>
            <a:r>
              <a:rPr lang="en-US" sz="2000" dirty="0"/>
              <a:t> his foundation on an undermined sand-cliff ready to crumble to pieces? and it doth crumble to pieces with him, into the fire of Hell. And Allah </a:t>
            </a:r>
            <a:r>
              <a:rPr lang="en-US" sz="2000" dirty="0" err="1"/>
              <a:t>guideth</a:t>
            </a:r>
            <a:r>
              <a:rPr lang="en-US" sz="2000" dirty="0"/>
              <a:t> not people that do wrong.</a:t>
            </a:r>
          </a:p>
        </p:txBody>
      </p:sp>
      <p:sp>
        <p:nvSpPr>
          <p:cNvPr id="3" name="TextBox 2">
            <a:extLst>
              <a:ext uri="{FF2B5EF4-FFF2-40B4-BE49-F238E27FC236}">
                <a16:creationId xmlns:a16="http://schemas.microsoft.com/office/drawing/2014/main" id="{2A5FAB42-1318-733C-664D-74E21F4C7C70}"/>
              </a:ext>
            </a:extLst>
          </p:cNvPr>
          <p:cNvSpPr txBox="1"/>
          <p:nvPr/>
        </p:nvSpPr>
        <p:spPr>
          <a:xfrm>
            <a:off x="2810497" y="42664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{109}</a:t>
            </a:r>
            <a:endParaRPr lang="en-US" sz="1400" dirty="0"/>
          </a:p>
        </p:txBody>
      </p:sp>
    </p:spTree>
    <p:extLst>
      <p:ext uri="{BB962C8B-B14F-4D97-AF65-F5344CB8AC3E}">
        <p14:creationId xmlns:p14="http://schemas.microsoft.com/office/powerpoint/2010/main" val="1217949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EC750-B545-BBEB-B5B6-31B22152D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6A2CD8-9734-ECDB-D931-F99665715E5F}"/>
              </a:ext>
            </a:extLst>
          </p:cNvPr>
          <p:cNvSpPr>
            <a:spLocks noGrp="1"/>
          </p:cNvSpPr>
          <p:nvPr>
            <p:ph type="title"/>
          </p:nvPr>
        </p:nvSpPr>
        <p:spPr>
          <a:xfrm>
            <a:off x="2060710" y="1476801"/>
            <a:ext cx="8070575" cy="3450327"/>
          </a:xfrm>
        </p:spPr>
        <p:txBody>
          <a:bodyPr>
            <a:noAutofit/>
          </a:bodyPr>
          <a:lstStyle/>
          <a:p>
            <a:pPr>
              <a:lnSpc>
                <a:spcPct val="100000"/>
              </a:lnSpc>
            </a:pPr>
            <a:r>
              <a:rPr lang="ar-EG" sz="5000" b="0" dirty="0"/>
              <a:t>لَا يَزَالُ بُنْيَانُهُمُ الَّذِي بَنَوْا رِيبَةً فِي قُلُوبِهِمْ إِلَّا أَنْ تَقَطَّعَ قُلُوبُهُمْۗ وَاللَّهُ عَلِيمٌ 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B19008-8940-2785-DD7A-FC664DBB3126}"/>
              </a:ext>
            </a:extLst>
          </p:cNvPr>
          <p:cNvSpPr txBox="1"/>
          <p:nvPr/>
        </p:nvSpPr>
        <p:spPr>
          <a:xfrm>
            <a:off x="2060710" y="3985344"/>
            <a:ext cx="8070575" cy="1015663"/>
          </a:xfrm>
          <a:prstGeom prst="rect">
            <a:avLst/>
          </a:prstGeom>
          <a:noFill/>
        </p:spPr>
        <p:txBody>
          <a:bodyPr wrap="square">
            <a:spAutoFit/>
          </a:bodyPr>
          <a:lstStyle/>
          <a:p>
            <a:pPr algn="ctr"/>
            <a:r>
              <a:rPr lang="en-US" sz="2000" dirty="0"/>
              <a:t> The foundation of those who so build is never free from suspicion and shakiness in their hearts, until their hearts are cut to pieces. And Allah is All-Knowing, Wise.</a:t>
            </a:r>
          </a:p>
        </p:txBody>
      </p:sp>
      <p:sp>
        <p:nvSpPr>
          <p:cNvPr id="3" name="TextBox 2">
            <a:extLst>
              <a:ext uri="{FF2B5EF4-FFF2-40B4-BE49-F238E27FC236}">
                <a16:creationId xmlns:a16="http://schemas.microsoft.com/office/drawing/2014/main" id="{04336EC6-6CB5-2831-01D8-0B09EFD2AB19}"/>
              </a:ext>
            </a:extLst>
          </p:cNvPr>
          <p:cNvSpPr txBox="1"/>
          <p:nvPr/>
        </p:nvSpPr>
        <p:spPr>
          <a:xfrm>
            <a:off x="2153550" y="3677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{110}</a:t>
            </a:r>
            <a:endParaRPr lang="en-US" sz="1400" dirty="0"/>
          </a:p>
        </p:txBody>
      </p:sp>
    </p:spTree>
    <p:extLst>
      <p:ext uri="{BB962C8B-B14F-4D97-AF65-F5344CB8AC3E}">
        <p14:creationId xmlns:p14="http://schemas.microsoft.com/office/powerpoint/2010/main" val="673425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CF041-ED0D-CF7A-16B3-75FD837BD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344653-DF5F-EE71-F791-DF5F22CB2BD2}"/>
              </a:ext>
            </a:extLst>
          </p:cNvPr>
          <p:cNvSpPr>
            <a:spLocks noGrp="1"/>
          </p:cNvSpPr>
          <p:nvPr>
            <p:ph type="title"/>
          </p:nvPr>
        </p:nvSpPr>
        <p:spPr>
          <a:xfrm>
            <a:off x="2060712" y="1365412"/>
            <a:ext cx="8070575" cy="3450327"/>
          </a:xfrm>
        </p:spPr>
        <p:txBody>
          <a:bodyPr>
            <a:noAutofit/>
          </a:bodyPr>
          <a:lstStyle/>
          <a:p>
            <a:pPr>
              <a:lnSpc>
                <a:spcPct val="100000"/>
              </a:lnSpc>
            </a:pPr>
            <a:r>
              <a:rPr lang="ar-EG" sz="5000" b="0" dirty="0"/>
              <a:t>إِنَّ اللَّهَ اشْتَرَىٰ مِنَ الْمُؤْمِنِينَ أَنْفُسَهُمْ وَأَمْوَالَهُمْ بِأَنَّ لَهُمُ الْجَنَّةَۚ يُقَاتِلُونَ فِي سَبِيلِ اللَّهِ فَيَقْتُلُونَ وَيُقْتَلُونَۖ وَعْدًا عَلَيْهِ حَقًّا فِي التَّوْرَاةِ وَالْإِنْجِيلِ وَالْقُرْآنِۚ...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44F91A-B6A3-85D9-C403-11BCE753DCAD}"/>
              </a:ext>
            </a:extLst>
          </p:cNvPr>
          <p:cNvSpPr txBox="1"/>
          <p:nvPr/>
        </p:nvSpPr>
        <p:spPr>
          <a:xfrm>
            <a:off x="2060712" y="4571270"/>
            <a:ext cx="8070575" cy="1323439"/>
          </a:xfrm>
          <a:prstGeom prst="rect">
            <a:avLst/>
          </a:prstGeom>
          <a:noFill/>
        </p:spPr>
        <p:txBody>
          <a:bodyPr wrap="square">
            <a:spAutoFit/>
          </a:bodyPr>
          <a:lstStyle/>
          <a:p>
            <a:pPr algn="ctr"/>
            <a:r>
              <a:rPr lang="en-US" sz="2000" dirty="0"/>
              <a:t>Allah hath purchased of the believers their persons and their goods; for theirs (in return) is the garden (of Paradise): they fight in His cause, and slay and are slain: a promise binding on Him in truth, through the Law, the Gospel, and the Qur'an:</a:t>
            </a:r>
          </a:p>
        </p:txBody>
      </p:sp>
    </p:spTree>
    <p:extLst>
      <p:ext uri="{BB962C8B-B14F-4D97-AF65-F5344CB8AC3E}">
        <p14:creationId xmlns:p14="http://schemas.microsoft.com/office/powerpoint/2010/main" val="32923308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5BD9C-1C49-C735-AC55-6E04F1B248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22203F-C6E2-5B69-DF73-2AB0DB3E349A}"/>
              </a:ext>
            </a:extLst>
          </p:cNvPr>
          <p:cNvSpPr>
            <a:spLocks noGrp="1"/>
          </p:cNvSpPr>
          <p:nvPr>
            <p:ph type="title"/>
          </p:nvPr>
        </p:nvSpPr>
        <p:spPr>
          <a:xfrm>
            <a:off x="2277667" y="1583333"/>
            <a:ext cx="7636660" cy="3450327"/>
          </a:xfrm>
        </p:spPr>
        <p:txBody>
          <a:bodyPr>
            <a:noAutofit/>
          </a:bodyPr>
          <a:lstStyle/>
          <a:p>
            <a:pPr>
              <a:lnSpc>
                <a:spcPct val="100000"/>
              </a:lnSpc>
            </a:pPr>
            <a:r>
              <a:rPr lang="ar-EG" sz="5400" b="0" dirty="0"/>
              <a:t>وَمَنْ أَوْفَىٰ بِعَهْدِهِ مِنَ اللَّهِۚ فَاسْتَبْشِرُوا بِبَيْعِكُمُ الَّذِي بَايَعْتُمْ بِهِۚ وَذَٰلِكَ هُوَ الْفَوْزُ الْعَظِيمُ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4DA651-7403-5D85-D02A-E3AFD7D299CF}"/>
              </a:ext>
            </a:extLst>
          </p:cNvPr>
          <p:cNvSpPr txBox="1"/>
          <p:nvPr/>
        </p:nvSpPr>
        <p:spPr>
          <a:xfrm>
            <a:off x="2060710" y="4490079"/>
            <a:ext cx="8070575" cy="707886"/>
          </a:xfrm>
          <a:prstGeom prst="rect">
            <a:avLst/>
          </a:prstGeom>
          <a:noFill/>
        </p:spPr>
        <p:txBody>
          <a:bodyPr wrap="square">
            <a:spAutoFit/>
          </a:bodyPr>
          <a:lstStyle/>
          <a:p>
            <a:pPr algn="ctr"/>
            <a:r>
              <a:rPr lang="en-US" sz="2000" dirty="0"/>
              <a:t>and who is more faithful to his covenant than Allah? then rejoice in the bargain which ye have concluded: that is the achievement supreme.</a:t>
            </a:r>
          </a:p>
        </p:txBody>
      </p:sp>
      <p:sp>
        <p:nvSpPr>
          <p:cNvPr id="3" name="TextBox 2">
            <a:extLst>
              <a:ext uri="{FF2B5EF4-FFF2-40B4-BE49-F238E27FC236}">
                <a16:creationId xmlns:a16="http://schemas.microsoft.com/office/drawing/2014/main" id="{219458CF-F61D-F6DF-9467-673AA6E2B00E}"/>
              </a:ext>
            </a:extLst>
          </p:cNvPr>
          <p:cNvSpPr txBox="1"/>
          <p:nvPr/>
        </p:nvSpPr>
        <p:spPr>
          <a:xfrm>
            <a:off x="4186536" y="42690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46610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E2835-227A-7C69-61F0-8068C1968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C9313-48F9-96A1-024C-6BAFCF6AE47E}"/>
              </a:ext>
            </a:extLst>
          </p:cNvPr>
          <p:cNvSpPr>
            <a:spLocks noGrp="1"/>
          </p:cNvSpPr>
          <p:nvPr>
            <p:ph type="title"/>
          </p:nvPr>
        </p:nvSpPr>
        <p:spPr>
          <a:xfrm>
            <a:off x="1991092" y="1153140"/>
            <a:ext cx="8209814" cy="3450327"/>
          </a:xfrm>
        </p:spPr>
        <p:txBody>
          <a:bodyPr>
            <a:noAutofit/>
          </a:bodyPr>
          <a:lstStyle/>
          <a:p>
            <a:pPr>
              <a:lnSpc>
                <a:spcPct val="100000"/>
              </a:lnSpc>
            </a:pPr>
            <a:r>
              <a:rPr lang="ar-EG" sz="5400" b="0" dirty="0"/>
              <a:t>التَّائِبُونَ الْعَابِدُونَ الْحَامِدُونَ السَّائِحُونَ الرَّاكِعُونَ السَّاجِدُونَ الْآمِرُونَ بِالْمَعْرُوفِ وَالنَّاهُونَ عَنِ الْمُنْكَرِ وَالْحَافِظُونَ لِحُدُودِ اللَّهِۗ وَبَشِّرِ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BDE452-62D1-6F64-ABD8-BF16AD8218D4}"/>
              </a:ext>
            </a:extLst>
          </p:cNvPr>
          <p:cNvSpPr txBox="1"/>
          <p:nvPr/>
        </p:nvSpPr>
        <p:spPr>
          <a:xfrm>
            <a:off x="2060712" y="4516712"/>
            <a:ext cx="8070575" cy="1631216"/>
          </a:xfrm>
          <a:prstGeom prst="rect">
            <a:avLst/>
          </a:prstGeom>
          <a:noFill/>
        </p:spPr>
        <p:txBody>
          <a:bodyPr wrap="square">
            <a:spAutoFit/>
          </a:bodyPr>
          <a:lstStyle/>
          <a:p>
            <a:pPr algn="ctr"/>
            <a:r>
              <a:rPr lang="en-US" sz="2000" dirty="0"/>
              <a:t>Those that turn (to Allah) in repentance; that serve Him, and praise Him; that wander in devotion to the cause of Allah,: that bow down and prostrate themselves in prayer; that enjoin good and forbid evil; and observe the limit set by Allah;- (These do rejoice). So proclaim the glad tidings to the Believers.</a:t>
            </a:r>
          </a:p>
        </p:txBody>
      </p:sp>
      <p:sp>
        <p:nvSpPr>
          <p:cNvPr id="3" name="TextBox 2">
            <a:extLst>
              <a:ext uri="{FF2B5EF4-FFF2-40B4-BE49-F238E27FC236}">
                <a16:creationId xmlns:a16="http://schemas.microsoft.com/office/drawing/2014/main" id="{1694137C-2EDB-DDB0-0598-DDD8FFBAD157}"/>
              </a:ext>
            </a:extLst>
          </p:cNvPr>
          <p:cNvSpPr txBox="1"/>
          <p:nvPr/>
        </p:nvSpPr>
        <p:spPr>
          <a:xfrm>
            <a:off x="1567625" y="4208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687596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8BD99-60E8-AD65-4D40-7BB406D181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ECD613-C289-6A3E-1359-084B8BEC07EB}"/>
              </a:ext>
            </a:extLst>
          </p:cNvPr>
          <p:cNvSpPr>
            <a:spLocks noGrp="1"/>
          </p:cNvSpPr>
          <p:nvPr>
            <p:ph type="title"/>
          </p:nvPr>
        </p:nvSpPr>
        <p:spPr>
          <a:xfrm>
            <a:off x="1991092" y="1463858"/>
            <a:ext cx="8209814" cy="3450327"/>
          </a:xfrm>
        </p:spPr>
        <p:txBody>
          <a:bodyPr>
            <a:noAutofit/>
          </a:bodyPr>
          <a:lstStyle/>
          <a:p>
            <a:pPr>
              <a:lnSpc>
                <a:spcPct val="100000"/>
              </a:lnSpc>
            </a:pPr>
            <a:r>
              <a:rPr lang="ar-EG" sz="5400" b="0" dirty="0"/>
              <a:t>مَا كَانَ لِلنَّبِيِّ وَالَّذِينَ آمَنُوا أَنْ يَسْتَغْفِرُوا لِلْمُشْرِكِينَ وَلَوْ كَانُوا أُولِي قُرْبَىٰ مِنْ بَعْدِ مَا تَبَيَّنَ لَهُمْ أَنَّهُمْ أَصْحَابُ الْجَحِيمِ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EA8924-C253-F99F-CF4A-0DF475779CFC}"/>
              </a:ext>
            </a:extLst>
          </p:cNvPr>
          <p:cNvSpPr txBox="1"/>
          <p:nvPr/>
        </p:nvSpPr>
        <p:spPr>
          <a:xfrm>
            <a:off x="2060712" y="4827430"/>
            <a:ext cx="8070575" cy="1015663"/>
          </a:xfrm>
          <a:prstGeom prst="rect">
            <a:avLst/>
          </a:prstGeom>
          <a:noFill/>
        </p:spPr>
        <p:txBody>
          <a:bodyPr wrap="square">
            <a:spAutoFit/>
          </a:bodyPr>
          <a:lstStyle/>
          <a:p>
            <a:pPr algn="ctr"/>
            <a:r>
              <a:rPr lang="en-US" sz="2000" dirty="0"/>
              <a:t> It is not fitting, for the Prophet and those who believe, that they should pray for forgiveness for Pagans, even though they be of kin, after it is clear to them that they are companions of the Fire.</a:t>
            </a:r>
          </a:p>
        </p:txBody>
      </p:sp>
      <p:sp>
        <p:nvSpPr>
          <p:cNvPr id="3" name="TextBox 2">
            <a:extLst>
              <a:ext uri="{FF2B5EF4-FFF2-40B4-BE49-F238E27FC236}">
                <a16:creationId xmlns:a16="http://schemas.microsoft.com/office/drawing/2014/main" id="{3C44E3E8-44F5-3EE9-69D2-11759C9318BC}"/>
              </a:ext>
            </a:extLst>
          </p:cNvPr>
          <p:cNvSpPr txBox="1"/>
          <p:nvPr/>
        </p:nvSpPr>
        <p:spPr>
          <a:xfrm>
            <a:off x="3831431" y="45777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60589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8E8BA-AC5A-C473-D4E7-1BDD1A878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16F91-02D0-4BC9-3042-BCD471ACA5E5}"/>
              </a:ext>
            </a:extLst>
          </p:cNvPr>
          <p:cNvSpPr>
            <a:spLocks noGrp="1"/>
          </p:cNvSpPr>
          <p:nvPr>
            <p:ph type="title"/>
          </p:nvPr>
        </p:nvSpPr>
        <p:spPr>
          <a:xfrm>
            <a:off x="1991091" y="1419470"/>
            <a:ext cx="8209814" cy="3450327"/>
          </a:xfrm>
        </p:spPr>
        <p:txBody>
          <a:bodyPr>
            <a:noAutofit/>
          </a:bodyPr>
          <a:lstStyle/>
          <a:p>
            <a:pPr>
              <a:lnSpc>
                <a:spcPct val="100000"/>
              </a:lnSpc>
            </a:pPr>
            <a:r>
              <a:rPr lang="ar-EG" sz="5400" b="0" dirty="0"/>
              <a:t>وَمَا كَانَ اسْتِغْفَارُ إِبْرَاهِيمَ لِأَبِيهِ إِلَّا عَنْ مَوْعِدَةٍ وَعَدَهَا إِيَّاهُ فَلَمَّا تَبَيَّنَ لَهُ أَنَّهُ عَدُوٌّ لِلَّهِ تَبَرَّأَ مِنْهُۚ إِنَّ إِبْرَاهِيمَ لَأَوَّاهٌ حَلِيمٌ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1086BE-A193-8C72-D3F1-53DE2F2350F6}"/>
              </a:ext>
            </a:extLst>
          </p:cNvPr>
          <p:cNvSpPr txBox="1"/>
          <p:nvPr/>
        </p:nvSpPr>
        <p:spPr>
          <a:xfrm>
            <a:off x="2060711" y="4347878"/>
            <a:ext cx="8070575" cy="1323439"/>
          </a:xfrm>
          <a:prstGeom prst="rect">
            <a:avLst/>
          </a:prstGeom>
          <a:noFill/>
        </p:spPr>
        <p:txBody>
          <a:bodyPr wrap="square">
            <a:spAutoFit/>
          </a:bodyPr>
          <a:lstStyle/>
          <a:p>
            <a:pPr algn="ctr"/>
            <a:r>
              <a:rPr lang="en-US" sz="2000" dirty="0"/>
              <a:t> And Abraham prayed for his father's forgiveness only because of a promise he had made to him. But when it became clear to him that he was an enemy to Allah, he dissociated himself from him: for Abraham was most tender-hearted, forbearing.</a:t>
            </a:r>
          </a:p>
        </p:txBody>
      </p:sp>
      <p:sp>
        <p:nvSpPr>
          <p:cNvPr id="3" name="TextBox 2">
            <a:extLst>
              <a:ext uri="{FF2B5EF4-FFF2-40B4-BE49-F238E27FC236}">
                <a16:creationId xmlns:a16="http://schemas.microsoft.com/office/drawing/2014/main" id="{12DFE7F3-796A-7E9F-8FA9-6784856F188F}"/>
              </a:ext>
            </a:extLst>
          </p:cNvPr>
          <p:cNvSpPr txBox="1"/>
          <p:nvPr/>
        </p:nvSpPr>
        <p:spPr>
          <a:xfrm>
            <a:off x="1540992" y="41782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65549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40771-3578-60CE-3D92-760052CDF5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F749C-FCD4-E7C7-62EB-8E1E70BAFD64}"/>
              </a:ext>
            </a:extLst>
          </p:cNvPr>
          <p:cNvSpPr>
            <a:spLocks noGrp="1"/>
          </p:cNvSpPr>
          <p:nvPr>
            <p:ph type="title"/>
          </p:nvPr>
        </p:nvSpPr>
        <p:spPr>
          <a:xfrm>
            <a:off x="2273929" y="1405382"/>
            <a:ext cx="7644138" cy="3450327"/>
          </a:xfrm>
        </p:spPr>
        <p:txBody>
          <a:bodyPr>
            <a:noAutofit/>
          </a:bodyPr>
          <a:lstStyle/>
          <a:p>
            <a:pPr>
              <a:lnSpc>
                <a:spcPct val="100000"/>
              </a:lnSpc>
            </a:pPr>
            <a:r>
              <a:rPr lang="ar-EG" sz="5400" b="0" dirty="0"/>
              <a:t>وَمَا كَانَ اللَّهُ لِيُضِلَّ قَوْمًا بَعْدَ إِذْ هَدَاهُمْ حَتَّىٰ يُبَيِّنَ لَهُمْ مَا يَتَّقُونَۚ إِنَّ اللَّهَ بِكُلِّ شَيْءٍ عَلِيمٌ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049BDB-D925-DCC8-2C3D-4015EF74891A}"/>
              </a:ext>
            </a:extLst>
          </p:cNvPr>
          <p:cNvSpPr txBox="1"/>
          <p:nvPr/>
        </p:nvSpPr>
        <p:spPr>
          <a:xfrm>
            <a:off x="2060711" y="4347878"/>
            <a:ext cx="8070575" cy="1015663"/>
          </a:xfrm>
          <a:prstGeom prst="rect">
            <a:avLst/>
          </a:prstGeom>
          <a:noFill/>
        </p:spPr>
        <p:txBody>
          <a:bodyPr wrap="square">
            <a:spAutoFit/>
          </a:bodyPr>
          <a:lstStyle/>
          <a:p>
            <a:pPr algn="ctr"/>
            <a:r>
              <a:rPr lang="en-US" sz="2000" dirty="0"/>
              <a:t>And Allah will not mislead a people after He hath guided them, in order that He may make clear to them what to fear (and avoid)- for Allah hath knowledge of all things.</a:t>
            </a:r>
          </a:p>
        </p:txBody>
      </p:sp>
      <p:sp>
        <p:nvSpPr>
          <p:cNvPr id="3" name="TextBox 2">
            <a:extLst>
              <a:ext uri="{FF2B5EF4-FFF2-40B4-BE49-F238E27FC236}">
                <a16:creationId xmlns:a16="http://schemas.microsoft.com/office/drawing/2014/main" id="{CE694BFC-452E-1953-1839-C8015B89A6E9}"/>
              </a:ext>
            </a:extLst>
          </p:cNvPr>
          <p:cNvSpPr txBox="1"/>
          <p:nvPr/>
        </p:nvSpPr>
        <p:spPr>
          <a:xfrm>
            <a:off x="3609489" y="41249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6064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C9556-D98E-3AC5-9C76-8E348494F5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59BF40-AD0D-A816-EF52-2E58CC6D76F6}"/>
              </a:ext>
            </a:extLst>
          </p:cNvPr>
          <p:cNvSpPr>
            <a:spLocks noGrp="1"/>
          </p:cNvSpPr>
          <p:nvPr>
            <p:ph type="title"/>
          </p:nvPr>
        </p:nvSpPr>
        <p:spPr>
          <a:xfrm>
            <a:off x="2273930" y="1574057"/>
            <a:ext cx="7644138" cy="3450327"/>
          </a:xfrm>
        </p:spPr>
        <p:txBody>
          <a:bodyPr>
            <a:noAutofit/>
          </a:bodyPr>
          <a:lstStyle/>
          <a:p>
            <a:pPr>
              <a:lnSpc>
                <a:spcPct val="100000"/>
              </a:lnSpc>
            </a:pPr>
            <a:r>
              <a:rPr lang="ar-EG" sz="5400" b="0" dirty="0"/>
              <a:t>إِنَّ اللَّهَ لَهُ مُلْكُ السَّمَاوَاتِ وَالْأَرْضِۖ يُحْيِي وَيُمِيتُۚ وَمَا لَكُمْ مِنْ دُونِ اللَّهِ مِنْ وَلِيٍّ وَلَا نَصِيرٍ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EBBD1F-0191-09AD-0F9A-014A824388EB}"/>
              </a:ext>
            </a:extLst>
          </p:cNvPr>
          <p:cNvSpPr txBox="1"/>
          <p:nvPr/>
        </p:nvSpPr>
        <p:spPr>
          <a:xfrm>
            <a:off x="2060712" y="4516553"/>
            <a:ext cx="8070575" cy="707886"/>
          </a:xfrm>
          <a:prstGeom prst="rect">
            <a:avLst/>
          </a:prstGeom>
          <a:noFill/>
        </p:spPr>
        <p:txBody>
          <a:bodyPr wrap="square">
            <a:spAutoFit/>
          </a:bodyPr>
          <a:lstStyle/>
          <a:p>
            <a:pPr algn="ctr"/>
            <a:r>
              <a:rPr lang="en-US" sz="2000" dirty="0"/>
              <a:t>Unto Allah </a:t>
            </a:r>
            <a:r>
              <a:rPr lang="en-US" sz="2000" dirty="0" err="1"/>
              <a:t>belongeth</a:t>
            </a:r>
            <a:r>
              <a:rPr lang="en-US" sz="2000" dirty="0"/>
              <a:t> the dominion of the heavens and the earth. He giveth life and He taketh it. Except for Him ye have no protector nor helper.</a:t>
            </a:r>
          </a:p>
        </p:txBody>
      </p:sp>
      <p:sp>
        <p:nvSpPr>
          <p:cNvPr id="3" name="TextBox 2">
            <a:extLst>
              <a:ext uri="{FF2B5EF4-FFF2-40B4-BE49-F238E27FC236}">
                <a16:creationId xmlns:a16="http://schemas.microsoft.com/office/drawing/2014/main" id="{98C11981-40E3-770D-0CB8-11AFAADD7286}"/>
              </a:ext>
            </a:extLst>
          </p:cNvPr>
          <p:cNvSpPr txBox="1"/>
          <p:nvPr/>
        </p:nvSpPr>
        <p:spPr>
          <a:xfrm>
            <a:off x="3538468" y="42759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02773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523C5-C8F5-993D-271E-DB846EB416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C4759-DFBB-3299-21CF-1CC2DB5F08F6}"/>
              </a:ext>
            </a:extLst>
          </p:cNvPr>
          <p:cNvSpPr>
            <a:spLocks noGrp="1"/>
          </p:cNvSpPr>
          <p:nvPr>
            <p:ph type="title"/>
          </p:nvPr>
        </p:nvSpPr>
        <p:spPr>
          <a:xfrm>
            <a:off x="1820547" y="1297045"/>
            <a:ext cx="8550907" cy="3450327"/>
          </a:xfrm>
        </p:spPr>
        <p:txBody>
          <a:bodyPr>
            <a:noAutofit/>
          </a:bodyPr>
          <a:lstStyle/>
          <a:p>
            <a:pPr>
              <a:lnSpc>
                <a:spcPct val="100000"/>
              </a:lnSpc>
            </a:pPr>
            <a:r>
              <a:rPr lang="ar-EG" sz="4800" b="0" dirty="0"/>
              <a:t>لَقَدْ تَابَ اللَّهُ عَلَى النَّبِيِّ وَالْمُهَاجِرِينَ وَالْأَنْصَارِ الَّذِينَ اتَّبَعُوهُ فِي سَاعَةِ الْعُسْرَةِ مِنْ بَعْدِ مَا كَادَ يَزِيغُ قُلُوبُ فَرِيقٍ مِنْهُمْ ثُمَّ تَابَ عَلَيْهِمْ ۚ إِنَّهُ بِهِمْ رَءُوفٌ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8ADE47-AFF0-0ECB-5976-81994D7FB82C}"/>
              </a:ext>
            </a:extLst>
          </p:cNvPr>
          <p:cNvSpPr txBox="1"/>
          <p:nvPr/>
        </p:nvSpPr>
        <p:spPr>
          <a:xfrm>
            <a:off x="2060712" y="4570579"/>
            <a:ext cx="8070575" cy="1323439"/>
          </a:xfrm>
          <a:prstGeom prst="rect">
            <a:avLst/>
          </a:prstGeom>
          <a:noFill/>
        </p:spPr>
        <p:txBody>
          <a:bodyPr wrap="square">
            <a:spAutoFit/>
          </a:bodyPr>
          <a:lstStyle/>
          <a:p>
            <a:pPr algn="ctr"/>
            <a:r>
              <a:rPr lang="en-US" sz="2000" dirty="0"/>
              <a:t>Allah turned with </a:t>
            </a:r>
            <a:r>
              <a:rPr lang="en-US" sz="2000" dirty="0" err="1"/>
              <a:t>favour</a:t>
            </a:r>
            <a:r>
              <a:rPr lang="en-US" sz="2000" dirty="0"/>
              <a:t> to the Prophet, the Muhajirs, and the Ansar,- who followed him in a time of distress, after that the hearts of a part of them had nearly swerved (from duty); but He turned to them (also): for He is unto them Most Kind, Most Merciful.</a:t>
            </a:r>
          </a:p>
        </p:txBody>
      </p:sp>
      <p:sp>
        <p:nvSpPr>
          <p:cNvPr id="3" name="TextBox 2">
            <a:extLst>
              <a:ext uri="{FF2B5EF4-FFF2-40B4-BE49-F238E27FC236}">
                <a16:creationId xmlns:a16="http://schemas.microsoft.com/office/drawing/2014/main" id="{2F260629-8714-FDE2-61F9-A7A93A3B2971}"/>
              </a:ext>
            </a:extLst>
          </p:cNvPr>
          <p:cNvSpPr txBox="1"/>
          <p:nvPr/>
        </p:nvSpPr>
        <p:spPr>
          <a:xfrm>
            <a:off x="2895214" y="42628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38532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636CB-DC9B-6762-D01D-A5EFA15BCF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6E20A-6DCF-E31F-A6FB-3302C7CE4296}"/>
              </a:ext>
            </a:extLst>
          </p:cNvPr>
          <p:cNvSpPr>
            <a:spLocks noGrp="1"/>
          </p:cNvSpPr>
          <p:nvPr>
            <p:ph type="title"/>
          </p:nvPr>
        </p:nvSpPr>
        <p:spPr>
          <a:xfrm>
            <a:off x="1820545" y="1120252"/>
            <a:ext cx="8550907" cy="3450327"/>
          </a:xfrm>
        </p:spPr>
        <p:txBody>
          <a:bodyPr>
            <a:noAutofit/>
          </a:bodyPr>
          <a:lstStyle/>
          <a:p>
            <a:pPr>
              <a:lnSpc>
                <a:spcPct val="100000"/>
              </a:lnSpc>
            </a:pPr>
            <a:r>
              <a:rPr lang="ar-EG" sz="4800" b="0" dirty="0"/>
              <a:t>وَعَلَى الثَّلَاثَةِ الَّذِينَ خُلِّفُوا حَتَّىٰ إِذَا ضَاقَتْ عَلَيْهِمُ الْأَرْضُ بِمَا رَحُبَتْ وَضَاقَتْ عَلَيْهِمْ أَنْفُسُهُمْ وَظَنُّوا أَنْ لَا مَلْجَأَ مِنَ اللَّهِ إِلَّا إِلَيْهِ ثُمَّ تَابَ عَلَيْهِمْ لِيَتُوبُواۚ إِنَّ اللَّهَ هُوَ التَّوَّابُ الرَّحِيمُ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5789E9-B90C-F672-F22B-6CA97FBC5DC1}"/>
              </a:ext>
            </a:extLst>
          </p:cNvPr>
          <p:cNvSpPr txBox="1"/>
          <p:nvPr/>
        </p:nvSpPr>
        <p:spPr>
          <a:xfrm>
            <a:off x="2060710" y="4262802"/>
            <a:ext cx="8070575" cy="1477328"/>
          </a:xfrm>
          <a:prstGeom prst="rect">
            <a:avLst/>
          </a:prstGeom>
          <a:noFill/>
        </p:spPr>
        <p:txBody>
          <a:bodyPr wrap="square">
            <a:spAutoFit/>
          </a:bodyPr>
          <a:lstStyle/>
          <a:p>
            <a:pPr algn="ctr"/>
            <a:r>
              <a:rPr lang="en-US" dirty="0"/>
              <a:t>(He turned in mercy also) to the three who were left behind; (they felt guilty) to such a degree that the earth seemed constrained to them, for all its spaciousness, and their (very) souls seemed straitened to them,- and they perceived that there is no fleeing from Allah (and no refuge) but to Himself. Then He turned to them, that they might repent: for Allah is Oft-Returning, Most Merciful.</a:t>
            </a:r>
          </a:p>
        </p:txBody>
      </p:sp>
      <p:sp>
        <p:nvSpPr>
          <p:cNvPr id="3" name="TextBox 2">
            <a:extLst>
              <a:ext uri="{FF2B5EF4-FFF2-40B4-BE49-F238E27FC236}">
                <a16:creationId xmlns:a16="http://schemas.microsoft.com/office/drawing/2014/main" id="{269243E7-7E64-D976-B0EC-0646B7C4DED7}"/>
              </a:ext>
            </a:extLst>
          </p:cNvPr>
          <p:cNvSpPr txBox="1"/>
          <p:nvPr/>
        </p:nvSpPr>
        <p:spPr>
          <a:xfrm>
            <a:off x="1478374" y="4108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0785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7FF22-3361-2BDC-7762-8632A5A25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D3C7A-8AD8-24C4-62F9-5ABB3CA4BEE5}"/>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5400" b="0" dirty="0">
                <a:highlight>
                  <a:srgbClr val="00FF00"/>
                </a:highlight>
                <a:latin typeface="Arial" panose="020B0604020202020204" pitchFamily="34" charset="0"/>
                <a:ea typeface="+mn-ea"/>
                <a:cs typeface="Arial" panose="020B0604020202020204" pitchFamily="34" charset="0"/>
              </a:rPr>
              <a:t>سورة التوبة</a:t>
            </a:r>
            <a:endParaRPr lang="ar-EG" sz="8000" b="0" i="0" kern="1200" dirty="0">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047626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E1DFD-6FCA-43FB-01A8-9268C8138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41CF0-B460-2D5E-8E57-A7F99B30FA72}"/>
              </a:ext>
            </a:extLst>
          </p:cNvPr>
          <p:cNvSpPr>
            <a:spLocks noGrp="1"/>
          </p:cNvSpPr>
          <p:nvPr>
            <p:ph type="title"/>
          </p:nvPr>
        </p:nvSpPr>
        <p:spPr>
          <a:xfrm>
            <a:off x="1820547" y="1617401"/>
            <a:ext cx="8550907" cy="3450327"/>
          </a:xfrm>
        </p:spPr>
        <p:txBody>
          <a:bodyPr>
            <a:noAutofit/>
          </a:bodyPr>
          <a:lstStyle/>
          <a:p>
            <a:pPr>
              <a:lnSpc>
                <a:spcPct val="100000"/>
              </a:lnSpc>
            </a:pPr>
            <a:r>
              <a:rPr lang="ar-EG" sz="6000" b="0" dirty="0"/>
              <a:t>يَا أَيُّهَا الَّذِينَ آمَنُوا اتَّقُوا اللَّهَ وَكُونُوا مَعَ الصَّادِقِينَ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64442E-AFC7-1A3F-65F4-8406D6A256D4}"/>
              </a:ext>
            </a:extLst>
          </p:cNvPr>
          <p:cNvSpPr txBox="1"/>
          <p:nvPr/>
        </p:nvSpPr>
        <p:spPr>
          <a:xfrm>
            <a:off x="2060712" y="4233926"/>
            <a:ext cx="8070575" cy="707886"/>
          </a:xfrm>
          <a:prstGeom prst="rect">
            <a:avLst/>
          </a:prstGeom>
          <a:noFill/>
        </p:spPr>
        <p:txBody>
          <a:bodyPr wrap="square">
            <a:spAutoFit/>
          </a:bodyPr>
          <a:lstStyle/>
          <a:p>
            <a:pPr algn="ctr"/>
            <a:r>
              <a:rPr lang="en-US" sz="2000" dirty="0"/>
              <a:t>O ye who believe! Fear Allah and be with those who are true (in word and deed).</a:t>
            </a:r>
          </a:p>
        </p:txBody>
      </p:sp>
      <p:sp>
        <p:nvSpPr>
          <p:cNvPr id="3" name="TextBox 2">
            <a:extLst>
              <a:ext uri="{FF2B5EF4-FFF2-40B4-BE49-F238E27FC236}">
                <a16:creationId xmlns:a16="http://schemas.microsoft.com/office/drawing/2014/main" id="{A1F22B6E-946E-8D61-778E-7DBEFAC13F47}"/>
              </a:ext>
            </a:extLst>
          </p:cNvPr>
          <p:cNvSpPr txBox="1"/>
          <p:nvPr/>
        </p:nvSpPr>
        <p:spPr>
          <a:xfrm>
            <a:off x="3964123" y="39313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19502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CE008-833F-F95F-76F6-3B3A44E06C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3936EA-DBDE-6B84-E96C-866654F490A3}"/>
              </a:ext>
            </a:extLst>
          </p:cNvPr>
          <p:cNvSpPr>
            <a:spLocks noGrp="1"/>
          </p:cNvSpPr>
          <p:nvPr>
            <p:ph type="title"/>
          </p:nvPr>
        </p:nvSpPr>
        <p:spPr>
          <a:xfrm>
            <a:off x="1820547" y="1573013"/>
            <a:ext cx="8550907" cy="3450327"/>
          </a:xfrm>
        </p:spPr>
        <p:txBody>
          <a:bodyPr>
            <a:noAutofit/>
          </a:bodyPr>
          <a:lstStyle/>
          <a:p>
            <a:pPr>
              <a:lnSpc>
                <a:spcPct val="100000"/>
              </a:lnSpc>
            </a:pPr>
            <a:r>
              <a:rPr lang="ar-EG" sz="5400" b="0" dirty="0"/>
              <a:t>مَا كَانَ لِأَهْلِ الْمَدِينَةِ وَمَنْ حَوْلَهُمْ مِنَ الْأَعْرَابِ أَنْ يَتَخَلَّفُوا عَنْ رَسُولِ اللَّهِ وَلَا يَرْغَبُوا بِأَنْفُسِهِمْ عَنْ نَفْسِهِۚ...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E11684-07BA-FC39-6DF4-7715EFEE31D8}"/>
              </a:ext>
            </a:extLst>
          </p:cNvPr>
          <p:cNvSpPr txBox="1"/>
          <p:nvPr/>
        </p:nvSpPr>
        <p:spPr>
          <a:xfrm>
            <a:off x="2060712" y="4515508"/>
            <a:ext cx="8070575" cy="1015663"/>
          </a:xfrm>
          <a:prstGeom prst="rect">
            <a:avLst/>
          </a:prstGeom>
          <a:noFill/>
        </p:spPr>
        <p:txBody>
          <a:bodyPr wrap="square">
            <a:spAutoFit/>
          </a:bodyPr>
          <a:lstStyle/>
          <a:p>
            <a:pPr algn="ctr"/>
            <a:r>
              <a:rPr lang="en-US" sz="2000" dirty="0"/>
              <a:t>It was not fitting for the people of Medina and the Bedouin Arabs of the </a:t>
            </a:r>
            <a:r>
              <a:rPr lang="en-US" sz="2000" dirty="0" err="1"/>
              <a:t>neighbourhood</a:t>
            </a:r>
            <a:r>
              <a:rPr lang="en-US" sz="2000" dirty="0"/>
              <a:t>, to refuse to follow Allah's Messenger, nor to prefer their own lives to his:</a:t>
            </a:r>
          </a:p>
        </p:txBody>
      </p:sp>
    </p:spTree>
    <p:extLst>
      <p:ext uri="{BB962C8B-B14F-4D97-AF65-F5344CB8AC3E}">
        <p14:creationId xmlns:p14="http://schemas.microsoft.com/office/powerpoint/2010/main" val="27392401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73F65-2D7C-0FC0-51BA-4C0D332DD9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BAE32-A422-BDFB-C6BB-E26A822B752A}"/>
              </a:ext>
            </a:extLst>
          </p:cNvPr>
          <p:cNvSpPr>
            <a:spLocks noGrp="1"/>
          </p:cNvSpPr>
          <p:nvPr>
            <p:ph type="title"/>
          </p:nvPr>
        </p:nvSpPr>
        <p:spPr>
          <a:xfrm>
            <a:off x="1820545" y="1422093"/>
            <a:ext cx="8550907" cy="3450327"/>
          </a:xfrm>
        </p:spPr>
        <p:txBody>
          <a:bodyPr>
            <a:noAutofit/>
          </a:bodyPr>
          <a:lstStyle/>
          <a:p>
            <a:pPr>
              <a:lnSpc>
                <a:spcPct val="100000"/>
              </a:lnSpc>
            </a:pPr>
            <a:r>
              <a:rPr lang="ar-EG" sz="5000" b="0" dirty="0"/>
              <a:t>ذَٰلِكَ بِأَنَّهُمْ لَا يُصِيبُهُمْ ظَمَأٌ وَلَا نَصَبٌ وَلَا مَخْمَصَةٌ فِي سَبِيلِ اللَّهِ وَلَا يَطَئُونَ مَوْطِئًا يَغِيظُ الْكُفَّارَ وَلَا يَنَالُونَ مِنْ عَدُوٍّ نَيْلًا إِلَّا كُتِبَ لَهُمْ بِهِ عَمَلٌ صَالِحٌۚ...</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B38C22-4EB6-8F12-7ED8-156057F2EF62}"/>
              </a:ext>
            </a:extLst>
          </p:cNvPr>
          <p:cNvSpPr txBox="1"/>
          <p:nvPr/>
        </p:nvSpPr>
        <p:spPr>
          <a:xfrm>
            <a:off x="2060712" y="4657551"/>
            <a:ext cx="8070575" cy="1323439"/>
          </a:xfrm>
          <a:prstGeom prst="rect">
            <a:avLst/>
          </a:prstGeom>
          <a:noFill/>
        </p:spPr>
        <p:txBody>
          <a:bodyPr wrap="square">
            <a:spAutoFit/>
          </a:bodyPr>
          <a:lstStyle/>
          <a:p>
            <a:pPr algn="ctr"/>
            <a:r>
              <a:rPr lang="en-US" sz="2000" dirty="0"/>
              <a:t>because nothing could they suffer or do, but was reckoned to their credit as a deed of righteousness,- whether they suffered thirst, or fatigue, or hunger, in the cause of Allah, or trod paths to raise the ire of the Unbelievers, or received any injury whatever from an enemy: </a:t>
            </a:r>
          </a:p>
        </p:txBody>
      </p:sp>
    </p:spTree>
    <p:extLst>
      <p:ext uri="{BB962C8B-B14F-4D97-AF65-F5344CB8AC3E}">
        <p14:creationId xmlns:p14="http://schemas.microsoft.com/office/powerpoint/2010/main" val="634975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55E52-C2F1-E874-BC7C-560951626C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22716E-A7E0-B357-68D9-F35458380FBF}"/>
              </a:ext>
            </a:extLst>
          </p:cNvPr>
          <p:cNvSpPr>
            <a:spLocks noGrp="1"/>
          </p:cNvSpPr>
          <p:nvPr>
            <p:ph type="title"/>
          </p:nvPr>
        </p:nvSpPr>
        <p:spPr>
          <a:xfrm>
            <a:off x="1820547" y="1617401"/>
            <a:ext cx="8550907" cy="3450327"/>
          </a:xfrm>
        </p:spPr>
        <p:txBody>
          <a:bodyPr>
            <a:noAutofit/>
          </a:bodyPr>
          <a:lstStyle/>
          <a:p>
            <a:pPr>
              <a:lnSpc>
                <a:spcPct val="100000"/>
              </a:lnSpc>
            </a:pPr>
            <a:r>
              <a:rPr lang="ar-EG" sz="6000" b="0" dirty="0"/>
              <a:t>إِنَّ اللَّهَ لَا يُضِيعُ أَجْرَ الْمُحْسِنِينَ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767616-C0B3-7D48-28F4-E5DA61651E72}"/>
              </a:ext>
            </a:extLst>
          </p:cNvPr>
          <p:cNvSpPr txBox="1"/>
          <p:nvPr/>
        </p:nvSpPr>
        <p:spPr>
          <a:xfrm>
            <a:off x="2060712" y="3762590"/>
            <a:ext cx="8070575" cy="400110"/>
          </a:xfrm>
          <a:prstGeom prst="rect">
            <a:avLst/>
          </a:prstGeom>
          <a:noFill/>
        </p:spPr>
        <p:txBody>
          <a:bodyPr wrap="square">
            <a:spAutoFit/>
          </a:bodyPr>
          <a:lstStyle/>
          <a:p>
            <a:pPr algn="ctr"/>
            <a:r>
              <a:rPr lang="en-US" sz="2000" dirty="0"/>
              <a:t>for Allah </a:t>
            </a:r>
            <a:r>
              <a:rPr lang="en-US" sz="2000" dirty="0" err="1"/>
              <a:t>suffereth</a:t>
            </a:r>
            <a:r>
              <a:rPr lang="en-US" sz="2000" dirty="0"/>
              <a:t> not the reward to be lost of those who do good;-</a:t>
            </a:r>
          </a:p>
        </p:txBody>
      </p:sp>
      <p:sp>
        <p:nvSpPr>
          <p:cNvPr id="3" name="TextBox 2">
            <a:extLst>
              <a:ext uri="{FF2B5EF4-FFF2-40B4-BE49-F238E27FC236}">
                <a16:creationId xmlns:a16="http://schemas.microsoft.com/office/drawing/2014/main" id="{CB382F26-B7EB-2677-8ECA-42355B39B3A3}"/>
              </a:ext>
            </a:extLst>
          </p:cNvPr>
          <p:cNvSpPr txBox="1"/>
          <p:nvPr/>
        </p:nvSpPr>
        <p:spPr>
          <a:xfrm>
            <a:off x="1957770" y="3454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8180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70072-EB74-02FB-E9E2-9B1BD36B44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6C282D-8751-B9E3-F0E5-A67B4CFA1D84}"/>
              </a:ext>
            </a:extLst>
          </p:cNvPr>
          <p:cNvSpPr>
            <a:spLocks noGrp="1"/>
          </p:cNvSpPr>
          <p:nvPr>
            <p:ph type="title"/>
          </p:nvPr>
        </p:nvSpPr>
        <p:spPr>
          <a:xfrm>
            <a:off x="1820547" y="1505480"/>
            <a:ext cx="8550907" cy="3450327"/>
          </a:xfrm>
        </p:spPr>
        <p:txBody>
          <a:bodyPr>
            <a:noAutofit/>
          </a:bodyPr>
          <a:lstStyle/>
          <a:p>
            <a:pPr>
              <a:lnSpc>
                <a:spcPct val="100000"/>
              </a:lnSpc>
            </a:pPr>
            <a:r>
              <a:rPr lang="ar-EG" sz="5400" b="0" dirty="0"/>
              <a:t>وَلَا يُنْفِقُونَ نَفَقَةً صَغِيرَةً وَلَا كَبِيرَةً وَلَا يَقْطَعُونَ وَادِيًا إِلَّا كُتِبَ لَهُمْ لِيَجْزِيَهُمُ اللَّهُ أَحْسَنَ مَا كَانُوا يَعْمَلُونَ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B4015F-C825-3ABA-6715-825F66B5D808}"/>
              </a:ext>
            </a:extLst>
          </p:cNvPr>
          <p:cNvSpPr txBox="1"/>
          <p:nvPr/>
        </p:nvSpPr>
        <p:spPr>
          <a:xfrm>
            <a:off x="2060712" y="4447975"/>
            <a:ext cx="8070575" cy="1015663"/>
          </a:xfrm>
          <a:prstGeom prst="rect">
            <a:avLst/>
          </a:prstGeom>
          <a:noFill/>
        </p:spPr>
        <p:txBody>
          <a:bodyPr wrap="square">
            <a:spAutoFit/>
          </a:bodyPr>
          <a:lstStyle/>
          <a:p>
            <a:pPr algn="ctr"/>
            <a:r>
              <a:rPr lang="en-US" sz="2000" dirty="0"/>
              <a:t>Nor could they spend anything (for the cause) - small or great- nor cut across a valley, but the deed is inscribed to their credit: that Allah may requite their deed with the best (possible reward).</a:t>
            </a:r>
          </a:p>
        </p:txBody>
      </p:sp>
      <p:sp>
        <p:nvSpPr>
          <p:cNvPr id="3" name="TextBox 2">
            <a:extLst>
              <a:ext uri="{FF2B5EF4-FFF2-40B4-BE49-F238E27FC236}">
                <a16:creationId xmlns:a16="http://schemas.microsoft.com/office/drawing/2014/main" id="{C55933BF-4AA5-8EB3-8001-C557DA4E09F4}"/>
              </a:ext>
            </a:extLst>
          </p:cNvPr>
          <p:cNvSpPr txBox="1"/>
          <p:nvPr/>
        </p:nvSpPr>
        <p:spPr>
          <a:xfrm>
            <a:off x="3138501" y="41401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20743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D89C3-45A6-3710-12F7-5669D9413F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4865E7-31A2-BC53-65B5-C1B3F9DAE8DE}"/>
              </a:ext>
            </a:extLst>
          </p:cNvPr>
          <p:cNvSpPr>
            <a:spLocks noGrp="1"/>
          </p:cNvSpPr>
          <p:nvPr>
            <p:ph type="title"/>
          </p:nvPr>
        </p:nvSpPr>
        <p:spPr>
          <a:xfrm>
            <a:off x="1984471" y="1443337"/>
            <a:ext cx="8223058" cy="3450327"/>
          </a:xfrm>
        </p:spPr>
        <p:txBody>
          <a:bodyPr>
            <a:noAutofit/>
          </a:bodyPr>
          <a:lstStyle/>
          <a:p>
            <a:pPr>
              <a:lnSpc>
                <a:spcPct val="100000"/>
              </a:lnSpc>
            </a:pPr>
            <a:r>
              <a:rPr lang="ar-EG" sz="4800" b="0" dirty="0"/>
              <a:t>وَمَا كَانَ الْمُؤْمِنُونَ لِيَنْفِرُوا كَافَّةًۚ فَلَوْلَا نَفَرَ مِنْ كُلِّ فِرْقَةٍ مِنْهُمْ طَائِفَةٌ لِيَتَفَقَّهُوا فِي الدِّينِ وَلِيُنْذِرُوا قَوْمَهُمْ إِذَا رَجَعُوا إِلَيْهِمْ لَعَلَّهُمْ يَحْذَرُونَ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DE8EF5-E716-A9EE-C624-498E91EA74B6}"/>
              </a:ext>
            </a:extLst>
          </p:cNvPr>
          <p:cNvSpPr txBox="1"/>
          <p:nvPr/>
        </p:nvSpPr>
        <p:spPr>
          <a:xfrm>
            <a:off x="2060712" y="4528802"/>
            <a:ext cx="8070575" cy="1323439"/>
          </a:xfrm>
          <a:prstGeom prst="rect">
            <a:avLst/>
          </a:prstGeom>
          <a:noFill/>
        </p:spPr>
        <p:txBody>
          <a:bodyPr wrap="square">
            <a:spAutoFit/>
          </a:bodyPr>
          <a:lstStyle/>
          <a:p>
            <a:pPr algn="ctr"/>
            <a:r>
              <a:rPr lang="en-US" sz="2000" dirty="0"/>
              <a:t>Nor should the Believers all go forth together: if a contingent from every expedition remained behind, they could devote themselves to studies in religion, and admonish the people when they return to them,- that thus they (may learn) to guard themselves (against evil).</a:t>
            </a:r>
          </a:p>
        </p:txBody>
      </p:sp>
      <p:sp>
        <p:nvSpPr>
          <p:cNvPr id="3" name="TextBox 2">
            <a:extLst>
              <a:ext uri="{FF2B5EF4-FFF2-40B4-BE49-F238E27FC236}">
                <a16:creationId xmlns:a16="http://schemas.microsoft.com/office/drawing/2014/main" id="{8B3D5B51-3607-CE03-D054-F07D9176CC2E}"/>
              </a:ext>
            </a:extLst>
          </p:cNvPr>
          <p:cNvSpPr txBox="1"/>
          <p:nvPr/>
        </p:nvSpPr>
        <p:spPr>
          <a:xfrm>
            <a:off x="4718727" y="42861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1210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39766-F1C9-7263-77AB-EF03C650A9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8FD58-621F-7C8E-C801-AF599A72DF34}"/>
              </a:ext>
            </a:extLst>
          </p:cNvPr>
          <p:cNvSpPr>
            <a:spLocks noGrp="1"/>
          </p:cNvSpPr>
          <p:nvPr>
            <p:ph type="title"/>
          </p:nvPr>
        </p:nvSpPr>
        <p:spPr>
          <a:xfrm>
            <a:off x="1984471" y="1594257"/>
            <a:ext cx="8223058" cy="3450327"/>
          </a:xfrm>
        </p:spPr>
        <p:txBody>
          <a:bodyPr>
            <a:noAutofit/>
          </a:bodyPr>
          <a:lstStyle/>
          <a:p>
            <a:pPr>
              <a:lnSpc>
                <a:spcPct val="100000"/>
              </a:lnSpc>
            </a:pPr>
            <a:r>
              <a:rPr lang="ar-EG" sz="5400" b="0" dirty="0"/>
              <a:t>يَا أَيُّهَا الَّذِينَ آمَنُوا قَاتِلُوا الَّذِينَ يَلُونَكُمْ مِنَ الْكُفَّارِ وَلْيَجِدُوا فِيكُمْ غِلْظَةً ۚ وَاعْلَمُوا أَنَّ اللَّهَ مَعَ الْمُتَّقِينَ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27A791-ED0E-20AA-DF2C-6CDF954FCD58}"/>
              </a:ext>
            </a:extLst>
          </p:cNvPr>
          <p:cNvSpPr txBox="1"/>
          <p:nvPr/>
        </p:nvSpPr>
        <p:spPr>
          <a:xfrm>
            <a:off x="2060712" y="4562791"/>
            <a:ext cx="8070575" cy="707886"/>
          </a:xfrm>
          <a:prstGeom prst="rect">
            <a:avLst/>
          </a:prstGeom>
          <a:noFill/>
        </p:spPr>
        <p:txBody>
          <a:bodyPr wrap="square">
            <a:spAutoFit/>
          </a:bodyPr>
          <a:lstStyle/>
          <a:p>
            <a:pPr algn="ctr"/>
            <a:r>
              <a:rPr lang="en-US" sz="2000" dirty="0"/>
              <a:t>O ye who believe! fight the unbelievers who gird you about, and let them find firmness in you: and know that Allah is with those who fear Him.</a:t>
            </a:r>
          </a:p>
        </p:txBody>
      </p:sp>
      <p:sp>
        <p:nvSpPr>
          <p:cNvPr id="3" name="TextBox 2">
            <a:extLst>
              <a:ext uri="{FF2B5EF4-FFF2-40B4-BE49-F238E27FC236}">
                <a16:creationId xmlns:a16="http://schemas.microsoft.com/office/drawing/2014/main" id="{924FFB1D-4767-B20A-57F4-961439ECC748}"/>
              </a:ext>
            </a:extLst>
          </p:cNvPr>
          <p:cNvSpPr txBox="1"/>
          <p:nvPr/>
        </p:nvSpPr>
        <p:spPr>
          <a:xfrm>
            <a:off x="2810028" y="42550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820275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13C6A-3336-118F-262A-E652FCD339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D73A3-0C23-A657-2839-3E43B5A21D2D}"/>
              </a:ext>
            </a:extLst>
          </p:cNvPr>
          <p:cNvSpPr>
            <a:spLocks noGrp="1"/>
          </p:cNvSpPr>
          <p:nvPr>
            <p:ph type="title"/>
          </p:nvPr>
        </p:nvSpPr>
        <p:spPr>
          <a:xfrm>
            <a:off x="1984471" y="1594257"/>
            <a:ext cx="8223058" cy="3450327"/>
          </a:xfrm>
        </p:spPr>
        <p:txBody>
          <a:bodyPr>
            <a:noAutofit/>
          </a:bodyPr>
          <a:lstStyle/>
          <a:p>
            <a:pPr>
              <a:lnSpc>
                <a:spcPct val="100000"/>
              </a:lnSpc>
            </a:pPr>
            <a:r>
              <a:rPr lang="ar-EG" sz="5400" b="0" dirty="0"/>
              <a:t>وَإِذَا مَا أُنْزِلَتْ سُورَةٌ فَمِنْهُمْ مَنْ يَقُولُ أَيُّكُمْ زَادَتْهُ هَٰذِهِ إِيمَانًاۚ فَأَمَّا الَّذِينَ آمَنُوا فَزَادَتْهُمْ إِيمَانًا وَهُمْ يَسْتَبْشِرُونَ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66EB5D-1518-56E4-011C-E7AC42728BB2}"/>
              </a:ext>
            </a:extLst>
          </p:cNvPr>
          <p:cNvSpPr txBox="1"/>
          <p:nvPr/>
        </p:nvSpPr>
        <p:spPr>
          <a:xfrm>
            <a:off x="2060712" y="4562791"/>
            <a:ext cx="8070575" cy="1015663"/>
          </a:xfrm>
          <a:prstGeom prst="rect">
            <a:avLst/>
          </a:prstGeom>
          <a:noFill/>
        </p:spPr>
        <p:txBody>
          <a:bodyPr wrap="square">
            <a:spAutoFit/>
          </a:bodyPr>
          <a:lstStyle/>
          <a:p>
            <a:pPr algn="ctr"/>
            <a:r>
              <a:rPr lang="en-US" sz="2000" dirty="0"/>
              <a:t>Whenever there cometh down a sura, some of them say: "Which of you has had His faith increased by it?" Yea, those who believe,- their faith is increased and they do rejoice.</a:t>
            </a:r>
          </a:p>
        </p:txBody>
      </p:sp>
      <p:sp>
        <p:nvSpPr>
          <p:cNvPr id="3" name="TextBox 2">
            <a:extLst>
              <a:ext uri="{FF2B5EF4-FFF2-40B4-BE49-F238E27FC236}">
                <a16:creationId xmlns:a16="http://schemas.microsoft.com/office/drawing/2014/main" id="{73811D30-904A-910E-AD30-5B753ED33C79}"/>
              </a:ext>
            </a:extLst>
          </p:cNvPr>
          <p:cNvSpPr txBox="1"/>
          <p:nvPr/>
        </p:nvSpPr>
        <p:spPr>
          <a:xfrm>
            <a:off x="2410533" y="42550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80988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84FB-926A-682C-5379-4BF2177BC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3B696-2869-BA8E-80DD-3AB749218F6B}"/>
              </a:ext>
            </a:extLst>
          </p:cNvPr>
          <p:cNvSpPr>
            <a:spLocks noGrp="1"/>
          </p:cNvSpPr>
          <p:nvPr>
            <p:ph type="title"/>
          </p:nvPr>
        </p:nvSpPr>
        <p:spPr>
          <a:xfrm>
            <a:off x="1984472" y="1683033"/>
            <a:ext cx="8223058" cy="3450327"/>
          </a:xfrm>
        </p:spPr>
        <p:txBody>
          <a:bodyPr>
            <a:noAutofit/>
          </a:bodyPr>
          <a:lstStyle/>
          <a:p>
            <a:pPr>
              <a:lnSpc>
                <a:spcPct val="100000"/>
              </a:lnSpc>
            </a:pPr>
            <a:r>
              <a:rPr lang="ar-EG" sz="5000" b="0" dirty="0"/>
              <a:t>وَأَمَّا الَّذِينَ فِي قُلُوبِهِمْ مَرَضٌ فَزَادَتْهُمْ رِجْسًا إِلَىٰ رِجْسِهِمْ وَمَاتُوا وَهُمْ كَافِرُونَ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F60776-BBF7-3B70-B73B-6BB9CD02BE94}"/>
              </a:ext>
            </a:extLst>
          </p:cNvPr>
          <p:cNvSpPr txBox="1"/>
          <p:nvPr/>
        </p:nvSpPr>
        <p:spPr>
          <a:xfrm>
            <a:off x="2060712" y="4172172"/>
            <a:ext cx="8070575" cy="707886"/>
          </a:xfrm>
          <a:prstGeom prst="rect">
            <a:avLst/>
          </a:prstGeom>
          <a:noFill/>
        </p:spPr>
        <p:txBody>
          <a:bodyPr wrap="square">
            <a:spAutoFit/>
          </a:bodyPr>
          <a:lstStyle/>
          <a:p>
            <a:pPr algn="ctr"/>
            <a:r>
              <a:rPr lang="en-US" sz="2000" dirty="0"/>
              <a:t>But those in whose hearts is a disease,- it will add doubt to their doubt, and they will die in a state of Unbelief.</a:t>
            </a:r>
          </a:p>
        </p:txBody>
      </p:sp>
      <p:sp>
        <p:nvSpPr>
          <p:cNvPr id="3" name="TextBox 2">
            <a:extLst>
              <a:ext uri="{FF2B5EF4-FFF2-40B4-BE49-F238E27FC236}">
                <a16:creationId xmlns:a16="http://schemas.microsoft.com/office/drawing/2014/main" id="{E45ACBE4-9C7F-A233-FE56-6CDB58312FFA}"/>
              </a:ext>
            </a:extLst>
          </p:cNvPr>
          <p:cNvSpPr txBox="1"/>
          <p:nvPr/>
        </p:nvSpPr>
        <p:spPr>
          <a:xfrm>
            <a:off x="1718544" y="3864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4483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E59-A630-3E7A-EED5-A78EC6D0A5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683C5-D404-0922-E433-0359C226C49A}"/>
              </a:ext>
            </a:extLst>
          </p:cNvPr>
          <p:cNvSpPr>
            <a:spLocks noGrp="1"/>
          </p:cNvSpPr>
          <p:nvPr>
            <p:ph type="title"/>
          </p:nvPr>
        </p:nvSpPr>
        <p:spPr>
          <a:xfrm>
            <a:off x="1984472" y="1683033"/>
            <a:ext cx="8223058" cy="3450327"/>
          </a:xfrm>
        </p:spPr>
        <p:txBody>
          <a:bodyPr>
            <a:noAutofit/>
          </a:bodyPr>
          <a:lstStyle/>
          <a:p>
            <a:pPr>
              <a:lnSpc>
                <a:spcPct val="100000"/>
              </a:lnSpc>
            </a:pPr>
            <a:r>
              <a:rPr lang="ar-EG" sz="5000" b="0" dirty="0"/>
              <a:t>أَوَلَا يَرَوْنَ أَنَّهُمْ يُفْتَنُونَ فِي كُلِّ عَامٍ مَرَّةً أَوْ مَرَّتَيْنِ ثُمَّ لَا يَتُوبُونَ وَلَا هُمْ يَذَّكَّرُونَ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2C2BE3-5D68-146E-814D-81F58EB50E40}"/>
              </a:ext>
            </a:extLst>
          </p:cNvPr>
          <p:cNvSpPr txBox="1"/>
          <p:nvPr/>
        </p:nvSpPr>
        <p:spPr>
          <a:xfrm>
            <a:off x="2060712" y="4172172"/>
            <a:ext cx="8070575" cy="707886"/>
          </a:xfrm>
          <a:prstGeom prst="rect">
            <a:avLst/>
          </a:prstGeom>
          <a:noFill/>
        </p:spPr>
        <p:txBody>
          <a:bodyPr wrap="square">
            <a:spAutoFit/>
          </a:bodyPr>
          <a:lstStyle/>
          <a:p>
            <a:pPr algn="ctr"/>
            <a:r>
              <a:rPr lang="en-US" sz="2000" dirty="0"/>
              <a:t>See they not that they are tried every year once or twice? Yet they turn not in repentance, and they take no heed.</a:t>
            </a:r>
          </a:p>
        </p:txBody>
      </p:sp>
      <p:sp>
        <p:nvSpPr>
          <p:cNvPr id="3" name="TextBox 2">
            <a:extLst>
              <a:ext uri="{FF2B5EF4-FFF2-40B4-BE49-F238E27FC236}">
                <a16:creationId xmlns:a16="http://schemas.microsoft.com/office/drawing/2014/main" id="{DDFFE19F-0982-C95B-1C82-B2C916447300}"/>
              </a:ext>
            </a:extLst>
          </p:cNvPr>
          <p:cNvSpPr txBox="1"/>
          <p:nvPr/>
        </p:nvSpPr>
        <p:spPr>
          <a:xfrm>
            <a:off x="1780687" y="38643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255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2A759-E825-6E5A-E174-65036744C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4A802-298B-7FEA-5492-A1DC73B15D47}"/>
              </a:ext>
            </a:extLst>
          </p:cNvPr>
          <p:cNvSpPr>
            <a:spLocks noGrp="1"/>
          </p:cNvSpPr>
          <p:nvPr>
            <p:ph type="title"/>
          </p:nvPr>
        </p:nvSpPr>
        <p:spPr>
          <a:xfrm>
            <a:off x="2060711" y="1212744"/>
            <a:ext cx="8070575" cy="3450327"/>
          </a:xfrm>
        </p:spPr>
        <p:txBody>
          <a:bodyPr>
            <a:noAutofit/>
          </a:bodyPr>
          <a:lstStyle/>
          <a:p>
            <a:pPr>
              <a:lnSpc>
                <a:spcPct val="100000"/>
              </a:lnSpc>
            </a:pPr>
            <a:r>
              <a:rPr lang="ar-EG" sz="4800" b="0" dirty="0"/>
              <a:t>يَعْتَذِرُونَ إِلَيْكُمْ إِذَا رَجَعْتُمْ إِلَيْهِمْۚ قُلْ لَا تَعْتَذِرُوا لَنْ نُؤْمِنَ لَكُمْ قَدْ نَبَّأَنَا اللَّهُ مِنْ أَخْبَارِكُمْۚ وَسَيَرَى اللَّهُ عَمَلَكُمْ وَرَسُولُهُ ثُمَّ تُرَدُّونَ إِلَىٰ عَالِمِ الْغَيْبِ وَالشَّهَادَةِ فَيُنَبِّئُكُمْ بِمَا كُنْتُمْ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C8CE0-9BB3-964E-F456-DC2B7A6705FF}"/>
              </a:ext>
            </a:extLst>
          </p:cNvPr>
          <p:cNvSpPr txBox="1"/>
          <p:nvPr/>
        </p:nvSpPr>
        <p:spPr>
          <a:xfrm>
            <a:off x="2060711" y="4663071"/>
            <a:ext cx="8070575" cy="1477328"/>
          </a:xfrm>
          <a:prstGeom prst="rect">
            <a:avLst/>
          </a:prstGeom>
          <a:noFill/>
        </p:spPr>
        <p:txBody>
          <a:bodyPr wrap="square">
            <a:spAutoFit/>
          </a:bodyPr>
          <a:lstStyle/>
          <a:p>
            <a:pPr algn="ctr"/>
            <a:r>
              <a:rPr lang="en-US" dirty="0"/>
              <a:t>They will present their excuses to you when ye return to them. Say thou: "Present no excuses: we shall not believe you: Allah hath already informed us of the true state of matters concerning you: It is your actions that Allah and His Messenger will observe: in the end will ye be brought back to Him Who </a:t>
            </a:r>
            <a:r>
              <a:rPr lang="en-US" dirty="0" err="1"/>
              <a:t>knoweth</a:t>
            </a:r>
            <a:r>
              <a:rPr lang="en-US" dirty="0"/>
              <a:t> what is hidden and what is open: then will He show you the truth of all that ye did."</a:t>
            </a:r>
          </a:p>
        </p:txBody>
      </p:sp>
      <p:sp>
        <p:nvSpPr>
          <p:cNvPr id="3" name="TextBox 2">
            <a:extLst>
              <a:ext uri="{FF2B5EF4-FFF2-40B4-BE49-F238E27FC236}">
                <a16:creationId xmlns:a16="http://schemas.microsoft.com/office/drawing/2014/main" id="{3D937C32-5A8F-D310-CAE9-0DB29E149993}"/>
              </a:ext>
            </a:extLst>
          </p:cNvPr>
          <p:cNvSpPr txBox="1"/>
          <p:nvPr/>
        </p:nvSpPr>
        <p:spPr>
          <a:xfrm>
            <a:off x="4035616" y="44375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16347536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08496-96A5-69BF-1D86-416EF1726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DCED2-A37B-7285-41CB-D612BEC99483}"/>
              </a:ext>
            </a:extLst>
          </p:cNvPr>
          <p:cNvSpPr>
            <a:spLocks noGrp="1"/>
          </p:cNvSpPr>
          <p:nvPr>
            <p:ph type="title"/>
          </p:nvPr>
        </p:nvSpPr>
        <p:spPr>
          <a:xfrm>
            <a:off x="1984470" y="1505480"/>
            <a:ext cx="8223058" cy="3450327"/>
          </a:xfrm>
        </p:spPr>
        <p:txBody>
          <a:bodyPr>
            <a:noAutofit/>
          </a:bodyPr>
          <a:lstStyle/>
          <a:p>
            <a:pPr>
              <a:lnSpc>
                <a:spcPct val="100000"/>
              </a:lnSpc>
            </a:pPr>
            <a:r>
              <a:rPr lang="ar-EG" sz="5400" b="0" dirty="0"/>
              <a:t>وَإِذَا مَا أُنْزِلَتْ سُورَةٌ نَظَرَ بَعْضُهُمْ إِلَىٰ بَعْضٍ هَلْ يَرَاكُمْ مِنْ أَحَدٍ ثُمَّ انْصَرَفُواۚ صَرَفَ اللَّهُ قُلُوبَهُمْ بِأَنَّهُمْ قَوْمٌ لَا يَفْقَهُونَ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6266C6-2BFB-1B88-A093-1DF7E143E932}"/>
              </a:ext>
            </a:extLst>
          </p:cNvPr>
          <p:cNvSpPr txBox="1"/>
          <p:nvPr/>
        </p:nvSpPr>
        <p:spPr>
          <a:xfrm>
            <a:off x="2060711" y="4447975"/>
            <a:ext cx="8070575" cy="1015663"/>
          </a:xfrm>
          <a:prstGeom prst="rect">
            <a:avLst/>
          </a:prstGeom>
          <a:noFill/>
        </p:spPr>
        <p:txBody>
          <a:bodyPr wrap="square">
            <a:spAutoFit/>
          </a:bodyPr>
          <a:lstStyle/>
          <a:p>
            <a:pPr algn="ctr"/>
            <a:r>
              <a:rPr lang="en-US" sz="2000" dirty="0"/>
              <a:t>Whenever there cometh down a Sura, they look at each other, (saying), "Doth anyone see you?" Then they turn aside: Allah hath turned their hearts (from the light); for they are a people that understand not.</a:t>
            </a:r>
          </a:p>
        </p:txBody>
      </p:sp>
      <p:sp>
        <p:nvSpPr>
          <p:cNvPr id="3" name="TextBox 2">
            <a:extLst>
              <a:ext uri="{FF2B5EF4-FFF2-40B4-BE49-F238E27FC236}">
                <a16:creationId xmlns:a16="http://schemas.microsoft.com/office/drawing/2014/main" id="{68BA80CF-7759-C26A-7236-A935ABDE3310}"/>
              </a:ext>
            </a:extLst>
          </p:cNvPr>
          <p:cNvSpPr txBox="1"/>
          <p:nvPr/>
        </p:nvSpPr>
        <p:spPr>
          <a:xfrm>
            <a:off x="1558746" y="41401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50442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C4D57-C4E8-1C90-01EC-B3B27358D5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87CA07-46E5-9E92-F64E-B8B7D5690EEE}"/>
              </a:ext>
            </a:extLst>
          </p:cNvPr>
          <p:cNvSpPr>
            <a:spLocks noGrp="1"/>
          </p:cNvSpPr>
          <p:nvPr>
            <p:ph type="title"/>
          </p:nvPr>
        </p:nvSpPr>
        <p:spPr>
          <a:xfrm>
            <a:off x="1984470" y="1505480"/>
            <a:ext cx="8223058" cy="3450327"/>
          </a:xfrm>
        </p:spPr>
        <p:txBody>
          <a:bodyPr>
            <a:noAutofit/>
          </a:bodyPr>
          <a:lstStyle/>
          <a:p>
            <a:pPr>
              <a:lnSpc>
                <a:spcPct val="100000"/>
              </a:lnSpc>
            </a:pPr>
            <a:r>
              <a:rPr lang="ar-EG" sz="5400" b="0" dirty="0"/>
              <a:t>لَقَدْ جَاءَكُمْ رَسُولٌ مِنْ أَنْفُسِكُمْ عَزِيزٌ عَلَيْهِ مَا عَنِتُّمْ حَرِيصٌ عَلَيْكُمْ بِالْمُؤْمِنِينَ رَءُوفٌ رَحِيمٌ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72FAA5-56CA-62B8-C56F-ED190779129E}"/>
              </a:ext>
            </a:extLst>
          </p:cNvPr>
          <p:cNvSpPr txBox="1"/>
          <p:nvPr/>
        </p:nvSpPr>
        <p:spPr>
          <a:xfrm>
            <a:off x="2060711" y="4447975"/>
            <a:ext cx="8070575" cy="1015663"/>
          </a:xfrm>
          <a:prstGeom prst="rect">
            <a:avLst/>
          </a:prstGeom>
          <a:noFill/>
        </p:spPr>
        <p:txBody>
          <a:bodyPr wrap="square">
            <a:spAutoFit/>
          </a:bodyPr>
          <a:lstStyle/>
          <a:p>
            <a:pPr algn="ctr"/>
            <a:r>
              <a:rPr lang="en-US" sz="2000" dirty="0"/>
              <a:t>Now hath come unto you a Messenger from amongst yourselves: it grieves him that ye should perish: ardently anxious is he over you: to the Believers is he most kind and merciful.</a:t>
            </a:r>
          </a:p>
        </p:txBody>
      </p:sp>
      <p:sp>
        <p:nvSpPr>
          <p:cNvPr id="3" name="TextBox 2">
            <a:extLst>
              <a:ext uri="{FF2B5EF4-FFF2-40B4-BE49-F238E27FC236}">
                <a16:creationId xmlns:a16="http://schemas.microsoft.com/office/drawing/2014/main" id="{E8EE2870-E09A-F4A4-5358-8A53F348372A}"/>
              </a:ext>
            </a:extLst>
          </p:cNvPr>
          <p:cNvSpPr txBox="1"/>
          <p:nvPr/>
        </p:nvSpPr>
        <p:spPr>
          <a:xfrm>
            <a:off x="4124393" y="42289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0937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D720D-0204-5AD5-E70B-B41553A617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7CA687-72CF-EB78-869C-8EE0302F07B7}"/>
              </a:ext>
            </a:extLst>
          </p:cNvPr>
          <p:cNvSpPr>
            <a:spLocks noGrp="1"/>
          </p:cNvSpPr>
          <p:nvPr>
            <p:ph type="title"/>
          </p:nvPr>
        </p:nvSpPr>
        <p:spPr>
          <a:xfrm>
            <a:off x="1984471" y="1665278"/>
            <a:ext cx="8223058" cy="3450327"/>
          </a:xfrm>
        </p:spPr>
        <p:txBody>
          <a:bodyPr>
            <a:noAutofit/>
          </a:bodyPr>
          <a:lstStyle/>
          <a:p>
            <a:pPr>
              <a:lnSpc>
                <a:spcPct val="100000"/>
              </a:lnSpc>
            </a:pPr>
            <a:r>
              <a:rPr lang="ar-EG" sz="5400" b="0" dirty="0"/>
              <a:t>فَإِنْ تَوَلَّوْا فَقُلْ حَسْبِيَ اللَّهُ لَا إِلَٰهَ إِلَّا هُوَۖ عَلَيْهِ تَوَكَّلْتُۖ وَهُوَ رَبُّ الْعَرْشِ الْعَظِيمِ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F306E4-FB32-9B20-2894-41B5BB83E07C}"/>
              </a:ext>
            </a:extLst>
          </p:cNvPr>
          <p:cNvSpPr txBox="1"/>
          <p:nvPr/>
        </p:nvSpPr>
        <p:spPr>
          <a:xfrm>
            <a:off x="2060712" y="4261543"/>
            <a:ext cx="8070575" cy="707886"/>
          </a:xfrm>
          <a:prstGeom prst="rect">
            <a:avLst/>
          </a:prstGeom>
          <a:noFill/>
        </p:spPr>
        <p:txBody>
          <a:bodyPr wrap="square">
            <a:spAutoFit/>
          </a:bodyPr>
          <a:lstStyle/>
          <a:p>
            <a:pPr algn="ctr"/>
            <a:r>
              <a:rPr lang="en-US" sz="2000" dirty="0"/>
              <a:t>But if they turn away, Say: "Allah </a:t>
            </a:r>
            <a:r>
              <a:rPr lang="en-US" sz="2000" dirty="0" err="1"/>
              <a:t>sufficeth</a:t>
            </a:r>
            <a:r>
              <a:rPr lang="en-US" sz="2000" dirty="0"/>
              <a:t> me: there is no god but He: On Him is my trust,- He the Lord of the Throne (of Glory) Supreme!"</a:t>
            </a:r>
          </a:p>
        </p:txBody>
      </p:sp>
      <p:sp>
        <p:nvSpPr>
          <p:cNvPr id="3" name="TextBox 2">
            <a:extLst>
              <a:ext uri="{FF2B5EF4-FFF2-40B4-BE49-F238E27FC236}">
                <a16:creationId xmlns:a16="http://schemas.microsoft.com/office/drawing/2014/main" id="{319D3075-D012-6ACD-BAC3-D82D56FE4277}"/>
              </a:ext>
            </a:extLst>
          </p:cNvPr>
          <p:cNvSpPr txBox="1"/>
          <p:nvPr/>
        </p:nvSpPr>
        <p:spPr>
          <a:xfrm>
            <a:off x="1642302" y="39537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24752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65973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CC14-3348-7DF8-860C-9F7473F98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C4714-80D0-524B-A2BF-B40D4730D12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يونس</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830589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BF982-681F-9049-3795-B139605D2A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C143BD-DF30-080C-CA46-91617647B932}"/>
              </a:ext>
            </a:extLst>
          </p:cNvPr>
          <p:cNvSpPr>
            <a:spLocks noGrp="1"/>
          </p:cNvSpPr>
          <p:nvPr>
            <p:ph type="title"/>
          </p:nvPr>
        </p:nvSpPr>
        <p:spPr>
          <a:xfrm>
            <a:off x="1984471" y="1709666"/>
            <a:ext cx="8223058" cy="3450327"/>
          </a:xfrm>
        </p:spPr>
        <p:txBody>
          <a:bodyPr>
            <a:noAutofit/>
          </a:bodyPr>
          <a:lstStyle/>
          <a:p>
            <a:pPr>
              <a:lnSpc>
                <a:spcPct val="100000"/>
              </a:lnSpc>
            </a:pPr>
            <a:r>
              <a:rPr lang="ar-EG" sz="6000" b="0" dirty="0"/>
              <a:t>الرۚ تِلْكَ آيَاتُ الْكِتَابِ الْحَكِيمِ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E28561-5593-DD30-7227-D913BCAE55FB}"/>
              </a:ext>
            </a:extLst>
          </p:cNvPr>
          <p:cNvSpPr txBox="1"/>
          <p:nvPr/>
        </p:nvSpPr>
        <p:spPr>
          <a:xfrm>
            <a:off x="2060712" y="3897205"/>
            <a:ext cx="8070575" cy="400110"/>
          </a:xfrm>
          <a:prstGeom prst="rect">
            <a:avLst/>
          </a:prstGeom>
          <a:noFill/>
        </p:spPr>
        <p:txBody>
          <a:bodyPr wrap="square">
            <a:spAutoFit/>
          </a:bodyPr>
          <a:lstStyle/>
          <a:p>
            <a:pPr algn="ctr"/>
            <a:r>
              <a:rPr lang="en-US" sz="2000" dirty="0"/>
              <a:t>A.L.R. These are the </a:t>
            </a:r>
            <a:r>
              <a:rPr lang="en-US" sz="2000" dirty="0" err="1"/>
              <a:t>ayats</a:t>
            </a:r>
            <a:r>
              <a:rPr lang="en-US" sz="2000" dirty="0"/>
              <a:t> of the Book of Wisdom.</a:t>
            </a:r>
          </a:p>
        </p:txBody>
      </p:sp>
      <p:sp>
        <p:nvSpPr>
          <p:cNvPr id="3" name="TextBox 2">
            <a:extLst>
              <a:ext uri="{FF2B5EF4-FFF2-40B4-BE49-F238E27FC236}">
                <a16:creationId xmlns:a16="http://schemas.microsoft.com/office/drawing/2014/main" id="{DE49D610-6333-06B9-FE14-06ADA1C7E6F1}"/>
              </a:ext>
            </a:extLst>
          </p:cNvPr>
          <p:cNvSpPr txBox="1"/>
          <p:nvPr/>
        </p:nvSpPr>
        <p:spPr>
          <a:xfrm>
            <a:off x="2388027" y="3660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380999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DDEA0-F6F5-9842-1197-CBD1A5EA1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AA7C8-E9F1-7EF9-4B3A-7F5E0799D83D}"/>
              </a:ext>
            </a:extLst>
          </p:cNvPr>
          <p:cNvSpPr>
            <a:spLocks noGrp="1"/>
          </p:cNvSpPr>
          <p:nvPr>
            <p:ph type="title"/>
          </p:nvPr>
        </p:nvSpPr>
        <p:spPr>
          <a:xfrm>
            <a:off x="1984471" y="1230272"/>
            <a:ext cx="8223058" cy="3450327"/>
          </a:xfrm>
        </p:spPr>
        <p:txBody>
          <a:bodyPr>
            <a:noAutofit/>
          </a:bodyPr>
          <a:lstStyle/>
          <a:p>
            <a:pPr>
              <a:lnSpc>
                <a:spcPct val="100000"/>
              </a:lnSpc>
            </a:pPr>
            <a:r>
              <a:rPr lang="ar-EG" sz="5000" b="0" dirty="0"/>
              <a:t>أَكَانَ لِلنَّاسِ عَجَبًا أَنْ أَوْحَيْنَا إِلَىٰ رَجُلٍ مِنْهُمْ أَنْ أَنْذِرِ النَّاسَ وَبَشِّرِ الَّذِينَ آمَنُوا أَنَّ لَهُمْ قَدَمَ صِدْقٍ عِنْدَ رَبِّهِمْۗ قَالَ الْكَافِرُونَ إِنَّ هَٰذَا لَسَاحِرٌ مُبِينٌ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6D9149-F2CE-4F26-6F09-07F96D5C78D3}"/>
              </a:ext>
            </a:extLst>
          </p:cNvPr>
          <p:cNvSpPr txBox="1"/>
          <p:nvPr/>
        </p:nvSpPr>
        <p:spPr>
          <a:xfrm>
            <a:off x="2060712" y="4455990"/>
            <a:ext cx="8070575" cy="1631216"/>
          </a:xfrm>
          <a:prstGeom prst="rect">
            <a:avLst/>
          </a:prstGeom>
          <a:noFill/>
        </p:spPr>
        <p:txBody>
          <a:bodyPr wrap="square">
            <a:spAutoFit/>
          </a:bodyPr>
          <a:lstStyle/>
          <a:p>
            <a:pPr algn="ctr"/>
            <a:r>
              <a:rPr lang="en-US" sz="2000" dirty="0"/>
              <a:t>Is it a matter of wonderment to men that We have sent Our inspiration to a man from among themselves?- that he should warn mankind (of their danger), and give the good news to the Believers that they have before their Lord the lofty rank of truth. (But) say the Unbelievers: "This is indeed an evident sorcerer!"</a:t>
            </a:r>
          </a:p>
        </p:txBody>
      </p:sp>
      <p:sp>
        <p:nvSpPr>
          <p:cNvPr id="3" name="TextBox 2">
            <a:extLst>
              <a:ext uri="{FF2B5EF4-FFF2-40B4-BE49-F238E27FC236}">
                <a16:creationId xmlns:a16="http://schemas.microsoft.com/office/drawing/2014/main" id="{EF124611-32D0-D40B-C9A7-D1F96B879348}"/>
              </a:ext>
            </a:extLst>
          </p:cNvPr>
          <p:cNvSpPr txBox="1"/>
          <p:nvPr/>
        </p:nvSpPr>
        <p:spPr>
          <a:xfrm>
            <a:off x="4039275" y="41840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2524221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A601A-5BF2-C33A-B17F-D6B264830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2B053-97D3-B9ED-5CC8-850449DDCA57}"/>
              </a:ext>
            </a:extLst>
          </p:cNvPr>
          <p:cNvSpPr>
            <a:spLocks noGrp="1"/>
          </p:cNvSpPr>
          <p:nvPr>
            <p:ph type="title"/>
          </p:nvPr>
        </p:nvSpPr>
        <p:spPr>
          <a:xfrm>
            <a:off x="1928828" y="1141495"/>
            <a:ext cx="8334341" cy="3450327"/>
          </a:xfrm>
        </p:spPr>
        <p:txBody>
          <a:bodyPr>
            <a:noAutofit/>
          </a:bodyPr>
          <a:lstStyle/>
          <a:p>
            <a:pPr>
              <a:lnSpc>
                <a:spcPct val="100000"/>
              </a:lnSpc>
            </a:pPr>
            <a:r>
              <a:rPr lang="ar-EG" sz="5000" b="0" dirty="0"/>
              <a:t>إِنَّ رَبَّكُمُ اللَّهُ الَّذِي خَلَقَ السَّمَاوَاتِ وَالْأَرْضَ فِي سِتَّةِ أَيَّامٍ ثُمَّ اسْتَوَىٰ عَلَى الْعَرْشِۖ يُدَبِّرُ الْأَمْرَۖ مَا مِنْ شَفِيعٍ إِلَّا مِنْ بَعْدِ إِذْنِهِۚ ذَٰلِكُمُ اللَّهُ رَبُّكُمْ فَاعْبُدُوهُۚ أَفَلَا تَذَكَّرُونَ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E10AE7-5195-4B16-2BDC-25B63BDE7A12}"/>
              </a:ext>
            </a:extLst>
          </p:cNvPr>
          <p:cNvSpPr txBox="1"/>
          <p:nvPr/>
        </p:nvSpPr>
        <p:spPr>
          <a:xfrm>
            <a:off x="2060712" y="4302101"/>
            <a:ext cx="8070575" cy="1631216"/>
          </a:xfrm>
          <a:prstGeom prst="rect">
            <a:avLst/>
          </a:prstGeom>
          <a:noFill/>
        </p:spPr>
        <p:txBody>
          <a:bodyPr wrap="square">
            <a:spAutoFit/>
          </a:bodyPr>
          <a:lstStyle/>
          <a:p>
            <a:pPr algn="ctr"/>
            <a:r>
              <a:rPr lang="en-US" sz="2000" dirty="0"/>
              <a:t>Verily your Lord is Allah, who created the heavens and the earth in six days, and is firmly established on the throne (of authority), regulating and governing all things. No intercessor (can plead with Him) except after His leave (hath been obtained). This is Allah your Lord; Him therefore serve ye: will ye not receive admonition?</a:t>
            </a:r>
          </a:p>
        </p:txBody>
      </p:sp>
      <p:sp>
        <p:nvSpPr>
          <p:cNvPr id="3" name="TextBox 2">
            <a:extLst>
              <a:ext uri="{FF2B5EF4-FFF2-40B4-BE49-F238E27FC236}">
                <a16:creationId xmlns:a16="http://schemas.microsoft.com/office/drawing/2014/main" id="{027A3E06-0D4E-C51B-A6E2-9A5C271927D2}"/>
              </a:ext>
            </a:extLst>
          </p:cNvPr>
          <p:cNvSpPr txBox="1"/>
          <p:nvPr/>
        </p:nvSpPr>
        <p:spPr>
          <a:xfrm>
            <a:off x="1718543" y="40771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7071880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FD7A8-C006-D378-FAB8-55FD44DC7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B8B1D-FFA7-7032-3A08-38D1AF2CDA9A}"/>
              </a:ext>
            </a:extLst>
          </p:cNvPr>
          <p:cNvSpPr>
            <a:spLocks noGrp="1"/>
          </p:cNvSpPr>
          <p:nvPr>
            <p:ph type="title"/>
          </p:nvPr>
        </p:nvSpPr>
        <p:spPr>
          <a:xfrm>
            <a:off x="1928828" y="1203639"/>
            <a:ext cx="8334341" cy="3450327"/>
          </a:xfrm>
        </p:spPr>
        <p:txBody>
          <a:bodyPr>
            <a:noAutofit/>
          </a:bodyPr>
          <a:lstStyle/>
          <a:p>
            <a:pPr>
              <a:lnSpc>
                <a:spcPct val="100000"/>
              </a:lnSpc>
            </a:pPr>
            <a:r>
              <a:rPr lang="ar-EG" sz="4800" b="0" dirty="0"/>
              <a:t>إِلَيْهِ مَرْجِعُكُمْ جَمِيعًاۖ وَعْدَ اللَّهِ حَقًّاۚ إِنَّهُ يَبْدَأُ الْخَلْقَ ثُمَّ يُعِيدُهُ لِيَجْزِيَ الَّذِينَ آمَنُوا وَعَمِلُوا الصَّالِحَاتِ بِالْقِسْطِۚ وَالَّذِينَ كَفَرُوا لَهُمْ شَرَابٌ مِنْ حَمِيمٍ وَعَذَابٌ أَلِيمٌ بِمَا كَانُوا يَكْفُرُونَ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683072-F5C4-02B7-01E5-B53AB35C5D36}"/>
              </a:ext>
            </a:extLst>
          </p:cNvPr>
          <p:cNvSpPr txBox="1"/>
          <p:nvPr/>
        </p:nvSpPr>
        <p:spPr>
          <a:xfrm>
            <a:off x="2060712" y="4337612"/>
            <a:ext cx="8070575" cy="1631216"/>
          </a:xfrm>
          <a:prstGeom prst="rect">
            <a:avLst/>
          </a:prstGeom>
          <a:noFill/>
        </p:spPr>
        <p:txBody>
          <a:bodyPr wrap="square">
            <a:spAutoFit/>
          </a:bodyPr>
          <a:lstStyle/>
          <a:p>
            <a:pPr algn="ctr"/>
            <a:r>
              <a:rPr lang="en-US" sz="2000" dirty="0"/>
              <a:t>To Him will be your return- of all of you. The promise of Allah is true and sure. It is He Who </a:t>
            </a:r>
            <a:r>
              <a:rPr lang="en-US" sz="2000" dirty="0" err="1"/>
              <a:t>beginneth</a:t>
            </a:r>
            <a:r>
              <a:rPr lang="en-US" sz="2000" dirty="0"/>
              <a:t> the process of creation, and </a:t>
            </a:r>
            <a:r>
              <a:rPr lang="en-US" sz="2000" dirty="0" err="1"/>
              <a:t>repeateth</a:t>
            </a:r>
            <a:r>
              <a:rPr lang="en-US" sz="2000" dirty="0"/>
              <a:t> it, that He may reward with justice those who believe and work righteousness; but those who reject Him will have draughts of boiling fluids, and a penalty grievous, because they did reject Him.</a:t>
            </a:r>
          </a:p>
        </p:txBody>
      </p:sp>
      <p:sp>
        <p:nvSpPr>
          <p:cNvPr id="3" name="TextBox 2">
            <a:extLst>
              <a:ext uri="{FF2B5EF4-FFF2-40B4-BE49-F238E27FC236}">
                <a16:creationId xmlns:a16="http://schemas.microsoft.com/office/drawing/2014/main" id="{FA954A56-E7F6-EA8F-DB92-949C8F765EC8}"/>
              </a:ext>
            </a:extLst>
          </p:cNvPr>
          <p:cNvSpPr txBox="1"/>
          <p:nvPr/>
        </p:nvSpPr>
        <p:spPr>
          <a:xfrm>
            <a:off x="1928828" y="4029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987590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47E28-8E7F-1492-DAEA-C70550394D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EE532-2BF0-EE07-8638-AA4DDAB631B8}"/>
              </a:ext>
            </a:extLst>
          </p:cNvPr>
          <p:cNvSpPr>
            <a:spLocks noGrp="1"/>
          </p:cNvSpPr>
          <p:nvPr>
            <p:ph type="title"/>
          </p:nvPr>
        </p:nvSpPr>
        <p:spPr>
          <a:xfrm>
            <a:off x="2060711" y="1203639"/>
            <a:ext cx="8070575" cy="3450327"/>
          </a:xfrm>
        </p:spPr>
        <p:txBody>
          <a:bodyPr>
            <a:noAutofit/>
          </a:bodyPr>
          <a:lstStyle/>
          <a:p>
            <a:pPr>
              <a:lnSpc>
                <a:spcPct val="100000"/>
              </a:lnSpc>
            </a:pPr>
            <a:r>
              <a:rPr lang="ar-EG" sz="4800" b="0" dirty="0"/>
              <a:t>هُوَ الَّذِي جَعَلَ الشَّمْسَ ضِيَاءً وَالْقَمَرَ نُورًا وَقَدَّرَهُ مَنَازِلَ لِتَعْلَمُوا عَدَدَ السِّنِينَ وَالْحِسَابَۚ مَا خَلَقَ اللَّهُ ذَٰلِكَ إِلَّا بِالْحَقِّ ۚ يُفَصِّلُ الْآيَاتِ لِقَوْمٍ يَعْلَمُونَ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8ED50F-2DFC-9834-3277-0A162F5E35BA}"/>
              </a:ext>
            </a:extLst>
          </p:cNvPr>
          <p:cNvSpPr txBox="1"/>
          <p:nvPr/>
        </p:nvSpPr>
        <p:spPr>
          <a:xfrm>
            <a:off x="2060712" y="4337612"/>
            <a:ext cx="8070575" cy="1631216"/>
          </a:xfrm>
          <a:prstGeom prst="rect">
            <a:avLst/>
          </a:prstGeom>
          <a:noFill/>
        </p:spPr>
        <p:txBody>
          <a:bodyPr wrap="square">
            <a:spAutoFit/>
          </a:bodyPr>
          <a:lstStyle/>
          <a:p>
            <a:pPr algn="ctr"/>
            <a:r>
              <a:rPr lang="en-US" sz="2000" dirty="0"/>
              <a:t>It is He Who made the sun to be a shining glory and the moon to be a light (of beauty), and measured out stages for her; that ye might know the number of years and the count (of time). Nowise did Allah create this but in truth and righteousness. (Thus) doth He explain His Signs in detail, for those who understand.</a:t>
            </a:r>
          </a:p>
        </p:txBody>
      </p:sp>
      <p:sp>
        <p:nvSpPr>
          <p:cNvPr id="3" name="TextBox 2">
            <a:extLst>
              <a:ext uri="{FF2B5EF4-FFF2-40B4-BE49-F238E27FC236}">
                <a16:creationId xmlns:a16="http://schemas.microsoft.com/office/drawing/2014/main" id="{02FAD116-CE10-D77F-334C-930F7D2FFEF8}"/>
              </a:ext>
            </a:extLst>
          </p:cNvPr>
          <p:cNvSpPr txBox="1"/>
          <p:nvPr/>
        </p:nvSpPr>
        <p:spPr>
          <a:xfrm>
            <a:off x="3136192" y="40617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20060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9D7C9-5736-8D51-1AE2-BE4741BCAF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AD0DA-885B-4B2E-13B1-2AC48F536CD7}"/>
              </a:ext>
            </a:extLst>
          </p:cNvPr>
          <p:cNvSpPr>
            <a:spLocks noGrp="1"/>
          </p:cNvSpPr>
          <p:nvPr>
            <p:ph type="title"/>
          </p:nvPr>
        </p:nvSpPr>
        <p:spPr>
          <a:xfrm>
            <a:off x="2060712" y="1496830"/>
            <a:ext cx="8070575" cy="3450327"/>
          </a:xfrm>
        </p:spPr>
        <p:txBody>
          <a:bodyPr>
            <a:noAutofit/>
          </a:bodyPr>
          <a:lstStyle/>
          <a:p>
            <a:pPr>
              <a:lnSpc>
                <a:spcPct val="100000"/>
              </a:lnSpc>
            </a:pPr>
            <a:r>
              <a:rPr lang="ar-EG" sz="5400" b="0" dirty="0"/>
              <a:t>سَيَحْلِفُونَ بِاللَّهِ لَكُمْ إِذَا انْقَلَبْتُمْ إِلَيْهِمْ لِتُعْرِضُوا عَنْهُمْۖ فَأَعْرِضُوا عَنْهُمْۖ إِنَّهُمْ رِجْسٌۖ وَمَأْوَاهُمْ جَهَنَّمُ جَزَاءً بِمَا كَانُوا يَكْسِبُونَ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2CED28-5030-2B28-2339-206B5E18F408}"/>
              </a:ext>
            </a:extLst>
          </p:cNvPr>
          <p:cNvSpPr txBox="1"/>
          <p:nvPr/>
        </p:nvSpPr>
        <p:spPr>
          <a:xfrm>
            <a:off x="2060712" y="4818675"/>
            <a:ext cx="8070575" cy="923330"/>
          </a:xfrm>
          <a:prstGeom prst="rect">
            <a:avLst/>
          </a:prstGeom>
          <a:noFill/>
        </p:spPr>
        <p:txBody>
          <a:bodyPr wrap="square">
            <a:spAutoFit/>
          </a:bodyPr>
          <a:lstStyle/>
          <a:p>
            <a:pPr algn="ctr"/>
            <a:r>
              <a:rPr lang="en-US" dirty="0"/>
              <a:t>They will swear to you by Allah, when ye return to them, that ye may leave them alone. So leave them alone: For they are an abomination, and Hell is their dwelling-place,-a fitting recompense for the (evil) that they did.</a:t>
            </a:r>
          </a:p>
        </p:txBody>
      </p:sp>
      <p:sp>
        <p:nvSpPr>
          <p:cNvPr id="3" name="TextBox 2">
            <a:extLst>
              <a:ext uri="{FF2B5EF4-FFF2-40B4-BE49-F238E27FC236}">
                <a16:creationId xmlns:a16="http://schemas.microsoft.com/office/drawing/2014/main" id="{A77D7E4E-25F1-1ADF-41BD-F8003D6DC0FC}"/>
              </a:ext>
            </a:extLst>
          </p:cNvPr>
          <p:cNvSpPr txBox="1"/>
          <p:nvPr/>
        </p:nvSpPr>
        <p:spPr>
          <a:xfrm>
            <a:off x="4728075" y="45086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5362346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E67D2-7472-5C01-98BE-6D1D65272F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428AC6-D5B6-11D4-A224-C0164C1109B3}"/>
              </a:ext>
            </a:extLst>
          </p:cNvPr>
          <p:cNvSpPr>
            <a:spLocks noGrp="1"/>
          </p:cNvSpPr>
          <p:nvPr>
            <p:ph type="title"/>
          </p:nvPr>
        </p:nvSpPr>
        <p:spPr>
          <a:xfrm>
            <a:off x="2402423" y="1514358"/>
            <a:ext cx="7387154" cy="3450327"/>
          </a:xfrm>
        </p:spPr>
        <p:txBody>
          <a:bodyPr>
            <a:noAutofit/>
          </a:bodyPr>
          <a:lstStyle/>
          <a:p>
            <a:pPr>
              <a:lnSpc>
                <a:spcPct val="100000"/>
              </a:lnSpc>
            </a:pPr>
            <a:r>
              <a:rPr lang="ar-EG" sz="5400" b="0" dirty="0"/>
              <a:t>إِنَّ فِي اخْتِلَافِ اللَّيْلِ وَالنَّهَارِ وَمَا خَلَقَ اللَّهُ فِي السَّمَاوَاتِ وَالْأَرْضِ لَآيَاتٍ لِقَوْمٍ يَتَّقُونَ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4653D8-33C5-7031-EED8-F7E2D2F727CE}"/>
              </a:ext>
            </a:extLst>
          </p:cNvPr>
          <p:cNvSpPr txBox="1"/>
          <p:nvPr/>
        </p:nvSpPr>
        <p:spPr>
          <a:xfrm>
            <a:off x="2060712" y="4460986"/>
            <a:ext cx="8070575" cy="707886"/>
          </a:xfrm>
          <a:prstGeom prst="rect">
            <a:avLst/>
          </a:prstGeom>
          <a:noFill/>
        </p:spPr>
        <p:txBody>
          <a:bodyPr wrap="square">
            <a:spAutoFit/>
          </a:bodyPr>
          <a:lstStyle/>
          <a:p>
            <a:pPr algn="ctr"/>
            <a:r>
              <a:rPr lang="en-US" sz="2000" dirty="0"/>
              <a:t>Verily, in the alternation of the night and the day, and in all that Allah hath created, in the heavens and the earth, are signs for those who fear Him.</a:t>
            </a:r>
          </a:p>
        </p:txBody>
      </p:sp>
      <p:sp>
        <p:nvSpPr>
          <p:cNvPr id="3" name="TextBox 2">
            <a:extLst>
              <a:ext uri="{FF2B5EF4-FFF2-40B4-BE49-F238E27FC236}">
                <a16:creationId xmlns:a16="http://schemas.microsoft.com/office/drawing/2014/main" id="{BDDEB15B-B4CD-C977-A938-28D7D5C0CF21}"/>
              </a:ext>
            </a:extLst>
          </p:cNvPr>
          <p:cNvSpPr txBox="1"/>
          <p:nvPr/>
        </p:nvSpPr>
        <p:spPr>
          <a:xfrm>
            <a:off x="3775385" y="4166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88360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408C2-C1B6-2165-B10C-F9DA2B1958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38E15-4028-718A-ECF9-E88AD1D36B1D}"/>
              </a:ext>
            </a:extLst>
          </p:cNvPr>
          <p:cNvSpPr>
            <a:spLocks noGrp="1"/>
          </p:cNvSpPr>
          <p:nvPr>
            <p:ph type="title"/>
          </p:nvPr>
        </p:nvSpPr>
        <p:spPr>
          <a:xfrm>
            <a:off x="2151122" y="1470128"/>
            <a:ext cx="7889756" cy="3450327"/>
          </a:xfrm>
        </p:spPr>
        <p:txBody>
          <a:bodyPr>
            <a:noAutofit/>
          </a:bodyPr>
          <a:lstStyle/>
          <a:p>
            <a:pPr>
              <a:lnSpc>
                <a:spcPct val="100000"/>
              </a:lnSpc>
            </a:pPr>
            <a:r>
              <a:rPr lang="ar-EG" sz="6000" b="0" dirty="0"/>
              <a:t>إِنَّ الَّذِينَ لَا يَرْجُونَ لِقَاءَنَا وَرَضُوا بِالْحَيَاةِ الدُّنْيَا وَاطْمَأَنُّوا بِهَا وَالَّذِينَ هُمْ عَنْ آيَاتِنَا غَافِلُونَ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816E0A-90C8-9938-E9B4-E2F2957C50BF}"/>
              </a:ext>
            </a:extLst>
          </p:cNvPr>
          <p:cNvSpPr txBox="1"/>
          <p:nvPr/>
        </p:nvSpPr>
        <p:spPr>
          <a:xfrm>
            <a:off x="2060712" y="4487619"/>
            <a:ext cx="8070575" cy="1015663"/>
          </a:xfrm>
          <a:prstGeom prst="rect">
            <a:avLst/>
          </a:prstGeom>
          <a:noFill/>
        </p:spPr>
        <p:txBody>
          <a:bodyPr wrap="square">
            <a:spAutoFit/>
          </a:bodyPr>
          <a:lstStyle/>
          <a:p>
            <a:pPr algn="ctr"/>
            <a:r>
              <a:rPr lang="en-US" sz="2000" dirty="0"/>
              <a:t>Those who rest not their hope on their meeting with Us, but are pleased and satisfied with the life of the present, and those who heed not Our Signs,-</a:t>
            </a:r>
          </a:p>
        </p:txBody>
      </p:sp>
      <p:sp>
        <p:nvSpPr>
          <p:cNvPr id="3" name="TextBox 2">
            <a:extLst>
              <a:ext uri="{FF2B5EF4-FFF2-40B4-BE49-F238E27FC236}">
                <a16:creationId xmlns:a16="http://schemas.microsoft.com/office/drawing/2014/main" id="{491804F6-432D-8142-B00B-80B9AF03B6B3}"/>
              </a:ext>
            </a:extLst>
          </p:cNvPr>
          <p:cNvSpPr txBox="1"/>
          <p:nvPr/>
        </p:nvSpPr>
        <p:spPr>
          <a:xfrm>
            <a:off x="1937709" y="41798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54401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D7A0E-CC4C-5FAD-6533-A75E2A87F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E3A017-70CD-6F26-BC39-C2C1DDC5268F}"/>
              </a:ext>
            </a:extLst>
          </p:cNvPr>
          <p:cNvSpPr>
            <a:spLocks noGrp="1"/>
          </p:cNvSpPr>
          <p:nvPr>
            <p:ph type="title"/>
          </p:nvPr>
        </p:nvSpPr>
        <p:spPr>
          <a:xfrm>
            <a:off x="2151122" y="1647681"/>
            <a:ext cx="7889756" cy="3450327"/>
          </a:xfrm>
        </p:spPr>
        <p:txBody>
          <a:bodyPr>
            <a:noAutofit/>
          </a:bodyPr>
          <a:lstStyle/>
          <a:p>
            <a:pPr>
              <a:lnSpc>
                <a:spcPct val="100000"/>
              </a:lnSpc>
            </a:pPr>
            <a:r>
              <a:rPr lang="ar-EG" sz="6000" b="0" dirty="0"/>
              <a:t>أُولَٰئِكَ مَأْوَاهُمُ النَّارُ بِمَا </a:t>
            </a:r>
            <a:br>
              <a:rPr lang="ar-EG" sz="6000" b="0" dirty="0"/>
            </a:br>
            <a:r>
              <a:rPr lang="ar-EG" sz="6000" b="0" dirty="0"/>
              <a:t>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966BAF-23A3-8783-123C-4C9FE4B6AA2A}"/>
              </a:ext>
            </a:extLst>
          </p:cNvPr>
          <p:cNvSpPr txBox="1"/>
          <p:nvPr/>
        </p:nvSpPr>
        <p:spPr>
          <a:xfrm>
            <a:off x="2060712" y="4272855"/>
            <a:ext cx="8070575" cy="400110"/>
          </a:xfrm>
          <a:prstGeom prst="rect">
            <a:avLst/>
          </a:prstGeom>
          <a:noFill/>
        </p:spPr>
        <p:txBody>
          <a:bodyPr wrap="square">
            <a:spAutoFit/>
          </a:bodyPr>
          <a:lstStyle/>
          <a:p>
            <a:pPr algn="ctr"/>
            <a:r>
              <a:rPr lang="en-US" sz="2000" dirty="0"/>
              <a:t>Their abode is the Fire, because of the (evil) they earned.</a:t>
            </a:r>
          </a:p>
        </p:txBody>
      </p:sp>
      <p:sp>
        <p:nvSpPr>
          <p:cNvPr id="3" name="TextBox 2">
            <a:extLst>
              <a:ext uri="{FF2B5EF4-FFF2-40B4-BE49-F238E27FC236}">
                <a16:creationId xmlns:a16="http://schemas.microsoft.com/office/drawing/2014/main" id="{69C0BBC6-29F2-35C0-B288-A529DDD0667B}"/>
              </a:ext>
            </a:extLst>
          </p:cNvPr>
          <p:cNvSpPr txBox="1"/>
          <p:nvPr/>
        </p:nvSpPr>
        <p:spPr>
          <a:xfrm>
            <a:off x="4041717" y="39401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54206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9FCF0-8FD9-794D-8429-BE916F65FE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D24BA-7EFE-F549-9074-FC998A6C6BE6}"/>
              </a:ext>
            </a:extLst>
          </p:cNvPr>
          <p:cNvSpPr>
            <a:spLocks noGrp="1"/>
          </p:cNvSpPr>
          <p:nvPr>
            <p:ph type="title"/>
          </p:nvPr>
        </p:nvSpPr>
        <p:spPr>
          <a:xfrm>
            <a:off x="2151122" y="1470128"/>
            <a:ext cx="7889756" cy="3450327"/>
          </a:xfrm>
        </p:spPr>
        <p:txBody>
          <a:bodyPr>
            <a:noAutofit/>
          </a:bodyPr>
          <a:lstStyle/>
          <a:p>
            <a:pPr>
              <a:lnSpc>
                <a:spcPct val="100000"/>
              </a:lnSpc>
            </a:pPr>
            <a:r>
              <a:rPr lang="ar-EG" sz="5400" b="0" dirty="0"/>
              <a:t>إِنَّ الَّذِينَ آمَنُوا وَعَمِلُوا الصَّالِحَاتِ يَهْدِيهِمْ رَبُّهُمْ بِإِيمَانِهِمْۖ تَجْرِي مِنْ تَحْتِهِمُ الْأَنْهَارُ فِي جَنَّاتِ النَّعِيمِ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3C2A22-5C66-C388-BDA0-B4B2DF6E6331}"/>
              </a:ext>
            </a:extLst>
          </p:cNvPr>
          <p:cNvSpPr txBox="1"/>
          <p:nvPr/>
        </p:nvSpPr>
        <p:spPr>
          <a:xfrm>
            <a:off x="2060712" y="4443600"/>
            <a:ext cx="8070575" cy="707886"/>
          </a:xfrm>
          <a:prstGeom prst="rect">
            <a:avLst/>
          </a:prstGeom>
          <a:noFill/>
        </p:spPr>
        <p:txBody>
          <a:bodyPr wrap="square">
            <a:spAutoFit/>
          </a:bodyPr>
          <a:lstStyle/>
          <a:p>
            <a:pPr algn="ctr"/>
            <a:r>
              <a:rPr lang="en-US" sz="2000" dirty="0"/>
              <a:t>Those who believe, and work righteousness,- their Lord will guide them because of their faith: beneath them will flow rivers in gardens of bliss.</a:t>
            </a:r>
          </a:p>
        </p:txBody>
      </p:sp>
      <p:sp>
        <p:nvSpPr>
          <p:cNvPr id="3" name="TextBox 2">
            <a:extLst>
              <a:ext uri="{FF2B5EF4-FFF2-40B4-BE49-F238E27FC236}">
                <a16:creationId xmlns:a16="http://schemas.microsoft.com/office/drawing/2014/main" id="{962CBE4A-A833-CC87-9C1C-25491AA351EF}"/>
              </a:ext>
            </a:extLst>
          </p:cNvPr>
          <p:cNvSpPr txBox="1"/>
          <p:nvPr/>
        </p:nvSpPr>
        <p:spPr>
          <a:xfrm>
            <a:off x="2452615" y="41798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374532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52EDE-FB74-3C3C-C9FF-BA3432224B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278F-3E60-E7DF-B6A7-CB2D3F94EC0A}"/>
              </a:ext>
            </a:extLst>
          </p:cNvPr>
          <p:cNvSpPr>
            <a:spLocks noGrp="1"/>
          </p:cNvSpPr>
          <p:nvPr>
            <p:ph type="title"/>
          </p:nvPr>
        </p:nvSpPr>
        <p:spPr>
          <a:xfrm>
            <a:off x="2151122" y="1532272"/>
            <a:ext cx="7889756" cy="3450327"/>
          </a:xfrm>
        </p:spPr>
        <p:txBody>
          <a:bodyPr>
            <a:noAutofit/>
          </a:bodyPr>
          <a:lstStyle/>
          <a:p>
            <a:pPr>
              <a:lnSpc>
                <a:spcPct val="100000"/>
              </a:lnSpc>
            </a:pPr>
            <a:r>
              <a:rPr lang="ar-EG" sz="5400" b="0" dirty="0"/>
              <a:t>دَعْوَاهُمْ فِيهَا سُبْحَانَكَ اللَّهُمَّ وَتَحِيَّتُهُمْ فِيهَا سَلَامٌۚ وَآخِرُ دَعْوَاهُمْ أَنِ الْحَمْدُ لِلَّهِ رَبِّ الْعَالَمِينَ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5BDB0F-F90A-5249-2380-F78E1CE76428}"/>
              </a:ext>
            </a:extLst>
          </p:cNvPr>
          <p:cNvSpPr txBox="1"/>
          <p:nvPr/>
        </p:nvSpPr>
        <p:spPr>
          <a:xfrm>
            <a:off x="2060712" y="4457243"/>
            <a:ext cx="8070575" cy="1015663"/>
          </a:xfrm>
          <a:prstGeom prst="rect">
            <a:avLst/>
          </a:prstGeom>
          <a:noFill/>
        </p:spPr>
        <p:txBody>
          <a:bodyPr wrap="square">
            <a:spAutoFit/>
          </a:bodyPr>
          <a:lstStyle/>
          <a:p>
            <a:pPr algn="ctr"/>
            <a:r>
              <a:rPr lang="en-US" sz="2000" dirty="0"/>
              <a:t> (This will be) their cry therein: "Glory to Thee, O Allah!" And "Peace" will be their greeting therein! and the close of their cry will be: "Praise be to Allah, the Cherisher and Sustainer of the worlds!"</a:t>
            </a:r>
          </a:p>
        </p:txBody>
      </p:sp>
      <p:sp>
        <p:nvSpPr>
          <p:cNvPr id="3" name="TextBox 2">
            <a:extLst>
              <a:ext uri="{FF2B5EF4-FFF2-40B4-BE49-F238E27FC236}">
                <a16:creationId xmlns:a16="http://schemas.microsoft.com/office/drawing/2014/main" id="{D09A80EE-5322-2267-8181-40EAC779BE23}"/>
              </a:ext>
            </a:extLst>
          </p:cNvPr>
          <p:cNvSpPr txBox="1"/>
          <p:nvPr/>
        </p:nvSpPr>
        <p:spPr>
          <a:xfrm>
            <a:off x="4192638" y="41494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855039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F49E3-E08F-E86B-DA27-7235FE5624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B8D54-6737-3B39-6E46-E7CF587C51E8}"/>
              </a:ext>
            </a:extLst>
          </p:cNvPr>
          <p:cNvSpPr>
            <a:spLocks noGrp="1"/>
          </p:cNvSpPr>
          <p:nvPr>
            <p:ph type="title"/>
          </p:nvPr>
        </p:nvSpPr>
        <p:spPr>
          <a:xfrm>
            <a:off x="2060712" y="1381352"/>
            <a:ext cx="8070575" cy="3450327"/>
          </a:xfrm>
        </p:spPr>
        <p:txBody>
          <a:bodyPr>
            <a:noAutofit/>
          </a:bodyPr>
          <a:lstStyle/>
          <a:p>
            <a:pPr>
              <a:lnSpc>
                <a:spcPct val="100000"/>
              </a:lnSpc>
            </a:pPr>
            <a:r>
              <a:rPr lang="ar-EG" sz="5400" b="0" dirty="0"/>
              <a:t>وَلَوْ يُعَجِّلُ اللَّهُ لِلنَّاسِ الشَّرَّ اسْتِعْجَالَهُمْ بِالْخَيْرِ لَقُضِيَ إِلَيْهِمْ أَجَلُهُمْۖ فَنَذَرُ الَّذِينَ لَا يَرْجُونَ لِقَاءَنَا فِي طُغْيَانِهِمْ يَعْمَهُونَ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510B85-C491-D115-17F5-E61FB297786D}"/>
              </a:ext>
            </a:extLst>
          </p:cNvPr>
          <p:cNvSpPr txBox="1"/>
          <p:nvPr/>
        </p:nvSpPr>
        <p:spPr>
          <a:xfrm>
            <a:off x="2060712" y="4297445"/>
            <a:ext cx="8070575" cy="1323439"/>
          </a:xfrm>
          <a:prstGeom prst="rect">
            <a:avLst/>
          </a:prstGeom>
          <a:noFill/>
        </p:spPr>
        <p:txBody>
          <a:bodyPr wrap="square">
            <a:spAutoFit/>
          </a:bodyPr>
          <a:lstStyle/>
          <a:p>
            <a:pPr algn="ctr"/>
            <a:r>
              <a:rPr lang="en-US" sz="2000" dirty="0"/>
              <a:t>If Allah were to hasten for men the ill (they have earned) as they would fain hasten on the good,- then would their respite be settled at once. But We leave those who rest not their hope on their meeting with Us, in their trespasses, wandering in distraction to and </a:t>
            </a:r>
            <a:r>
              <a:rPr lang="en-US" sz="2000" dirty="0" err="1"/>
              <a:t>fro</a:t>
            </a:r>
            <a:r>
              <a:rPr lang="en-US" sz="2000" dirty="0"/>
              <a:t>.</a:t>
            </a:r>
          </a:p>
        </p:txBody>
      </p:sp>
      <p:sp>
        <p:nvSpPr>
          <p:cNvPr id="3" name="TextBox 2">
            <a:extLst>
              <a:ext uri="{FF2B5EF4-FFF2-40B4-BE49-F238E27FC236}">
                <a16:creationId xmlns:a16="http://schemas.microsoft.com/office/drawing/2014/main" id="{B2B5CB65-F6E6-5C4B-1AB4-F1649820D100}"/>
              </a:ext>
            </a:extLst>
          </p:cNvPr>
          <p:cNvSpPr txBox="1"/>
          <p:nvPr/>
        </p:nvSpPr>
        <p:spPr>
          <a:xfrm>
            <a:off x="1644746" y="39896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72189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53A26-C96F-D2F9-5415-69D32751BA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FE3C2-55AE-A14C-278F-E432D4572BBA}"/>
              </a:ext>
            </a:extLst>
          </p:cNvPr>
          <p:cNvSpPr>
            <a:spLocks noGrp="1"/>
          </p:cNvSpPr>
          <p:nvPr>
            <p:ph type="title"/>
          </p:nvPr>
        </p:nvSpPr>
        <p:spPr>
          <a:xfrm>
            <a:off x="2060712" y="1292576"/>
            <a:ext cx="8070575" cy="3450327"/>
          </a:xfrm>
        </p:spPr>
        <p:txBody>
          <a:bodyPr>
            <a:noAutofit/>
          </a:bodyPr>
          <a:lstStyle/>
          <a:p>
            <a:pPr>
              <a:lnSpc>
                <a:spcPct val="100000"/>
              </a:lnSpc>
            </a:pPr>
            <a:r>
              <a:rPr lang="ar-EG" sz="5000" b="0" dirty="0"/>
              <a:t>وَإِذَا مَسَّ الْإِنْسَانَ الضُّرُّ دَعَانَا لِجَنْبِهِ أَوْ قَاعِدًا أَوْ قَائِمًا فَلَمَّا كَشَفْنَا عَنْهُ ضُرَّهُ مَرَّ كَأَنْ لَمْ يَدْعُنَا إِلَىٰ ضُرٍّ مَسَّهُۚ كَذَٰلِكَ زُيِّنَ لِلْمُسْرِفِينَ مَا كَانُوا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EA1F2D-E823-9522-41D0-8A81E7AFE376}"/>
              </a:ext>
            </a:extLst>
          </p:cNvPr>
          <p:cNvSpPr txBox="1"/>
          <p:nvPr/>
        </p:nvSpPr>
        <p:spPr>
          <a:xfrm>
            <a:off x="2060712" y="4448366"/>
            <a:ext cx="8070575" cy="1631216"/>
          </a:xfrm>
          <a:prstGeom prst="rect">
            <a:avLst/>
          </a:prstGeom>
          <a:noFill/>
        </p:spPr>
        <p:txBody>
          <a:bodyPr wrap="square">
            <a:spAutoFit/>
          </a:bodyPr>
          <a:lstStyle/>
          <a:p>
            <a:pPr algn="ctr"/>
            <a:r>
              <a:rPr lang="en-US" sz="2000" dirty="0"/>
              <a:t>When trouble </a:t>
            </a:r>
            <a:r>
              <a:rPr lang="en-US" sz="2000" dirty="0" err="1"/>
              <a:t>toucheth</a:t>
            </a:r>
            <a:r>
              <a:rPr lang="en-US" sz="2000" dirty="0"/>
              <a:t> a man, He </a:t>
            </a:r>
            <a:r>
              <a:rPr lang="en-US" sz="2000" dirty="0" err="1"/>
              <a:t>crieth</a:t>
            </a:r>
            <a:r>
              <a:rPr lang="en-US" sz="2000" dirty="0"/>
              <a:t> unto Us (in all postures)- lying down on his side, or sitting, or standing. But when We have solved his trouble, he </a:t>
            </a:r>
            <a:r>
              <a:rPr lang="en-US" sz="2000" dirty="0" err="1"/>
              <a:t>passeth</a:t>
            </a:r>
            <a:r>
              <a:rPr lang="en-US" sz="2000" dirty="0"/>
              <a:t> on his way as if he had never cried to Us for a trouble that touched him! thus do the deeds of transgressors seem fair in their eyes!</a:t>
            </a:r>
          </a:p>
        </p:txBody>
      </p:sp>
      <p:sp>
        <p:nvSpPr>
          <p:cNvPr id="3" name="TextBox 2">
            <a:extLst>
              <a:ext uri="{FF2B5EF4-FFF2-40B4-BE49-F238E27FC236}">
                <a16:creationId xmlns:a16="http://schemas.microsoft.com/office/drawing/2014/main" id="{D674E9BC-1697-87CB-DBC5-D68201E8747E}"/>
              </a:ext>
            </a:extLst>
          </p:cNvPr>
          <p:cNvSpPr txBox="1"/>
          <p:nvPr/>
        </p:nvSpPr>
        <p:spPr>
          <a:xfrm>
            <a:off x="2994152" y="42204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384249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E9D57-C7A3-F712-A6D0-E86B97F41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C6942-827B-B1F3-B76A-FEEF15AF373E}"/>
              </a:ext>
            </a:extLst>
          </p:cNvPr>
          <p:cNvSpPr>
            <a:spLocks noGrp="1"/>
          </p:cNvSpPr>
          <p:nvPr>
            <p:ph type="title"/>
          </p:nvPr>
        </p:nvSpPr>
        <p:spPr>
          <a:xfrm>
            <a:off x="2060713" y="1550028"/>
            <a:ext cx="8070575" cy="3450327"/>
          </a:xfrm>
        </p:spPr>
        <p:txBody>
          <a:bodyPr>
            <a:noAutofit/>
          </a:bodyPr>
          <a:lstStyle/>
          <a:p>
            <a:pPr>
              <a:lnSpc>
                <a:spcPct val="100000"/>
              </a:lnSpc>
            </a:pPr>
            <a:r>
              <a:rPr lang="ar-EG" sz="5000" b="0" dirty="0"/>
              <a:t>وَلَقَدْ أَهْلَكْنَا الْقُرُونَ مِنْ قَبْلِكُمْ لَمَّا ظَلَمُواۙ وَجَاءَتْهُمْ رُسُلُهُمْ بِالْبَيِّنَاتِ وَمَا كَانُوا لِيُؤْمِنُواۚ كَذَٰلِكَ نَجْزِي الْقَوْمَ الْمُجْرِمِينَ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CECE5D-A286-8108-D0A7-B521D1557034}"/>
              </a:ext>
            </a:extLst>
          </p:cNvPr>
          <p:cNvSpPr txBox="1"/>
          <p:nvPr/>
        </p:nvSpPr>
        <p:spPr>
          <a:xfrm>
            <a:off x="2060712" y="4412854"/>
            <a:ext cx="8070575" cy="1015663"/>
          </a:xfrm>
          <a:prstGeom prst="rect">
            <a:avLst/>
          </a:prstGeom>
          <a:noFill/>
        </p:spPr>
        <p:txBody>
          <a:bodyPr wrap="square">
            <a:spAutoFit/>
          </a:bodyPr>
          <a:lstStyle/>
          <a:p>
            <a:pPr algn="ctr"/>
            <a:r>
              <a:rPr lang="en-US" sz="2000" dirty="0"/>
              <a:t>Generations before you We destroyed when they did wrong: their messengers came to them with clear-signs, but they would not believe! thus do We requite those who sin!</a:t>
            </a:r>
          </a:p>
        </p:txBody>
      </p:sp>
      <p:sp>
        <p:nvSpPr>
          <p:cNvPr id="3" name="TextBox 2">
            <a:extLst>
              <a:ext uri="{FF2B5EF4-FFF2-40B4-BE49-F238E27FC236}">
                <a16:creationId xmlns:a16="http://schemas.microsoft.com/office/drawing/2014/main" id="{57EC2437-4D79-6F97-D06A-7ED504BFD089}"/>
              </a:ext>
            </a:extLst>
          </p:cNvPr>
          <p:cNvSpPr txBox="1"/>
          <p:nvPr/>
        </p:nvSpPr>
        <p:spPr>
          <a:xfrm>
            <a:off x="1982099" y="4105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160793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69632-42AC-37CA-F280-24E2B491A0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065E2A-F770-8CBD-0A52-CA475D32DB88}"/>
              </a:ext>
            </a:extLst>
          </p:cNvPr>
          <p:cNvSpPr>
            <a:spLocks noGrp="1"/>
          </p:cNvSpPr>
          <p:nvPr>
            <p:ph type="title"/>
          </p:nvPr>
        </p:nvSpPr>
        <p:spPr>
          <a:xfrm>
            <a:off x="2060713" y="1665438"/>
            <a:ext cx="8070575" cy="3450327"/>
          </a:xfrm>
        </p:spPr>
        <p:txBody>
          <a:bodyPr>
            <a:noAutofit/>
          </a:bodyPr>
          <a:lstStyle/>
          <a:p>
            <a:pPr>
              <a:lnSpc>
                <a:spcPct val="100000"/>
              </a:lnSpc>
            </a:pPr>
            <a:r>
              <a:rPr lang="ar-EG" sz="5400" b="0" dirty="0"/>
              <a:t>ثُمَّ جَعَلْنَاكُمْ خَلَائِفَ فِي الْأَرْضِ مِنْ بَعْدِهِمْ لِنَنْظُرَ كَيْفَ تَعْمَلُونَ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145F68-A4C0-B76C-16DF-CFBC9D158E51}"/>
              </a:ext>
            </a:extLst>
          </p:cNvPr>
          <p:cNvSpPr txBox="1"/>
          <p:nvPr/>
        </p:nvSpPr>
        <p:spPr>
          <a:xfrm>
            <a:off x="2060712" y="4209970"/>
            <a:ext cx="8070575" cy="707886"/>
          </a:xfrm>
          <a:prstGeom prst="rect">
            <a:avLst/>
          </a:prstGeom>
          <a:noFill/>
        </p:spPr>
        <p:txBody>
          <a:bodyPr wrap="square">
            <a:spAutoFit/>
          </a:bodyPr>
          <a:lstStyle/>
          <a:p>
            <a:pPr algn="ctr"/>
            <a:r>
              <a:rPr lang="en-US" sz="2000" dirty="0"/>
              <a:t>Then We made you heirs in the land after them, to see how ye would behave!</a:t>
            </a:r>
          </a:p>
        </p:txBody>
      </p:sp>
      <p:sp>
        <p:nvSpPr>
          <p:cNvPr id="3" name="TextBox 2">
            <a:extLst>
              <a:ext uri="{FF2B5EF4-FFF2-40B4-BE49-F238E27FC236}">
                <a16:creationId xmlns:a16="http://schemas.microsoft.com/office/drawing/2014/main" id="{149103FB-F53D-0169-DDCE-7669246F557E}"/>
              </a:ext>
            </a:extLst>
          </p:cNvPr>
          <p:cNvSpPr txBox="1"/>
          <p:nvPr/>
        </p:nvSpPr>
        <p:spPr>
          <a:xfrm>
            <a:off x="2825477" y="39097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193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D6D2E-8B30-6D94-7E8D-097D03E915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854FFF-60AA-62BF-2C0D-63D41D0E23D4}"/>
              </a:ext>
            </a:extLst>
          </p:cNvPr>
          <p:cNvSpPr>
            <a:spLocks noGrp="1"/>
          </p:cNvSpPr>
          <p:nvPr>
            <p:ph type="title"/>
          </p:nvPr>
        </p:nvSpPr>
        <p:spPr>
          <a:xfrm>
            <a:off x="2299860" y="1409517"/>
            <a:ext cx="7592274" cy="3450327"/>
          </a:xfrm>
        </p:spPr>
        <p:txBody>
          <a:bodyPr>
            <a:noAutofit/>
          </a:bodyPr>
          <a:lstStyle/>
          <a:p>
            <a:pPr>
              <a:lnSpc>
                <a:spcPct val="100000"/>
              </a:lnSpc>
            </a:pPr>
            <a:r>
              <a:rPr lang="ar-EG" sz="5400" b="0" dirty="0"/>
              <a:t>وَإِذَا تُتْلَىٰ عَلَيْهِمْ آيَاتُنَا بَيِّنَاتٍۙ قَالَ الَّذِينَ لَا يَرْجُونَ لِقَاءَنَا ائْتِ بِقُرْآنٍ غَيْرِ هَٰذَا أَوْ بَدِّلْهُۚ  قُلْ مَا يَكُونُ لِي أَنْ أُبَدِّلَهُ مِنْ تِلْقَاءِ نَفْسِيۖ...</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6424EE-95C5-1BF3-8D0E-8EEBF646959F}"/>
              </a:ext>
            </a:extLst>
          </p:cNvPr>
          <p:cNvSpPr txBox="1"/>
          <p:nvPr/>
        </p:nvSpPr>
        <p:spPr>
          <a:xfrm>
            <a:off x="2060710" y="4771510"/>
            <a:ext cx="8070575" cy="1015663"/>
          </a:xfrm>
          <a:prstGeom prst="rect">
            <a:avLst/>
          </a:prstGeom>
          <a:noFill/>
        </p:spPr>
        <p:txBody>
          <a:bodyPr wrap="square">
            <a:spAutoFit/>
          </a:bodyPr>
          <a:lstStyle/>
          <a:p>
            <a:pPr algn="ctr"/>
            <a:r>
              <a:rPr lang="en-US" sz="2000" dirty="0"/>
              <a:t>But when Our Clear Signs are rehearsed unto them, those who rest not their hope on their meeting with Us, Say: "Bring us a reading other than this, or change this," Say: "It is not for me, of my own accord,</a:t>
            </a:r>
          </a:p>
        </p:txBody>
      </p:sp>
    </p:spTree>
    <p:extLst>
      <p:ext uri="{BB962C8B-B14F-4D97-AF65-F5344CB8AC3E}">
        <p14:creationId xmlns:p14="http://schemas.microsoft.com/office/powerpoint/2010/main" val="1753984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D8B93-71BE-BC90-6BD7-19B6FACDA0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77763E-308C-5C21-23D8-67290C85C62D}"/>
              </a:ext>
            </a:extLst>
          </p:cNvPr>
          <p:cNvSpPr>
            <a:spLocks noGrp="1"/>
          </p:cNvSpPr>
          <p:nvPr>
            <p:ph type="title"/>
          </p:nvPr>
        </p:nvSpPr>
        <p:spPr>
          <a:xfrm>
            <a:off x="2060712" y="1683261"/>
            <a:ext cx="8070575" cy="3450327"/>
          </a:xfrm>
        </p:spPr>
        <p:txBody>
          <a:bodyPr>
            <a:noAutofit/>
          </a:bodyPr>
          <a:lstStyle/>
          <a:p>
            <a:pPr>
              <a:lnSpc>
                <a:spcPct val="100000"/>
              </a:lnSpc>
            </a:pPr>
            <a:r>
              <a:rPr lang="ar-EG" sz="5400" b="0" dirty="0"/>
              <a:t>يَحْلِفُونَ لَكُمْ لِتَرْضَوْا عَنْهُمْۖ فَإِنْ تَرْضَوْا عَنْهُمْ فَإِنَّ اللَّهَ لَا يَرْضَىٰ عَنِ الْقَوْمِ الْفَاسِقِينَ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394229-6829-93B0-CF84-270487A51F01}"/>
              </a:ext>
            </a:extLst>
          </p:cNvPr>
          <p:cNvSpPr txBox="1"/>
          <p:nvPr/>
        </p:nvSpPr>
        <p:spPr>
          <a:xfrm>
            <a:off x="2060712" y="4564201"/>
            <a:ext cx="8070575" cy="646331"/>
          </a:xfrm>
          <a:prstGeom prst="rect">
            <a:avLst/>
          </a:prstGeom>
          <a:noFill/>
        </p:spPr>
        <p:txBody>
          <a:bodyPr wrap="square">
            <a:spAutoFit/>
          </a:bodyPr>
          <a:lstStyle/>
          <a:p>
            <a:pPr algn="ctr"/>
            <a:r>
              <a:rPr lang="en-US" dirty="0"/>
              <a:t>They will swear unto you, that ye may be pleased with them but if ye are pleased with them, Allah is not pleased with those who disobey.</a:t>
            </a:r>
          </a:p>
        </p:txBody>
      </p:sp>
      <p:sp>
        <p:nvSpPr>
          <p:cNvPr id="3" name="TextBox 2">
            <a:extLst>
              <a:ext uri="{FF2B5EF4-FFF2-40B4-BE49-F238E27FC236}">
                <a16:creationId xmlns:a16="http://schemas.microsoft.com/office/drawing/2014/main" id="{2BB99822-0C67-BCB7-BE8A-D5C7FA3C29B1}"/>
              </a:ext>
            </a:extLst>
          </p:cNvPr>
          <p:cNvSpPr txBox="1"/>
          <p:nvPr/>
        </p:nvSpPr>
        <p:spPr>
          <a:xfrm>
            <a:off x="4106638" y="4333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29952590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ACB26-26C2-B742-EA86-15E2CBD470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D65A1F-ABB4-84E3-2C5C-8EAE189CABD3}"/>
              </a:ext>
            </a:extLst>
          </p:cNvPr>
          <p:cNvSpPr>
            <a:spLocks noGrp="1"/>
          </p:cNvSpPr>
          <p:nvPr>
            <p:ph type="title"/>
          </p:nvPr>
        </p:nvSpPr>
        <p:spPr>
          <a:xfrm>
            <a:off x="2060713" y="1665438"/>
            <a:ext cx="8070575" cy="3450327"/>
          </a:xfrm>
        </p:spPr>
        <p:txBody>
          <a:bodyPr>
            <a:noAutofit/>
          </a:bodyPr>
          <a:lstStyle/>
          <a:p>
            <a:pPr>
              <a:lnSpc>
                <a:spcPct val="100000"/>
              </a:lnSpc>
            </a:pPr>
            <a:r>
              <a:rPr lang="ar-EG" sz="5400" b="0" dirty="0"/>
              <a:t> إِنْ أَتَّبِعُ إِلَّا مَا يُوحَىٰ إِلَيَّۖ إِنِّي أَخَافُ إِنْ عَصَيْتُ رَبِّي عَذَابَ يَوْمٍ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5D16A3-CABA-B4F9-24C8-5D72E0C40545}"/>
              </a:ext>
            </a:extLst>
          </p:cNvPr>
          <p:cNvSpPr txBox="1"/>
          <p:nvPr/>
        </p:nvSpPr>
        <p:spPr>
          <a:xfrm>
            <a:off x="2060712" y="4209970"/>
            <a:ext cx="8070575" cy="707886"/>
          </a:xfrm>
          <a:prstGeom prst="rect">
            <a:avLst/>
          </a:prstGeom>
          <a:noFill/>
        </p:spPr>
        <p:txBody>
          <a:bodyPr wrap="square">
            <a:spAutoFit/>
          </a:bodyPr>
          <a:lstStyle/>
          <a:p>
            <a:pPr algn="ctr"/>
            <a:r>
              <a:rPr lang="en-US" sz="2000" dirty="0"/>
              <a:t>to change it: I follow naught but what is revealed unto me: if I were to disobey my Lord, I should myself fear the penalty of a Great Day (to come)."</a:t>
            </a:r>
          </a:p>
        </p:txBody>
      </p:sp>
      <p:sp>
        <p:nvSpPr>
          <p:cNvPr id="3" name="TextBox 2">
            <a:extLst>
              <a:ext uri="{FF2B5EF4-FFF2-40B4-BE49-F238E27FC236}">
                <a16:creationId xmlns:a16="http://schemas.microsoft.com/office/drawing/2014/main" id="{728ABDCE-196E-EAA7-909D-605F033259CE}"/>
              </a:ext>
            </a:extLst>
          </p:cNvPr>
          <p:cNvSpPr txBox="1"/>
          <p:nvPr/>
        </p:nvSpPr>
        <p:spPr>
          <a:xfrm>
            <a:off x="2060711" y="39719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68173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ECBB3-1E81-EE1C-2DEE-B78D4C7A43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363EA-DAC4-6A2B-7717-E958D8DA46EA}"/>
              </a:ext>
            </a:extLst>
          </p:cNvPr>
          <p:cNvSpPr>
            <a:spLocks noGrp="1"/>
          </p:cNvSpPr>
          <p:nvPr>
            <p:ph type="title"/>
          </p:nvPr>
        </p:nvSpPr>
        <p:spPr>
          <a:xfrm>
            <a:off x="2344251" y="1523395"/>
            <a:ext cx="7503498" cy="3450327"/>
          </a:xfrm>
        </p:spPr>
        <p:txBody>
          <a:bodyPr>
            <a:noAutofit/>
          </a:bodyPr>
          <a:lstStyle/>
          <a:p>
            <a:pPr>
              <a:lnSpc>
                <a:spcPct val="100000"/>
              </a:lnSpc>
            </a:pPr>
            <a:r>
              <a:rPr lang="ar-EG" sz="5400" b="0" dirty="0"/>
              <a:t>قُلْ لَوْ شَاءَ اللَّهُ مَا تَلَوْتُهُ عَلَيْكُمْ وَلَا أَدْرَاكُمْ بِهِۖ فَقَدْ لَبِثْتُ فِيكُمْ عُمُرًا مِنْ قَبْلِهِۚ أَفَلَا تَعْقِلُونَ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89F032-E71D-1848-7613-C954BF01AF0D}"/>
              </a:ext>
            </a:extLst>
          </p:cNvPr>
          <p:cNvSpPr txBox="1"/>
          <p:nvPr/>
        </p:nvSpPr>
        <p:spPr>
          <a:xfrm>
            <a:off x="2060712" y="4465890"/>
            <a:ext cx="8070575" cy="1015663"/>
          </a:xfrm>
          <a:prstGeom prst="rect">
            <a:avLst/>
          </a:prstGeom>
          <a:noFill/>
        </p:spPr>
        <p:txBody>
          <a:bodyPr wrap="square">
            <a:spAutoFit/>
          </a:bodyPr>
          <a:lstStyle/>
          <a:p>
            <a:pPr algn="ctr"/>
            <a:r>
              <a:rPr lang="en-US" sz="2000" dirty="0"/>
              <a:t>Say: "If Allah had so willed, I should not have rehearsed it to you, nor would He have made it known to you. A whole life-time before this have I tarried amongst you: will ye not then understand?"</a:t>
            </a:r>
          </a:p>
        </p:txBody>
      </p:sp>
      <p:sp>
        <p:nvSpPr>
          <p:cNvPr id="3" name="TextBox 2">
            <a:extLst>
              <a:ext uri="{FF2B5EF4-FFF2-40B4-BE49-F238E27FC236}">
                <a16:creationId xmlns:a16="http://schemas.microsoft.com/office/drawing/2014/main" id="{9EB0FE29-5108-8FCD-3E8B-E0BAD3D134F8}"/>
              </a:ext>
            </a:extLst>
          </p:cNvPr>
          <p:cNvSpPr txBox="1"/>
          <p:nvPr/>
        </p:nvSpPr>
        <p:spPr>
          <a:xfrm>
            <a:off x="3898390" y="4158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259537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6C2A7-3CC3-C7E9-30A5-281ECEE50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D4B4B-D6A4-6539-FFC3-CCB842457E45}"/>
              </a:ext>
            </a:extLst>
          </p:cNvPr>
          <p:cNvSpPr>
            <a:spLocks noGrp="1"/>
          </p:cNvSpPr>
          <p:nvPr>
            <p:ph type="title"/>
          </p:nvPr>
        </p:nvSpPr>
        <p:spPr>
          <a:xfrm>
            <a:off x="2202482" y="1629928"/>
            <a:ext cx="7787037" cy="3450327"/>
          </a:xfrm>
        </p:spPr>
        <p:txBody>
          <a:bodyPr>
            <a:noAutofit/>
          </a:bodyPr>
          <a:lstStyle/>
          <a:p>
            <a:pPr>
              <a:lnSpc>
                <a:spcPct val="100000"/>
              </a:lnSpc>
            </a:pPr>
            <a:r>
              <a:rPr lang="ar-EG" sz="5400" b="0" dirty="0"/>
              <a:t>فَمَنْ أَظْلَمُ مِمَّنِ افْتَرَىٰ عَلَى اللَّهِ كَذِبًا أَوْ كَذَّبَ بِآيَاتِهِۚ إِنَّهُ لَا يُفْلِحُ الْمُجْرِمُونَ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3B7DC3-6DAA-536F-445D-A97CCBCDBAAF}"/>
              </a:ext>
            </a:extLst>
          </p:cNvPr>
          <p:cNvSpPr txBox="1"/>
          <p:nvPr/>
        </p:nvSpPr>
        <p:spPr>
          <a:xfrm>
            <a:off x="2060712" y="4182969"/>
            <a:ext cx="8070575" cy="707886"/>
          </a:xfrm>
          <a:prstGeom prst="rect">
            <a:avLst/>
          </a:prstGeom>
          <a:noFill/>
        </p:spPr>
        <p:txBody>
          <a:bodyPr wrap="square">
            <a:spAutoFit/>
          </a:bodyPr>
          <a:lstStyle/>
          <a:p>
            <a:pPr algn="ctr"/>
            <a:r>
              <a:rPr lang="en-US" sz="2000" dirty="0"/>
              <a:t>Who doth more wrong than such as forge a lie against Allah, or deny His Signs? But never will prosper those who sin.</a:t>
            </a:r>
          </a:p>
        </p:txBody>
      </p:sp>
      <p:sp>
        <p:nvSpPr>
          <p:cNvPr id="3" name="TextBox 2">
            <a:extLst>
              <a:ext uri="{FF2B5EF4-FFF2-40B4-BE49-F238E27FC236}">
                <a16:creationId xmlns:a16="http://schemas.microsoft.com/office/drawing/2014/main" id="{DD863A24-0E88-52E7-03D3-842EF0EB1CDF}"/>
              </a:ext>
            </a:extLst>
          </p:cNvPr>
          <p:cNvSpPr txBox="1"/>
          <p:nvPr/>
        </p:nvSpPr>
        <p:spPr>
          <a:xfrm>
            <a:off x="1789429" y="38751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450817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66EDC-60B2-72D8-00A8-BBD72EB774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B44A04-EBB6-4E47-9AAA-DA2A7D745D34}"/>
              </a:ext>
            </a:extLst>
          </p:cNvPr>
          <p:cNvSpPr>
            <a:spLocks noGrp="1"/>
          </p:cNvSpPr>
          <p:nvPr>
            <p:ph type="title"/>
          </p:nvPr>
        </p:nvSpPr>
        <p:spPr>
          <a:xfrm>
            <a:off x="2060712" y="1322728"/>
            <a:ext cx="8070575" cy="3450327"/>
          </a:xfrm>
        </p:spPr>
        <p:txBody>
          <a:bodyPr>
            <a:noAutofit/>
          </a:bodyPr>
          <a:lstStyle/>
          <a:p>
            <a:pPr>
              <a:lnSpc>
                <a:spcPct val="100000"/>
              </a:lnSpc>
            </a:pPr>
            <a:r>
              <a:rPr lang="ar-EG" sz="4800" b="0" dirty="0"/>
              <a:t>وَيَعْبُدُونَ مِنْ دُونِ اللَّهِ مَا لَا يَضُرُّهُمْ وَلَا يَنْفَعُهُمْ وَيَقُولُونَ هَٰؤُلَاءِ شُفَعَاؤُنَا عِنْدَ اللَّهِۚ قُلْ أَتُنَبِّئُونَ اللَّهَ بِمَا لَا يَعْلَمُ فِي السَّمَاوَاتِ وَلَا فِي الْأَرْضِۚ سُبْحَانَهُ وَتَعَالَىٰ عَمَّا يُشْرِكُونَ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58CF80-C12A-68D3-C2A2-FB13BBD33A7D}"/>
              </a:ext>
            </a:extLst>
          </p:cNvPr>
          <p:cNvSpPr txBox="1"/>
          <p:nvPr/>
        </p:nvSpPr>
        <p:spPr>
          <a:xfrm>
            <a:off x="2060712" y="4481840"/>
            <a:ext cx="8070575" cy="1323439"/>
          </a:xfrm>
          <a:prstGeom prst="rect">
            <a:avLst/>
          </a:prstGeom>
          <a:noFill/>
        </p:spPr>
        <p:txBody>
          <a:bodyPr wrap="square">
            <a:spAutoFit/>
          </a:bodyPr>
          <a:lstStyle/>
          <a:p>
            <a:pPr algn="ctr"/>
            <a:r>
              <a:rPr lang="en-US" sz="2000" dirty="0"/>
              <a:t> They serve, besides Allah, things that hurt them not nor profit them, and they say: "These are our intercessors with Allah." Say: "Do ye indeed inform Allah of something He knows not, in the heavens or on earth?- Glory to Him! and far is He above the partners they ascribe (to Him)!"</a:t>
            </a:r>
          </a:p>
        </p:txBody>
      </p:sp>
      <p:sp>
        <p:nvSpPr>
          <p:cNvPr id="3" name="TextBox 2">
            <a:extLst>
              <a:ext uri="{FF2B5EF4-FFF2-40B4-BE49-F238E27FC236}">
                <a16:creationId xmlns:a16="http://schemas.microsoft.com/office/drawing/2014/main" id="{A1486C98-8860-F01B-51FD-6CBF4C6C7CAA}"/>
              </a:ext>
            </a:extLst>
          </p:cNvPr>
          <p:cNvSpPr txBox="1"/>
          <p:nvPr/>
        </p:nvSpPr>
        <p:spPr>
          <a:xfrm>
            <a:off x="1718543" y="41740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43152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A59FC-7090-5479-1775-53E346A72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433A9-0A34-DC3B-F377-34F0BE3D9D15}"/>
              </a:ext>
            </a:extLst>
          </p:cNvPr>
          <p:cNvSpPr>
            <a:spLocks noGrp="1"/>
          </p:cNvSpPr>
          <p:nvPr>
            <p:ph type="title"/>
          </p:nvPr>
        </p:nvSpPr>
        <p:spPr>
          <a:xfrm>
            <a:off x="2060711" y="1539344"/>
            <a:ext cx="8070575" cy="3450327"/>
          </a:xfrm>
        </p:spPr>
        <p:txBody>
          <a:bodyPr>
            <a:noAutofit/>
          </a:bodyPr>
          <a:lstStyle/>
          <a:p>
            <a:pPr>
              <a:lnSpc>
                <a:spcPct val="100000"/>
              </a:lnSpc>
            </a:pPr>
            <a:r>
              <a:rPr lang="ar-EG" sz="5400" b="0" dirty="0"/>
              <a:t>وَمَا كَانَ النَّاسُ إِلَّا أُمَّةً وَاحِدَةً فَاخْتَلَفُواۚ وَلَوْلَا كَلِمَةٌ سَبَقَتْ مِنْ رَبِّكَ لَقُضِيَ بَيْنَهُمْ فِيمَا فِيهِ يَخْتَلِفُونَ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937A24F-6656-5BBF-94D5-64150B699863}"/>
              </a:ext>
            </a:extLst>
          </p:cNvPr>
          <p:cNvSpPr txBox="1"/>
          <p:nvPr/>
        </p:nvSpPr>
        <p:spPr>
          <a:xfrm>
            <a:off x="2060712" y="4481840"/>
            <a:ext cx="8070575" cy="1015663"/>
          </a:xfrm>
          <a:prstGeom prst="rect">
            <a:avLst/>
          </a:prstGeom>
          <a:noFill/>
        </p:spPr>
        <p:txBody>
          <a:bodyPr wrap="square">
            <a:spAutoFit/>
          </a:bodyPr>
          <a:lstStyle/>
          <a:p>
            <a:pPr algn="ctr"/>
            <a:r>
              <a:rPr lang="en-US" sz="2000" dirty="0"/>
              <a:t>Mankind was but one nation, but differed (later). Had it not been for a word that went forth before from thy Lord, their differences would have been settled between them.</a:t>
            </a:r>
          </a:p>
        </p:txBody>
      </p:sp>
      <p:sp>
        <p:nvSpPr>
          <p:cNvPr id="3" name="TextBox 2">
            <a:extLst>
              <a:ext uri="{FF2B5EF4-FFF2-40B4-BE49-F238E27FC236}">
                <a16:creationId xmlns:a16="http://schemas.microsoft.com/office/drawing/2014/main" id="{7F5F5976-1039-2073-F6A7-EC168513E4F5}"/>
              </a:ext>
            </a:extLst>
          </p:cNvPr>
          <p:cNvSpPr txBox="1"/>
          <p:nvPr/>
        </p:nvSpPr>
        <p:spPr>
          <a:xfrm>
            <a:off x="3254380" y="41519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272288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47E72-F656-556D-A5A5-77DAD572AF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4767CC-F414-FB94-BB82-8C8B11347234}"/>
              </a:ext>
            </a:extLst>
          </p:cNvPr>
          <p:cNvSpPr>
            <a:spLocks noGrp="1"/>
          </p:cNvSpPr>
          <p:nvPr>
            <p:ph type="title"/>
          </p:nvPr>
        </p:nvSpPr>
        <p:spPr>
          <a:xfrm>
            <a:off x="2277668" y="1645876"/>
            <a:ext cx="7636661" cy="3450327"/>
          </a:xfrm>
        </p:spPr>
        <p:txBody>
          <a:bodyPr>
            <a:noAutofit/>
          </a:bodyPr>
          <a:lstStyle/>
          <a:p>
            <a:pPr>
              <a:lnSpc>
                <a:spcPct val="100000"/>
              </a:lnSpc>
            </a:pPr>
            <a:r>
              <a:rPr lang="ar-EG" sz="5400" b="0" dirty="0"/>
              <a:t>وَيَقُولُونَ لَوْلَا أُنْزِلَ عَلَيْهِ آيَةٌ مِنْ رَبِّهِۖ فَقُلْ إِنَّمَا الْغَيْبُ لِلَّهِ فَانْتَظِرُوا إِنِّي مَعَكُمْ مِنَ الْمُنْتَظِرِينَ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9EC808-1CA1-5D46-6398-7472444B777E}"/>
              </a:ext>
            </a:extLst>
          </p:cNvPr>
          <p:cNvSpPr txBox="1"/>
          <p:nvPr/>
        </p:nvSpPr>
        <p:spPr>
          <a:xfrm>
            <a:off x="2060712" y="4561739"/>
            <a:ext cx="8070575" cy="707886"/>
          </a:xfrm>
          <a:prstGeom prst="rect">
            <a:avLst/>
          </a:prstGeom>
          <a:noFill/>
        </p:spPr>
        <p:txBody>
          <a:bodyPr wrap="square">
            <a:spAutoFit/>
          </a:bodyPr>
          <a:lstStyle/>
          <a:p>
            <a:pPr algn="ctr"/>
            <a:r>
              <a:rPr lang="en-US" sz="2000" dirty="0"/>
              <a:t>They say: "Why is not a sign sent down to him from his Lord?" Say: "The Unseen is only for Allah (to know), then wait ye: I too will wait with you."</a:t>
            </a:r>
          </a:p>
        </p:txBody>
      </p:sp>
      <p:sp>
        <p:nvSpPr>
          <p:cNvPr id="3" name="TextBox 2">
            <a:extLst>
              <a:ext uri="{FF2B5EF4-FFF2-40B4-BE49-F238E27FC236}">
                <a16:creationId xmlns:a16="http://schemas.microsoft.com/office/drawing/2014/main" id="{55384175-6671-BC03-6F3F-4AEAEC0455BF}"/>
              </a:ext>
            </a:extLst>
          </p:cNvPr>
          <p:cNvSpPr txBox="1"/>
          <p:nvPr/>
        </p:nvSpPr>
        <p:spPr>
          <a:xfrm>
            <a:off x="3449689" y="42539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31932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D25D4-6F21-DFDA-B975-903C5CF7A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8C49C9-5E43-CB92-FBB0-406F435AE4F6}"/>
              </a:ext>
            </a:extLst>
          </p:cNvPr>
          <p:cNvSpPr>
            <a:spLocks noGrp="1"/>
          </p:cNvSpPr>
          <p:nvPr>
            <p:ph type="title"/>
          </p:nvPr>
        </p:nvSpPr>
        <p:spPr>
          <a:xfrm>
            <a:off x="2277668" y="1432812"/>
            <a:ext cx="7636661" cy="3450327"/>
          </a:xfrm>
        </p:spPr>
        <p:txBody>
          <a:bodyPr>
            <a:noAutofit/>
          </a:bodyPr>
          <a:lstStyle/>
          <a:p>
            <a:pPr>
              <a:lnSpc>
                <a:spcPct val="100000"/>
              </a:lnSpc>
            </a:pPr>
            <a:r>
              <a:rPr lang="ar-EG" sz="5400" b="0" dirty="0"/>
              <a:t>وَإِذَا أَذَقْنَا النَّاسَ رَحْمَةً مِنْ بَعْدِ ضَرَّاءَ مَسَّتْهُمْ إِذَا لَهُمْ مَكْرٌ فِي آيَاتِنَاۚ قُلِ اللَّهُ أَسْرَعُ مَكْرًاۚ إِنَّ رُسُلَنَا يَكْتُبُونَ مَا تَمْكُرُونَ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B5734E-B126-7EA9-5933-B58D24341BA5}"/>
              </a:ext>
            </a:extLst>
          </p:cNvPr>
          <p:cNvSpPr txBox="1"/>
          <p:nvPr/>
        </p:nvSpPr>
        <p:spPr>
          <a:xfrm>
            <a:off x="2060710" y="4694904"/>
            <a:ext cx="8070575" cy="1015663"/>
          </a:xfrm>
          <a:prstGeom prst="rect">
            <a:avLst/>
          </a:prstGeom>
          <a:noFill/>
        </p:spPr>
        <p:txBody>
          <a:bodyPr wrap="square">
            <a:spAutoFit/>
          </a:bodyPr>
          <a:lstStyle/>
          <a:p>
            <a:pPr algn="ctr"/>
            <a:r>
              <a:rPr lang="en-US" sz="2000" dirty="0"/>
              <a:t>When We make mankind taste of some mercy after adversity hath touched them, behold! they take to plotting against Our Signs! Say: "Swifter to plan is Allah!" Verily, Our messengers record all the plots that ye make!</a:t>
            </a:r>
          </a:p>
        </p:txBody>
      </p:sp>
      <p:sp>
        <p:nvSpPr>
          <p:cNvPr id="3" name="TextBox 2">
            <a:extLst>
              <a:ext uri="{FF2B5EF4-FFF2-40B4-BE49-F238E27FC236}">
                <a16:creationId xmlns:a16="http://schemas.microsoft.com/office/drawing/2014/main" id="{2EADFEEE-C5A3-E072-1C25-84770EDCC957}"/>
              </a:ext>
            </a:extLst>
          </p:cNvPr>
          <p:cNvSpPr txBox="1"/>
          <p:nvPr/>
        </p:nvSpPr>
        <p:spPr>
          <a:xfrm>
            <a:off x="4399600" y="44522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94509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2E154-5B4D-6A1F-8C14-9BBB4455E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4BA98-953D-5820-D8B8-6D20BDEAECFC}"/>
              </a:ext>
            </a:extLst>
          </p:cNvPr>
          <p:cNvSpPr>
            <a:spLocks noGrp="1"/>
          </p:cNvSpPr>
          <p:nvPr>
            <p:ph type="title"/>
          </p:nvPr>
        </p:nvSpPr>
        <p:spPr>
          <a:xfrm>
            <a:off x="2277670" y="1592610"/>
            <a:ext cx="7636661" cy="3450327"/>
          </a:xfrm>
        </p:spPr>
        <p:txBody>
          <a:bodyPr>
            <a:noAutofit/>
          </a:bodyPr>
          <a:lstStyle/>
          <a:p>
            <a:pPr>
              <a:lnSpc>
                <a:spcPct val="100000"/>
              </a:lnSpc>
            </a:pPr>
            <a:r>
              <a:rPr lang="ar-EG" sz="5400" b="0" dirty="0"/>
              <a:t>هُوَ الَّذِي يُسَيِّرُكُمْ فِي الْبَرِّ وَالْبَحْرِۖ حَتَّىٰ إِذَا كُنْتُمْ فِي الْفُلْكِ وَجَرَيْنَ بِهِمْ بِرِيحٍ طَيِّبَةٍ وَفَرِحُوا بِهَا...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B3B3E2-162D-3F1E-E36C-EACD62B27DF0}"/>
              </a:ext>
            </a:extLst>
          </p:cNvPr>
          <p:cNvSpPr txBox="1"/>
          <p:nvPr/>
        </p:nvSpPr>
        <p:spPr>
          <a:xfrm>
            <a:off x="2060712" y="4594573"/>
            <a:ext cx="8070575" cy="1015663"/>
          </a:xfrm>
          <a:prstGeom prst="rect">
            <a:avLst/>
          </a:prstGeom>
          <a:noFill/>
        </p:spPr>
        <p:txBody>
          <a:bodyPr wrap="square">
            <a:spAutoFit/>
          </a:bodyPr>
          <a:lstStyle/>
          <a:p>
            <a:pPr algn="ctr"/>
            <a:r>
              <a:rPr lang="en-US" sz="2000" dirty="0"/>
              <a:t>He it is Who </a:t>
            </a:r>
            <a:r>
              <a:rPr lang="en-US" sz="2000" dirty="0" err="1"/>
              <a:t>enableth</a:t>
            </a:r>
            <a:r>
              <a:rPr lang="en-US" sz="2000" dirty="0"/>
              <a:t> you to traverse through land and sea; so that ye even board ships;- they sail with them with a </a:t>
            </a:r>
            <a:r>
              <a:rPr lang="en-US" sz="2000" dirty="0" err="1"/>
              <a:t>favourable</a:t>
            </a:r>
            <a:r>
              <a:rPr lang="en-US" sz="2000" dirty="0"/>
              <a:t> wind, and they rejoice thereat;</a:t>
            </a:r>
          </a:p>
        </p:txBody>
      </p:sp>
    </p:spTree>
    <p:extLst>
      <p:ext uri="{BB962C8B-B14F-4D97-AF65-F5344CB8AC3E}">
        <p14:creationId xmlns:p14="http://schemas.microsoft.com/office/powerpoint/2010/main" val="38610957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AA8B0-8887-703E-BA94-124A68350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BBB12-B879-5A80-3A48-D8C1914BAD42}"/>
              </a:ext>
            </a:extLst>
          </p:cNvPr>
          <p:cNvSpPr>
            <a:spLocks noGrp="1"/>
          </p:cNvSpPr>
          <p:nvPr>
            <p:ph type="title"/>
          </p:nvPr>
        </p:nvSpPr>
        <p:spPr>
          <a:xfrm>
            <a:off x="2013286" y="1315599"/>
            <a:ext cx="8165428" cy="3450327"/>
          </a:xfrm>
        </p:spPr>
        <p:txBody>
          <a:bodyPr>
            <a:noAutofit/>
          </a:bodyPr>
          <a:lstStyle/>
          <a:p>
            <a:pPr>
              <a:lnSpc>
                <a:spcPct val="100000"/>
              </a:lnSpc>
            </a:pPr>
            <a:r>
              <a:rPr lang="ar-EG" sz="5400" b="0" dirty="0"/>
              <a:t>جَاءَتْهَا رِيحٌ عَاصِفٌ وَجَاءَهُمُ الْمَوْجُ مِنْ كُلِّ مَكَانٍ وَظَنُّوا أَنَّهُمْ أُحِيطَ بِهِمْ ۙ دَعَوُا اللَّهَ مُخْلِصِينَ لَهُ الدِّينَ لَئِنْ أَنْجَيْتَنَا مِنْ هَٰذِهِ لَنَكُونَنَّ مِنَ الشَّاكِرِينَ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4628FD-2FDA-A6E1-F10B-27825CD4DC37}"/>
              </a:ext>
            </a:extLst>
          </p:cNvPr>
          <p:cNvSpPr txBox="1"/>
          <p:nvPr/>
        </p:nvSpPr>
        <p:spPr>
          <a:xfrm>
            <a:off x="2060712" y="4569899"/>
            <a:ext cx="8070575" cy="1323439"/>
          </a:xfrm>
          <a:prstGeom prst="rect">
            <a:avLst/>
          </a:prstGeom>
          <a:noFill/>
        </p:spPr>
        <p:txBody>
          <a:bodyPr wrap="square">
            <a:spAutoFit/>
          </a:bodyPr>
          <a:lstStyle/>
          <a:p>
            <a:pPr algn="ctr"/>
            <a:r>
              <a:rPr lang="en-US" sz="2000" dirty="0"/>
              <a:t>then comes a stormy wind and the waves come to them from all sides, and they think they are being overwhelmed: they cry unto Allah, sincerely offering (their) duty unto Him saying, "If thou dost deliver us from this, we shall truly show our gratitude!"</a:t>
            </a:r>
          </a:p>
        </p:txBody>
      </p:sp>
      <p:sp>
        <p:nvSpPr>
          <p:cNvPr id="3" name="TextBox 2">
            <a:extLst>
              <a:ext uri="{FF2B5EF4-FFF2-40B4-BE49-F238E27FC236}">
                <a16:creationId xmlns:a16="http://schemas.microsoft.com/office/drawing/2014/main" id="{0035BB33-97C6-DA95-6202-D1039D905FAF}"/>
              </a:ext>
            </a:extLst>
          </p:cNvPr>
          <p:cNvSpPr txBox="1"/>
          <p:nvPr/>
        </p:nvSpPr>
        <p:spPr>
          <a:xfrm>
            <a:off x="2535293" y="43812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32803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283F8-5017-7421-7754-9FD0E45D40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5975BD-4BF2-6A36-A206-E479819E08E4}"/>
              </a:ext>
            </a:extLst>
          </p:cNvPr>
          <p:cNvSpPr>
            <a:spLocks noGrp="1"/>
          </p:cNvSpPr>
          <p:nvPr>
            <p:ph type="title"/>
          </p:nvPr>
        </p:nvSpPr>
        <p:spPr>
          <a:xfrm>
            <a:off x="2013286" y="1315599"/>
            <a:ext cx="8165428" cy="3450327"/>
          </a:xfrm>
        </p:spPr>
        <p:txBody>
          <a:bodyPr>
            <a:noAutofit/>
          </a:bodyPr>
          <a:lstStyle/>
          <a:p>
            <a:pPr>
              <a:lnSpc>
                <a:spcPct val="100000"/>
              </a:lnSpc>
            </a:pPr>
            <a:r>
              <a:rPr lang="ar-EG" sz="5400" b="0" dirty="0"/>
              <a:t>فَلَمَّا أَنْجَاهُمْ إِذَا هُمْ يَبْغُونَ فِي الْأَرْضِ بِغَيْرِ الْحَقِّ ۗ يَا أَيُّهَا النَّاسُ إِنَّمَا بَغْيُكُمْ عَلَىٰ أَنْفُسِكُمْۖ مَتَاعَ الْحَيَاةِ الدُّنْيَاۖ ثُمَّ إِلَيْنَا مَرْجِعُكُمْ فَنُنَبِّئُكُمْ بِمَا كُنْتُمْ تَعْمَلُونَ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FD57E1-4303-2FF5-CE50-80F2FB1052E5}"/>
              </a:ext>
            </a:extLst>
          </p:cNvPr>
          <p:cNvSpPr txBox="1"/>
          <p:nvPr/>
        </p:nvSpPr>
        <p:spPr>
          <a:xfrm>
            <a:off x="2060712" y="4569899"/>
            <a:ext cx="8070575" cy="1323439"/>
          </a:xfrm>
          <a:prstGeom prst="rect">
            <a:avLst/>
          </a:prstGeom>
          <a:noFill/>
        </p:spPr>
        <p:txBody>
          <a:bodyPr wrap="square">
            <a:spAutoFit/>
          </a:bodyPr>
          <a:lstStyle/>
          <a:p>
            <a:pPr algn="ctr"/>
            <a:r>
              <a:rPr lang="en-US" sz="2000" dirty="0"/>
              <a:t>But when he </a:t>
            </a:r>
            <a:r>
              <a:rPr lang="en-US" sz="2000" dirty="0" err="1"/>
              <a:t>delivereth</a:t>
            </a:r>
            <a:r>
              <a:rPr lang="en-US" sz="2000" dirty="0"/>
              <a:t> them, behold! they transgress insolently through the earth in defiance of right! O mankind! your insolence is against your own souls,- an enjoyment of the life of the present: in the end, to Us is your return, and We shall show you the truth of all that ye did.</a:t>
            </a:r>
          </a:p>
        </p:txBody>
      </p:sp>
      <p:sp>
        <p:nvSpPr>
          <p:cNvPr id="3" name="TextBox 2">
            <a:extLst>
              <a:ext uri="{FF2B5EF4-FFF2-40B4-BE49-F238E27FC236}">
                <a16:creationId xmlns:a16="http://schemas.microsoft.com/office/drawing/2014/main" id="{706A1D21-DF79-3EB2-6203-D5C14521B51E}"/>
              </a:ext>
            </a:extLst>
          </p:cNvPr>
          <p:cNvSpPr txBox="1"/>
          <p:nvPr/>
        </p:nvSpPr>
        <p:spPr>
          <a:xfrm>
            <a:off x="2206820" y="43368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0524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8802C-AA32-468C-580E-A3B58068E6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898885-F3B7-82A2-7DEF-12CD18DC358C}"/>
              </a:ext>
            </a:extLst>
          </p:cNvPr>
          <p:cNvSpPr>
            <a:spLocks noGrp="1"/>
          </p:cNvSpPr>
          <p:nvPr>
            <p:ph type="title"/>
          </p:nvPr>
        </p:nvSpPr>
        <p:spPr>
          <a:xfrm>
            <a:off x="2060712" y="1541806"/>
            <a:ext cx="8070575" cy="3450327"/>
          </a:xfrm>
        </p:spPr>
        <p:txBody>
          <a:bodyPr>
            <a:noAutofit/>
          </a:bodyPr>
          <a:lstStyle/>
          <a:p>
            <a:pPr>
              <a:lnSpc>
                <a:spcPct val="100000"/>
              </a:lnSpc>
            </a:pPr>
            <a:r>
              <a:rPr lang="ar-EG" sz="5400" b="0" dirty="0"/>
              <a:t>الْأَعْرَابُ أَشَدُّ كُفْرًا وَنِفَاقًا وَأَجْدَرُ أَلَّا يَعْلَمُوا حُدُودَ مَا أَنْزَلَ اللَّهُ عَلَىٰ رَسُولِهِۗ وَاللَّهُ عَلِيمٌ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857604-4E9E-C736-D877-F7E2C49BE85F}"/>
              </a:ext>
            </a:extLst>
          </p:cNvPr>
          <p:cNvSpPr txBox="1"/>
          <p:nvPr/>
        </p:nvSpPr>
        <p:spPr>
          <a:xfrm>
            <a:off x="2060712" y="4484302"/>
            <a:ext cx="8070575" cy="1015663"/>
          </a:xfrm>
          <a:prstGeom prst="rect">
            <a:avLst/>
          </a:prstGeom>
          <a:noFill/>
        </p:spPr>
        <p:txBody>
          <a:bodyPr wrap="square">
            <a:spAutoFit/>
          </a:bodyPr>
          <a:lstStyle/>
          <a:p>
            <a:pPr algn="ctr"/>
            <a:r>
              <a:rPr lang="en-US" sz="2000" dirty="0"/>
              <a:t>The Arabs of the desert are the worst in Unbelief and hypocrisy, and most fitted to be in ignorance of the command which Allah hath sent down to His Messenger: But Allah is All-knowing, All-Wise.</a:t>
            </a:r>
          </a:p>
        </p:txBody>
      </p:sp>
      <p:sp>
        <p:nvSpPr>
          <p:cNvPr id="3" name="TextBox 2">
            <a:extLst>
              <a:ext uri="{FF2B5EF4-FFF2-40B4-BE49-F238E27FC236}">
                <a16:creationId xmlns:a16="http://schemas.microsoft.com/office/drawing/2014/main" id="{2819A908-1CA2-4F90-56C1-CFE810D9125B}"/>
              </a:ext>
            </a:extLst>
          </p:cNvPr>
          <p:cNvSpPr txBox="1"/>
          <p:nvPr/>
        </p:nvSpPr>
        <p:spPr>
          <a:xfrm>
            <a:off x="3982351" y="4253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6779918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9E1A1-213B-20B5-B605-78433957D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4C8BCB-1FBC-94A6-4B9A-736E6716FDE2}"/>
              </a:ext>
            </a:extLst>
          </p:cNvPr>
          <p:cNvSpPr>
            <a:spLocks noGrp="1"/>
          </p:cNvSpPr>
          <p:nvPr>
            <p:ph type="title"/>
          </p:nvPr>
        </p:nvSpPr>
        <p:spPr>
          <a:xfrm>
            <a:off x="1668028" y="1244578"/>
            <a:ext cx="8855941" cy="3450327"/>
          </a:xfrm>
        </p:spPr>
        <p:txBody>
          <a:bodyPr>
            <a:noAutofit/>
          </a:bodyPr>
          <a:lstStyle/>
          <a:p>
            <a:pPr>
              <a:lnSpc>
                <a:spcPct val="100000"/>
              </a:lnSpc>
            </a:pPr>
            <a:r>
              <a:rPr lang="ar-EG" sz="5000" b="0" dirty="0"/>
              <a:t>إِنَّمَا مَثَلُ الْحَيَاةِ الدُّنْيَا كَمَاءٍ أَنْزَلْنَاهُ مِنَ السَّمَاءِ فَاخْتَلَطَ بِهِ نَبَاتُ الْأَرْضِ مِمَّا يَأْكُلُ النَّاسُ وَالْأَنْعَامُ حَتَّىٰ إِذَا أَخَذَتِ الْأَرْضُ زُخْرُفَهَا وَازَّيَّنَتْ وَظَنَّ أَهْلُهَا أَنَّهُمْ قَادِرُونَ عَلَيْهَا...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9E3ADA-1CA2-E332-FF50-52E8DDDF1D9A}"/>
              </a:ext>
            </a:extLst>
          </p:cNvPr>
          <p:cNvSpPr txBox="1"/>
          <p:nvPr/>
        </p:nvSpPr>
        <p:spPr>
          <a:xfrm>
            <a:off x="2060712" y="4445612"/>
            <a:ext cx="8070575" cy="1631216"/>
          </a:xfrm>
          <a:prstGeom prst="rect">
            <a:avLst/>
          </a:prstGeom>
          <a:noFill/>
        </p:spPr>
        <p:txBody>
          <a:bodyPr wrap="square">
            <a:spAutoFit/>
          </a:bodyPr>
          <a:lstStyle/>
          <a:p>
            <a:pPr algn="ctr"/>
            <a:r>
              <a:rPr lang="en-US" sz="2000" dirty="0"/>
              <a:t>The likeness of the life of the present is as the rain which We send down from the skies: by its mingling arises the produce of the earth- which provides food for men and animals: (It grows) till the earth is clad with its golden ornaments and is decked out (in beauty): the people to whom it belongs think they have all powers of disposal over it: </a:t>
            </a:r>
          </a:p>
        </p:txBody>
      </p:sp>
    </p:spTree>
    <p:extLst>
      <p:ext uri="{BB962C8B-B14F-4D97-AF65-F5344CB8AC3E}">
        <p14:creationId xmlns:p14="http://schemas.microsoft.com/office/powerpoint/2010/main" val="31913987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27CF0-CA9A-FDDC-64B2-0FDF50614F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A8458-4476-C9F7-9B9F-1DECCF29F298}"/>
              </a:ext>
            </a:extLst>
          </p:cNvPr>
          <p:cNvSpPr>
            <a:spLocks noGrp="1"/>
          </p:cNvSpPr>
          <p:nvPr>
            <p:ph type="title"/>
          </p:nvPr>
        </p:nvSpPr>
        <p:spPr>
          <a:xfrm>
            <a:off x="2013286" y="1484275"/>
            <a:ext cx="8165428" cy="3450327"/>
          </a:xfrm>
        </p:spPr>
        <p:txBody>
          <a:bodyPr>
            <a:noAutofit/>
          </a:bodyPr>
          <a:lstStyle/>
          <a:p>
            <a:pPr>
              <a:lnSpc>
                <a:spcPct val="100000"/>
              </a:lnSpc>
            </a:pPr>
            <a:r>
              <a:rPr lang="ar-EG" sz="5400" b="0" dirty="0"/>
              <a:t>أَتَاهَا أَمْرُنَا لَيْلًا أَوْ نَهَارًا فَجَعَلْنَاهَا حَصِيدًا كَأَنْ لَمْ تَغْنَ بِالْأَمْسِۚ كَذَٰلِكَ نُفَصِّلُ الْآيَاتِ لِقَوْمٍ يَتَفَكَّرُونَ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B88F70-CE5A-1FDC-1EC9-76E8280EE927}"/>
              </a:ext>
            </a:extLst>
          </p:cNvPr>
          <p:cNvSpPr txBox="1"/>
          <p:nvPr/>
        </p:nvSpPr>
        <p:spPr>
          <a:xfrm>
            <a:off x="2060712" y="4411687"/>
            <a:ext cx="8070575" cy="1015663"/>
          </a:xfrm>
          <a:prstGeom prst="rect">
            <a:avLst/>
          </a:prstGeom>
          <a:noFill/>
        </p:spPr>
        <p:txBody>
          <a:bodyPr wrap="square">
            <a:spAutoFit/>
          </a:bodyPr>
          <a:lstStyle/>
          <a:p>
            <a:pPr algn="ctr"/>
            <a:r>
              <a:rPr lang="en-US" sz="2000" dirty="0"/>
              <a:t>There reaches it Our command by night or by day, and We make it like a harvest clean-mown, as if it had not flourished only the day before! thus do We explain the Signs in detail for those who reflect.</a:t>
            </a:r>
          </a:p>
        </p:txBody>
      </p:sp>
      <p:sp>
        <p:nvSpPr>
          <p:cNvPr id="3" name="TextBox 2">
            <a:extLst>
              <a:ext uri="{FF2B5EF4-FFF2-40B4-BE49-F238E27FC236}">
                <a16:creationId xmlns:a16="http://schemas.microsoft.com/office/drawing/2014/main" id="{E6BA7543-3CBF-C787-0A4D-C31FB41DE55C}"/>
              </a:ext>
            </a:extLst>
          </p:cNvPr>
          <p:cNvSpPr txBox="1"/>
          <p:nvPr/>
        </p:nvSpPr>
        <p:spPr>
          <a:xfrm>
            <a:off x="2668459" y="40882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441630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DF0FD-6766-A341-5672-2C7B3797A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996A2A-00CF-4E26-03DD-0B10922375E2}"/>
              </a:ext>
            </a:extLst>
          </p:cNvPr>
          <p:cNvSpPr>
            <a:spLocks noGrp="1"/>
          </p:cNvSpPr>
          <p:nvPr>
            <p:ph type="title"/>
          </p:nvPr>
        </p:nvSpPr>
        <p:spPr>
          <a:xfrm>
            <a:off x="2013286" y="1484275"/>
            <a:ext cx="8165428" cy="3450327"/>
          </a:xfrm>
        </p:spPr>
        <p:txBody>
          <a:bodyPr>
            <a:noAutofit/>
          </a:bodyPr>
          <a:lstStyle/>
          <a:p>
            <a:pPr>
              <a:lnSpc>
                <a:spcPct val="100000"/>
              </a:lnSpc>
            </a:pPr>
            <a:r>
              <a:rPr lang="ar-EG" sz="6000" b="0" dirty="0"/>
              <a:t>وَاللَّهُ يَدْعُو إِلَىٰ دَارِ السَّلَامِ وَيَهْدِي مَنْ يَشَاءُ إِلَىٰ صِرَاطٍ مُسْتَقِيمٍ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E75542E-3C3E-C232-3E41-F11C34AFADB8}"/>
              </a:ext>
            </a:extLst>
          </p:cNvPr>
          <p:cNvSpPr txBox="1"/>
          <p:nvPr/>
        </p:nvSpPr>
        <p:spPr>
          <a:xfrm>
            <a:off x="2060712" y="4226716"/>
            <a:ext cx="8070575" cy="707886"/>
          </a:xfrm>
          <a:prstGeom prst="rect">
            <a:avLst/>
          </a:prstGeom>
          <a:noFill/>
        </p:spPr>
        <p:txBody>
          <a:bodyPr wrap="square">
            <a:spAutoFit/>
          </a:bodyPr>
          <a:lstStyle/>
          <a:p>
            <a:pPr algn="ctr"/>
            <a:r>
              <a:rPr lang="en-US" sz="2000" dirty="0"/>
              <a:t> But Allah doth call to the Home of Peace: He doth guide whom He </a:t>
            </a:r>
            <a:r>
              <a:rPr lang="en-US" sz="2000" dirty="0" err="1"/>
              <a:t>pleaseth</a:t>
            </a:r>
            <a:r>
              <a:rPr lang="en-US" sz="2000" dirty="0"/>
              <a:t> to a way that is straight.</a:t>
            </a:r>
          </a:p>
        </p:txBody>
      </p:sp>
      <p:sp>
        <p:nvSpPr>
          <p:cNvPr id="3" name="TextBox 2">
            <a:extLst>
              <a:ext uri="{FF2B5EF4-FFF2-40B4-BE49-F238E27FC236}">
                <a16:creationId xmlns:a16="http://schemas.microsoft.com/office/drawing/2014/main" id="{8CF88188-AB15-E573-F71E-0722C4AA4878}"/>
              </a:ext>
            </a:extLst>
          </p:cNvPr>
          <p:cNvSpPr txBox="1"/>
          <p:nvPr/>
        </p:nvSpPr>
        <p:spPr>
          <a:xfrm>
            <a:off x="2277842" y="38212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2146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038E7-BAAF-985C-7B20-CE79BA6A8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49374-FDE0-3BA3-C34B-9009C44D6E9B}"/>
              </a:ext>
            </a:extLst>
          </p:cNvPr>
          <p:cNvSpPr>
            <a:spLocks noGrp="1"/>
          </p:cNvSpPr>
          <p:nvPr>
            <p:ph type="title"/>
          </p:nvPr>
        </p:nvSpPr>
        <p:spPr>
          <a:xfrm>
            <a:off x="2013286" y="1581930"/>
            <a:ext cx="8165428" cy="3450327"/>
          </a:xfrm>
        </p:spPr>
        <p:txBody>
          <a:bodyPr>
            <a:noAutofit/>
          </a:bodyPr>
          <a:lstStyle/>
          <a:p>
            <a:pPr>
              <a:lnSpc>
                <a:spcPct val="100000"/>
              </a:lnSpc>
            </a:pPr>
            <a:r>
              <a:rPr lang="ar-EG" sz="6000" b="0" dirty="0"/>
              <a:t>لِلَّذِينَ أَحْسَنُوا الْحُسْنَىٰ وَزِيَادَةٌۖ وَلَا يَرْهَقُ وُجُوهَهُمْ قَتَرٌ وَلَا ذِلَّةٌۚ أُولَٰئِكَ أَصْحَابُ الْجَنَّةِۖ هُمْ فِيهَا خَالِدُونَ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0F9969-0E5D-2826-04AB-F182E4EFCC48}"/>
              </a:ext>
            </a:extLst>
          </p:cNvPr>
          <p:cNvSpPr txBox="1"/>
          <p:nvPr/>
        </p:nvSpPr>
        <p:spPr>
          <a:xfrm>
            <a:off x="2060712" y="4597759"/>
            <a:ext cx="8070575" cy="1015663"/>
          </a:xfrm>
          <a:prstGeom prst="rect">
            <a:avLst/>
          </a:prstGeom>
          <a:noFill/>
        </p:spPr>
        <p:txBody>
          <a:bodyPr wrap="square">
            <a:spAutoFit/>
          </a:bodyPr>
          <a:lstStyle/>
          <a:p>
            <a:pPr algn="ctr"/>
            <a:r>
              <a:rPr lang="en-US" sz="2000" dirty="0"/>
              <a:t>To those who do right is a goodly (reward)- Yea, more (than in measure)! No darkness nor shame shall cover their faces! they are companions of the garden; they will abide therein (for aye)!</a:t>
            </a:r>
          </a:p>
        </p:txBody>
      </p:sp>
      <p:sp>
        <p:nvSpPr>
          <p:cNvPr id="3" name="TextBox 2">
            <a:extLst>
              <a:ext uri="{FF2B5EF4-FFF2-40B4-BE49-F238E27FC236}">
                <a16:creationId xmlns:a16="http://schemas.microsoft.com/office/drawing/2014/main" id="{9E04D4DE-6F7B-CC68-1E6C-91158E149362}"/>
              </a:ext>
            </a:extLst>
          </p:cNvPr>
          <p:cNvSpPr txBox="1"/>
          <p:nvPr/>
        </p:nvSpPr>
        <p:spPr>
          <a:xfrm>
            <a:off x="2013285" y="42899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36095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DD6FB-4C67-3E15-5ABB-8CD55D288B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564545-EC6D-8712-9D25-B7309BA8780D}"/>
              </a:ext>
            </a:extLst>
          </p:cNvPr>
          <p:cNvSpPr>
            <a:spLocks noGrp="1"/>
          </p:cNvSpPr>
          <p:nvPr>
            <p:ph type="title"/>
          </p:nvPr>
        </p:nvSpPr>
        <p:spPr>
          <a:xfrm>
            <a:off x="1669003" y="1253456"/>
            <a:ext cx="8509712" cy="3450327"/>
          </a:xfrm>
        </p:spPr>
        <p:txBody>
          <a:bodyPr>
            <a:noAutofit/>
          </a:bodyPr>
          <a:lstStyle/>
          <a:p>
            <a:pPr>
              <a:lnSpc>
                <a:spcPct val="100000"/>
              </a:lnSpc>
            </a:pPr>
            <a:r>
              <a:rPr lang="ar-EG" sz="4800" b="0" dirty="0"/>
              <a:t>وَالَّذِينَ كَسَبُوا السَّيِّئَاتِ جَزَاءُ سَيِّئَةٍ بِمِثْلِهَا وَتَرْهَقُهُمْ ذِلَّةٌ ۖ مَا لَهُمْ مِنَ اللَّهِ مِنْ عَاصِمٍۖ كَأَنَّمَا أُغْشِيَتْ وُجُوهُهُمْ قِطَعًا مِنَ اللَّيْلِ مُظْلِمًاۚ أُولَٰئِكَ أَصْحَابُ النَّارِۖ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0C7224-0C45-BE25-442D-90C83837EDA6}"/>
              </a:ext>
            </a:extLst>
          </p:cNvPr>
          <p:cNvSpPr txBox="1"/>
          <p:nvPr/>
        </p:nvSpPr>
        <p:spPr>
          <a:xfrm>
            <a:off x="2108140" y="4402769"/>
            <a:ext cx="8070575" cy="1631216"/>
          </a:xfrm>
          <a:prstGeom prst="rect">
            <a:avLst/>
          </a:prstGeom>
          <a:noFill/>
        </p:spPr>
        <p:txBody>
          <a:bodyPr wrap="square">
            <a:spAutoFit/>
          </a:bodyPr>
          <a:lstStyle/>
          <a:p>
            <a:pPr algn="ctr"/>
            <a:r>
              <a:rPr lang="en-US" sz="2000" dirty="0"/>
              <a:t>But those who have earned evil will have a reward of like evil: ignominy will cover their (faces): No defender will they have from (the wrath of) Allah: Their faces will be covered, as it were, with pieces from the depth of the darkness of night: they are companions of the Fire: they will abide therein (for aye)!</a:t>
            </a:r>
          </a:p>
        </p:txBody>
      </p:sp>
      <p:sp>
        <p:nvSpPr>
          <p:cNvPr id="3" name="TextBox 2">
            <a:extLst>
              <a:ext uri="{FF2B5EF4-FFF2-40B4-BE49-F238E27FC236}">
                <a16:creationId xmlns:a16="http://schemas.microsoft.com/office/drawing/2014/main" id="{87409B1A-FC70-C4FE-0287-3098174D1AF4}"/>
              </a:ext>
            </a:extLst>
          </p:cNvPr>
          <p:cNvSpPr txBox="1"/>
          <p:nvPr/>
        </p:nvSpPr>
        <p:spPr>
          <a:xfrm>
            <a:off x="2572578" y="41085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143150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986B2-C252-2F3D-FDA3-DFA951103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3C8D09-3156-7E99-67AE-CF33B78B2B11}"/>
              </a:ext>
            </a:extLst>
          </p:cNvPr>
          <p:cNvSpPr>
            <a:spLocks noGrp="1"/>
          </p:cNvSpPr>
          <p:nvPr>
            <p:ph type="title"/>
          </p:nvPr>
        </p:nvSpPr>
        <p:spPr>
          <a:xfrm>
            <a:off x="2324537" y="1317214"/>
            <a:ext cx="7542926" cy="3450327"/>
          </a:xfrm>
        </p:spPr>
        <p:txBody>
          <a:bodyPr>
            <a:noAutofit/>
          </a:bodyPr>
          <a:lstStyle/>
          <a:p>
            <a:pPr>
              <a:lnSpc>
                <a:spcPct val="100000"/>
              </a:lnSpc>
            </a:pPr>
            <a:r>
              <a:rPr lang="ar-EG" sz="5400" b="0" dirty="0"/>
              <a:t>وَيَوْمَ نَحْشُرُهُمْ جَمِيعًا ثُمَّ نَقُولُ لِلَّذِينَ أَشْرَكُوا مَكَانَكُمْ أَنْتُمْ وَشُرَكَاؤُكُمْۚ فَزَيَّلْنَا بَيْنَهُمْۖ وَقَالَ شُرَكَاؤُهُمْ مَا كُنْتُمْ إِيَّانَا تَعْبُدُونَ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7492C3-8DA9-DE24-1FBE-CD9876348609}"/>
              </a:ext>
            </a:extLst>
          </p:cNvPr>
          <p:cNvSpPr txBox="1"/>
          <p:nvPr/>
        </p:nvSpPr>
        <p:spPr>
          <a:xfrm>
            <a:off x="2060712" y="4629426"/>
            <a:ext cx="8070575" cy="1323439"/>
          </a:xfrm>
          <a:prstGeom prst="rect">
            <a:avLst/>
          </a:prstGeom>
          <a:noFill/>
        </p:spPr>
        <p:txBody>
          <a:bodyPr wrap="square">
            <a:spAutoFit/>
          </a:bodyPr>
          <a:lstStyle/>
          <a:p>
            <a:pPr algn="ctr"/>
            <a:r>
              <a:rPr lang="en-US" sz="2000" dirty="0"/>
              <a:t>One day shall We gather them all together. Then shall We say to those who joined gods (with Us): "To your place! ye and those ye joined as 'partners' We shall separate them, and their "Partners" shall say: "It was not us that ye worshipped!</a:t>
            </a:r>
          </a:p>
        </p:txBody>
      </p:sp>
      <p:sp>
        <p:nvSpPr>
          <p:cNvPr id="3" name="TextBox 2">
            <a:extLst>
              <a:ext uri="{FF2B5EF4-FFF2-40B4-BE49-F238E27FC236}">
                <a16:creationId xmlns:a16="http://schemas.microsoft.com/office/drawing/2014/main" id="{E2896EC3-7C10-F8D7-8878-B50D667660EA}"/>
              </a:ext>
            </a:extLst>
          </p:cNvPr>
          <p:cNvSpPr txBox="1"/>
          <p:nvPr/>
        </p:nvSpPr>
        <p:spPr>
          <a:xfrm>
            <a:off x="4313861" y="43926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04400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ACF3-3DEF-FAFD-66B8-171493E720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5345FD-714D-7862-F759-C770AE385AB6}"/>
              </a:ext>
            </a:extLst>
          </p:cNvPr>
          <p:cNvSpPr>
            <a:spLocks noGrp="1"/>
          </p:cNvSpPr>
          <p:nvPr>
            <p:ph type="title"/>
          </p:nvPr>
        </p:nvSpPr>
        <p:spPr>
          <a:xfrm>
            <a:off x="2232027" y="1703836"/>
            <a:ext cx="7727945" cy="3450327"/>
          </a:xfrm>
        </p:spPr>
        <p:txBody>
          <a:bodyPr>
            <a:noAutofit/>
          </a:bodyPr>
          <a:lstStyle/>
          <a:p>
            <a:pPr>
              <a:lnSpc>
                <a:spcPct val="100000"/>
              </a:lnSpc>
            </a:pPr>
            <a:r>
              <a:rPr lang="ar-EG" sz="6000" b="0" dirty="0"/>
              <a:t>فَكَفَىٰ بِاللَّهِ شَهِيدًا بَيْنَنَا وَبَيْنَكُمْ إِنْ كُنَّا عَنْ عِبَادَتِكُمْ لَغَافِلِينَ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9B6480-DF0C-F16F-B73C-E7853ACE0EAC}"/>
              </a:ext>
            </a:extLst>
          </p:cNvPr>
          <p:cNvSpPr txBox="1"/>
          <p:nvPr/>
        </p:nvSpPr>
        <p:spPr>
          <a:xfrm>
            <a:off x="2060711" y="4346504"/>
            <a:ext cx="8070575" cy="707886"/>
          </a:xfrm>
          <a:prstGeom prst="rect">
            <a:avLst/>
          </a:prstGeom>
          <a:noFill/>
        </p:spPr>
        <p:txBody>
          <a:bodyPr wrap="square">
            <a:spAutoFit/>
          </a:bodyPr>
          <a:lstStyle/>
          <a:p>
            <a:pPr algn="ctr"/>
            <a:r>
              <a:rPr lang="en-US" sz="2000" dirty="0"/>
              <a:t>"Enough is Allah for a witness between us and you: we certainly knew nothing of your worship of us!"</a:t>
            </a:r>
          </a:p>
        </p:txBody>
      </p:sp>
      <p:sp>
        <p:nvSpPr>
          <p:cNvPr id="3" name="TextBox 2">
            <a:extLst>
              <a:ext uri="{FF2B5EF4-FFF2-40B4-BE49-F238E27FC236}">
                <a16:creationId xmlns:a16="http://schemas.microsoft.com/office/drawing/2014/main" id="{86AE6FC0-8785-3884-097A-3A7A3CC2F900}"/>
              </a:ext>
            </a:extLst>
          </p:cNvPr>
          <p:cNvSpPr txBox="1"/>
          <p:nvPr/>
        </p:nvSpPr>
        <p:spPr>
          <a:xfrm>
            <a:off x="2831291" y="39697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02825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1D100-5213-0521-985E-F8E803533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14FCF0-8D8F-60D5-68B8-BA9AA2289E3B}"/>
              </a:ext>
            </a:extLst>
          </p:cNvPr>
          <p:cNvSpPr>
            <a:spLocks noGrp="1"/>
          </p:cNvSpPr>
          <p:nvPr>
            <p:ph type="title"/>
          </p:nvPr>
        </p:nvSpPr>
        <p:spPr>
          <a:xfrm>
            <a:off x="2232025" y="1495833"/>
            <a:ext cx="7727945" cy="3450327"/>
          </a:xfrm>
        </p:spPr>
        <p:txBody>
          <a:bodyPr>
            <a:noAutofit/>
          </a:bodyPr>
          <a:lstStyle/>
          <a:p>
            <a:pPr>
              <a:lnSpc>
                <a:spcPct val="100000"/>
              </a:lnSpc>
            </a:pPr>
            <a:r>
              <a:rPr lang="ar-EG" sz="6000" b="0" dirty="0"/>
              <a:t>هُنَالِكَ تَبْلُو كُلُّ نَفْسٍ مَا أَسْلَفَتْۚ وَرُدُّوا إِلَى اللَّهِ مَوْلَاهُمُ الْحَقِّ ۖ وَضَلَّ عَنْهُمْ 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2CB6E3-17AE-7D1B-F605-29305ACBE951}"/>
              </a:ext>
            </a:extLst>
          </p:cNvPr>
          <p:cNvSpPr txBox="1"/>
          <p:nvPr/>
        </p:nvSpPr>
        <p:spPr>
          <a:xfrm>
            <a:off x="2060709" y="4527105"/>
            <a:ext cx="8070575" cy="1015663"/>
          </a:xfrm>
          <a:prstGeom prst="rect">
            <a:avLst/>
          </a:prstGeom>
          <a:noFill/>
        </p:spPr>
        <p:txBody>
          <a:bodyPr wrap="square">
            <a:spAutoFit/>
          </a:bodyPr>
          <a:lstStyle/>
          <a:p>
            <a:pPr algn="ctr"/>
            <a:r>
              <a:rPr lang="en-US" sz="2000" dirty="0"/>
              <a:t>There will every soul prove (the fruits of) the deeds it sent before: they will be brought back to Allah their rightful Lord, and their invented falsehoods will leave them in the lurch</a:t>
            </a:r>
          </a:p>
        </p:txBody>
      </p:sp>
      <p:sp>
        <p:nvSpPr>
          <p:cNvPr id="3" name="TextBox 2">
            <a:extLst>
              <a:ext uri="{FF2B5EF4-FFF2-40B4-BE49-F238E27FC236}">
                <a16:creationId xmlns:a16="http://schemas.microsoft.com/office/drawing/2014/main" id="{C3FCAD0A-3057-E0B4-3108-059A5ADF52AA}"/>
              </a:ext>
            </a:extLst>
          </p:cNvPr>
          <p:cNvSpPr txBox="1"/>
          <p:nvPr/>
        </p:nvSpPr>
        <p:spPr>
          <a:xfrm>
            <a:off x="2232025" y="42193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5343342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84DBB-EAB3-8BB4-68C8-FFB9FF081F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2A71F-3F07-0F0B-471C-3D019FA6EE9A}"/>
              </a:ext>
            </a:extLst>
          </p:cNvPr>
          <p:cNvSpPr>
            <a:spLocks noGrp="1"/>
          </p:cNvSpPr>
          <p:nvPr>
            <p:ph type="title"/>
          </p:nvPr>
        </p:nvSpPr>
        <p:spPr>
          <a:xfrm>
            <a:off x="1648671" y="1291646"/>
            <a:ext cx="8894650" cy="3450327"/>
          </a:xfrm>
        </p:spPr>
        <p:txBody>
          <a:bodyPr>
            <a:noAutofit/>
          </a:bodyPr>
          <a:lstStyle/>
          <a:p>
            <a:pPr>
              <a:lnSpc>
                <a:spcPct val="100000"/>
              </a:lnSpc>
            </a:pPr>
            <a:r>
              <a:rPr lang="ar-EG" sz="5000" b="0" dirty="0"/>
              <a:t>قُلْ مَنْ يَرْزُقُكُمْ مِنَ السَّمَاءِ وَالْأَرْضِ أَمَّنْ يَمْلِكُ السَّمْعَ وَالْأَبْصَارَ وَمَنْ يُخْرِجُ الْحَيَّ مِنَ الْمَيِّتِ وَيُخْرِجُ الْمَيِّتَ مِنَ الْحَيِّ وَمَنْ يُدَبِّرُ الْأَمْرَۚ فَسَيَقُولُونَ اللَّهُۚ فَقُلْ أَفَلَا تَتَّقُونَ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02E71C-15F4-2771-2BC9-21C36BC1CE00}"/>
              </a:ext>
            </a:extLst>
          </p:cNvPr>
          <p:cNvSpPr txBox="1"/>
          <p:nvPr/>
        </p:nvSpPr>
        <p:spPr>
          <a:xfrm>
            <a:off x="2060708" y="4464961"/>
            <a:ext cx="8070575" cy="1631216"/>
          </a:xfrm>
          <a:prstGeom prst="rect">
            <a:avLst/>
          </a:prstGeom>
          <a:noFill/>
        </p:spPr>
        <p:txBody>
          <a:bodyPr wrap="square">
            <a:spAutoFit/>
          </a:bodyPr>
          <a:lstStyle/>
          <a:p>
            <a:pPr algn="ctr"/>
            <a:r>
              <a:rPr lang="en-US" sz="2000" dirty="0"/>
              <a:t> Say: "Who is it that sustains you (in life) from the sky and from the earth? or who is it that has power over hearing and sight? And who is it that brings out the living from the dead and the dead from the living? and who is it that rules and regulates all affairs?" They will soon say, "Allah". Say, "will ye not then show piety (to Him)?"</a:t>
            </a:r>
          </a:p>
        </p:txBody>
      </p:sp>
      <p:sp>
        <p:nvSpPr>
          <p:cNvPr id="3" name="TextBox 2">
            <a:extLst>
              <a:ext uri="{FF2B5EF4-FFF2-40B4-BE49-F238E27FC236}">
                <a16:creationId xmlns:a16="http://schemas.microsoft.com/office/drawing/2014/main" id="{5D1412F7-2046-2D9F-E6EC-AE78B30F416F}"/>
              </a:ext>
            </a:extLst>
          </p:cNvPr>
          <p:cNvSpPr txBox="1"/>
          <p:nvPr/>
        </p:nvSpPr>
        <p:spPr>
          <a:xfrm>
            <a:off x="2232025" y="42193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346932093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B24F2-F62D-8FE5-CD56-933B32119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E0A16-2273-EB05-F353-4D7F03F00C22}"/>
              </a:ext>
            </a:extLst>
          </p:cNvPr>
          <p:cNvSpPr>
            <a:spLocks noGrp="1"/>
          </p:cNvSpPr>
          <p:nvPr>
            <p:ph type="title"/>
          </p:nvPr>
        </p:nvSpPr>
        <p:spPr>
          <a:xfrm>
            <a:off x="2580437" y="1685153"/>
            <a:ext cx="7031115" cy="3450327"/>
          </a:xfrm>
        </p:spPr>
        <p:txBody>
          <a:bodyPr>
            <a:noAutofit/>
          </a:bodyPr>
          <a:lstStyle/>
          <a:p>
            <a:pPr>
              <a:lnSpc>
                <a:spcPct val="100000"/>
              </a:lnSpc>
            </a:pPr>
            <a:r>
              <a:rPr lang="ar-EG" sz="5400" b="0" dirty="0"/>
              <a:t>فَذَٰلِكُمُ اللَّهُ رَبُّكُمُ الْحَقُّۖ فَمَاذَا بَعْدَ الْحَقِّ إِلَّا الضَّلَالُۖ فَأَنَّىٰ تُصْرَفُونَ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BE63C5-F591-C9CA-1227-799377D12EDB}"/>
              </a:ext>
            </a:extLst>
          </p:cNvPr>
          <p:cNvSpPr txBox="1"/>
          <p:nvPr/>
        </p:nvSpPr>
        <p:spPr>
          <a:xfrm>
            <a:off x="2060706" y="4180342"/>
            <a:ext cx="8070575" cy="707886"/>
          </a:xfrm>
          <a:prstGeom prst="rect">
            <a:avLst/>
          </a:prstGeom>
          <a:noFill/>
        </p:spPr>
        <p:txBody>
          <a:bodyPr wrap="square">
            <a:spAutoFit/>
          </a:bodyPr>
          <a:lstStyle/>
          <a:p>
            <a:pPr algn="ctr"/>
            <a:r>
              <a:rPr lang="en-US" sz="2000" dirty="0"/>
              <a:t>Such is Allah, your real Cherisher and Sustainer: apart from truth, what (remains) but error? How then are ye turned away?</a:t>
            </a:r>
          </a:p>
        </p:txBody>
      </p:sp>
      <p:sp>
        <p:nvSpPr>
          <p:cNvPr id="3" name="TextBox 2">
            <a:extLst>
              <a:ext uri="{FF2B5EF4-FFF2-40B4-BE49-F238E27FC236}">
                <a16:creationId xmlns:a16="http://schemas.microsoft.com/office/drawing/2014/main" id="{A5629497-2B13-197A-B960-C90E41F08589}"/>
              </a:ext>
            </a:extLst>
          </p:cNvPr>
          <p:cNvSpPr txBox="1"/>
          <p:nvPr/>
        </p:nvSpPr>
        <p:spPr>
          <a:xfrm>
            <a:off x="2169881" y="38725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3538337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6EBA7-6C74-EF79-4F88-ED01C99244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DA1E8B-0BDE-A35F-6FA3-AE8C4E24AB2A}"/>
              </a:ext>
            </a:extLst>
          </p:cNvPr>
          <p:cNvSpPr>
            <a:spLocks noGrp="1"/>
          </p:cNvSpPr>
          <p:nvPr>
            <p:ph type="title"/>
          </p:nvPr>
        </p:nvSpPr>
        <p:spPr>
          <a:xfrm>
            <a:off x="2060712" y="1453029"/>
            <a:ext cx="8070575" cy="3450327"/>
          </a:xfrm>
        </p:spPr>
        <p:txBody>
          <a:bodyPr>
            <a:noAutofit/>
          </a:bodyPr>
          <a:lstStyle/>
          <a:p>
            <a:pPr>
              <a:lnSpc>
                <a:spcPct val="100000"/>
              </a:lnSpc>
            </a:pPr>
            <a:r>
              <a:rPr lang="ar-EG" sz="5400" b="0" dirty="0"/>
              <a:t>وَمِنَ الْأَعْرَابِ مَنْ يَتَّخِذُ مَا يُنْفِقُ مَغْرَمًا وَيَتَرَبَّصُ بِكُمُ الدَّوَائِرَۚ عَلَيْهِمْ دَائِرَةُ السَّوْءِۗ وَاللَّهُ سَمِيعٌ عَلِيمٌ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89515A-C0A0-846E-99F4-BCFDF9FEC8FE}"/>
              </a:ext>
            </a:extLst>
          </p:cNvPr>
          <p:cNvSpPr txBox="1"/>
          <p:nvPr/>
        </p:nvSpPr>
        <p:spPr>
          <a:xfrm>
            <a:off x="2060712" y="4395525"/>
            <a:ext cx="8070575" cy="1015663"/>
          </a:xfrm>
          <a:prstGeom prst="rect">
            <a:avLst/>
          </a:prstGeom>
          <a:noFill/>
        </p:spPr>
        <p:txBody>
          <a:bodyPr wrap="square">
            <a:spAutoFit/>
          </a:bodyPr>
          <a:lstStyle/>
          <a:p>
            <a:pPr algn="ctr"/>
            <a:r>
              <a:rPr lang="en-US" sz="2000" dirty="0"/>
              <a:t>Some of the desert Arabs look upon their payments as a fine, and watch for disasters for you: on them be the disaster of evil: for Allah is He That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1854959B-4E93-5049-B527-B25D0AEBCD5B}"/>
              </a:ext>
            </a:extLst>
          </p:cNvPr>
          <p:cNvSpPr txBox="1"/>
          <p:nvPr/>
        </p:nvSpPr>
        <p:spPr>
          <a:xfrm>
            <a:off x="2624067" y="41646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9066689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5B8B3-2466-2CD6-FF7E-9206ABB55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C0A4B9-58BA-176D-8E90-A648E277368E}"/>
              </a:ext>
            </a:extLst>
          </p:cNvPr>
          <p:cNvSpPr>
            <a:spLocks noGrp="1"/>
          </p:cNvSpPr>
          <p:nvPr>
            <p:ph type="title"/>
          </p:nvPr>
        </p:nvSpPr>
        <p:spPr>
          <a:xfrm>
            <a:off x="2475393" y="1703836"/>
            <a:ext cx="7241214" cy="3450327"/>
          </a:xfrm>
        </p:spPr>
        <p:txBody>
          <a:bodyPr>
            <a:noAutofit/>
          </a:bodyPr>
          <a:lstStyle/>
          <a:p>
            <a:pPr>
              <a:lnSpc>
                <a:spcPct val="100000"/>
              </a:lnSpc>
            </a:pPr>
            <a:r>
              <a:rPr lang="ar-EG" sz="6000" b="0" dirty="0"/>
              <a:t>كَذَٰلِكَ حَقَّتْ كَلِمَتُ رَبِّكَ عَلَى الَّذِينَ فَسَقُوا أَنَّهُمْ 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FA0B25-C4F0-AF4A-76CB-3A1EC4D484C2}"/>
              </a:ext>
            </a:extLst>
          </p:cNvPr>
          <p:cNvSpPr txBox="1"/>
          <p:nvPr/>
        </p:nvSpPr>
        <p:spPr>
          <a:xfrm>
            <a:off x="2060712" y="4274430"/>
            <a:ext cx="8070575" cy="707886"/>
          </a:xfrm>
          <a:prstGeom prst="rect">
            <a:avLst/>
          </a:prstGeom>
          <a:noFill/>
        </p:spPr>
        <p:txBody>
          <a:bodyPr wrap="square">
            <a:spAutoFit/>
          </a:bodyPr>
          <a:lstStyle/>
          <a:p>
            <a:pPr algn="ctr"/>
            <a:r>
              <a:rPr lang="en-US" sz="2000" dirty="0"/>
              <a:t>Thus is the word of thy Lord proved true against those who rebel: Verily they will not believe.</a:t>
            </a:r>
          </a:p>
        </p:txBody>
      </p:sp>
      <p:sp>
        <p:nvSpPr>
          <p:cNvPr id="3" name="TextBox 2">
            <a:extLst>
              <a:ext uri="{FF2B5EF4-FFF2-40B4-BE49-F238E27FC236}">
                <a16:creationId xmlns:a16="http://schemas.microsoft.com/office/drawing/2014/main" id="{A1F03724-CD1C-AAE0-FFD0-58DD1EFBC38D}"/>
              </a:ext>
            </a:extLst>
          </p:cNvPr>
          <p:cNvSpPr txBox="1"/>
          <p:nvPr/>
        </p:nvSpPr>
        <p:spPr>
          <a:xfrm>
            <a:off x="2382945" y="39666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36682926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0C652-C76F-DC77-62D3-F8832B428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3438E-76A8-6D79-6F21-DF8410DD07C8}"/>
              </a:ext>
            </a:extLst>
          </p:cNvPr>
          <p:cNvSpPr>
            <a:spLocks noGrp="1"/>
          </p:cNvSpPr>
          <p:nvPr>
            <p:ph type="title"/>
          </p:nvPr>
        </p:nvSpPr>
        <p:spPr>
          <a:xfrm>
            <a:off x="2214240" y="1536120"/>
            <a:ext cx="7763520" cy="3450327"/>
          </a:xfrm>
        </p:spPr>
        <p:txBody>
          <a:bodyPr>
            <a:noAutofit/>
          </a:bodyPr>
          <a:lstStyle/>
          <a:p>
            <a:pPr>
              <a:lnSpc>
                <a:spcPct val="100000"/>
              </a:lnSpc>
            </a:pPr>
            <a:r>
              <a:rPr lang="ar-EG" sz="6000" b="0" dirty="0"/>
              <a:t>قُلْ هَلْ مِنْ شُرَكَائِكُمْ مَنْ يَبْدَأُ الْخَلْقَ ثُمَّ يُعِيدُهُۚ قُلِ اللَّهُ يَبْدَأُ الْخَلْقَ ثُمَّ يُعِيدُهُۖ فَأَنَّىٰ تُؤْفَكُونَ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63E134-F06B-64A9-9603-575D03808B62}"/>
              </a:ext>
            </a:extLst>
          </p:cNvPr>
          <p:cNvSpPr txBox="1"/>
          <p:nvPr/>
        </p:nvSpPr>
        <p:spPr>
          <a:xfrm>
            <a:off x="2060712" y="4567392"/>
            <a:ext cx="8070575" cy="1015663"/>
          </a:xfrm>
          <a:prstGeom prst="rect">
            <a:avLst/>
          </a:prstGeom>
          <a:noFill/>
        </p:spPr>
        <p:txBody>
          <a:bodyPr wrap="square">
            <a:spAutoFit/>
          </a:bodyPr>
          <a:lstStyle/>
          <a:p>
            <a:pPr algn="ctr"/>
            <a:r>
              <a:rPr lang="en-US" sz="2000" dirty="0"/>
              <a:t>Say: "Of your 'partners', can any originate creation and repeat it?" Say: "It is Allah Who originates creation and repeats it: then how are ye deluded away (from the truth)?"</a:t>
            </a:r>
          </a:p>
        </p:txBody>
      </p:sp>
      <p:sp>
        <p:nvSpPr>
          <p:cNvPr id="3" name="TextBox 2">
            <a:extLst>
              <a:ext uri="{FF2B5EF4-FFF2-40B4-BE49-F238E27FC236}">
                <a16:creationId xmlns:a16="http://schemas.microsoft.com/office/drawing/2014/main" id="{E0A17828-4415-FB11-E8D0-A54447F8CBA1}"/>
              </a:ext>
            </a:extLst>
          </p:cNvPr>
          <p:cNvSpPr txBox="1"/>
          <p:nvPr/>
        </p:nvSpPr>
        <p:spPr>
          <a:xfrm>
            <a:off x="3093160" y="42816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6916086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EEB15-8F2D-51F5-A6AF-D3C88AB226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82317-E7D6-95BB-EC4D-8BAEB100F707}"/>
              </a:ext>
            </a:extLst>
          </p:cNvPr>
          <p:cNvSpPr>
            <a:spLocks noGrp="1"/>
          </p:cNvSpPr>
          <p:nvPr>
            <p:ph type="title"/>
          </p:nvPr>
        </p:nvSpPr>
        <p:spPr>
          <a:xfrm>
            <a:off x="2060712" y="1243157"/>
            <a:ext cx="7917048" cy="3450327"/>
          </a:xfrm>
        </p:spPr>
        <p:txBody>
          <a:bodyPr>
            <a:noAutofit/>
          </a:bodyPr>
          <a:lstStyle/>
          <a:p>
            <a:pPr>
              <a:lnSpc>
                <a:spcPct val="100000"/>
              </a:lnSpc>
            </a:pPr>
            <a:r>
              <a:rPr lang="ar-EG" sz="5400" b="0" dirty="0"/>
              <a:t>قُلْ هَلْ مِنْ شُرَكَائِكُمْ مَنْ يَهْدِي إِلَى الْحَقِّ ۚ قُلِ اللَّهُ يَهْدِي لِلْحَقِّ ۗ أَفَمَنْ يَهْدِي إِلَى الْحَقِّ أَحَقُّ أَنْ يُتَّبَعَ أَمَّنْ لَا يَهِدِّي إِلَّا أَنْ يُهْدَىٰۖ فَمَا لَكُمْ كَيْفَ تَحْكُمُونَ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08C38C-0B5D-411F-A0E3-D735E16CCF0A}"/>
              </a:ext>
            </a:extLst>
          </p:cNvPr>
          <p:cNvSpPr txBox="1"/>
          <p:nvPr/>
        </p:nvSpPr>
        <p:spPr>
          <a:xfrm>
            <a:off x="2060712" y="4523003"/>
            <a:ext cx="8070575" cy="1631216"/>
          </a:xfrm>
          <a:prstGeom prst="rect">
            <a:avLst/>
          </a:prstGeom>
          <a:noFill/>
        </p:spPr>
        <p:txBody>
          <a:bodyPr wrap="square">
            <a:spAutoFit/>
          </a:bodyPr>
          <a:lstStyle/>
          <a:p>
            <a:pPr algn="ctr"/>
            <a:r>
              <a:rPr lang="en-US" sz="2000" dirty="0"/>
              <a:t> Say: "Of your 'partners' is there any that can give any guidance towards truth?" Say: "It is Allah Who gives guidance towards truth, is then He Who gives guidance to truth more worthy to be followed, or he who finds not guidance (himself) unless he is guided? what then is the matter with you? How judge ye?"</a:t>
            </a:r>
          </a:p>
        </p:txBody>
      </p:sp>
      <p:sp>
        <p:nvSpPr>
          <p:cNvPr id="3" name="TextBox 2">
            <a:extLst>
              <a:ext uri="{FF2B5EF4-FFF2-40B4-BE49-F238E27FC236}">
                <a16:creationId xmlns:a16="http://schemas.microsoft.com/office/drawing/2014/main" id="{C05C90C5-42CE-5DB2-840C-780CC7626152}"/>
              </a:ext>
            </a:extLst>
          </p:cNvPr>
          <p:cNvSpPr txBox="1"/>
          <p:nvPr/>
        </p:nvSpPr>
        <p:spPr>
          <a:xfrm>
            <a:off x="1907185" y="42803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172226996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2F7A3-CAA4-F984-8977-1BBC5EF0F1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E5B029-97BF-94F0-5CEF-CE7F77739AB6}"/>
              </a:ext>
            </a:extLst>
          </p:cNvPr>
          <p:cNvSpPr>
            <a:spLocks noGrp="1"/>
          </p:cNvSpPr>
          <p:nvPr>
            <p:ph type="title"/>
          </p:nvPr>
        </p:nvSpPr>
        <p:spPr>
          <a:xfrm>
            <a:off x="2301165" y="1669286"/>
            <a:ext cx="7589667" cy="3450327"/>
          </a:xfrm>
        </p:spPr>
        <p:txBody>
          <a:bodyPr>
            <a:noAutofit/>
          </a:bodyPr>
          <a:lstStyle/>
          <a:p>
            <a:pPr>
              <a:lnSpc>
                <a:spcPct val="100000"/>
              </a:lnSpc>
            </a:pPr>
            <a:r>
              <a:rPr lang="ar-EG" sz="6000" b="0" dirty="0"/>
              <a:t>وَمَا يَتَّبِعُ أَكْثَرُهُمْ إِلَّا ظَنًّاۚ إِنَّ الظَّنَّ لَا يُغْنِي مِنَ الْحَقِّ شَيْئًاۚ إِنَّ اللَّهَ عَلِيمٌ بِمَا يَفْعَلُونَ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2374F7-20C0-BAD0-E195-B3983B0C4A93}"/>
              </a:ext>
            </a:extLst>
          </p:cNvPr>
          <p:cNvSpPr txBox="1"/>
          <p:nvPr/>
        </p:nvSpPr>
        <p:spPr>
          <a:xfrm>
            <a:off x="2060712" y="4691679"/>
            <a:ext cx="8070575" cy="707886"/>
          </a:xfrm>
          <a:prstGeom prst="rect">
            <a:avLst/>
          </a:prstGeom>
          <a:noFill/>
        </p:spPr>
        <p:txBody>
          <a:bodyPr wrap="square">
            <a:spAutoFit/>
          </a:bodyPr>
          <a:lstStyle/>
          <a:p>
            <a:pPr algn="ctr"/>
            <a:r>
              <a:rPr lang="en-US" sz="2000" dirty="0"/>
              <a:t>But most of them follow nothing but fancy: truly fancy can be of no avail against truth. Verily Allah is well aware of all that they do.</a:t>
            </a:r>
          </a:p>
        </p:txBody>
      </p:sp>
      <p:sp>
        <p:nvSpPr>
          <p:cNvPr id="3" name="TextBox 2">
            <a:extLst>
              <a:ext uri="{FF2B5EF4-FFF2-40B4-BE49-F238E27FC236}">
                <a16:creationId xmlns:a16="http://schemas.microsoft.com/office/drawing/2014/main" id="{84D52739-388F-26AD-7D2D-02874E74228E}"/>
              </a:ext>
            </a:extLst>
          </p:cNvPr>
          <p:cNvSpPr txBox="1"/>
          <p:nvPr/>
        </p:nvSpPr>
        <p:spPr>
          <a:xfrm>
            <a:off x="3318734" y="44490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6418715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C6E83-BB52-9C53-DBAF-ED1E8CF80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3C7580-B9C1-E791-9810-F30CEC7F2235}"/>
              </a:ext>
            </a:extLst>
          </p:cNvPr>
          <p:cNvSpPr>
            <a:spLocks noGrp="1"/>
          </p:cNvSpPr>
          <p:nvPr>
            <p:ph type="title"/>
          </p:nvPr>
        </p:nvSpPr>
        <p:spPr>
          <a:xfrm>
            <a:off x="2149322" y="1285740"/>
            <a:ext cx="7893356" cy="3450327"/>
          </a:xfrm>
        </p:spPr>
        <p:txBody>
          <a:bodyPr>
            <a:noAutofit/>
          </a:bodyPr>
          <a:lstStyle/>
          <a:p>
            <a:pPr>
              <a:lnSpc>
                <a:spcPct val="100000"/>
              </a:lnSpc>
            </a:pPr>
            <a:r>
              <a:rPr lang="ar-EG" sz="6000" b="0" dirty="0"/>
              <a:t>وَمَا كَانَ هَٰذَا الْقُرْآنُ أَنْ يُفْتَرَىٰ مِنْ دُونِ اللَّهِ وَلَٰكِنْ تَصْدِيقَ الَّذِي بَيْنَ يَدَيْهِ وَتَفْصِيلَ الْكِتَابِ لَا رَيْبَ فِيهِ مِنْ رَبِّ الْعَالَمِينَ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D16D53-1391-15FC-5188-FE167B80ABB6}"/>
              </a:ext>
            </a:extLst>
          </p:cNvPr>
          <p:cNvSpPr txBox="1"/>
          <p:nvPr/>
        </p:nvSpPr>
        <p:spPr>
          <a:xfrm>
            <a:off x="2060712" y="4731459"/>
            <a:ext cx="8070575" cy="1323439"/>
          </a:xfrm>
          <a:prstGeom prst="rect">
            <a:avLst/>
          </a:prstGeom>
          <a:noFill/>
        </p:spPr>
        <p:txBody>
          <a:bodyPr wrap="square">
            <a:spAutoFit/>
          </a:bodyPr>
          <a:lstStyle/>
          <a:p>
            <a:pPr algn="ctr"/>
            <a:r>
              <a:rPr lang="en-US" sz="2000" dirty="0"/>
              <a:t>This Qur'an is not such as can be produced by other than Allah; on the contrary it is a confirmation of (revelations) that went before it, and a fuller explanation of the Book - wherein there is no doubt - from the Lord of the worlds.</a:t>
            </a:r>
          </a:p>
        </p:txBody>
      </p:sp>
      <p:sp>
        <p:nvSpPr>
          <p:cNvPr id="3" name="TextBox 2">
            <a:extLst>
              <a:ext uri="{FF2B5EF4-FFF2-40B4-BE49-F238E27FC236}">
                <a16:creationId xmlns:a16="http://schemas.microsoft.com/office/drawing/2014/main" id="{A30BC0F7-F6C8-3AC1-C231-51BBD0A03BC8}"/>
              </a:ext>
            </a:extLst>
          </p:cNvPr>
          <p:cNvSpPr txBox="1"/>
          <p:nvPr/>
        </p:nvSpPr>
        <p:spPr>
          <a:xfrm>
            <a:off x="3194448" y="44578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169943962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3C68A-8F8D-1F3E-AB94-C021441BE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206718-3050-9318-4095-0BC7F9BAE594}"/>
              </a:ext>
            </a:extLst>
          </p:cNvPr>
          <p:cNvSpPr>
            <a:spLocks noGrp="1"/>
          </p:cNvSpPr>
          <p:nvPr>
            <p:ph type="title"/>
          </p:nvPr>
        </p:nvSpPr>
        <p:spPr>
          <a:xfrm>
            <a:off x="2149321" y="1543193"/>
            <a:ext cx="7893356" cy="3450327"/>
          </a:xfrm>
        </p:spPr>
        <p:txBody>
          <a:bodyPr>
            <a:noAutofit/>
          </a:bodyPr>
          <a:lstStyle/>
          <a:p>
            <a:pPr>
              <a:lnSpc>
                <a:spcPct val="100000"/>
              </a:lnSpc>
            </a:pPr>
            <a:r>
              <a:rPr lang="ar-EG" sz="6000" b="0" dirty="0"/>
              <a:t>أَمْ يَقُولُونَ افْتَرَاهُۖ قُلْ فَأْتُوا بِسُورَةٍ مِثْلِهِ وَادْعُوا مَنِ اسْتَطَعْتُمْ مِنْ دُونِ اللَّهِ إِنْ كُنْتُمْ 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8A338E-20D7-9AA9-35C9-F77886C91101}"/>
              </a:ext>
            </a:extLst>
          </p:cNvPr>
          <p:cNvSpPr txBox="1"/>
          <p:nvPr/>
        </p:nvSpPr>
        <p:spPr>
          <a:xfrm>
            <a:off x="2060711" y="4606921"/>
            <a:ext cx="8070575" cy="707886"/>
          </a:xfrm>
          <a:prstGeom prst="rect">
            <a:avLst/>
          </a:prstGeom>
          <a:noFill/>
        </p:spPr>
        <p:txBody>
          <a:bodyPr wrap="square">
            <a:spAutoFit/>
          </a:bodyPr>
          <a:lstStyle/>
          <a:p>
            <a:pPr algn="ctr"/>
            <a:r>
              <a:rPr lang="en-US" sz="2000" dirty="0"/>
              <a:t>Or do they say, "He forged it"? say: "Bring then a Sura like unto it, and call (to your aid) anyone you can besides Allah, if it be ye speak the truth!"</a:t>
            </a:r>
          </a:p>
        </p:txBody>
      </p:sp>
      <p:sp>
        <p:nvSpPr>
          <p:cNvPr id="3" name="TextBox 2">
            <a:extLst>
              <a:ext uri="{FF2B5EF4-FFF2-40B4-BE49-F238E27FC236}">
                <a16:creationId xmlns:a16="http://schemas.microsoft.com/office/drawing/2014/main" id="{BD7CA39C-4128-AE4A-7A6B-6058A09A52AF}"/>
              </a:ext>
            </a:extLst>
          </p:cNvPr>
          <p:cNvSpPr txBox="1"/>
          <p:nvPr/>
        </p:nvSpPr>
        <p:spPr>
          <a:xfrm>
            <a:off x="2652910" y="4299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6785645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B5879-122A-03E4-B8D0-56C4C06AD4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BF1A99-BD23-1844-7C21-015078F3DBF7}"/>
              </a:ext>
            </a:extLst>
          </p:cNvPr>
          <p:cNvSpPr>
            <a:spLocks noGrp="1"/>
          </p:cNvSpPr>
          <p:nvPr>
            <p:ph type="title"/>
          </p:nvPr>
        </p:nvSpPr>
        <p:spPr>
          <a:xfrm>
            <a:off x="2060713" y="1351903"/>
            <a:ext cx="8070575" cy="3450327"/>
          </a:xfrm>
        </p:spPr>
        <p:txBody>
          <a:bodyPr>
            <a:noAutofit/>
          </a:bodyPr>
          <a:lstStyle/>
          <a:p>
            <a:pPr>
              <a:lnSpc>
                <a:spcPct val="100000"/>
              </a:lnSpc>
            </a:pPr>
            <a:r>
              <a:rPr lang="ar-EG" sz="5400" b="0" dirty="0"/>
              <a:t>بَلْ كَذَّبُوا بِمَا لَمْ يُحِيطُوا بِعِلْمِهِ وَلَمَّا يَأْتِهِمْ تَأْوِيلُهُۚ كَذَٰلِكَ كَذَّبَ الَّذِينَ مِنْ قَبْلِهِمْۖ فَانْظُرْ كَيْفَ كَانَ عَاقِبَةُ الظَّالِمِينَ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947553-6E25-32B9-E732-870E5C022AB2}"/>
              </a:ext>
            </a:extLst>
          </p:cNvPr>
          <p:cNvSpPr txBox="1"/>
          <p:nvPr/>
        </p:nvSpPr>
        <p:spPr>
          <a:xfrm>
            <a:off x="2060712" y="4294398"/>
            <a:ext cx="8070575" cy="1323439"/>
          </a:xfrm>
          <a:prstGeom prst="rect">
            <a:avLst/>
          </a:prstGeom>
          <a:noFill/>
        </p:spPr>
        <p:txBody>
          <a:bodyPr wrap="square">
            <a:spAutoFit/>
          </a:bodyPr>
          <a:lstStyle/>
          <a:p>
            <a:pPr algn="ctr"/>
            <a:r>
              <a:rPr lang="en-US" sz="2000" dirty="0"/>
              <a:t>Nay, they charge with falsehood that whose knowledge they cannot compass, even before the elucidation thereof hath reached them: thus did those before them make charges of falsehood: but see what was the end of those who did wrong!</a:t>
            </a:r>
          </a:p>
        </p:txBody>
      </p:sp>
      <p:sp>
        <p:nvSpPr>
          <p:cNvPr id="3" name="TextBox 2">
            <a:extLst>
              <a:ext uri="{FF2B5EF4-FFF2-40B4-BE49-F238E27FC236}">
                <a16:creationId xmlns:a16="http://schemas.microsoft.com/office/drawing/2014/main" id="{D3508B45-3E01-B177-2251-4FB2567120CA}"/>
              </a:ext>
            </a:extLst>
          </p:cNvPr>
          <p:cNvSpPr txBox="1"/>
          <p:nvPr/>
        </p:nvSpPr>
        <p:spPr>
          <a:xfrm>
            <a:off x="1631980" y="39866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5918872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FF433-ADFE-38B1-70AD-A868389EE8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63B422-446F-5874-FE06-47A526390174}"/>
              </a:ext>
            </a:extLst>
          </p:cNvPr>
          <p:cNvSpPr>
            <a:spLocks noGrp="1"/>
          </p:cNvSpPr>
          <p:nvPr>
            <p:ph type="title"/>
          </p:nvPr>
        </p:nvSpPr>
        <p:spPr>
          <a:xfrm>
            <a:off x="2060713" y="1600478"/>
            <a:ext cx="8070575" cy="3450327"/>
          </a:xfrm>
        </p:spPr>
        <p:txBody>
          <a:bodyPr>
            <a:noAutofit/>
          </a:bodyPr>
          <a:lstStyle/>
          <a:p>
            <a:pPr>
              <a:lnSpc>
                <a:spcPct val="100000"/>
              </a:lnSpc>
            </a:pPr>
            <a:r>
              <a:rPr lang="ar-EG" sz="6000" b="0" dirty="0"/>
              <a:t>وَمِنْهُمْ مَنْ يُؤْمِنُ بِهِ وَمِنْهُمْ مَنْ لَا يُؤْمِنُ بِهِۚ وَرَبُّكَ أَعْلَمُ بِالْمُفْسِدِينَ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20536B-7CD8-56E8-FAF4-0735531DF188}"/>
              </a:ext>
            </a:extLst>
          </p:cNvPr>
          <p:cNvSpPr txBox="1"/>
          <p:nvPr/>
        </p:nvSpPr>
        <p:spPr>
          <a:xfrm>
            <a:off x="2060712" y="4214500"/>
            <a:ext cx="8070575" cy="707886"/>
          </a:xfrm>
          <a:prstGeom prst="rect">
            <a:avLst/>
          </a:prstGeom>
          <a:noFill/>
        </p:spPr>
        <p:txBody>
          <a:bodyPr wrap="square">
            <a:spAutoFit/>
          </a:bodyPr>
          <a:lstStyle/>
          <a:p>
            <a:pPr algn="ctr"/>
            <a:r>
              <a:rPr lang="en-US" sz="2000" dirty="0"/>
              <a:t>Of them there are some who believe therein, and some who do not: and thy Lord </a:t>
            </a:r>
            <a:r>
              <a:rPr lang="en-US" sz="2000" dirty="0" err="1"/>
              <a:t>knoweth</a:t>
            </a:r>
            <a:r>
              <a:rPr lang="en-US" sz="2000" dirty="0"/>
              <a:t> best those who are out for mischief.</a:t>
            </a:r>
          </a:p>
        </p:txBody>
      </p:sp>
      <p:sp>
        <p:nvSpPr>
          <p:cNvPr id="3" name="TextBox 2">
            <a:extLst>
              <a:ext uri="{FF2B5EF4-FFF2-40B4-BE49-F238E27FC236}">
                <a16:creationId xmlns:a16="http://schemas.microsoft.com/office/drawing/2014/main" id="{B7AD2C53-6F92-9DCF-1086-A82A20207F89}"/>
              </a:ext>
            </a:extLst>
          </p:cNvPr>
          <p:cNvSpPr txBox="1"/>
          <p:nvPr/>
        </p:nvSpPr>
        <p:spPr>
          <a:xfrm>
            <a:off x="1989690" y="39067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2062785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05E4E-0E69-5A05-0A8D-8D7252F45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7A91F-5B69-3537-5F50-E53270626343}"/>
              </a:ext>
            </a:extLst>
          </p:cNvPr>
          <p:cNvSpPr>
            <a:spLocks noGrp="1"/>
          </p:cNvSpPr>
          <p:nvPr>
            <p:ph type="title"/>
          </p:nvPr>
        </p:nvSpPr>
        <p:spPr>
          <a:xfrm>
            <a:off x="2060713" y="1631268"/>
            <a:ext cx="8070575" cy="3450327"/>
          </a:xfrm>
        </p:spPr>
        <p:txBody>
          <a:bodyPr>
            <a:noAutofit/>
          </a:bodyPr>
          <a:lstStyle/>
          <a:p>
            <a:pPr>
              <a:lnSpc>
                <a:spcPct val="100000"/>
              </a:lnSpc>
            </a:pPr>
            <a:r>
              <a:rPr lang="ar-EG" sz="6000" b="0" dirty="0"/>
              <a:t>وَإِنْ كَذَّبُوكَ فَقُلْ لِي عَمَلِي وَلَكُمْ عَمَلُكُمْۖ أَنْتُمْ بَرِيئُونَ مِمَّا أَعْمَلُ وَأَنَا بَرِيءٌ مِمَّا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605C48-73CE-80A4-8BA3-6050D218803A}"/>
              </a:ext>
            </a:extLst>
          </p:cNvPr>
          <p:cNvSpPr txBox="1"/>
          <p:nvPr/>
        </p:nvSpPr>
        <p:spPr>
          <a:xfrm>
            <a:off x="2060712" y="4613995"/>
            <a:ext cx="8070575" cy="707886"/>
          </a:xfrm>
          <a:prstGeom prst="rect">
            <a:avLst/>
          </a:prstGeom>
          <a:noFill/>
        </p:spPr>
        <p:txBody>
          <a:bodyPr wrap="square">
            <a:spAutoFit/>
          </a:bodyPr>
          <a:lstStyle/>
          <a:p>
            <a:pPr algn="ctr"/>
            <a:r>
              <a:rPr lang="en-US" sz="2000" dirty="0"/>
              <a:t>If they charge thee with falsehood, say: "My work to me, and yours to you! ye are free from responsibility for what I do, and I for what ye do!"</a:t>
            </a:r>
          </a:p>
        </p:txBody>
      </p:sp>
      <p:sp>
        <p:nvSpPr>
          <p:cNvPr id="3" name="TextBox 2">
            <a:extLst>
              <a:ext uri="{FF2B5EF4-FFF2-40B4-BE49-F238E27FC236}">
                <a16:creationId xmlns:a16="http://schemas.microsoft.com/office/drawing/2014/main" id="{E906EE81-D7CD-572D-42DF-A14632FE14C1}"/>
              </a:ext>
            </a:extLst>
          </p:cNvPr>
          <p:cNvSpPr txBox="1"/>
          <p:nvPr/>
        </p:nvSpPr>
        <p:spPr>
          <a:xfrm>
            <a:off x="3427874" y="43570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30639675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E8CCF-65D3-516E-B860-35B50899E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1319B-C43A-AC99-29B0-BFCDFE41707D}"/>
              </a:ext>
            </a:extLst>
          </p:cNvPr>
          <p:cNvSpPr>
            <a:spLocks noGrp="1"/>
          </p:cNvSpPr>
          <p:nvPr>
            <p:ph type="title"/>
          </p:nvPr>
        </p:nvSpPr>
        <p:spPr>
          <a:xfrm>
            <a:off x="2060713" y="1657901"/>
            <a:ext cx="8070575" cy="3450327"/>
          </a:xfrm>
        </p:spPr>
        <p:txBody>
          <a:bodyPr>
            <a:noAutofit/>
          </a:bodyPr>
          <a:lstStyle/>
          <a:p>
            <a:pPr>
              <a:lnSpc>
                <a:spcPct val="100000"/>
              </a:lnSpc>
            </a:pPr>
            <a:r>
              <a:rPr lang="ar-EG" sz="6000" b="0" dirty="0"/>
              <a:t>وَمِنْهُمْ مَنْ يَسْتَمِعُونَ إِلَيْكَۚ أَفَأَنْتَ تُسْمِعُ الصُّمَّ وَلَوْ كَانُوا لَا يَعْقِلُونَ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66BFA3-D87A-D166-A364-C89BCD78B337}"/>
              </a:ext>
            </a:extLst>
          </p:cNvPr>
          <p:cNvSpPr txBox="1"/>
          <p:nvPr/>
        </p:nvSpPr>
        <p:spPr>
          <a:xfrm>
            <a:off x="2060712" y="4265373"/>
            <a:ext cx="8070575" cy="707886"/>
          </a:xfrm>
          <a:prstGeom prst="rect">
            <a:avLst/>
          </a:prstGeom>
          <a:noFill/>
        </p:spPr>
        <p:txBody>
          <a:bodyPr wrap="square">
            <a:spAutoFit/>
          </a:bodyPr>
          <a:lstStyle/>
          <a:p>
            <a:pPr algn="ctr"/>
            <a:r>
              <a:rPr lang="en-US" sz="2000" dirty="0"/>
              <a:t>Among them are some who (pretend to) listen to thee: But canst thou make the deaf to hear,- even though they are without understanding?</a:t>
            </a:r>
          </a:p>
        </p:txBody>
      </p:sp>
      <p:sp>
        <p:nvSpPr>
          <p:cNvPr id="3" name="TextBox 2">
            <a:extLst>
              <a:ext uri="{FF2B5EF4-FFF2-40B4-BE49-F238E27FC236}">
                <a16:creationId xmlns:a16="http://schemas.microsoft.com/office/drawing/2014/main" id="{572767E7-63D8-153D-BC6F-F148E129C660}"/>
              </a:ext>
            </a:extLst>
          </p:cNvPr>
          <p:cNvSpPr txBox="1"/>
          <p:nvPr/>
        </p:nvSpPr>
        <p:spPr>
          <a:xfrm>
            <a:off x="1847649" y="39575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1274058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7AD94-2680-5439-04F6-8B3A6531A4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063B7A-D2DA-CC9B-4C55-AE19D89F63E4}"/>
              </a:ext>
            </a:extLst>
          </p:cNvPr>
          <p:cNvSpPr>
            <a:spLocks noGrp="1"/>
          </p:cNvSpPr>
          <p:nvPr>
            <p:ph type="title"/>
          </p:nvPr>
        </p:nvSpPr>
        <p:spPr>
          <a:xfrm>
            <a:off x="2060711" y="1266597"/>
            <a:ext cx="8070575" cy="3450327"/>
          </a:xfrm>
        </p:spPr>
        <p:txBody>
          <a:bodyPr>
            <a:noAutofit/>
          </a:bodyPr>
          <a:lstStyle/>
          <a:p>
            <a:pPr>
              <a:lnSpc>
                <a:spcPct val="100000"/>
              </a:lnSpc>
            </a:pPr>
            <a:r>
              <a:rPr lang="ar-EG" sz="4800" b="0" dirty="0"/>
              <a:t>وَمِنَ الْأَعْرَابِ مَنْ يُؤْمِنُ بِاللَّهِ وَالْيَوْمِ الْآخِرِ وَيَتَّخِذُ مَا يُنْفِقُ قُرُبَاتٍ عِنْدَ اللَّهِ وَصَلَوَاتِ الرَّسُولِۚ أَلَا إِنَّهَا قُرْبَةٌ لَهُمْۚ سَيُدْخِلُهُمُ اللَّهُ فِي رَحْمَتِهِۗ إِنَّ اللَّهَ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D9B1A6-B17A-84CF-5131-AB6003FD8A2E}"/>
              </a:ext>
            </a:extLst>
          </p:cNvPr>
          <p:cNvSpPr txBox="1"/>
          <p:nvPr/>
        </p:nvSpPr>
        <p:spPr>
          <a:xfrm>
            <a:off x="2060712" y="4431035"/>
            <a:ext cx="8070575" cy="1631216"/>
          </a:xfrm>
          <a:prstGeom prst="rect">
            <a:avLst/>
          </a:prstGeom>
          <a:noFill/>
        </p:spPr>
        <p:txBody>
          <a:bodyPr wrap="square">
            <a:spAutoFit/>
          </a:bodyPr>
          <a:lstStyle/>
          <a:p>
            <a:pPr algn="ctr"/>
            <a:r>
              <a:rPr lang="en-US" sz="2000" dirty="0"/>
              <a:t>But some of the desert Arabs believe in Allah and the Last Day, and look on their payments as pious gifts bringing them nearer to Allah and obtaining the prayers of the Messenger. Aye, indeed they bring them nearer (to Him): soon will Allah admit them to His Mercy: for Allah is Oft-forgiving, Most Merciful.</a:t>
            </a:r>
          </a:p>
        </p:txBody>
      </p:sp>
      <p:sp>
        <p:nvSpPr>
          <p:cNvPr id="3" name="TextBox 2">
            <a:extLst>
              <a:ext uri="{FF2B5EF4-FFF2-40B4-BE49-F238E27FC236}">
                <a16:creationId xmlns:a16="http://schemas.microsoft.com/office/drawing/2014/main" id="{1D815C9A-7714-23CC-9DB8-2A18D473EA46}"/>
              </a:ext>
            </a:extLst>
          </p:cNvPr>
          <p:cNvSpPr txBox="1"/>
          <p:nvPr/>
        </p:nvSpPr>
        <p:spPr>
          <a:xfrm>
            <a:off x="3094584" y="41942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34500203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BCE1E-BD62-945F-2EFD-B36BB52F9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5F3B9E-2333-E193-5F3B-AADBD86C096B}"/>
              </a:ext>
            </a:extLst>
          </p:cNvPr>
          <p:cNvSpPr>
            <a:spLocks noGrp="1"/>
          </p:cNvSpPr>
          <p:nvPr>
            <p:ph type="title"/>
          </p:nvPr>
        </p:nvSpPr>
        <p:spPr>
          <a:xfrm>
            <a:off x="2060713" y="1657901"/>
            <a:ext cx="8070575" cy="3450327"/>
          </a:xfrm>
        </p:spPr>
        <p:txBody>
          <a:bodyPr>
            <a:noAutofit/>
          </a:bodyPr>
          <a:lstStyle/>
          <a:p>
            <a:pPr>
              <a:lnSpc>
                <a:spcPct val="100000"/>
              </a:lnSpc>
            </a:pPr>
            <a:r>
              <a:rPr lang="ar-EG" sz="6000" b="0" dirty="0"/>
              <a:t>وَمِنْهُمْ مَنْ يَنْظُرُ إِلَيْكَۚ أَفَأَنْتَ تَهْدِي الْعُمْيَ وَلَوْ كَانُوا لَا يُبْصِرُونَ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A7C4A1-3D8D-1294-A6F9-E3E5AAD18790}"/>
              </a:ext>
            </a:extLst>
          </p:cNvPr>
          <p:cNvSpPr txBox="1"/>
          <p:nvPr/>
        </p:nvSpPr>
        <p:spPr>
          <a:xfrm>
            <a:off x="2060712" y="4265373"/>
            <a:ext cx="8070575" cy="707886"/>
          </a:xfrm>
          <a:prstGeom prst="rect">
            <a:avLst/>
          </a:prstGeom>
          <a:noFill/>
        </p:spPr>
        <p:txBody>
          <a:bodyPr wrap="square">
            <a:spAutoFit/>
          </a:bodyPr>
          <a:lstStyle/>
          <a:p>
            <a:pPr algn="ctr"/>
            <a:r>
              <a:rPr lang="en-US" sz="2000" dirty="0"/>
              <a:t>And among them are some who look at thee: but canst thou guide the blind,- even though they will not see?</a:t>
            </a:r>
          </a:p>
        </p:txBody>
      </p:sp>
      <p:sp>
        <p:nvSpPr>
          <p:cNvPr id="3" name="TextBox 2">
            <a:extLst>
              <a:ext uri="{FF2B5EF4-FFF2-40B4-BE49-F238E27FC236}">
                <a16:creationId xmlns:a16="http://schemas.microsoft.com/office/drawing/2014/main" id="{6F2B2F51-673D-A330-9110-B9735AB87441}"/>
              </a:ext>
            </a:extLst>
          </p:cNvPr>
          <p:cNvSpPr txBox="1"/>
          <p:nvPr/>
        </p:nvSpPr>
        <p:spPr>
          <a:xfrm>
            <a:off x="2193878" y="39575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45444866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E3FB4-BDE9-A783-E0D5-0B55CEF6D5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A6401-DAC6-09BF-DFCE-4CA9EB463A1B}"/>
              </a:ext>
            </a:extLst>
          </p:cNvPr>
          <p:cNvSpPr>
            <a:spLocks noGrp="1"/>
          </p:cNvSpPr>
          <p:nvPr>
            <p:ph type="title"/>
          </p:nvPr>
        </p:nvSpPr>
        <p:spPr>
          <a:xfrm>
            <a:off x="2060713" y="1657901"/>
            <a:ext cx="8070575" cy="3450327"/>
          </a:xfrm>
        </p:spPr>
        <p:txBody>
          <a:bodyPr>
            <a:noAutofit/>
          </a:bodyPr>
          <a:lstStyle/>
          <a:p>
            <a:pPr>
              <a:lnSpc>
                <a:spcPct val="100000"/>
              </a:lnSpc>
            </a:pPr>
            <a:r>
              <a:rPr lang="ar-EG" sz="6000" b="0" dirty="0"/>
              <a:t>إِنَّ اللَّهَ لَا يَظْلِمُ النَّاسَ شَيْئًا وَلَٰكِنَّ النَّاسَ أَنْفُسَهُمْ يَظْلِمُونَ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0FD249-DFA1-D770-8F79-0491856321C0}"/>
              </a:ext>
            </a:extLst>
          </p:cNvPr>
          <p:cNvSpPr txBox="1"/>
          <p:nvPr/>
        </p:nvSpPr>
        <p:spPr>
          <a:xfrm>
            <a:off x="2060712" y="4265373"/>
            <a:ext cx="8070575" cy="707886"/>
          </a:xfrm>
          <a:prstGeom prst="rect">
            <a:avLst/>
          </a:prstGeom>
          <a:noFill/>
        </p:spPr>
        <p:txBody>
          <a:bodyPr wrap="square">
            <a:spAutoFit/>
          </a:bodyPr>
          <a:lstStyle/>
          <a:p>
            <a:pPr algn="ctr"/>
            <a:r>
              <a:rPr lang="en-US" sz="2000" dirty="0"/>
              <a:t>Verily Allah will not deal unjustly with man in aught: It is man that wrongs his own soul.</a:t>
            </a:r>
          </a:p>
        </p:txBody>
      </p:sp>
      <p:sp>
        <p:nvSpPr>
          <p:cNvPr id="3" name="TextBox 2">
            <a:extLst>
              <a:ext uri="{FF2B5EF4-FFF2-40B4-BE49-F238E27FC236}">
                <a16:creationId xmlns:a16="http://schemas.microsoft.com/office/drawing/2014/main" id="{CFCA125A-27C7-3569-99D6-00C6F9A3EE58}"/>
              </a:ext>
            </a:extLst>
          </p:cNvPr>
          <p:cNvSpPr txBox="1"/>
          <p:nvPr/>
        </p:nvSpPr>
        <p:spPr>
          <a:xfrm>
            <a:off x="3037256" y="39575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144642787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F992F-DE75-B907-54FB-6CDA9FE9F0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A364BD-FB48-6A14-01FC-17B44FB8DE34}"/>
              </a:ext>
            </a:extLst>
          </p:cNvPr>
          <p:cNvSpPr>
            <a:spLocks noGrp="1"/>
          </p:cNvSpPr>
          <p:nvPr>
            <p:ph type="title"/>
          </p:nvPr>
        </p:nvSpPr>
        <p:spPr>
          <a:xfrm>
            <a:off x="2060711" y="1471471"/>
            <a:ext cx="8070575" cy="3450327"/>
          </a:xfrm>
        </p:spPr>
        <p:txBody>
          <a:bodyPr>
            <a:noAutofit/>
          </a:bodyPr>
          <a:lstStyle/>
          <a:p>
            <a:pPr>
              <a:lnSpc>
                <a:spcPct val="100000"/>
              </a:lnSpc>
            </a:pPr>
            <a:r>
              <a:rPr lang="ar-EG" sz="5400" b="0" dirty="0"/>
              <a:t>وَيَوْمَ يَحْشُرُهُمْ كَأَنْ لَمْ يَلْبَثُوا إِلَّا سَاعَةً مِنَ النَّهَارِ يَتَعَارَفُونَ بَيْنَهُمْۚ قَدْ خَسِرَ الَّذِينَ كَذَّبُوا بِلِقَاءِ اللَّهِ وَمَا كَانُوا مُهْتَدِينَ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EC55E6-9C27-5043-1189-3E67428FF910}"/>
              </a:ext>
            </a:extLst>
          </p:cNvPr>
          <p:cNvSpPr txBox="1"/>
          <p:nvPr/>
        </p:nvSpPr>
        <p:spPr>
          <a:xfrm>
            <a:off x="2060712" y="4327517"/>
            <a:ext cx="8070575" cy="1015663"/>
          </a:xfrm>
          <a:prstGeom prst="rect">
            <a:avLst/>
          </a:prstGeom>
          <a:noFill/>
        </p:spPr>
        <p:txBody>
          <a:bodyPr wrap="square">
            <a:spAutoFit/>
          </a:bodyPr>
          <a:lstStyle/>
          <a:p>
            <a:pPr algn="ctr"/>
            <a:r>
              <a:rPr lang="en-US" sz="2000" dirty="0"/>
              <a:t>One day He will gather them together: (It will be) as if they had tarried but an hour of a day: they will </a:t>
            </a:r>
            <a:r>
              <a:rPr lang="en-US" sz="2000" dirty="0" err="1"/>
              <a:t>recognise</a:t>
            </a:r>
            <a:r>
              <a:rPr lang="en-US" sz="2000" dirty="0"/>
              <a:t> each other: assuredly those will be lost who denied the meeting with Allah and refused to receive true guidance.</a:t>
            </a:r>
          </a:p>
        </p:txBody>
      </p:sp>
      <p:sp>
        <p:nvSpPr>
          <p:cNvPr id="3" name="TextBox 2">
            <a:extLst>
              <a:ext uri="{FF2B5EF4-FFF2-40B4-BE49-F238E27FC236}">
                <a16:creationId xmlns:a16="http://schemas.microsoft.com/office/drawing/2014/main" id="{75138F5B-D5D0-D4FC-C6F9-03823F8E430C}"/>
              </a:ext>
            </a:extLst>
          </p:cNvPr>
          <p:cNvSpPr txBox="1"/>
          <p:nvPr/>
        </p:nvSpPr>
        <p:spPr>
          <a:xfrm>
            <a:off x="1599073" y="41085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272062081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8891F-BCFF-5FEC-E331-CF14BCCDC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7E415A-0957-AF4F-7A65-9473477E996B}"/>
              </a:ext>
            </a:extLst>
          </p:cNvPr>
          <p:cNvSpPr>
            <a:spLocks noGrp="1"/>
          </p:cNvSpPr>
          <p:nvPr>
            <p:ph type="title"/>
          </p:nvPr>
        </p:nvSpPr>
        <p:spPr>
          <a:xfrm>
            <a:off x="2060711" y="1471471"/>
            <a:ext cx="8070575" cy="3450327"/>
          </a:xfrm>
        </p:spPr>
        <p:txBody>
          <a:bodyPr>
            <a:noAutofit/>
          </a:bodyPr>
          <a:lstStyle/>
          <a:p>
            <a:pPr>
              <a:lnSpc>
                <a:spcPct val="100000"/>
              </a:lnSpc>
            </a:pPr>
            <a:r>
              <a:rPr lang="ar-EG" sz="6000" b="0" dirty="0"/>
              <a:t>وَإِمَّا نُرِيَنَّكَ بَعْضَ الَّذِي نَعِدُهُمْ أَوْ نَتَوَفَّيَنَّكَ فَإِلَيْنَا مَرْجِعُهُمْ ثُمَّ اللَّهُ شَهِيدٌ عَلَىٰ مَا يَفْعَلُونَ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EF4452-A2AF-E1F6-EDB9-114AFFCD9F9F}"/>
              </a:ext>
            </a:extLst>
          </p:cNvPr>
          <p:cNvSpPr txBox="1"/>
          <p:nvPr/>
        </p:nvSpPr>
        <p:spPr>
          <a:xfrm>
            <a:off x="2060711" y="4478437"/>
            <a:ext cx="8070575" cy="1015663"/>
          </a:xfrm>
          <a:prstGeom prst="rect">
            <a:avLst/>
          </a:prstGeom>
          <a:noFill/>
        </p:spPr>
        <p:txBody>
          <a:bodyPr wrap="square">
            <a:spAutoFit/>
          </a:bodyPr>
          <a:lstStyle/>
          <a:p>
            <a:pPr algn="ctr"/>
            <a:r>
              <a:rPr lang="en-US" sz="2000" dirty="0"/>
              <a:t>Whether We show thee (</a:t>
            </a:r>
            <a:r>
              <a:rPr lang="en-US" sz="2000" dirty="0" err="1"/>
              <a:t>realised</a:t>
            </a:r>
            <a:r>
              <a:rPr lang="en-US" sz="2000" dirty="0"/>
              <a:t> in thy life-time) some part of what We promise them,- or We take thy soul (to Our Mercy) (Before that),- in any case, to Us is their return: ultimately Allah is witness, to all that they do.</a:t>
            </a:r>
          </a:p>
        </p:txBody>
      </p:sp>
      <p:sp>
        <p:nvSpPr>
          <p:cNvPr id="3" name="TextBox 2">
            <a:extLst>
              <a:ext uri="{FF2B5EF4-FFF2-40B4-BE49-F238E27FC236}">
                <a16:creationId xmlns:a16="http://schemas.microsoft.com/office/drawing/2014/main" id="{40E93FA9-31D2-790E-4ABB-17286359AC3C}"/>
              </a:ext>
            </a:extLst>
          </p:cNvPr>
          <p:cNvSpPr txBox="1"/>
          <p:nvPr/>
        </p:nvSpPr>
        <p:spPr>
          <a:xfrm>
            <a:off x="3143788" y="42280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42414431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94D42-42D1-E0AB-59C2-6863A7D9AA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015157-3632-B90A-E386-463F5390D7C1}"/>
              </a:ext>
            </a:extLst>
          </p:cNvPr>
          <p:cNvSpPr>
            <a:spLocks noGrp="1"/>
          </p:cNvSpPr>
          <p:nvPr>
            <p:ph type="title"/>
          </p:nvPr>
        </p:nvSpPr>
        <p:spPr>
          <a:xfrm>
            <a:off x="1828801" y="1613514"/>
            <a:ext cx="8302486" cy="3450327"/>
          </a:xfrm>
        </p:spPr>
        <p:txBody>
          <a:bodyPr>
            <a:noAutofit/>
          </a:bodyPr>
          <a:lstStyle/>
          <a:p>
            <a:pPr>
              <a:lnSpc>
                <a:spcPct val="100000"/>
              </a:lnSpc>
            </a:pPr>
            <a:r>
              <a:rPr lang="ar-EG" sz="6000" b="0" dirty="0"/>
              <a:t>وَلِكُلِّ أُمَّةٍ رَسُولٌۖ فَإِذَا جَاءَ رَسُولُهُمْ قُضِيَ بَيْنَهُمْ بِالْقِسْطِ وَهُمْ لَا يُظْلَمُونَ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97ADC5-D8A6-B758-761E-673475C62185}"/>
              </a:ext>
            </a:extLst>
          </p:cNvPr>
          <p:cNvSpPr txBox="1"/>
          <p:nvPr/>
        </p:nvSpPr>
        <p:spPr>
          <a:xfrm>
            <a:off x="2060712" y="4202066"/>
            <a:ext cx="8070575" cy="1015663"/>
          </a:xfrm>
          <a:prstGeom prst="rect">
            <a:avLst/>
          </a:prstGeom>
          <a:noFill/>
        </p:spPr>
        <p:txBody>
          <a:bodyPr wrap="square">
            <a:spAutoFit/>
          </a:bodyPr>
          <a:lstStyle/>
          <a:p>
            <a:pPr algn="ctr"/>
            <a:r>
              <a:rPr lang="en-US" sz="2000" dirty="0"/>
              <a:t>To every people (was sent) a messenger: when their messenger comes (before them), the matter will be judged between them with justice, and they will not be wronged.</a:t>
            </a:r>
          </a:p>
        </p:txBody>
      </p:sp>
      <p:sp>
        <p:nvSpPr>
          <p:cNvPr id="3" name="TextBox 2">
            <a:extLst>
              <a:ext uri="{FF2B5EF4-FFF2-40B4-BE49-F238E27FC236}">
                <a16:creationId xmlns:a16="http://schemas.microsoft.com/office/drawing/2014/main" id="{F23AF072-2908-9D1E-1D7C-11DFC7844D1E}"/>
              </a:ext>
            </a:extLst>
          </p:cNvPr>
          <p:cNvSpPr txBox="1"/>
          <p:nvPr/>
        </p:nvSpPr>
        <p:spPr>
          <a:xfrm>
            <a:off x="1376374" y="38942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14515777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47B4D-AC71-72DC-177E-65DA884CD8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9DF74F-4E50-8483-B803-318FF08B882E}"/>
              </a:ext>
            </a:extLst>
          </p:cNvPr>
          <p:cNvSpPr>
            <a:spLocks noGrp="1"/>
          </p:cNvSpPr>
          <p:nvPr>
            <p:ph type="title"/>
          </p:nvPr>
        </p:nvSpPr>
        <p:spPr>
          <a:xfrm>
            <a:off x="1828801" y="1720046"/>
            <a:ext cx="8302486" cy="3450327"/>
          </a:xfrm>
        </p:spPr>
        <p:txBody>
          <a:bodyPr>
            <a:noAutofit/>
          </a:bodyPr>
          <a:lstStyle/>
          <a:p>
            <a:pPr>
              <a:lnSpc>
                <a:spcPct val="100000"/>
              </a:lnSpc>
            </a:pPr>
            <a:r>
              <a:rPr lang="ar-EG" sz="6000" b="0" dirty="0"/>
              <a:t>وَيَقُولُونَ مَتَىٰ هَٰذَا الْوَعْدُ إِنْ كُنْتُمْ 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ECF2F1-8A23-B7B9-315E-DC74FF19B5E8}"/>
              </a:ext>
            </a:extLst>
          </p:cNvPr>
          <p:cNvSpPr txBox="1"/>
          <p:nvPr/>
        </p:nvSpPr>
        <p:spPr>
          <a:xfrm>
            <a:off x="2060712" y="4308598"/>
            <a:ext cx="8070575" cy="400110"/>
          </a:xfrm>
          <a:prstGeom prst="rect">
            <a:avLst/>
          </a:prstGeom>
          <a:noFill/>
        </p:spPr>
        <p:txBody>
          <a:bodyPr wrap="square">
            <a:spAutoFit/>
          </a:bodyPr>
          <a:lstStyle/>
          <a:p>
            <a:pPr algn="ctr"/>
            <a:r>
              <a:rPr lang="en-US" sz="2000" dirty="0"/>
              <a:t>They say: "When will this promise come to pass,- if ye speak the truth?"</a:t>
            </a:r>
          </a:p>
        </p:txBody>
      </p:sp>
      <p:sp>
        <p:nvSpPr>
          <p:cNvPr id="3" name="TextBox 2">
            <a:extLst>
              <a:ext uri="{FF2B5EF4-FFF2-40B4-BE49-F238E27FC236}">
                <a16:creationId xmlns:a16="http://schemas.microsoft.com/office/drawing/2014/main" id="{3F914D1D-EB6D-3247-6809-CC1E7148B07F}"/>
              </a:ext>
            </a:extLst>
          </p:cNvPr>
          <p:cNvSpPr txBox="1"/>
          <p:nvPr/>
        </p:nvSpPr>
        <p:spPr>
          <a:xfrm>
            <a:off x="4492436" y="40008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138903176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D150-AE5A-6A4E-0DB0-5E4BF7F85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918841-88FA-FC7B-92B5-FCB95058F343}"/>
              </a:ext>
            </a:extLst>
          </p:cNvPr>
          <p:cNvSpPr>
            <a:spLocks noGrp="1"/>
          </p:cNvSpPr>
          <p:nvPr>
            <p:ph type="title"/>
          </p:nvPr>
        </p:nvSpPr>
        <p:spPr>
          <a:xfrm>
            <a:off x="1828801" y="1519990"/>
            <a:ext cx="8302486" cy="3450327"/>
          </a:xfrm>
        </p:spPr>
        <p:txBody>
          <a:bodyPr>
            <a:noAutofit/>
          </a:bodyPr>
          <a:lstStyle/>
          <a:p>
            <a:pPr>
              <a:lnSpc>
                <a:spcPct val="100000"/>
              </a:lnSpc>
            </a:pPr>
            <a:r>
              <a:rPr lang="ar-EG" sz="5400" b="0" dirty="0"/>
              <a:t>قُلْ لَا أَمْلِكُ لِنَفْسِي ضَرًّا وَلَا نَفْعًا إِلَّا مَا شَاءَ اللَّهُۗ لِكُلِّ أُمَّةٍ أَجَلٌۚ إِذَا جَاءَ أَجَلُهُمْ فَلَا يَسْتَأْخِرُونَ سَاعَةً ۖ وَلَا يَسْتَقْدِمُونَ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5F53EC-FD2C-603B-E25A-40D9EBE087B7}"/>
              </a:ext>
            </a:extLst>
          </p:cNvPr>
          <p:cNvSpPr txBox="1"/>
          <p:nvPr/>
        </p:nvSpPr>
        <p:spPr>
          <a:xfrm>
            <a:off x="2060713" y="4424008"/>
            <a:ext cx="8070575" cy="1323439"/>
          </a:xfrm>
          <a:prstGeom prst="rect">
            <a:avLst/>
          </a:prstGeom>
          <a:noFill/>
        </p:spPr>
        <p:txBody>
          <a:bodyPr wrap="square">
            <a:spAutoFit/>
          </a:bodyPr>
          <a:lstStyle/>
          <a:p>
            <a:pPr algn="ctr"/>
            <a:r>
              <a:rPr lang="en-US" sz="2000" dirty="0"/>
              <a:t> Say: "I have no power over any harm or profit to myself except as Allah </a:t>
            </a:r>
            <a:r>
              <a:rPr lang="en-US" sz="2000" dirty="0" err="1"/>
              <a:t>willeth</a:t>
            </a:r>
            <a:r>
              <a:rPr lang="en-US" sz="2000" dirty="0"/>
              <a:t>. To every people is a term appointed: when their term is reached, not an hour can they cause delay, nor (an hour) can they advance (it in anticipation)."</a:t>
            </a:r>
          </a:p>
        </p:txBody>
      </p:sp>
      <p:sp>
        <p:nvSpPr>
          <p:cNvPr id="3" name="TextBox 2">
            <a:extLst>
              <a:ext uri="{FF2B5EF4-FFF2-40B4-BE49-F238E27FC236}">
                <a16:creationId xmlns:a16="http://schemas.microsoft.com/office/drawing/2014/main" id="{78219204-16B2-CFF8-63EF-5702C602DBC7}"/>
              </a:ext>
            </a:extLst>
          </p:cNvPr>
          <p:cNvSpPr txBox="1"/>
          <p:nvPr/>
        </p:nvSpPr>
        <p:spPr>
          <a:xfrm>
            <a:off x="2060712" y="4116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263594312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8BC3E-1C24-6B95-813A-14F819386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3F6B00-CB05-7257-E4FE-A4B3289681C9}"/>
              </a:ext>
            </a:extLst>
          </p:cNvPr>
          <p:cNvSpPr>
            <a:spLocks noGrp="1"/>
          </p:cNvSpPr>
          <p:nvPr>
            <p:ph type="title"/>
          </p:nvPr>
        </p:nvSpPr>
        <p:spPr>
          <a:xfrm>
            <a:off x="1828800" y="1635400"/>
            <a:ext cx="8302486" cy="3450327"/>
          </a:xfrm>
        </p:spPr>
        <p:txBody>
          <a:bodyPr>
            <a:noAutofit/>
          </a:bodyPr>
          <a:lstStyle/>
          <a:p>
            <a:pPr>
              <a:lnSpc>
                <a:spcPct val="100000"/>
              </a:lnSpc>
            </a:pPr>
            <a:r>
              <a:rPr lang="ar-EG" sz="5400" b="0" dirty="0"/>
              <a:t>قُلْ أَرَأَيْتُمْ إِنْ أَتَاكُمْ عَذَابُهُ بَيَاتًا أَوْ نَهَارًا مَاذَا يَسْتَعْجِلُ مِنْهُ الْمُجْرِمُونَ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3D46FF-47AB-9D1D-2702-F958F5D1E4E3}"/>
              </a:ext>
            </a:extLst>
          </p:cNvPr>
          <p:cNvSpPr txBox="1"/>
          <p:nvPr/>
        </p:nvSpPr>
        <p:spPr>
          <a:xfrm>
            <a:off x="2060712" y="4202066"/>
            <a:ext cx="8070575" cy="707886"/>
          </a:xfrm>
          <a:prstGeom prst="rect">
            <a:avLst/>
          </a:prstGeom>
          <a:noFill/>
        </p:spPr>
        <p:txBody>
          <a:bodyPr wrap="square">
            <a:spAutoFit/>
          </a:bodyPr>
          <a:lstStyle/>
          <a:p>
            <a:pPr algn="ctr"/>
            <a:r>
              <a:rPr lang="en-US" sz="2000" dirty="0"/>
              <a:t>Say: "Do ye see,- if His punishment should come to you by night or by day,- what portion of it would the sinners wish to hasten?</a:t>
            </a:r>
          </a:p>
        </p:txBody>
      </p:sp>
      <p:sp>
        <p:nvSpPr>
          <p:cNvPr id="3" name="TextBox 2">
            <a:extLst>
              <a:ext uri="{FF2B5EF4-FFF2-40B4-BE49-F238E27FC236}">
                <a16:creationId xmlns:a16="http://schemas.microsoft.com/office/drawing/2014/main" id="{8A9F8D42-6631-8757-F8F7-E3B4487AC108}"/>
              </a:ext>
            </a:extLst>
          </p:cNvPr>
          <p:cNvSpPr txBox="1"/>
          <p:nvPr/>
        </p:nvSpPr>
        <p:spPr>
          <a:xfrm>
            <a:off x="2504595" y="38942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350018117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08344-2F37-EE7B-9067-366D6630E0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096908-C383-02BE-CEF7-E53B58F54903}"/>
              </a:ext>
            </a:extLst>
          </p:cNvPr>
          <p:cNvSpPr>
            <a:spLocks noGrp="1"/>
          </p:cNvSpPr>
          <p:nvPr>
            <p:ph type="title"/>
          </p:nvPr>
        </p:nvSpPr>
        <p:spPr>
          <a:xfrm>
            <a:off x="2060710" y="1697543"/>
            <a:ext cx="8070575" cy="3450327"/>
          </a:xfrm>
        </p:spPr>
        <p:txBody>
          <a:bodyPr>
            <a:noAutofit/>
          </a:bodyPr>
          <a:lstStyle/>
          <a:p>
            <a:pPr>
              <a:lnSpc>
                <a:spcPct val="100000"/>
              </a:lnSpc>
            </a:pPr>
            <a:r>
              <a:rPr lang="ar-EG" sz="5400" b="0" dirty="0"/>
              <a:t>أَثُمَّ إِذَا مَا وَقَعَ آمَنْتُمْ بِهِۚ آلْآنَ وَقَدْ كُنْتُمْ بِهِ تَسْتَعْجِلُونَ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9D8659-DCEB-AC8D-3073-6BA6EA75D4FC}"/>
              </a:ext>
            </a:extLst>
          </p:cNvPr>
          <p:cNvSpPr txBox="1"/>
          <p:nvPr/>
        </p:nvSpPr>
        <p:spPr>
          <a:xfrm>
            <a:off x="2060712" y="4264209"/>
            <a:ext cx="8070575" cy="707886"/>
          </a:xfrm>
          <a:prstGeom prst="rect">
            <a:avLst/>
          </a:prstGeom>
          <a:noFill/>
        </p:spPr>
        <p:txBody>
          <a:bodyPr wrap="square">
            <a:spAutoFit/>
          </a:bodyPr>
          <a:lstStyle/>
          <a:p>
            <a:pPr algn="ctr"/>
            <a:r>
              <a:rPr lang="en-US" sz="2000" dirty="0"/>
              <a:t>"Would ye then believe in it at last, when it actually cometh to pass? (It will then be said): 'Ah! now? and ye wanted (aforetime) to hasten it on!'</a:t>
            </a:r>
          </a:p>
        </p:txBody>
      </p:sp>
      <p:sp>
        <p:nvSpPr>
          <p:cNvPr id="3" name="TextBox 2">
            <a:extLst>
              <a:ext uri="{FF2B5EF4-FFF2-40B4-BE49-F238E27FC236}">
                <a16:creationId xmlns:a16="http://schemas.microsoft.com/office/drawing/2014/main" id="{3DE68F61-7237-3914-C675-9D2FD69D5479}"/>
              </a:ext>
            </a:extLst>
          </p:cNvPr>
          <p:cNvSpPr txBox="1"/>
          <p:nvPr/>
        </p:nvSpPr>
        <p:spPr>
          <a:xfrm>
            <a:off x="4164719" y="39345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340543006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639DA-C8FD-6E28-3B2C-56815EEF9B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7ED5D-9021-A47A-78C9-07D5F8C5ABA9}"/>
              </a:ext>
            </a:extLst>
          </p:cNvPr>
          <p:cNvSpPr>
            <a:spLocks noGrp="1"/>
          </p:cNvSpPr>
          <p:nvPr>
            <p:ph type="title"/>
          </p:nvPr>
        </p:nvSpPr>
        <p:spPr>
          <a:xfrm>
            <a:off x="2060710" y="1697543"/>
            <a:ext cx="8070575" cy="3450327"/>
          </a:xfrm>
        </p:spPr>
        <p:txBody>
          <a:bodyPr>
            <a:noAutofit/>
          </a:bodyPr>
          <a:lstStyle/>
          <a:p>
            <a:pPr>
              <a:lnSpc>
                <a:spcPct val="100000"/>
              </a:lnSpc>
            </a:pPr>
            <a:r>
              <a:rPr lang="ar-EG" sz="5400" b="0" dirty="0"/>
              <a:t>ثُمَّ قِيلَ لِلَّذِينَ ظَلَمُوا ذُوقُوا عَذَابَ الْخُلْدِ هَلْ تُجْزَوْنَ إِلَّا بِمَا كُنْتُمْ تَكْسِبُونَ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9A4F2E-D01A-8044-7E9A-C29123609AB2}"/>
              </a:ext>
            </a:extLst>
          </p:cNvPr>
          <p:cNvSpPr txBox="1"/>
          <p:nvPr/>
        </p:nvSpPr>
        <p:spPr>
          <a:xfrm>
            <a:off x="2060712" y="4264209"/>
            <a:ext cx="8070575" cy="707886"/>
          </a:xfrm>
          <a:prstGeom prst="rect">
            <a:avLst/>
          </a:prstGeom>
          <a:noFill/>
        </p:spPr>
        <p:txBody>
          <a:bodyPr wrap="square">
            <a:spAutoFit/>
          </a:bodyPr>
          <a:lstStyle/>
          <a:p>
            <a:pPr algn="ctr"/>
            <a:r>
              <a:rPr lang="en-US" sz="2000" dirty="0"/>
              <a:t>"At length will be said to the wrong-doers: 'Taste ye the enduring punishment! ye get but the recompense of what ye earned!'"</a:t>
            </a:r>
          </a:p>
        </p:txBody>
      </p:sp>
      <p:sp>
        <p:nvSpPr>
          <p:cNvPr id="3" name="TextBox 2">
            <a:extLst>
              <a:ext uri="{FF2B5EF4-FFF2-40B4-BE49-F238E27FC236}">
                <a16:creationId xmlns:a16="http://schemas.microsoft.com/office/drawing/2014/main" id="{D7B35811-A811-D78E-A4A6-D4AC65A982B4}"/>
              </a:ext>
            </a:extLst>
          </p:cNvPr>
          <p:cNvSpPr txBox="1"/>
          <p:nvPr/>
        </p:nvSpPr>
        <p:spPr>
          <a:xfrm>
            <a:off x="2220510" y="39345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3211220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10</Template>
  <TotalTime>638</TotalTime>
  <Words>9809</Words>
  <Application>Microsoft Office PowerPoint</Application>
  <PresentationFormat>Widescreen</PresentationFormat>
  <Paragraphs>638</Paragraphs>
  <Slides>165</Slides>
  <Notes>157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165</vt:i4>
      </vt:variant>
    </vt:vector>
  </HeadingPairs>
  <TitlesOfParts>
    <vt:vector size="171"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التوبة</vt:lpstr>
      <vt:lpstr>يَعْتَذِرُونَ إِلَيْكُمْ إِذَا رَجَعْتُمْ إِلَيْهِمْۚ قُلْ لَا تَعْتَذِرُوا لَنْ نُؤْمِنَ لَكُمْ قَدْ نَبَّأَنَا اللَّهُ مِنْ أَخْبَارِكُمْۚ وَسَيَرَى اللَّهُ عَمَلَكُمْ وَرَسُولُهُ ثُمَّ تُرَدُّونَ إِلَىٰ عَالِمِ الْغَيْبِ وَالشَّهَادَةِ فَيُنَبِّئُكُمْ بِمَا كُنْتُمْ تَعْمَلُونَ</vt:lpstr>
      <vt:lpstr>سَيَحْلِفُونَ بِاللَّهِ لَكُمْ إِذَا انْقَلَبْتُمْ إِلَيْهِمْ لِتُعْرِضُوا عَنْهُمْۖ فَأَعْرِضُوا عَنْهُمْۖ إِنَّهُمْ رِجْسٌۖ وَمَأْوَاهُمْ جَهَنَّمُ جَزَاءً بِمَا كَانُوا يَكْسِبُونَ</vt:lpstr>
      <vt:lpstr>يَحْلِفُونَ لَكُمْ لِتَرْضَوْا عَنْهُمْۖ فَإِنْ تَرْضَوْا عَنْهُمْ فَإِنَّ اللَّهَ لَا يَرْضَىٰ عَنِ الْقَوْمِ الْفَاسِقِينَ</vt:lpstr>
      <vt:lpstr>الْأَعْرَابُ أَشَدُّ كُفْرًا وَنِفَاقًا وَأَجْدَرُ أَلَّا يَعْلَمُوا حُدُودَ مَا أَنْزَلَ اللَّهُ عَلَىٰ رَسُولِهِۗ وَاللَّهُ عَلِيمٌ حَكِيمٌ </vt:lpstr>
      <vt:lpstr>وَمِنَ الْأَعْرَابِ مَنْ يَتَّخِذُ مَا يُنْفِقُ مَغْرَمًا وَيَتَرَبَّصُ بِكُمُ الدَّوَائِرَۚ عَلَيْهِمْ دَائِرَةُ السَّوْءِۗ وَاللَّهُ سَمِيعٌ عَلِيمٌ </vt:lpstr>
      <vt:lpstr>وَمِنَ الْأَعْرَابِ مَنْ يُؤْمِنُ بِاللَّهِ وَالْيَوْمِ الْآخِرِ وَيَتَّخِذُ مَا يُنْفِقُ قُرُبَاتٍ عِنْدَ اللَّهِ وَصَلَوَاتِ الرَّسُولِۚ أَلَا إِنَّهَا قُرْبَةٌ لَهُمْۚ سَيُدْخِلُهُمُ اللَّهُ فِي رَحْمَتِهِۗ إِنَّ اللَّهَ غَفُورٌ رَحِيمٌ</vt:lpstr>
      <vt:lpstr>وَالسَّابِقُونَ الْأَوَّلُونَ مِنَ الْمُهَاجِرِينَ وَالْأَنْصَارِ وَالَّذِينَ اتَّبَعُوهُمْ بِإِحْسَانٍ رَضِيَ اللَّهُ عَنْهُمْ وَرَضُوا عَنْهُ وَأَعَدَّ لَهُمْ جَنَّاتٍ تَجْرِي تَحْتَهَا الْأَنْهَارُ خَالِدِينَ فِيهَا أَبَدًاۚ ذَٰلِكَ الْفَوْزُ الْعَظِيمُ</vt:lpstr>
      <vt:lpstr>وَمِمَّنْ حَوْلَكُمْ مِنَ الْأَعْرَابِ مُنَافِقُونَۖ وَمِنْ أَهْلِ الْمَدِينَةِۖ مَرَدُوا عَلَى النِّفَاقِ لَا تَعْلَمُهُمْۖ نَحْنُ نَعْلَمُهُمْۚ سَنُعَذِّبُهُمْ مَرَّتَيْنِ ثُمَّ يُرَدُّونَ إِلَىٰ عَذَابٍ عَظِيمٍ </vt:lpstr>
      <vt:lpstr>وَآخَرُونَ اعْتَرَفُوا بِذُنُوبِهِمْ خَلَطُوا عَمَلًا صَالِحًا وَآخَرَ سَيِّئًا عَسَى اللَّهُ أَنْ يَتُوبَ عَلَيْهِمْۚ إِنَّ اللَّهَ غَفُورٌ رَحِيمٌ</vt:lpstr>
      <vt:lpstr>خُذْ مِنْ أَمْوَالِهِمْ صَدَقَةً تُطَهِّرُهُمْ وَتُزَكِّيهِمْ بِهَا وَصَلِّ عَلَيْهِمْۖ إِنَّ صَلَاتَكَ سَكَنٌ لَهُمْۗ وَاللَّهُ سَمِيعٌ عَلِيمٌ </vt:lpstr>
      <vt:lpstr>أَلَمْ يَعْلَمُوا أَنَّ اللَّهَ هُوَ يَقْبَلُ التَّوْبَةَ عَنْ عِبَادِهِ وَيَأْخُذُ الصَّدَقَاتِ وَأَنَّ اللَّهَ هُوَ التَّوَّابُ الرَّحِيمُ</vt:lpstr>
      <vt:lpstr>وَقُلِ اعْمَلُوا فَسَيَرَى اللَّهُ عَمَلَكُمْ وَرَسُولُهُ وَالْمُؤْمِنُونَۖ وَسَتُرَدُّونَ إِلَىٰ عَالِمِ الْغَيْبِ وَالشَّهَادَةِ فَيُنَبِّئُكُمْ بِمَا كُنْتُمْ تَعْمَلُونَ</vt:lpstr>
      <vt:lpstr>وَآخَرُونَ مُرْجَوْنَ لِأَمْرِ اللَّهِ إِمَّا يُعَذِّبُهُمْ وَإِمَّا يَتُوبُ عَلَيْهِمْۗ وَاللَّهُ عَلِيمٌ حَكِيمٌ</vt:lpstr>
      <vt:lpstr>وَالَّذِينَ اتَّخَذُوا مَسْجِدًا ضِرَارًا وَكُفْرًا وَتَفْرِيقًا بَيْنَ الْمُؤْمِنِينَ  وَإِرْصَادًا لِمَنْ حَارَبَ اللَّهَ وَرَسُولَهُ مِنْ قَبْلُۚ وَلَيَحْلِفُنَّ إِنْ أَرَدْنَا إِلَّا الْحُسْنَىٰۖ وَاللَّهُ يَشْهَدُ إِنَّهُمْ لَكَاذِبُونَ</vt:lpstr>
      <vt:lpstr>لَا تَقُمْ فِيهِ أَبَدًاۚ لَمَسْجِدٌ أُسِّسَ عَلَى التَّقْوَىٰ مِنْ أَوَّلِ يَوْمٍ أَحَقُّ أَنْ تَقُومَ فِيهِۚ فِيهِ رِجَالٌ يُحِبُّونَ أَنْ يَتَطَهَّرُواۚ وَاللَّهُ يُحِبُّ الْمُطَّهِّرِينَ</vt:lpstr>
      <vt:lpstr>أَفَمَنْ أَسَّسَ بُنْيَانَهُ عَلَىٰ تَقْوَىٰ مِنَ اللَّهِ وَرِضْوَانٍ خَيْرٌ أَمْ مَنْ أَسَّسَ بُنْيَانَهُ عَلَىٰ شَفَا جُرُفٍ هَارٍ فَانْهَارَ بِهِ فِي نَارِ جَهَنَّمَۗ وَاللَّهُ لَا يَهْدِي الْقَوْمَ الظَّالِمِينَ </vt:lpstr>
      <vt:lpstr>لَا يَزَالُ بُنْيَانُهُمُ الَّذِي بَنَوْا رِيبَةً فِي قُلُوبِهِمْ إِلَّا أَنْ تَقَطَّعَ قُلُوبُهُمْۗ وَاللَّهُ عَلِيمٌ حَكِيمٌ</vt:lpstr>
      <vt:lpstr>إِنَّ اللَّهَ اشْتَرَىٰ مِنَ الْمُؤْمِنِينَ أَنْفُسَهُمْ وَأَمْوَالَهُمْ بِأَنَّ لَهُمُ الْجَنَّةَۚ يُقَاتِلُونَ فِي سَبِيلِ اللَّهِ فَيَقْتُلُونَ وَيُقْتَلُونَۖ وَعْدًا عَلَيْهِ حَقًّا فِي التَّوْرَاةِ وَالْإِنْجِيلِ وَالْقُرْآنِۚ... </vt:lpstr>
      <vt:lpstr>وَمَنْ أَوْفَىٰ بِعَهْدِهِ مِنَ اللَّهِۚ فَاسْتَبْشِرُوا بِبَيْعِكُمُ الَّذِي بَايَعْتُمْ بِهِۚ وَذَٰلِكَ هُوَ الْفَوْزُ الْعَظِيمُ</vt:lpstr>
      <vt:lpstr>التَّائِبُونَ الْعَابِدُونَ الْحَامِدُونَ السَّائِحُونَ الرَّاكِعُونَ السَّاجِدُونَ الْآمِرُونَ بِالْمَعْرُوفِ وَالنَّاهُونَ عَنِ الْمُنْكَرِ وَالْحَافِظُونَ لِحُدُودِ اللَّهِۗ وَبَشِّرِ الْمُؤْمِنِينَ</vt:lpstr>
      <vt:lpstr>مَا كَانَ لِلنَّبِيِّ وَالَّذِينَ آمَنُوا أَنْ يَسْتَغْفِرُوا لِلْمُشْرِكِينَ وَلَوْ كَانُوا أُولِي قُرْبَىٰ مِنْ بَعْدِ مَا تَبَيَّنَ لَهُمْ أَنَّهُمْ أَصْحَابُ الْجَحِيمِ</vt:lpstr>
      <vt:lpstr>وَمَا كَانَ اسْتِغْفَارُ إِبْرَاهِيمَ لِأَبِيهِ إِلَّا عَنْ مَوْعِدَةٍ وَعَدَهَا إِيَّاهُ فَلَمَّا تَبَيَّنَ لَهُ أَنَّهُ عَدُوٌّ لِلَّهِ تَبَرَّأَ مِنْهُۚ إِنَّ إِبْرَاهِيمَ لَأَوَّاهٌ حَلِيمٌ </vt:lpstr>
      <vt:lpstr>وَمَا كَانَ اللَّهُ لِيُضِلَّ قَوْمًا بَعْدَ إِذْ هَدَاهُمْ حَتَّىٰ يُبَيِّنَ لَهُمْ مَا يَتَّقُونَۚ إِنَّ اللَّهَ بِكُلِّ شَيْءٍ عَلِيمٌ </vt:lpstr>
      <vt:lpstr>إِنَّ اللَّهَ لَهُ مُلْكُ السَّمَاوَاتِ وَالْأَرْضِۖ يُحْيِي وَيُمِيتُۚ وَمَا لَكُمْ مِنْ دُونِ اللَّهِ مِنْ وَلِيٍّ وَلَا نَصِيرٍ</vt:lpstr>
      <vt:lpstr>لَقَدْ تَابَ اللَّهُ عَلَى النَّبِيِّ وَالْمُهَاجِرِينَ وَالْأَنْصَارِ الَّذِينَ اتَّبَعُوهُ فِي سَاعَةِ الْعُسْرَةِ مِنْ بَعْدِ مَا كَادَ يَزِيغُ قُلُوبُ فَرِيقٍ مِنْهُمْ ثُمَّ تَابَ عَلَيْهِمْ ۚ إِنَّهُ بِهِمْ رَءُوفٌ رَحِيمٌ</vt:lpstr>
      <vt:lpstr>وَعَلَى الثَّلَاثَةِ الَّذِينَ خُلِّفُوا حَتَّىٰ إِذَا ضَاقَتْ عَلَيْهِمُ الْأَرْضُ بِمَا رَحُبَتْ وَضَاقَتْ عَلَيْهِمْ أَنْفُسُهُمْ وَظَنُّوا أَنْ لَا مَلْجَأَ مِنَ اللَّهِ إِلَّا إِلَيْهِ ثُمَّ تَابَ عَلَيْهِمْ لِيَتُوبُواۚ إِنَّ اللَّهَ هُوَ التَّوَّابُ الرَّحِيمُ</vt:lpstr>
      <vt:lpstr>يَا أَيُّهَا الَّذِينَ آمَنُوا اتَّقُوا اللَّهَ وَكُونُوا مَعَ الصَّادِقِينَ</vt:lpstr>
      <vt:lpstr>مَا كَانَ لِأَهْلِ الْمَدِينَةِ وَمَنْ حَوْلَهُمْ مِنَ الْأَعْرَابِ أَنْ يَتَخَلَّفُوا عَنْ رَسُولِ اللَّهِ وَلَا يَرْغَبُوا بِأَنْفُسِهِمْ عَنْ نَفْسِهِۚ...</vt:lpstr>
      <vt:lpstr>ذَٰلِكَ بِأَنَّهُمْ لَا يُصِيبُهُمْ ظَمَأٌ وَلَا نَصَبٌ وَلَا مَخْمَصَةٌ فِي سَبِيلِ اللَّهِ وَلَا يَطَئُونَ مَوْطِئًا يَغِيظُ الْكُفَّارَ وَلَا يَنَالُونَ مِنْ عَدُوٍّ نَيْلًا إِلَّا كُتِبَ لَهُمْ بِهِ عَمَلٌ صَالِحٌۚ...</vt:lpstr>
      <vt:lpstr>إِنَّ اللَّهَ لَا يُضِيعُ أَجْرَ الْمُحْسِنِينَ </vt:lpstr>
      <vt:lpstr>وَلَا يُنْفِقُونَ نَفَقَةً صَغِيرَةً وَلَا كَبِيرَةً وَلَا يَقْطَعُونَ وَادِيًا إِلَّا كُتِبَ لَهُمْ لِيَجْزِيَهُمُ اللَّهُ أَحْسَنَ مَا كَانُوا يَعْمَلُونَ </vt:lpstr>
      <vt:lpstr>وَمَا كَانَ الْمُؤْمِنُونَ لِيَنْفِرُوا كَافَّةًۚ فَلَوْلَا نَفَرَ مِنْ كُلِّ فِرْقَةٍ مِنْهُمْ طَائِفَةٌ لِيَتَفَقَّهُوا فِي الدِّينِ وَلِيُنْذِرُوا قَوْمَهُمْ إِذَا رَجَعُوا إِلَيْهِمْ لَعَلَّهُمْ يَحْذَرُونَ</vt:lpstr>
      <vt:lpstr>يَا أَيُّهَا الَّذِينَ آمَنُوا قَاتِلُوا الَّذِينَ يَلُونَكُمْ مِنَ الْكُفَّارِ وَلْيَجِدُوا فِيكُمْ غِلْظَةً ۚ وَاعْلَمُوا أَنَّ اللَّهَ مَعَ الْمُتَّقِينَ </vt:lpstr>
      <vt:lpstr>وَإِذَا مَا أُنْزِلَتْ سُورَةٌ فَمِنْهُمْ مَنْ يَقُولُ أَيُّكُمْ زَادَتْهُ هَٰذِهِ إِيمَانًاۚ فَأَمَّا الَّذِينَ آمَنُوا فَزَادَتْهُمْ إِيمَانًا وَهُمْ يَسْتَبْشِرُونَ</vt:lpstr>
      <vt:lpstr>وَأَمَّا الَّذِينَ فِي قُلُوبِهِمْ مَرَضٌ فَزَادَتْهُمْ رِجْسًا إِلَىٰ رِجْسِهِمْ وَمَاتُوا وَهُمْ كَافِرُونَ</vt:lpstr>
      <vt:lpstr>أَوَلَا يَرَوْنَ أَنَّهُمْ يُفْتَنُونَ فِي كُلِّ عَامٍ مَرَّةً أَوْ مَرَّتَيْنِ ثُمَّ لَا يَتُوبُونَ وَلَا هُمْ يَذَّكَّرُونَ</vt:lpstr>
      <vt:lpstr>وَإِذَا مَا أُنْزِلَتْ سُورَةٌ نَظَرَ بَعْضُهُمْ إِلَىٰ بَعْضٍ هَلْ يَرَاكُمْ مِنْ أَحَدٍ ثُمَّ انْصَرَفُواۚ صَرَفَ اللَّهُ قُلُوبَهُمْ بِأَنَّهُمْ قَوْمٌ لَا يَفْقَهُونَ</vt:lpstr>
      <vt:lpstr>لَقَدْ جَاءَكُمْ رَسُولٌ مِنْ أَنْفُسِكُمْ عَزِيزٌ عَلَيْهِ مَا عَنِتُّمْ حَرِيصٌ عَلَيْكُمْ بِالْمُؤْمِنِينَ رَءُوفٌ رَحِيمٌ </vt:lpstr>
      <vt:lpstr>فَإِنْ تَوَلَّوْا فَقُلْ حَسْبِيَ اللَّهُ لَا إِلَٰهَ إِلَّا هُوَۖ عَلَيْهِ تَوَكَّلْتُۖ وَهُوَ رَبُّ الْعَرْشِ الْعَظِيمِ</vt:lpstr>
      <vt:lpstr>صدقَ اللهُ العليُّ العظيم</vt:lpstr>
      <vt:lpstr>سورة يونس بِسْمِ ٱللَّهِ ٱلرَّحْمَـٰنِ ٱلرَّحِيمِ</vt:lpstr>
      <vt:lpstr>الرۚ تِلْكَ آيَاتُ الْكِتَابِ الْحَكِيمِ</vt:lpstr>
      <vt:lpstr>أَكَانَ لِلنَّاسِ عَجَبًا أَنْ أَوْحَيْنَا إِلَىٰ رَجُلٍ مِنْهُمْ أَنْ أَنْذِرِ النَّاسَ وَبَشِّرِ الَّذِينَ آمَنُوا أَنَّ لَهُمْ قَدَمَ صِدْقٍ عِنْدَ رَبِّهِمْۗ قَالَ الْكَافِرُونَ إِنَّ هَٰذَا لَسَاحِرٌ مُبِينٌ</vt:lpstr>
      <vt:lpstr>إِنَّ رَبَّكُمُ اللَّهُ الَّذِي خَلَقَ السَّمَاوَاتِ وَالْأَرْضَ فِي سِتَّةِ أَيَّامٍ ثُمَّ اسْتَوَىٰ عَلَى الْعَرْشِۖ يُدَبِّرُ الْأَمْرَۖ مَا مِنْ شَفِيعٍ إِلَّا مِنْ بَعْدِ إِذْنِهِۚ ذَٰلِكُمُ اللَّهُ رَبُّكُمْ فَاعْبُدُوهُۚ أَفَلَا تَذَكَّرُونَ</vt:lpstr>
      <vt:lpstr>إِلَيْهِ مَرْجِعُكُمْ جَمِيعًاۖ وَعْدَ اللَّهِ حَقًّاۚ إِنَّهُ يَبْدَأُ الْخَلْقَ ثُمَّ يُعِيدُهُ لِيَجْزِيَ الَّذِينَ آمَنُوا وَعَمِلُوا الصَّالِحَاتِ بِالْقِسْطِۚ وَالَّذِينَ كَفَرُوا لَهُمْ شَرَابٌ مِنْ حَمِيمٍ وَعَذَابٌ أَلِيمٌ بِمَا كَانُوا يَكْفُرُونَ</vt:lpstr>
      <vt:lpstr>هُوَ الَّذِي جَعَلَ الشَّمْسَ ضِيَاءً وَالْقَمَرَ نُورًا وَقَدَّرَهُ مَنَازِلَ لِتَعْلَمُوا عَدَدَ السِّنِينَ وَالْحِسَابَۚ مَا خَلَقَ اللَّهُ ذَٰلِكَ إِلَّا بِالْحَقِّ ۚ يُفَصِّلُ الْآيَاتِ لِقَوْمٍ يَعْلَمُونَ </vt:lpstr>
      <vt:lpstr>إِنَّ فِي اخْتِلَافِ اللَّيْلِ وَالنَّهَارِ وَمَا خَلَقَ اللَّهُ فِي السَّمَاوَاتِ وَالْأَرْضِ لَآيَاتٍ لِقَوْمٍ يَتَّقُونَ</vt:lpstr>
      <vt:lpstr>إِنَّ الَّذِينَ لَا يَرْجُونَ لِقَاءَنَا وَرَضُوا بِالْحَيَاةِ الدُّنْيَا وَاطْمَأَنُّوا بِهَا وَالَّذِينَ هُمْ عَنْ آيَاتِنَا غَافِلُونَ</vt:lpstr>
      <vt:lpstr>أُولَٰئِكَ مَأْوَاهُمُ النَّارُ بِمَا  كَانُوا يَكْسِبُونَ</vt:lpstr>
      <vt:lpstr>إِنَّ الَّذِينَ آمَنُوا وَعَمِلُوا الصَّالِحَاتِ يَهْدِيهِمْ رَبُّهُمْ بِإِيمَانِهِمْۖ تَجْرِي مِنْ تَحْتِهِمُ الْأَنْهَارُ فِي جَنَّاتِ النَّعِيمِ</vt:lpstr>
      <vt:lpstr>دَعْوَاهُمْ فِيهَا سُبْحَانَكَ اللَّهُمَّ وَتَحِيَّتُهُمْ فِيهَا سَلَامٌۚ وَآخِرُ دَعْوَاهُمْ أَنِ الْحَمْدُ لِلَّهِ رَبِّ الْعَالَمِينَ</vt:lpstr>
      <vt:lpstr>وَلَوْ يُعَجِّلُ اللَّهُ لِلنَّاسِ الشَّرَّ اسْتِعْجَالَهُمْ بِالْخَيْرِ لَقُضِيَ إِلَيْهِمْ أَجَلُهُمْۖ فَنَذَرُ الَّذِينَ لَا يَرْجُونَ لِقَاءَنَا فِي طُغْيَانِهِمْ يَعْمَهُونَ</vt:lpstr>
      <vt:lpstr>وَإِذَا مَسَّ الْإِنْسَانَ الضُّرُّ دَعَانَا لِجَنْبِهِ أَوْ قَاعِدًا أَوْ قَائِمًا فَلَمَّا كَشَفْنَا عَنْهُ ضُرَّهُ مَرَّ كَأَنْ لَمْ يَدْعُنَا إِلَىٰ ضُرٍّ مَسَّهُۚ كَذَٰلِكَ زُيِّنَ لِلْمُسْرِفِينَ مَا كَانُوا يَعْمَلُونَ </vt:lpstr>
      <vt:lpstr>وَلَقَدْ أَهْلَكْنَا الْقُرُونَ مِنْ قَبْلِكُمْ لَمَّا ظَلَمُواۙ وَجَاءَتْهُمْ رُسُلُهُمْ بِالْبَيِّنَاتِ وَمَا كَانُوا لِيُؤْمِنُواۚ كَذَٰلِكَ نَجْزِي الْقَوْمَ الْمُجْرِمِينَ </vt:lpstr>
      <vt:lpstr>ثُمَّ جَعَلْنَاكُمْ خَلَائِفَ فِي الْأَرْضِ مِنْ بَعْدِهِمْ لِنَنْظُرَ كَيْفَ تَعْمَلُونَ</vt:lpstr>
      <vt:lpstr>وَإِذَا تُتْلَىٰ عَلَيْهِمْ آيَاتُنَا بَيِّنَاتٍۙ قَالَ الَّذِينَ لَا يَرْجُونَ لِقَاءَنَا ائْتِ بِقُرْآنٍ غَيْرِ هَٰذَا أَوْ بَدِّلْهُۚ  قُلْ مَا يَكُونُ لِي أَنْ أُبَدِّلَهُ مِنْ تِلْقَاءِ نَفْسِيۖ...</vt:lpstr>
      <vt:lpstr> إِنْ أَتَّبِعُ إِلَّا مَا يُوحَىٰ إِلَيَّۖ إِنِّي أَخَافُ إِنْ عَصَيْتُ رَبِّي عَذَابَ يَوْمٍ عَظِيمٍ</vt:lpstr>
      <vt:lpstr>قُلْ لَوْ شَاءَ اللَّهُ مَا تَلَوْتُهُ عَلَيْكُمْ وَلَا أَدْرَاكُمْ بِهِۖ فَقَدْ لَبِثْتُ فِيكُمْ عُمُرًا مِنْ قَبْلِهِۚ أَفَلَا تَعْقِلُونَ </vt:lpstr>
      <vt:lpstr>فَمَنْ أَظْلَمُ مِمَّنِ افْتَرَىٰ عَلَى اللَّهِ كَذِبًا أَوْ كَذَّبَ بِآيَاتِهِۚ إِنَّهُ لَا يُفْلِحُ الْمُجْرِمُونَ</vt:lpstr>
      <vt:lpstr>وَيَعْبُدُونَ مِنْ دُونِ اللَّهِ مَا لَا يَضُرُّهُمْ وَلَا يَنْفَعُهُمْ وَيَقُولُونَ هَٰؤُلَاءِ شُفَعَاؤُنَا عِنْدَ اللَّهِۚ قُلْ أَتُنَبِّئُونَ اللَّهَ بِمَا لَا يَعْلَمُ فِي السَّمَاوَاتِ وَلَا فِي الْأَرْضِۚ سُبْحَانَهُ وَتَعَالَىٰ عَمَّا يُشْرِكُونَ</vt:lpstr>
      <vt:lpstr>وَمَا كَانَ النَّاسُ إِلَّا أُمَّةً وَاحِدَةً فَاخْتَلَفُواۚ وَلَوْلَا كَلِمَةٌ سَبَقَتْ مِنْ رَبِّكَ لَقُضِيَ بَيْنَهُمْ فِيمَا فِيهِ يَخْتَلِفُونَ</vt:lpstr>
      <vt:lpstr>وَيَقُولُونَ لَوْلَا أُنْزِلَ عَلَيْهِ آيَةٌ مِنْ رَبِّهِۖ فَقُلْ إِنَّمَا الْغَيْبُ لِلَّهِ فَانْتَظِرُوا إِنِّي مَعَكُمْ مِنَ الْمُنْتَظِرِينَ</vt:lpstr>
      <vt:lpstr>وَإِذَا أَذَقْنَا النَّاسَ رَحْمَةً مِنْ بَعْدِ ضَرَّاءَ مَسَّتْهُمْ إِذَا لَهُمْ مَكْرٌ فِي آيَاتِنَاۚ قُلِ اللَّهُ أَسْرَعُ مَكْرًاۚ إِنَّ رُسُلَنَا يَكْتُبُونَ مَا تَمْكُرُونَ</vt:lpstr>
      <vt:lpstr>هُوَ الَّذِي يُسَيِّرُكُمْ فِي الْبَرِّ وَالْبَحْرِۖ حَتَّىٰ إِذَا كُنْتُمْ فِي الْفُلْكِ وَجَرَيْنَ بِهِمْ بِرِيحٍ طَيِّبَةٍ وَفَرِحُوا بِهَا... </vt:lpstr>
      <vt:lpstr>جَاءَتْهَا رِيحٌ عَاصِفٌ وَجَاءَهُمُ الْمَوْجُ مِنْ كُلِّ مَكَانٍ وَظَنُّوا أَنَّهُمْ أُحِيطَ بِهِمْ ۙ دَعَوُا اللَّهَ مُخْلِصِينَ لَهُ الدِّينَ لَئِنْ أَنْجَيْتَنَا مِنْ هَٰذِهِ لَنَكُونَنَّ مِنَ الشَّاكِرِينَ</vt:lpstr>
      <vt:lpstr>فَلَمَّا أَنْجَاهُمْ إِذَا هُمْ يَبْغُونَ فِي الْأَرْضِ بِغَيْرِ الْحَقِّ ۗ يَا أَيُّهَا النَّاسُ إِنَّمَا بَغْيُكُمْ عَلَىٰ أَنْفُسِكُمْۖ مَتَاعَ الْحَيَاةِ الدُّنْيَاۖ ثُمَّ إِلَيْنَا مَرْجِعُكُمْ فَنُنَبِّئُكُمْ بِمَا كُنْتُمْ تَعْمَلُونَ</vt:lpstr>
      <vt:lpstr>إِنَّمَا مَثَلُ الْحَيَاةِ الدُّنْيَا كَمَاءٍ أَنْزَلْنَاهُ مِنَ السَّمَاءِ فَاخْتَلَطَ بِهِ نَبَاتُ الْأَرْضِ مِمَّا يَأْكُلُ النَّاسُ وَالْأَنْعَامُ حَتَّىٰ إِذَا أَخَذَتِ الْأَرْضُ زُخْرُفَهَا وَازَّيَّنَتْ وَظَنَّ أَهْلُهَا أَنَّهُمْ قَادِرُونَ عَلَيْهَا...</vt:lpstr>
      <vt:lpstr>أَتَاهَا أَمْرُنَا لَيْلًا أَوْ نَهَارًا فَجَعَلْنَاهَا حَصِيدًا كَأَنْ لَمْ تَغْنَ بِالْأَمْسِۚ كَذَٰلِكَ نُفَصِّلُ الْآيَاتِ لِقَوْمٍ يَتَفَكَّرُونَ</vt:lpstr>
      <vt:lpstr>وَاللَّهُ يَدْعُو إِلَىٰ دَارِ السَّلَامِ وَيَهْدِي مَنْ يَشَاءُ إِلَىٰ صِرَاطٍ مُسْتَقِيمٍ</vt:lpstr>
      <vt:lpstr>لِلَّذِينَ أَحْسَنُوا الْحُسْنَىٰ وَزِيَادَةٌۖ وَلَا يَرْهَقُ وُجُوهَهُمْ قَتَرٌ وَلَا ذِلَّةٌۚ أُولَٰئِكَ أَصْحَابُ الْجَنَّةِۖ هُمْ فِيهَا خَالِدُونَ </vt:lpstr>
      <vt:lpstr>وَالَّذِينَ كَسَبُوا السَّيِّئَاتِ جَزَاءُ سَيِّئَةٍ بِمِثْلِهَا وَتَرْهَقُهُمْ ذِلَّةٌ ۖ مَا لَهُمْ مِنَ اللَّهِ مِنْ عَاصِمٍۖ كَأَنَّمَا أُغْشِيَتْ وُجُوهُهُمْ قِطَعًا مِنَ اللَّيْلِ مُظْلِمًاۚ أُولَٰئِكَ أَصْحَابُ النَّارِۖ هُمْ فِيهَا خَالِدُونَ</vt:lpstr>
      <vt:lpstr>وَيَوْمَ نَحْشُرُهُمْ جَمِيعًا ثُمَّ نَقُولُ لِلَّذِينَ أَشْرَكُوا مَكَانَكُمْ أَنْتُمْ وَشُرَكَاؤُكُمْۚ فَزَيَّلْنَا بَيْنَهُمْۖ وَقَالَ شُرَكَاؤُهُمْ مَا كُنْتُمْ إِيَّانَا تَعْبُدُونَ</vt:lpstr>
      <vt:lpstr>فَكَفَىٰ بِاللَّهِ شَهِيدًا بَيْنَنَا وَبَيْنَكُمْ إِنْ كُنَّا عَنْ عِبَادَتِكُمْ لَغَافِلِينَ</vt:lpstr>
      <vt:lpstr>هُنَالِكَ تَبْلُو كُلُّ نَفْسٍ مَا أَسْلَفَتْۚ وَرُدُّوا إِلَى اللَّهِ مَوْلَاهُمُ الْحَقِّ ۖ وَضَلَّ عَنْهُمْ مَا كَانُوا يَفْتَرُونَ</vt:lpstr>
      <vt:lpstr>قُلْ مَنْ يَرْزُقُكُمْ مِنَ السَّمَاءِ وَالْأَرْضِ أَمَّنْ يَمْلِكُ السَّمْعَ وَالْأَبْصَارَ وَمَنْ يُخْرِجُ الْحَيَّ مِنَ الْمَيِّتِ وَيُخْرِجُ الْمَيِّتَ مِنَ الْحَيِّ وَمَنْ يُدَبِّرُ الْأَمْرَۚ فَسَيَقُولُونَ اللَّهُۚ فَقُلْ أَفَلَا تَتَّقُونَ</vt:lpstr>
      <vt:lpstr>فَذَٰلِكُمُ اللَّهُ رَبُّكُمُ الْحَقُّۖ فَمَاذَا بَعْدَ الْحَقِّ إِلَّا الضَّلَالُۖ فَأَنَّىٰ تُصْرَفُونَ </vt:lpstr>
      <vt:lpstr>كَذَٰلِكَ حَقَّتْ كَلِمَتُ رَبِّكَ عَلَى الَّذِينَ فَسَقُوا أَنَّهُمْ لَا يُؤْمِنُونَ</vt:lpstr>
      <vt:lpstr>قُلْ هَلْ مِنْ شُرَكَائِكُمْ مَنْ يَبْدَأُ الْخَلْقَ ثُمَّ يُعِيدُهُۚ قُلِ اللَّهُ يَبْدَأُ الْخَلْقَ ثُمَّ يُعِيدُهُۖ فَأَنَّىٰ تُؤْفَكُونَ</vt:lpstr>
      <vt:lpstr>قُلْ هَلْ مِنْ شُرَكَائِكُمْ مَنْ يَهْدِي إِلَى الْحَقِّ ۚ قُلِ اللَّهُ يَهْدِي لِلْحَقِّ ۗ أَفَمَنْ يَهْدِي إِلَى الْحَقِّ أَحَقُّ أَنْ يُتَّبَعَ أَمَّنْ لَا يَهِدِّي إِلَّا أَنْ يُهْدَىٰۖ فَمَا لَكُمْ كَيْفَ تَحْكُمُونَ</vt:lpstr>
      <vt:lpstr>وَمَا يَتَّبِعُ أَكْثَرُهُمْ إِلَّا ظَنًّاۚ إِنَّ الظَّنَّ لَا يُغْنِي مِنَ الْحَقِّ شَيْئًاۚ إِنَّ اللَّهَ عَلِيمٌ بِمَا يَفْعَلُونَ</vt:lpstr>
      <vt:lpstr>وَمَا كَانَ هَٰذَا الْقُرْآنُ أَنْ يُفْتَرَىٰ مِنْ دُونِ اللَّهِ وَلَٰكِنْ تَصْدِيقَ الَّذِي بَيْنَ يَدَيْهِ وَتَفْصِيلَ الْكِتَابِ لَا رَيْبَ فِيهِ مِنْ رَبِّ الْعَالَمِينَ</vt:lpstr>
      <vt:lpstr>أَمْ يَقُولُونَ افْتَرَاهُۖ قُلْ فَأْتُوا بِسُورَةٍ مِثْلِهِ وَادْعُوا مَنِ اسْتَطَعْتُمْ مِنْ دُونِ اللَّهِ إِنْ كُنْتُمْ صَادِقِينَ</vt:lpstr>
      <vt:lpstr>بَلْ كَذَّبُوا بِمَا لَمْ يُحِيطُوا بِعِلْمِهِ وَلَمَّا يَأْتِهِمْ تَأْوِيلُهُۚ كَذَٰلِكَ كَذَّبَ الَّذِينَ مِنْ قَبْلِهِمْۖ فَانْظُرْ كَيْفَ كَانَ عَاقِبَةُ الظَّالِمِينَ </vt:lpstr>
      <vt:lpstr>وَمِنْهُمْ مَنْ يُؤْمِنُ بِهِ وَمِنْهُمْ مَنْ لَا يُؤْمِنُ بِهِۚ وَرَبُّكَ أَعْلَمُ بِالْمُفْسِدِينَ</vt:lpstr>
      <vt:lpstr>وَإِنْ كَذَّبُوكَ فَقُلْ لِي عَمَلِي وَلَكُمْ عَمَلُكُمْۖ أَنْتُمْ بَرِيئُونَ مِمَّا أَعْمَلُ وَأَنَا بَرِيءٌ مِمَّا تَعْمَلُونَ</vt:lpstr>
      <vt:lpstr>وَمِنْهُمْ مَنْ يَسْتَمِعُونَ إِلَيْكَۚ أَفَأَنْتَ تُسْمِعُ الصُّمَّ وَلَوْ كَانُوا لَا يَعْقِلُونَ</vt:lpstr>
      <vt:lpstr>وَمِنْهُمْ مَنْ يَنْظُرُ إِلَيْكَۚ أَفَأَنْتَ تَهْدِي الْعُمْيَ وَلَوْ كَانُوا لَا يُبْصِرُونَ</vt:lpstr>
      <vt:lpstr>إِنَّ اللَّهَ لَا يَظْلِمُ النَّاسَ شَيْئًا وَلَٰكِنَّ النَّاسَ أَنْفُسَهُمْ يَظْلِمُونَ</vt:lpstr>
      <vt:lpstr>وَيَوْمَ يَحْشُرُهُمْ كَأَنْ لَمْ يَلْبَثُوا إِلَّا سَاعَةً مِنَ النَّهَارِ يَتَعَارَفُونَ بَيْنَهُمْۚ قَدْ خَسِرَ الَّذِينَ كَذَّبُوا بِلِقَاءِ اللَّهِ وَمَا كَانُوا مُهْتَدِينَ</vt:lpstr>
      <vt:lpstr>وَإِمَّا نُرِيَنَّكَ بَعْضَ الَّذِي نَعِدُهُمْ أَوْ نَتَوَفَّيَنَّكَ فَإِلَيْنَا مَرْجِعُهُمْ ثُمَّ اللَّهُ شَهِيدٌ عَلَىٰ مَا يَفْعَلُونَ </vt:lpstr>
      <vt:lpstr>وَلِكُلِّ أُمَّةٍ رَسُولٌۖ فَإِذَا جَاءَ رَسُولُهُمْ قُضِيَ بَيْنَهُمْ بِالْقِسْطِ وَهُمْ لَا يُظْلَمُونَ</vt:lpstr>
      <vt:lpstr>وَيَقُولُونَ مَتَىٰ هَٰذَا الْوَعْدُ إِنْ كُنْتُمْ صَادِقِينَ</vt:lpstr>
      <vt:lpstr>قُلْ لَا أَمْلِكُ لِنَفْسِي ضَرًّا وَلَا نَفْعًا إِلَّا مَا شَاءَ اللَّهُۗ لِكُلِّ أُمَّةٍ أَجَلٌۚ إِذَا جَاءَ أَجَلُهُمْ فَلَا يَسْتَأْخِرُونَ سَاعَةً ۖ وَلَا يَسْتَقْدِمُونَ</vt:lpstr>
      <vt:lpstr>قُلْ أَرَأَيْتُمْ إِنْ أَتَاكُمْ عَذَابُهُ بَيَاتًا أَوْ نَهَارًا مَاذَا يَسْتَعْجِلُ مِنْهُ الْمُجْرِمُونَ</vt:lpstr>
      <vt:lpstr>أَثُمَّ إِذَا مَا وَقَعَ آمَنْتُمْ بِهِۚ آلْآنَ وَقَدْ كُنْتُمْ بِهِ تَسْتَعْجِلُونَ</vt:lpstr>
      <vt:lpstr>ثُمَّ قِيلَ لِلَّذِينَ ظَلَمُوا ذُوقُوا عَذَابَ الْخُلْدِ هَلْ تُجْزَوْنَ إِلَّا بِمَا كُنْتُمْ تَكْسِبُونَ</vt:lpstr>
      <vt:lpstr>وَيَسْتَنْبِئُونَكَ أَحَقٌّ هُوَۖ قُلْ إِي وَرَبِّي إِنَّهُ لَحَقٌّۖ وَمَا أَنْتُمْ بِمُعْجِزِينَ</vt:lpstr>
      <vt:lpstr>وَلَوْ أَنَّ لِكُلِّ نَفْسٍ ظَلَمَتْ مَا فِي الْأَرْضِ لَافْتَدَتْ بِهِۗ وَأَسَرُّوا النَّدَامَةَ لَمَّا رَأَوُا الْعَذَابَۖ وَقُضِيَ بَيْنَهُمْ بِالْقِسْطِۚ وَهُمْ لَا يُظْلَمُونَ</vt:lpstr>
      <vt:lpstr>أَلَا إِنَّ لِلَّهِ مَا فِي السَّمَاوَاتِ وَالْأَرْضِۗ أَلَا إِنَّ وَعْدَ اللَّهِ حَقٌّ وَلَٰكِنَّ أَكْثَرَهُمْ لَا يَعْلَمُونَ</vt:lpstr>
      <vt:lpstr>هُوَ يُحْيِي وَيُمِيتُ وَإِلَيْهِ تُرْجَعُونَ</vt:lpstr>
      <vt:lpstr>يَا أَيُّهَا النَّاسُ قَدْ جَاءَتْكُمْ مَوْعِظَةٌ مِنْ رَبِّكُمْ وَشِفَاءٌ لِمَا فِي الصُّدُورِ وَهُدًى وَرَحْمَةٌ لِلْمُؤْمِنِينَ</vt:lpstr>
      <vt:lpstr>قُلْ بِفَضْلِ اللَّهِ وَبِرَحْمَتِهِ فَبِذَٰلِكَ فَلْيَفْرَحُوا هُوَ خَيْرٌ مِمَّا يَجْمَعُونَ </vt:lpstr>
      <vt:lpstr>قُلْ أَرَأَيْتُمْ مَا أَنْزَلَ اللَّهُ لَكُمْ مِنْ رِزْقٍ فَجَعَلْتُمْ مِنْهُ حَرَامًا وَحَلَالًا قُلْ آللَّهُ أَذِنَ لَكُمْۖ أَمْ عَلَى اللَّهِ تَفْتَرُونَ</vt:lpstr>
      <vt:lpstr>وَمَا ظَنُّ الَّذِينَ  يَفْتَرُونَ عَلَى اللَّهِ الْكَذِبَ يَوْمَ الْقِيَامَةِۗ إِنَّ اللَّهَ لَذُو فَضْلٍ عَلَى النَّاسِ وَلَٰكِنَّ أَكْثَرَهُمْ لَا يَشْكُرُونَ</vt:lpstr>
      <vt:lpstr>وَمَا تَكُونُ فِي شَأْنٍ وَمَا تَتْلُو مِنْهُ مِنْ قُرْآنٍ وَلَا تَعْمَلُونَ مِنْ عَمَلٍ إِلَّا كُنَّا عَلَيْكُمْ شُهُودًا إِذْ تُفِيضُونَ فِيهِۚ...</vt:lpstr>
      <vt:lpstr> وَمَا يَعْزُبُ عَنْ رَبِّكَ مِنْ مِثْقَالِ ذَرَّةٍ فِي الْأَرْضِ وَلَا فِي السَّمَاءِ وَلَا أَصْغَرَ مِنْ ذَٰلِكَ وَلَا أَكْبَرَ إِلَّا فِي كِتَابٍ مُبِينٍ</vt:lpstr>
      <vt:lpstr>أَلَا إِنَّ أَوْلِيَاءَ اللَّهِ لَا خَوْفٌ عَلَيْهِمْ وَلَا هُمْ يَحْزَنُونَ</vt:lpstr>
      <vt:lpstr>الَّذِينَ آمَنُوا وَكَانُوا يَتَّقُونَ</vt:lpstr>
      <vt:lpstr>لَهُمُ الْبُشْرَىٰ فِي الْحَيَاةِ الدُّنْيَا وَفِي الْآخِرَةِۚ لَا تَبْدِيلَ لِكَلِمَاتِ اللَّهِۚ ذَٰلِكَ هُوَ الْفَوْزُ الْعَظِيمُ </vt:lpstr>
      <vt:lpstr>وَلَا يَحْزُنْكَ قَوْلُهُمْۘ إِنَّ الْعِزَّةَ لِلَّهِ جَمِيعًاۚ هُوَ السَّمِيعُ الْعَلِيمُ </vt:lpstr>
      <vt:lpstr>أَلَا إِنَّ لِلَّهِ مَنْ فِي السَّمَاوَاتِ وَمَنْ فِي الْأَرْضِۗ وَمَا يَتَّبِعُ الَّذِينَ يَدْعُونَ مِنْ دُونِ اللَّهِ شُرَكَاءَۚ إِنْ يَتَّبِعُونَ إِلَّا الظَّنَّ وَإِنْ هُمْ إِلَّا يَخْرُصُونَ</vt:lpstr>
      <vt:lpstr>هُوَ الَّذِي جَعَلَ لَكُمُ اللَّيْلَ لِتَسْكُنُوا فِيهِ وَالنَّهَارَ مُبْصِرًاۚ إِنَّ فِي ذَٰلِكَ لَآيَاتٍ لِقَوْمٍ يَسْمَعُونَ </vt:lpstr>
      <vt:lpstr>قَالُوا اتَّخَذَ اللَّهُ وَلَدًاۗ سُبْحَانَهُۖ هُوَ الْغَنِيُّۖ لَهُ مَا فِي السَّمَاوَاتِ وَمَا فِي الْأَرْضِۚ إِنْ عِنْدَكُمْ مِنْ سُلْطَانٍ بِهَٰذَاۚ أَتَقُولُونَ عَلَى اللَّهِ مَا لَا تَعْلَمُونَ</vt:lpstr>
      <vt:lpstr>قُلْ إِنَّ الَّذِينَ يَفْتَرُونَ عَلَى اللَّهِ الْكَذِبَ لَا يُفْلِحُونَ</vt:lpstr>
      <vt:lpstr>مَتَاعٌ فِي الدُّنْيَا ثُمَّ إِلَيْنَا مَرْجِعُهُمْ ثُمَّ نُذِيقُهُمُ الْعَذَابَ الشَّدِيدَ بِمَا كَانُوا يَكْفُرُونَ</vt:lpstr>
      <vt:lpstr>وَاتْلُ عَلَيْهِمْ نَبَأَ نُوحٍ إِذْ قَالَ لِقَوْمِهِ يَا قَوْمِ إِنْ كَانَ كَبُرَ عَلَيْكُمْ مَقَامِي وَتَذْكِيرِي بِآيَاتِ اللَّهِ فَعَلَى اللَّهِ تَوَكَّلْتُ فَأَجْمِعُوا أَمْرَكُمْ وَشُرَكَاءَكُمْ ثُمَّ لَا يَكُنْ أَمْرُكُمْ عَلَيْكُمْ غُمَّةً ثُمَّ اقْضُوا إِلَيَّ وَلَا تُنْظِرُونِ</vt:lpstr>
      <vt:lpstr>فَإِنْ تَوَلَّيْتُمْ فَمَا سَأَلْتُكُمْ مِنْ أَجْرٍۖ إِنْ أَجْرِيَ إِلَّا عَلَى اللَّهِ ۖ وَأُمِرْتُ أَنْ أَكُونَ مِنَ الْمُسْلِمِينَ</vt:lpstr>
      <vt:lpstr>فَكَذَّبُوهُ فَنَجَّيْنَاهُ وَمَنْ مَعَهُ فِي الْفُلْكِ وَجَعَلْنَاهُمْ خَلَائِفَ وَأَغْرَقْنَا الَّذِينَ كَذَّبُوا بِآيَاتِنَاۖ فَانْظُرْ كَيْفَ كَانَ عَاقِبَةُ الْمُنْذَرِينَ</vt:lpstr>
      <vt:lpstr>ثُمَّ بَعَثْنَا مِنْ بَعْدِهِ رُسُلًا إِلَىٰ قَوْمِهِمْ فَجَاءُوهُمْ بِالْبَيِّنَاتِ فَمَا كَانُوا لِيُؤْمِنُوا بِمَا كَذَّبُوا بِهِ مِنْ قَبْلُۚ كَذَٰلِكَ نَطْبَعُ عَلَىٰ قُلُوبِ الْمُعْتَدِينَ</vt:lpstr>
      <vt:lpstr>ثُمَّ بَعَثْنَا مِنْ بَعْدِهِمْ مُوسَىٰ وَهَارُونَ إِلَىٰ فِرْعَوْنَ وَمَلَئِهِ بِآيَاتِنَا فَاسْتَكْبَرُوا وَكَانُوا قَوْمًا مُجْرِمِينَ </vt:lpstr>
      <vt:lpstr>فَلَمَّا جَاءَهُمُ الْحَقُّ مِنْ عِنْدِنَا قَالُوا إِنَّ هَٰذَا لَسِحْرٌ مُبِينٌ</vt:lpstr>
      <vt:lpstr>قَالَ مُوسَىٰ أَتَقُولُونَ لِلْحَقِّ لَمَّا جَاءَكُمْۖ أَسِحْرٌ هَٰذَا وَلَا يُفْلِحُ السَّاحِرُونَ</vt:lpstr>
      <vt:lpstr>قَالُوا أَجِئْتَنَا لِتَلْفِتَنَا عَمَّا وَجَدْنَا عَلَيْهِ آبَاءَنَا وَتَكُونَ لَكُمَا الْكِبْرِيَاءُ فِي الْأَرْضِ وَمَا نَحْنُ لَكُمَا بِمُؤْمِنِينَ</vt:lpstr>
      <vt:lpstr>وَقَالَ فِرْعَوْنُ ائْتُونِي بِكُلِّ سَاحِرٍ عَلِيمٍ </vt:lpstr>
      <vt:lpstr>فَلَمَّا جَاءَ السَّحَرَةُ قَالَ لَهُمْ مُوسَىٰ أَلْقُوا مَا أَنْتُمْ مُلْقُونَ</vt:lpstr>
      <vt:lpstr>فَلَمَّا أَلْقَوْا قَالَ مُوسَىٰ مَا جِئْتُمْ بِهِ السِّحْرُۖ إِنَّ اللَّهَ سَيُبْطِلُهُۖ إِنَّ اللَّهَ لَا يُصْلِحُ عَمَلَ الْمُفْسِدِينَ </vt:lpstr>
      <vt:lpstr>وَيُحِقُّ اللَّهُ الْحَقَّ بِكَلِمَاتِهِ وَلَوْ كَرِهَ الْمُجْرِمُونَ</vt:lpstr>
      <vt:lpstr>فَمَا آمَنَ لِمُوسَىٰ إِلَّا ذُرِّيَّةٌ مِنْ قَوْمِهِ عَلَىٰ خَوْفٍ مِنْ فِرْعَوْنَ وَمَلَئِهِمْ أَنْ يَفْتِنَهُمْۚ وَإِنَّ فِرْعَوْنَ لَعَالٍ فِي الْأَرْضِ وَإِنَّهُ لَمِنَ الْمُسْرِفِينَ </vt:lpstr>
      <vt:lpstr>وَقَالَ مُوسَىٰ يَا قَوْمِ إِنْ كُنْتُمْ آمَنْتُمْ بِاللَّهِ فَعَلَيْهِ تَوَكَّلُوا إِنْ كُنْتُمْ مُسْلِمِينَ</vt:lpstr>
      <vt:lpstr>فَقَالُوا عَلَى اللَّهِ تَوَكَّلْنَا رَبَّنَا لَا تَجْعَلْنَا فِتْنَةً لِلْقَوْمِ الظَّالِمِينَ </vt:lpstr>
      <vt:lpstr>وَنَجِّنَا بِرَحْمَتِكَ مِنَ الْقَوْمِ الْكَافِرِينَ</vt:lpstr>
      <vt:lpstr>وَأَوْحَيْنَا إِلَىٰ مُوسَىٰ وَأَخِيهِ أَنْ تَبَوَّآ لِقَوْمِكُمَا بِمِصْرَ بُيُوتًا وَاجْعَلُوا بُيُوتَكُمْ قِبْلَةً وَأَقِيمُوا الصَّلَاةَۗ وَبَشِّرِ الْمُؤْمِنِينَ</vt:lpstr>
      <vt:lpstr>وَقَالَ مُوسَىٰ رَبَّنَا إِنَّكَ آتَيْتَ فِرْعَوْنَ وَمَلَأَهُ زِينَةً وَأَمْوَالًا فِي الْحَيَاةِ الدُّنْيَا رَبَّنَا لِيُضِلُّوا عَنْ سَبِيلِكَۖ رَبَّنَا اطْمِسْ عَلَىٰ أَمْوَالِهِمْ وَاشْدُدْ عَلَىٰ قُلُوبِهِمْ فَلَا يُؤْمِنُوا حَتَّىٰ يَرَوُا الْعَذَابَ الْأَلِيمَ </vt:lpstr>
      <vt:lpstr>قَالَ قَدْ أُجِيبَتْ دَعْوَتُكُمَا فَاسْتَقِيمَا وَلَا تَتَّبِعَانِّ سَبِيلَ الَّذِينَ لَا يَعْلَمُونَ</vt:lpstr>
      <vt:lpstr>وَجَاوَزْنَا بِبَنِي إِسْرَائِيلَ الْبَحْرَ فَأَتْبَعَهُمْ فِرْعَوْنُ وَجُنُودُهُ بَغْيًا وَعَدْوًاۖ حَتَّىٰ إِذَا أَدْرَكَهُ الْغَرَقُ قَالَ آمَنْتُ أَنَّهُ لَا إِلَٰهَ إِلَّا الَّذِي آمَنَتْ بِهِ بَنُو إِسْرَائِيلَ وَأَنَا مِنَ الْمُسْلِمِينَ </vt:lpstr>
      <vt:lpstr>آلْآنَ وَقَدْ عَصَيْتَ قَبْلُ وَكُنْتَ مِنَ الْمُفْسِدِينَ</vt:lpstr>
      <vt:lpstr>فَالْيَوْمَ نُنَجِّيكَ بِبَدَنِكَ لِتَكُونَ لِمَنْ خَلْفَكَ آيَةً ۚ وَإِنَّ كَثِيرًا مِنَ النَّاسِ عَنْ آيَاتِنَا لَغَافِلُونَ</vt:lpstr>
      <vt:lpstr>وَلَقَدْ بَوَّأْنَا بَنِي إِسْرَائِيلَ مُبَوَّأَ صِدْقٍ وَرَزَقْنَاهُمْ مِنَ الطَّيِّبَاتِ فَمَا اخْتَلَفُوا حَتَّىٰ جَاءَهُمُ الْعِلْمُۚ إِنَّ رَبَّكَ يَقْضِي بَيْنَهُمْ يَوْمَ الْقِيَامَةِ فِيمَا كَانُوا فِيهِ يَخْتَلِفُونَ</vt:lpstr>
      <vt:lpstr>فَإِنْ كُنْتَ فِي شَكٍّ مِمَّا أَنْزَلْنَا إِلَيْكَ فَاسْأَلِ الَّذِينَ يَقْرَءُونَ الْكِتَابَ مِنْ قَبْلِكَۚ لَقَدْ جَاءَكَ الْحَقُّ مِنْ رَبِّكَ فَلَا تَكُونَنَّ مِنَ الْمُمْتَرِينَ</vt:lpstr>
      <vt:lpstr>وَلَا تَكُونَنَّ مِنَ الَّذِينَ كَذَّبُوا بِآيَاتِ اللَّهِ فَتَكُونَ مِنَ الْخَاسِرِينَ</vt:lpstr>
      <vt:lpstr>إِنَّ الَّذِينَ حَقَّتْ عَلَيْهِمْ كَلِمَتُ رَبِّكَ لَا يُؤْمِنُونَ</vt:lpstr>
      <vt:lpstr>وَلَوْ جَاءَتْهُمْ كُلُّ آيَةٍ حَتَّىٰ يَرَوُا الْعَذَابَ الْأَلِيمَ</vt:lpstr>
      <vt:lpstr>فَلَوْلَا كَانَتْ قَرْيَةٌ آمَنَتْ فَنَفَعَهَا إِيمَانُهَا إِلَّا قَوْمَ يُونُسَ لَمَّا آمَنُوا كَشَفْنَا عَنْهُمْ عَذَابَ الْخِزْيِ فِي الْحَيَاةِ الدُّنْيَا وَمَتَّعْنَاهُمْ إِلَىٰ حِينٍ </vt:lpstr>
      <vt:lpstr>وَلَوْ شَاءَ رَبُّكَ لَآمَنَ مَنْ فِي الْأَرْضِ كُلُّهُمْ جَمِيعًاۚ أَفَأَنْتَ تُكْرِهُ النَّاسَ حَتَّىٰ يَكُونُوا مُؤْمِنِينَ</vt:lpstr>
      <vt:lpstr>وَمَا كَانَ لِنَفْسٍ أَنْ تُؤْمِنَ إِلَّا بِإِذْنِ اللَّهِۚ وَيَجْعَلُ الرِّجْسَ عَلَى الَّذِينَ لَا يَعْقِلُونَ</vt:lpstr>
      <vt:lpstr>قُلِ انْظُرُوا مَاذَا فِي السَّمَاوَاتِ وَالْأَرْضِۚ وَمَا تُغْنِي الْآيَاتُ وَالنُّذُرُ عَنْ قَوْمٍ لَا يُؤْمِنُونَ</vt:lpstr>
      <vt:lpstr>فَهَلْ يَنْتَظِرُونَ إِلَّا مِثْلَ أَيَّامِ الَّذِينَ خَلَوْا مِنْ قَبْلِهِمْۚ قُلْ فَانْتَظِرُوا إِنِّي مَعَكُمْ مِنَ الْمُنْتَظِرِينَ</vt:lpstr>
      <vt:lpstr>ثُمَّ نُنَجِّي رُسُلَنَا وَالَّذِينَ آمَنُواۚ كَذَٰلِكَ حَقًّا عَلَيْنَا نُنْجِ الْمُؤْمِنِينَ</vt:lpstr>
      <vt:lpstr>قُلْ يَا أَيُّهَا النَّاسُ إِنْ كُنْتُمْ فِي شَكٍّ مِنْ دِينِي فَلَا أَعْبُدُ الَّذِينَ تَعْبُدُونَ مِنْ دُونِ اللَّهِ وَلَٰكِنْ أَعْبُدُ اللَّهَ الَّذِي يَتَوَفَّاكُمْۖ وَأُمِرْتُ أَنْ أَكُونَ مِنَ الْمُؤْمِنِينَ</vt:lpstr>
      <vt:lpstr>وَأَنْ أَقِمْ وَجْهَكَ لِلدِّينِ حَنِيفًا وَلَا تَكُونَنَّ مِنَ الْمُشْرِكِينَ </vt:lpstr>
      <vt:lpstr>وَلَا تَدْعُ مِنْ دُونِ اللَّهِ مَا لَا يَنْفَعُكَ وَلَا يَضُرُّكَۖ فَإِنْ فَعَلْتَ فَإِنَّكَ إِذًا مِنَ الظَّالِمِينَ</vt:lpstr>
      <vt:lpstr>وَإِنْ يَمْسَسْكَ اللَّهُ بِضُرٍّ فَلَا كَاشِفَ لَهُ إِلَّا هُوَۖ وَإِنْ يُرِدْكَ بِخَيْرٍ فَلَا رَادَّ لِفَضْلِهِۚ يُصِيبُ بِهِ مَنْ يَشَاءُ مِنْ عِبَادِهِۚ وَهُوَ الْغَفُورُ الرَّحِيمُ</vt:lpstr>
      <vt:lpstr>قُلْ يَا أَيُّهَا النَّاسُ قَدْ جَاءَكُمُ الْحَقُّ مِنْ رَبِّكُمْۖ فَمَنِ اهْتَدَىٰ فَإِنَّمَا يَهْتَدِي لِنَفْسِهِۖ وَمَنْ ضَلَّ فَإِنَّمَا يَضِلُّ عَلَيْهَاۖ وَمَا أَنَا عَلَيْكُمْ بِوَكِيلٍ </vt:lpstr>
      <vt:lpstr>وَاتَّبِعْ مَا يُوحَىٰ إِلَيْكَ وَاصْبِرْ حَتَّىٰ يَحْكُمَ اللَّهُۚ وَهُوَ خَيْرُ الْحَاكِمِينَ</vt:lpstr>
      <vt:lpstr>صدقَ اللهُ العليُّ العظيم</vt:lpstr>
      <vt:lpstr>سورة هود بِسْمِ ٱللَّهِ ٱلرَّحْمَـٰنِ ٱلرَّحِيمِ</vt:lpstr>
      <vt:lpstr>الرۚ كِتَابٌ أُحْكِمَتْ آيَاتُهُ ثُمَّ فُصِّلَتْ مِنْ لَدُنْ حَكِيمٍ خَبِيرٍ </vt:lpstr>
      <vt:lpstr>أَلَّا تَعْبُدُوا إِلَّا اللَّهَۚ إِنَّنِي لَكُمْ مِنْهُ نَذِيرٌ وَبَشِيرٌ</vt:lpstr>
      <vt:lpstr>وَأَنِ اسْتَغْفِرُوا رَبَّكُمْ ثُمَّ تُوبُوا إِلَيْهِ يُمَتِّعْكُمْ مَتَاعًا حَسَنًا إِلَىٰ أَجَلٍ مُسَمًّى وَيُؤْتِ كُلَّ ذِي فَضْلٍ فَضْلَهُۖ وَإِنْ تَوَلَّوْا فَإِنِّي أَخَافُ عَلَيْكُمْ عَذَابَ يَوْمٍ كَبِيرٍ</vt:lpstr>
      <vt:lpstr>إِلَى اللَّهِ مَرْجِعُكُمْۖ وَهُوَ عَلَىٰ كُلِّ شَيْءٍ قَدِيرٌ </vt:lpstr>
      <vt:lpstr>أَلَا إِنَّهُمْ يَثْنُونَ صُدُورَهُمْ لِيَسْتَخْفُوا مِنْهُۚ أَلَا حِينَ يَسْتَغْشُونَ ثِيَابَهُمْ يَعْلَمُ مَا يُسِرُّونَ وَمَا يُعْلِنُونَۚ إِنَّهُ عَلِيمٌ بِذَاتِ الصُّدُورِ </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8</cp:revision>
  <dcterms:created xsi:type="dcterms:W3CDTF">2025-07-31T13:40:16Z</dcterms:created>
  <dcterms:modified xsi:type="dcterms:W3CDTF">2026-03-03T18:17:42Z</dcterms:modified>
</cp:coreProperties>
</file>