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2"/>
  </p:notesMasterIdLst>
  <p:sldIdLst>
    <p:sldId id="564" r:id="rId2"/>
    <p:sldId id="269" r:id="rId3"/>
    <p:sldId id="277" r:id="rId4"/>
    <p:sldId id="426" r:id="rId5"/>
    <p:sldId id="427" r:id="rId6"/>
    <p:sldId id="428" r:id="rId7"/>
    <p:sldId id="429" r:id="rId8"/>
    <p:sldId id="430" r:id="rId9"/>
    <p:sldId id="431" r:id="rId10"/>
    <p:sldId id="432" r:id="rId11"/>
    <p:sldId id="433" r:id="rId12"/>
    <p:sldId id="434" r:id="rId13"/>
    <p:sldId id="435" r:id="rId14"/>
    <p:sldId id="436" r:id="rId15"/>
    <p:sldId id="437" r:id="rId16"/>
    <p:sldId id="438" r:id="rId17"/>
    <p:sldId id="439" r:id="rId18"/>
    <p:sldId id="440" r:id="rId19"/>
    <p:sldId id="441" r:id="rId20"/>
    <p:sldId id="442" r:id="rId21"/>
    <p:sldId id="443" r:id="rId22"/>
    <p:sldId id="444" r:id="rId23"/>
    <p:sldId id="445" r:id="rId24"/>
    <p:sldId id="446" r:id="rId25"/>
    <p:sldId id="447" r:id="rId26"/>
    <p:sldId id="448" r:id="rId27"/>
    <p:sldId id="449" r:id="rId28"/>
    <p:sldId id="450" r:id="rId29"/>
    <p:sldId id="451" r:id="rId30"/>
    <p:sldId id="453" r:id="rId31"/>
    <p:sldId id="454" r:id="rId32"/>
    <p:sldId id="455" r:id="rId33"/>
    <p:sldId id="456" r:id="rId34"/>
    <p:sldId id="457" r:id="rId35"/>
    <p:sldId id="458" r:id="rId36"/>
    <p:sldId id="459" r:id="rId37"/>
    <p:sldId id="460" r:id="rId38"/>
    <p:sldId id="461" r:id="rId39"/>
    <p:sldId id="462" r:id="rId40"/>
    <p:sldId id="463" r:id="rId41"/>
    <p:sldId id="464" r:id="rId42"/>
    <p:sldId id="465" r:id="rId43"/>
    <p:sldId id="466" r:id="rId44"/>
    <p:sldId id="468" r:id="rId45"/>
    <p:sldId id="469" r:id="rId46"/>
    <p:sldId id="470" r:id="rId47"/>
    <p:sldId id="471" r:id="rId48"/>
    <p:sldId id="472" r:id="rId49"/>
    <p:sldId id="473" r:id="rId50"/>
    <p:sldId id="474" r:id="rId51"/>
    <p:sldId id="475" r:id="rId52"/>
    <p:sldId id="476" r:id="rId53"/>
    <p:sldId id="477" r:id="rId54"/>
    <p:sldId id="478" r:id="rId55"/>
    <p:sldId id="479" r:id="rId56"/>
    <p:sldId id="480" r:id="rId57"/>
    <p:sldId id="481" r:id="rId58"/>
    <p:sldId id="482" r:id="rId59"/>
    <p:sldId id="483" r:id="rId60"/>
    <p:sldId id="484" r:id="rId61"/>
    <p:sldId id="485" r:id="rId62"/>
    <p:sldId id="486" r:id="rId63"/>
    <p:sldId id="487" r:id="rId64"/>
    <p:sldId id="488" r:id="rId65"/>
    <p:sldId id="489" r:id="rId66"/>
    <p:sldId id="490" r:id="rId67"/>
    <p:sldId id="491" r:id="rId68"/>
    <p:sldId id="492" r:id="rId69"/>
    <p:sldId id="493" r:id="rId70"/>
    <p:sldId id="494" r:id="rId71"/>
    <p:sldId id="495" r:id="rId72"/>
    <p:sldId id="496" r:id="rId73"/>
    <p:sldId id="497" r:id="rId74"/>
    <p:sldId id="498" r:id="rId75"/>
    <p:sldId id="499" r:id="rId76"/>
    <p:sldId id="500" r:id="rId77"/>
    <p:sldId id="501" r:id="rId78"/>
    <p:sldId id="502" r:id="rId79"/>
    <p:sldId id="503" r:id="rId80"/>
    <p:sldId id="504" r:id="rId81"/>
    <p:sldId id="505" r:id="rId82"/>
    <p:sldId id="506" r:id="rId83"/>
    <p:sldId id="507" r:id="rId84"/>
    <p:sldId id="508" r:id="rId85"/>
    <p:sldId id="509" r:id="rId86"/>
    <p:sldId id="510" r:id="rId87"/>
    <p:sldId id="511" r:id="rId88"/>
    <p:sldId id="512" r:id="rId89"/>
    <p:sldId id="513" r:id="rId90"/>
    <p:sldId id="514" r:id="rId91"/>
    <p:sldId id="515" r:id="rId92"/>
    <p:sldId id="516" r:id="rId93"/>
    <p:sldId id="517" r:id="rId94"/>
    <p:sldId id="518" r:id="rId95"/>
    <p:sldId id="519" r:id="rId96"/>
    <p:sldId id="520" r:id="rId97"/>
    <p:sldId id="521" r:id="rId98"/>
    <p:sldId id="522" r:id="rId99"/>
    <p:sldId id="523" r:id="rId100"/>
    <p:sldId id="524" r:id="rId101"/>
    <p:sldId id="525" r:id="rId102"/>
    <p:sldId id="526" r:id="rId103"/>
    <p:sldId id="527" r:id="rId104"/>
    <p:sldId id="528" r:id="rId105"/>
    <p:sldId id="529" r:id="rId106"/>
    <p:sldId id="530" r:id="rId107"/>
    <p:sldId id="531" r:id="rId108"/>
    <p:sldId id="532" r:id="rId109"/>
    <p:sldId id="533" r:id="rId110"/>
    <p:sldId id="534" r:id="rId111"/>
    <p:sldId id="535" r:id="rId112"/>
    <p:sldId id="536" r:id="rId113"/>
    <p:sldId id="537" r:id="rId114"/>
    <p:sldId id="538" r:id="rId115"/>
    <p:sldId id="539" r:id="rId116"/>
    <p:sldId id="540" r:id="rId117"/>
    <p:sldId id="541" r:id="rId118"/>
    <p:sldId id="542" r:id="rId119"/>
    <p:sldId id="543" r:id="rId120"/>
    <p:sldId id="544" r:id="rId121"/>
    <p:sldId id="545" r:id="rId122"/>
    <p:sldId id="546" r:id="rId123"/>
    <p:sldId id="547" r:id="rId124"/>
    <p:sldId id="548" r:id="rId125"/>
    <p:sldId id="549" r:id="rId126"/>
    <p:sldId id="550" r:id="rId127"/>
    <p:sldId id="551" r:id="rId128"/>
    <p:sldId id="552" r:id="rId129"/>
    <p:sldId id="553" r:id="rId130"/>
    <p:sldId id="554" r:id="rId131"/>
    <p:sldId id="555" r:id="rId132"/>
    <p:sldId id="556" r:id="rId133"/>
    <p:sldId id="557" r:id="rId134"/>
    <p:sldId id="558" r:id="rId135"/>
    <p:sldId id="559" r:id="rId136"/>
    <p:sldId id="560" r:id="rId137"/>
    <p:sldId id="561" r:id="rId138"/>
    <p:sldId id="562" r:id="rId139"/>
    <p:sldId id="563" r:id="rId140"/>
    <p:sldId id="609" r:id="rId1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3066867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35147-3E09-A9BC-4C90-472BEA6FD2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9F2BE0-FD33-187D-5051-44FED75CAD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B44D50-3100-E94A-3E66-6CCBF94AAC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7A66FD-7015-DF42-2F06-83FB6E463A3C}"/>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908681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DAC4A-3D05-04B8-01FD-566E94A712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E70CF7-D6DB-85A5-4E36-B666410E17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9D7D3A-42EE-3012-678A-766CCF5200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53CF05-03DB-8CD7-5245-D82B6FA2D18D}"/>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989149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8873C-774C-BE10-52EA-9415E7E465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CAA62F-0FE4-12B5-8E80-0DC6EA5A56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350B11-41CE-0D11-DE7F-4C6F7845EA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0180E7-61DB-55C7-6D26-6689C96CB074}"/>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265993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A9094-FE99-1B5A-A7B7-8CE13BC020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B29D30-0517-8DE0-BB02-EA42E1594F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79114E-6C60-9DFE-E10B-EC258ACD29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BBEC63-F929-1EEB-A11E-B95E24A8965E}"/>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3418295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0215B-5045-33F2-7063-C0E9046547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849B57-28FD-5252-0F2A-F15BA6E479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7C5EFE-8277-30AD-63BE-A22F2C3A4E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E24CD1-D958-7A88-E5DF-A725D23E8624}"/>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839802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59DBC-19FC-7009-7A17-EBFAD32D9C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D59F29-A285-48CE-8BB7-1D5D16C649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41D7E5-43EC-790E-FA2D-999216A99E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9AFC96-2D9E-18AF-7A94-F2F2A2226D79}"/>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170071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C53F6-2AC4-267C-F7DD-704540B3DD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F6908-8053-4A22-9A79-EBD31E08D9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23E48C-39C8-D8A4-00FC-FF68287B14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C10D19-203E-ACBB-E13D-6C46282F8CA8}"/>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30946462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2 – Chapter 2</a:t>
            </a:r>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2FBF7-9CB2-C719-D834-3AB375FAA9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793B14-F108-89B7-83E9-5C56F138764E}"/>
              </a:ext>
            </a:extLst>
          </p:cNvPr>
          <p:cNvSpPr>
            <a:spLocks noGrp="1"/>
          </p:cNvSpPr>
          <p:nvPr>
            <p:ph type="title"/>
          </p:nvPr>
        </p:nvSpPr>
        <p:spPr>
          <a:xfrm>
            <a:off x="1980391" y="104712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آتَيْنَاهُمُ الْكِتَابَ يَعْرِفُونَهُ كَمَا يَعْرِفُونَ أَبْنَاءَهُمْۖ وَإِنَّ فَرِيقًا مِنْهُمْ لَيَكْتُمُونَ الْحَقَّ وَهُمْ يَعْلَمُونَ</a:t>
            </a:r>
          </a:p>
        </p:txBody>
      </p:sp>
      <p:sp>
        <p:nvSpPr>
          <p:cNvPr id="14" name="TextBox 13">
            <a:extLst>
              <a:ext uri="{FF2B5EF4-FFF2-40B4-BE49-F238E27FC236}">
                <a16:creationId xmlns:a16="http://schemas.microsoft.com/office/drawing/2014/main" id="{DB049E75-03F8-79F4-8BCF-629DE9125528}"/>
              </a:ext>
            </a:extLst>
          </p:cNvPr>
          <p:cNvSpPr txBox="1"/>
          <p:nvPr/>
        </p:nvSpPr>
        <p:spPr>
          <a:xfrm>
            <a:off x="2060710" y="416873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people of the Book know this as they know their own sons; but some of them conceal the truth which they themselves know.</a:t>
            </a:r>
          </a:p>
        </p:txBody>
      </p:sp>
      <p:sp>
        <p:nvSpPr>
          <p:cNvPr id="3" name="TextBox 2">
            <a:extLst>
              <a:ext uri="{FF2B5EF4-FFF2-40B4-BE49-F238E27FC236}">
                <a16:creationId xmlns:a16="http://schemas.microsoft.com/office/drawing/2014/main" id="{8EF4F454-76E1-8139-38AF-B6B003CBC93F}"/>
              </a:ext>
            </a:extLst>
          </p:cNvPr>
          <p:cNvSpPr txBox="1"/>
          <p:nvPr/>
        </p:nvSpPr>
        <p:spPr>
          <a:xfrm>
            <a:off x="2366618" y="375915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6}</a:t>
            </a:r>
            <a:endParaRPr lang="en-US" sz="1600" dirty="0"/>
          </a:p>
        </p:txBody>
      </p:sp>
    </p:spTree>
    <p:extLst>
      <p:ext uri="{BB962C8B-B14F-4D97-AF65-F5344CB8AC3E}">
        <p14:creationId xmlns:p14="http://schemas.microsoft.com/office/powerpoint/2010/main" val="230235772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8DC12-56CB-8ACD-9B92-3B27092F8D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0A671-B982-1DDA-C04D-8BA27A6334A9}"/>
              </a:ext>
            </a:extLst>
          </p:cNvPr>
          <p:cNvSpPr>
            <a:spLocks noGrp="1"/>
          </p:cNvSpPr>
          <p:nvPr>
            <p:ph type="title"/>
          </p:nvPr>
        </p:nvSpPr>
        <p:spPr>
          <a:xfrm>
            <a:off x="1980390" y="950723"/>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وَلَعَبْدٌ مُؤْمِنٌ خَيْرٌ مِنْ مُشْرِكٍ وَلَوْ أَعْجَبَكُمْۗ أُولَٰئِكَ يَدْعُونَ إِلَى النَّارِۖ وَاللَّهُ يَدْعُو إِلَى الْجَنَّةِ وَالْمَغْفِرَةِ بِإِذْنِهِۖ وَيُبَيِّنُ آيَاتِهِ لِلنَّاسِ لَعَلَّهُمْ يَتَذَكَّرُونَ</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082190-6949-35EB-17A8-81B4C184732A}"/>
              </a:ext>
            </a:extLst>
          </p:cNvPr>
          <p:cNvSpPr txBox="1"/>
          <p:nvPr/>
        </p:nvSpPr>
        <p:spPr>
          <a:xfrm>
            <a:off x="2060709" y="406982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man slave who believes is better than an unbeliever, even though he allures you. Unbelievers do (but) beckon you to the Fire. But Allah beckons by His Grace to the Garden (of bliss) and forgiveness, and makes His Signs clear to mankind: That they may celebrate His praise.</a:t>
            </a:r>
          </a:p>
        </p:txBody>
      </p:sp>
      <p:sp>
        <p:nvSpPr>
          <p:cNvPr id="3" name="TextBox 2">
            <a:extLst>
              <a:ext uri="{FF2B5EF4-FFF2-40B4-BE49-F238E27FC236}">
                <a16:creationId xmlns:a16="http://schemas.microsoft.com/office/drawing/2014/main" id="{D442C0EF-9319-9DCA-BE43-DF61B3BB70DC}"/>
              </a:ext>
            </a:extLst>
          </p:cNvPr>
          <p:cNvSpPr txBox="1"/>
          <p:nvPr/>
        </p:nvSpPr>
        <p:spPr>
          <a:xfrm>
            <a:off x="4111033" y="379401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21}</a:t>
            </a:r>
            <a:endParaRPr lang="en-US" sz="1600" dirty="0"/>
          </a:p>
        </p:txBody>
      </p:sp>
    </p:spTree>
    <p:extLst>
      <p:ext uri="{BB962C8B-B14F-4D97-AF65-F5344CB8AC3E}">
        <p14:creationId xmlns:p14="http://schemas.microsoft.com/office/powerpoint/2010/main" val="408721503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F5D4B-4277-E4C1-B28F-41248F9AF2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4166E3-D9EE-0E3A-D1CE-F3D5AB083048}"/>
              </a:ext>
            </a:extLst>
          </p:cNvPr>
          <p:cNvSpPr>
            <a:spLocks noGrp="1"/>
          </p:cNvSpPr>
          <p:nvPr>
            <p:ph type="title"/>
          </p:nvPr>
        </p:nvSpPr>
        <p:spPr>
          <a:xfrm>
            <a:off x="1980389" y="959601"/>
            <a:ext cx="8231214" cy="3461837"/>
          </a:xfrm>
        </p:spPr>
        <p:txBody>
          <a:bodyPr>
            <a:noAutofit/>
          </a:bodyPr>
          <a:lstStyle/>
          <a:p>
            <a:pPr marL="0" eaLnBrk="1" latinLnBrk="0" hangingPunct="1">
              <a:lnSpc>
                <a:spcPct val="100000"/>
              </a:lnSpc>
            </a:pPr>
            <a:r>
              <a:rPr lang="ar-EG" b="0" i="0" dirty="0">
                <a:solidFill>
                  <a:srgbClr val="000000"/>
                </a:solidFill>
                <a:effectLst/>
                <a:latin typeface="Scheheraza"/>
              </a:rPr>
              <a:t>وَيَسْأَلُونَكَ عَنِ الْمَحِيضِۖ قُلْ هُوَ أَذًى فَاعْتَزِلُوا النِّسَاءَ فِي الْمَحِيضِۖ وَلَا تَقْرَبُوهُنَّ حَتَّىٰ يَطْهُرْنَۖ فَإِذَا تَطَهَّرْنَ فَأْتُوهُنَّ مِنْ حَيْثُ أَمَرَكُمُ اللَّهُۚ إِنَّ اللَّهَ يُحِبُّ التَّوَّابِينَ وَيُحِبُّ الْمُتَطَهِّرِينَ</a:t>
            </a:r>
            <a:endParaRPr lang="ar-EG"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44E4DF-FFE0-EBC9-729F-A96F93DFFCFF}"/>
              </a:ext>
            </a:extLst>
          </p:cNvPr>
          <p:cNvSpPr txBox="1"/>
          <p:nvPr/>
        </p:nvSpPr>
        <p:spPr>
          <a:xfrm>
            <a:off x="2060708" y="3963294"/>
            <a:ext cx="8070575" cy="1846659"/>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concerning women's courses. Say: They are a hurt and a pollution: So keep away from women in their courses, and do not approach them until they are clean. But when they have purified themselves, ye may approach them in any manner, time, or place ordained for you by Allah. For Allah loves those who turn to Him constantly and He loves those who keep themselves pure and clean.</a:t>
            </a:r>
          </a:p>
        </p:txBody>
      </p:sp>
      <p:sp>
        <p:nvSpPr>
          <p:cNvPr id="3" name="TextBox 2">
            <a:extLst>
              <a:ext uri="{FF2B5EF4-FFF2-40B4-BE49-F238E27FC236}">
                <a16:creationId xmlns:a16="http://schemas.microsoft.com/office/drawing/2014/main" id="{1A67E8CA-C214-D371-D317-FC4818A144C6}"/>
              </a:ext>
            </a:extLst>
          </p:cNvPr>
          <p:cNvSpPr txBox="1"/>
          <p:nvPr/>
        </p:nvSpPr>
        <p:spPr>
          <a:xfrm>
            <a:off x="2761627" y="37141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22}</a:t>
            </a:r>
            <a:endParaRPr lang="en-US" sz="1600" dirty="0"/>
          </a:p>
        </p:txBody>
      </p:sp>
    </p:spTree>
    <p:extLst>
      <p:ext uri="{BB962C8B-B14F-4D97-AF65-F5344CB8AC3E}">
        <p14:creationId xmlns:p14="http://schemas.microsoft.com/office/powerpoint/2010/main" val="61994801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4C94E-FE77-8B19-1815-2FB2A6ED06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F2D55B-2937-7B2F-BFA5-58F091CD5985}"/>
              </a:ext>
            </a:extLst>
          </p:cNvPr>
          <p:cNvSpPr>
            <a:spLocks noGrp="1"/>
          </p:cNvSpPr>
          <p:nvPr>
            <p:ph type="title"/>
          </p:nvPr>
        </p:nvSpPr>
        <p:spPr>
          <a:xfrm>
            <a:off x="1980387" y="1074409"/>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نِسَاؤُكُمْ حَرْثٌ لَكُمْ فَأْتُوا حَرْثَكُمْ أَنَّىٰ شِئْتُمْۖ وَقَدِّمُوا لِأَنْفُسِكُمْۚ وَاتَّقُوا اللَّهَ وَاعْلَمُوا أَنَّكُمْ مُلَاقُوهُۗ وَبَشِّرِ الْمُؤْمِنِينَ</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E0A0F3-B4C5-F28D-5042-CB30B170FD0A}"/>
              </a:ext>
            </a:extLst>
          </p:cNvPr>
          <p:cNvSpPr txBox="1"/>
          <p:nvPr/>
        </p:nvSpPr>
        <p:spPr>
          <a:xfrm>
            <a:off x="2060706" y="4052672"/>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Your wives are as a tilth unto you; so approach your tilth when or how ye will; but do some good act for your souls beforehand; and fear Allah. And know that ye are to meet Him (in the Hereafter), and give (these) good tidings to those who believe.</a:t>
            </a:r>
          </a:p>
        </p:txBody>
      </p:sp>
      <p:sp>
        <p:nvSpPr>
          <p:cNvPr id="3" name="TextBox 2">
            <a:extLst>
              <a:ext uri="{FF2B5EF4-FFF2-40B4-BE49-F238E27FC236}">
                <a16:creationId xmlns:a16="http://schemas.microsoft.com/office/drawing/2014/main" id="{3D2405B7-842D-2057-F604-667F7778E4FF}"/>
              </a:ext>
            </a:extLst>
          </p:cNvPr>
          <p:cNvSpPr txBox="1"/>
          <p:nvPr/>
        </p:nvSpPr>
        <p:spPr>
          <a:xfrm>
            <a:off x="1718537" y="37141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23}</a:t>
            </a:r>
            <a:endParaRPr lang="en-US" sz="1600" dirty="0"/>
          </a:p>
        </p:txBody>
      </p:sp>
    </p:spTree>
    <p:extLst>
      <p:ext uri="{BB962C8B-B14F-4D97-AF65-F5344CB8AC3E}">
        <p14:creationId xmlns:p14="http://schemas.microsoft.com/office/powerpoint/2010/main" val="377363421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E30C5-7D8F-8BDB-BD77-A8DFAAA2B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1DA05C-97BD-0FA0-16FD-50D9699A6029}"/>
              </a:ext>
            </a:extLst>
          </p:cNvPr>
          <p:cNvSpPr>
            <a:spLocks noGrp="1"/>
          </p:cNvSpPr>
          <p:nvPr>
            <p:ph type="title"/>
          </p:nvPr>
        </p:nvSpPr>
        <p:spPr>
          <a:xfrm>
            <a:off x="1980386" y="1154308"/>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وَلَا تَجْعَلُوا اللَّهَ عُرْضَةً لِأَيْمَانِكُمْ أَنْ تَبَرُّوا وَتَتَّقُوا وَتُصْلِحُوا بَيْنَ النَّاسِۗ وَاللَّهُ سَمِيعٌ عَلِيمٌ</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7CA2E8-CB9D-22E6-9BF2-851A5B650B7A}"/>
              </a:ext>
            </a:extLst>
          </p:cNvPr>
          <p:cNvSpPr txBox="1"/>
          <p:nvPr/>
        </p:nvSpPr>
        <p:spPr>
          <a:xfrm>
            <a:off x="2060705" y="413139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make not Allah's (name) an excuse in your oaths against doing good, or acting rightly, or making peace between persons; for Allah is One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B030C843-484C-4850-FF2B-7E53010ACBB1}"/>
              </a:ext>
            </a:extLst>
          </p:cNvPr>
          <p:cNvSpPr txBox="1"/>
          <p:nvPr/>
        </p:nvSpPr>
        <p:spPr>
          <a:xfrm>
            <a:off x="4346327" y="379284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24}</a:t>
            </a:r>
            <a:endParaRPr lang="en-US" sz="1600" dirty="0"/>
          </a:p>
        </p:txBody>
      </p:sp>
    </p:spTree>
    <p:extLst>
      <p:ext uri="{BB962C8B-B14F-4D97-AF65-F5344CB8AC3E}">
        <p14:creationId xmlns:p14="http://schemas.microsoft.com/office/powerpoint/2010/main" val="50825182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90804-3A3E-7BFC-8B82-FE51809EE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1A6509-6071-07FE-1E6C-1E270E28F524}"/>
              </a:ext>
            </a:extLst>
          </p:cNvPr>
          <p:cNvSpPr>
            <a:spLocks noGrp="1"/>
          </p:cNvSpPr>
          <p:nvPr>
            <p:ph type="title"/>
          </p:nvPr>
        </p:nvSpPr>
        <p:spPr>
          <a:xfrm>
            <a:off x="1980386" y="115430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لَا يُؤَاخِذُكُمُ اللَّهُ بِاللَّغْوِ فِي أَيْمَانِكُمْ وَلَٰكِنْ يُؤَاخِذُكُمْ بِمَا كَسَبَتْ قُلُوبُكُمْ ۗ وَاللَّهُ غَفُورٌ حَلِيمٌ </a:t>
            </a:r>
            <a:endParaRPr lang="ar-EG" sz="6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86932B-6776-B325-E76A-C3C8CE3F67D6}"/>
              </a:ext>
            </a:extLst>
          </p:cNvPr>
          <p:cNvSpPr txBox="1"/>
          <p:nvPr/>
        </p:nvSpPr>
        <p:spPr>
          <a:xfrm>
            <a:off x="2060705" y="426604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will not call you to account for thoughtlessness in your oaths, but for the intention in your hearts; and He is Oft-forgiving, Most Forbearing.</a:t>
            </a:r>
          </a:p>
        </p:txBody>
      </p:sp>
      <p:sp>
        <p:nvSpPr>
          <p:cNvPr id="3" name="TextBox 2">
            <a:extLst>
              <a:ext uri="{FF2B5EF4-FFF2-40B4-BE49-F238E27FC236}">
                <a16:creationId xmlns:a16="http://schemas.microsoft.com/office/drawing/2014/main" id="{A3ED764C-9E5A-69FF-87B3-5DF94F08DE67}"/>
              </a:ext>
            </a:extLst>
          </p:cNvPr>
          <p:cNvSpPr txBox="1"/>
          <p:nvPr/>
        </p:nvSpPr>
        <p:spPr>
          <a:xfrm>
            <a:off x="3582847" y="396212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25}</a:t>
            </a:r>
            <a:endParaRPr lang="en-US" sz="1600" dirty="0"/>
          </a:p>
        </p:txBody>
      </p:sp>
    </p:spTree>
    <p:extLst>
      <p:ext uri="{BB962C8B-B14F-4D97-AF65-F5344CB8AC3E}">
        <p14:creationId xmlns:p14="http://schemas.microsoft.com/office/powerpoint/2010/main" val="359912555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66344-4E8B-31BB-FC6C-C2CF411985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37743E-5C00-ABA9-8A4E-12D3B546FD2F}"/>
              </a:ext>
            </a:extLst>
          </p:cNvPr>
          <p:cNvSpPr>
            <a:spLocks noGrp="1"/>
          </p:cNvSpPr>
          <p:nvPr>
            <p:ph type="title"/>
          </p:nvPr>
        </p:nvSpPr>
        <p:spPr>
          <a:xfrm>
            <a:off x="1980386" y="115430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لِلَّذِينَ يُؤْلُونَ مِنْ نِسَائِهِمْ تَرَبُّصُ أَرْبَعَةِ أَشْهُرٍۖ فَإِنْ فَاءُوا فَإِنَّ اللَّهَ غَفُورٌ رَحِيمٌ</a:t>
            </a:r>
            <a:endParaRPr lang="ar-EG" sz="6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D13D01-DF17-E016-1C65-77A3A680F58B}"/>
              </a:ext>
            </a:extLst>
          </p:cNvPr>
          <p:cNvSpPr txBox="1"/>
          <p:nvPr/>
        </p:nvSpPr>
        <p:spPr>
          <a:xfrm>
            <a:off x="2060705" y="426604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those who take an oath for abstention from their wives, a waiting for four months is ordained; if then they return, Allah is Oft-forgiving, Most Merciful.</a:t>
            </a:r>
          </a:p>
        </p:txBody>
      </p:sp>
      <p:sp>
        <p:nvSpPr>
          <p:cNvPr id="3" name="TextBox 2">
            <a:extLst>
              <a:ext uri="{FF2B5EF4-FFF2-40B4-BE49-F238E27FC236}">
                <a16:creationId xmlns:a16="http://schemas.microsoft.com/office/drawing/2014/main" id="{7724F2E2-D125-58D7-3AE3-4BD2F4AEF683}"/>
              </a:ext>
            </a:extLst>
          </p:cNvPr>
          <p:cNvSpPr txBox="1"/>
          <p:nvPr/>
        </p:nvSpPr>
        <p:spPr>
          <a:xfrm>
            <a:off x="4088875" y="393226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26}</a:t>
            </a:r>
            <a:endParaRPr lang="en-US" sz="1600" dirty="0"/>
          </a:p>
        </p:txBody>
      </p:sp>
    </p:spTree>
    <p:extLst>
      <p:ext uri="{BB962C8B-B14F-4D97-AF65-F5344CB8AC3E}">
        <p14:creationId xmlns:p14="http://schemas.microsoft.com/office/powerpoint/2010/main" val="127537363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8C885-9B85-089F-9C71-86658354F9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D27A12-1896-A800-6620-6D21D522BDAC}"/>
              </a:ext>
            </a:extLst>
          </p:cNvPr>
          <p:cNvSpPr>
            <a:spLocks noGrp="1"/>
          </p:cNvSpPr>
          <p:nvPr>
            <p:ph type="title"/>
          </p:nvPr>
        </p:nvSpPr>
        <p:spPr>
          <a:xfrm>
            <a:off x="1980384" y="140511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وَإِنْ عَزَمُوا الطَّلَاقَ فَإِنَّ اللَّهَ </a:t>
            </a:r>
            <a:br>
              <a:rPr lang="en-US" sz="6000" b="0" i="0" dirty="0">
                <a:solidFill>
                  <a:srgbClr val="000000"/>
                </a:solidFill>
                <a:effectLst/>
                <a:latin typeface="Scheheraza"/>
              </a:rPr>
            </a:br>
            <a:r>
              <a:rPr lang="ar-EG" sz="6000" b="0" i="0" dirty="0">
                <a:solidFill>
                  <a:srgbClr val="000000"/>
                </a:solidFill>
                <a:effectLst/>
                <a:latin typeface="Scheheraza"/>
              </a:rPr>
              <a:t>سَمِيعٌ عَلِيمٌ </a:t>
            </a:r>
            <a:endParaRPr lang="ar-EG" sz="6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662187-E5A3-59D1-0CC3-A045E253C66F}"/>
              </a:ext>
            </a:extLst>
          </p:cNvPr>
          <p:cNvSpPr txBox="1"/>
          <p:nvPr/>
        </p:nvSpPr>
        <p:spPr>
          <a:xfrm>
            <a:off x="2060704" y="4101539"/>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their intention is firm for divorce, Allah heareth and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thaings</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9CCAA470-1925-700D-9889-EB1AF5377082}"/>
              </a:ext>
            </a:extLst>
          </p:cNvPr>
          <p:cNvSpPr txBox="1"/>
          <p:nvPr/>
        </p:nvSpPr>
        <p:spPr>
          <a:xfrm>
            <a:off x="4257551" y="376298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27}</a:t>
            </a:r>
            <a:endParaRPr lang="en-US" sz="1600" dirty="0"/>
          </a:p>
        </p:txBody>
      </p:sp>
    </p:spTree>
    <p:extLst>
      <p:ext uri="{BB962C8B-B14F-4D97-AF65-F5344CB8AC3E}">
        <p14:creationId xmlns:p14="http://schemas.microsoft.com/office/powerpoint/2010/main" val="188586584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77C23-19B0-BB01-79A7-48B5DAECEC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BA7C2-6FBB-0B6D-07AB-181CAF0BF1FE}"/>
              </a:ext>
            </a:extLst>
          </p:cNvPr>
          <p:cNvSpPr>
            <a:spLocks noGrp="1"/>
          </p:cNvSpPr>
          <p:nvPr>
            <p:ph type="title"/>
          </p:nvPr>
        </p:nvSpPr>
        <p:spPr>
          <a:xfrm>
            <a:off x="1980384" y="1061054"/>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وَالْمُطَلَّقَاتُ يَتَرَبَّصْنَ بِأَنْفُسِهِنَّ ثَلَاثَةَ قُرُوءٍۚ وَلَا يَحِلُّ لَهُنَّ أَنْ يَكْتُمْنَ مَا خَلَقَ اللَّهُ فِي أَرْحَامِهِنَّ إِنْ كُنَّ يُؤْمِنَّ بِاللَّهِ وَالْيَوْمِ الْآخِرِۚ</a:t>
            </a:r>
            <a:r>
              <a:rPr lang="en-US" sz="4800" b="0" i="0" dirty="0">
                <a:solidFill>
                  <a:srgbClr val="000000"/>
                </a:solidFill>
                <a:effectLst/>
                <a:latin typeface="Scheheraza"/>
              </a:rPr>
              <a:t>…</a:t>
            </a:r>
            <a:r>
              <a:rPr lang="ar-EG" sz="4800" b="0" i="0" dirty="0">
                <a:solidFill>
                  <a:srgbClr val="000000"/>
                </a:solidFill>
                <a:effectLst/>
                <a:latin typeface="Scheheraza"/>
              </a:rPr>
              <a:t> </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4DD4BB-C07E-AF67-F828-43B5D982C260}"/>
              </a:ext>
            </a:extLst>
          </p:cNvPr>
          <p:cNvSpPr txBox="1"/>
          <p:nvPr/>
        </p:nvSpPr>
        <p:spPr>
          <a:xfrm>
            <a:off x="2060703" y="3923987"/>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Divorced women shall wait concerning themselves for three monthly periods. Nor is it lawful for them to hide what Allah Hath created in their wombs, if they have faith in Allah and the Last Day.</a:t>
            </a:r>
          </a:p>
        </p:txBody>
      </p:sp>
    </p:spTree>
    <p:extLst>
      <p:ext uri="{BB962C8B-B14F-4D97-AF65-F5344CB8AC3E}">
        <p14:creationId xmlns:p14="http://schemas.microsoft.com/office/powerpoint/2010/main" val="10948005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63A46-52A4-2278-399E-0CC341691D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C3FE60-661E-31D9-82B9-FE5154F5C842}"/>
              </a:ext>
            </a:extLst>
          </p:cNvPr>
          <p:cNvSpPr>
            <a:spLocks noGrp="1"/>
          </p:cNvSpPr>
          <p:nvPr>
            <p:ph type="title"/>
          </p:nvPr>
        </p:nvSpPr>
        <p:spPr>
          <a:xfrm>
            <a:off x="1980384" y="96123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وَبُعُولَتُهُنَّ أَحَقُّ بِرَدِّهِنَّ فِي ذَٰلِكَ إِنْ أَرَادُوا إِصْلَاحًاۚ وَلَهُنَّ مِثْلُ الَّذِي عَلَيْهِنَّ بِالْمَعْرُوفِۚ وَلِلرِّجَالِ عَلَيْهِنَّ دَرَجَةٌۗ وَاللَّهُ عَزِيزٌ 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0C1554-D8BF-6835-393D-E0076F737949}"/>
              </a:ext>
            </a:extLst>
          </p:cNvPr>
          <p:cNvSpPr txBox="1"/>
          <p:nvPr/>
        </p:nvSpPr>
        <p:spPr>
          <a:xfrm>
            <a:off x="2060703" y="426555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their husbands have the better right to take them back in that period, if they wish for reconciliation. And women shall have rights similar to the rights against them, according to what is equitable; but men have a degree (of advantage) over them. And Allah is Exalted in Power, Wise.</a:t>
            </a:r>
          </a:p>
        </p:txBody>
      </p:sp>
      <p:sp>
        <p:nvSpPr>
          <p:cNvPr id="3" name="TextBox 2">
            <a:extLst>
              <a:ext uri="{FF2B5EF4-FFF2-40B4-BE49-F238E27FC236}">
                <a16:creationId xmlns:a16="http://schemas.microsoft.com/office/drawing/2014/main" id="{96DB8D29-5685-F591-BAC2-AFDB1BFDFC74}"/>
              </a:ext>
            </a:extLst>
          </p:cNvPr>
          <p:cNvSpPr txBox="1"/>
          <p:nvPr/>
        </p:nvSpPr>
        <p:spPr>
          <a:xfrm>
            <a:off x="4275307" y="402237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28}</a:t>
            </a:r>
            <a:endParaRPr lang="en-US" sz="1600" dirty="0"/>
          </a:p>
        </p:txBody>
      </p:sp>
    </p:spTree>
    <p:extLst>
      <p:ext uri="{BB962C8B-B14F-4D97-AF65-F5344CB8AC3E}">
        <p14:creationId xmlns:p14="http://schemas.microsoft.com/office/powerpoint/2010/main" val="291898452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C4200-619C-8515-BA36-C925A9AC5B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4FEFBE-38FD-5100-E427-F2BEC884B3C1}"/>
              </a:ext>
            </a:extLst>
          </p:cNvPr>
          <p:cNvSpPr>
            <a:spLocks noGrp="1"/>
          </p:cNvSpPr>
          <p:nvPr>
            <p:ph type="title"/>
          </p:nvPr>
        </p:nvSpPr>
        <p:spPr>
          <a:xfrm>
            <a:off x="1980384" y="1025542"/>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الطَّلَاقُ مَرَّتَانِۖ فَإِمْسَاكٌ بِمَعْرُوفٍ أَوْ تَسْرِيحٌ بِإِحْسَانٍۗ وَلَا يَحِلُّ لَكُمْ أَنْ تَأْخُذُوا مِمَّا آتَيْتُمُوهُنَّ شَيْئًا إِلَّا أَنْ يَخَافَا أَلَّا يُقِيمَا حُدُودَ اللَّهِ ۖ </a:t>
            </a:r>
            <a:r>
              <a:rPr lang="en-US" sz="5000" b="0" i="0" dirty="0">
                <a:solidFill>
                  <a:srgbClr val="000000"/>
                </a:solidFill>
                <a:effectLst/>
                <a:latin typeface="Scheheraza"/>
              </a:rPr>
              <a:t>…</a:t>
            </a:r>
            <a:endParaRPr lang="ar-EG" sz="5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6EC7B4-8D15-B4C4-E966-3E43E3A94859}"/>
              </a:ext>
            </a:extLst>
          </p:cNvPr>
          <p:cNvSpPr txBox="1"/>
          <p:nvPr/>
        </p:nvSpPr>
        <p:spPr>
          <a:xfrm>
            <a:off x="2060703" y="420124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divorce is only permissible twice: after that, the parties should either hold Together on equitable terms, or separate with kindness. It is not lawful for you, (Men), to take back any of your gifts (from your wives), except when both parties fear that they would be unable to keep the limits ordained by Allah.</a:t>
            </a:r>
          </a:p>
        </p:txBody>
      </p:sp>
    </p:spTree>
    <p:extLst>
      <p:ext uri="{BB962C8B-B14F-4D97-AF65-F5344CB8AC3E}">
        <p14:creationId xmlns:p14="http://schemas.microsoft.com/office/powerpoint/2010/main" val="3700415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3B02B-4087-CA6F-CECD-A31A6D32AE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989CF-E2C8-29B2-1028-F1EA602AAE04}"/>
              </a:ext>
            </a:extLst>
          </p:cNvPr>
          <p:cNvSpPr>
            <a:spLocks noGrp="1"/>
          </p:cNvSpPr>
          <p:nvPr>
            <p:ph type="title"/>
          </p:nvPr>
        </p:nvSpPr>
        <p:spPr>
          <a:xfrm>
            <a:off x="1980390" y="1535397"/>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الْحَقُّ مِنْ رَبِّكَۖ فَلَا تَكُونَنَّ</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مِنَ الْمُمْتَرِينَ</a:t>
            </a:r>
          </a:p>
        </p:txBody>
      </p:sp>
      <p:sp>
        <p:nvSpPr>
          <p:cNvPr id="14" name="TextBox 13">
            <a:extLst>
              <a:ext uri="{FF2B5EF4-FFF2-40B4-BE49-F238E27FC236}">
                <a16:creationId xmlns:a16="http://schemas.microsoft.com/office/drawing/2014/main" id="{2AA5D8A9-9F4C-CCBC-66C6-0C755B35A4D9}"/>
              </a:ext>
            </a:extLst>
          </p:cNvPr>
          <p:cNvSpPr txBox="1"/>
          <p:nvPr/>
        </p:nvSpPr>
        <p:spPr>
          <a:xfrm>
            <a:off x="2060710" y="4168732"/>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Truth is from thy Lord; so be </a:t>
            </a: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at all in doubt.</a:t>
            </a:r>
          </a:p>
        </p:txBody>
      </p:sp>
      <p:sp>
        <p:nvSpPr>
          <p:cNvPr id="3" name="TextBox 2">
            <a:extLst>
              <a:ext uri="{FF2B5EF4-FFF2-40B4-BE49-F238E27FC236}">
                <a16:creationId xmlns:a16="http://schemas.microsoft.com/office/drawing/2014/main" id="{62D11055-1D5D-C9DA-33E4-4A9D7413B3DB}"/>
              </a:ext>
            </a:extLst>
          </p:cNvPr>
          <p:cNvSpPr txBox="1"/>
          <p:nvPr/>
        </p:nvSpPr>
        <p:spPr>
          <a:xfrm>
            <a:off x="3929088" y="383017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7}</a:t>
            </a:r>
            <a:endParaRPr lang="en-US" sz="1600" dirty="0"/>
          </a:p>
        </p:txBody>
      </p:sp>
    </p:spTree>
    <p:extLst>
      <p:ext uri="{BB962C8B-B14F-4D97-AF65-F5344CB8AC3E}">
        <p14:creationId xmlns:p14="http://schemas.microsoft.com/office/powerpoint/2010/main" val="318157595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AA4C1-EEE2-0765-3DCE-A332D53AAB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D9D782-394D-FC18-936F-4747D4BDE979}"/>
              </a:ext>
            </a:extLst>
          </p:cNvPr>
          <p:cNvSpPr>
            <a:spLocks noGrp="1"/>
          </p:cNvSpPr>
          <p:nvPr>
            <p:ph type="title"/>
          </p:nvPr>
        </p:nvSpPr>
        <p:spPr>
          <a:xfrm>
            <a:off x="1980384" y="97899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فَإِنْ خِفْتُمْ أَلَّا يُقِيمَا حُدُودَ اللَّهِ فَلَا جُنَاحَ عَلَيْهِمَا فِيمَا افْتَدَتْ بِهِۗ تِلْكَ حُدُودُ اللَّهِ فَلَا تَعْتَدُوهَاۚ وَمَنْ يَتَعَدَّ حُدُودَ اللَّهِ فَأُولَٰئِكَ </a:t>
            </a:r>
            <a:br>
              <a:rPr lang="en-US" sz="5400" b="0" dirty="0">
                <a:solidFill>
                  <a:srgbClr val="000000"/>
                </a:solidFill>
                <a:effectLst/>
                <a:latin typeface="Scheheraza"/>
              </a:rPr>
            </a:br>
            <a:r>
              <a:rPr lang="ar-EG" sz="5400" b="0" dirty="0">
                <a:solidFill>
                  <a:srgbClr val="000000"/>
                </a:solidFill>
                <a:effectLst/>
                <a:latin typeface="Scheheraza"/>
              </a:rPr>
              <a:t>هُمُ الظَّالِمُونَ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D62726-5533-3AEB-31D9-6B99148A8FAC}"/>
              </a:ext>
            </a:extLst>
          </p:cNvPr>
          <p:cNvSpPr txBox="1"/>
          <p:nvPr/>
        </p:nvSpPr>
        <p:spPr>
          <a:xfrm>
            <a:off x="2060703" y="428330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(judges) do indeed fear that they would be unable to keep the limits ordained by Allah, there is no blame on either of them if she give something for her freedom. These are the limits ordained by Allah; so do not transgress them if any do transgress the limits ordained by Allah, such persons wrong (Themselves as well as others).</a:t>
            </a:r>
          </a:p>
        </p:txBody>
      </p:sp>
      <p:sp>
        <p:nvSpPr>
          <p:cNvPr id="3" name="TextBox 2">
            <a:extLst>
              <a:ext uri="{FF2B5EF4-FFF2-40B4-BE49-F238E27FC236}">
                <a16:creationId xmlns:a16="http://schemas.microsoft.com/office/drawing/2014/main" id="{30A0A7BF-DD94-FC81-7BDF-1C7ACF99D39C}"/>
              </a:ext>
            </a:extLst>
          </p:cNvPr>
          <p:cNvSpPr txBox="1"/>
          <p:nvPr/>
        </p:nvSpPr>
        <p:spPr>
          <a:xfrm>
            <a:off x="4168775" y="402237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29}</a:t>
            </a:r>
            <a:endParaRPr lang="en-US" sz="1600" dirty="0"/>
          </a:p>
        </p:txBody>
      </p:sp>
    </p:spTree>
    <p:extLst>
      <p:ext uri="{BB962C8B-B14F-4D97-AF65-F5344CB8AC3E}">
        <p14:creationId xmlns:p14="http://schemas.microsoft.com/office/powerpoint/2010/main" val="328452167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390FA-9E38-25E2-C110-4CFE354FDD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730DAD-2ED7-18C3-0B24-EF18850E2A45}"/>
              </a:ext>
            </a:extLst>
          </p:cNvPr>
          <p:cNvSpPr>
            <a:spLocks noGrp="1"/>
          </p:cNvSpPr>
          <p:nvPr>
            <p:ph type="title"/>
          </p:nvPr>
        </p:nvSpPr>
        <p:spPr>
          <a:xfrm>
            <a:off x="1980383" y="916847"/>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فَإِنْ طَلَّقَهَا فَلَا تَحِلُّ لَهُ مِنْ بَعْدُ حَتَّىٰ تَنْكِحَ زَوْجًا غَيْرَهُۗ فَإِنْ طَلَّقَهَا فَلَا جُنَاحَ عَلَيْهِمَا أَنْ يَتَرَاجَعَا إِنْ ظَنَّا أَنْ يُقِيمَا حُدُودَ اللَّهِۗ وَتِلْكَ حُدُودُ اللَّهِ يُبَيِّنُهَا لِقَوْمٍ يَعْلَمُونَ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B80B4E7-3671-9873-0B2D-49D834E80454}"/>
              </a:ext>
            </a:extLst>
          </p:cNvPr>
          <p:cNvSpPr txBox="1"/>
          <p:nvPr/>
        </p:nvSpPr>
        <p:spPr>
          <a:xfrm>
            <a:off x="2060702" y="4094494"/>
            <a:ext cx="8070575" cy="1846659"/>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if a husband divorces his wife (irrevocably), He cannot, after that, re-marry her until after she has married another husband and He has divorced her. In that case there is no blame on either of them if they re-unite, provided they feel that they can keep the limits ordained by Allah. Such are the limits ordained by Allah, which He makes plain to those who understand.</a:t>
            </a:r>
          </a:p>
        </p:txBody>
      </p:sp>
      <p:sp>
        <p:nvSpPr>
          <p:cNvPr id="3" name="TextBox 2">
            <a:extLst>
              <a:ext uri="{FF2B5EF4-FFF2-40B4-BE49-F238E27FC236}">
                <a16:creationId xmlns:a16="http://schemas.microsoft.com/office/drawing/2014/main" id="{87EA8D8F-4AF6-4137-C7F7-B5C36FCCF533}"/>
              </a:ext>
            </a:extLst>
          </p:cNvPr>
          <p:cNvSpPr txBox="1"/>
          <p:nvPr/>
        </p:nvSpPr>
        <p:spPr>
          <a:xfrm>
            <a:off x="2899268" y="380043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30}</a:t>
            </a:r>
            <a:endParaRPr lang="en-US" sz="1600" dirty="0"/>
          </a:p>
        </p:txBody>
      </p:sp>
    </p:spTree>
    <p:extLst>
      <p:ext uri="{BB962C8B-B14F-4D97-AF65-F5344CB8AC3E}">
        <p14:creationId xmlns:p14="http://schemas.microsoft.com/office/powerpoint/2010/main" val="24022617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35853-4AA9-31AD-B0AA-66EC25548D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CB2A76-10A2-F94F-A68B-45AB87016935}"/>
              </a:ext>
            </a:extLst>
          </p:cNvPr>
          <p:cNvSpPr>
            <a:spLocks noGrp="1"/>
          </p:cNvSpPr>
          <p:nvPr>
            <p:ph type="title"/>
          </p:nvPr>
        </p:nvSpPr>
        <p:spPr>
          <a:xfrm>
            <a:off x="1980383" y="98787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وَإِذَا طَلَّقْتُمُ النِّسَاءَ فَبَلَغْنَ أَجَلَهُنَّ فَأَمْسِكُوهُنَّ بِمَعْرُوفٍ أَوْ سَرِّحُوهُنَّ بِمَعْرُوفٍۚ وَلَا تُمْسِكُوهُنَّ ضِرَارًا لِتَعْتَدُواۚ وَمَنْ يَفْعَلْ ذَٰلِكَ فَقَدْ ظَلَمَ نَفْسَهُ ۚ وَلَا تَتَّخِذُوا آيَاتِ اللَّهِ هُزُوًاۚ</a:t>
            </a:r>
            <a:r>
              <a:rPr lang="en-US" sz="4800" b="0" dirty="0">
                <a:solidFill>
                  <a:srgbClr val="000000"/>
                </a:solidFill>
                <a:effectLst/>
                <a:latin typeface="Scheheraza"/>
              </a:rPr>
              <a:t>…</a:t>
            </a:r>
            <a:r>
              <a:rPr lang="ar-EG" sz="4800" b="0" dirty="0">
                <a:solidFill>
                  <a:srgbClr val="000000"/>
                </a:solidFill>
                <a:effectLst/>
                <a:latin typeface="Scheheraza"/>
              </a:rPr>
              <a:t>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990E3F-D916-FC22-6ACE-865D360256D9}"/>
              </a:ext>
            </a:extLst>
          </p:cNvPr>
          <p:cNvSpPr txBox="1"/>
          <p:nvPr/>
        </p:nvSpPr>
        <p:spPr>
          <a:xfrm>
            <a:off x="2060702" y="4165517"/>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divorce women, and they fulfil the term of their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Iddat</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either take them back on equitable terms or set them free on equitable terms; but do not take them back to injure them, (or) to take undue advantage; if any one does that; He wrongs his own soul. Do not treat Allah's Signs as a jest,</a:t>
            </a:r>
          </a:p>
        </p:txBody>
      </p:sp>
    </p:spTree>
    <p:extLst>
      <p:ext uri="{BB962C8B-B14F-4D97-AF65-F5344CB8AC3E}">
        <p14:creationId xmlns:p14="http://schemas.microsoft.com/office/powerpoint/2010/main" val="340658133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90F71-0766-964F-DBA7-BD8B70488E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305FE-B606-A937-5582-2865089264B8}"/>
              </a:ext>
            </a:extLst>
          </p:cNvPr>
          <p:cNvSpPr>
            <a:spLocks noGrp="1"/>
          </p:cNvSpPr>
          <p:nvPr>
            <p:ph type="title"/>
          </p:nvPr>
        </p:nvSpPr>
        <p:spPr>
          <a:xfrm>
            <a:off x="1980383" y="1032258"/>
            <a:ext cx="8231214" cy="3461837"/>
          </a:xfrm>
        </p:spPr>
        <p:txBody>
          <a:bodyPr>
            <a:noAutofit/>
          </a:bodyPr>
          <a:lstStyle/>
          <a:p>
            <a:pPr marL="0" eaLnBrk="1" latinLnBrk="0" hangingPunct="1">
              <a:lnSpc>
                <a:spcPct val="100000"/>
              </a:lnSpc>
            </a:pPr>
            <a:r>
              <a:rPr lang="ar-EG" sz="5100" b="0" dirty="0">
                <a:solidFill>
                  <a:srgbClr val="000000"/>
                </a:solidFill>
                <a:effectLst/>
                <a:latin typeface="Scheheraza"/>
              </a:rPr>
              <a:t>وَاذْكُرُوا نِعْمَتَ اللَّهِ عَلَيْكُمْ وَمَا أَنْزَلَ عَلَيْكُمْ مِنَ الْكِتَابِ وَالْحِكْمَةِ يَعِظُكُمْ بِهِۚ وَاتَّقُوا اللَّهَ وَاعْلَمُوا أَنَّ اللَّهَ بِكُلِّ شَيْءٍ عَلِيمٌ</a:t>
            </a:r>
            <a:endParaRPr lang="ar-EG" sz="51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6F80DE-4A14-E7A9-2630-5B310BBC7D61}"/>
              </a:ext>
            </a:extLst>
          </p:cNvPr>
          <p:cNvSpPr txBox="1"/>
          <p:nvPr/>
        </p:nvSpPr>
        <p:spPr>
          <a:xfrm>
            <a:off x="2060702" y="4085121"/>
            <a:ext cx="8070575" cy="969496"/>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solemnly rehearse Allah's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favours</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you, and the fact that He sent down to you the Book and Wisdom, for your instruction. And fear Allah, and know that Allah is well acquainted with all things.</a:t>
            </a:r>
          </a:p>
        </p:txBody>
      </p:sp>
      <p:sp>
        <p:nvSpPr>
          <p:cNvPr id="3" name="TextBox 2">
            <a:extLst>
              <a:ext uri="{FF2B5EF4-FFF2-40B4-BE49-F238E27FC236}">
                <a16:creationId xmlns:a16="http://schemas.microsoft.com/office/drawing/2014/main" id="{9319E51D-4BDB-1F31-D922-8FD8703B2E91}"/>
              </a:ext>
            </a:extLst>
          </p:cNvPr>
          <p:cNvSpPr txBox="1"/>
          <p:nvPr/>
        </p:nvSpPr>
        <p:spPr>
          <a:xfrm>
            <a:off x="1523230" y="374656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31}</a:t>
            </a:r>
            <a:endParaRPr lang="en-US" sz="1600" dirty="0"/>
          </a:p>
        </p:txBody>
      </p:sp>
    </p:spTree>
    <p:extLst>
      <p:ext uri="{BB962C8B-B14F-4D97-AF65-F5344CB8AC3E}">
        <p14:creationId xmlns:p14="http://schemas.microsoft.com/office/powerpoint/2010/main" val="2926791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110D1-ED66-53F4-348F-46B7C324C0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1C866C-4455-EBC0-6D17-A7ADABCFC3A5}"/>
              </a:ext>
            </a:extLst>
          </p:cNvPr>
          <p:cNvSpPr>
            <a:spLocks noGrp="1"/>
          </p:cNvSpPr>
          <p:nvPr>
            <p:ph type="title"/>
          </p:nvPr>
        </p:nvSpPr>
        <p:spPr>
          <a:xfrm>
            <a:off x="1980382" y="1041960"/>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وَإِذَا طَلَّقْتُمُ النِّسَاءَ فَبَلَغْنَ أَجَلَهُنَّ فَلَا تَعْضُلُوهُنَّ أَنْ يَنْكِحْنَ أَزْوَاجَهُنَّ إِذَا تَرَاضَوْا بَيْنَهُمْ بِالْمَعْرُوفِۗ ذَٰلِكَ يُوعَظُ بِهِ مَنْ كَانَ مِنْكُمْ يُؤْمِنُ بِاللَّهِ وَالْيَوْمِ الْآخِرِۗ ذَٰلِكُمْ أَزْكَىٰ لَكُمْ وَأَطْهَرُ ۗ وَاللَّهُ يَعْلَمُ وَأَنْتُمْ لَا تَعْلَمُو</a:t>
            </a:r>
            <a:r>
              <a:rPr lang="ar-EG" b="0" dirty="0">
                <a:solidFill>
                  <a:srgbClr val="000000"/>
                </a:solidFill>
                <a:latin typeface="Scheheraza"/>
              </a:rPr>
              <a:t>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B8B2CE-1195-8DFB-F17F-74D442086786}"/>
              </a:ext>
            </a:extLst>
          </p:cNvPr>
          <p:cNvSpPr txBox="1"/>
          <p:nvPr/>
        </p:nvSpPr>
        <p:spPr>
          <a:xfrm>
            <a:off x="2060701" y="4422473"/>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divorce women, and they fulfil the term of their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Iddat</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do not prevent them from marrying their (former) husbands, if they mutually agree on equitable terms. This instruction is for all amongst you, who believe in Allah and the Last Day. That is (the course Making for) most virtue and purity amongst you and Allah knows, and ye know not.</a:t>
            </a:r>
          </a:p>
        </p:txBody>
      </p:sp>
      <p:sp>
        <p:nvSpPr>
          <p:cNvPr id="3" name="TextBox 2">
            <a:extLst>
              <a:ext uri="{FF2B5EF4-FFF2-40B4-BE49-F238E27FC236}">
                <a16:creationId xmlns:a16="http://schemas.microsoft.com/office/drawing/2014/main" id="{1E2216DB-BE2A-5712-B934-11F61F5C5BBD}"/>
              </a:ext>
            </a:extLst>
          </p:cNvPr>
          <p:cNvSpPr txBox="1"/>
          <p:nvPr/>
        </p:nvSpPr>
        <p:spPr>
          <a:xfrm>
            <a:off x="3769280" y="41652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013006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ACA76-E8AE-5BC8-1F8F-2AC8F4DCCB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804CAB-3D36-11A2-C899-65453350CE30}"/>
              </a:ext>
            </a:extLst>
          </p:cNvPr>
          <p:cNvSpPr>
            <a:spLocks noGrp="1"/>
          </p:cNvSpPr>
          <p:nvPr>
            <p:ph type="title"/>
          </p:nvPr>
        </p:nvSpPr>
        <p:spPr>
          <a:xfrm>
            <a:off x="1980382" y="961564"/>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وَالْوَالِدَاتُ يُرْضِعْنَ أَوْلَادَهُنَّ حَوْلَيْنِ كَامِلَيْنِۖ لِمَنْ أَرَادَ أَنْ يُتِمَّ الرَّضَاعَةَۚ وَعَلَى الْمَوْلُودِ لَهُ رِزْقُهُنَّ وَكِسْوَتُهُنَّ بِالْمَعْرُوفِۚ لَا تُكَلَّفُ نَفْسٌ إِلَّا وُسْعَهَاۚ لَا تُضَارَّ وَالِدَةٌ بِوَلَدِهَا وَلَا مَوْلُودٌ لَهُ بِوَلَدِهِۚ...</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5F83A0-5116-40B6-5B8C-B8AF89AF9419}"/>
              </a:ext>
            </a:extLst>
          </p:cNvPr>
          <p:cNvSpPr txBox="1"/>
          <p:nvPr/>
        </p:nvSpPr>
        <p:spPr>
          <a:xfrm>
            <a:off x="2060701" y="4005718"/>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mothers shall give such to their offspring for two whole years, if the father desires to complete the term. But he shall bear the cost of their food and clothing on equitable terms. No soul shall have a burden laid on it greater than it can bear. No mother shall be Treated unfairly on account of her child. Nor father on account of his child,</a:t>
            </a:r>
          </a:p>
        </p:txBody>
      </p:sp>
    </p:spTree>
    <p:extLst>
      <p:ext uri="{BB962C8B-B14F-4D97-AF65-F5344CB8AC3E}">
        <p14:creationId xmlns:p14="http://schemas.microsoft.com/office/powerpoint/2010/main" val="260048103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566DA-90C9-1826-8386-78B65B1B0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014A94-0F35-BDA9-1682-EB920EE1B951}"/>
              </a:ext>
            </a:extLst>
          </p:cNvPr>
          <p:cNvSpPr>
            <a:spLocks noGrp="1"/>
          </p:cNvSpPr>
          <p:nvPr>
            <p:ph type="title"/>
          </p:nvPr>
        </p:nvSpPr>
        <p:spPr>
          <a:xfrm>
            <a:off x="1980381" y="130779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وَعَلَى الْوَارِثِ مِثْلُ ذَٰلِكَۗ فَإِنْ أَرَادَا فِصَالًا عَنْ تَرَاضٍ مِنْهُمَا وَتَشَاوُرٍ فَلَا جُنَاحَ عَلَيْهِمَاۗ...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CFC249-EFB6-F7CF-23E2-5A9082F14CD0}"/>
              </a:ext>
            </a:extLst>
          </p:cNvPr>
          <p:cNvSpPr txBox="1"/>
          <p:nvPr/>
        </p:nvSpPr>
        <p:spPr>
          <a:xfrm>
            <a:off x="2060700" y="428488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 heir shall be chargeable in the same way. If they both decide on weaning, by mutual consent, and after due consultation, there is no blame on them.</a:t>
            </a:r>
          </a:p>
        </p:txBody>
      </p:sp>
    </p:spTree>
    <p:extLst>
      <p:ext uri="{BB962C8B-B14F-4D97-AF65-F5344CB8AC3E}">
        <p14:creationId xmlns:p14="http://schemas.microsoft.com/office/powerpoint/2010/main" val="305832664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04501-74C8-FFAF-3CF3-CD3D36469B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C06962-5032-7CC6-D1B4-CB8DA887F755}"/>
              </a:ext>
            </a:extLst>
          </p:cNvPr>
          <p:cNvSpPr>
            <a:spLocks noGrp="1"/>
          </p:cNvSpPr>
          <p:nvPr>
            <p:ph type="title"/>
          </p:nvPr>
        </p:nvSpPr>
        <p:spPr>
          <a:xfrm>
            <a:off x="1980377" y="1095894"/>
            <a:ext cx="8231214" cy="3461837"/>
          </a:xfrm>
        </p:spPr>
        <p:txBody>
          <a:bodyPr>
            <a:noAutofit/>
          </a:bodyPr>
          <a:lstStyle/>
          <a:p>
            <a:pPr marL="0" eaLnBrk="1" latinLnBrk="0" hangingPunct="1">
              <a:lnSpc>
                <a:spcPct val="100000"/>
              </a:lnSpc>
            </a:pPr>
            <a:r>
              <a:rPr lang="ar-EG" sz="4600" b="0" dirty="0">
                <a:solidFill>
                  <a:srgbClr val="000000"/>
                </a:solidFill>
                <a:effectLst/>
                <a:latin typeface="Scheheraza"/>
              </a:rPr>
              <a:t>فَإِنْ أَرَادَا فِصَالًا عَنْ تَرَاضٍ مِنْهُمَا وَتَشَاوُرٍ فَلَا جُنَاحَ عَلَيْهِمَاۗ وَإِنْ أَرَدْتُمْ أَنْ تَسْتَرْضِعُوا أَوْلَادَكُمْ فَلَا جُنَاحَ عَلَيْكُمْ إِذَا سَلَّمْتُمْ مَا </a:t>
            </a:r>
            <a:br>
              <a:rPr lang="ar-EG" sz="4600" b="0" dirty="0">
                <a:solidFill>
                  <a:srgbClr val="000000"/>
                </a:solidFill>
                <a:effectLst/>
                <a:latin typeface="Scheheraza"/>
              </a:rPr>
            </a:br>
            <a:r>
              <a:rPr lang="ar-EG" sz="4600" b="0" dirty="0">
                <a:solidFill>
                  <a:srgbClr val="000000"/>
                </a:solidFill>
                <a:effectLst/>
                <a:latin typeface="Scheheraza"/>
              </a:rPr>
              <a:t>آتَيْتُمْ بِالْمَعْرُوفِۗ وَاتَّقُوا اللَّهَ وَاعْلَمُوا أَنَّ</a:t>
            </a:r>
            <a:br>
              <a:rPr lang="ar-EG" sz="4600" b="0" dirty="0">
                <a:solidFill>
                  <a:srgbClr val="000000"/>
                </a:solidFill>
                <a:effectLst/>
                <a:latin typeface="Scheheraza"/>
              </a:rPr>
            </a:br>
            <a:r>
              <a:rPr lang="ar-EG" sz="4600" b="0" dirty="0">
                <a:solidFill>
                  <a:srgbClr val="000000"/>
                </a:solidFill>
                <a:effectLst/>
                <a:latin typeface="Scheheraza"/>
              </a:rPr>
              <a:t> اللَّهَ بِمَا تَعْمَلُونَ بَصِيرٌ</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26AA80-8581-D7C9-B56F-F36C0215A0C4}"/>
              </a:ext>
            </a:extLst>
          </p:cNvPr>
          <p:cNvSpPr txBox="1"/>
          <p:nvPr/>
        </p:nvSpPr>
        <p:spPr>
          <a:xfrm>
            <a:off x="2060697" y="45577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decide on a foster-mother for your offspring, there is no blame on you, provided ye pay (the mother) what ye offered, on equitable terms. But fear Allah and know that Allah sees well what ye do.</a:t>
            </a:r>
          </a:p>
        </p:txBody>
      </p:sp>
      <p:sp>
        <p:nvSpPr>
          <p:cNvPr id="3" name="TextBox 2">
            <a:extLst>
              <a:ext uri="{FF2B5EF4-FFF2-40B4-BE49-F238E27FC236}">
                <a16:creationId xmlns:a16="http://schemas.microsoft.com/office/drawing/2014/main" id="{8A568E8C-9A9D-F7E5-16BB-AB0F933287F9}"/>
              </a:ext>
            </a:extLst>
          </p:cNvPr>
          <p:cNvSpPr txBox="1"/>
          <p:nvPr/>
        </p:nvSpPr>
        <p:spPr>
          <a:xfrm>
            <a:off x="3573970" y="43419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8507516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ED3D7-7447-7D44-E089-FF2E3D54E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64E2D-F82A-510B-893E-7D5A3AEE8615}"/>
              </a:ext>
            </a:extLst>
          </p:cNvPr>
          <p:cNvSpPr>
            <a:spLocks noGrp="1"/>
          </p:cNvSpPr>
          <p:nvPr>
            <p:ph type="title"/>
          </p:nvPr>
        </p:nvSpPr>
        <p:spPr>
          <a:xfrm>
            <a:off x="1980377" y="987981"/>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وَالَّذِينَ يُتَوَفَّوْنَ مِنْكُمْ وَيَذَرُونَ أَزْوَاجًا يَتَرَبَّصْنَ بِأَنْفُسِهِنَّ أَرْبَعَةَ أَشْهُرٍ وَعَشْرًاۖ فَإِذَا بَلَغْنَ أَجَلَهُنَّ فَلَا جُنَاحَ عَلَيْكُمْ فِيمَا فَعَلْنَ فِي أَنْفُسِهِنَّ بِالْمَعْرُوفِۗ وَاللَّهُ بِمَا تَعْمَلُونَ خَبِيرٌ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696BA3-D2B5-D4C7-9DA6-917C2C045275}"/>
              </a:ext>
            </a:extLst>
          </p:cNvPr>
          <p:cNvSpPr txBox="1"/>
          <p:nvPr/>
        </p:nvSpPr>
        <p:spPr>
          <a:xfrm>
            <a:off x="2060696" y="416711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 of you die and leave widows behind, they shall wait concerning themselves four months and ten days: When they have fulfilled their term, there is no blame on you if they dispose of themselves in a just and reasonable manner. And Allah is well acquainted with what ye do.</a:t>
            </a:r>
          </a:p>
        </p:txBody>
      </p:sp>
      <p:sp>
        <p:nvSpPr>
          <p:cNvPr id="3" name="TextBox 2">
            <a:extLst>
              <a:ext uri="{FF2B5EF4-FFF2-40B4-BE49-F238E27FC236}">
                <a16:creationId xmlns:a16="http://schemas.microsoft.com/office/drawing/2014/main" id="{680C6C1B-1E2F-4BF0-A6CA-BED0FDE0D828}"/>
              </a:ext>
            </a:extLst>
          </p:cNvPr>
          <p:cNvSpPr txBox="1"/>
          <p:nvPr/>
        </p:nvSpPr>
        <p:spPr>
          <a:xfrm>
            <a:off x="1718527" y="39335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6034170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C9113-70BD-C128-786B-80247D5873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6D98A0-ED50-2FD7-78F6-19DF8BAE9108}"/>
              </a:ext>
            </a:extLst>
          </p:cNvPr>
          <p:cNvSpPr>
            <a:spLocks noGrp="1"/>
          </p:cNvSpPr>
          <p:nvPr>
            <p:ph type="title"/>
          </p:nvPr>
        </p:nvSpPr>
        <p:spPr>
          <a:xfrm>
            <a:off x="1980391" y="115365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وَلَا جُنَاحَ عَلَيْكُمْ فِيمَا عَرَّضْتُمْ بِهِ مِنْ خِطْبَةِ النِّسَاءِ أَوْ أَكْنَنْتُمْ فِي أَنْفُسِكُمْۚ عَلِمَ اللَّهُ أَنَّكُمْ سَتَذْكُرُونَهُنَّ وَلَٰكِنْ لَا تُوَاعِدُوهُنَّ سِرًّا إِلَّا أَنْ تَقُولُوا قَوْلًا مَعْرُوفًاۚ...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763D81-2096-8DA2-DA25-C80F5F246EFE}"/>
              </a:ext>
            </a:extLst>
          </p:cNvPr>
          <p:cNvSpPr txBox="1"/>
          <p:nvPr/>
        </p:nvSpPr>
        <p:spPr>
          <a:xfrm>
            <a:off x="2060710" y="42654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 blame on you if ye make an offer of betrothal or hold it in your hearts. Allah knows that ye cherish them in your hearts: But do not make a secret contract with them except in terms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Honourable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4095422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10741-F5A5-5072-EC14-35EDDC239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E9868E-A939-3AAD-1C50-BF0C9148028C}"/>
              </a:ext>
            </a:extLst>
          </p:cNvPr>
          <p:cNvSpPr>
            <a:spLocks noGrp="1"/>
          </p:cNvSpPr>
          <p:nvPr>
            <p:ph type="title"/>
          </p:nvPr>
        </p:nvSpPr>
        <p:spPr>
          <a:xfrm>
            <a:off x="1980390" y="111960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وَلِكُلٍّ وِجْهَةٌ هُوَ مُوَلِّيهَاۖ فَاسْتَبِقُوا الْخَيْرَاتِۚ أَيْنَ مَا تَكُونُوا يَأْتِ بِكُمُ اللَّهُ جَمِيعًاۚ إِنَّ اللَّهَ عَلَىٰ كُلِّ شَيْءٍ قَدِيرٌ</a:t>
            </a:r>
          </a:p>
        </p:txBody>
      </p:sp>
      <p:sp>
        <p:nvSpPr>
          <p:cNvPr id="14" name="TextBox 13">
            <a:extLst>
              <a:ext uri="{FF2B5EF4-FFF2-40B4-BE49-F238E27FC236}">
                <a16:creationId xmlns:a16="http://schemas.microsoft.com/office/drawing/2014/main" id="{ACD3C4A0-E34A-5B47-54C6-2389F0DFA333}"/>
              </a:ext>
            </a:extLst>
          </p:cNvPr>
          <p:cNvSpPr txBox="1"/>
          <p:nvPr/>
        </p:nvSpPr>
        <p:spPr>
          <a:xfrm>
            <a:off x="2060709" y="4142214"/>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each is a goal to which Allah turns him; then strive together (as in a race) Towards all that is good. Wheresoever ye are, Allah will bring you Together. For Allah Hath power over all things.</a:t>
            </a:r>
          </a:p>
        </p:txBody>
      </p:sp>
      <p:sp>
        <p:nvSpPr>
          <p:cNvPr id="3" name="TextBox 2">
            <a:extLst>
              <a:ext uri="{FF2B5EF4-FFF2-40B4-BE49-F238E27FC236}">
                <a16:creationId xmlns:a16="http://schemas.microsoft.com/office/drawing/2014/main" id="{49A95687-A80A-F17F-30EF-9D2C84439C6C}"/>
              </a:ext>
            </a:extLst>
          </p:cNvPr>
          <p:cNvSpPr txBox="1"/>
          <p:nvPr/>
        </p:nvSpPr>
        <p:spPr>
          <a:xfrm>
            <a:off x="2060709" y="380366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8}</a:t>
            </a:r>
            <a:endParaRPr lang="en-US" sz="1600" dirty="0"/>
          </a:p>
        </p:txBody>
      </p:sp>
    </p:spTree>
    <p:extLst>
      <p:ext uri="{BB962C8B-B14F-4D97-AF65-F5344CB8AC3E}">
        <p14:creationId xmlns:p14="http://schemas.microsoft.com/office/powerpoint/2010/main" val="366904107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67685-4F59-1A09-1AF1-9372E7F1F9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16FDAC-80D9-2DF1-5460-B753ABDC74E9}"/>
              </a:ext>
            </a:extLst>
          </p:cNvPr>
          <p:cNvSpPr>
            <a:spLocks noGrp="1"/>
          </p:cNvSpPr>
          <p:nvPr>
            <p:ph type="title"/>
          </p:nvPr>
        </p:nvSpPr>
        <p:spPr>
          <a:xfrm>
            <a:off x="1980376" y="110705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تَعْزِمُوا عُقْدَةَ النِّكَاحِ حَتَّىٰ يَبْلُغَ الْكِتَابُ أَجَلَهُۚ وَاعْلَمُوا أَنَّ اللَّهَ يَعْلَمُ مَا فِي أَنْفُسِكُمْ فَاحْذَرُوهُۚ وَاعْلَمُوا أَنَّ اللَّهَ </a:t>
            </a:r>
            <a:br>
              <a:rPr lang="ar-EG" sz="5400" b="0" dirty="0">
                <a:solidFill>
                  <a:srgbClr val="000000"/>
                </a:solidFill>
                <a:effectLst/>
                <a:latin typeface="Scheheraza"/>
              </a:rPr>
            </a:br>
            <a:r>
              <a:rPr lang="ar-EG" sz="5400" b="0" dirty="0">
                <a:solidFill>
                  <a:srgbClr val="000000"/>
                </a:solidFill>
                <a:effectLst/>
                <a:latin typeface="Scheheraza"/>
              </a:rPr>
              <a:t>غَفُورٌ حَلِيمٌ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B66339-CC08-B223-CC76-DB946DED1F35}"/>
              </a:ext>
            </a:extLst>
          </p:cNvPr>
          <p:cNvSpPr txBox="1"/>
          <p:nvPr/>
        </p:nvSpPr>
        <p:spPr>
          <a:xfrm>
            <a:off x="2060695" y="456889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nor resolve on the tie of marriage till the term prescribed is fulfilled. And know that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is in your hearts, and take heed of Him; and know that Allah is Oft-forgiving, Most Forbearing.</a:t>
            </a:r>
          </a:p>
        </p:txBody>
      </p:sp>
      <p:sp>
        <p:nvSpPr>
          <p:cNvPr id="3" name="TextBox 2">
            <a:extLst>
              <a:ext uri="{FF2B5EF4-FFF2-40B4-BE49-F238E27FC236}">
                <a16:creationId xmlns:a16="http://schemas.microsoft.com/office/drawing/2014/main" id="{E115290F-764D-275D-1DCF-B48AC4CEE1E8}"/>
              </a:ext>
            </a:extLst>
          </p:cNvPr>
          <p:cNvSpPr txBox="1"/>
          <p:nvPr/>
        </p:nvSpPr>
        <p:spPr>
          <a:xfrm>
            <a:off x="4364073" y="4261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005512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BA963-5E44-95CE-8E63-60F0D8DB14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9A6F58-C0E2-BD19-4290-FDEDCCA8EA7E}"/>
              </a:ext>
            </a:extLst>
          </p:cNvPr>
          <p:cNvSpPr>
            <a:spLocks noGrp="1"/>
          </p:cNvSpPr>
          <p:nvPr>
            <p:ph type="title"/>
          </p:nvPr>
        </p:nvSpPr>
        <p:spPr>
          <a:xfrm>
            <a:off x="1980376" y="104490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لَا جُنَاحَ عَلَيْكُمْ إِنْ طَلَّقْتُمُ النِّسَاءَ مَا لَمْ تَمَسُّوهُنَّ أَوْ تَفْرِضُوا لَهُنَّ فَرِيضَةًۚ وَمَتِّعُوهُنَّ عَلَى الْمُوسِعِ قَدَرُهُ وَعَلَى الْمُقْتِرِ قَدَرُهُ مَتَاعًا بِالْمَعْرُوفِۖ حَقًّا عَلَى الْمُحْسِنِينَ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F40A43-DEBC-7EDB-56C5-766AA21BC01E}"/>
              </a:ext>
            </a:extLst>
          </p:cNvPr>
          <p:cNvSpPr txBox="1"/>
          <p:nvPr/>
        </p:nvSpPr>
        <p:spPr>
          <a:xfrm>
            <a:off x="2060695" y="417219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 blame on you if ye divorce women before consummation or the fixation of their dower; but bestow on them (A suitable gift), the wealthy according to his means, and the poor according to his means;- A gift of a reasonable amount is due from those who wish to do the right thing.</a:t>
            </a:r>
          </a:p>
        </p:txBody>
      </p:sp>
      <p:sp>
        <p:nvSpPr>
          <p:cNvPr id="3" name="TextBox 2">
            <a:extLst>
              <a:ext uri="{FF2B5EF4-FFF2-40B4-BE49-F238E27FC236}">
                <a16:creationId xmlns:a16="http://schemas.microsoft.com/office/drawing/2014/main" id="{482F533C-6E58-086A-A93B-92CB9CDEDEE2}"/>
              </a:ext>
            </a:extLst>
          </p:cNvPr>
          <p:cNvSpPr txBox="1"/>
          <p:nvPr/>
        </p:nvSpPr>
        <p:spPr>
          <a:xfrm>
            <a:off x="2730581" y="39503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026381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D68FB-1FDC-2475-0689-38F7C1EE56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9E95DE-CDD0-5F12-E423-9FF66CB4DAEA}"/>
              </a:ext>
            </a:extLst>
          </p:cNvPr>
          <p:cNvSpPr>
            <a:spLocks noGrp="1"/>
          </p:cNvSpPr>
          <p:nvPr>
            <p:ph type="title"/>
          </p:nvPr>
        </p:nvSpPr>
        <p:spPr>
          <a:xfrm>
            <a:off x="1980375" y="93713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وَإِنْ طَلَّقْتُمُوهُنَّ مِنْ قَبْلِ أَنْ تَمَسُّوهُنَّ وَقَدْ فَرَضْتُمْ لَهُنَّ فَرِيضَةً فَنِصْفُ مَا فَرَضْتُمْ إِلَّا أَنْ يَعْفُونَ أَوْ يَعْفُوَ الَّذِي بِيَدِهِ عُقْدَةُ النِّكَاحِۚ وَأَنْ تَعْفُوا أَقْرَبُ لِلتَّقْوَىٰۚ وَلَا تَنْسَوُا الْفَضْلَ بَيْنَكُمْۚ إِنَّ اللَّهَ بِمَا تَعْمَلُونَ بَصِيرٌ</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258BE7-E0C0-CB61-25AD-845993D6677C}"/>
              </a:ext>
            </a:extLst>
          </p:cNvPr>
          <p:cNvSpPr txBox="1"/>
          <p:nvPr/>
        </p:nvSpPr>
        <p:spPr>
          <a:xfrm>
            <a:off x="2060694" y="4355677"/>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ye divorce them before consummation, but after the fixation of a dower for them, then the half of the dower (Is due to them), unless they remit it or (the man's half) is remitted by him in whose hands is the marriage tie; and the remission (of the man's half) is the nearest to righteousness. And do not forget Liberality between yourselves. For Allah sees well all that ye do.</a:t>
            </a:r>
          </a:p>
        </p:txBody>
      </p:sp>
      <p:sp>
        <p:nvSpPr>
          <p:cNvPr id="3" name="TextBox 2">
            <a:extLst>
              <a:ext uri="{FF2B5EF4-FFF2-40B4-BE49-F238E27FC236}">
                <a16:creationId xmlns:a16="http://schemas.microsoft.com/office/drawing/2014/main" id="{729EB90A-73F0-2B1A-1135-5862689FA837}"/>
              </a:ext>
            </a:extLst>
          </p:cNvPr>
          <p:cNvSpPr txBox="1"/>
          <p:nvPr/>
        </p:nvSpPr>
        <p:spPr>
          <a:xfrm>
            <a:off x="4301928" y="40776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8917504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AEE12-D357-0D9C-1CA7-409EE15321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43366-DCAD-3A95-1039-EA24F3F39636}"/>
              </a:ext>
            </a:extLst>
          </p:cNvPr>
          <p:cNvSpPr>
            <a:spLocks noGrp="1"/>
          </p:cNvSpPr>
          <p:nvPr>
            <p:ph type="title"/>
          </p:nvPr>
        </p:nvSpPr>
        <p:spPr>
          <a:xfrm>
            <a:off x="1980374" y="137213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حَافِظُوا عَلَى الصَّلَوَاتِ وَالصَّلَاةِ الْوُسْطَىٰ وَقُومُوا لِلَّهِ قَانِتِينَ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04E6E7-2D9A-7BB6-8163-BA45118A6A5B}"/>
              </a:ext>
            </a:extLst>
          </p:cNvPr>
          <p:cNvSpPr txBox="1"/>
          <p:nvPr/>
        </p:nvSpPr>
        <p:spPr>
          <a:xfrm>
            <a:off x="2060693" y="403148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Guard strictly your (habit of) prayers, especially the Middle Prayer; and stand before Allah in a devout (frame of mind).</a:t>
            </a:r>
          </a:p>
        </p:txBody>
      </p:sp>
      <p:sp>
        <p:nvSpPr>
          <p:cNvPr id="3" name="TextBox 2">
            <a:extLst>
              <a:ext uri="{FF2B5EF4-FFF2-40B4-BE49-F238E27FC236}">
                <a16:creationId xmlns:a16="http://schemas.microsoft.com/office/drawing/2014/main" id="{78CDC702-0B8A-DD48-D596-9F47C4ED9944}"/>
              </a:ext>
            </a:extLst>
          </p:cNvPr>
          <p:cNvSpPr txBox="1"/>
          <p:nvPr/>
        </p:nvSpPr>
        <p:spPr>
          <a:xfrm>
            <a:off x="2490884" y="37237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4621484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73F58-674B-3DF9-5432-9DF511EF2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613E1-09AD-C8DF-A455-979156BA750D}"/>
              </a:ext>
            </a:extLst>
          </p:cNvPr>
          <p:cNvSpPr>
            <a:spLocks noGrp="1"/>
          </p:cNvSpPr>
          <p:nvPr>
            <p:ph type="title"/>
          </p:nvPr>
        </p:nvSpPr>
        <p:spPr>
          <a:xfrm>
            <a:off x="1980373" y="1091152"/>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فَإِنْ خِفْتُمْ فَرِجَالًا أَوْ رُكْبَانًاۖ فَإِذَا أَمِنْتُمْ فَاذْكُرُوا اللَّهَ كَمَا عَلَّمَكُمْ مَا لَمْ تَكُونُوا تَعْلَمُونَ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1AD867-7A52-6824-ED80-730C1013523F}"/>
              </a:ext>
            </a:extLst>
          </p:cNvPr>
          <p:cNvSpPr txBox="1"/>
          <p:nvPr/>
        </p:nvSpPr>
        <p:spPr>
          <a:xfrm>
            <a:off x="2060692" y="412025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fear (an enemy), pray on foot, or riding, (as may be most convenient), but when ye are in security, celebrate Allah's praises in the manner He has taught you, which ye knew not (before)</a:t>
            </a:r>
          </a:p>
        </p:txBody>
      </p:sp>
      <p:sp>
        <p:nvSpPr>
          <p:cNvPr id="3" name="TextBox 2">
            <a:extLst>
              <a:ext uri="{FF2B5EF4-FFF2-40B4-BE49-F238E27FC236}">
                <a16:creationId xmlns:a16="http://schemas.microsoft.com/office/drawing/2014/main" id="{5A3E977F-5152-93C7-F7C0-24A00F6F325D}"/>
              </a:ext>
            </a:extLst>
          </p:cNvPr>
          <p:cNvSpPr txBox="1"/>
          <p:nvPr/>
        </p:nvSpPr>
        <p:spPr>
          <a:xfrm>
            <a:off x="3804779" y="38124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6245070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E277B-7F34-E6E6-3054-4EF94E032A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B7D02A-0874-AFF1-F98D-687EEB7A8B19}"/>
              </a:ext>
            </a:extLst>
          </p:cNvPr>
          <p:cNvSpPr>
            <a:spLocks noGrp="1"/>
          </p:cNvSpPr>
          <p:nvPr>
            <p:ph type="title"/>
          </p:nvPr>
        </p:nvSpPr>
        <p:spPr>
          <a:xfrm>
            <a:off x="1980372" y="91359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وَالَّذِينَ يُتَوَفَّوْنَ مِنْكُمْ وَيَذَرُونَ أَزْوَاجًا وَصِيَّةً لِأَزْوَاجِهِمْ مَتَاعًا إِلَى الْحَوْلِ غَيْرَ إِخْرَاجٍۚ فَإِنْ خَرَجْنَ فَلَا جُنَاحَ عَلَيْكُمْ فِي مَا فَعَلْنَ فِي أَنْفُسِهِنَّ مِنْ مَعْرُوفٍۗ وَاللَّهُ عَزِيزٌ حَكِيمٌ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32621A-71E8-71F1-7427-F6CC89100292}"/>
              </a:ext>
            </a:extLst>
          </p:cNvPr>
          <p:cNvSpPr txBox="1"/>
          <p:nvPr/>
        </p:nvSpPr>
        <p:spPr>
          <a:xfrm>
            <a:off x="2060691" y="4120258"/>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of you who die and leave widows should bequeath for their widows a year's maintenance and residence; but if they leave (The residence), there is no blame on you for what they do with themselves, provided it is reasonable. And Allah is Exalted in Power, Wise.</a:t>
            </a:r>
          </a:p>
        </p:txBody>
      </p:sp>
      <p:sp>
        <p:nvSpPr>
          <p:cNvPr id="3" name="TextBox 2">
            <a:extLst>
              <a:ext uri="{FF2B5EF4-FFF2-40B4-BE49-F238E27FC236}">
                <a16:creationId xmlns:a16="http://schemas.microsoft.com/office/drawing/2014/main" id="{B2FCDB90-FDD9-4B00-EBD8-CD585A119E60}"/>
              </a:ext>
            </a:extLst>
          </p:cNvPr>
          <p:cNvSpPr txBox="1"/>
          <p:nvPr/>
        </p:nvSpPr>
        <p:spPr>
          <a:xfrm>
            <a:off x="2060691" y="38124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9787901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1EB9C-C4E9-5755-650E-CA15115C61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3080EA-D7C0-8C65-552F-0D489D56827F}"/>
              </a:ext>
            </a:extLst>
          </p:cNvPr>
          <p:cNvSpPr>
            <a:spLocks noGrp="1"/>
          </p:cNvSpPr>
          <p:nvPr>
            <p:ph type="title"/>
          </p:nvPr>
        </p:nvSpPr>
        <p:spPr>
          <a:xfrm>
            <a:off x="1980371" y="148941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وَلِلْمُطَلَّقَاتِ مَتَاعٌ بِالْمَعْرُوفِۖ حَقًّا عَلَى الْمُتَّقِينَ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D2B144-97E2-35F0-4CA5-0F3FA4D16F25}"/>
              </a:ext>
            </a:extLst>
          </p:cNvPr>
          <p:cNvSpPr txBox="1"/>
          <p:nvPr/>
        </p:nvSpPr>
        <p:spPr>
          <a:xfrm>
            <a:off x="2060691" y="4120258"/>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divorced women Maintenance (should be provided) on a reasonable (scale). This is a duty on the righteous</a:t>
            </a:r>
          </a:p>
        </p:txBody>
      </p:sp>
      <p:sp>
        <p:nvSpPr>
          <p:cNvPr id="3" name="TextBox 2">
            <a:extLst>
              <a:ext uri="{FF2B5EF4-FFF2-40B4-BE49-F238E27FC236}">
                <a16:creationId xmlns:a16="http://schemas.microsoft.com/office/drawing/2014/main" id="{4817EFC1-82F4-19A9-3955-376C6663CB8F}"/>
              </a:ext>
            </a:extLst>
          </p:cNvPr>
          <p:cNvSpPr txBox="1"/>
          <p:nvPr/>
        </p:nvSpPr>
        <p:spPr>
          <a:xfrm>
            <a:off x="4102555" y="38124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4414260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99AB7-DF53-8B38-5F72-354578BFC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5FE072-2562-4621-E3A4-5FEE5A3F313E}"/>
              </a:ext>
            </a:extLst>
          </p:cNvPr>
          <p:cNvSpPr>
            <a:spLocks noGrp="1"/>
          </p:cNvSpPr>
          <p:nvPr>
            <p:ph type="title"/>
          </p:nvPr>
        </p:nvSpPr>
        <p:spPr>
          <a:xfrm>
            <a:off x="1980371" y="138288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كَذَٰلِكَ يُبَيِّنُ اللَّهُ لَكُمْ آيَاتِهِ </a:t>
            </a:r>
            <a:br>
              <a:rPr lang="ar-EG" sz="6000" b="0" dirty="0">
                <a:solidFill>
                  <a:srgbClr val="000000"/>
                </a:solidFill>
                <a:effectLst/>
                <a:latin typeface="Scheheraza"/>
              </a:rPr>
            </a:br>
            <a:r>
              <a:rPr lang="ar-EG" sz="6000" b="0" dirty="0">
                <a:solidFill>
                  <a:srgbClr val="000000"/>
                </a:solidFill>
                <a:effectLst/>
                <a:latin typeface="Scheheraza"/>
              </a:rPr>
              <a:t>لَعَلَّكُمْ تَعْقِلُونَ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868CDC-E49D-2CE8-CE99-24C14DD2EF88}"/>
              </a:ext>
            </a:extLst>
          </p:cNvPr>
          <p:cNvSpPr txBox="1"/>
          <p:nvPr/>
        </p:nvSpPr>
        <p:spPr>
          <a:xfrm>
            <a:off x="2060691" y="4120258"/>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doth Allah Make clear His Signs to you: In order that ye may understand.</a:t>
            </a:r>
          </a:p>
        </p:txBody>
      </p:sp>
      <p:sp>
        <p:nvSpPr>
          <p:cNvPr id="3" name="TextBox 2">
            <a:extLst>
              <a:ext uri="{FF2B5EF4-FFF2-40B4-BE49-F238E27FC236}">
                <a16:creationId xmlns:a16="http://schemas.microsoft.com/office/drawing/2014/main" id="{E3580AF0-5C49-16A6-2B7E-A82CC16E1643}"/>
              </a:ext>
            </a:extLst>
          </p:cNvPr>
          <p:cNvSpPr txBox="1"/>
          <p:nvPr/>
        </p:nvSpPr>
        <p:spPr>
          <a:xfrm>
            <a:off x="4022656" y="37059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582134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F2B36-EACB-8DAF-B3D5-B8A95D2ED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1534FF-D9F4-1123-28FD-5264AE2B39C2}"/>
              </a:ext>
            </a:extLst>
          </p:cNvPr>
          <p:cNvSpPr>
            <a:spLocks noGrp="1"/>
          </p:cNvSpPr>
          <p:nvPr>
            <p:ph type="title"/>
          </p:nvPr>
        </p:nvSpPr>
        <p:spPr>
          <a:xfrm>
            <a:off x="1980371" y="99226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أَلَمْ تَرَ إِلَى الَّذِينَ خَرَجُوا مِنْ دِيَارِهِمْ وَهُمْ أُلُوفٌ حَذَرَ الْمَوْتِ فَقَالَ لَهُمُ اللَّهُ مُوتُوا ثُمَّ أَحْيَاهُمْۚ إِنَّ اللَّهَ لَذُو فَضْلٍ عَلَى النَّاسِ وَلَٰكِنَّ أَكْثَرَ النَّاسِ لَا يَشْكُرُونَ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5D27B1-4915-7A61-5286-DB2B9606A8CB}"/>
              </a:ext>
            </a:extLst>
          </p:cNvPr>
          <p:cNvSpPr txBox="1"/>
          <p:nvPr/>
        </p:nvSpPr>
        <p:spPr>
          <a:xfrm>
            <a:off x="2060690" y="4187161"/>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Didst thou not Turn by vision to those who abandoned their homes, though they were thousands (In number), for fear of death? Allah said to them: "Die": Then He restored them to life. For Allah is full of bounty to mankind, but Most of them are ungrateful.</a:t>
            </a:r>
          </a:p>
        </p:txBody>
      </p:sp>
      <p:sp>
        <p:nvSpPr>
          <p:cNvPr id="3" name="TextBox 2">
            <a:extLst>
              <a:ext uri="{FF2B5EF4-FFF2-40B4-BE49-F238E27FC236}">
                <a16:creationId xmlns:a16="http://schemas.microsoft.com/office/drawing/2014/main" id="{612FF229-EEDF-A877-4A79-EB744801D58C}"/>
              </a:ext>
            </a:extLst>
          </p:cNvPr>
          <p:cNvSpPr txBox="1"/>
          <p:nvPr/>
        </p:nvSpPr>
        <p:spPr>
          <a:xfrm>
            <a:off x="3392341" y="38793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5668401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52E9F-8B61-BC8E-3260-932AFBC8CE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4AB1F8-D483-501D-6AD4-CA7FD6047A97}"/>
              </a:ext>
            </a:extLst>
          </p:cNvPr>
          <p:cNvSpPr>
            <a:spLocks noGrp="1"/>
          </p:cNvSpPr>
          <p:nvPr>
            <p:ph type="title"/>
          </p:nvPr>
        </p:nvSpPr>
        <p:spPr>
          <a:xfrm>
            <a:off x="1980370" y="1459253"/>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وَقَاتِلُوا فِي سَبِيلِ اللَّهِ وَاعْلَمُوا أَنَّ اللَّهَ سَمِيعٌ 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7EF913-A44B-A5F0-C631-D3583A8B9F43}"/>
              </a:ext>
            </a:extLst>
          </p:cNvPr>
          <p:cNvSpPr txBox="1"/>
          <p:nvPr/>
        </p:nvSpPr>
        <p:spPr>
          <a:xfrm>
            <a:off x="2060690" y="4151649"/>
            <a:ext cx="8070575" cy="769441"/>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fight in the cause of Allah, and know that Allah Heareth and </a:t>
            </a:r>
            <a:r>
              <a:rPr kumimoji="0" lang="en-US" sz="22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FA449319-CDC9-EBF3-0D39-896315D6A0C6}"/>
              </a:ext>
            </a:extLst>
          </p:cNvPr>
          <p:cNvSpPr txBox="1"/>
          <p:nvPr/>
        </p:nvSpPr>
        <p:spPr>
          <a:xfrm>
            <a:off x="3898368" y="38438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746854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4EC95-19DD-F808-16C7-01A501BBB8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4D27A-BC28-6F85-B483-FC8FAA466C44}"/>
              </a:ext>
            </a:extLst>
          </p:cNvPr>
          <p:cNvSpPr>
            <a:spLocks noGrp="1"/>
          </p:cNvSpPr>
          <p:nvPr>
            <p:ph type="title"/>
          </p:nvPr>
        </p:nvSpPr>
        <p:spPr>
          <a:xfrm>
            <a:off x="1980393" y="109297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وَمِنْ حَيْثُ خَرَجْتَ فَوَلِّ وَجْهَكَ شَطْرَ الْمَسْجِدِ الْحَرَامِۖ وَإِنَّهُ لَلْحَقُّ مِنْ رَبِّكَ ۗ وَمَا اللَّهُ بِغَافِلٍ عَمَّا تَعْمَلُونَ</a:t>
            </a:r>
          </a:p>
        </p:txBody>
      </p:sp>
      <p:sp>
        <p:nvSpPr>
          <p:cNvPr id="14" name="TextBox 13">
            <a:extLst>
              <a:ext uri="{FF2B5EF4-FFF2-40B4-BE49-F238E27FC236}">
                <a16:creationId xmlns:a16="http://schemas.microsoft.com/office/drawing/2014/main" id="{49EFB924-AC99-A40F-14DC-02D39A6F91BA}"/>
              </a:ext>
            </a:extLst>
          </p:cNvPr>
          <p:cNvSpPr txBox="1"/>
          <p:nvPr/>
        </p:nvSpPr>
        <p:spPr>
          <a:xfrm>
            <a:off x="2060712" y="411558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From whencesoever Thou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startest</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forth, turn Thy face in the direction of the sacred Mosque; that is indeed the truth from the Lord. And Allah is not unmindful of what ye do.</a:t>
            </a:r>
          </a:p>
        </p:txBody>
      </p:sp>
      <p:sp>
        <p:nvSpPr>
          <p:cNvPr id="3" name="TextBox 2">
            <a:extLst>
              <a:ext uri="{FF2B5EF4-FFF2-40B4-BE49-F238E27FC236}">
                <a16:creationId xmlns:a16="http://schemas.microsoft.com/office/drawing/2014/main" id="{C6D3F732-114F-6144-E39A-B45F33F10744}"/>
              </a:ext>
            </a:extLst>
          </p:cNvPr>
          <p:cNvSpPr txBox="1"/>
          <p:nvPr/>
        </p:nvSpPr>
        <p:spPr>
          <a:xfrm>
            <a:off x="2726117" y="371122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9}</a:t>
            </a:r>
            <a:endParaRPr lang="en-US" sz="1600" dirty="0"/>
          </a:p>
        </p:txBody>
      </p:sp>
    </p:spTree>
    <p:extLst>
      <p:ext uri="{BB962C8B-B14F-4D97-AF65-F5344CB8AC3E}">
        <p14:creationId xmlns:p14="http://schemas.microsoft.com/office/powerpoint/2010/main" val="284417468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628EB-6C24-3596-4FA0-AD5C2F90C5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C955B-F0B1-FBF7-B232-C45DD5139729}"/>
              </a:ext>
            </a:extLst>
          </p:cNvPr>
          <p:cNvSpPr>
            <a:spLocks noGrp="1"/>
          </p:cNvSpPr>
          <p:nvPr>
            <p:ph type="title"/>
          </p:nvPr>
        </p:nvSpPr>
        <p:spPr>
          <a:xfrm>
            <a:off x="1980370" y="1077513"/>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مَنْ ذَا الَّذِي يُقْرِضُ اللَّهَ قَرْضًا حَسَنًا فَيُضَاعِفَهُ لَهُ أَضْعَافًا كَثِيرَةًۚ وَاللَّهُ يَقْبِضُ وَيَبْسُطُ وَإِلَيْهِ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6C566E-77F8-DF7C-E463-5B75AC8EA315}"/>
              </a:ext>
            </a:extLst>
          </p:cNvPr>
          <p:cNvSpPr txBox="1"/>
          <p:nvPr/>
        </p:nvSpPr>
        <p:spPr>
          <a:xfrm>
            <a:off x="2060689" y="4145580"/>
            <a:ext cx="8070575" cy="1107996"/>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is he that will loan to Allah a beautiful loan, which Allah will double unto his credit and multiply many times? It is Allah that giveth (you) Want or plenty, and to Him shall be your return</a:t>
            </a:r>
          </a:p>
        </p:txBody>
      </p:sp>
      <p:sp>
        <p:nvSpPr>
          <p:cNvPr id="3" name="TextBox 2">
            <a:extLst>
              <a:ext uri="{FF2B5EF4-FFF2-40B4-BE49-F238E27FC236}">
                <a16:creationId xmlns:a16="http://schemas.microsoft.com/office/drawing/2014/main" id="{39682BB1-6331-712F-18B6-6E0AD5E13CE7}"/>
              </a:ext>
            </a:extLst>
          </p:cNvPr>
          <p:cNvSpPr txBox="1"/>
          <p:nvPr/>
        </p:nvSpPr>
        <p:spPr>
          <a:xfrm>
            <a:off x="1638201" y="38286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33740051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D1D87-3B99-5A65-C3C8-4F16206728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6440F5-1349-2B70-EE7D-6167A7C07840}"/>
              </a:ext>
            </a:extLst>
          </p:cNvPr>
          <p:cNvSpPr>
            <a:spLocks noGrp="1"/>
          </p:cNvSpPr>
          <p:nvPr>
            <p:ph type="title"/>
          </p:nvPr>
        </p:nvSpPr>
        <p:spPr>
          <a:xfrm>
            <a:off x="1980369" y="981501"/>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أَلَمْ تَرَ إِلَى الْمَلَإِ مِنْ بَنِي إِسْرَائِيلَ مِنْ بَعْدِ مُوسَىٰ إِذْ قَالُوا لِنَبِيٍّ لَهُمُ ابْعَثْ لَنَا مَلِكًا نُقَاتِلْ فِي سَبِيلِ اللَّهِ ۖ قَالَ هَلْ عَسَيْتُمْ إِنْ كُتِبَ عَلَيْكُمُ الْقِتَالُ أَلَّا تُقَاتِلُوا ۖ </a:t>
            </a:r>
            <a:r>
              <a:rPr lang="en-US" sz="4800" b="0" dirty="0">
                <a:solidFill>
                  <a:srgbClr val="000000"/>
                </a:solidFill>
                <a:latin typeface="Scheheraza"/>
              </a:rPr>
              <a:t>…</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9FCFB5-6C85-9618-CEDC-29174EE0C3CE}"/>
              </a:ext>
            </a:extLst>
          </p:cNvPr>
          <p:cNvSpPr txBox="1"/>
          <p:nvPr/>
        </p:nvSpPr>
        <p:spPr>
          <a:xfrm>
            <a:off x="2060689" y="414558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the Chiefs of the Children of Israel after (the time of) Moses? they said to a prophet (That was) among them: "Appoint for us a king, that we May fight in the cause of Allah." He said: "Is it not possible, if ye were commanded to fight, that that ye will not fight?"</a:t>
            </a:r>
          </a:p>
        </p:txBody>
      </p:sp>
    </p:spTree>
    <p:extLst>
      <p:ext uri="{BB962C8B-B14F-4D97-AF65-F5344CB8AC3E}">
        <p14:creationId xmlns:p14="http://schemas.microsoft.com/office/powerpoint/2010/main" val="316386809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E65A3-ED49-EFD5-AA97-9B46D9EB3D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D081C7-6C72-27DF-73DF-FCEC349F0973}"/>
              </a:ext>
            </a:extLst>
          </p:cNvPr>
          <p:cNvSpPr>
            <a:spLocks noGrp="1"/>
          </p:cNvSpPr>
          <p:nvPr>
            <p:ph type="title"/>
          </p:nvPr>
        </p:nvSpPr>
        <p:spPr>
          <a:xfrm>
            <a:off x="1980369" y="1114666"/>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قَالَ هَلْ عَسَيْتُمْ إِنْ كُتِبَ عَلَيْكُمُ الْقِتَالُ أَلَّا تُقَاتِلُواۖ قَالُوا وَمَا لَنَا أَلَّا نُقَاتِلَ فِي سَبِيلِ اللَّهِ وَقَدْ أُخْرِجْنَا مِنْ دِيَارِنَا وَأَبْنَائِنَاۖ فَلَمَّا كُتِبَ عَلَيْهِمُ الْقِتَالُ تَوَلَّوْا إِلَّا قَلِيلًا مِنْهُمْۗ وَاللَّهُ عَلِيمٌ بِالظَّالِمِينَ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A59B10-BD13-CD98-571E-B75C6B84F2F4}"/>
              </a:ext>
            </a:extLst>
          </p:cNvPr>
          <p:cNvSpPr txBox="1"/>
          <p:nvPr/>
        </p:nvSpPr>
        <p:spPr>
          <a:xfrm>
            <a:off x="2060689" y="41455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"How could we refuse to fight in the cause of Allah, seeing that we were turned out of our homes and our families?" but when they were commanded to fight, they turned back, except a small band among them. But Allah Has full knowledge of those who do wrong</a:t>
            </a:r>
          </a:p>
        </p:txBody>
      </p:sp>
      <p:sp>
        <p:nvSpPr>
          <p:cNvPr id="3" name="TextBox 2">
            <a:extLst>
              <a:ext uri="{FF2B5EF4-FFF2-40B4-BE49-F238E27FC236}">
                <a16:creationId xmlns:a16="http://schemas.microsoft.com/office/drawing/2014/main" id="{219CC9E2-7D19-5743-C0D3-A597298B1CAF}"/>
              </a:ext>
            </a:extLst>
          </p:cNvPr>
          <p:cNvSpPr txBox="1"/>
          <p:nvPr/>
        </p:nvSpPr>
        <p:spPr>
          <a:xfrm>
            <a:off x="2668011" y="38552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56287180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B160C-A4DE-EE11-3F44-E63E9F6F33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24500F-6163-EF92-EDB2-7422DED5F32E}"/>
              </a:ext>
            </a:extLst>
          </p:cNvPr>
          <p:cNvSpPr>
            <a:spLocks noGrp="1"/>
          </p:cNvSpPr>
          <p:nvPr>
            <p:ph type="title"/>
          </p:nvPr>
        </p:nvSpPr>
        <p:spPr>
          <a:xfrm>
            <a:off x="1980369" y="958094"/>
            <a:ext cx="8231214" cy="3461837"/>
          </a:xfrm>
        </p:spPr>
        <p:txBody>
          <a:bodyPr>
            <a:noAutofit/>
          </a:bodyPr>
          <a:lstStyle/>
          <a:p>
            <a:pPr marL="0" eaLnBrk="1" latinLnBrk="0" hangingPunct="1">
              <a:lnSpc>
                <a:spcPct val="100000"/>
              </a:lnSpc>
            </a:pPr>
            <a:r>
              <a:rPr lang="ar-EG" sz="4000" b="0" dirty="0">
                <a:solidFill>
                  <a:srgbClr val="000000"/>
                </a:solidFill>
                <a:effectLst/>
                <a:latin typeface="Scheheraza"/>
              </a:rPr>
              <a:t>وَقَالَ لَهُمْ نَبِيُّهُمْ إِنَّ اللَّهَ قَدْ بَعَثَ لَكُمْ طَالُوتَ مَلِكًاۚ قَالُوا أَنَّىٰ يَكُونُ لَهُ الْمُلْكُ عَلَيْنَا وَنَحْنُ أَحَقُّ بِالْمُلْكِ مِنْهُ وَلَمْ يُؤْتَ سَعَةً مِنَ الْمَالِۚ قَالَ إِنَّ اللَّهَ اصْطَفَاهُ عَلَيْكُمْ وَزَادَهُ بَسْطَةً فِي الْعِلْمِ وَالْجِسْمِۖ وَاللَّهُ يُؤْتِي مُلْكَهُ مَنْ يَشَاءُۚ وَاللَّهُ وَاسِعٌ عَلِيمٌ </a:t>
            </a:r>
            <a:endParaRPr lang="ar-EG" sz="4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DCBAAF-AD96-3450-8375-DFA4533A9B01}"/>
              </a:ext>
            </a:extLst>
          </p:cNvPr>
          <p:cNvSpPr txBox="1"/>
          <p:nvPr/>
        </p:nvSpPr>
        <p:spPr>
          <a:xfrm>
            <a:off x="2060688" y="4206847"/>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heir Prophet said to them: "Allah hath appointed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Talut</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as king over you." They said: "How can he exercise authority over us when we are better fitted than he to exercise authority, and he is not even gifted, with wealth in abundance?" He said: "Allah hath Chosen him above you, and hath gifted him abundantly with knowledge and bodily prowess: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Granteth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authority to whom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255159F7-B500-1B71-4165-FCE727E5A1AC}"/>
              </a:ext>
            </a:extLst>
          </p:cNvPr>
          <p:cNvSpPr txBox="1"/>
          <p:nvPr/>
        </p:nvSpPr>
        <p:spPr>
          <a:xfrm>
            <a:off x="4319256" y="39706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172294639"/>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0839C-A863-B8E9-0DC0-A454004BD6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CBF72D-61B8-9BE0-162C-2F7B07DEFD5B}"/>
              </a:ext>
            </a:extLst>
          </p:cNvPr>
          <p:cNvSpPr>
            <a:spLocks noGrp="1"/>
          </p:cNvSpPr>
          <p:nvPr>
            <p:ph type="title"/>
          </p:nvPr>
        </p:nvSpPr>
        <p:spPr>
          <a:xfrm>
            <a:off x="1980369" y="104177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وَقَالَ لَهُمْ نَبِيُّهُمْ إِنَّ آيَةَ مُلْكِهِ أَنْ يَأْتِيَكُمُ التَّابُوتُ فِيهِ سَكِينَةٌ مِنْ رَبِّكُمْ وَبَقِيَّةٌ مِمَّا تَرَكَ آلُ مُوسَىٰ وَآلُ هَارُونَ تَحْمِلُهُ الْمَلَائِكَةُ ۚ إِنَّ فِي ذَٰلِكَ لَآيَةً لَكُمْ إِنْ كُنْتُمْ مُؤْمِنِينَ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FA768B-33D6-E082-6059-2335482B67A3}"/>
              </a:ext>
            </a:extLst>
          </p:cNvPr>
          <p:cNvSpPr txBox="1"/>
          <p:nvPr/>
        </p:nvSpPr>
        <p:spPr>
          <a:xfrm>
            <a:off x="2060689" y="414558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(further) their Prophet said to them: "A Sign of his authority is that there shall come to you the Ark of the covenant, with (an assurance) therein of security from your Lord, and the relics left by the family of Moses and the family of Aaron, carried by angels. In this is a symbol for you if ye indeed have faith."</a:t>
            </a:r>
          </a:p>
        </p:txBody>
      </p:sp>
      <p:sp>
        <p:nvSpPr>
          <p:cNvPr id="3" name="TextBox 2">
            <a:extLst>
              <a:ext uri="{FF2B5EF4-FFF2-40B4-BE49-F238E27FC236}">
                <a16:creationId xmlns:a16="http://schemas.microsoft.com/office/drawing/2014/main" id="{180D4E07-D98B-2801-C51E-C683A1ACBE0F}"/>
              </a:ext>
            </a:extLst>
          </p:cNvPr>
          <p:cNvSpPr txBox="1"/>
          <p:nvPr/>
        </p:nvSpPr>
        <p:spPr>
          <a:xfrm>
            <a:off x="3830987" y="38256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202953647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043C9-3EB9-F650-1667-A0D4478AE0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C1FB51-C934-1B24-C318-2E8B424B0D6B}"/>
              </a:ext>
            </a:extLst>
          </p:cNvPr>
          <p:cNvSpPr>
            <a:spLocks noGrp="1"/>
          </p:cNvSpPr>
          <p:nvPr>
            <p:ph type="title"/>
          </p:nvPr>
        </p:nvSpPr>
        <p:spPr>
          <a:xfrm>
            <a:off x="1980369" y="1139431"/>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فَلَمَّا فَصَلَ طَالُوتُ بِالْجُنُودِ قَالَ إِنَّ اللَّهَ مُبْتَلِيكُمْ بِنَهَرٍ فَمَنْ شَرِبَ مِنْهُ فَلَيْسَ مِنِّي وَمَنْ لَمْ يَطْعَمْهُ فَإِنَّهُ مِنِّي إِلَّا مَنِ اغْتَرَفَ غُرْفَةً بِيَدِهِۚ فَشَرِبُوا مِنْهُ إِلَّا قَلِيلًا مِنْهُمْۚ</a:t>
            </a:r>
            <a:r>
              <a:rPr lang="en-US" b="0" dirty="0">
                <a:solidFill>
                  <a:srgbClr val="000000"/>
                </a:solidFill>
                <a:effectLst/>
                <a:latin typeface="Scheheraza"/>
              </a:rPr>
              <a:t>…</a:t>
            </a:r>
            <a:r>
              <a:rPr lang="ar-EG" b="0" dirty="0">
                <a:solidFill>
                  <a:srgbClr val="000000"/>
                </a:solidFill>
                <a:effectLst/>
                <a:latin typeface="Scheheraza"/>
              </a:rPr>
              <a:t>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E6DC5C-5E57-37AD-4B48-9713AECC7EA7}"/>
              </a:ext>
            </a:extLst>
          </p:cNvPr>
          <p:cNvSpPr txBox="1"/>
          <p:nvPr/>
        </p:nvSpPr>
        <p:spPr>
          <a:xfrm>
            <a:off x="2060689" y="424323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Talut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set forth with the armies, he said: "Allah will test you at the stream: if any drinks of its water, He goes not with my army: Only those who taste not of it go with me: A mere sip out of the hand is excused." but they all drank of it, except a few.</a:t>
            </a:r>
          </a:p>
        </p:txBody>
      </p:sp>
    </p:spTree>
    <p:extLst>
      <p:ext uri="{BB962C8B-B14F-4D97-AF65-F5344CB8AC3E}">
        <p14:creationId xmlns:p14="http://schemas.microsoft.com/office/powerpoint/2010/main" val="38133374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ECB46-636A-2EEA-E3D2-2B087287C0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F0EED4-26A6-E305-837B-85A3862253EF}"/>
              </a:ext>
            </a:extLst>
          </p:cNvPr>
          <p:cNvSpPr>
            <a:spLocks noGrp="1"/>
          </p:cNvSpPr>
          <p:nvPr>
            <p:ph type="title"/>
          </p:nvPr>
        </p:nvSpPr>
        <p:spPr>
          <a:xfrm>
            <a:off x="1980369" y="104177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فَلَمَّا جَاوَزَهُ هُوَ وَالَّذِينَ آمَنُوا مَعَهُ قَالُوا لَا طَاقَةَ لَنَا الْيَوْمَ بِجَالُوتَ وَجُنُودِهِۚ قَالَ الَّذِينَ يَظُنُّونَ أَنَّهُمْ مُلَاقُو اللَّهِ كَمْ مِنْ فِئَةٍ قَلِيلَةٍ غَلَبَتْ فِئَةً كَثِيرَةً</a:t>
            </a:r>
            <a:br>
              <a:rPr lang="en-US" b="0" dirty="0">
                <a:solidFill>
                  <a:srgbClr val="000000"/>
                </a:solidFill>
                <a:effectLst/>
                <a:latin typeface="Scheheraza"/>
              </a:rPr>
            </a:br>
            <a:r>
              <a:rPr lang="ar-EG" b="0" dirty="0">
                <a:solidFill>
                  <a:srgbClr val="000000"/>
                </a:solidFill>
                <a:effectLst/>
                <a:latin typeface="Scheheraza"/>
              </a:rPr>
              <a:t> بِإِذْنِ اللَّهِۗ وَاللَّهُ مَعَ الصَّابِرِينَ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8987BF-441D-1F22-7E85-905494133B17}"/>
              </a:ext>
            </a:extLst>
          </p:cNvPr>
          <p:cNvSpPr txBox="1"/>
          <p:nvPr/>
        </p:nvSpPr>
        <p:spPr>
          <a:xfrm>
            <a:off x="2060689" y="414558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crossed the river,- He and the faithful ones with him,- they said: "This day We cannot cope with Goliath and his forces." but those who were convinced that they must meet Allah, said: "How oft, by Allah's will, Hath a small force vanquished a big one? Allah is with those who steadfastly persevere."</a:t>
            </a:r>
          </a:p>
        </p:txBody>
      </p:sp>
      <p:sp>
        <p:nvSpPr>
          <p:cNvPr id="3" name="TextBox 2">
            <a:extLst>
              <a:ext uri="{FF2B5EF4-FFF2-40B4-BE49-F238E27FC236}">
                <a16:creationId xmlns:a16="http://schemas.microsoft.com/office/drawing/2014/main" id="{CA3ADF56-80A9-2133-10BA-FCEF2059ED24}"/>
              </a:ext>
            </a:extLst>
          </p:cNvPr>
          <p:cNvSpPr txBox="1"/>
          <p:nvPr/>
        </p:nvSpPr>
        <p:spPr>
          <a:xfrm>
            <a:off x="3138528" y="3837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282369960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32D50-CC77-C7DA-76C4-917CC87BA8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7ED2B4-6481-6589-E45B-DACDF25632D8}"/>
              </a:ext>
            </a:extLst>
          </p:cNvPr>
          <p:cNvSpPr>
            <a:spLocks noGrp="1"/>
          </p:cNvSpPr>
          <p:nvPr>
            <p:ph type="title"/>
          </p:nvPr>
        </p:nvSpPr>
        <p:spPr>
          <a:xfrm>
            <a:off x="1980369" y="113055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وَلَمَّا بَرَزُوا لِجَالُوتَ وَجُنُودِهِ قَالُوا رَبَّنَا أَفْرِغْ عَلَيْنَا صَبْرًا وَثَبِّتْ أَقْدَامَنَا وَانْصُرْنَا عَلَى الْقَوْمِ الْكَافِرِينَ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7E209A-863A-544E-97C1-502285D67085}"/>
              </a:ext>
            </a:extLst>
          </p:cNvPr>
          <p:cNvSpPr txBox="1"/>
          <p:nvPr/>
        </p:nvSpPr>
        <p:spPr>
          <a:xfrm>
            <a:off x="2060688" y="4145582"/>
            <a:ext cx="8070575" cy="1107996"/>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advanced to meet Goliath and his forces, they prayed: "Our Lord! Pour out constancy on us and make our steps firm: Help us against those that reject faith."</a:t>
            </a:r>
          </a:p>
        </p:txBody>
      </p:sp>
      <p:sp>
        <p:nvSpPr>
          <p:cNvPr id="3" name="TextBox 2">
            <a:extLst>
              <a:ext uri="{FF2B5EF4-FFF2-40B4-BE49-F238E27FC236}">
                <a16:creationId xmlns:a16="http://schemas.microsoft.com/office/drawing/2014/main" id="{3CDACC9C-E848-7B1A-C422-E362AAA3BEF4}"/>
              </a:ext>
            </a:extLst>
          </p:cNvPr>
          <p:cNvSpPr txBox="1"/>
          <p:nvPr/>
        </p:nvSpPr>
        <p:spPr>
          <a:xfrm>
            <a:off x="2481580" y="38378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189478841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7064A-E638-9B05-5735-3C960C4C6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CB1AD9-6C59-01C6-CC2F-74D23418682A}"/>
              </a:ext>
            </a:extLst>
          </p:cNvPr>
          <p:cNvSpPr>
            <a:spLocks noGrp="1"/>
          </p:cNvSpPr>
          <p:nvPr>
            <p:ph type="title"/>
          </p:nvPr>
        </p:nvSpPr>
        <p:spPr>
          <a:xfrm>
            <a:off x="1980368" y="105485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فَهَزَمُوهُمْ بِإِذْنِ اللَّهِ وَقَتَلَ دَاوُودُ جَالُوتَ وَآتَاهُ اللَّهُ الْمُلْكَ وَالْحِكْمَةَ وَعَلَّمَهُ مِمَّا يَشَاءُۗ وَلَوْلَا دَفْعُ اللَّهِ النَّاسَ بَعْضَهُمْ بِبَعْضٍ لَفَسَدَتِ الْأَرْضُ وَلَٰكِنَّ اللَّهَ ذُو فَضْلٍ عَلَى الْعَالَمِينَ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DAB49C-2C64-E614-5346-6DBBF26C1A45}"/>
              </a:ext>
            </a:extLst>
          </p:cNvPr>
          <p:cNvSpPr txBox="1"/>
          <p:nvPr/>
        </p:nvSpPr>
        <p:spPr>
          <a:xfrm>
            <a:off x="2060688" y="417192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By Allah's will they routed them; and David slew Goliath; and Allah gave him power and wisdom and taught him whatever (else) He willed. And did not Allah Check one set of people by means of another, the earth would indeed be full of mischief: But Allah is full of bounty to all the worlds.</a:t>
            </a:r>
          </a:p>
        </p:txBody>
      </p:sp>
      <p:sp>
        <p:nvSpPr>
          <p:cNvPr id="3" name="TextBox 2">
            <a:extLst>
              <a:ext uri="{FF2B5EF4-FFF2-40B4-BE49-F238E27FC236}">
                <a16:creationId xmlns:a16="http://schemas.microsoft.com/office/drawing/2014/main" id="{26BCAC5D-370F-31E7-4380-CFC112366164}"/>
              </a:ext>
            </a:extLst>
          </p:cNvPr>
          <p:cNvSpPr txBox="1"/>
          <p:nvPr/>
        </p:nvSpPr>
        <p:spPr>
          <a:xfrm>
            <a:off x="1718519" y="39381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130186137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0E217-816E-4BBB-2B00-6E4A1F0EF1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F727A7-2C96-6F66-46FC-AC9ED815C5AE}"/>
              </a:ext>
            </a:extLst>
          </p:cNvPr>
          <p:cNvSpPr>
            <a:spLocks noGrp="1"/>
          </p:cNvSpPr>
          <p:nvPr>
            <p:ph type="title"/>
          </p:nvPr>
        </p:nvSpPr>
        <p:spPr>
          <a:xfrm>
            <a:off x="1980367" y="1299297"/>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تِلْكَ آيَاتُ اللَّهِ نَتْلُوهَا عَلَيْكَ بِالْحَقِّ ۚ وَإِنَّكَ لَمِنَ الْمُرْسَلِينَ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D81839-DDAD-F173-9DC7-AAC58998779D}"/>
              </a:ext>
            </a:extLst>
          </p:cNvPr>
          <p:cNvSpPr txBox="1"/>
          <p:nvPr/>
        </p:nvSpPr>
        <p:spPr>
          <a:xfrm>
            <a:off x="2060687" y="3991693"/>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are the Signs of Allah: we rehearse them to thee in truth: verily Thou art one of the messengers.</a:t>
            </a:r>
          </a:p>
        </p:txBody>
      </p:sp>
      <p:sp>
        <p:nvSpPr>
          <p:cNvPr id="3" name="TextBox 2">
            <a:extLst>
              <a:ext uri="{FF2B5EF4-FFF2-40B4-BE49-F238E27FC236}">
                <a16:creationId xmlns:a16="http://schemas.microsoft.com/office/drawing/2014/main" id="{1A8E0B62-36CA-91F9-CAE3-13B306D8232F}"/>
              </a:ext>
            </a:extLst>
          </p:cNvPr>
          <p:cNvSpPr txBox="1"/>
          <p:nvPr/>
        </p:nvSpPr>
        <p:spPr>
          <a:xfrm>
            <a:off x="3271693" y="36158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3924420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CF268-A41F-7D47-0CEC-736D847EBC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7799D1-189A-7F76-6403-3DD0006A0717}"/>
              </a:ext>
            </a:extLst>
          </p:cNvPr>
          <p:cNvSpPr>
            <a:spLocks noGrp="1"/>
          </p:cNvSpPr>
          <p:nvPr>
            <p:ph type="title"/>
          </p:nvPr>
        </p:nvSpPr>
        <p:spPr>
          <a:xfrm>
            <a:off x="1980393" y="115511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 حَيْثُ خَرَجْتَ فَوَلِّ وَجْهَكَ شَطْرَ الْمَسْجِدِ الْحَرَامِۚ وَحَيْثُ مَا كُنْتُمْ فَوَلُّوا وُجُوهَكُمْ شَطْرَهُ</a:t>
            </a:r>
            <a:r>
              <a:rPr lang="en-US" sz="6000" b="0" i="0" kern="1200" dirty="0">
                <a:effectLst/>
                <a:latin typeface="Arial" panose="020B0604020202020204" pitchFamily="34" charset="0"/>
                <a:ea typeface="+mn-ea"/>
                <a:cs typeface="Arial" panose="020B0604020202020204" pitchFamily="34" charset="0"/>
              </a:rPr>
              <a:t>…</a:t>
            </a:r>
            <a:endParaRPr lang="ar-EG" sz="6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58E5F4-3372-6195-6FDE-51B7656CAC12}"/>
              </a:ext>
            </a:extLst>
          </p:cNvPr>
          <p:cNvSpPr txBox="1"/>
          <p:nvPr/>
        </p:nvSpPr>
        <p:spPr>
          <a:xfrm>
            <a:off x="2060712" y="417772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from whencesoever Thou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startest</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forth, turn Thy face in the direction of the sacred Mosque; and wheresoever ye are, Turn your face thither:</a:t>
            </a:r>
          </a:p>
        </p:txBody>
      </p:sp>
    </p:spTree>
    <p:extLst>
      <p:ext uri="{BB962C8B-B14F-4D97-AF65-F5344CB8AC3E}">
        <p14:creationId xmlns:p14="http://schemas.microsoft.com/office/powerpoint/2010/main" val="69237654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6B691-9D04-A435-8456-069892239A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13639-7B73-FD5F-FFEF-2AA250B8375B}"/>
              </a:ext>
            </a:extLst>
          </p:cNvPr>
          <p:cNvSpPr>
            <a:spLocks noGrp="1"/>
          </p:cNvSpPr>
          <p:nvPr>
            <p:ph type="title"/>
          </p:nvPr>
        </p:nvSpPr>
        <p:spPr>
          <a:xfrm>
            <a:off x="1980393" y="109297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لِئَلَّا يَكُونَ لِلنَّاسِ عَلَيْكُمْ حُجَّةٌ إِلَّا الَّذِينَ ظَلَمُوا مِنْهُمْ فَلَا تَخْشَوْهُمْ وَاخْشَوْنِي وَلِأُتِمَّ نِعْمَتِي عَلَيْكُمْ وَلَعَلَّكُمْ تَهْتَدُونَ</a:t>
            </a:r>
          </a:p>
        </p:txBody>
      </p:sp>
      <p:sp>
        <p:nvSpPr>
          <p:cNvPr id="14" name="TextBox 13">
            <a:extLst>
              <a:ext uri="{FF2B5EF4-FFF2-40B4-BE49-F238E27FC236}">
                <a16:creationId xmlns:a16="http://schemas.microsoft.com/office/drawing/2014/main" id="{327BD034-B1BD-87DE-ED9E-BF257CD990D3}"/>
              </a:ext>
            </a:extLst>
          </p:cNvPr>
          <p:cNvSpPr txBox="1"/>
          <p:nvPr/>
        </p:nvSpPr>
        <p:spPr>
          <a:xfrm>
            <a:off x="2060712" y="400695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there be no ground of dispute against you among the people, except those of them that are bent on wickedness; so fear them not, but fear Me; and that I may complete My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you, and ye May (consent to) be guided;</a:t>
            </a:r>
          </a:p>
        </p:txBody>
      </p:sp>
      <p:sp>
        <p:nvSpPr>
          <p:cNvPr id="3" name="TextBox 2">
            <a:extLst>
              <a:ext uri="{FF2B5EF4-FFF2-40B4-BE49-F238E27FC236}">
                <a16:creationId xmlns:a16="http://schemas.microsoft.com/office/drawing/2014/main" id="{7EE99265-D732-C664-55D4-4A58A36F76BD}"/>
              </a:ext>
            </a:extLst>
          </p:cNvPr>
          <p:cNvSpPr txBox="1"/>
          <p:nvPr/>
        </p:nvSpPr>
        <p:spPr>
          <a:xfrm>
            <a:off x="2762048" y="36684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{150}</a:t>
            </a:r>
            <a:endParaRPr lang="en-US" sz="1600" dirty="0"/>
          </a:p>
        </p:txBody>
      </p:sp>
    </p:spTree>
    <p:extLst>
      <p:ext uri="{BB962C8B-B14F-4D97-AF65-F5344CB8AC3E}">
        <p14:creationId xmlns:p14="http://schemas.microsoft.com/office/powerpoint/2010/main" val="1607153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6CBBD-EFD9-95A5-0994-C1B4003D65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9735E0-A85A-C4D1-521E-7843763A51EF}"/>
              </a:ext>
            </a:extLst>
          </p:cNvPr>
          <p:cNvSpPr>
            <a:spLocks noGrp="1"/>
          </p:cNvSpPr>
          <p:nvPr>
            <p:ph type="title"/>
          </p:nvPr>
        </p:nvSpPr>
        <p:spPr>
          <a:xfrm>
            <a:off x="1980393" y="109297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كَمَا أَرْسَلْنَا فِيكُمْ رَسُولًا مِنْكُمْ يَتْلُو عَلَيْكُمْ آيَاتِنَا وَيُزَكِّيكُمْ وَيُعَلِّمُكُمُ الْكِتَابَ وَالْحِكْمَةَ وَيُعَلِّمُكُمْ مَا لَمْ تَكُونُوا تَعْلَمُونَ</a:t>
            </a:r>
          </a:p>
        </p:txBody>
      </p:sp>
      <p:sp>
        <p:nvSpPr>
          <p:cNvPr id="14" name="TextBox 13">
            <a:extLst>
              <a:ext uri="{FF2B5EF4-FFF2-40B4-BE49-F238E27FC236}">
                <a16:creationId xmlns:a16="http://schemas.microsoft.com/office/drawing/2014/main" id="{414907B4-FF56-E7C8-5EBB-5BD9DC6BC15F}"/>
              </a:ext>
            </a:extLst>
          </p:cNvPr>
          <p:cNvSpPr txBox="1"/>
          <p:nvPr/>
        </p:nvSpPr>
        <p:spPr>
          <a:xfrm>
            <a:off x="2060712" y="4006954"/>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similar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have ye already received) in that We have sent among you a Messenger of your own, rehearsing to you Our Signs, and sanctifying you, and instructing you in Scripture and Wisdom, and in new knowledge.</a:t>
            </a:r>
          </a:p>
        </p:txBody>
      </p:sp>
      <p:sp>
        <p:nvSpPr>
          <p:cNvPr id="3" name="TextBox 2">
            <a:extLst>
              <a:ext uri="{FF2B5EF4-FFF2-40B4-BE49-F238E27FC236}">
                <a16:creationId xmlns:a16="http://schemas.microsoft.com/office/drawing/2014/main" id="{65120F07-FEAC-9886-38F1-B490C8E6B038}"/>
              </a:ext>
            </a:extLst>
          </p:cNvPr>
          <p:cNvSpPr txBox="1"/>
          <p:nvPr/>
        </p:nvSpPr>
        <p:spPr>
          <a:xfrm>
            <a:off x="2673271" y="36684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{151}</a:t>
            </a:r>
            <a:endParaRPr lang="en-US" sz="1600" dirty="0"/>
          </a:p>
        </p:txBody>
      </p:sp>
    </p:spTree>
    <p:extLst>
      <p:ext uri="{BB962C8B-B14F-4D97-AF65-F5344CB8AC3E}">
        <p14:creationId xmlns:p14="http://schemas.microsoft.com/office/powerpoint/2010/main" val="4155635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F1C0A-F194-268D-CE88-B4ABAE7DA7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BD2421-5797-C7BA-76D9-62CCDEA79B8E}"/>
              </a:ext>
            </a:extLst>
          </p:cNvPr>
          <p:cNvSpPr>
            <a:spLocks noGrp="1"/>
          </p:cNvSpPr>
          <p:nvPr>
            <p:ph type="title"/>
          </p:nvPr>
        </p:nvSpPr>
        <p:spPr>
          <a:xfrm>
            <a:off x="1980392" y="137611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فَاذْكُرُونِي أَذْكُرْكُمْ وَاشْكُرُوا لِي وَلَا تَكْفُرُونِ</a:t>
            </a:r>
          </a:p>
        </p:txBody>
      </p:sp>
      <p:sp>
        <p:nvSpPr>
          <p:cNvPr id="14" name="TextBox 13">
            <a:extLst>
              <a:ext uri="{FF2B5EF4-FFF2-40B4-BE49-F238E27FC236}">
                <a16:creationId xmlns:a16="http://schemas.microsoft.com/office/drawing/2014/main" id="{CD1571B0-69A6-2A5A-0411-DD2715BE88B2}"/>
              </a:ext>
            </a:extLst>
          </p:cNvPr>
          <p:cNvSpPr txBox="1"/>
          <p:nvPr/>
        </p:nvSpPr>
        <p:spPr>
          <a:xfrm>
            <a:off x="2060712" y="4006954"/>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do ye remember Me; I will remember you. Be grateful to Me, and reject not Faith.</a:t>
            </a:r>
          </a:p>
        </p:txBody>
      </p:sp>
      <p:sp>
        <p:nvSpPr>
          <p:cNvPr id="3" name="TextBox 2">
            <a:extLst>
              <a:ext uri="{FF2B5EF4-FFF2-40B4-BE49-F238E27FC236}">
                <a16:creationId xmlns:a16="http://schemas.microsoft.com/office/drawing/2014/main" id="{3B824FFC-48AE-F751-9944-138BA4C6764C}"/>
              </a:ext>
            </a:extLst>
          </p:cNvPr>
          <p:cNvSpPr txBox="1"/>
          <p:nvPr/>
        </p:nvSpPr>
        <p:spPr>
          <a:xfrm>
            <a:off x="4093697" y="36684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{152}</a:t>
            </a:r>
            <a:endParaRPr lang="en-US" sz="1600" dirty="0"/>
          </a:p>
        </p:txBody>
      </p:sp>
    </p:spTree>
    <p:extLst>
      <p:ext uri="{BB962C8B-B14F-4D97-AF65-F5344CB8AC3E}">
        <p14:creationId xmlns:p14="http://schemas.microsoft.com/office/powerpoint/2010/main" val="2444431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4EBE5-EFF2-E75E-63FA-206CAF0AC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69D64-990B-5DBE-731F-C46724E4E405}"/>
              </a:ext>
            </a:extLst>
          </p:cNvPr>
          <p:cNvSpPr>
            <a:spLocks noGrp="1"/>
          </p:cNvSpPr>
          <p:nvPr>
            <p:ph type="title"/>
          </p:nvPr>
        </p:nvSpPr>
        <p:spPr>
          <a:xfrm>
            <a:off x="1980392" y="114529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اسْتَعِينُوا بِالصَّبْرِ وَالصَّلَاةِۚ إِنَّ اللَّهَ مَعَ الصَّابِرِينَ</a:t>
            </a:r>
          </a:p>
        </p:txBody>
      </p:sp>
      <p:sp>
        <p:nvSpPr>
          <p:cNvPr id="14" name="TextBox 13">
            <a:extLst>
              <a:ext uri="{FF2B5EF4-FFF2-40B4-BE49-F238E27FC236}">
                <a16:creationId xmlns:a16="http://schemas.microsoft.com/office/drawing/2014/main" id="{03C39B94-5AAD-790B-8CE6-DE92947BDA1A}"/>
              </a:ext>
            </a:extLst>
          </p:cNvPr>
          <p:cNvSpPr txBox="1"/>
          <p:nvPr/>
        </p:nvSpPr>
        <p:spPr>
          <a:xfrm>
            <a:off x="2060711" y="4237168"/>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seek help with patient perseverance and prayer; for Allah is with those who patiently persevere.</a:t>
            </a:r>
          </a:p>
        </p:txBody>
      </p:sp>
      <p:sp>
        <p:nvSpPr>
          <p:cNvPr id="3" name="TextBox 2">
            <a:extLst>
              <a:ext uri="{FF2B5EF4-FFF2-40B4-BE49-F238E27FC236}">
                <a16:creationId xmlns:a16="http://schemas.microsoft.com/office/drawing/2014/main" id="{6172D837-1925-53C9-76C9-25576D9F8B27}"/>
              </a:ext>
            </a:extLst>
          </p:cNvPr>
          <p:cNvSpPr txBox="1"/>
          <p:nvPr/>
        </p:nvSpPr>
        <p:spPr>
          <a:xfrm>
            <a:off x="4342272" y="389861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{153}</a:t>
            </a:r>
            <a:endParaRPr lang="en-US" sz="1600" dirty="0"/>
          </a:p>
        </p:txBody>
      </p:sp>
    </p:spTree>
    <p:extLst>
      <p:ext uri="{BB962C8B-B14F-4D97-AF65-F5344CB8AC3E}">
        <p14:creationId xmlns:p14="http://schemas.microsoft.com/office/powerpoint/2010/main" val="1002652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CB45E-2478-413B-7E21-64CEABB073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54AF91-ED99-6DB6-2815-66E42407EDEF}"/>
              </a:ext>
            </a:extLst>
          </p:cNvPr>
          <p:cNvSpPr>
            <a:spLocks noGrp="1"/>
          </p:cNvSpPr>
          <p:nvPr>
            <p:ph type="title"/>
          </p:nvPr>
        </p:nvSpPr>
        <p:spPr>
          <a:xfrm>
            <a:off x="1980393" y="126958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وَلَا تَقُولُوا لِمَنْ يُقْتَلُ فِي سَبِيلِ اللَّهِ أَمْوَاتٌۚ بَلْ أَحْيَاءٌ وَلَٰكِنْ لَا تَشْعُرُونَ</a:t>
            </a:r>
          </a:p>
        </p:txBody>
      </p:sp>
      <p:sp>
        <p:nvSpPr>
          <p:cNvPr id="14" name="TextBox 13">
            <a:extLst>
              <a:ext uri="{FF2B5EF4-FFF2-40B4-BE49-F238E27FC236}">
                <a16:creationId xmlns:a16="http://schemas.microsoft.com/office/drawing/2014/main" id="{BAB0637A-3F69-0AD5-D2DA-73B02D014B15}"/>
              </a:ext>
            </a:extLst>
          </p:cNvPr>
          <p:cNvSpPr txBox="1"/>
          <p:nvPr/>
        </p:nvSpPr>
        <p:spPr>
          <a:xfrm>
            <a:off x="2060712" y="400634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say not of those who are slain in the way of Allah: "They are dead." Nay, they are living, though ye perceive (it) not</a:t>
            </a:r>
          </a:p>
        </p:txBody>
      </p:sp>
      <p:sp>
        <p:nvSpPr>
          <p:cNvPr id="3" name="TextBox 2">
            <a:extLst>
              <a:ext uri="{FF2B5EF4-FFF2-40B4-BE49-F238E27FC236}">
                <a16:creationId xmlns:a16="http://schemas.microsoft.com/office/drawing/2014/main" id="{606168AC-2885-BC93-E70D-1E3B065FAA34}"/>
              </a:ext>
            </a:extLst>
          </p:cNvPr>
          <p:cNvSpPr txBox="1"/>
          <p:nvPr/>
        </p:nvSpPr>
        <p:spPr>
          <a:xfrm>
            <a:off x="1492541" y="357356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{154}</a:t>
            </a:r>
            <a:endParaRPr lang="en-US" sz="1600" dirty="0"/>
          </a:p>
        </p:txBody>
      </p:sp>
    </p:spTree>
    <p:extLst>
      <p:ext uri="{BB962C8B-B14F-4D97-AF65-F5344CB8AC3E}">
        <p14:creationId xmlns:p14="http://schemas.microsoft.com/office/powerpoint/2010/main" val="2631634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8B573-3848-26AF-69DE-0EA2BF9CB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E47DD1-B34C-D1FA-112D-54B0887E0904}"/>
              </a:ext>
            </a:extLst>
          </p:cNvPr>
          <p:cNvSpPr>
            <a:spLocks noGrp="1"/>
          </p:cNvSpPr>
          <p:nvPr>
            <p:ph type="title"/>
          </p:nvPr>
        </p:nvSpPr>
        <p:spPr>
          <a:xfrm>
            <a:off x="1980392" y="112073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وَلَنَبْلُوَنَّكُمْ بِشَيْءٍ مِنَ الْخَوْفِ وَالْجُوعِ وَنَقْصٍ مِنَ الْأَمْوَالِ وَالْأَنْفُسِ وَالثَّمَرَاتِۗ وَبَشِّرِ الصَّابِرِينَ</a:t>
            </a:r>
          </a:p>
        </p:txBody>
      </p:sp>
      <p:sp>
        <p:nvSpPr>
          <p:cNvPr id="14" name="TextBox 13">
            <a:extLst>
              <a:ext uri="{FF2B5EF4-FFF2-40B4-BE49-F238E27FC236}">
                <a16:creationId xmlns:a16="http://schemas.microsoft.com/office/drawing/2014/main" id="{481E4C18-FF34-7199-2D1A-BB08502A1970}"/>
              </a:ext>
            </a:extLst>
          </p:cNvPr>
          <p:cNvSpPr txBox="1"/>
          <p:nvPr/>
        </p:nvSpPr>
        <p:spPr>
          <a:xfrm>
            <a:off x="2060711" y="4050737"/>
            <a:ext cx="8070575" cy="1107996"/>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 sure we shall test you with something of fear and hunger, some loss in goods or lives or the fruits (of your toil), but give glad tidings to those who patiently persevere,</a:t>
            </a:r>
          </a:p>
        </p:txBody>
      </p:sp>
      <p:sp>
        <p:nvSpPr>
          <p:cNvPr id="3" name="TextBox 2">
            <a:extLst>
              <a:ext uri="{FF2B5EF4-FFF2-40B4-BE49-F238E27FC236}">
                <a16:creationId xmlns:a16="http://schemas.microsoft.com/office/drawing/2014/main" id="{2B3CAEAC-66EC-F4FF-02DE-C8DB8BE4AE7E}"/>
              </a:ext>
            </a:extLst>
          </p:cNvPr>
          <p:cNvSpPr txBox="1"/>
          <p:nvPr/>
        </p:nvSpPr>
        <p:spPr>
          <a:xfrm>
            <a:off x="2655516" y="371218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{155}</a:t>
            </a:r>
            <a:endParaRPr lang="en-US" sz="1600" dirty="0"/>
          </a:p>
        </p:txBody>
      </p:sp>
    </p:spTree>
    <p:extLst>
      <p:ext uri="{BB962C8B-B14F-4D97-AF65-F5344CB8AC3E}">
        <p14:creationId xmlns:p14="http://schemas.microsoft.com/office/powerpoint/2010/main" val="1378438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70558-6B20-98C3-6140-04C0F865A9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4ECEA7-198F-FDFF-D1B3-C0B62C840F40}"/>
              </a:ext>
            </a:extLst>
          </p:cNvPr>
          <p:cNvSpPr>
            <a:spLocks noGrp="1"/>
          </p:cNvSpPr>
          <p:nvPr>
            <p:ph type="title"/>
          </p:nvPr>
        </p:nvSpPr>
        <p:spPr>
          <a:xfrm>
            <a:off x="1980392" y="13071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إِذَا أَصَابَتْهُمْ مُصِيبَةٌ قَالُوا إِنَّا لِلَّهِ وَإِنَّا إِلَيْهِ رَاجِعُونَ</a:t>
            </a:r>
          </a:p>
        </p:txBody>
      </p:sp>
      <p:sp>
        <p:nvSpPr>
          <p:cNvPr id="14" name="TextBox 13">
            <a:extLst>
              <a:ext uri="{FF2B5EF4-FFF2-40B4-BE49-F238E27FC236}">
                <a16:creationId xmlns:a16="http://schemas.microsoft.com/office/drawing/2014/main" id="{53033B2C-08F5-DB66-B505-D2ABA87E374F}"/>
              </a:ext>
            </a:extLst>
          </p:cNvPr>
          <p:cNvSpPr txBox="1"/>
          <p:nvPr/>
        </p:nvSpPr>
        <p:spPr>
          <a:xfrm>
            <a:off x="2060711" y="4006353"/>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 say, when afflicted with calamity: "To Allah We belong, and to Him is our return":-</a:t>
            </a:r>
          </a:p>
        </p:txBody>
      </p:sp>
      <p:sp>
        <p:nvSpPr>
          <p:cNvPr id="3" name="TextBox 2">
            <a:extLst>
              <a:ext uri="{FF2B5EF4-FFF2-40B4-BE49-F238E27FC236}">
                <a16:creationId xmlns:a16="http://schemas.microsoft.com/office/drawing/2014/main" id="{D30060CD-2957-A5D4-7745-8CEB4A5A7810}"/>
              </a:ext>
            </a:extLst>
          </p:cNvPr>
          <p:cNvSpPr txBox="1"/>
          <p:nvPr/>
        </p:nvSpPr>
        <p:spPr>
          <a:xfrm>
            <a:off x="3099399" y="359945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{156}</a:t>
            </a:r>
            <a:endParaRPr lang="en-US" sz="1600" dirty="0"/>
          </a:p>
        </p:txBody>
      </p:sp>
    </p:spTree>
    <p:extLst>
      <p:ext uri="{BB962C8B-B14F-4D97-AF65-F5344CB8AC3E}">
        <p14:creationId xmlns:p14="http://schemas.microsoft.com/office/powerpoint/2010/main" val="32452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1544D-E98F-AD6D-7FF1-478FE41C1E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502620-FCE7-7D90-AD6B-B2F06CE3B1C9}"/>
              </a:ext>
            </a:extLst>
          </p:cNvPr>
          <p:cNvSpPr>
            <a:spLocks noGrp="1"/>
          </p:cNvSpPr>
          <p:nvPr>
            <p:ph type="title"/>
          </p:nvPr>
        </p:nvSpPr>
        <p:spPr>
          <a:xfrm>
            <a:off x="1980392" y="13071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عَلَيْهِمْ صَلَوَاتٌ مِنْ رَبِّهِمْ وَرَحْمَةٌ ۖ وَأُولَٰئِكَ هُمُ الْمُهْتَدُونَ</a:t>
            </a:r>
          </a:p>
        </p:txBody>
      </p:sp>
      <p:sp>
        <p:nvSpPr>
          <p:cNvPr id="14" name="TextBox 13">
            <a:extLst>
              <a:ext uri="{FF2B5EF4-FFF2-40B4-BE49-F238E27FC236}">
                <a16:creationId xmlns:a16="http://schemas.microsoft.com/office/drawing/2014/main" id="{4EB64D24-3061-F94D-610F-0BDC38AB9C81}"/>
              </a:ext>
            </a:extLst>
          </p:cNvPr>
          <p:cNvSpPr txBox="1"/>
          <p:nvPr/>
        </p:nvSpPr>
        <p:spPr>
          <a:xfrm>
            <a:off x="2060711" y="4006353"/>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those on whom (Descend) blessings from Allah, and Mercy, and they are the ones that receive guidance.</a:t>
            </a:r>
          </a:p>
        </p:txBody>
      </p:sp>
      <p:sp>
        <p:nvSpPr>
          <p:cNvPr id="3" name="TextBox 2">
            <a:extLst>
              <a:ext uri="{FF2B5EF4-FFF2-40B4-BE49-F238E27FC236}">
                <a16:creationId xmlns:a16="http://schemas.microsoft.com/office/drawing/2014/main" id="{ADCFB162-AFB0-AAC0-619A-C8B72E51548A}"/>
              </a:ext>
            </a:extLst>
          </p:cNvPr>
          <p:cNvSpPr txBox="1"/>
          <p:nvPr/>
        </p:nvSpPr>
        <p:spPr>
          <a:xfrm>
            <a:off x="2060711" y="359945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{157}</a:t>
            </a:r>
            <a:endParaRPr lang="en-US" sz="1600" dirty="0"/>
          </a:p>
        </p:txBody>
      </p:sp>
    </p:spTree>
    <p:extLst>
      <p:ext uri="{BB962C8B-B14F-4D97-AF65-F5344CB8AC3E}">
        <p14:creationId xmlns:p14="http://schemas.microsoft.com/office/powerpoint/2010/main" val="3129054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79A35-4504-284B-ED07-30EA6AB09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3506EB-B40C-9599-1834-F47467DBC36E}"/>
              </a:ext>
            </a:extLst>
          </p:cNvPr>
          <p:cNvSpPr>
            <a:spLocks noGrp="1"/>
          </p:cNvSpPr>
          <p:nvPr>
            <p:ph type="title"/>
          </p:nvPr>
        </p:nvSpPr>
        <p:spPr>
          <a:xfrm>
            <a:off x="1980393" y="106747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إِنَّ الصَّفَا وَالْمَرْوَةَ مِنْ شَعَائِرِ اللَّهِ ۖ فَمَنْ حَجَّ الْبَيْتَ أَوِ اعْتَمَرَ فَلَا جُنَاحَ عَلَيْهِ أَنْ يَطَّوَّفَ بِهِمَا ۚ وَمَنْ تَطَوَّعَ خَيْرًا فَإِنَّ اللَّهَ شَاكِرٌ عَلِيمٌ</a:t>
            </a:r>
          </a:p>
        </p:txBody>
      </p:sp>
      <p:sp>
        <p:nvSpPr>
          <p:cNvPr id="14" name="TextBox 13">
            <a:extLst>
              <a:ext uri="{FF2B5EF4-FFF2-40B4-BE49-F238E27FC236}">
                <a16:creationId xmlns:a16="http://schemas.microsoft.com/office/drawing/2014/main" id="{DC375808-C9D3-94B7-3DD4-F5D4A0B9A0F3}"/>
              </a:ext>
            </a:extLst>
          </p:cNvPr>
          <p:cNvSpPr txBox="1"/>
          <p:nvPr/>
        </p:nvSpPr>
        <p:spPr>
          <a:xfrm>
            <a:off x="2060712" y="396937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Safa and Marwa are among the Symbols of Allah. So if those who visit the House in the Season or at other times, should compass them round, it is no sin in them. And if any one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obeyeth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own impulse to good,- be sure that Allah is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6FE3747A-366F-4E2B-2E5F-C073C05EC08C}"/>
              </a:ext>
            </a:extLst>
          </p:cNvPr>
          <p:cNvSpPr txBox="1"/>
          <p:nvPr/>
        </p:nvSpPr>
        <p:spPr>
          <a:xfrm>
            <a:off x="1545808" y="363082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a:t>
            </a:r>
            <a:r>
              <a:rPr lang="ar-EG" sz="1600" dirty="0">
                <a:latin typeface="Arial" panose="020B0604020202020204" pitchFamily="34" charset="0"/>
                <a:cs typeface="Arial" panose="020B0604020202020204" pitchFamily="34" charset="0"/>
              </a:rPr>
              <a:t>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103547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2EE2C-F7DF-292A-F35E-21F76E03C5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CF6DB7-3CBC-9278-B3BD-7E3C457AE4BF}"/>
              </a:ext>
            </a:extLst>
          </p:cNvPr>
          <p:cNvSpPr>
            <a:spLocks noGrp="1"/>
          </p:cNvSpPr>
          <p:nvPr>
            <p:ph type="title"/>
          </p:nvPr>
        </p:nvSpPr>
        <p:spPr>
          <a:xfrm>
            <a:off x="1980393" y="106747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إِنَّ الصَّفَا وَالْمَرْوَةَ مِنْ شَعَائِرِ اللَّهِ ۖ فَمَنْ حَجَّ الْبَيْتَ أَوِ اعْتَمَرَ فَلَا جُنَاحَ عَلَيْهِ أَنْ يَطَّوَّفَ بِهِمَا ۚ وَمَنْ تَطَوَّعَ خَيْرًا فَإِنَّ اللَّهَ شَاكِرٌ عَلِيمٌ</a:t>
            </a:r>
          </a:p>
        </p:txBody>
      </p:sp>
      <p:sp>
        <p:nvSpPr>
          <p:cNvPr id="14" name="TextBox 13">
            <a:extLst>
              <a:ext uri="{FF2B5EF4-FFF2-40B4-BE49-F238E27FC236}">
                <a16:creationId xmlns:a16="http://schemas.microsoft.com/office/drawing/2014/main" id="{38FC95B7-E0AD-D102-C1DD-AF52E0430227}"/>
              </a:ext>
            </a:extLst>
          </p:cNvPr>
          <p:cNvSpPr txBox="1"/>
          <p:nvPr/>
        </p:nvSpPr>
        <p:spPr>
          <a:xfrm>
            <a:off x="2060712" y="396049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Safa and Marwa are among the Symbols of Allah. So if those who visit the House in the Season or at other times, should compass them round, it is no sin in them. And if any one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obeyeth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own impulse to good,- be sure that Allah is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5E4E8EF8-B939-64FF-15A5-DB6AEC025407}"/>
              </a:ext>
            </a:extLst>
          </p:cNvPr>
          <p:cNvSpPr txBox="1"/>
          <p:nvPr/>
        </p:nvSpPr>
        <p:spPr>
          <a:xfrm>
            <a:off x="1492542" y="362194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a:t>
            </a:r>
            <a:r>
              <a:rPr lang="ar-EG" sz="1600" dirty="0">
                <a:latin typeface="Arial" panose="020B0604020202020204" pitchFamily="34" charset="0"/>
                <a:cs typeface="Arial" panose="020B0604020202020204" pitchFamily="34" charset="0"/>
              </a:rPr>
              <a:t>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625575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09B23-9DBB-F87A-A8F1-4F16D1B7D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080BB6-45F8-6849-89A0-ACD43228D732}"/>
              </a:ext>
            </a:extLst>
          </p:cNvPr>
          <p:cNvSpPr>
            <a:spLocks noGrp="1"/>
          </p:cNvSpPr>
          <p:nvPr>
            <p:ph type="title"/>
          </p:nvPr>
        </p:nvSpPr>
        <p:spPr>
          <a:xfrm>
            <a:off x="1980392" y="986683"/>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إِنَّ الَّذِينَ يَكْتُمُونَ مَا أَنْزَلْنَا مِنَ الْبَيِّنَاتِ وَالْهُدَىٰ مِنْ بَعْدِ مَا بَيَّنَّاهُ لِلنَّاسِ فِي الْكِتَابِۙ أُولَٰئِكَ يَلْعَنُهُمُ اللَّهُ وَيَلْعَنُهُمُ اللَّاعِنُونَ</a:t>
            </a:r>
          </a:p>
        </p:txBody>
      </p:sp>
      <p:sp>
        <p:nvSpPr>
          <p:cNvPr id="14" name="TextBox 13">
            <a:extLst>
              <a:ext uri="{FF2B5EF4-FFF2-40B4-BE49-F238E27FC236}">
                <a16:creationId xmlns:a16="http://schemas.microsoft.com/office/drawing/2014/main" id="{B23A4286-A166-2F62-3618-3EAD4B8ED45A}"/>
              </a:ext>
            </a:extLst>
          </p:cNvPr>
          <p:cNvSpPr txBox="1"/>
          <p:nvPr/>
        </p:nvSpPr>
        <p:spPr>
          <a:xfrm>
            <a:off x="2060712" y="4271216"/>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conceal the clear (Signs) We have sent down, and the Guidance, after We have made it clear for the people in the Book,-on them shall be Allah's curse, and the curse of those entitled to curse,-</a:t>
            </a:r>
          </a:p>
        </p:txBody>
      </p:sp>
      <p:sp>
        <p:nvSpPr>
          <p:cNvPr id="3" name="TextBox 2">
            <a:extLst>
              <a:ext uri="{FF2B5EF4-FFF2-40B4-BE49-F238E27FC236}">
                <a16:creationId xmlns:a16="http://schemas.microsoft.com/office/drawing/2014/main" id="{B2205487-D4B4-4B97-49B4-4E4CBE185E19}"/>
              </a:ext>
            </a:extLst>
          </p:cNvPr>
          <p:cNvSpPr txBox="1"/>
          <p:nvPr/>
        </p:nvSpPr>
        <p:spPr>
          <a:xfrm>
            <a:off x="4546461" y="402143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a:t>
            </a:r>
            <a:r>
              <a:rPr lang="ar-EG" sz="1600" dirty="0">
                <a:latin typeface="Arial" panose="020B0604020202020204" pitchFamily="34" charset="0"/>
                <a:cs typeface="Arial" panose="020B0604020202020204" pitchFamily="34" charset="0"/>
              </a:rPr>
              <a:t>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4149460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B720B-EB81-AE8D-82F1-698D48F0A0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ED1CD-F9D3-79AB-0C95-368C0A3FD6B7}"/>
              </a:ext>
            </a:extLst>
          </p:cNvPr>
          <p:cNvSpPr>
            <a:spLocks noGrp="1"/>
          </p:cNvSpPr>
          <p:nvPr>
            <p:ph type="title"/>
          </p:nvPr>
        </p:nvSpPr>
        <p:spPr>
          <a:xfrm>
            <a:off x="1980392" y="11464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إِلَّا الَّذِينَ تَابُوا وَأَصْلَحُوا وَبَيَّنُوا فَأُولَٰئِكَ أَتُوبُ عَلَيْهِمْۚ وَأَنَا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التَّوَّابُ الرَّحِيمُ</a:t>
            </a:r>
          </a:p>
        </p:txBody>
      </p:sp>
      <p:sp>
        <p:nvSpPr>
          <p:cNvPr id="14" name="TextBox 13">
            <a:extLst>
              <a:ext uri="{FF2B5EF4-FFF2-40B4-BE49-F238E27FC236}">
                <a16:creationId xmlns:a16="http://schemas.microsoft.com/office/drawing/2014/main" id="{B9AF5526-4484-B167-39EA-40441BC36157}"/>
              </a:ext>
            </a:extLst>
          </p:cNvPr>
          <p:cNvSpPr txBox="1"/>
          <p:nvPr/>
        </p:nvSpPr>
        <p:spPr>
          <a:xfrm>
            <a:off x="2060711" y="420847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those who repent and make amends and openly declare (the Truth): To them I turn; for I am Oft-returning, Most Merciful</a:t>
            </a:r>
          </a:p>
        </p:txBody>
      </p:sp>
      <p:sp>
        <p:nvSpPr>
          <p:cNvPr id="3" name="TextBox 2">
            <a:extLst>
              <a:ext uri="{FF2B5EF4-FFF2-40B4-BE49-F238E27FC236}">
                <a16:creationId xmlns:a16="http://schemas.microsoft.com/office/drawing/2014/main" id="{8448C978-88CB-AE1D-F72A-6A29FAEAE0D0}"/>
              </a:ext>
            </a:extLst>
          </p:cNvPr>
          <p:cNvSpPr txBox="1"/>
          <p:nvPr/>
        </p:nvSpPr>
        <p:spPr>
          <a:xfrm>
            <a:off x="3845125" y="396817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270886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7D128-9272-097A-4964-1F86474A66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7BFE7E-7956-0989-463B-D2C85150154E}"/>
              </a:ext>
            </a:extLst>
          </p:cNvPr>
          <p:cNvSpPr>
            <a:spLocks noGrp="1"/>
          </p:cNvSpPr>
          <p:nvPr>
            <p:ph type="title"/>
          </p:nvPr>
        </p:nvSpPr>
        <p:spPr>
          <a:xfrm>
            <a:off x="1980392" y="11464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إِنَّ الَّذِينَ كَفَرُوا وَمَاتُوا وَهُمْ كُفَّارٌ أُولَٰئِكَ عَلَيْهِمْ لَعْنَةُ اللَّهِ وَالْمَلَائِكَةِ وَالنَّاسِ أَجْمَعِينَ </a:t>
            </a:r>
          </a:p>
        </p:txBody>
      </p:sp>
      <p:sp>
        <p:nvSpPr>
          <p:cNvPr id="14" name="TextBox 13">
            <a:extLst>
              <a:ext uri="{FF2B5EF4-FFF2-40B4-BE49-F238E27FC236}">
                <a16:creationId xmlns:a16="http://schemas.microsoft.com/office/drawing/2014/main" id="{1ACA47B8-14B6-C8E8-0A4A-E6A04EC9236D}"/>
              </a:ext>
            </a:extLst>
          </p:cNvPr>
          <p:cNvSpPr txBox="1"/>
          <p:nvPr/>
        </p:nvSpPr>
        <p:spPr>
          <a:xfrm>
            <a:off x="2060711" y="4208471"/>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and die rejecting,- on them is Allah's curse, and the curse of angels, and of all mankind;</a:t>
            </a:r>
          </a:p>
        </p:txBody>
      </p:sp>
      <p:sp>
        <p:nvSpPr>
          <p:cNvPr id="3" name="TextBox 2">
            <a:extLst>
              <a:ext uri="{FF2B5EF4-FFF2-40B4-BE49-F238E27FC236}">
                <a16:creationId xmlns:a16="http://schemas.microsoft.com/office/drawing/2014/main" id="{1AAE0659-E571-E2F9-3AEB-69A2166D1695}"/>
              </a:ext>
            </a:extLst>
          </p:cNvPr>
          <p:cNvSpPr txBox="1"/>
          <p:nvPr/>
        </p:nvSpPr>
        <p:spPr>
          <a:xfrm>
            <a:off x="3694205" y="387925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176560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EAF9B-3431-DCE8-3F91-0D229F88CD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1308AA-2948-EDF3-3D13-55CFA1B1D6C9}"/>
              </a:ext>
            </a:extLst>
          </p:cNvPr>
          <p:cNvSpPr>
            <a:spLocks noGrp="1"/>
          </p:cNvSpPr>
          <p:nvPr>
            <p:ph type="title"/>
          </p:nvPr>
        </p:nvSpPr>
        <p:spPr>
          <a:xfrm>
            <a:off x="1980391" y="137730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خَالِدِينَ فِيهَاۖ لَا يُخَفَّفُ عَنْهُمُ الْعَذَابُ وَلَا هُمْ يُنْظَرُونَ</a:t>
            </a:r>
          </a:p>
        </p:txBody>
      </p:sp>
      <p:sp>
        <p:nvSpPr>
          <p:cNvPr id="14" name="TextBox 13">
            <a:extLst>
              <a:ext uri="{FF2B5EF4-FFF2-40B4-BE49-F238E27FC236}">
                <a16:creationId xmlns:a16="http://schemas.microsoft.com/office/drawing/2014/main" id="{085BF73D-882A-3A81-2DE8-0634E3F00A12}"/>
              </a:ext>
            </a:extLst>
          </p:cNvPr>
          <p:cNvSpPr txBox="1"/>
          <p:nvPr/>
        </p:nvSpPr>
        <p:spPr>
          <a:xfrm>
            <a:off x="2060710" y="4059934"/>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will abide therein: Their penalty will not be lightened, nor will respite be their (lot).</a:t>
            </a:r>
          </a:p>
        </p:txBody>
      </p:sp>
      <p:sp>
        <p:nvSpPr>
          <p:cNvPr id="3" name="TextBox 2">
            <a:extLst>
              <a:ext uri="{FF2B5EF4-FFF2-40B4-BE49-F238E27FC236}">
                <a16:creationId xmlns:a16="http://schemas.microsoft.com/office/drawing/2014/main" id="{737A894C-56E2-AB12-4CB8-A1CA7A522277}"/>
              </a:ext>
            </a:extLst>
          </p:cNvPr>
          <p:cNvSpPr txBox="1"/>
          <p:nvPr/>
        </p:nvSpPr>
        <p:spPr>
          <a:xfrm>
            <a:off x="3623183" y="366958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252114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885C4-1FC2-B936-4740-40E6230BF2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734994-E161-C3B2-E312-7946F350EB04}"/>
              </a:ext>
            </a:extLst>
          </p:cNvPr>
          <p:cNvSpPr>
            <a:spLocks noGrp="1"/>
          </p:cNvSpPr>
          <p:nvPr>
            <p:ph type="title"/>
          </p:nvPr>
        </p:nvSpPr>
        <p:spPr>
          <a:xfrm>
            <a:off x="1980393" y="151934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وَإِلَٰهُكُمْ إِلَٰهٌ وَاحِدٌۖ لَا إِلَٰهَ إِلَّا هُوَ الرَّحْمَٰنُ الرَّحِيمُ</a:t>
            </a:r>
          </a:p>
        </p:txBody>
      </p:sp>
      <p:sp>
        <p:nvSpPr>
          <p:cNvPr id="14" name="TextBox 13">
            <a:extLst>
              <a:ext uri="{FF2B5EF4-FFF2-40B4-BE49-F238E27FC236}">
                <a16:creationId xmlns:a16="http://schemas.microsoft.com/office/drawing/2014/main" id="{70C9B0A4-0C89-F764-2574-DF7381EE6C91}"/>
              </a:ext>
            </a:extLst>
          </p:cNvPr>
          <p:cNvSpPr txBox="1"/>
          <p:nvPr/>
        </p:nvSpPr>
        <p:spPr>
          <a:xfrm>
            <a:off x="2060712" y="4201976"/>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your Allah is One Allah: There is no god but He, Most Gracious, Most Merciful.</a:t>
            </a:r>
          </a:p>
        </p:txBody>
      </p:sp>
      <p:sp>
        <p:nvSpPr>
          <p:cNvPr id="3" name="TextBox 2">
            <a:extLst>
              <a:ext uri="{FF2B5EF4-FFF2-40B4-BE49-F238E27FC236}">
                <a16:creationId xmlns:a16="http://schemas.microsoft.com/office/drawing/2014/main" id="{5783E40E-9557-354D-A30B-40233F039FC8}"/>
              </a:ext>
            </a:extLst>
          </p:cNvPr>
          <p:cNvSpPr txBox="1"/>
          <p:nvPr/>
        </p:nvSpPr>
        <p:spPr>
          <a:xfrm>
            <a:off x="3667574" y="386342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844431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7DFDB-EB20-752E-7539-5448D18DC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BDA7E-6FC4-79ED-2697-505A91CA6EB1}"/>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البقرة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8743425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C74EE-0D00-9F48-EA23-1CD942EEF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0976F-C751-89B6-2523-41009FAC451A}"/>
              </a:ext>
            </a:extLst>
          </p:cNvPr>
          <p:cNvSpPr>
            <a:spLocks noGrp="1"/>
          </p:cNvSpPr>
          <p:nvPr>
            <p:ph type="title"/>
          </p:nvPr>
        </p:nvSpPr>
        <p:spPr>
          <a:xfrm>
            <a:off x="1980392" y="108695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إِنَّ فِي خَلْقِ السَّمَاوَاتِ وَالْأَرْضِ وَاخْتِلَافِ اللَّيْلِ وَالنَّهَارِ وَالْفُلْكِ الَّتِي تَجْرِي فِي الْبَحْرِ بِمَا يَنْفَعُ النَّاسَ وَمَا أَنْزَلَ اللَّهُ مِنَ السَّمَاءِ مِنْ مَاءٍ فَأَحْيَا بِهِ الْأَرْضَ بَعْدَ مَوْتِهَا...</a:t>
            </a:r>
          </a:p>
        </p:txBody>
      </p:sp>
      <p:sp>
        <p:nvSpPr>
          <p:cNvPr id="14" name="TextBox 13">
            <a:extLst>
              <a:ext uri="{FF2B5EF4-FFF2-40B4-BE49-F238E27FC236}">
                <a16:creationId xmlns:a16="http://schemas.microsoft.com/office/drawing/2014/main" id="{98F79418-338C-E356-B1C8-E5EC256F2A84}"/>
              </a:ext>
            </a:extLst>
          </p:cNvPr>
          <p:cNvSpPr txBox="1"/>
          <p:nvPr/>
        </p:nvSpPr>
        <p:spPr>
          <a:xfrm>
            <a:off x="2060712" y="426412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in the creation of the heavens and the earth; in the alternation of the night and the day; in the sailing of the ships through the ocean for the profit of mankind; in the rain which Allah Sends down from the skies, and the life which He gives therewith to an earth that is dead;</a:t>
            </a:r>
          </a:p>
        </p:txBody>
      </p:sp>
    </p:spTree>
    <p:extLst>
      <p:ext uri="{BB962C8B-B14F-4D97-AF65-F5344CB8AC3E}">
        <p14:creationId xmlns:p14="http://schemas.microsoft.com/office/powerpoint/2010/main" val="30737342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B6A04-9A84-B448-7643-B2AFA4A0D8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415854-D3F3-A58D-9035-E1A7C2C8A10B}"/>
              </a:ext>
            </a:extLst>
          </p:cNvPr>
          <p:cNvSpPr>
            <a:spLocks noGrp="1"/>
          </p:cNvSpPr>
          <p:nvPr>
            <p:ph type="title"/>
          </p:nvPr>
        </p:nvSpPr>
        <p:spPr>
          <a:xfrm>
            <a:off x="1980391" y="98336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وَبَثَّ فِيهَا مِنْ كُلِّ دَابَّةٍ وَتَصْرِيفِ الرِّيَاحِ وَالسَّحَابِ الْمُسَخَّرِ بَيْنَ السَّمَاءِ وَالْأَرْضِ لَآيَاتٍ لِقَوْمٍ يَعْقِلُونَ</a:t>
            </a:r>
          </a:p>
        </p:txBody>
      </p:sp>
      <p:sp>
        <p:nvSpPr>
          <p:cNvPr id="14" name="TextBox 13">
            <a:extLst>
              <a:ext uri="{FF2B5EF4-FFF2-40B4-BE49-F238E27FC236}">
                <a16:creationId xmlns:a16="http://schemas.microsoft.com/office/drawing/2014/main" id="{441D9D07-CDDD-4BD8-BC18-551078534D29}"/>
              </a:ext>
            </a:extLst>
          </p:cNvPr>
          <p:cNvSpPr txBox="1"/>
          <p:nvPr/>
        </p:nvSpPr>
        <p:spPr>
          <a:xfrm>
            <a:off x="2060711" y="400666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 beasts of all kinds that He scatters through the earth; in the change of the winds, and the clouds which they Trail like their slaves between the sky and the earth;- (Here) indeed are Signs for a people that are wise.</a:t>
            </a:r>
          </a:p>
        </p:txBody>
      </p:sp>
      <p:sp>
        <p:nvSpPr>
          <p:cNvPr id="3" name="TextBox 2">
            <a:extLst>
              <a:ext uri="{FF2B5EF4-FFF2-40B4-BE49-F238E27FC236}">
                <a16:creationId xmlns:a16="http://schemas.microsoft.com/office/drawing/2014/main" id="{F09EDFF6-8049-E469-E008-AA6DA76E8538}"/>
              </a:ext>
            </a:extLst>
          </p:cNvPr>
          <p:cNvSpPr txBox="1"/>
          <p:nvPr/>
        </p:nvSpPr>
        <p:spPr>
          <a:xfrm>
            <a:off x="2486844" y="360596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125081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72EB6-5BB5-0DE2-E3BC-742462DFC2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B45837-C351-C0F7-0496-87D521533B61}"/>
              </a:ext>
            </a:extLst>
          </p:cNvPr>
          <p:cNvSpPr>
            <a:spLocks noGrp="1"/>
          </p:cNvSpPr>
          <p:nvPr>
            <p:ph type="title"/>
          </p:nvPr>
        </p:nvSpPr>
        <p:spPr>
          <a:xfrm>
            <a:off x="1980391" y="91234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وَمِنَ النَّاسِ مَنْ يَتَّخِذُ مِنْ دُونِ اللَّهِ أَنْدَادًا يُحِبُّونَهُمْ كَحُبِّ اللَّهِۖ وَالَّذِينَ آمَنُوا أَشَدُّ حُبًّا لِلَّهِۗ وَلَوْ يَرَى الَّذِينَ ظَلَمُوا إِذْ يَرَوْنَ الْعَذَابَ أَنَّ الْقُوَّةَ لِلَّهِ جَمِيعًا وَأَنَّ اللَّهَ شَدِيدُ الْعَذَابِ</a:t>
            </a:r>
          </a:p>
        </p:txBody>
      </p:sp>
      <p:sp>
        <p:nvSpPr>
          <p:cNvPr id="14" name="TextBox 13">
            <a:extLst>
              <a:ext uri="{FF2B5EF4-FFF2-40B4-BE49-F238E27FC236}">
                <a16:creationId xmlns:a16="http://schemas.microsoft.com/office/drawing/2014/main" id="{2484847B-D15B-ADF4-8CED-BCE966ABC5BB}"/>
              </a:ext>
            </a:extLst>
          </p:cNvPr>
          <p:cNvSpPr txBox="1"/>
          <p:nvPr/>
        </p:nvSpPr>
        <p:spPr>
          <a:xfrm>
            <a:off x="2060710" y="407768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Yet there are men who take (for worship) others besides Allah, as equal (with Allah): They love them as they should love Allah. But those of Faith are overflowing in their love for Allah. If only the unrighteous could see, behold, they would see the penalty: that to Allah belongs all power, and Allah will strongly enforce the penalty.</a:t>
            </a:r>
          </a:p>
        </p:txBody>
      </p:sp>
      <p:sp>
        <p:nvSpPr>
          <p:cNvPr id="3" name="TextBox 2">
            <a:extLst>
              <a:ext uri="{FF2B5EF4-FFF2-40B4-BE49-F238E27FC236}">
                <a16:creationId xmlns:a16="http://schemas.microsoft.com/office/drawing/2014/main" id="{3C055F9B-4F69-9B64-B6DC-825B12FD6E52}"/>
              </a:ext>
            </a:extLst>
          </p:cNvPr>
          <p:cNvSpPr txBox="1"/>
          <p:nvPr/>
        </p:nvSpPr>
        <p:spPr>
          <a:xfrm>
            <a:off x="2166654" y="373309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6991805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3BF11-6335-7410-5EC3-8646CFED20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B5257-2A43-F097-F5CF-8A27D089B133}"/>
              </a:ext>
            </a:extLst>
          </p:cNvPr>
          <p:cNvSpPr>
            <a:spLocks noGrp="1"/>
          </p:cNvSpPr>
          <p:nvPr>
            <p:ph type="title"/>
          </p:nvPr>
        </p:nvSpPr>
        <p:spPr>
          <a:xfrm>
            <a:off x="1980389" y="123358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إِذْ تَبَرَّأَ الَّذِينَ اتُّبِعُوا مِنَ الَّذِينَ اتَّبَعُوا وَرَأَوُا الْعَذَابَ وَتَقَطَّعَتْ بِهِمُ الْأَسْبَابُ</a:t>
            </a:r>
          </a:p>
        </p:txBody>
      </p:sp>
      <p:sp>
        <p:nvSpPr>
          <p:cNvPr id="14" name="TextBox 13">
            <a:extLst>
              <a:ext uri="{FF2B5EF4-FFF2-40B4-BE49-F238E27FC236}">
                <a16:creationId xmlns:a16="http://schemas.microsoft.com/office/drawing/2014/main" id="{510A3ECB-8698-D812-2E55-B879EF30B89A}"/>
              </a:ext>
            </a:extLst>
          </p:cNvPr>
          <p:cNvSpPr txBox="1"/>
          <p:nvPr/>
        </p:nvSpPr>
        <p:spPr>
          <a:xfrm>
            <a:off x="2060709" y="389349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would those who are followed clear themselves of those who follow (them) : They would see the penalty, and all relations between them would be cut off.</a:t>
            </a:r>
          </a:p>
        </p:txBody>
      </p:sp>
      <p:sp>
        <p:nvSpPr>
          <p:cNvPr id="3" name="TextBox 2">
            <a:extLst>
              <a:ext uri="{FF2B5EF4-FFF2-40B4-BE49-F238E27FC236}">
                <a16:creationId xmlns:a16="http://schemas.microsoft.com/office/drawing/2014/main" id="{AF88D986-D9EF-A395-97F4-B105A85CFFB6}"/>
              </a:ext>
            </a:extLst>
          </p:cNvPr>
          <p:cNvSpPr txBox="1"/>
          <p:nvPr/>
        </p:nvSpPr>
        <p:spPr>
          <a:xfrm>
            <a:off x="1718540" y="335797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465994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CAB31-BD32-91B3-0B21-AAEB6A3BAE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715948-4D5C-E0F2-FCFC-5392B35E12AE}"/>
              </a:ext>
            </a:extLst>
          </p:cNvPr>
          <p:cNvSpPr>
            <a:spLocks noGrp="1"/>
          </p:cNvSpPr>
          <p:nvPr>
            <p:ph type="title"/>
          </p:nvPr>
        </p:nvSpPr>
        <p:spPr>
          <a:xfrm>
            <a:off x="1980389" y="896235"/>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وَقَالَ الَّذِينَ اتَّبَعُوا لَوْ أَنَّ لَنَا كَرَّةً فَنَتَبَرَّأَ مِنْهُمْ كَمَا تَبَرَّءُوا مِنَّاۗ كَذَٰلِكَ يُرِيهِمُ اللَّهُ أَعْمَالَهُمْ حَسَرَاتٍ عَلَيْهِمْۖ وَمَا هُمْ بِخَارِجِينَ مِنَ النَّارِ</a:t>
            </a:r>
          </a:p>
        </p:txBody>
      </p:sp>
      <p:sp>
        <p:nvSpPr>
          <p:cNvPr id="14" name="TextBox 13">
            <a:extLst>
              <a:ext uri="{FF2B5EF4-FFF2-40B4-BE49-F238E27FC236}">
                <a16:creationId xmlns:a16="http://schemas.microsoft.com/office/drawing/2014/main" id="{7771C47E-48CD-F109-9EB2-48A320C9CE99}"/>
              </a:ext>
            </a:extLst>
          </p:cNvPr>
          <p:cNvSpPr txBox="1"/>
          <p:nvPr/>
        </p:nvSpPr>
        <p:spPr>
          <a:xfrm>
            <a:off x="2060708" y="3998374"/>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those who followed would say: "If only We had one more chance, We would clear ourselves of them, as they have cleared themselves of us." Thus will Allah show them (The fruits of) their deeds as (nothing but) regrets. Nor will there be a way for them out of the Fire.</a:t>
            </a:r>
          </a:p>
        </p:txBody>
      </p:sp>
      <p:sp>
        <p:nvSpPr>
          <p:cNvPr id="3" name="TextBox 2">
            <a:extLst>
              <a:ext uri="{FF2B5EF4-FFF2-40B4-BE49-F238E27FC236}">
                <a16:creationId xmlns:a16="http://schemas.microsoft.com/office/drawing/2014/main" id="{35EE001B-9587-C2D7-9143-FBB833C8D604}"/>
              </a:ext>
            </a:extLst>
          </p:cNvPr>
          <p:cNvSpPr txBox="1"/>
          <p:nvPr/>
        </p:nvSpPr>
        <p:spPr>
          <a:xfrm>
            <a:off x="4615881" y="375807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888095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FE235-30AD-2CAE-BD3F-6625FC2641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46CEF2-27DC-FDEA-482D-AA26D1991187}"/>
              </a:ext>
            </a:extLst>
          </p:cNvPr>
          <p:cNvSpPr>
            <a:spLocks noGrp="1"/>
          </p:cNvSpPr>
          <p:nvPr>
            <p:ph type="title"/>
          </p:nvPr>
        </p:nvSpPr>
        <p:spPr>
          <a:xfrm>
            <a:off x="1980388" y="112947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يَا أَيُّهَا النَّاسُ كُلُوا مِمَّا فِي الْأَرْضِ حَلَالًا طَيِّبًا وَلَا تَتَّبِعُوا خُطُوَاتِ الشَّيْطَانِۚ إِنَّهُ لَكُمْ عَدُوٌّ مُبِينٌ</a:t>
            </a:r>
          </a:p>
        </p:txBody>
      </p:sp>
      <p:sp>
        <p:nvSpPr>
          <p:cNvPr id="14" name="TextBox 13">
            <a:extLst>
              <a:ext uri="{FF2B5EF4-FFF2-40B4-BE49-F238E27FC236}">
                <a16:creationId xmlns:a16="http://schemas.microsoft.com/office/drawing/2014/main" id="{69F04555-87D0-CD66-1420-891CF1FE23FB}"/>
              </a:ext>
            </a:extLst>
          </p:cNvPr>
          <p:cNvSpPr txBox="1"/>
          <p:nvPr/>
        </p:nvSpPr>
        <p:spPr>
          <a:xfrm>
            <a:off x="2060708" y="415982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people! Eat of what is on earth, Lawful and good; and do not follow the footsteps of the evil one, for he is to you an avowed enemy.</a:t>
            </a:r>
          </a:p>
        </p:txBody>
      </p:sp>
      <p:sp>
        <p:nvSpPr>
          <p:cNvPr id="3" name="TextBox 2">
            <a:extLst>
              <a:ext uri="{FF2B5EF4-FFF2-40B4-BE49-F238E27FC236}">
                <a16:creationId xmlns:a16="http://schemas.microsoft.com/office/drawing/2014/main" id="{1B2177E0-1927-84C0-4996-82F8A94AE092}"/>
              </a:ext>
            </a:extLst>
          </p:cNvPr>
          <p:cNvSpPr txBox="1"/>
          <p:nvPr/>
        </p:nvSpPr>
        <p:spPr>
          <a:xfrm>
            <a:off x="2695084" y="37397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6632424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F1D7E-66BE-2143-78D0-1A9E001338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7D223D-779D-0442-54CF-4CA475BC410B}"/>
              </a:ext>
            </a:extLst>
          </p:cNvPr>
          <p:cNvSpPr>
            <a:spLocks noGrp="1"/>
          </p:cNvSpPr>
          <p:nvPr>
            <p:ph type="title"/>
          </p:nvPr>
        </p:nvSpPr>
        <p:spPr>
          <a:xfrm>
            <a:off x="1980388" y="137804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إِنَّمَا يَأْمُرُكُمْ بِالسُّوءِ وَالْفَحْشَاءِ وَأَنْ تَقُولُوا عَلَى اللَّهِ مَا لَا تَعْلَمُونَ </a:t>
            </a:r>
          </a:p>
        </p:txBody>
      </p:sp>
      <p:sp>
        <p:nvSpPr>
          <p:cNvPr id="14" name="TextBox 13">
            <a:extLst>
              <a:ext uri="{FF2B5EF4-FFF2-40B4-BE49-F238E27FC236}">
                <a16:creationId xmlns:a16="http://schemas.microsoft.com/office/drawing/2014/main" id="{11967CCB-6EAE-5DB6-0D5D-F91C88A42487}"/>
              </a:ext>
            </a:extLst>
          </p:cNvPr>
          <p:cNvSpPr txBox="1"/>
          <p:nvPr/>
        </p:nvSpPr>
        <p:spPr>
          <a:xfrm>
            <a:off x="2060708" y="4124313"/>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he commands you what is evil and shameful, and that ye should say of Allah that of which ye have no knowledge.</a:t>
            </a:r>
          </a:p>
        </p:txBody>
      </p:sp>
      <p:sp>
        <p:nvSpPr>
          <p:cNvPr id="3" name="TextBox 2">
            <a:extLst>
              <a:ext uri="{FF2B5EF4-FFF2-40B4-BE49-F238E27FC236}">
                <a16:creationId xmlns:a16="http://schemas.microsoft.com/office/drawing/2014/main" id="{56C4D82D-ADB6-1982-BB4E-991014074E2D}"/>
              </a:ext>
            </a:extLst>
          </p:cNvPr>
          <p:cNvSpPr txBox="1"/>
          <p:nvPr/>
        </p:nvSpPr>
        <p:spPr>
          <a:xfrm>
            <a:off x="2206812" y="371057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8980699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8ECCD-3524-5100-BBC9-E8CE63F0F4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B320E6-156C-42C6-00F0-3952D02DCCCE}"/>
              </a:ext>
            </a:extLst>
          </p:cNvPr>
          <p:cNvSpPr>
            <a:spLocks noGrp="1"/>
          </p:cNvSpPr>
          <p:nvPr>
            <p:ph type="title"/>
          </p:nvPr>
        </p:nvSpPr>
        <p:spPr>
          <a:xfrm>
            <a:off x="1980388" y="1048616"/>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وَإِذَا قِيلَ لَهُمُ اتَّبِعُوا مَا أَنْزَلَ اللَّهُ</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قَالُوا بَلْ نَتَّبِعُ مَا أَلْفَيْنَا عَلَيْهِ آبَاءَنَاۗ </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أَوَلَوْ كَانَ آبَاؤُهُمْ لَا يَعْقِلُونَ شَيْئًا </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وَلَا يَهْتَدُونَ</a:t>
            </a:r>
          </a:p>
        </p:txBody>
      </p:sp>
      <p:sp>
        <p:nvSpPr>
          <p:cNvPr id="14" name="TextBox 13">
            <a:extLst>
              <a:ext uri="{FF2B5EF4-FFF2-40B4-BE49-F238E27FC236}">
                <a16:creationId xmlns:a16="http://schemas.microsoft.com/office/drawing/2014/main" id="{18419849-7D22-0A12-F76E-F003858BFA22}"/>
              </a:ext>
            </a:extLst>
          </p:cNvPr>
          <p:cNvSpPr txBox="1"/>
          <p:nvPr/>
        </p:nvSpPr>
        <p:spPr>
          <a:xfrm>
            <a:off x="2060707" y="4239724"/>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"Follow what Allah hath revealed:" They say: "Nay! we shall follow the ways of our fathers." What! even though their fathers Were void of wisdom and guidance?</a:t>
            </a:r>
          </a:p>
        </p:txBody>
      </p:sp>
      <p:sp>
        <p:nvSpPr>
          <p:cNvPr id="3" name="TextBox 2">
            <a:extLst>
              <a:ext uri="{FF2B5EF4-FFF2-40B4-BE49-F238E27FC236}">
                <a16:creationId xmlns:a16="http://schemas.microsoft.com/office/drawing/2014/main" id="{F68F178D-D868-85D9-6267-3DD8B9E0DC6D}"/>
              </a:ext>
            </a:extLst>
          </p:cNvPr>
          <p:cNvSpPr txBox="1"/>
          <p:nvPr/>
        </p:nvSpPr>
        <p:spPr>
          <a:xfrm>
            <a:off x="4337453" y="400354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5103310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486E8-3CFD-5991-ADD8-153E485C03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04D952-2D24-EA89-0DBC-8A2287299836}"/>
              </a:ext>
            </a:extLst>
          </p:cNvPr>
          <p:cNvSpPr>
            <a:spLocks noGrp="1"/>
          </p:cNvSpPr>
          <p:nvPr>
            <p:ph type="title"/>
          </p:nvPr>
        </p:nvSpPr>
        <p:spPr>
          <a:xfrm>
            <a:off x="1980387" y="115514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وَمَثَلُ الَّذِينَ كَفَرُوا كَمَثَلِ الَّذِي يَنْعِقُ بِمَا لَا يَسْمَعُ إِلَّا دُعَاءً وَنِدَاءًۚ صُمٌّ بُكْمٌ عُمْيٌ فَهُمْ لَا يَعْقِلُونَ </a:t>
            </a:r>
          </a:p>
        </p:txBody>
      </p:sp>
      <p:sp>
        <p:nvSpPr>
          <p:cNvPr id="14" name="TextBox 13">
            <a:extLst>
              <a:ext uri="{FF2B5EF4-FFF2-40B4-BE49-F238E27FC236}">
                <a16:creationId xmlns:a16="http://schemas.microsoft.com/office/drawing/2014/main" id="{6801C811-9C25-0BC6-041C-1B52DFB563E0}"/>
              </a:ext>
            </a:extLst>
          </p:cNvPr>
          <p:cNvSpPr txBox="1"/>
          <p:nvPr/>
        </p:nvSpPr>
        <p:spPr>
          <a:xfrm>
            <a:off x="2060707" y="4186456"/>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parable of those who reject Faith is as if one were to shout Like a goat-herd, to things that listen to nothing but calls and cries: Deaf, dumb, and blind, they are void of wisdom</a:t>
            </a:r>
          </a:p>
        </p:txBody>
      </p:sp>
      <p:sp>
        <p:nvSpPr>
          <p:cNvPr id="3" name="TextBox 2">
            <a:extLst>
              <a:ext uri="{FF2B5EF4-FFF2-40B4-BE49-F238E27FC236}">
                <a16:creationId xmlns:a16="http://schemas.microsoft.com/office/drawing/2014/main" id="{07ED7B71-8925-A3EE-899A-42E5220455C5}"/>
              </a:ext>
            </a:extLst>
          </p:cNvPr>
          <p:cNvSpPr txBox="1"/>
          <p:nvPr/>
        </p:nvSpPr>
        <p:spPr>
          <a:xfrm>
            <a:off x="3369787" y="375496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4065944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C5A2A-8A0F-3424-FB5C-88307645D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8CBA5-99E4-3C76-3236-CAC138F9B2F0}"/>
              </a:ext>
            </a:extLst>
          </p:cNvPr>
          <p:cNvSpPr>
            <a:spLocks noGrp="1"/>
          </p:cNvSpPr>
          <p:nvPr>
            <p:ph type="title"/>
          </p:nvPr>
        </p:nvSpPr>
        <p:spPr>
          <a:xfrm>
            <a:off x="1980387" y="112851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كُلُوا مِنْ طَيِّبَاتِ مَا رَزَقْنَاكُمْ وَاشْكُرُوا لِلَّهِ إِنْ كُنْتُمْ إِيَّاهُ تَعْبُدُونَ</a:t>
            </a:r>
          </a:p>
        </p:txBody>
      </p:sp>
      <p:sp>
        <p:nvSpPr>
          <p:cNvPr id="14" name="TextBox 13">
            <a:extLst>
              <a:ext uri="{FF2B5EF4-FFF2-40B4-BE49-F238E27FC236}">
                <a16:creationId xmlns:a16="http://schemas.microsoft.com/office/drawing/2014/main" id="{BEF2E83A-F12D-1358-DD97-C28D3048D837}"/>
              </a:ext>
            </a:extLst>
          </p:cNvPr>
          <p:cNvSpPr txBox="1"/>
          <p:nvPr/>
        </p:nvSpPr>
        <p:spPr>
          <a:xfrm>
            <a:off x="2060707" y="423084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Eat of the good things that We have provided for you, and be grateful to Allah, if it is Him ye worship.</a:t>
            </a:r>
          </a:p>
        </p:txBody>
      </p:sp>
      <p:sp>
        <p:nvSpPr>
          <p:cNvPr id="3" name="TextBox 2">
            <a:extLst>
              <a:ext uri="{FF2B5EF4-FFF2-40B4-BE49-F238E27FC236}">
                <a16:creationId xmlns:a16="http://schemas.microsoft.com/office/drawing/2014/main" id="{DB960C93-64F8-1CA2-06D2-8B2FB7E91ECC}"/>
              </a:ext>
            </a:extLst>
          </p:cNvPr>
          <p:cNvSpPr txBox="1"/>
          <p:nvPr/>
        </p:nvSpPr>
        <p:spPr>
          <a:xfrm>
            <a:off x="4151022" y="389229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137496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599A9-151B-8F2B-4CE0-D872579645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A0785-9A0A-160A-3AFE-2AAE8CF92ABC}"/>
              </a:ext>
            </a:extLst>
          </p:cNvPr>
          <p:cNvSpPr>
            <a:spLocks noGrp="1"/>
          </p:cNvSpPr>
          <p:nvPr>
            <p:ph type="title"/>
          </p:nvPr>
        </p:nvSpPr>
        <p:spPr>
          <a:xfrm>
            <a:off x="1980389" y="661305"/>
            <a:ext cx="8231214" cy="3461837"/>
          </a:xfrm>
        </p:spPr>
        <p:txBody>
          <a:bodyPr>
            <a:noAutofit/>
          </a:bodyPr>
          <a:lstStyle/>
          <a:p>
            <a:pPr marL="0" eaLnBrk="1" latinLnBrk="0" hangingPunct="1">
              <a:lnSpc>
                <a:spcPct val="100000"/>
              </a:lnSpc>
            </a:pP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سَيَقُولُ السُّفَهَاءُ مِنَ النَّاسِ مَا وَلَّاهُمْ عَنْ قِبْلَتِهِمُ الَّتِي كَانُوا عَلَيْهَا ۚ قُلْ لِلَّهِ الْمَشْرِقُ وَالْمَغْرِبُۚ يَهْدِي مَنْ يَشَاءُ إِلَىٰ صِرَاطٍ مُسْتَقِيمٍ </a:t>
            </a:r>
          </a:p>
        </p:txBody>
      </p:sp>
      <p:sp>
        <p:nvSpPr>
          <p:cNvPr id="14" name="TextBox 13">
            <a:extLst>
              <a:ext uri="{FF2B5EF4-FFF2-40B4-BE49-F238E27FC236}">
                <a16:creationId xmlns:a16="http://schemas.microsoft.com/office/drawing/2014/main" id="{7D9A8AA9-AE0F-2502-ADDE-A98DBD041BC0}"/>
              </a:ext>
            </a:extLst>
          </p:cNvPr>
          <p:cNvSpPr txBox="1"/>
          <p:nvPr/>
        </p:nvSpPr>
        <p:spPr>
          <a:xfrm>
            <a:off x="2060708" y="4341269"/>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fools among the people will say: "What hath turned them from the Qibla to which they were used?" Say: To Allah belong both east and West: He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will to a Way that is straight.</a:t>
            </a:r>
          </a:p>
        </p:txBody>
      </p:sp>
      <p:sp>
        <p:nvSpPr>
          <p:cNvPr id="3" name="TextBox 2">
            <a:extLst>
              <a:ext uri="{FF2B5EF4-FFF2-40B4-BE49-F238E27FC236}">
                <a16:creationId xmlns:a16="http://schemas.microsoft.com/office/drawing/2014/main" id="{44C295CD-AC09-8BB6-20E0-B27FDF8BA890}"/>
              </a:ext>
            </a:extLst>
          </p:cNvPr>
          <p:cNvSpPr txBox="1"/>
          <p:nvPr/>
        </p:nvSpPr>
        <p:spPr>
          <a:xfrm>
            <a:off x="3928663" y="414480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2}</a:t>
            </a:r>
            <a:endParaRPr lang="en-US" sz="1600" dirty="0"/>
          </a:p>
        </p:txBody>
      </p:sp>
    </p:spTree>
    <p:extLst>
      <p:ext uri="{BB962C8B-B14F-4D97-AF65-F5344CB8AC3E}">
        <p14:creationId xmlns:p14="http://schemas.microsoft.com/office/powerpoint/2010/main" val="30518874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74FC5-490A-94CB-6EE4-9F091632C6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ADD100-94DA-FE86-0AA5-2B7779524ABA}"/>
              </a:ext>
            </a:extLst>
          </p:cNvPr>
          <p:cNvSpPr>
            <a:spLocks noGrp="1"/>
          </p:cNvSpPr>
          <p:nvPr>
            <p:ph type="title"/>
          </p:nvPr>
        </p:nvSpPr>
        <p:spPr>
          <a:xfrm>
            <a:off x="1980387" y="995938"/>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إِنَّمَا حَرَّمَ عَلَيْكُمُ الْمَيْتَةَ وَالدَّمَ وَلَحْمَ الْخِنْزِيرِ وَمَا أُهِلَّ بِهِ لِغَيْرِ اللَّهِۖ فَمَنِ </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اضْطُرَّ غَيْرَ بَاغٍ وَلَا عَادٍ فَلَا إِثْمَ </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عَلَيْهِۚ إِنَّ اللَّهَ غَفُورٌ رَحِيمٌ </a:t>
            </a:r>
          </a:p>
        </p:txBody>
      </p:sp>
      <p:sp>
        <p:nvSpPr>
          <p:cNvPr id="14" name="TextBox 13">
            <a:extLst>
              <a:ext uri="{FF2B5EF4-FFF2-40B4-BE49-F238E27FC236}">
                <a16:creationId xmlns:a16="http://schemas.microsoft.com/office/drawing/2014/main" id="{8168BE81-AD8F-8F6A-4F74-443994C1C050}"/>
              </a:ext>
            </a:extLst>
          </p:cNvPr>
          <p:cNvSpPr txBox="1"/>
          <p:nvPr/>
        </p:nvSpPr>
        <p:spPr>
          <a:xfrm>
            <a:off x="2060707" y="423084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hath only forbidden you dead meat, and blood, and the flesh of swine, and that on which any other name hath been invoked besides that of Allah. But if one is forced by necessity, without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wilful</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disobedience, nor transgressing due limits,- then is he guiltless. For Allah is Oft-forgiving Most Merciful.</a:t>
            </a:r>
          </a:p>
        </p:txBody>
      </p:sp>
      <p:sp>
        <p:nvSpPr>
          <p:cNvPr id="3" name="TextBox 2">
            <a:extLst>
              <a:ext uri="{FF2B5EF4-FFF2-40B4-BE49-F238E27FC236}">
                <a16:creationId xmlns:a16="http://schemas.microsoft.com/office/drawing/2014/main" id="{A10BCCAD-FF5D-4FE2-E1E7-9D0C79B1D3F9}"/>
              </a:ext>
            </a:extLst>
          </p:cNvPr>
          <p:cNvSpPr txBox="1"/>
          <p:nvPr/>
        </p:nvSpPr>
        <p:spPr>
          <a:xfrm>
            <a:off x="3103457" y="399882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789536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03BCC-3DCB-54C4-E01C-4A97661189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2EEB4C-478D-3CDC-F5DB-8873ED12D8A8}"/>
              </a:ext>
            </a:extLst>
          </p:cNvPr>
          <p:cNvSpPr>
            <a:spLocks noGrp="1"/>
          </p:cNvSpPr>
          <p:nvPr>
            <p:ph type="title"/>
          </p:nvPr>
        </p:nvSpPr>
        <p:spPr>
          <a:xfrm>
            <a:off x="1980387" y="1049206"/>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إِنَّ الَّذِينَ يَكْتُمُونَ مَا أَنْزَلَ اللَّهُ مِنَ الْكِتَابِ وَيَشْتَرُونَ بِهِ ثَمَنًا قَلِيلًاۙ أُولَٰئِكَ مَا يَأْكُلُونَ فِي بُطُونِهِمْ إِلَّا النَّارَ وَلَا يُكَلِّمُهُمُ اللَّهُ يَوْمَ الْقِيَامَةِ وَلَا يُزَكِّيهِمْ وَلَهُمْ عَذَابٌ أَلِيمٌ</a:t>
            </a:r>
          </a:p>
        </p:txBody>
      </p:sp>
      <p:sp>
        <p:nvSpPr>
          <p:cNvPr id="14" name="TextBox 13">
            <a:extLst>
              <a:ext uri="{FF2B5EF4-FFF2-40B4-BE49-F238E27FC236}">
                <a16:creationId xmlns:a16="http://schemas.microsoft.com/office/drawing/2014/main" id="{27FFAC6F-4110-64B5-349F-ED1ECBB0B948}"/>
              </a:ext>
            </a:extLst>
          </p:cNvPr>
          <p:cNvSpPr txBox="1"/>
          <p:nvPr/>
        </p:nvSpPr>
        <p:spPr>
          <a:xfrm>
            <a:off x="2060712" y="431074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conceal Allah's revelations in the Book, and purchase for them a miserable profit,- they swallow into themselves naught but Fire; Allah will not address them on the Day of Resurrection. Nor purify them: Grievous will be their penalty.</a:t>
            </a:r>
          </a:p>
        </p:txBody>
      </p:sp>
      <p:sp>
        <p:nvSpPr>
          <p:cNvPr id="3" name="TextBox 2">
            <a:extLst>
              <a:ext uri="{FF2B5EF4-FFF2-40B4-BE49-F238E27FC236}">
                <a16:creationId xmlns:a16="http://schemas.microsoft.com/office/drawing/2014/main" id="{CD9D52BF-B00A-103E-F3BA-7987031887E1}"/>
              </a:ext>
            </a:extLst>
          </p:cNvPr>
          <p:cNvSpPr txBox="1"/>
          <p:nvPr/>
        </p:nvSpPr>
        <p:spPr>
          <a:xfrm>
            <a:off x="2140185" y="398614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029066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5AF08-2D94-84B9-40CB-BD9DE48A2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B06422-C0D0-1536-E5CE-0A1BC11F3F47}"/>
              </a:ext>
            </a:extLst>
          </p:cNvPr>
          <p:cNvSpPr>
            <a:spLocks noGrp="1"/>
          </p:cNvSpPr>
          <p:nvPr>
            <p:ph type="title"/>
          </p:nvPr>
        </p:nvSpPr>
        <p:spPr>
          <a:xfrm>
            <a:off x="1980387" y="120012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الَّذِينَ اشْتَرَوُا الضَّلَالَةَ بِالْهُدَىٰ وَالْعَذَابَ بِالْمَغْفِرَةِۚ فَمَا أَصْبَرَهُمْ عَلَى النَّارِ </a:t>
            </a:r>
          </a:p>
        </p:txBody>
      </p:sp>
      <p:sp>
        <p:nvSpPr>
          <p:cNvPr id="14" name="TextBox 13">
            <a:extLst>
              <a:ext uri="{FF2B5EF4-FFF2-40B4-BE49-F238E27FC236}">
                <a16:creationId xmlns:a16="http://schemas.microsoft.com/office/drawing/2014/main" id="{B147E571-FD72-DDD5-8BFE-0C9EBE5181B1}"/>
              </a:ext>
            </a:extLst>
          </p:cNvPr>
          <p:cNvSpPr txBox="1"/>
          <p:nvPr/>
        </p:nvSpPr>
        <p:spPr>
          <a:xfrm>
            <a:off x="2060712" y="431074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the ones who buy Error in place of Guidance and Torment in place of Forgiveness. Ah! what boldness (They show) for the Fire!</a:t>
            </a:r>
          </a:p>
        </p:txBody>
      </p:sp>
      <p:sp>
        <p:nvSpPr>
          <p:cNvPr id="3" name="TextBox 2">
            <a:extLst>
              <a:ext uri="{FF2B5EF4-FFF2-40B4-BE49-F238E27FC236}">
                <a16:creationId xmlns:a16="http://schemas.microsoft.com/office/drawing/2014/main" id="{4BBBFAE1-C694-8137-4103-DBB2AB35D92E}"/>
              </a:ext>
            </a:extLst>
          </p:cNvPr>
          <p:cNvSpPr txBox="1"/>
          <p:nvPr/>
        </p:nvSpPr>
        <p:spPr>
          <a:xfrm>
            <a:off x="3276526" y="399502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5328163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F13C6-CBD6-FBBA-F1C4-393764855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AD034-7AFC-4FD3-C3E6-55F77B8878AF}"/>
              </a:ext>
            </a:extLst>
          </p:cNvPr>
          <p:cNvSpPr>
            <a:spLocks noGrp="1"/>
          </p:cNvSpPr>
          <p:nvPr>
            <p:ph type="title"/>
          </p:nvPr>
        </p:nvSpPr>
        <p:spPr>
          <a:xfrm>
            <a:off x="1980387" y="122676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ذَٰلِكَ بِأَنَّ اللَّهَ نَزَّلَ الْكِتَابَ بِالْحَقِّ ۗ وَإِنَّ الَّذِينَ اخْتَلَفُوا فِي الْكِتَابِ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لَفِي شِقَاقٍ بَعِيدٍ</a:t>
            </a:r>
          </a:p>
        </p:txBody>
      </p:sp>
      <p:sp>
        <p:nvSpPr>
          <p:cNvPr id="14" name="TextBox 13">
            <a:extLst>
              <a:ext uri="{FF2B5EF4-FFF2-40B4-BE49-F238E27FC236}">
                <a16:creationId xmlns:a16="http://schemas.microsoft.com/office/drawing/2014/main" id="{904F5009-30E2-5E59-D9B9-D98DB137ED41}"/>
              </a:ext>
            </a:extLst>
          </p:cNvPr>
          <p:cNvSpPr txBox="1"/>
          <p:nvPr/>
        </p:nvSpPr>
        <p:spPr>
          <a:xfrm>
            <a:off x="2060712" y="433738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(Their doom is) because Allah sent down the Book in truth but those who seek causes of dispute in the Book are in a schism Far (from the purpose).</a:t>
            </a:r>
          </a:p>
        </p:txBody>
      </p:sp>
      <p:sp>
        <p:nvSpPr>
          <p:cNvPr id="3" name="TextBox 2">
            <a:extLst>
              <a:ext uri="{FF2B5EF4-FFF2-40B4-BE49-F238E27FC236}">
                <a16:creationId xmlns:a16="http://schemas.microsoft.com/office/drawing/2014/main" id="{FFB9D728-3323-3740-6E19-A7430A5EEE7F}"/>
              </a:ext>
            </a:extLst>
          </p:cNvPr>
          <p:cNvSpPr txBox="1"/>
          <p:nvPr/>
        </p:nvSpPr>
        <p:spPr>
          <a:xfrm>
            <a:off x="3800310" y="389229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0929320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12331-B913-FAB9-C548-E158FEA590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6D581B-AA40-88AD-B7B6-E563CF5169A1}"/>
              </a:ext>
            </a:extLst>
          </p:cNvPr>
          <p:cNvSpPr>
            <a:spLocks noGrp="1"/>
          </p:cNvSpPr>
          <p:nvPr>
            <p:ph type="title"/>
          </p:nvPr>
        </p:nvSpPr>
        <p:spPr>
          <a:xfrm>
            <a:off x="1980390" y="967254"/>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لَيْسَ الْبِرَّ أَنْ تُوَلُّوا وُجُوهَكُمْ قِبَلَ الْمَشْرِقِ وَالْمَغْرِبِ وَلَٰكِنَّ الْبِرَّ مَنْ آمَنَ بِاللَّهِ وَالْيَوْمِ الْآخِرِ وَالْمَلَائِكَةِ وَالْكِتَابِ وَالنَّبِيِّينَ وَآتَى الْمَالَ عَلَىٰ حُبِّهِ</a:t>
            </a:r>
            <a:r>
              <a:rPr lang="en-US" sz="5000" b="0" dirty="0">
                <a:latin typeface="Arial" panose="020B0604020202020204" pitchFamily="34" charset="0"/>
                <a:ea typeface="+mn-ea"/>
                <a:cs typeface="Arial" panose="020B0604020202020204" pitchFamily="34" charset="0"/>
              </a:rPr>
              <a:t>…</a:t>
            </a:r>
            <a:r>
              <a:rPr lang="ar-EG" sz="50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EE517D89-ACAE-47FF-FFF0-C1FB290B2D82}"/>
              </a:ext>
            </a:extLst>
          </p:cNvPr>
          <p:cNvSpPr txBox="1"/>
          <p:nvPr/>
        </p:nvSpPr>
        <p:spPr>
          <a:xfrm>
            <a:off x="2060710" y="4159827"/>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not righteousness that ye turn your faces Towards east or West; but it is righteousness- to believe in Allah and the Last Day, and the Angels, and the Book, and the Messengers; to spend of your substance, out of love for Him</a:t>
            </a:r>
          </a:p>
        </p:txBody>
      </p:sp>
    </p:spTree>
    <p:extLst>
      <p:ext uri="{BB962C8B-B14F-4D97-AF65-F5344CB8AC3E}">
        <p14:creationId xmlns:p14="http://schemas.microsoft.com/office/powerpoint/2010/main" val="4245278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8C5A9-5051-44FF-AEE3-D582328A0F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BD80B2-2EE7-7294-A50C-1DD119C76B2F}"/>
              </a:ext>
            </a:extLst>
          </p:cNvPr>
          <p:cNvSpPr>
            <a:spLocks noGrp="1"/>
          </p:cNvSpPr>
          <p:nvPr>
            <p:ph type="title"/>
          </p:nvPr>
        </p:nvSpPr>
        <p:spPr>
          <a:xfrm>
            <a:off x="1980390" y="993888"/>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ذَوِي الْقُرْبَىٰ وَالْيَتَامَىٰ وَالْمَسَاكِينَ وَابْنَ السَّبِيلِ وَالسَّائِلِينَ وَفِي الرِّقَابِ وَأَقَامَ الصَّلَاةَ وَآتَى الزَّكَاةَ وَالْمُوفُونَ بِعَهْدِهِمْ إِذَا عَاهَدُواۖ</a:t>
            </a:r>
            <a:r>
              <a:rPr lang="en-US" sz="5000" b="0" i="0" kern="1200" dirty="0">
                <a:effectLst/>
                <a:latin typeface="Arial" panose="020B0604020202020204" pitchFamily="34" charset="0"/>
                <a:ea typeface="+mn-ea"/>
                <a:cs typeface="Arial" panose="020B0604020202020204" pitchFamily="34" charset="0"/>
              </a:rPr>
              <a:t>…</a:t>
            </a:r>
            <a:r>
              <a:rPr lang="ar-EG" sz="50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323F21EC-E3C7-A3D3-EF6B-D9E5605A64B9}"/>
              </a:ext>
            </a:extLst>
          </p:cNvPr>
          <p:cNvSpPr txBox="1"/>
          <p:nvPr/>
        </p:nvSpPr>
        <p:spPr>
          <a:xfrm>
            <a:off x="2060710" y="418646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your kin, for orphans, for the needy, for the wayfarer, for those who ask, and for the ransom of slaves; to be steadfast in prayer, and practice regular charity; to fulfil the contracts which ye have made; and to be firm and patient, in pain (or suffering) and adversity, and throughout all periods of panic. </a:t>
            </a:r>
          </a:p>
        </p:txBody>
      </p:sp>
    </p:spTree>
    <p:extLst>
      <p:ext uri="{BB962C8B-B14F-4D97-AF65-F5344CB8AC3E}">
        <p14:creationId xmlns:p14="http://schemas.microsoft.com/office/powerpoint/2010/main" val="15187232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5725E-0365-8550-B44F-6820E96840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714BDC-FAA7-6CC5-064D-A328419F3D07}"/>
              </a:ext>
            </a:extLst>
          </p:cNvPr>
          <p:cNvSpPr>
            <a:spLocks noGrp="1"/>
          </p:cNvSpPr>
          <p:nvPr>
            <p:ph type="title"/>
          </p:nvPr>
        </p:nvSpPr>
        <p:spPr>
          <a:xfrm>
            <a:off x="1980392" y="153747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 أُولَٰئِكَ الَّذِينَ صَدَقُواۖ وَأُولَٰئِكَ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هُمُ الْمُتَّقُونَ</a:t>
            </a:r>
          </a:p>
        </p:txBody>
      </p:sp>
      <p:sp>
        <p:nvSpPr>
          <p:cNvPr id="14" name="TextBox 13">
            <a:extLst>
              <a:ext uri="{FF2B5EF4-FFF2-40B4-BE49-F238E27FC236}">
                <a16:creationId xmlns:a16="http://schemas.microsoft.com/office/drawing/2014/main" id="{9D26C73E-5EE3-2024-CD71-E7D77A6F3864}"/>
              </a:ext>
            </a:extLst>
          </p:cNvPr>
          <p:cNvSpPr txBox="1"/>
          <p:nvPr/>
        </p:nvSpPr>
        <p:spPr>
          <a:xfrm>
            <a:off x="2060711" y="4362056"/>
            <a:ext cx="8070575"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Such are the people of truth, the Allah-fearing.</a:t>
            </a:r>
          </a:p>
        </p:txBody>
      </p:sp>
      <p:sp>
        <p:nvSpPr>
          <p:cNvPr id="3" name="TextBox 2">
            <a:extLst>
              <a:ext uri="{FF2B5EF4-FFF2-40B4-BE49-F238E27FC236}">
                <a16:creationId xmlns:a16="http://schemas.microsoft.com/office/drawing/2014/main" id="{9ED43763-AB1C-995A-AF55-4548A27BD888}"/>
              </a:ext>
            </a:extLst>
          </p:cNvPr>
          <p:cNvSpPr txBox="1"/>
          <p:nvPr/>
        </p:nvSpPr>
        <p:spPr>
          <a:xfrm>
            <a:off x="4199803" y="384790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778054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19669-EAD0-3F86-BC03-B5D7F5530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FFE617-C015-AAAD-B6D4-E6D5C9184668}"/>
              </a:ext>
            </a:extLst>
          </p:cNvPr>
          <p:cNvSpPr>
            <a:spLocks noGrp="1"/>
          </p:cNvSpPr>
          <p:nvPr>
            <p:ph type="title"/>
          </p:nvPr>
        </p:nvSpPr>
        <p:spPr>
          <a:xfrm>
            <a:off x="1980391" y="109359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كُتِبَ عَلَيْكُمُ الْقِصَاصُ فِي الْقَتْلَىۖ الْحُرُّ بِالْحُرِّ وَالْعَبْدُ بِالْعَبْدِ وَالْأُنْثَىٰ بِالْأُنْثَىٰۚ... </a:t>
            </a:r>
          </a:p>
        </p:txBody>
      </p:sp>
      <p:sp>
        <p:nvSpPr>
          <p:cNvPr id="14" name="TextBox 13">
            <a:extLst>
              <a:ext uri="{FF2B5EF4-FFF2-40B4-BE49-F238E27FC236}">
                <a16:creationId xmlns:a16="http://schemas.microsoft.com/office/drawing/2014/main" id="{754DD6B3-1459-A39E-C407-093977200299}"/>
              </a:ext>
            </a:extLst>
          </p:cNvPr>
          <p:cNvSpPr txBox="1"/>
          <p:nvPr/>
        </p:nvSpPr>
        <p:spPr>
          <a:xfrm>
            <a:off x="2060710" y="417562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the law of equality is prescribed to you in cases of murder: the free for the free, the slave for the slave, the woman for the woman.</a:t>
            </a:r>
          </a:p>
        </p:txBody>
      </p:sp>
    </p:spTree>
    <p:extLst>
      <p:ext uri="{BB962C8B-B14F-4D97-AF65-F5344CB8AC3E}">
        <p14:creationId xmlns:p14="http://schemas.microsoft.com/office/powerpoint/2010/main" val="39879942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C78F2-9A0C-A03E-6915-4AF0FC9AB4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B0E7EB-D004-4C8E-AABC-F1EBCE46AF0F}"/>
              </a:ext>
            </a:extLst>
          </p:cNvPr>
          <p:cNvSpPr>
            <a:spLocks noGrp="1"/>
          </p:cNvSpPr>
          <p:nvPr>
            <p:ph type="title"/>
          </p:nvPr>
        </p:nvSpPr>
        <p:spPr>
          <a:xfrm>
            <a:off x="1980391" y="1102473"/>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فَمَنْ عُفِيَ لَهُ مِنْ أَخِيهِ شَيْءٌ فَاتِّبَاعٌ بِالْمَعْرُوفِ وَأَدَاءٌ إِلَيْهِ بِإِحْسَانٍۗ ذَٰلِكَ تَخْفِيفٌ مِنْ رَبِّكُمْ وَرَحْمَةٌ ۗ فَمَنِ اعْتَدَىٰ بَعْدَ ذَٰلِكَ فَلَهُ عَذَابٌ أَلِيمٌ</a:t>
            </a:r>
          </a:p>
        </p:txBody>
      </p:sp>
      <p:sp>
        <p:nvSpPr>
          <p:cNvPr id="14" name="TextBox 13">
            <a:extLst>
              <a:ext uri="{FF2B5EF4-FFF2-40B4-BE49-F238E27FC236}">
                <a16:creationId xmlns:a16="http://schemas.microsoft.com/office/drawing/2014/main" id="{DD1430ED-880E-703F-AD1A-846D65986552}"/>
              </a:ext>
            </a:extLst>
          </p:cNvPr>
          <p:cNvSpPr txBox="1"/>
          <p:nvPr/>
        </p:nvSpPr>
        <p:spPr>
          <a:xfrm>
            <a:off x="2060711" y="43620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any remission is made by the brother of the slain, then grant any reasonable demand, and compensate him with handsome gratitude, this is a concession and a Mercy from your Lord. After this whoever exceeds the limits shall be in grave penalty.</a:t>
            </a:r>
          </a:p>
        </p:txBody>
      </p:sp>
      <p:sp>
        <p:nvSpPr>
          <p:cNvPr id="3" name="TextBox 2">
            <a:extLst>
              <a:ext uri="{FF2B5EF4-FFF2-40B4-BE49-F238E27FC236}">
                <a16:creationId xmlns:a16="http://schemas.microsoft.com/office/drawing/2014/main" id="{B34AB99C-7889-AB39-B488-88364307E822}"/>
              </a:ext>
            </a:extLst>
          </p:cNvPr>
          <p:cNvSpPr txBox="1"/>
          <p:nvPr/>
        </p:nvSpPr>
        <p:spPr>
          <a:xfrm>
            <a:off x="3249893" y="405325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667762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91C8-C3BB-201E-07AC-E4EA2A7C1E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B5FAE9-EDDA-C8D4-A1EA-A5DBDEB56E5E}"/>
              </a:ext>
            </a:extLst>
          </p:cNvPr>
          <p:cNvSpPr>
            <a:spLocks noGrp="1"/>
          </p:cNvSpPr>
          <p:nvPr>
            <p:ph type="title"/>
          </p:nvPr>
        </p:nvSpPr>
        <p:spPr>
          <a:xfrm>
            <a:off x="1980392" y="146645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وَلَكُمْ فِي الْقِصَاصِ حَيَاةٌ يَا أُولِي الْأَلْبَابِ لَعَلَّكُمْ تَتَّقُونَ</a:t>
            </a:r>
          </a:p>
        </p:txBody>
      </p:sp>
      <p:sp>
        <p:nvSpPr>
          <p:cNvPr id="14" name="TextBox 13">
            <a:extLst>
              <a:ext uri="{FF2B5EF4-FFF2-40B4-BE49-F238E27FC236}">
                <a16:creationId xmlns:a16="http://schemas.microsoft.com/office/drawing/2014/main" id="{3B85E451-ACF6-7630-4A2B-A76B54E00DF1}"/>
              </a:ext>
            </a:extLst>
          </p:cNvPr>
          <p:cNvSpPr txBox="1"/>
          <p:nvPr/>
        </p:nvSpPr>
        <p:spPr>
          <a:xfrm>
            <a:off x="2060711" y="4102760"/>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 Law of Equality there is (saving of) Life to you, o ye men of understanding; that ye may restrain yourselves.</a:t>
            </a:r>
          </a:p>
        </p:txBody>
      </p:sp>
      <p:sp>
        <p:nvSpPr>
          <p:cNvPr id="3" name="TextBox 2">
            <a:extLst>
              <a:ext uri="{FF2B5EF4-FFF2-40B4-BE49-F238E27FC236}">
                <a16:creationId xmlns:a16="http://schemas.microsoft.com/office/drawing/2014/main" id="{9D3E15AF-9125-8B1A-DBD0-6E8B0CE5B202}"/>
              </a:ext>
            </a:extLst>
          </p:cNvPr>
          <p:cNvSpPr txBox="1"/>
          <p:nvPr/>
        </p:nvSpPr>
        <p:spPr>
          <a:xfrm>
            <a:off x="3196627" y="376420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468661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F7056-9422-4F06-7D23-E4C4003065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CDFFF-9764-0EE1-1B46-7A89171908E1}"/>
              </a:ext>
            </a:extLst>
          </p:cNvPr>
          <p:cNvSpPr>
            <a:spLocks noGrp="1"/>
          </p:cNvSpPr>
          <p:nvPr>
            <p:ph type="title"/>
          </p:nvPr>
        </p:nvSpPr>
        <p:spPr>
          <a:xfrm>
            <a:off x="1980387" y="989999"/>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وَكَذَٰلِكَ جَعَلْنَاكُمْ أُمَّةً وَسَطًا لِتَكُونُوا شُهَدَاءَ عَلَى النَّاسِ وَيَكُونَ الرَّسُولُ عَلَيْكُمْ شَهِيدًاۗ وَمَا جَعَلْنَا الْقِبْلَةَ الَّتِي كُنْتَ عَلَيْهَا إِلَّا لِنَعْلَمَ مَنْ يَتَّبِعُ الرَّسُولَ مِمَّنْ يَنْقَلِبُ عَلَىٰ عَقِبَيْهِۚ</a:t>
            </a:r>
            <a:r>
              <a:rPr lang="en-US" sz="4800" b="0" i="0" kern="1200" dirty="0">
                <a:effectLst/>
                <a:latin typeface="Arial" panose="020B0604020202020204" pitchFamily="34" charset="0"/>
                <a:ea typeface="+mn-ea"/>
                <a:cs typeface="Arial" panose="020B0604020202020204" pitchFamily="34" charset="0"/>
              </a:rPr>
              <a:t>..</a:t>
            </a:r>
            <a:r>
              <a:rPr lang="ar-EG" sz="48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38DA2D28-C544-90CA-7993-1177C4F4D17D}"/>
              </a:ext>
            </a:extLst>
          </p:cNvPr>
          <p:cNvSpPr txBox="1"/>
          <p:nvPr/>
        </p:nvSpPr>
        <p:spPr>
          <a:xfrm>
            <a:off x="2060707" y="413708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have We made of you an Ummat justly balanced, that ye might be witnesses over the nations, and the Messenger a witness over yourselves; and We appointed the Qibla to which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wast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used, only to test those who followed the Messenger from those who would turn on their heels (From the Faith).</a:t>
            </a:r>
          </a:p>
        </p:txBody>
      </p:sp>
    </p:spTree>
    <p:extLst>
      <p:ext uri="{BB962C8B-B14F-4D97-AF65-F5344CB8AC3E}">
        <p14:creationId xmlns:p14="http://schemas.microsoft.com/office/powerpoint/2010/main" val="35414126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888A9-CB41-A2E4-C06C-3F5711794F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87D748-E6C6-0A87-566F-F65D2F1D2EF2}"/>
              </a:ext>
            </a:extLst>
          </p:cNvPr>
          <p:cNvSpPr>
            <a:spLocks noGrp="1"/>
          </p:cNvSpPr>
          <p:nvPr>
            <p:ph type="title"/>
          </p:nvPr>
        </p:nvSpPr>
        <p:spPr>
          <a:xfrm>
            <a:off x="1980390" y="102266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كُتِبَ عَلَيْكُمْ إِذَا حَضَرَأَحَدَكُمُ الْمَوْتُ إِنْ تَرَكَ خَيْرًا الْوَصِيَّةُ لِلْوَالِدَيْنِ وَالْأَقْرَبِينَ بِالْمَعْرُوفِۖ حَقًّا عَلَى الْمُتَّقِينَ </a:t>
            </a:r>
          </a:p>
        </p:txBody>
      </p:sp>
      <p:sp>
        <p:nvSpPr>
          <p:cNvPr id="14" name="TextBox 13">
            <a:extLst>
              <a:ext uri="{FF2B5EF4-FFF2-40B4-BE49-F238E27FC236}">
                <a16:creationId xmlns:a16="http://schemas.microsoft.com/office/drawing/2014/main" id="{8C45CDDC-3420-8BAA-F518-D53F99052BFB}"/>
              </a:ext>
            </a:extLst>
          </p:cNvPr>
          <p:cNvSpPr txBox="1"/>
          <p:nvPr/>
        </p:nvSpPr>
        <p:spPr>
          <a:xfrm>
            <a:off x="2060709" y="3941630"/>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prescribed, when death approaches any of you, if he leave any goods that he make a bequest to parents and next of kin, according to reasonable usage; this is due from the Allah-fearing.</a:t>
            </a:r>
          </a:p>
        </p:txBody>
      </p:sp>
      <p:sp>
        <p:nvSpPr>
          <p:cNvPr id="3" name="TextBox 2">
            <a:extLst>
              <a:ext uri="{FF2B5EF4-FFF2-40B4-BE49-F238E27FC236}">
                <a16:creationId xmlns:a16="http://schemas.microsoft.com/office/drawing/2014/main" id="{56E8F89F-E81F-F498-BB8E-4FF1F4725B00}"/>
              </a:ext>
            </a:extLst>
          </p:cNvPr>
          <p:cNvSpPr txBox="1"/>
          <p:nvPr/>
        </p:nvSpPr>
        <p:spPr>
          <a:xfrm>
            <a:off x="2575190" y="367409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239391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FD1C9-9618-431A-0AA1-EBB0B64997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5FE5F4-74CC-3A16-CBAC-580AD0C53EBA}"/>
              </a:ext>
            </a:extLst>
          </p:cNvPr>
          <p:cNvSpPr>
            <a:spLocks noGrp="1"/>
          </p:cNvSpPr>
          <p:nvPr>
            <p:ph type="title"/>
          </p:nvPr>
        </p:nvSpPr>
        <p:spPr>
          <a:xfrm>
            <a:off x="1980389" y="1297873"/>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فَمَنْ بَدَّلَهُ بَعْدَمَا سَمِعَهُ فَإِنَّمَا إِثْمُهُ عَلَى الَّذِينَ يُبَدِّلُونَهُ ۚ إِنَّ اللَّهَ سَمِيعٌ عَلِيمٌ</a:t>
            </a:r>
          </a:p>
        </p:txBody>
      </p:sp>
      <p:sp>
        <p:nvSpPr>
          <p:cNvPr id="14" name="TextBox 13">
            <a:extLst>
              <a:ext uri="{FF2B5EF4-FFF2-40B4-BE49-F238E27FC236}">
                <a16:creationId xmlns:a16="http://schemas.microsoft.com/office/drawing/2014/main" id="{E9ECB7A6-579D-D265-06B3-792BF9C32FA8}"/>
              </a:ext>
            </a:extLst>
          </p:cNvPr>
          <p:cNvSpPr txBox="1"/>
          <p:nvPr/>
        </p:nvSpPr>
        <p:spPr>
          <a:xfrm>
            <a:off x="2060709" y="3941630"/>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anyone changes the bequest after hearing it, the guilt shall be on those who make the change. For Allah hears and knows (All things).</a:t>
            </a:r>
          </a:p>
        </p:txBody>
      </p:sp>
      <p:sp>
        <p:nvSpPr>
          <p:cNvPr id="3" name="TextBox 2">
            <a:extLst>
              <a:ext uri="{FF2B5EF4-FFF2-40B4-BE49-F238E27FC236}">
                <a16:creationId xmlns:a16="http://schemas.microsoft.com/office/drawing/2014/main" id="{16E31C87-9AA5-CDBD-88B5-89885A79791D}"/>
              </a:ext>
            </a:extLst>
          </p:cNvPr>
          <p:cNvSpPr txBox="1"/>
          <p:nvPr/>
        </p:nvSpPr>
        <p:spPr>
          <a:xfrm>
            <a:off x="2140184" y="360307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4717817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93215-00ED-735A-6C7E-2F57F6EE8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369177-D5D2-260B-1197-3CE33D6FD4D0}"/>
              </a:ext>
            </a:extLst>
          </p:cNvPr>
          <p:cNvSpPr>
            <a:spLocks noGrp="1"/>
          </p:cNvSpPr>
          <p:nvPr>
            <p:ph type="title"/>
          </p:nvPr>
        </p:nvSpPr>
        <p:spPr>
          <a:xfrm>
            <a:off x="1980388" y="104030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فَمَنْ خَافَ مِنْ مُوصٍ جَنَفًا أَوْ إِثْمًا فَأَصْلَحَ بَيْنَهُمْ فَلَا إِثْمَ عَلَيْهِۚ إِنَّ اللَّهَ غَفُورٌ رَحِيمٌ </a:t>
            </a:r>
          </a:p>
        </p:txBody>
      </p:sp>
      <p:sp>
        <p:nvSpPr>
          <p:cNvPr id="14" name="TextBox 13">
            <a:extLst>
              <a:ext uri="{FF2B5EF4-FFF2-40B4-BE49-F238E27FC236}">
                <a16:creationId xmlns:a16="http://schemas.microsoft.com/office/drawing/2014/main" id="{77BAF88F-0569-5DEA-1ECE-00D5AA39B18E}"/>
              </a:ext>
            </a:extLst>
          </p:cNvPr>
          <p:cNvSpPr txBox="1"/>
          <p:nvPr/>
        </p:nvSpPr>
        <p:spPr>
          <a:xfrm>
            <a:off x="2060708" y="414004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anyone fears partiality or wrong-doing on the part of the testator, and makes peace between (The parties concerned), there is no wrong in him: For Allah is Oft-forgiving, Most Merciful.</a:t>
            </a:r>
          </a:p>
        </p:txBody>
      </p:sp>
      <p:sp>
        <p:nvSpPr>
          <p:cNvPr id="3" name="TextBox 2">
            <a:extLst>
              <a:ext uri="{FF2B5EF4-FFF2-40B4-BE49-F238E27FC236}">
                <a16:creationId xmlns:a16="http://schemas.microsoft.com/office/drawing/2014/main" id="{F8207F18-8B1E-5777-D604-435382345B5E}"/>
              </a:ext>
            </a:extLst>
          </p:cNvPr>
          <p:cNvSpPr txBox="1"/>
          <p:nvPr/>
        </p:nvSpPr>
        <p:spPr>
          <a:xfrm>
            <a:off x="4084395" y="387892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320418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AF49A-6D5F-6322-7FFE-FC82D84C8D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641055-3D65-768D-8205-21E9BB12223F}"/>
              </a:ext>
            </a:extLst>
          </p:cNvPr>
          <p:cNvSpPr>
            <a:spLocks noGrp="1"/>
          </p:cNvSpPr>
          <p:nvPr>
            <p:ph type="title"/>
          </p:nvPr>
        </p:nvSpPr>
        <p:spPr>
          <a:xfrm>
            <a:off x="1980388" y="113795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كُتِبَ عَلَيْكُمُ الصِّيَامُ كَمَا كُتِبَ عَلَى الَّذِينَ مِنْ قَبْلِكُمْ لَعَلَّكُمْ تَتَّقُونَ</a:t>
            </a:r>
          </a:p>
        </p:txBody>
      </p:sp>
      <p:sp>
        <p:nvSpPr>
          <p:cNvPr id="14" name="TextBox 13">
            <a:extLst>
              <a:ext uri="{FF2B5EF4-FFF2-40B4-BE49-F238E27FC236}">
                <a16:creationId xmlns:a16="http://schemas.microsoft.com/office/drawing/2014/main" id="{5F1B1FAD-BF62-BEAA-6038-46FFD334129C}"/>
              </a:ext>
            </a:extLst>
          </p:cNvPr>
          <p:cNvSpPr txBox="1"/>
          <p:nvPr/>
        </p:nvSpPr>
        <p:spPr>
          <a:xfrm>
            <a:off x="2060708" y="423770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Fasting is prescribed to you as it was prescribed to those before you, that ye may (learn) self-restraint,-</a:t>
            </a:r>
          </a:p>
        </p:txBody>
      </p:sp>
      <p:sp>
        <p:nvSpPr>
          <p:cNvPr id="3" name="TextBox 2">
            <a:extLst>
              <a:ext uri="{FF2B5EF4-FFF2-40B4-BE49-F238E27FC236}">
                <a16:creationId xmlns:a16="http://schemas.microsoft.com/office/drawing/2014/main" id="{8D95B7CB-6F85-C19D-8748-51E70BC84E03}"/>
              </a:ext>
            </a:extLst>
          </p:cNvPr>
          <p:cNvSpPr txBox="1"/>
          <p:nvPr/>
        </p:nvSpPr>
        <p:spPr>
          <a:xfrm>
            <a:off x="3462957" y="389915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2662789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74241-319E-2D45-8D95-939021F1E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67CFC-A364-C16C-8C76-C29D254AE8F0}"/>
              </a:ext>
            </a:extLst>
          </p:cNvPr>
          <p:cNvSpPr>
            <a:spLocks noGrp="1"/>
          </p:cNvSpPr>
          <p:nvPr>
            <p:ph type="title"/>
          </p:nvPr>
        </p:nvSpPr>
        <p:spPr>
          <a:xfrm>
            <a:off x="1980388" y="889379"/>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أَيَّامًا مَعْدُودَاتٍۚ فَمَنْ كَانَ مِنْكُمْ مَرِيضًا أَوْ عَلَىٰ سَفَرٍ فَعِدَّةٌ مِنْ أَيَّامٍ أُخَرَۚ وَعَلَى الَّذِينَ يُطِيقُونَهُ فِدْيَةٌ طَعَامُ مِسْكِينٍۖ فَمَنْ تَطَوَّعَ خَيْرًا فَهُوَ خَيْرٌ لَهُۚ وَأَنْ تَصُومُوا خَيْرٌ لَكُمْۖ إِنْ كُنْتُمْ تَعْلَمُونَ</a:t>
            </a:r>
          </a:p>
        </p:txBody>
      </p:sp>
      <p:sp>
        <p:nvSpPr>
          <p:cNvPr id="14" name="TextBox 13">
            <a:extLst>
              <a:ext uri="{FF2B5EF4-FFF2-40B4-BE49-F238E27FC236}">
                <a16:creationId xmlns:a16="http://schemas.microsoft.com/office/drawing/2014/main" id="{D764A7AD-89D7-E922-CFEE-59481374755A}"/>
              </a:ext>
            </a:extLst>
          </p:cNvPr>
          <p:cNvSpPr txBox="1"/>
          <p:nvPr/>
        </p:nvSpPr>
        <p:spPr>
          <a:xfrm>
            <a:off x="2060708" y="410453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(Fasting) for a fixed number of days; but if any of you is ill, or on a journey, the prescribed number (Should be made up) from days later. For those who can do it (With hardship), is a ransom, the feeding of one that is indigent. But he that will give more, of his own free will,- it is better for him. And it is better for you that ye fast, if ye only knew.</a:t>
            </a:r>
          </a:p>
        </p:txBody>
      </p:sp>
      <p:sp>
        <p:nvSpPr>
          <p:cNvPr id="3" name="TextBox 2">
            <a:extLst>
              <a:ext uri="{FF2B5EF4-FFF2-40B4-BE49-F238E27FC236}">
                <a16:creationId xmlns:a16="http://schemas.microsoft.com/office/drawing/2014/main" id="{2C377738-0FE3-00DB-2388-E58FD66E9F7A}"/>
              </a:ext>
            </a:extLst>
          </p:cNvPr>
          <p:cNvSpPr txBox="1"/>
          <p:nvPr/>
        </p:nvSpPr>
        <p:spPr>
          <a:xfrm>
            <a:off x="1980388" y="366832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0791676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D6F59-2D70-1C59-E27C-E83B577D53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CA98E8-4088-D694-C240-6AB415BA9ECE}"/>
              </a:ext>
            </a:extLst>
          </p:cNvPr>
          <p:cNvSpPr>
            <a:spLocks noGrp="1"/>
          </p:cNvSpPr>
          <p:nvPr>
            <p:ph type="title"/>
          </p:nvPr>
        </p:nvSpPr>
        <p:spPr>
          <a:xfrm>
            <a:off x="1980388" y="1084693"/>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شَهْرُ رَمَضَانَ الَّذِي أُنْزِلَ فِيهِ الْقُرْآنُ هُدًى لِلنَّاسِ وَبَيِّنَاتٍ مِنَ الْهُدَىٰ وَالْفُرْقَانِۚ فَمَنْ شَهِدَ مِنْكُمُ الشَّهْرَ فَلْيَصُمْهُ ۖ... </a:t>
            </a:r>
          </a:p>
        </p:txBody>
      </p:sp>
      <p:sp>
        <p:nvSpPr>
          <p:cNvPr id="14" name="TextBox 13">
            <a:extLst>
              <a:ext uri="{FF2B5EF4-FFF2-40B4-BE49-F238E27FC236}">
                <a16:creationId xmlns:a16="http://schemas.microsoft.com/office/drawing/2014/main" id="{A5D01E8A-5DB3-718C-1BF5-14D7F227A504}"/>
              </a:ext>
            </a:extLst>
          </p:cNvPr>
          <p:cNvSpPr txBox="1"/>
          <p:nvPr/>
        </p:nvSpPr>
        <p:spPr>
          <a:xfrm>
            <a:off x="2060707" y="4264339"/>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Ramadhan is the (month) in which was sent down the Qur'an, as a guide to mankind, also clear (Signs) for guidance and judgment (Between right and wrong). So every one of you who is present (at his home) during that month should spend it in fasting, </a:t>
            </a:r>
          </a:p>
        </p:txBody>
      </p:sp>
    </p:spTree>
    <p:extLst>
      <p:ext uri="{BB962C8B-B14F-4D97-AF65-F5344CB8AC3E}">
        <p14:creationId xmlns:p14="http://schemas.microsoft.com/office/powerpoint/2010/main" val="58837251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377FC-3505-45A2-9C74-A23EA9416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3D0FE-D5A8-1206-B499-4EF9C770521F}"/>
              </a:ext>
            </a:extLst>
          </p:cNvPr>
          <p:cNvSpPr>
            <a:spLocks noGrp="1"/>
          </p:cNvSpPr>
          <p:nvPr>
            <p:ph type="title"/>
          </p:nvPr>
        </p:nvSpPr>
        <p:spPr>
          <a:xfrm>
            <a:off x="1980388" y="933769"/>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وَمَنْ كَانَ مَرِيضًا أَوْ عَلَىٰ سَفَرٍ فَعِدَّةٌ مِنْ أَيَّامٍ أُخَرَۗ يُرِيدُ اللَّهُ بِكُمُ الْيُسْرَ وَلَا يُرِيدُ بِكُمُ الْعُسْرَ وَلِتُكْمِلُوا الْعِدَّةَ وَلِتُكَبِّرُوا اللَّهَ عَلَىٰ مَا هَدَاكُمْ وَلَعَلَّكُمْ تَشْكُرُونَ</a:t>
            </a:r>
          </a:p>
        </p:txBody>
      </p:sp>
      <p:sp>
        <p:nvSpPr>
          <p:cNvPr id="14" name="TextBox 13">
            <a:extLst>
              <a:ext uri="{FF2B5EF4-FFF2-40B4-BE49-F238E27FC236}">
                <a16:creationId xmlns:a16="http://schemas.microsoft.com/office/drawing/2014/main" id="{6D2A93C7-4958-BE5E-9DC2-438969C46071}"/>
              </a:ext>
            </a:extLst>
          </p:cNvPr>
          <p:cNvSpPr txBox="1"/>
          <p:nvPr/>
        </p:nvSpPr>
        <p:spPr>
          <a:xfrm>
            <a:off x="2060708" y="414892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 one is ill, or on a journey, the prescribed period (Should be made up) by days later. Allah intends every facility for you; He does not want to put to difficulties. (He wants you) to complete the prescribed period, and to glorify Him in that He has guided you; and perchance ye shall be grateful.</a:t>
            </a:r>
          </a:p>
        </p:txBody>
      </p:sp>
      <p:sp>
        <p:nvSpPr>
          <p:cNvPr id="3" name="TextBox 2">
            <a:extLst>
              <a:ext uri="{FF2B5EF4-FFF2-40B4-BE49-F238E27FC236}">
                <a16:creationId xmlns:a16="http://schemas.microsoft.com/office/drawing/2014/main" id="{232F840D-9C01-F0D0-BBF1-CF63C030BA8C}"/>
              </a:ext>
            </a:extLst>
          </p:cNvPr>
          <p:cNvSpPr txBox="1"/>
          <p:nvPr/>
        </p:nvSpPr>
        <p:spPr>
          <a:xfrm>
            <a:off x="3338670" y="381037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532186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82F18-97B1-3902-4E04-DD2EDD582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77A3B-EB9F-D65D-9D26-39BC69565B1E}"/>
              </a:ext>
            </a:extLst>
          </p:cNvPr>
          <p:cNvSpPr>
            <a:spLocks noGrp="1"/>
          </p:cNvSpPr>
          <p:nvPr>
            <p:ph type="title"/>
          </p:nvPr>
        </p:nvSpPr>
        <p:spPr>
          <a:xfrm>
            <a:off x="1980388" y="102254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وَإِذَا سَأَلَكَ عِبَادِي عَنِّي فَإِنِّي قَرِيبٌۖ أُجِيبُ دَعْوَةَ الدَّاعِ إِذَا دَعَانِۖ فَلْيَسْتَجِيبُوا لِي وَلْيُؤْمِنُوا بِي لَعَلَّهُمْ  َرْشُدُونَ</a:t>
            </a:r>
          </a:p>
        </p:txBody>
      </p:sp>
      <p:sp>
        <p:nvSpPr>
          <p:cNvPr id="14" name="TextBox 13">
            <a:extLst>
              <a:ext uri="{FF2B5EF4-FFF2-40B4-BE49-F238E27FC236}">
                <a16:creationId xmlns:a16="http://schemas.microsoft.com/office/drawing/2014/main" id="{1DB84C66-198B-09FC-2240-1F56DB2D60B2}"/>
              </a:ext>
            </a:extLst>
          </p:cNvPr>
          <p:cNvSpPr txBox="1"/>
          <p:nvPr/>
        </p:nvSpPr>
        <p:spPr>
          <a:xfrm>
            <a:off x="2060707" y="402709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My servants ask thee concerning Me, I am indeed close (to them): I listen to the prayer of every suppliant when he calleth on Me: Let them also, with a will, Listen to My call, and believe in Me: That they may walk in the right way.</a:t>
            </a:r>
          </a:p>
        </p:txBody>
      </p:sp>
      <p:sp>
        <p:nvSpPr>
          <p:cNvPr id="3" name="TextBox 2">
            <a:extLst>
              <a:ext uri="{FF2B5EF4-FFF2-40B4-BE49-F238E27FC236}">
                <a16:creationId xmlns:a16="http://schemas.microsoft.com/office/drawing/2014/main" id="{670A93B6-13E1-8D96-AC01-FD0D0EC9B9E2}"/>
              </a:ext>
            </a:extLst>
          </p:cNvPr>
          <p:cNvSpPr txBox="1"/>
          <p:nvPr/>
        </p:nvSpPr>
        <p:spPr>
          <a:xfrm>
            <a:off x="2823766" y="358843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154891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D31A1-FCCA-27E5-2D54-24A3BFA4DB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375B32-044D-CE6E-AA1E-CCF1545DA3E1}"/>
              </a:ext>
            </a:extLst>
          </p:cNvPr>
          <p:cNvSpPr>
            <a:spLocks noGrp="1"/>
          </p:cNvSpPr>
          <p:nvPr>
            <p:ph type="title"/>
          </p:nvPr>
        </p:nvSpPr>
        <p:spPr>
          <a:xfrm>
            <a:off x="1980387" y="1002333"/>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أُحِلَّ لَكُمْ لَيْلَةَ الصِّيَامِ الرَّفَثُ إِلَىٰ نِسَائِكُمْۚ هُنَّ لِبَاسٌ لَكُمْ وَأَنْتُمْ لِبَاسٌ لَهُنَّۗ عَلِمَ اللَّهُ أَنَّكُمْ كُنْتُمْ تَخْتَانُونَ أَنْفُسَكُمْ فَتَابَ عَلَيْكُمْ وَعَفَا عَنْكُمْۖ فَالْآنَ بَاشِرُوهُنَّ وَابْتَغُوا مَا كَتَبَ اللَّهُ لَكُمْۚ... </a:t>
            </a:r>
          </a:p>
        </p:txBody>
      </p:sp>
      <p:sp>
        <p:nvSpPr>
          <p:cNvPr id="14" name="TextBox 13">
            <a:extLst>
              <a:ext uri="{FF2B5EF4-FFF2-40B4-BE49-F238E27FC236}">
                <a16:creationId xmlns:a16="http://schemas.microsoft.com/office/drawing/2014/main" id="{DBD0ABFA-D73B-9D39-B949-DB5FD31FBEC1}"/>
              </a:ext>
            </a:extLst>
          </p:cNvPr>
          <p:cNvSpPr txBox="1"/>
          <p:nvPr/>
        </p:nvSpPr>
        <p:spPr>
          <a:xfrm>
            <a:off x="2060707" y="402709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Permitted to you, on the night of the fasts, is the approach to your wives. They are your garments and ye are their garments.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ye used to do secretly among yourselves; but He turned to you and forgave you; so now associate with them, and seek what Allah Hath ordained for you,</a:t>
            </a:r>
          </a:p>
        </p:txBody>
      </p:sp>
    </p:spTree>
    <p:extLst>
      <p:ext uri="{BB962C8B-B14F-4D97-AF65-F5344CB8AC3E}">
        <p14:creationId xmlns:p14="http://schemas.microsoft.com/office/powerpoint/2010/main" val="18309116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52B72-6751-2D17-D55D-BCC6677CD1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41E079-AD2D-2B7C-F28B-40344BEF7A0F}"/>
              </a:ext>
            </a:extLst>
          </p:cNvPr>
          <p:cNvSpPr>
            <a:spLocks noGrp="1"/>
          </p:cNvSpPr>
          <p:nvPr>
            <p:ph type="title"/>
          </p:nvPr>
        </p:nvSpPr>
        <p:spPr>
          <a:xfrm>
            <a:off x="1980387" y="109111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وَكُلُوا وَاشْرَبُوا حَتَّىٰ يَتَبَيَّنَ لَكُمُ الْخَيْطُ الْأَبْيَضُ مِنَ الْخَيْطِ الْأَسْوَدِ مِنَ الْفَجْرِۖ ثُمَّ أَتِمُّوا الصِّيَامَ إِلَى اللَّيْلِۚ...</a:t>
            </a:r>
          </a:p>
        </p:txBody>
      </p:sp>
      <p:sp>
        <p:nvSpPr>
          <p:cNvPr id="14" name="TextBox 13">
            <a:extLst>
              <a:ext uri="{FF2B5EF4-FFF2-40B4-BE49-F238E27FC236}">
                <a16:creationId xmlns:a16="http://schemas.microsoft.com/office/drawing/2014/main" id="{3D954286-C968-4E02-5B8F-4F408C8E9898}"/>
              </a:ext>
            </a:extLst>
          </p:cNvPr>
          <p:cNvSpPr txBox="1"/>
          <p:nvPr/>
        </p:nvSpPr>
        <p:spPr>
          <a:xfrm>
            <a:off x="2060707" y="411587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eat and drink, until the white thread of dawn appear to you distinct from its black thread; then complete your fast Till the night appears; </a:t>
            </a:r>
          </a:p>
        </p:txBody>
      </p:sp>
    </p:spTree>
    <p:extLst>
      <p:ext uri="{BB962C8B-B14F-4D97-AF65-F5344CB8AC3E}">
        <p14:creationId xmlns:p14="http://schemas.microsoft.com/office/powerpoint/2010/main" val="2455964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C7EB5-207C-6E01-2FEA-0ABCF2E9A4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519CF9-44FC-DAEE-7A00-53E5536B4215}"/>
              </a:ext>
            </a:extLst>
          </p:cNvPr>
          <p:cNvSpPr>
            <a:spLocks noGrp="1"/>
          </p:cNvSpPr>
          <p:nvPr>
            <p:ph type="title"/>
          </p:nvPr>
        </p:nvSpPr>
        <p:spPr>
          <a:xfrm>
            <a:off x="1980393" y="1243349"/>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وَإِنْ كَانَتْ لَكَبِيرَةً إِلَّا عَلَى الَّذِينَ هَدَى اللَّهُۗ وَمَا كَانَ اللَّهُ لِيُضِيعَ إِيمَانَكُمْۚ إِنَّ اللَّهَ بِالنَّاسِ لَرَءُوفٌ رَحِيمٌ </a:t>
            </a:r>
          </a:p>
        </p:txBody>
      </p:sp>
      <p:sp>
        <p:nvSpPr>
          <p:cNvPr id="14" name="TextBox 13">
            <a:extLst>
              <a:ext uri="{FF2B5EF4-FFF2-40B4-BE49-F238E27FC236}">
                <a16:creationId xmlns:a16="http://schemas.microsoft.com/office/drawing/2014/main" id="{167CC681-DD38-9010-10B9-50AC0E6CA8B7}"/>
              </a:ext>
            </a:extLst>
          </p:cNvPr>
          <p:cNvSpPr txBox="1"/>
          <p:nvPr/>
        </p:nvSpPr>
        <p:spPr>
          <a:xfrm>
            <a:off x="2060712" y="425750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Indeed it was (A change) momentous, except to those guided by Allah. And never would Allah Make your faith of no effect. For Allah is to all people Most surely full of kindness, Most Merciful.</a:t>
            </a:r>
          </a:p>
        </p:txBody>
      </p:sp>
      <p:sp>
        <p:nvSpPr>
          <p:cNvPr id="3" name="TextBox 2">
            <a:extLst>
              <a:ext uri="{FF2B5EF4-FFF2-40B4-BE49-F238E27FC236}">
                <a16:creationId xmlns:a16="http://schemas.microsoft.com/office/drawing/2014/main" id="{CCA2980E-A1D2-8C77-1896-FE5D03D282AE}"/>
              </a:ext>
            </a:extLst>
          </p:cNvPr>
          <p:cNvSpPr txBox="1"/>
          <p:nvPr/>
        </p:nvSpPr>
        <p:spPr>
          <a:xfrm>
            <a:off x="3227751" y="391895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3}</a:t>
            </a:r>
            <a:endParaRPr lang="en-US" sz="1600" dirty="0"/>
          </a:p>
        </p:txBody>
      </p:sp>
    </p:spTree>
    <p:extLst>
      <p:ext uri="{BB962C8B-B14F-4D97-AF65-F5344CB8AC3E}">
        <p14:creationId xmlns:p14="http://schemas.microsoft.com/office/powerpoint/2010/main" val="16386546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B0DAC-117C-BAC6-141E-1BEDA43C2A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EF88C-B6F4-E0FC-6EE5-FBF3D7812CDC}"/>
              </a:ext>
            </a:extLst>
          </p:cNvPr>
          <p:cNvSpPr>
            <a:spLocks noGrp="1"/>
          </p:cNvSpPr>
          <p:nvPr>
            <p:ph type="title"/>
          </p:nvPr>
        </p:nvSpPr>
        <p:spPr>
          <a:xfrm>
            <a:off x="1980388" y="942643"/>
            <a:ext cx="8231214" cy="3461837"/>
          </a:xfrm>
        </p:spPr>
        <p:txBody>
          <a:bodyPr>
            <a:noAutofit/>
          </a:bodyPr>
          <a:lstStyle/>
          <a:p>
            <a:pPr marL="0" eaLnBrk="1" latinLnBrk="0" hangingPunct="1">
              <a:lnSpc>
                <a:spcPct val="100000"/>
              </a:lnSpc>
            </a:pPr>
            <a:r>
              <a:rPr lang="ar-EG" sz="5200" b="0" i="0" kern="1200" dirty="0">
                <a:effectLst/>
                <a:latin typeface="Arial" panose="020B0604020202020204" pitchFamily="34" charset="0"/>
                <a:ea typeface="+mn-ea"/>
                <a:cs typeface="Arial" panose="020B0604020202020204" pitchFamily="34" charset="0"/>
              </a:rPr>
              <a:t>وَلَا تُبَاشِرُوهُنَّ وَأَنْتُمْ عَاكِفُونَ فِي الْمَسَاجِدِۗ تِلْكَ حُدُودُ اللَّهِ فَلَا تَقْرَبُوهَاۗ كَذَٰلِكَ يُبَيِّنُ اللَّهُ آيَاتِهِ لِلنَّاسِ لَعَلَّهُمْ يَتَّقُونَ</a:t>
            </a:r>
          </a:p>
        </p:txBody>
      </p:sp>
      <p:sp>
        <p:nvSpPr>
          <p:cNvPr id="14" name="TextBox 13">
            <a:extLst>
              <a:ext uri="{FF2B5EF4-FFF2-40B4-BE49-F238E27FC236}">
                <a16:creationId xmlns:a16="http://schemas.microsoft.com/office/drawing/2014/main" id="{E7051C48-E34F-65C8-7644-B20B3B5530F7}"/>
              </a:ext>
            </a:extLst>
          </p:cNvPr>
          <p:cNvSpPr txBox="1"/>
          <p:nvPr/>
        </p:nvSpPr>
        <p:spPr>
          <a:xfrm>
            <a:off x="2060707" y="3947191"/>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do not associate with your wives while ye are in retreat in the mosques. Those are Limits (set by) Allah: Approach not nigh thereto. Thus doth Allah make clear His Signs to men: that they may learn self-restraint.</a:t>
            </a:r>
          </a:p>
        </p:txBody>
      </p:sp>
      <p:sp>
        <p:nvSpPr>
          <p:cNvPr id="3" name="TextBox 2">
            <a:extLst>
              <a:ext uri="{FF2B5EF4-FFF2-40B4-BE49-F238E27FC236}">
                <a16:creationId xmlns:a16="http://schemas.microsoft.com/office/drawing/2014/main" id="{0AD09E21-E67D-556C-A979-E0FD370DEF47}"/>
              </a:ext>
            </a:extLst>
          </p:cNvPr>
          <p:cNvSpPr txBox="1"/>
          <p:nvPr/>
        </p:nvSpPr>
        <p:spPr>
          <a:xfrm>
            <a:off x="1705680" y="360863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61616243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4308F-B57A-CB21-1C32-1471D61A8F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A82532-42EA-2987-97CC-A2ABD541096B}"/>
              </a:ext>
            </a:extLst>
          </p:cNvPr>
          <p:cNvSpPr>
            <a:spLocks noGrp="1"/>
          </p:cNvSpPr>
          <p:nvPr>
            <p:ph type="title"/>
          </p:nvPr>
        </p:nvSpPr>
        <p:spPr>
          <a:xfrm>
            <a:off x="1980388" y="951521"/>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وَلَا تَأْكُلُوا أَمْوَالَكُمْ بَيْنَكُمْ بِالْبَاطِلِ وَتُدْلُوا بِهَا إِلَى الْحُكَّامِ لِتَأْكُلُوا فَرِيقًا مِنْ أَمْوَالِ النَّاسِ بِالْإِثْمِ وَأَنْتُمْ تَعْلَمُونَ</a:t>
            </a:r>
          </a:p>
        </p:txBody>
      </p:sp>
      <p:sp>
        <p:nvSpPr>
          <p:cNvPr id="14" name="TextBox 13">
            <a:extLst>
              <a:ext uri="{FF2B5EF4-FFF2-40B4-BE49-F238E27FC236}">
                <a16:creationId xmlns:a16="http://schemas.microsoft.com/office/drawing/2014/main" id="{1EED3C7B-ABC1-429A-4D47-26FED65596C9}"/>
              </a:ext>
            </a:extLst>
          </p:cNvPr>
          <p:cNvSpPr txBox="1"/>
          <p:nvPr/>
        </p:nvSpPr>
        <p:spPr>
          <a:xfrm>
            <a:off x="2060707" y="3956069"/>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do not eat up your property among yourselves for vanities, nor use it as bait for the judges, with intent that ye may eat up wrongfully and knowingly a little of (other) people's property.</a:t>
            </a:r>
          </a:p>
        </p:txBody>
      </p:sp>
      <p:sp>
        <p:nvSpPr>
          <p:cNvPr id="3" name="TextBox 2">
            <a:extLst>
              <a:ext uri="{FF2B5EF4-FFF2-40B4-BE49-F238E27FC236}">
                <a16:creationId xmlns:a16="http://schemas.microsoft.com/office/drawing/2014/main" id="{C46D08B9-3B83-6C02-9996-9CB7D9FC0C28}"/>
              </a:ext>
            </a:extLst>
          </p:cNvPr>
          <p:cNvSpPr txBox="1"/>
          <p:nvPr/>
        </p:nvSpPr>
        <p:spPr>
          <a:xfrm>
            <a:off x="2140184" y="361751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8929103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4FE9B-7F85-489A-CC74-81A1C0EB0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D4C2D3-D54B-AC80-02A5-8C3291E61AE9}"/>
              </a:ext>
            </a:extLst>
          </p:cNvPr>
          <p:cNvSpPr>
            <a:spLocks noGrp="1"/>
          </p:cNvSpPr>
          <p:nvPr>
            <p:ph type="title"/>
          </p:nvPr>
        </p:nvSpPr>
        <p:spPr>
          <a:xfrm>
            <a:off x="1980387" y="88050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يَسْأَلُونَكَ عَنِ الْأَهِلَّةِۖ قُلْ هِيَ مَوَاقِيتُ لِلنَّاسِ وَالْحَجِّۗ وَلَيْسَ الْبِرُّ بِأَنْ تَأْتُوا الْبُيُوتَ مِنْ ظُهُورِهَا وَلَٰكِنَّ الْبِرَّ مَنِ اتَّقَىٰۗ وَأْتُوا الْبُيُوتَ مِنْ أَبْوَابِهَاۚ وَاتَّقُوا اللَّهَ لَعَلَّكُمْ تُفْلِحُونَ</a:t>
            </a:r>
          </a:p>
        </p:txBody>
      </p:sp>
      <p:sp>
        <p:nvSpPr>
          <p:cNvPr id="14" name="TextBox 13">
            <a:extLst>
              <a:ext uri="{FF2B5EF4-FFF2-40B4-BE49-F238E27FC236}">
                <a16:creationId xmlns:a16="http://schemas.microsoft.com/office/drawing/2014/main" id="{4C58DA69-7F48-BB30-6F86-34A498CA9412}"/>
              </a:ext>
            </a:extLst>
          </p:cNvPr>
          <p:cNvSpPr txBox="1"/>
          <p:nvPr/>
        </p:nvSpPr>
        <p:spPr>
          <a:xfrm>
            <a:off x="2060719" y="407147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concerning the New Moons. Say: They are but signs to mark fixed periods of time in (the affairs of) men, and for Pilgrimage. It is no virtue if ye enter your houses from the back: It is virtue if ye fear Allah. Enter houses through the proper doors: And fear Allah: That ye may prosper.</a:t>
            </a:r>
          </a:p>
        </p:txBody>
      </p:sp>
      <p:sp>
        <p:nvSpPr>
          <p:cNvPr id="3" name="TextBox 2">
            <a:extLst>
              <a:ext uri="{FF2B5EF4-FFF2-40B4-BE49-F238E27FC236}">
                <a16:creationId xmlns:a16="http://schemas.microsoft.com/office/drawing/2014/main" id="{386EC901-6862-949C-F2F3-CC065E04F642}"/>
              </a:ext>
            </a:extLst>
          </p:cNvPr>
          <p:cNvSpPr txBox="1"/>
          <p:nvPr/>
        </p:nvSpPr>
        <p:spPr>
          <a:xfrm>
            <a:off x="2211626" y="373292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3647594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BD40E-AF28-5063-368E-D68EF11480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59E751-E981-2AE0-26BA-AC531A7A74A1}"/>
              </a:ext>
            </a:extLst>
          </p:cNvPr>
          <p:cNvSpPr>
            <a:spLocks noGrp="1"/>
          </p:cNvSpPr>
          <p:nvPr>
            <p:ph type="title"/>
          </p:nvPr>
        </p:nvSpPr>
        <p:spPr>
          <a:xfrm>
            <a:off x="1980387" y="118233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وَقَاتِلُوا فِي سَبِيلِ اللَّهِ الَّذِينَ يُقَاتِلُونَكُمْ وَلَا تَعْتَدُواۚ إِنَّ اللَّهَ لَا يُحِبُّ الْمُعْتَدِينَ </a:t>
            </a:r>
          </a:p>
        </p:txBody>
      </p:sp>
      <p:sp>
        <p:nvSpPr>
          <p:cNvPr id="14" name="TextBox 13">
            <a:extLst>
              <a:ext uri="{FF2B5EF4-FFF2-40B4-BE49-F238E27FC236}">
                <a16:creationId xmlns:a16="http://schemas.microsoft.com/office/drawing/2014/main" id="{BBA17209-9F95-5DC2-574E-3FFD593548D1}"/>
              </a:ext>
            </a:extLst>
          </p:cNvPr>
          <p:cNvSpPr txBox="1"/>
          <p:nvPr/>
        </p:nvSpPr>
        <p:spPr>
          <a:xfrm>
            <a:off x="2060719" y="4373318"/>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Fight in the cause of Allah those who fight you, but do not transgress limits; for Allah loveth not transgressors</a:t>
            </a:r>
          </a:p>
        </p:txBody>
      </p:sp>
      <p:sp>
        <p:nvSpPr>
          <p:cNvPr id="3" name="TextBox 2">
            <a:extLst>
              <a:ext uri="{FF2B5EF4-FFF2-40B4-BE49-F238E27FC236}">
                <a16:creationId xmlns:a16="http://schemas.microsoft.com/office/drawing/2014/main" id="{87D86B59-CAC0-89C9-8167-46080CDEDABF}"/>
              </a:ext>
            </a:extLst>
          </p:cNvPr>
          <p:cNvSpPr txBox="1"/>
          <p:nvPr/>
        </p:nvSpPr>
        <p:spPr>
          <a:xfrm>
            <a:off x="3800731" y="391047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9038099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C7645-4714-7CCD-AF4F-BA1EB75E4D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88A649-1F51-7BEB-1FA3-3D863CDA0CBD}"/>
              </a:ext>
            </a:extLst>
          </p:cNvPr>
          <p:cNvSpPr>
            <a:spLocks noGrp="1"/>
          </p:cNvSpPr>
          <p:nvPr>
            <p:ph type="title"/>
          </p:nvPr>
        </p:nvSpPr>
        <p:spPr>
          <a:xfrm>
            <a:off x="1980393" y="1009135"/>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وَاقْتُلُوهُمْ حَيْثُ ثَقِفْتُمُوهُمْ وَأَخْرِجُوهُمْ مِنْ حَيْثُ أَخْرَجُوكُمْۚ وَالْفِتْنَةُ أَشَدُّ مِنَ الْقَتْلِۚ وَلَا تُقَاتِلُوهُمْ عِنْدَ الْمَسْجِدِ الْحَرَامِ حَتَّىٰ يُقَاتِلُوكُمْ فِيهِۖ فَإِنْ قَاتَلُوكُمْ فَاقْتُلُوهُمْۗ كَذَٰلِكَ جَزَاءُ الْكَافِرِينَ</a:t>
            </a:r>
          </a:p>
        </p:txBody>
      </p:sp>
      <p:sp>
        <p:nvSpPr>
          <p:cNvPr id="14" name="TextBox 13">
            <a:extLst>
              <a:ext uri="{FF2B5EF4-FFF2-40B4-BE49-F238E27FC236}">
                <a16:creationId xmlns:a16="http://schemas.microsoft.com/office/drawing/2014/main" id="{DDDEA852-A5BE-165C-3FDD-D9E9998AD029}"/>
              </a:ext>
            </a:extLst>
          </p:cNvPr>
          <p:cNvSpPr txBox="1"/>
          <p:nvPr/>
        </p:nvSpPr>
        <p:spPr>
          <a:xfrm>
            <a:off x="2141032" y="407975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slay them wherever ye catch them, and turn them out from where they have Turned you out; for tumult and oppression are worse than slaughter; but fight them not at the Sacred Mosque, unless they (first) fight you there; but if they fight you, slay them. Such is the reward of those who suppress faith.</a:t>
            </a:r>
          </a:p>
        </p:txBody>
      </p:sp>
      <p:sp>
        <p:nvSpPr>
          <p:cNvPr id="3" name="TextBox 2">
            <a:extLst>
              <a:ext uri="{FF2B5EF4-FFF2-40B4-BE49-F238E27FC236}">
                <a16:creationId xmlns:a16="http://schemas.microsoft.com/office/drawing/2014/main" id="{F64E2F2F-3E96-BE8C-4CF3-9E8571148523}"/>
              </a:ext>
            </a:extLst>
          </p:cNvPr>
          <p:cNvSpPr txBox="1"/>
          <p:nvPr/>
        </p:nvSpPr>
        <p:spPr>
          <a:xfrm>
            <a:off x="2291952" y="37412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467924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86B33-5583-6FAC-4D92-47868D3C2C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85F6AA-AE23-FE2C-F6D8-9C867698DD93}"/>
              </a:ext>
            </a:extLst>
          </p:cNvPr>
          <p:cNvSpPr>
            <a:spLocks noGrp="1"/>
          </p:cNvSpPr>
          <p:nvPr>
            <p:ph type="title"/>
          </p:nvPr>
        </p:nvSpPr>
        <p:spPr>
          <a:xfrm>
            <a:off x="1980391" y="155457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فَإِنِ انْتَهَوْا فَإِنَّ اللَّهَ غَفُورٌ رَحِيمٌ</a:t>
            </a:r>
          </a:p>
        </p:txBody>
      </p:sp>
      <p:sp>
        <p:nvSpPr>
          <p:cNvPr id="14" name="TextBox 13">
            <a:extLst>
              <a:ext uri="{FF2B5EF4-FFF2-40B4-BE49-F238E27FC236}">
                <a16:creationId xmlns:a16="http://schemas.microsoft.com/office/drawing/2014/main" id="{ADC8562B-0C66-920A-4C6C-001C55A173FC}"/>
              </a:ext>
            </a:extLst>
          </p:cNvPr>
          <p:cNvSpPr txBox="1"/>
          <p:nvPr/>
        </p:nvSpPr>
        <p:spPr>
          <a:xfrm>
            <a:off x="2060711" y="3807333"/>
            <a:ext cx="8070575"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they cease, Allah is Oft-forgiving, Most Merciful.</a:t>
            </a:r>
          </a:p>
        </p:txBody>
      </p:sp>
      <p:sp>
        <p:nvSpPr>
          <p:cNvPr id="3" name="TextBox 2">
            <a:extLst>
              <a:ext uri="{FF2B5EF4-FFF2-40B4-BE49-F238E27FC236}">
                <a16:creationId xmlns:a16="http://schemas.microsoft.com/office/drawing/2014/main" id="{57F3FFB8-27EB-378F-F020-ADC3DFD6697C}"/>
              </a:ext>
            </a:extLst>
          </p:cNvPr>
          <p:cNvSpPr txBox="1"/>
          <p:nvPr/>
        </p:nvSpPr>
        <p:spPr>
          <a:xfrm>
            <a:off x="1980391" y="348534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1278452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3801E-535A-4DD5-D3CD-41FAB8ED9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ABDEF8-CEA4-7ED0-8D5E-90C0057EE930}"/>
              </a:ext>
            </a:extLst>
          </p:cNvPr>
          <p:cNvSpPr>
            <a:spLocks noGrp="1"/>
          </p:cNvSpPr>
          <p:nvPr>
            <p:ph type="title"/>
          </p:nvPr>
        </p:nvSpPr>
        <p:spPr>
          <a:xfrm>
            <a:off x="1980390" y="105930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وَقَاتِلُوهُمْ حَتَّىٰ لَا تَكُونَ فِتْنَةٌ وَيَكُونَ الدِّينُ لِلَّهِ ۖ فَإِنِ انْتَهَوْا فَلَا عُدْوَانَ إِلَّا عَلَى الظَّالِمِينَ</a:t>
            </a:r>
          </a:p>
        </p:txBody>
      </p:sp>
      <p:sp>
        <p:nvSpPr>
          <p:cNvPr id="14" name="TextBox 13">
            <a:extLst>
              <a:ext uri="{FF2B5EF4-FFF2-40B4-BE49-F238E27FC236}">
                <a16:creationId xmlns:a16="http://schemas.microsoft.com/office/drawing/2014/main" id="{A9A892B3-93F5-DF27-CB46-083BEF54DE27}"/>
              </a:ext>
            </a:extLst>
          </p:cNvPr>
          <p:cNvSpPr txBox="1"/>
          <p:nvPr/>
        </p:nvSpPr>
        <p:spPr>
          <a:xfrm>
            <a:off x="2060709" y="390498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fight them on until there is no more Tumult or oppression, and there prevail justice and faith in Allah; but if they cease, Let there be no hostility except to those who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oppression.</a:t>
            </a:r>
          </a:p>
        </p:txBody>
      </p:sp>
      <p:sp>
        <p:nvSpPr>
          <p:cNvPr id="3" name="TextBox 2">
            <a:extLst>
              <a:ext uri="{FF2B5EF4-FFF2-40B4-BE49-F238E27FC236}">
                <a16:creationId xmlns:a16="http://schemas.microsoft.com/office/drawing/2014/main" id="{6DA355EA-E185-158D-E145-729BF3CC6BFE}"/>
              </a:ext>
            </a:extLst>
          </p:cNvPr>
          <p:cNvSpPr txBox="1"/>
          <p:nvPr/>
        </p:nvSpPr>
        <p:spPr>
          <a:xfrm>
            <a:off x="3964173" y="363745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46311465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1E755-4B7D-16C3-C113-54109D759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0BD89C-842A-DB24-79AC-FACD30143215}"/>
              </a:ext>
            </a:extLst>
          </p:cNvPr>
          <p:cNvSpPr>
            <a:spLocks noGrp="1"/>
          </p:cNvSpPr>
          <p:nvPr>
            <p:ph type="title"/>
          </p:nvPr>
        </p:nvSpPr>
        <p:spPr>
          <a:xfrm>
            <a:off x="1980390" y="959765"/>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الشَّهْرُ الْحَرَامُ بِالشَّهْرِ الْحَرَامِ وَالْحُرُمَاتُ قِصَاصٌ ۚ فَمَنِ اعْتَدَىٰ عَلَيْكُمْ فَاعْتَدُوا عَلَيْهِ بِمِثْلِ مَا اعْتَدَىٰ عَلَيْكُمْۚ وَاتَّقُوا اللَّهَ وَاعْلَمُوا أَنَّ اللَّهَ مَعَ الْمُتَّقِينَ </a:t>
            </a:r>
          </a:p>
        </p:txBody>
      </p:sp>
      <p:sp>
        <p:nvSpPr>
          <p:cNvPr id="14" name="TextBox 13">
            <a:extLst>
              <a:ext uri="{FF2B5EF4-FFF2-40B4-BE49-F238E27FC236}">
                <a16:creationId xmlns:a16="http://schemas.microsoft.com/office/drawing/2014/main" id="{075235A5-1319-B418-DE37-FAB1CA366822}"/>
              </a:ext>
            </a:extLst>
          </p:cNvPr>
          <p:cNvSpPr txBox="1"/>
          <p:nvPr/>
        </p:nvSpPr>
        <p:spPr>
          <a:xfrm>
            <a:off x="2060709" y="412692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prohibited month for the prohibited month,- and so for all things prohibited,- there is the law of equality. If then any one transgresses the prohibition against you, Transgress ye likewise against him. But fear Allah, and know that Allah is with those who restrain themselves.</a:t>
            </a:r>
          </a:p>
        </p:txBody>
      </p:sp>
      <p:sp>
        <p:nvSpPr>
          <p:cNvPr id="3" name="TextBox 2">
            <a:extLst>
              <a:ext uri="{FF2B5EF4-FFF2-40B4-BE49-F238E27FC236}">
                <a16:creationId xmlns:a16="http://schemas.microsoft.com/office/drawing/2014/main" id="{F61595AA-7035-F57E-9273-AE3493BA240A}"/>
              </a:ext>
            </a:extLst>
          </p:cNvPr>
          <p:cNvSpPr txBox="1"/>
          <p:nvPr/>
        </p:nvSpPr>
        <p:spPr>
          <a:xfrm>
            <a:off x="3831008" y="378837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75227877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80603-996D-B829-ED34-B74E099EFF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6C964-8D42-23B9-E9F9-CE962491B419}"/>
              </a:ext>
            </a:extLst>
          </p:cNvPr>
          <p:cNvSpPr>
            <a:spLocks noGrp="1"/>
          </p:cNvSpPr>
          <p:nvPr>
            <p:ph type="title"/>
          </p:nvPr>
        </p:nvSpPr>
        <p:spPr>
          <a:xfrm>
            <a:off x="1980390" y="104854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وَأَنْفِقُوا فِي سَبِيلِ اللَّهِ وَلَا تُلْقُوا بِأَيْدِيكُمْ إِلَى التَّهْلُكَةِ</a:t>
            </a:r>
            <a:r>
              <a:rPr lang="ar-EG" sz="6000" b="0" kern="1200" dirty="0">
                <a:effectLst/>
                <a:latin typeface="Arial" panose="020B0604020202020204" pitchFamily="34" charset="0"/>
                <a:ea typeface="+mn-ea"/>
                <a:cs typeface="Arial" panose="020B0604020202020204" pitchFamily="34" charset="0"/>
              </a:rPr>
              <a:t>ۛ</a:t>
            </a:r>
            <a:r>
              <a:rPr lang="ar-EG" sz="6000" b="0" i="0" kern="1200" dirty="0">
                <a:effectLst/>
                <a:latin typeface="Arial" panose="020B0604020202020204" pitchFamily="34" charset="0"/>
                <a:ea typeface="+mn-ea"/>
                <a:cs typeface="Arial" panose="020B0604020202020204" pitchFamily="34" charset="0"/>
              </a:rPr>
              <a:t> وَأَحْسِنُوا</a:t>
            </a:r>
            <a:r>
              <a:rPr lang="ar-EG" sz="6000" b="0" kern="1200" dirty="0">
                <a:effectLst/>
                <a:latin typeface="Arial" panose="020B0604020202020204" pitchFamily="34" charset="0"/>
                <a:ea typeface="+mn-ea"/>
                <a:cs typeface="Arial" panose="020B0604020202020204" pitchFamily="34" charset="0"/>
              </a:rPr>
              <a:t>ۛ</a:t>
            </a:r>
            <a:r>
              <a:rPr lang="ar-EG" sz="6000" b="0" i="0" kern="1200" dirty="0">
                <a:effectLst/>
                <a:latin typeface="Arial" panose="020B0604020202020204" pitchFamily="34" charset="0"/>
                <a:ea typeface="+mn-ea"/>
                <a:cs typeface="Arial" panose="020B0604020202020204" pitchFamily="34" charset="0"/>
              </a:rPr>
              <a:t> إِنَّ اللَّهَ يُحِبُّ الْمُحْسِنِينَ</a:t>
            </a:r>
          </a:p>
        </p:txBody>
      </p:sp>
      <p:sp>
        <p:nvSpPr>
          <p:cNvPr id="14" name="TextBox 13">
            <a:extLst>
              <a:ext uri="{FF2B5EF4-FFF2-40B4-BE49-F238E27FC236}">
                <a16:creationId xmlns:a16="http://schemas.microsoft.com/office/drawing/2014/main" id="{25EF6F55-2B53-3DDB-F003-DE892E992366}"/>
              </a:ext>
            </a:extLst>
          </p:cNvPr>
          <p:cNvSpPr txBox="1"/>
          <p:nvPr/>
        </p:nvSpPr>
        <p:spPr>
          <a:xfrm>
            <a:off x="2060709" y="421570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spend of your substance in the cause of Allah, and make not your own hands contribute to (your) destruction; but do good; for Allah loveth those who do good.</a:t>
            </a:r>
          </a:p>
        </p:txBody>
      </p:sp>
      <p:sp>
        <p:nvSpPr>
          <p:cNvPr id="3" name="TextBox 2">
            <a:extLst>
              <a:ext uri="{FF2B5EF4-FFF2-40B4-BE49-F238E27FC236}">
                <a16:creationId xmlns:a16="http://schemas.microsoft.com/office/drawing/2014/main" id="{E45069A2-4D80-430E-C40B-556DDDA75C4A}"/>
              </a:ext>
            </a:extLst>
          </p:cNvPr>
          <p:cNvSpPr txBox="1"/>
          <p:nvPr/>
        </p:nvSpPr>
        <p:spPr>
          <a:xfrm>
            <a:off x="3715598" y="379725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7508917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F3374-4EA0-175B-FDAF-E2B764620D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8113E1-B4C5-7BA9-C194-61F0C5ED5A44}"/>
              </a:ext>
            </a:extLst>
          </p:cNvPr>
          <p:cNvSpPr>
            <a:spLocks noGrp="1"/>
          </p:cNvSpPr>
          <p:nvPr>
            <p:ph type="title"/>
          </p:nvPr>
        </p:nvSpPr>
        <p:spPr>
          <a:xfrm>
            <a:off x="1980389" y="1026786"/>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وَأَتِمُّوا الْحَجَّ وَالْعُمْرَةَ لِلَّهِۚ فَإِنْ أُحْصِرْتُمْ فَمَا اسْتَيْسَرَ مِنَ الْهَدْيِۖ وَلَا تَحْلِقُوا رُءُوسَكُمْ حَتَّىٰ يَبْلُغَ الْهَدْيُ مَحِلَّهُۚ فَمَنْ كَانَ مِنْكُمْ مَرِيضًا أَوْ بِهِ أَذًى مِنْ رَأْسِهِ فَفِدْيَةٌ مِنْ صِيَامٍ أَوْ صَدَقَةٍ </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أَوْ نُسُكٍۚ... </a:t>
            </a:r>
          </a:p>
        </p:txBody>
      </p:sp>
      <p:sp>
        <p:nvSpPr>
          <p:cNvPr id="14" name="TextBox 13">
            <a:extLst>
              <a:ext uri="{FF2B5EF4-FFF2-40B4-BE49-F238E27FC236}">
                <a16:creationId xmlns:a16="http://schemas.microsoft.com/office/drawing/2014/main" id="{F5D2EA03-0EF5-378C-35F3-335F574AE3A9}"/>
              </a:ext>
            </a:extLst>
          </p:cNvPr>
          <p:cNvSpPr txBox="1"/>
          <p:nvPr/>
        </p:nvSpPr>
        <p:spPr>
          <a:xfrm>
            <a:off x="2060708" y="4286728"/>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complete the Hajj or 'umra in the service of Allah. But if ye are prevented (From completing it), send an offering for sacrifice, such as ye may find, and do not shave your heads until the offering reaches the place of sacrifice. And if any of you is ill, or has an ailment in his scalp, (Necessitating shaving), (He should) in compensation either fast, or feed the poor, or offer sacrifice;</a:t>
            </a:r>
          </a:p>
        </p:txBody>
      </p:sp>
    </p:spTree>
    <p:extLst>
      <p:ext uri="{BB962C8B-B14F-4D97-AF65-F5344CB8AC3E}">
        <p14:creationId xmlns:p14="http://schemas.microsoft.com/office/powerpoint/2010/main" val="613515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BDEB3-A037-55F9-AA2A-350762BD88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37E919-D88B-CB5C-4AE2-7BB75EB76952}"/>
              </a:ext>
            </a:extLst>
          </p:cNvPr>
          <p:cNvSpPr>
            <a:spLocks noGrp="1"/>
          </p:cNvSpPr>
          <p:nvPr>
            <p:ph type="title"/>
          </p:nvPr>
        </p:nvSpPr>
        <p:spPr>
          <a:xfrm>
            <a:off x="1980393" y="122559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قَدْ نَرَىٰ تَقَلُّبَ وَجْهِكَ فِي السَّمَاءِۖ فَلَنُوَلِّيَنَّكَ قِبْلَةً تَرْضَاهَاۚ فَوَلِّ وَجْهَكَ شَطْرَ الْمَسْجِدِ الْحَرَامِۚ وَحَيْثُ مَا كُنْتُمْ فَوَلُّوا وُجُوهَكُمْ شَطْرَهُۗ</a:t>
            </a:r>
            <a:r>
              <a:rPr lang="en-US" sz="5400" b="0" i="0" kern="1200" dirty="0">
                <a:effectLst/>
                <a:latin typeface="Arial" panose="020B0604020202020204" pitchFamily="34" charset="0"/>
                <a:ea typeface="+mn-ea"/>
                <a:cs typeface="Arial" panose="020B0604020202020204" pitchFamily="34" charset="0"/>
              </a:rPr>
              <a:t>…</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949C7E-196E-A488-9F9C-90DAA176D3EF}"/>
              </a:ext>
            </a:extLst>
          </p:cNvPr>
          <p:cNvSpPr txBox="1"/>
          <p:nvPr/>
        </p:nvSpPr>
        <p:spPr>
          <a:xfrm>
            <a:off x="2060712" y="454670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see the turning of thy face (for guidance to the heavens: now Shall We turn thee to a Qibla that shall please thee. Turn then Thy face in the direction of the sacred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Mosque:Wherever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ye are, turn your faces in that direction</a:t>
            </a:r>
          </a:p>
        </p:txBody>
      </p:sp>
    </p:spTree>
    <p:extLst>
      <p:ext uri="{BB962C8B-B14F-4D97-AF65-F5344CB8AC3E}">
        <p14:creationId xmlns:p14="http://schemas.microsoft.com/office/powerpoint/2010/main" val="44475359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9071F-0458-2456-AF37-B29197A1B6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349137-72AF-2D33-59A3-CB6381E86948}"/>
              </a:ext>
            </a:extLst>
          </p:cNvPr>
          <p:cNvSpPr>
            <a:spLocks noGrp="1"/>
          </p:cNvSpPr>
          <p:nvPr>
            <p:ph type="title"/>
          </p:nvPr>
        </p:nvSpPr>
        <p:spPr>
          <a:xfrm>
            <a:off x="1980388" y="1301991"/>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فَإِذَا أَمِنْتُمْ فَمَنْ تَمَتَّعَ بِالْعُمْرَةِ إِلَى الْحَجِّ فَمَا اسْتَيْسَرَ مِنَ الْهَدْيِۚ فَمَنْ لَمْ يَجِدْ فَصِيَامُ ثَلَاثَةِ أَيَّامٍ فِي الْحَجِّ وَسَبْعَةٍ إِذَا رَجَعْتُمْۗ...</a:t>
            </a:r>
          </a:p>
        </p:txBody>
      </p:sp>
      <p:sp>
        <p:nvSpPr>
          <p:cNvPr id="14" name="TextBox 13">
            <a:extLst>
              <a:ext uri="{FF2B5EF4-FFF2-40B4-BE49-F238E27FC236}">
                <a16:creationId xmlns:a16="http://schemas.microsoft.com/office/drawing/2014/main" id="{AD5F6CC4-8420-35E7-001F-6A4CBB4FC395}"/>
              </a:ext>
            </a:extLst>
          </p:cNvPr>
          <p:cNvSpPr txBox="1"/>
          <p:nvPr/>
        </p:nvSpPr>
        <p:spPr>
          <a:xfrm>
            <a:off x="2060708" y="421570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when ye are in peaceful conditions (again), if any one wishes to continue the 'umra on to the hajj, He must make an offering, such as he can afford, but if he cannot afford it, He should fast three days during the hajj and seven days on his return</a:t>
            </a:r>
          </a:p>
        </p:txBody>
      </p:sp>
    </p:spTree>
    <p:extLst>
      <p:ext uri="{BB962C8B-B14F-4D97-AF65-F5344CB8AC3E}">
        <p14:creationId xmlns:p14="http://schemas.microsoft.com/office/powerpoint/2010/main" val="25300799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3CED3-801D-7879-EDF4-3E7081D1C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41C578-FBB0-19A3-46C4-C1C2249E51AC}"/>
              </a:ext>
            </a:extLst>
          </p:cNvPr>
          <p:cNvSpPr>
            <a:spLocks noGrp="1"/>
          </p:cNvSpPr>
          <p:nvPr>
            <p:ph type="title"/>
          </p:nvPr>
        </p:nvSpPr>
        <p:spPr>
          <a:xfrm>
            <a:off x="1980388" y="1230967"/>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تِلْكَ عَشَرَةٌ كَامِلَةٌۗ ذَٰلِكَ لِمَنْ لَمْ يَكُنْ أَهْلُهُ حَاضِرِي الْمَسْجِدِ الْحَرَامِۚ وَاتَّقُوا اللَّهَ وَاعْلَمُوا أَنَّ اللَّهَ شَدِيدُ الْعِقَابِ</a:t>
            </a:r>
          </a:p>
        </p:txBody>
      </p:sp>
      <p:sp>
        <p:nvSpPr>
          <p:cNvPr id="14" name="TextBox 13">
            <a:extLst>
              <a:ext uri="{FF2B5EF4-FFF2-40B4-BE49-F238E27FC236}">
                <a16:creationId xmlns:a16="http://schemas.microsoft.com/office/drawing/2014/main" id="{B6632103-3152-5095-76B3-38CB698E173A}"/>
              </a:ext>
            </a:extLst>
          </p:cNvPr>
          <p:cNvSpPr txBox="1"/>
          <p:nvPr/>
        </p:nvSpPr>
        <p:spPr>
          <a:xfrm>
            <a:off x="2060708" y="4144680"/>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Making ten days in all. This is for those whose household is not in (the precincts of) the Sacred Mosque. And fear Allah, and know that Allah Is strict in punishment.</a:t>
            </a:r>
          </a:p>
        </p:txBody>
      </p:sp>
      <p:sp>
        <p:nvSpPr>
          <p:cNvPr id="3" name="TextBox 2">
            <a:extLst>
              <a:ext uri="{FF2B5EF4-FFF2-40B4-BE49-F238E27FC236}">
                <a16:creationId xmlns:a16="http://schemas.microsoft.com/office/drawing/2014/main" id="{8260FB1F-1C57-E9B9-A37A-4EA90410FC92}"/>
              </a:ext>
            </a:extLst>
          </p:cNvPr>
          <p:cNvSpPr txBox="1"/>
          <p:nvPr/>
        </p:nvSpPr>
        <p:spPr>
          <a:xfrm>
            <a:off x="2530803" y="378717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17386061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4AC1B-0ABD-2F80-EC15-7B9432413D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DE76DD-4800-D8A8-A7A4-C3010814EE92}"/>
              </a:ext>
            </a:extLst>
          </p:cNvPr>
          <p:cNvSpPr>
            <a:spLocks noGrp="1"/>
          </p:cNvSpPr>
          <p:nvPr>
            <p:ph type="title"/>
          </p:nvPr>
        </p:nvSpPr>
        <p:spPr>
          <a:xfrm>
            <a:off x="1980398" y="901789"/>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الْحَجُّ أَشْهُرٌ مَعْلُومَاتٌۚ فَمَنْ فَرَضَ فِيهِنَّ الْحَجَّ فَلَا رَفَثَ وَلَا فُسُوقَ وَلَا جِدَالَ فِي الْحَجِّ ۗ وَمَا تَفْعَلُوا مِنْ خَيْرٍ يَعْلَمْهُ اللَّهُۗ وَتَزَوَّدُوا فَإِنَّ خَيْرَ الزَّادِ التَّقْوَىٰۚ وَاتَّقُونِ يَا أُولِي الْأَلْبَابِ</a:t>
            </a:r>
          </a:p>
        </p:txBody>
      </p:sp>
      <p:sp>
        <p:nvSpPr>
          <p:cNvPr id="14" name="TextBox 13">
            <a:extLst>
              <a:ext uri="{FF2B5EF4-FFF2-40B4-BE49-F238E27FC236}">
                <a16:creationId xmlns:a16="http://schemas.microsoft.com/office/drawing/2014/main" id="{A034D509-07CA-9B45-4517-E5F9E3C749D5}"/>
              </a:ext>
            </a:extLst>
          </p:cNvPr>
          <p:cNvSpPr txBox="1"/>
          <p:nvPr/>
        </p:nvSpPr>
        <p:spPr>
          <a:xfrm>
            <a:off x="2060712" y="397540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Hajj are the months well known. If any one undertakes that duty therein, Let there be no obscenity, nor wickedness, nor wrangling in the Hajj. And whatever good ye do, (be sure)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And take a provision (With you) for the journey, but the best of provisions is right conduct. So fear Me, o ye that are wise.</a:t>
            </a:r>
          </a:p>
        </p:txBody>
      </p:sp>
      <p:sp>
        <p:nvSpPr>
          <p:cNvPr id="3" name="TextBox 2">
            <a:extLst>
              <a:ext uri="{FF2B5EF4-FFF2-40B4-BE49-F238E27FC236}">
                <a16:creationId xmlns:a16="http://schemas.microsoft.com/office/drawing/2014/main" id="{EFC8F363-FA29-5327-C041-3C8EA26C8ACC}"/>
              </a:ext>
            </a:extLst>
          </p:cNvPr>
          <p:cNvSpPr txBox="1"/>
          <p:nvPr/>
        </p:nvSpPr>
        <p:spPr>
          <a:xfrm>
            <a:off x="2388760" y="363684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294942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BBA69-E41A-8041-03E8-EBA0BE1AF7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C416E9-53D5-92FE-4E7D-AD7718B8D6A5}"/>
              </a:ext>
            </a:extLst>
          </p:cNvPr>
          <p:cNvSpPr>
            <a:spLocks noGrp="1"/>
          </p:cNvSpPr>
          <p:nvPr>
            <p:ph type="title"/>
          </p:nvPr>
        </p:nvSpPr>
        <p:spPr>
          <a:xfrm>
            <a:off x="1980398" y="901789"/>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لَيْسَ عَلَيْكُمْ جُنَاحٌ أَنْ تَبْتَغُوا فَضْلًا مِنْ رَبِّكُمْۚ فَإِذَا أَفَضْتُمْ مِنْ عَرَفَاتٍ فَاذْكُرُوا اللَّهَ عِنْدَ الْمَشْعَرِ الْحَرَامِۖ وَاذْكُرُوهُ كَمَا هَدَاكُمْ وَإِنْ كُنْتُمْ مِنْ قَبْلِهِ لَمِنَ الضَّالِّينَ</a:t>
            </a:r>
          </a:p>
        </p:txBody>
      </p:sp>
      <p:sp>
        <p:nvSpPr>
          <p:cNvPr id="14" name="TextBox 13">
            <a:extLst>
              <a:ext uri="{FF2B5EF4-FFF2-40B4-BE49-F238E27FC236}">
                <a16:creationId xmlns:a16="http://schemas.microsoft.com/office/drawing/2014/main" id="{BB30915F-0215-5B7B-B732-9A8D4169FFD6}"/>
              </a:ext>
            </a:extLst>
          </p:cNvPr>
          <p:cNvSpPr txBox="1"/>
          <p:nvPr/>
        </p:nvSpPr>
        <p:spPr>
          <a:xfrm>
            <a:off x="2060712" y="409081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no crime in you if ye seek of the bounty of your Lord (during pilgrimage). Then when ye pour down from (Mount) Arafat, celebrate the praises of Allah at the Sacred Monument, and celebrate His praises as He has directed you, even though, before this, ye went astray.</a:t>
            </a:r>
          </a:p>
        </p:txBody>
      </p:sp>
      <p:sp>
        <p:nvSpPr>
          <p:cNvPr id="3" name="TextBox 2">
            <a:extLst>
              <a:ext uri="{FF2B5EF4-FFF2-40B4-BE49-F238E27FC236}">
                <a16:creationId xmlns:a16="http://schemas.microsoft.com/office/drawing/2014/main" id="{53CCA6B5-C272-65B6-ECAE-92AE13E5169A}"/>
              </a:ext>
            </a:extLst>
          </p:cNvPr>
          <p:cNvSpPr txBox="1"/>
          <p:nvPr/>
        </p:nvSpPr>
        <p:spPr>
          <a:xfrm>
            <a:off x="3054585" y="375225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5486484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ADEE2-61FC-3269-EBDF-A3095CA049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1B8656-307D-6B54-F820-556862E75D2D}"/>
              </a:ext>
            </a:extLst>
          </p:cNvPr>
          <p:cNvSpPr>
            <a:spLocks noGrp="1"/>
          </p:cNvSpPr>
          <p:nvPr>
            <p:ph type="title"/>
          </p:nvPr>
        </p:nvSpPr>
        <p:spPr>
          <a:xfrm>
            <a:off x="1980392" y="112373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ثُمَّ أَفِيضُوا مِنْ حَيْثُ أَفَاضَ النَّاسُ وَاسْتَغْفِرُوا اللَّهَۚ إِنَّ اللَّهَ غَفُورٌ رَحِيمٌ </a:t>
            </a:r>
          </a:p>
        </p:txBody>
      </p:sp>
      <p:sp>
        <p:nvSpPr>
          <p:cNvPr id="14" name="TextBox 13">
            <a:extLst>
              <a:ext uri="{FF2B5EF4-FFF2-40B4-BE49-F238E27FC236}">
                <a16:creationId xmlns:a16="http://schemas.microsoft.com/office/drawing/2014/main" id="{CF225486-7CE0-8389-D83D-DEE7D788964B}"/>
              </a:ext>
            </a:extLst>
          </p:cNvPr>
          <p:cNvSpPr txBox="1"/>
          <p:nvPr/>
        </p:nvSpPr>
        <p:spPr>
          <a:xfrm>
            <a:off x="2060711" y="3865874"/>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Then pass on at a quick pace from the place whence it is usual for the multitude so to do, and ask for Allah's forgiveness. For Allah is Oft-forgiving, Most Merciful.</a:t>
            </a:r>
          </a:p>
        </p:txBody>
      </p:sp>
      <p:sp>
        <p:nvSpPr>
          <p:cNvPr id="3" name="TextBox 2">
            <a:extLst>
              <a:ext uri="{FF2B5EF4-FFF2-40B4-BE49-F238E27FC236}">
                <a16:creationId xmlns:a16="http://schemas.microsoft.com/office/drawing/2014/main" id="{0F091D17-B751-0AC0-A86F-8C3A4502DF1E}"/>
              </a:ext>
            </a:extLst>
          </p:cNvPr>
          <p:cNvSpPr txBox="1"/>
          <p:nvPr/>
        </p:nvSpPr>
        <p:spPr>
          <a:xfrm>
            <a:off x="1602711" y="34290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6471815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272EF-866C-EF32-7DED-3F3FDD3C91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E886CA-359E-705A-1D8E-CED7ACF729F4}"/>
              </a:ext>
            </a:extLst>
          </p:cNvPr>
          <p:cNvSpPr>
            <a:spLocks noGrp="1"/>
          </p:cNvSpPr>
          <p:nvPr>
            <p:ph type="title"/>
          </p:nvPr>
        </p:nvSpPr>
        <p:spPr>
          <a:xfrm>
            <a:off x="1980390" y="93730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فَإِذَا قَضَيْتُمْ مَنَاسِكَكُمْ فَاذْكُرُوا اللَّهَ كَذِكْرِكُمْ آبَاءَكُمْ أَوْ أَشَدَّ ذِكْرًاۗ فَمِنَ النَّاسِ مَنْ يَقُولُ رَبَّنَا آتِنَا فِي الدُّنْيَا وَمَا لَهُ فِي الْآخِرَةِ </a:t>
            </a:r>
            <a:br>
              <a:rPr lang="ar-EG"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مِنْ خَلَاقٍ</a:t>
            </a:r>
          </a:p>
        </p:txBody>
      </p:sp>
      <p:sp>
        <p:nvSpPr>
          <p:cNvPr id="14" name="TextBox 13">
            <a:extLst>
              <a:ext uri="{FF2B5EF4-FFF2-40B4-BE49-F238E27FC236}">
                <a16:creationId xmlns:a16="http://schemas.microsoft.com/office/drawing/2014/main" id="{2DA46EC2-3DD7-C389-909E-A649DF029E27}"/>
              </a:ext>
            </a:extLst>
          </p:cNvPr>
          <p:cNvSpPr txBox="1"/>
          <p:nvPr/>
        </p:nvSpPr>
        <p:spPr>
          <a:xfrm>
            <a:off x="2060710" y="416771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when ye have accomplished your holy rites, celebrate the praises of Allah, as ye used to celebrate the praises of your fathers,- yea, with far more Heart and soul. There are men who say: "Our Lord! Give us (Thy bounties) in this world!" but they will have no portion in the Hereafter.</a:t>
            </a:r>
          </a:p>
        </p:txBody>
      </p:sp>
      <p:sp>
        <p:nvSpPr>
          <p:cNvPr id="3" name="TextBox 2">
            <a:extLst>
              <a:ext uri="{FF2B5EF4-FFF2-40B4-BE49-F238E27FC236}">
                <a16:creationId xmlns:a16="http://schemas.microsoft.com/office/drawing/2014/main" id="{432F061E-ECD9-60CD-6DE9-BA7075BE9390}"/>
              </a:ext>
            </a:extLst>
          </p:cNvPr>
          <p:cNvSpPr txBox="1"/>
          <p:nvPr/>
        </p:nvSpPr>
        <p:spPr>
          <a:xfrm>
            <a:off x="4528278" y="382916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75129436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F99F6-B3E8-1FB7-BC45-6AF06CB1A7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489E42-2B12-9629-2473-AC1A61F09A9F}"/>
              </a:ext>
            </a:extLst>
          </p:cNvPr>
          <p:cNvSpPr>
            <a:spLocks noGrp="1"/>
          </p:cNvSpPr>
          <p:nvPr>
            <p:ph type="title"/>
          </p:nvPr>
        </p:nvSpPr>
        <p:spPr>
          <a:xfrm>
            <a:off x="1980391" y="107896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وَمِنْهُمْ مَنْ يَقُولُ رَبَّنَا آتِنَا فِي الدُّنْيَا حَسَنَةً وَفِي الْآخِرَةِ حَسَنَةً وَقِنَا عَذَابَ النَّارِ</a:t>
            </a:r>
          </a:p>
        </p:txBody>
      </p:sp>
      <p:sp>
        <p:nvSpPr>
          <p:cNvPr id="14" name="TextBox 13">
            <a:extLst>
              <a:ext uri="{FF2B5EF4-FFF2-40B4-BE49-F238E27FC236}">
                <a16:creationId xmlns:a16="http://schemas.microsoft.com/office/drawing/2014/main" id="{E6B21D06-8480-19CE-2685-C91AFD222C4E}"/>
              </a:ext>
            </a:extLst>
          </p:cNvPr>
          <p:cNvSpPr txBox="1"/>
          <p:nvPr/>
        </p:nvSpPr>
        <p:spPr>
          <a:xfrm>
            <a:off x="2060711" y="405699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there are men who say: "Our Lord! Give us good in this world and good in the Hereafter, and defend us from the torment of the Fire!"</a:t>
            </a:r>
          </a:p>
        </p:txBody>
      </p:sp>
      <p:sp>
        <p:nvSpPr>
          <p:cNvPr id="3" name="TextBox 2">
            <a:extLst>
              <a:ext uri="{FF2B5EF4-FFF2-40B4-BE49-F238E27FC236}">
                <a16:creationId xmlns:a16="http://schemas.microsoft.com/office/drawing/2014/main" id="{72E089DB-E496-B418-A3BB-A2326EB12DCB}"/>
              </a:ext>
            </a:extLst>
          </p:cNvPr>
          <p:cNvSpPr txBox="1"/>
          <p:nvPr/>
        </p:nvSpPr>
        <p:spPr>
          <a:xfrm>
            <a:off x="4199804" y="38877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25963193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B2713-9A46-E309-2986-A507FF8A00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BDB6B2-8ACD-7CEE-1D72-F86746FCC260}"/>
              </a:ext>
            </a:extLst>
          </p:cNvPr>
          <p:cNvSpPr>
            <a:spLocks noGrp="1"/>
          </p:cNvSpPr>
          <p:nvPr>
            <p:ph type="title"/>
          </p:nvPr>
        </p:nvSpPr>
        <p:spPr>
          <a:xfrm>
            <a:off x="1980391" y="140839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لَهُمْ نَصِيبٌ مِمَّا كَسَبُواۚ وَاللَّهُ سَرِيعُ الْحِسَابِ</a:t>
            </a:r>
          </a:p>
        </p:txBody>
      </p:sp>
      <p:sp>
        <p:nvSpPr>
          <p:cNvPr id="14" name="TextBox 13">
            <a:extLst>
              <a:ext uri="{FF2B5EF4-FFF2-40B4-BE49-F238E27FC236}">
                <a16:creationId xmlns:a16="http://schemas.microsoft.com/office/drawing/2014/main" id="{20DFEB50-9884-5D58-9E0C-49FF44FB46FE}"/>
              </a:ext>
            </a:extLst>
          </p:cNvPr>
          <p:cNvSpPr txBox="1"/>
          <p:nvPr/>
        </p:nvSpPr>
        <p:spPr>
          <a:xfrm>
            <a:off x="2060711" y="4039239"/>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these will be allotted what they have earned; and Allah is quick in account.</a:t>
            </a:r>
          </a:p>
        </p:txBody>
      </p:sp>
      <p:sp>
        <p:nvSpPr>
          <p:cNvPr id="3" name="TextBox 2">
            <a:extLst>
              <a:ext uri="{FF2B5EF4-FFF2-40B4-BE49-F238E27FC236}">
                <a16:creationId xmlns:a16="http://schemas.microsoft.com/office/drawing/2014/main" id="{40D94F21-6BD7-63A0-4863-0535D51CF4F7}"/>
              </a:ext>
            </a:extLst>
          </p:cNvPr>
          <p:cNvSpPr txBox="1"/>
          <p:nvPr/>
        </p:nvSpPr>
        <p:spPr>
          <a:xfrm>
            <a:off x="3791432" y="357699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652712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1FBB2-24BE-778C-A85E-67F19AF5CD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E23B6E-D34C-387B-02CA-4CBB6D018061}"/>
              </a:ext>
            </a:extLst>
          </p:cNvPr>
          <p:cNvSpPr>
            <a:spLocks noGrp="1"/>
          </p:cNvSpPr>
          <p:nvPr>
            <p:ph type="title"/>
          </p:nvPr>
        </p:nvSpPr>
        <p:spPr>
          <a:xfrm>
            <a:off x="1980391" y="107008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وَاذْكُرُوا اللَّهَ فِي أَيَّامٍ مَعْدُودَاتٍۚ فَمَنْ تَعَجَّلَ فِي يَوْمَيْنِ فَلَا إِثْمَ عَلَيْهِ وَمَنْ تَأَخَّرَ فَلَا إِثْمَ عَلَيْهِۚ لِمَنِ اتَّقَىٰ ۗ وَاتَّقُوا اللَّهَ وَاعْلَمُوا أَنَّكُمْ إِلَيْهِ تُحْشَرُونَ</a:t>
            </a:r>
          </a:p>
        </p:txBody>
      </p:sp>
      <p:sp>
        <p:nvSpPr>
          <p:cNvPr id="14" name="TextBox 13">
            <a:extLst>
              <a:ext uri="{FF2B5EF4-FFF2-40B4-BE49-F238E27FC236}">
                <a16:creationId xmlns:a16="http://schemas.microsoft.com/office/drawing/2014/main" id="{D8C05865-1853-5E5F-695D-ED03C095FD08}"/>
              </a:ext>
            </a:extLst>
          </p:cNvPr>
          <p:cNvSpPr txBox="1"/>
          <p:nvPr/>
        </p:nvSpPr>
        <p:spPr>
          <a:xfrm>
            <a:off x="2060710" y="415669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Celebrate the praises of Allah during the Appointed Days. But if any one hastens to leave in two days, there is no blame on him, and if any one stays on, there is no blame on him, if his aim is to do right. Then fear Allah, and know that ye will surely be gathered unto Him.</a:t>
            </a:r>
          </a:p>
        </p:txBody>
      </p:sp>
      <p:sp>
        <p:nvSpPr>
          <p:cNvPr id="3" name="TextBox 2">
            <a:extLst>
              <a:ext uri="{FF2B5EF4-FFF2-40B4-BE49-F238E27FC236}">
                <a16:creationId xmlns:a16="http://schemas.microsoft.com/office/drawing/2014/main" id="{EF673605-AABF-412A-F083-9EAFA55E5FA3}"/>
              </a:ext>
            </a:extLst>
          </p:cNvPr>
          <p:cNvSpPr txBox="1"/>
          <p:nvPr/>
        </p:nvSpPr>
        <p:spPr>
          <a:xfrm>
            <a:off x="4182050" y="390547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90370952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1FF5B-CAAC-A43E-9468-95954CF86E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7956C-B908-1A71-6F51-C3FF730AF389}"/>
              </a:ext>
            </a:extLst>
          </p:cNvPr>
          <p:cNvSpPr>
            <a:spLocks noGrp="1"/>
          </p:cNvSpPr>
          <p:nvPr>
            <p:ph type="title"/>
          </p:nvPr>
        </p:nvSpPr>
        <p:spPr>
          <a:xfrm>
            <a:off x="1980391" y="107008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 النَّاسِ مَنْ يُعْجِبُكَ قَوْلُهُ فِي الْحَيَاةِ الدُّنْيَا وَيُشْهِدُ اللَّهَ عَلَىٰ مَا فِي قَلْبِهِ وَهُوَ أَلَدُّ الْخِصَامِ </a:t>
            </a:r>
          </a:p>
        </p:txBody>
      </p:sp>
      <p:sp>
        <p:nvSpPr>
          <p:cNvPr id="14" name="TextBox 13">
            <a:extLst>
              <a:ext uri="{FF2B5EF4-FFF2-40B4-BE49-F238E27FC236}">
                <a16:creationId xmlns:a16="http://schemas.microsoft.com/office/drawing/2014/main" id="{301AEA37-CD6E-505E-8874-6BBEB8C9E447}"/>
              </a:ext>
            </a:extLst>
          </p:cNvPr>
          <p:cNvSpPr txBox="1"/>
          <p:nvPr/>
        </p:nvSpPr>
        <p:spPr>
          <a:xfrm>
            <a:off x="2060710" y="415669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the type of man whose speech about this world's life May dazzle thee, and he calls Allah to witness about what is in his heart; yet is he the most contentious of enemies.</a:t>
            </a:r>
          </a:p>
        </p:txBody>
      </p:sp>
      <p:sp>
        <p:nvSpPr>
          <p:cNvPr id="3" name="TextBox 2">
            <a:extLst>
              <a:ext uri="{FF2B5EF4-FFF2-40B4-BE49-F238E27FC236}">
                <a16:creationId xmlns:a16="http://schemas.microsoft.com/office/drawing/2014/main" id="{D6E03E92-FA45-676D-7F4D-BC69B4B827DC}"/>
              </a:ext>
            </a:extLst>
          </p:cNvPr>
          <p:cNvSpPr txBox="1"/>
          <p:nvPr/>
        </p:nvSpPr>
        <p:spPr>
          <a:xfrm>
            <a:off x="3010198" y="381814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487270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6DEF9-149C-ABCB-421F-D5D264B086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2315F1-5BA1-4A89-2DF6-0941458098EA}"/>
              </a:ext>
            </a:extLst>
          </p:cNvPr>
          <p:cNvSpPr>
            <a:spLocks noGrp="1"/>
          </p:cNvSpPr>
          <p:nvPr>
            <p:ph type="title"/>
          </p:nvPr>
        </p:nvSpPr>
        <p:spPr>
          <a:xfrm>
            <a:off x="1980392" y="111018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 وَإِنَّ الَّذِينَ أُوتُوا الْكِتَابَ لَيَعْلَمُونَ أَنَّهُ الْحَقُّ مِنْ رَبِّهِمْۗ وَمَا اللَّهُ بِغَافِلٍ عَمَّا يَعْمَلُونَ</a:t>
            </a:r>
          </a:p>
        </p:txBody>
      </p:sp>
      <p:sp>
        <p:nvSpPr>
          <p:cNvPr id="14" name="TextBox 13">
            <a:extLst>
              <a:ext uri="{FF2B5EF4-FFF2-40B4-BE49-F238E27FC236}">
                <a16:creationId xmlns:a16="http://schemas.microsoft.com/office/drawing/2014/main" id="{81E5E34E-D953-9242-36F5-C6F6657965C8}"/>
              </a:ext>
            </a:extLst>
          </p:cNvPr>
          <p:cNvSpPr txBox="1"/>
          <p:nvPr/>
        </p:nvSpPr>
        <p:spPr>
          <a:xfrm>
            <a:off x="2060712" y="4257509"/>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people of the Book know well that that is the truth from their Lord. Nor is Allah unmindful of what they do.</a:t>
            </a:r>
          </a:p>
        </p:txBody>
      </p:sp>
      <p:sp>
        <p:nvSpPr>
          <p:cNvPr id="3" name="TextBox 2">
            <a:extLst>
              <a:ext uri="{FF2B5EF4-FFF2-40B4-BE49-F238E27FC236}">
                <a16:creationId xmlns:a16="http://schemas.microsoft.com/office/drawing/2014/main" id="{AC5DD5CC-F1EA-ABAD-EC5D-B4A21FA0AAED}"/>
              </a:ext>
            </a:extLst>
          </p:cNvPr>
          <p:cNvSpPr txBox="1"/>
          <p:nvPr/>
        </p:nvSpPr>
        <p:spPr>
          <a:xfrm>
            <a:off x="4080009" y="383017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4}</a:t>
            </a:r>
            <a:endParaRPr lang="en-US" sz="1600" dirty="0"/>
          </a:p>
        </p:txBody>
      </p:sp>
    </p:spTree>
    <p:extLst>
      <p:ext uri="{BB962C8B-B14F-4D97-AF65-F5344CB8AC3E}">
        <p14:creationId xmlns:p14="http://schemas.microsoft.com/office/powerpoint/2010/main" val="275383484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F222B-FE13-A78B-EE78-028F249625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9C8326-7611-C6CC-5E42-FEF371CC4044}"/>
              </a:ext>
            </a:extLst>
          </p:cNvPr>
          <p:cNvSpPr>
            <a:spLocks noGrp="1"/>
          </p:cNvSpPr>
          <p:nvPr>
            <p:ph type="title"/>
          </p:nvPr>
        </p:nvSpPr>
        <p:spPr>
          <a:xfrm>
            <a:off x="1980391" y="115886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وَإِذَا تَوَلَّىٰ سَعَىٰ فِي الْأَرْضِ لِيُفْسِدَ فِيهَا وَيُهْلِكَ الْحَرْثَ وَالنَّسْلَۗ وَاللَّهُ لَا يُحِبُّ الْفَسَادَ</a:t>
            </a:r>
          </a:p>
        </p:txBody>
      </p:sp>
      <p:sp>
        <p:nvSpPr>
          <p:cNvPr id="14" name="TextBox 13">
            <a:extLst>
              <a:ext uri="{FF2B5EF4-FFF2-40B4-BE49-F238E27FC236}">
                <a16:creationId xmlns:a16="http://schemas.microsoft.com/office/drawing/2014/main" id="{7F64DBFB-455E-A63F-9B5A-E4C77859D615}"/>
              </a:ext>
            </a:extLst>
          </p:cNvPr>
          <p:cNvSpPr txBox="1"/>
          <p:nvPr/>
        </p:nvSpPr>
        <p:spPr>
          <a:xfrm>
            <a:off x="2060710" y="424547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he turns his back, His aim everywhere is to spread mischief through the earth and destroy crops and cattle. But Allah loveth not mischief.</a:t>
            </a:r>
          </a:p>
        </p:txBody>
      </p:sp>
      <p:sp>
        <p:nvSpPr>
          <p:cNvPr id="3" name="TextBox 2">
            <a:extLst>
              <a:ext uri="{FF2B5EF4-FFF2-40B4-BE49-F238E27FC236}">
                <a16:creationId xmlns:a16="http://schemas.microsoft.com/office/drawing/2014/main" id="{0C9D47A6-6AF8-87B9-4C84-3DEB48F0A302}"/>
              </a:ext>
            </a:extLst>
          </p:cNvPr>
          <p:cNvSpPr txBox="1"/>
          <p:nvPr/>
        </p:nvSpPr>
        <p:spPr>
          <a:xfrm>
            <a:off x="4137662" y="381814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5776058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0AC91-4563-9D54-C779-82AFBC5D0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165585-1870-A769-3420-0A8ED228DBDE}"/>
              </a:ext>
            </a:extLst>
          </p:cNvPr>
          <p:cNvSpPr>
            <a:spLocks noGrp="1"/>
          </p:cNvSpPr>
          <p:nvPr>
            <p:ph type="title"/>
          </p:nvPr>
        </p:nvSpPr>
        <p:spPr>
          <a:xfrm>
            <a:off x="1980390" y="112335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وَإِذَا قِيلَ لَهُ اتَّقِ اللَّهَ أَخَذَتْهُ الْعِزَّةُ بِالْإِثْمِۚ فَحَسْبُهُ جَهَنَّمُۚ وَلَبِئْسَ الْمِهَادُ </a:t>
            </a:r>
          </a:p>
        </p:txBody>
      </p:sp>
      <p:sp>
        <p:nvSpPr>
          <p:cNvPr id="14" name="TextBox 13">
            <a:extLst>
              <a:ext uri="{FF2B5EF4-FFF2-40B4-BE49-F238E27FC236}">
                <a16:creationId xmlns:a16="http://schemas.microsoft.com/office/drawing/2014/main" id="{72901EF1-7F37-25A7-CDA3-855230821D8B}"/>
              </a:ext>
            </a:extLst>
          </p:cNvPr>
          <p:cNvSpPr txBox="1"/>
          <p:nvPr/>
        </p:nvSpPr>
        <p:spPr>
          <a:xfrm>
            <a:off x="2060709" y="382702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him, "Fear Allah", He is led by arrogance to (more) crime. Enough for him is Hell;-An evil bed indeed (To lie on)!</a:t>
            </a:r>
          </a:p>
        </p:txBody>
      </p:sp>
      <p:sp>
        <p:nvSpPr>
          <p:cNvPr id="3" name="TextBox 2">
            <a:extLst>
              <a:ext uri="{FF2B5EF4-FFF2-40B4-BE49-F238E27FC236}">
                <a16:creationId xmlns:a16="http://schemas.microsoft.com/office/drawing/2014/main" id="{171BB657-D7A9-6C1A-6144-6B6A67486565}"/>
              </a:ext>
            </a:extLst>
          </p:cNvPr>
          <p:cNvSpPr txBox="1"/>
          <p:nvPr/>
        </p:nvSpPr>
        <p:spPr>
          <a:xfrm>
            <a:off x="1718540" y="338486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56854570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F5481-3865-E69F-83BB-5B6C851448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5E400E-F3D6-B93A-E07F-21553B7F2EAD}"/>
              </a:ext>
            </a:extLst>
          </p:cNvPr>
          <p:cNvSpPr>
            <a:spLocks noGrp="1"/>
          </p:cNvSpPr>
          <p:nvPr>
            <p:ph type="title"/>
          </p:nvPr>
        </p:nvSpPr>
        <p:spPr>
          <a:xfrm>
            <a:off x="1980390" y="117662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 النَّاسِ مَنْ يَشْرِي نَفْسَهُ ابْتِغَاءَ مَرْضَاتِ اللَّهِۗ وَاللَّهُ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رَءُوفٌ بِالْعِبَادِ</a:t>
            </a:r>
          </a:p>
        </p:txBody>
      </p:sp>
      <p:sp>
        <p:nvSpPr>
          <p:cNvPr id="14" name="TextBox 13">
            <a:extLst>
              <a:ext uri="{FF2B5EF4-FFF2-40B4-BE49-F238E27FC236}">
                <a16:creationId xmlns:a16="http://schemas.microsoft.com/office/drawing/2014/main" id="{CFF9C9C8-E7EA-BD38-9862-FE94E4AC5286}"/>
              </a:ext>
            </a:extLst>
          </p:cNvPr>
          <p:cNvSpPr txBox="1"/>
          <p:nvPr/>
        </p:nvSpPr>
        <p:spPr>
          <a:xfrm>
            <a:off x="2060709" y="419296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there is the type of man who gives his life to earn the pleasure of Allah: And Allah is full of kindness to (His) devotees.</a:t>
            </a:r>
          </a:p>
        </p:txBody>
      </p:sp>
      <p:sp>
        <p:nvSpPr>
          <p:cNvPr id="3" name="TextBox 2">
            <a:extLst>
              <a:ext uri="{FF2B5EF4-FFF2-40B4-BE49-F238E27FC236}">
                <a16:creationId xmlns:a16="http://schemas.microsoft.com/office/drawing/2014/main" id="{97529364-A7B2-A717-84B7-D710A99D63AC}"/>
              </a:ext>
            </a:extLst>
          </p:cNvPr>
          <p:cNvSpPr txBox="1"/>
          <p:nvPr/>
        </p:nvSpPr>
        <p:spPr>
          <a:xfrm>
            <a:off x="3818066" y="388029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58489276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05D4D-A2D5-572F-A7A7-B89BD62239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6D45BC-6851-712B-6BEE-910FEEA68BDA}"/>
              </a:ext>
            </a:extLst>
          </p:cNvPr>
          <p:cNvSpPr>
            <a:spLocks noGrp="1"/>
          </p:cNvSpPr>
          <p:nvPr>
            <p:ph type="title"/>
          </p:nvPr>
        </p:nvSpPr>
        <p:spPr>
          <a:xfrm>
            <a:off x="1980389" y="110560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ادْخُلُوا فِي السِّلْمِ كَافَّةً وَلَا تَتَّبِعُوا خُطُوَاتِ الشَّيْطَانِۚ إِنَّهُ لَكُمْ عَدُوٌّ مُبِينٌ </a:t>
            </a:r>
          </a:p>
        </p:txBody>
      </p:sp>
      <p:sp>
        <p:nvSpPr>
          <p:cNvPr id="14" name="TextBox 13">
            <a:extLst>
              <a:ext uri="{FF2B5EF4-FFF2-40B4-BE49-F238E27FC236}">
                <a16:creationId xmlns:a16="http://schemas.microsoft.com/office/drawing/2014/main" id="{A6E3DAF7-BFDC-7C7B-4AAB-CEA077B601FB}"/>
              </a:ext>
            </a:extLst>
          </p:cNvPr>
          <p:cNvSpPr txBox="1"/>
          <p:nvPr/>
        </p:nvSpPr>
        <p:spPr>
          <a:xfrm>
            <a:off x="2060708" y="412886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Enter into Islam whole-heartedly; and follow not the footsteps of the evil one; for he is to you an avowed enemy.</a:t>
            </a:r>
          </a:p>
        </p:txBody>
      </p:sp>
      <p:sp>
        <p:nvSpPr>
          <p:cNvPr id="3" name="TextBox 2">
            <a:extLst>
              <a:ext uri="{FF2B5EF4-FFF2-40B4-BE49-F238E27FC236}">
                <a16:creationId xmlns:a16="http://schemas.microsoft.com/office/drawing/2014/main" id="{3DBD0D43-7F7C-FF9C-BDCA-675C05FFF861}"/>
              </a:ext>
            </a:extLst>
          </p:cNvPr>
          <p:cNvSpPr txBox="1"/>
          <p:nvPr/>
        </p:nvSpPr>
        <p:spPr>
          <a:xfrm>
            <a:off x="3462959" y="388116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18037027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247EF-1158-E6FF-2B3E-04F9A221E1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6B7834-3C91-3A63-D211-064845ED1DFE}"/>
              </a:ext>
            </a:extLst>
          </p:cNvPr>
          <p:cNvSpPr>
            <a:spLocks noGrp="1"/>
          </p:cNvSpPr>
          <p:nvPr>
            <p:ph type="title"/>
          </p:nvPr>
        </p:nvSpPr>
        <p:spPr>
          <a:xfrm>
            <a:off x="1980387" y="114674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فَإِنْ زَلَلْتُمْ مِنْ بَعْدِ مَا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جَاءَتْكُمُ الْبَيِّنَاتُ فَاعْلَمُوا أَنَّ</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اللَّهَ عَزِيزٌ حَكِيمٌ</a:t>
            </a:r>
          </a:p>
        </p:txBody>
      </p:sp>
      <p:sp>
        <p:nvSpPr>
          <p:cNvPr id="14" name="TextBox 13">
            <a:extLst>
              <a:ext uri="{FF2B5EF4-FFF2-40B4-BE49-F238E27FC236}">
                <a16:creationId xmlns:a16="http://schemas.microsoft.com/office/drawing/2014/main" id="{A2718F99-A597-BA39-E5DC-031B3DE0C671}"/>
              </a:ext>
            </a:extLst>
          </p:cNvPr>
          <p:cNvSpPr txBox="1"/>
          <p:nvPr/>
        </p:nvSpPr>
        <p:spPr>
          <a:xfrm>
            <a:off x="2060707" y="4193084"/>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backslide after the clear (Signs) have come to you, then know that Allah is Exalted in Power, Wise</a:t>
            </a:r>
          </a:p>
        </p:txBody>
      </p:sp>
      <p:sp>
        <p:nvSpPr>
          <p:cNvPr id="3" name="TextBox 2">
            <a:extLst>
              <a:ext uri="{FF2B5EF4-FFF2-40B4-BE49-F238E27FC236}">
                <a16:creationId xmlns:a16="http://schemas.microsoft.com/office/drawing/2014/main" id="{28AF3A03-A272-D0D7-0E23-18294E446C5D}"/>
              </a:ext>
            </a:extLst>
          </p:cNvPr>
          <p:cNvSpPr txBox="1"/>
          <p:nvPr/>
        </p:nvSpPr>
        <p:spPr>
          <a:xfrm>
            <a:off x="3596125" y="396106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449855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BCBEC-F23E-3564-EB4D-28546B49E3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A30E07-1545-B6E9-D819-B79D7ED024CA}"/>
              </a:ext>
            </a:extLst>
          </p:cNvPr>
          <p:cNvSpPr>
            <a:spLocks noGrp="1"/>
          </p:cNvSpPr>
          <p:nvPr>
            <p:ph type="title"/>
          </p:nvPr>
        </p:nvSpPr>
        <p:spPr>
          <a:xfrm>
            <a:off x="1980387" y="117337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هَلْ يَنْظُرُونَ إِلَّا أَنْ يَأْتِيَهُمُ اللَّهُ فِي ظُلَلٍ مِنَ الْغَمَامِ وَالْمَلَائِكَةُ وَقُضِيَ الْأَمْرُۚ وَإِلَى اللَّهِ تُرْجَعُ الْأُمُورُ</a:t>
            </a:r>
          </a:p>
        </p:txBody>
      </p:sp>
      <p:sp>
        <p:nvSpPr>
          <p:cNvPr id="14" name="TextBox 13">
            <a:extLst>
              <a:ext uri="{FF2B5EF4-FFF2-40B4-BE49-F238E27FC236}">
                <a16:creationId xmlns:a16="http://schemas.microsoft.com/office/drawing/2014/main" id="{B2EC67C6-5257-5A86-2B5F-0F35D33599D7}"/>
              </a:ext>
            </a:extLst>
          </p:cNvPr>
          <p:cNvSpPr txBox="1"/>
          <p:nvPr/>
        </p:nvSpPr>
        <p:spPr>
          <a:xfrm>
            <a:off x="2060706" y="4130339"/>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Will they wait until Allah comes to them in canopies of clouds, with angels (in His train) and the question is (thus) settled? but to Allah do all questions go back (for decision).</a:t>
            </a:r>
          </a:p>
        </p:txBody>
      </p:sp>
      <p:sp>
        <p:nvSpPr>
          <p:cNvPr id="3" name="TextBox 2">
            <a:extLst>
              <a:ext uri="{FF2B5EF4-FFF2-40B4-BE49-F238E27FC236}">
                <a16:creationId xmlns:a16="http://schemas.microsoft.com/office/drawing/2014/main" id="{1400CFA9-D6AF-E7EE-483C-745727BD0180}"/>
              </a:ext>
            </a:extLst>
          </p:cNvPr>
          <p:cNvSpPr txBox="1"/>
          <p:nvPr/>
        </p:nvSpPr>
        <p:spPr>
          <a:xfrm>
            <a:off x="3098976" y="379178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14639991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2E744-CD9E-F61B-D935-DD674DD55D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A1F55B-D67B-DDA5-331B-874CC8ACC8F7}"/>
              </a:ext>
            </a:extLst>
          </p:cNvPr>
          <p:cNvSpPr>
            <a:spLocks noGrp="1"/>
          </p:cNvSpPr>
          <p:nvPr>
            <p:ph type="title"/>
          </p:nvPr>
        </p:nvSpPr>
        <p:spPr>
          <a:xfrm>
            <a:off x="1980387" y="115562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سَلْ بَنِي إِسْرَائِيلَ كَمْ آتَيْنَاهُمْ مِنْ آيَةٍ بَيِّنَةٍۗ وَمَنْ يُبَدِّلْ نِعْمَةَ اللَّهِ مِنْ بَعْدِ مَا جَاءَتْهُ فَإِنَّ اللَّهَ شَدِيدُ الْعِقَابِ</a:t>
            </a:r>
          </a:p>
        </p:txBody>
      </p:sp>
      <p:sp>
        <p:nvSpPr>
          <p:cNvPr id="14" name="TextBox 13">
            <a:extLst>
              <a:ext uri="{FF2B5EF4-FFF2-40B4-BE49-F238E27FC236}">
                <a16:creationId xmlns:a16="http://schemas.microsoft.com/office/drawing/2014/main" id="{CAB2FB3A-E14B-FF44-59E4-16BEE3C8F48F}"/>
              </a:ext>
            </a:extLst>
          </p:cNvPr>
          <p:cNvSpPr txBox="1"/>
          <p:nvPr/>
        </p:nvSpPr>
        <p:spPr>
          <a:xfrm>
            <a:off x="2060706" y="4112583"/>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Ask the Children of Israel how many clear (Signs) We have sent them. But if any one, after Allah's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has come to him, substitutes (something else), Allah is strict in punishment.</a:t>
            </a:r>
          </a:p>
        </p:txBody>
      </p:sp>
      <p:sp>
        <p:nvSpPr>
          <p:cNvPr id="3" name="TextBox 2">
            <a:extLst>
              <a:ext uri="{FF2B5EF4-FFF2-40B4-BE49-F238E27FC236}">
                <a16:creationId xmlns:a16="http://schemas.microsoft.com/office/drawing/2014/main" id="{22D59A42-46FF-7DB1-9B1B-EF6A611D7AE5}"/>
              </a:ext>
            </a:extLst>
          </p:cNvPr>
          <p:cNvSpPr txBox="1"/>
          <p:nvPr/>
        </p:nvSpPr>
        <p:spPr>
          <a:xfrm>
            <a:off x="2681726" y="377402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2219249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F6376-8941-9B9C-5F64-F419C409D9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6458C-62FF-AB1A-0C35-E040D38455CC}"/>
              </a:ext>
            </a:extLst>
          </p:cNvPr>
          <p:cNvSpPr>
            <a:spLocks noGrp="1"/>
          </p:cNvSpPr>
          <p:nvPr>
            <p:ph type="title"/>
          </p:nvPr>
        </p:nvSpPr>
        <p:spPr>
          <a:xfrm>
            <a:off x="1980386" y="934599"/>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زُيِّنَ لِلَّذِينَ كَفَرُوا الْحَيَاةُ الدُّنْيَا وَيَسْخَرُونَ مِنَ الَّذِينَ آمَنُواۘ وَالَّذِينَ اتَّقَوْا فَوْقَهُمْ يَوْمَ الْقِيَامَةِۗ وَاللَّهُ يَرْزُقُ مَنْ يَشَاءُ بِغَيْرِ حِسَابٍ</a:t>
            </a:r>
          </a:p>
        </p:txBody>
      </p:sp>
      <p:sp>
        <p:nvSpPr>
          <p:cNvPr id="14" name="TextBox 13">
            <a:extLst>
              <a:ext uri="{FF2B5EF4-FFF2-40B4-BE49-F238E27FC236}">
                <a16:creationId xmlns:a16="http://schemas.microsoft.com/office/drawing/2014/main" id="{209E46DA-E166-700C-F37B-CEBA88A934CB}"/>
              </a:ext>
            </a:extLst>
          </p:cNvPr>
          <p:cNvSpPr txBox="1"/>
          <p:nvPr/>
        </p:nvSpPr>
        <p:spPr>
          <a:xfrm>
            <a:off x="2060705" y="3787531"/>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life of this world is alluring to those who reject faith, and they scoff at those who believe. But the righteous will be above them on the Day of Resurrection; for Allah bestows His abundance without measure on whom He will.</a:t>
            </a:r>
          </a:p>
        </p:txBody>
      </p:sp>
      <p:sp>
        <p:nvSpPr>
          <p:cNvPr id="3" name="TextBox 2">
            <a:extLst>
              <a:ext uri="{FF2B5EF4-FFF2-40B4-BE49-F238E27FC236}">
                <a16:creationId xmlns:a16="http://schemas.microsoft.com/office/drawing/2014/main" id="{5B77CD73-6722-D0D5-4146-9ED328F9C3C3}"/>
              </a:ext>
            </a:extLst>
          </p:cNvPr>
          <p:cNvSpPr txBox="1"/>
          <p:nvPr/>
        </p:nvSpPr>
        <p:spPr>
          <a:xfrm>
            <a:off x="1572017" y="344897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24729457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A4A12-4C0D-2EE3-B884-206A0FB8CE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AF216F-3046-6653-9AF0-9D986B577E96}"/>
              </a:ext>
            </a:extLst>
          </p:cNvPr>
          <p:cNvSpPr>
            <a:spLocks noGrp="1"/>
          </p:cNvSpPr>
          <p:nvPr>
            <p:ph type="title"/>
          </p:nvPr>
        </p:nvSpPr>
        <p:spPr>
          <a:xfrm>
            <a:off x="1980385" y="1023379"/>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كَانَ النَّاسُ أُمَّةً وَاحِدَةً فَبَعَثَ اللَّهُ النَّبِيِّينَ مُبَشِّرِينَ وَمُنْذِرِينَ وَأَنْزَلَ مَعَهُمُ الْكِتَابَ بِالْحَقِّ لِيَحْكُمَ بَيْنَ النَّاسِ فِيمَا اخْتَلَفُوا فِيهِۚ...</a:t>
            </a:r>
          </a:p>
        </p:txBody>
      </p:sp>
      <p:sp>
        <p:nvSpPr>
          <p:cNvPr id="14" name="TextBox 13">
            <a:extLst>
              <a:ext uri="{FF2B5EF4-FFF2-40B4-BE49-F238E27FC236}">
                <a16:creationId xmlns:a16="http://schemas.microsoft.com/office/drawing/2014/main" id="{2CFF8983-A26D-8422-3025-E036CC37F0C4}"/>
              </a:ext>
            </a:extLst>
          </p:cNvPr>
          <p:cNvSpPr txBox="1"/>
          <p:nvPr/>
        </p:nvSpPr>
        <p:spPr>
          <a:xfrm>
            <a:off x="2060704" y="4282723"/>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Mankind was one single nation, and Allah sent Messengers with glad tidings and warnings; and with them He sent the Book in truth, to judge between people in matters wherein they differed; </a:t>
            </a:r>
          </a:p>
        </p:txBody>
      </p:sp>
    </p:spTree>
    <p:extLst>
      <p:ext uri="{BB962C8B-B14F-4D97-AF65-F5344CB8AC3E}">
        <p14:creationId xmlns:p14="http://schemas.microsoft.com/office/powerpoint/2010/main" val="362308350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4774A-141D-B738-A6A8-C532BDE060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A5F117-2442-30CD-9804-F5C126319A0F}"/>
              </a:ext>
            </a:extLst>
          </p:cNvPr>
          <p:cNvSpPr>
            <a:spLocks noGrp="1"/>
          </p:cNvSpPr>
          <p:nvPr>
            <p:ph type="title"/>
          </p:nvPr>
        </p:nvSpPr>
        <p:spPr>
          <a:xfrm>
            <a:off x="1980386" y="952355"/>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وَمَا اخْتَلَفَ فِيهِ إِلَّا الَّذِينَ أُوتُوهُ مِنْ بَعْدِ مَا جَاءَتْهُمُ الْبَيِّنَاتُ بَغْيًا بَيْنَهُمْۖ فَهَدَى اللَّهُ الَّذِينَ آمَنُوا لِمَا اخْتَلَفُوا فِيهِ مِنَ الْحَقِّ بِإِذْنِهِۗ وَاللَّهُ يَهْدِي مَنْ يَشَاءُ إِلَىٰ صِرَاطٍ مُسْتَقِيمٍ</a:t>
            </a:r>
          </a:p>
        </p:txBody>
      </p:sp>
      <p:sp>
        <p:nvSpPr>
          <p:cNvPr id="14" name="TextBox 13">
            <a:extLst>
              <a:ext uri="{FF2B5EF4-FFF2-40B4-BE49-F238E27FC236}">
                <a16:creationId xmlns:a16="http://schemas.microsoft.com/office/drawing/2014/main" id="{E9527702-01D9-5D2A-620B-554AA6961B9D}"/>
              </a:ext>
            </a:extLst>
          </p:cNvPr>
          <p:cNvSpPr txBox="1"/>
          <p:nvPr/>
        </p:nvSpPr>
        <p:spPr>
          <a:xfrm>
            <a:off x="2060705" y="415697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 People of the Book, after the clear Signs came to them, did not differ among themselves, except through selfish contumacy. Allah by His Grace Guided the believers to the Truth, concerning that wherein they differed. For Allah guided whom He will to a path that is straight.</a:t>
            </a:r>
          </a:p>
        </p:txBody>
      </p:sp>
      <p:sp>
        <p:nvSpPr>
          <p:cNvPr id="3" name="TextBox 2">
            <a:extLst>
              <a:ext uri="{FF2B5EF4-FFF2-40B4-BE49-F238E27FC236}">
                <a16:creationId xmlns:a16="http://schemas.microsoft.com/office/drawing/2014/main" id="{2E9DC851-B0B6-9D82-BC9B-D6C98F65B6B3}"/>
              </a:ext>
            </a:extLst>
          </p:cNvPr>
          <p:cNvSpPr txBox="1"/>
          <p:nvPr/>
        </p:nvSpPr>
        <p:spPr>
          <a:xfrm>
            <a:off x="2246720" y="388056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942020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05803-42E6-B323-AAB0-6FB76A9B5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B4C7B5-3FAB-C888-0DEF-A79F22BED49A}"/>
              </a:ext>
            </a:extLst>
          </p:cNvPr>
          <p:cNvSpPr>
            <a:spLocks noGrp="1"/>
          </p:cNvSpPr>
          <p:nvPr>
            <p:ph type="title"/>
          </p:nvPr>
        </p:nvSpPr>
        <p:spPr>
          <a:xfrm>
            <a:off x="1980392" y="969275"/>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وَلَئِنْ أَتَيْتَ الَّذِينَ أُوتُوا الْكِتَابَ بِكُلِّ آيَةٍ </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مَا تَبِعُوا قِبْلَتَكَۚ وَمَا أَنْتَ بِتَابِعٍ قِبْلَتَهُمْ ۚ وَمَا بَعْضُهُمْ بِتَابِعٍ قِبْلَةَ بَعْضٍۚ وَلَئِنِ اتَّبَعْتَ </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أَهْوَاءَهُمْ مِنْ بَعْدِ مَا جَاءَكَ مِنَ الْعِلْمِۙ </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إِنَّكَ إِذًا لَمِنَ الظَّالِمِينَ</a:t>
            </a:r>
          </a:p>
        </p:txBody>
      </p:sp>
      <p:sp>
        <p:nvSpPr>
          <p:cNvPr id="14" name="TextBox 13">
            <a:extLst>
              <a:ext uri="{FF2B5EF4-FFF2-40B4-BE49-F238E27FC236}">
                <a16:creationId xmlns:a16="http://schemas.microsoft.com/office/drawing/2014/main" id="{CFE6878E-8005-DD01-7694-60064216E56A}"/>
              </a:ext>
            </a:extLst>
          </p:cNvPr>
          <p:cNvSpPr txBox="1"/>
          <p:nvPr/>
        </p:nvSpPr>
        <p:spPr>
          <a:xfrm>
            <a:off x="2060712" y="425750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if thou wert to bring to the people of the Book all the Signs (together), they would not follow Thy Qibla; nor art thou going to follow their Qibla; nor indeed will they follow each other's Qibla. If thou after the knowledge hath reached thee, Wert to follow their (vain) desires,-then wert thou Indeed (clearly) in the wrong.</a:t>
            </a:r>
          </a:p>
        </p:txBody>
      </p:sp>
      <p:sp>
        <p:nvSpPr>
          <p:cNvPr id="3" name="TextBox 2">
            <a:extLst>
              <a:ext uri="{FF2B5EF4-FFF2-40B4-BE49-F238E27FC236}">
                <a16:creationId xmlns:a16="http://schemas.microsoft.com/office/drawing/2014/main" id="{04860671-08B5-9860-FB84-FDA724A32EF3}"/>
              </a:ext>
            </a:extLst>
          </p:cNvPr>
          <p:cNvSpPr txBox="1"/>
          <p:nvPr/>
        </p:nvSpPr>
        <p:spPr>
          <a:xfrm>
            <a:off x="3680514" y="402548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5}</a:t>
            </a:r>
            <a:endParaRPr lang="en-US" sz="1600" dirty="0"/>
          </a:p>
        </p:txBody>
      </p:sp>
    </p:spTree>
    <p:extLst>
      <p:ext uri="{BB962C8B-B14F-4D97-AF65-F5344CB8AC3E}">
        <p14:creationId xmlns:p14="http://schemas.microsoft.com/office/powerpoint/2010/main" val="13189730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D2E48-A1D9-163F-07A7-0A247AB147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60770D-269F-22CA-E00C-B946800C2293}"/>
              </a:ext>
            </a:extLst>
          </p:cNvPr>
          <p:cNvSpPr>
            <a:spLocks noGrp="1"/>
          </p:cNvSpPr>
          <p:nvPr>
            <p:ph type="title"/>
          </p:nvPr>
        </p:nvSpPr>
        <p:spPr>
          <a:xfrm>
            <a:off x="1980386" y="952355"/>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أَمْ حَسِبْتُمْ أَنْ تَدْخُلُوا الْجَنَّةَ وَلَمَّا يَأْتِكُمْ مَثَلُ الَّذِينَ خَلَوْا مِنْ قَبْلِكُمْۖ مَسَّتْهُمُ الْبَأْسَاءُ وَالضَّرَّاءُ وَزُلْزِلُوا حَتَّىٰ يَقُولَ الرَّسُولُ وَالَّذِينَ آمَنُوا مَعَهُ مَتَىٰ نَصْرُ اللَّهِۗ أَلَا إِنَّ نَصْرَ اللَّهِ قَرِيبٌ</a:t>
            </a:r>
          </a:p>
        </p:txBody>
      </p:sp>
      <p:sp>
        <p:nvSpPr>
          <p:cNvPr id="14" name="TextBox 13">
            <a:extLst>
              <a:ext uri="{FF2B5EF4-FFF2-40B4-BE49-F238E27FC236}">
                <a16:creationId xmlns:a16="http://schemas.microsoft.com/office/drawing/2014/main" id="{7EA964C5-D1AE-08F4-A4FA-0F78A4045B0B}"/>
              </a:ext>
            </a:extLst>
          </p:cNvPr>
          <p:cNvSpPr txBox="1"/>
          <p:nvPr/>
        </p:nvSpPr>
        <p:spPr>
          <a:xfrm>
            <a:off x="2060705" y="4049839"/>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do ye think that ye shall enter the Garden (of bliss) without such (trials) as came to those who passed away before you? they encountered suffering and adversity, and were so shaken in spirit that even the Messenger and those of faith who were with him cried: "When (will come) the help of Allah?" Ah! Verily, the help of Allah is (always) near!</a:t>
            </a:r>
          </a:p>
        </p:txBody>
      </p:sp>
      <p:sp>
        <p:nvSpPr>
          <p:cNvPr id="3" name="TextBox 2">
            <a:extLst>
              <a:ext uri="{FF2B5EF4-FFF2-40B4-BE49-F238E27FC236}">
                <a16:creationId xmlns:a16="http://schemas.microsoft.com/office/drawing/2014/main" id="{CC74720A-3CD9-5A19-F32C-5F674E65931F}"/>
              </a:ext>
            </a:extLst>
          </p:cNvPr>
          <p:cNvSpPr txBox="1"/>
          <p:nvPr/>
        </p:nvSpPr>
        <p:spPr>
          <a:xfrm>
            <a:off x="2388762" y="371128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0013703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E28AE-4AC9-248E-5BDE-64B181135E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7D25DE-9F7F-03B0-0693-C2F1C25884F9}"/>
              </a:ext>
            </a:extLst>
          </p:cNvPr>
          <p:cNvSpPr>
            <a:spLocks noGrp="1"/>
          </p:cNvSpPr>
          <p:nvPr>
            <p:ph type="title"/>
          </p:nvPr>
        </p:nvSpPr>
        <p:spPr>
          <a:xfrm>
            <a:off x="1980385" y="1103274"/>
            <a:ext cx="8231214" cy="3461837"/>
          </a:xfrm>
        </p:spPr>
        <p:txBody>
          <a:bodyPr>
            <a:noAutofit/>
          </a:bodyPr>
          <a:lstStyle/>
          <a:p>
            <a:pPr marL="0" eaLnBrk="1" latinLnBrk="0" hangingPunct="1">
              <a:lnSpc>
                <a:spcPct val="100000"/>
              </a:lnSpc>
            </a:pPr>
            <a:r>
              <a:rPr lang="ar-EG" b="0" i="0" dirty="0">
                <a:solidFill>
                  <a:srgbClr val="000000"/>
                </a:solidFill>
                <a:effectLst/>
                <a:latin typeface="Scheheraza"/>
              </a:rPr>
              <a:t>يَسْأَلُونَكَ مَاذَا يُنْفِقُونَۖ قُلْ مَا أَنْفَقْتُمْ مِنْ خَيْرٍ فَلِلْوَالِدَيْنِ وَالْأَقْرَبِينَ وَالْيَتَامَىٰ وَالْمَسَاكِينِ وَابْنِ السَّبِيلِۗ وَمَا تَفْعَلُوا مِنْ خَيْرٍ فَإِنَّ اللَّهَ بِهِ عَلِيمٌ</a:t>
            </a:r>
            <a:endParaRPr lang="ar-EG"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1265B8-9A9E-B302-9338-9A4F565E33DF}"/>
              </a:ext>
            </a:extLst>
          </p:cNvPr>
          <p:cNvSpPr txBox="1"/>
          <p:nvPr/>
        </p:nvSpPr>
        <p:spPr>
          <a:xfrm>
            <a:off x="2060705" y="3925550"/>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do ye think that ye shall enter the Garden (of bliss) without such (trials) as came to those who passed away before you? they encountered suffering and adversity, and were so shaken in spirit that even the Messenger and those of faith who were with him cried: "When (will come) the help of Allah?" Ah! Verily, the help of Allah is (always) near!</a:t>
            </a:r>
          </a:p>
        </p:txBody>
      </p:sp>
      <p:sp>
        <p:nvSpPr>
          <p:cNvPr id="3" name="TextBox 2">
            <a:extLst>
              <a:ext uri="{FF2B5EF4-FFF2-40B4-BE49-F238E27FC236}">
                <a16:creationId xmlns:a16="http://schemas.microsoft.com/office/drawing/2014/main" id="{82BE270D-96A7-70A2-ABB2-3001DF1871F6}"/>
              </a:ext>
            </a:extLst>
          </p:cNvPr>
          <p:cNvSpPr txBox="1"/>
          <p:nvPr/>
        </p:nvSpPr>
        <p:spPr>
          <a:xfrm>
            <a:off x="1900491" y="358699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5}</a:t>
            </a:r>
            <a:endParaRPr lang="en-US" sz="1600" dirty="0"/>
          </a:p>
        </p:txBody>
      </p:sp>
    </p:spTree>
    <p:extLst>
      <p:ext uri="{BB962C8B-B14F-4D97-AF65-F5344CB8AC3E}">
        <p14:creationId xmlns:p14="http://schemas.microsoft.com/office/powerpoint/2010/main" val="246626663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42A4C-2DE8-31E4-910C-5A3DCD2E16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371FB2-27D7-2BF2-4F72-2A0E19BC9DDE}"/>
              </a:ext>
            </a:extLst>
          </p:cNvPr>
          <p:cNvSpPr>
            <a:spLocks noGrp="1"/>
          </p:cNvSpPr>
          <p:nvPr>
            <p:ph type="title"/>
          </p:nvPr>
        </p:nvSpPr>
        <p:spPr>
          <a:xfrm>
            <a:off x="1980385" y="1200932"/>
            <a:ext cx="8231214" cy="3461837"/>
          </a:xfrm>
        </p:spPr>
        <p:txBody>
          <a:bodyPr>
            <a:noAutofit/>
          </a:bodyPr>
          <a:lstStyle/>
          <a:p>
            <a:pPr marL="0" eaLnBrk="1" latinLnBrk="0" hangingPunct="1">
              <a:lnSpc>
                <a:spcPct val="100000"/>
              </a:lnSpc>
            </a:pPr>
            <a:r>
              <a:rPr lang="ar-EG" b="0" i="0" dirty="0">
                <a:solidFill>
                  <a:srgbClr val="000000"/>
                </a:solidFill>
                <a:effectLst/>
                <a:latin typeface="Scheheraza"/>
              </a:rPr>
              <a:t>كُتِبَ عَلَيْكُمُ الْقِتَالُ وَهُوَ كُرْهٌ لَكُمْۖ وَعَسَىٰ أَنْ تَكْرَهُوا شَيْئًا وَهُوَ خَيْرٌ لَكُمْۖ وَعَسَىٰ أَنْ تُحِبُّوا شَيْئًا وَهُوَ شَرٌّ لَكُمْۗ وَاللَّهُ يَعْلَمُ وَأَنْتُمْ لَا تَعْلَمُونَ </a:t>
            </a:r>
            <a:endParaRPr lang="ar-EG"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9262B8-A82C-803F-C78F-B1C8E4E8483D}"/>
              </a:ext>
            </a:extLst>
          </p:cNvPr>
          <p:cNvSpPr txBox="1"/>
          <p:nvPr/>
        </p:nvSpPr>
        <p:spPr>
          <a:xfrm>
            <a:off x="2060705" y="402320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Fighting is prescribed for you, and ye dislike it. But it is possible that ye dislike a thing which is good for you, and that ye love a thing which is bad for you.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ye know not.</a:t>
            </a:r>
          </a:p>
        </p:txBody>
      </p:sp>
      <p:sp>
        <p:nvSpPr>
          <p:cNvPr id="3" name="TextBox 2">
            <a:extLst>
              <a:ext uri="{FF2B5EF4-FFF2-40B4-BE49-F238E27FC236}">
                <a16:creationId xmlns:a16="http://schemas.microsoft.com/office/drawing/2014/main" id="{22F6CD38-0540-8A55-D87F-950536CCE062}"/>
              </a:ext>
            </a:extLst>
          </p:cNvPr>
          <p:cNvSpPr txBox="1"/>
          <p:nvPr/>
        </p:nvSpPr>
        <p:spPr>
          <a:xfrm>
            <a:off x="1793959" y="361525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6}</a:t>
            </a:r>
            <a:endParaRPr lang="en-US" sz="1600" dirty="0"/>
          </a:p>
        </p:txBody>
      </p:sp>
    </p:spTree>
    <p:extLst>
      <p:ext uri="{BB962C8B-B14F-4D97-AF65-F5344CB8AC3E}">
        <p14:creationId xmlns:p14="http://schemas.microsoft.com/office/powerpoint/2010/main" val="371650972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0525D-2427-0544-EDD2-0943F231E6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B8EF4-DCAC-E8B6-E59E-23E0C449D82B}"/>
              </a:ext>
            </a:extLst>
          </p:cNvPr>
          <p:cNvSpPr>
            <a:spLocks noGrp="1"/>
          </p:cNvSpPr>
          <p:nvPr>
            <p:ph type="title"/>
          </p:nvPr>
        </p:nvSpPr>
        <p:spPr>
          <a:xfrm>
            <a:off x="1980385" y="1209810"/>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يَسْأَلُونَكَ عَنِ الشَّهْرِ الْحَرَامِ قِتَالٍ فِيهِۖ قُلْ قِتَالٌ فِيهِ كَبِيرٌۖ وَصَدٌّ عَنْ سَبِيلِ اللَّهِ وَكُفْرٌ بِهِ وَالْمَسْجِدِ الْحَرَامِ وَإِخْرَاجُ أَهْلِهِ مِنْهُ أَكْبَرُ عِنْدَ اللَّهِۚ</a:t>
            </a:r>
            <a:r>
              <a:rPr lang="en-US" sz="4800" b="0" i="0" dirty="0">
                <a:solidFill>
                  <a:srgbClr val="000000"/>
                </a:solidFill>
                <a:effectLst/>
                <a:latin typeface="Scheheraza"/>
              </a:rPr>
              <a:t>…</a:t>
            </a:r>
            <a:r>
              <a:rPr lang="ar-EG" sz="4800" b="0" i="0" dirty="0">
                <a:solidFill>
                  <a:srgbClr val="000000"/>
                </a:solidFill>
                <a:effectLst/>
                <a:latin typeface="Scheheraza"/>
              </a:rPr>
              <a:t> </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CB8FCF-944F-1C3D-13A9-BD7899C6EBBF}"/>
              </a:ext>
            </a:extLst>
          </p:cNvPr>
          <p:cNvSpPr txBox="1"/>
          <p:nvPr/>
        </p:nvSpPr>
        <p:spPr>
          <a:xfrm>
            <a:off x="2060704" y="432475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concerning fighting in the Prohibited Month. Say: "Fighting therein is a grave (offence); but graver is it in the sight of Allah to prevent access to the path of Allah, to deny Him, to prevent access to the Sacred Mosque, and drive out its members.</a:t>
            </a:r>
          </a:p>
        </p:txBody>
      </p:sp>
    </p:spTree>
    <p:extLst>
      <p:ext uri="{BB962C8B-B14F-4D97-AF65-F5344CB8AC3E}">
        <p14:creationId xmlns:p14="http://schemas.microsoft.com/office/powerpoint/2010/main" val="227702463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979FE-6C8B-B6B6-E0BA-392E95374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33CEA2-DADB-B523-7A9A-BA84423ED4D6}"/>
              </a:ext>
            </a:extLst>
          </p:cNvPr>
          <p:cNvSpPr>
            <a:spLocks noGrp="1"/>
          </p:cNvSpPr>
          <p:nvPr>
            <p:ph type="title"/>
          </p:nvPr>
        </p:nvSpPr>
        <p:spPr>
          <a:xfrm>
            <a:off x="1980384" y="1485018"/>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وَالْفِتْنَةُ أَكْبَرُ مِنَ الْقَتْلِۗ وَلَا يَزَالُونَ يُقَاتِلُونَكُمْ حَتَّىٰ يَرُدُّوكُمْ عَنْ دِينِكُمْ إِنِ اسْتَطَاعُواۚ</a:t>
            </a:r>
            <a:r>
              <a:rPr lang="en-US" sz="4800" b="0" i="0" dirty="0">
                <a:solidFill>
                  <a:srgbClr val="000000"/>
                </a:solidFill>
                <a:effectLst/>
                <a:latin typeface="Scheheraza"/>
              </a:rPr>
              <a:t>…</a:t>
            </a:r>
            <a:r>
              <a:rPr lang="ar-EG" sz="4800" b="0" i="0" dirty="0">
                <a:solidFill>
                  <a:srgbClr val="000000"/>
                </a:solidFill>
                <a:effectLst/>
                <a:latin typeface="Scheheraza"/>
              </a:rPr>
              <a:t> </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18C83F-F3D2-F50D-4013-624F6869E42B}"/>
              </a:ext>
            </a:extLst>
          </p:cNvPr>
          <p:cNvSpPr txBox="1"/>
          <p:nvPr/>
        </p:nvSpPr>
        <p:spPr>
          <a:xfrm>
            <a:off x="2060703" y="387198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Tumult and oppression are worse than slaughter. Nor will they cease fighting you until they turn you back from your faith if they can</a:t>
            </a:r>
          </a:p>
        </p:txBody>
      </p:sp>
    </p:spTree>
    <p:extLst>
      <p:ext uri="{BB962C8B-B14F-4D97-AF65-F5344CB8AC3E}">
        <p14:creationId xmlns:p14="http://schemas.microsoft.com/office/powerpoint/2010/main" val="38771480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E5AFA-A1B6-4E9A-45EC-FE8F45E9EF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CA772-60C9-9A6F-A65F-D8AB36D173E4}"/>
              </a:ext>
            </a:extLst>
          </p:cNvPr>
          <p:cNvSpPr>
            <a:spLocks noGrp="1"/>
          </p:cNvSpPr>
          <p:nvPr>
            <p:ph type="title"/>
          </p:nvPr>
        </p:nvSpPr>
        <p:spPr>
          <a:xfrm>
            <a:off x="1980392" y="1271953"/>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وَمَنْ يَرْتَدِدْ مِنْكُمْ عَنْ دِينِهِ فَيَمُتْ وَهُوَ كَافِرٌ فَأُولَٰئِكَ حَبِطَتْ أَعْمَالُهُمْ فِي الدُّنْيَا وَالْآخِرَةِۖ وَأُولَٰئِكَ أَصْحَابُ النَّارِۖ هُمْ فِيهَا خَالِدُونَ</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40CA34-6CFC-FA90-56C1-6B83A39F616A}"/>
              </a:ext>
            </a:extLst>
          </p:cNvPr>
          <p:cNvSpPr txBox="1"/>
          <p:nvPr/>
        </p:nvSpPr>
        <p:spPr>
          <a:xfrm>
            <a:off x="2060712" y="40761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any of you Turn back from their faith and die in unbelief, their works will bear no fruit in this life and in the Hereafter; they will be companions of the Fire and will abide therein.</a:t>
            </a:r>
          </a:p>
        </p:txBody>
      </p:sp>
      <p:sp>
        <p:nvSpPr>
          <p:cNvPr id="3" name="TextBox 2">
            <a:extLst>
              <a:ext uri="{FF2B5EF4-FFF2-40B4-BE49-F238E27FC236}">
                <a16:creationId xmlns:a16="http://schemas.microsoft.com/office/drawing/2014/main" id="{00219B33-16F3-C8BA-795E-BB9B66B0A1F1}"/>
              </a:ext>
            </a:extLst>
          </p:cNvPr>
          <p:cNvSpPr txBox="1"/>
          <p:nvPr/>
        </p:nvSpPr>
        <p:spPr>
          <a:xfrm>
            <a:off x="1980392" y="381812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7}</a:t>
            </a:r>
            <a:endParaRPr lang="en-US" sz="1600" dirty="0"/>
          </a:p>
        </p:txBody>
      </p:sp>
    </p:spTree>
    <p:extLst>
      <p:ext uri="{BB962C8B-B14F-4D97-AF65-F5344CB8AC3E}">
        <p14:creationId xmlns:p14="http://schemas.microsoft.com/office/powerpoint/2010/main" val="187646368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18F6E-A4E0-922C-DB2E-596E7F805F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08CD81-B64D-4120-A1B0-B9EEFDC2B5E3}"/>
              </a:ext>
            </a:extLst>
          </p:cNvPr>
          <p:cNvSpPr>
            <a:spLocks noGrp="1"/>
          </p:cNvSpPr>
          <p:nvPr>
            <p:ph type="title"/>
          </p:nvPr>
        </p:nvSpPr>
        <p:spPr>
          <a:xfrm>
            <a:off x="1980392" y="1202671"/>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إِنَّ الَّذِينَ آمَنُوا وَالَّذِينَ هَاجَرُوا وَجَاهَدُوا فِي سَبِيلِ اللَّهِ أُولَٰئِكَ يَرْجُونَ رَحْمَتَ اللَّهِۚ وَاللَّهُ غَفُورٌ رَحِيمٌ</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D04788-C539-2C16-37FB-59166D9477A1}"/>
              </a:ext>
            </a:extLst>
          </p:cNvPr>
          <p:cNvSpPr txBox="1"/>
          <p:nvPr/>
        </p:nvSpPr>
        <p:spPr>
          <a:xfrm>
            <a:off x="2060711" y="41566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believed and those who suffered exile and fought (and strove and struggled) in the path of Allah,- they have the hope of the Mercy of Allah: And Allah is Oft-forgiving, Most Merciful.</a:t>
            </a:r>
          </a:p>
        </p:txBody>
      </p:sp>
      <p:sp>
        <p:nvSpPr>
          <p:cNvPr id="3" name="TextBox 2">
            <a:extLst>
              <a:ext uri="{FF2B5EF4-FFF2-40B4-BE49-F238E27FC236}">
                <a16:creationId xmlns:a16="http://schemas.microsoft.com/office/drawing/2014/main" id="{DD21242D-38BB-A05C-1FBD-183E1B14CDAF}"/>
              </a:ext>
            </a:extLst>
          </p:cNvPr>
          <p:cNvSpPr txBox="1"/>
          <p:nvPr/>
        </p:nvSpPr>
        <p:spPr>
          <a:xfrm>
            <a:off x="2548563" y="383780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8}</a:t>
            </a:r>
            <a:endParaRPr lang="en-US" sz="1600" dirty="0"/>
          </a:p>
        </p:txBody>
      </p:sp>
    </p:spTree>
    <p:extLst>
      <p:ext uri="{BB962C8B-B14F-4D97-AF65-F5344CB8AC3E}">
        <p14:creationId xmlns:p14="http://schemas.microsoft.com/office/powerpoint/2010/main" val="360524554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18E6B-0BC3-0760-FC8D-32705670A3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230295-5E7B-7D30-8D5F-2448AA0E96A2}"/>
              </a:ext>
            </a:extLst>
          </p:cNvPr>
          <p:cNvSpPr>
            <a:spLocks noGrp="1"/>
          </p:cNvSpPr>
          <p:nvPr>
            <p:ph type="title"/>
          </p:nvPr>
        </p:nvSpPr>
        <p:spPr>
          <a:xfrm>
            <a:off x="1980391" y="1070108"/>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يَسْأَلُونَكَ عَنِ الْخَمْرِ وَالْمَيْسِرِۖ قُلْ فِيهِمَا إِثْمٌ كَبِيرٌ وَمَنَافِعُ لِلنَّاسِ وَإِثْمُهُمَا أَكْبَرُ مِنْ نَفْعِهِمَاۗ وَيَسْأَلُونَكَ مَاذَا يُنْفِقُونَ قُلِ الْعَفْوَۗ كَذَٰلِكَ يُبَيِّنُ اللَّهُ لَكُمُ الْآيَاتِ لَعَلَّكُمْ تَتَفَكَّرُونَ</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D40FA0-D465-BD55-B54B-3A99807524E7}"/>
              </a:ext>
            </a:extLst>
          </p:cNvPr>
          <p:cNvSpPr txBox="1"/>
          <p:nvPr/>
        </p:nvSpPr>
        <p:spPr>
          <a:xfrm>
            <a:off x="2060710" y="41763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concerning wine and gambling. Say: "In them is great sin, and some profit, for men; but the sin is greater than the profit." They ask thee how much they are to spend; Say: "What is beyond your needs." Thus doth Allah Make clear to you His Signs: In order that ye may consider-</a:t>
            </a:r>
          </a:p>
        </p:txBody>
      </p:sp>
      <p:sp>
        <p:nvSpPr>
          <p:cNvPr id="3" name="TextBox 2">
            <a:extLst>
              <a:ext uri="{FF2B5EF4-FFF2-40B4-BE49-F238E27FC236}">
                <a16:creationId xmlns:a16="http://schemas.microsoft.com/office/drawing/2014/main" id="{3BA42E1C-D3B3-A023-52FC-E6C70AB1A2E6}"/>
              </a:ext>
            </a:extLst>
          </p:cNvPr>
          <p:cNvSpPr txBox="1"/>
          <p:nvPr/>
        </p:nvSpPr>
        <p:spPr>
          <a:xfrm>
            <a:off x="2788261" y="392718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9}</a:t>
            </a:r>
            <a:endParaRPr lang="en-US" sz="1600" dirty="0"/>
          </a:p>
        </p:txBody>
      </p:sp>
    </p:spTree>
    <p:extLst>
      <p:ext uri="{BB962C8B-B14F-4D97-AF65-F5344CB8AC3E}">
        <p14:creationId xmlns:p14="http://schemas.microsoft.com/office/powerpoint/2010/main" val="2814442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42952-0A92-DD11-C9EC-562DC87FC1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1A542C-A652-B4DC-C04C-41746951711F}"/>
              </a:ext>
            </a:extLst>
          </p:cNvPr>
          <p:cNvSpPr>
            <a:spLocks noGrp="1"/>
          </p:cNvSpPr>
          <p:nvPr>
            <p:ph type="title"/>
          </p:nvPr>
        </p:nvSpPr>
        <p:spPr>
          <a:xfrm>
            <a:off x="1980390" y="1012867"/>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فِي الدُّنْيَا وَالْآخِرَةِۗ وَيَسْأَلُونَكَ عَنِ الْيَتَامَىٰۖ قُلْ إِصْلَاحٌ لَهُمْ خَيْرٌۖ وَإِنْ تُخَالِطُوهُمْ فَإِخْوَانُكُمْۚ وَاللَّهُ يَعْلَمُ الْمُفْسِدَ مِنَ الْمُصْلِحِۚ وَلَوْ شَاءَ اللَّهُ لَأَعْنَتَكُمْ ۚ إِنَّ اللَّهَ عَزِيزٌ حَكِيمٌ</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9BDE2B-8C6B-FC01-90EC-6B2F24271C01}"/>
              </a:ext>
            </a:extLst>
          </p:cNvPr>
          <p:cNvSpPr txBox="1"/>
          <p:nvPr/>
        </p:nvSpPr>
        <p:spPr>
          <a:xfrm>
            <a:off x="2060710" y="4176358"/>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(Their bearings) on this life and the Hereafter. They ask thee concerning orphans. Say: "The best thing to do is what is for their good; if ye mix their affairs with yours, they are your brethren; but Allah knows the man who means mischief from the man who means good. And if Allah had wished, He could have put you into difficulties: He is indeed Exalted in Power, Wise."</a:t>
            </a:r>
          </a:p>
        </p:txBody>
      </p:sp>
      <p:sp>
        <p:nvSpPr>
          <p:cNvPr id="3" name="TextBox 2">
            <a:extLst>
              <a:ext uri="{FF2B5EF4-FFF2-40B4-BE49-F238E27FC236}">
                <a16:creationId xmlns:a16="http://schemas.microsoft.com/office/drawing/2014/main" id="{7672DBD5-309E-1627-269E-D3806C57816A}"/>
              </a:ext>
            </a:extLst>
          </p:cNvPr>
          <p:cNvSpPr txBox="1"/>
          <p:nvPr/>
        </p:nvSpPr>
        <p:spPr>
          <a:xfrm>
            <a:off x="2921426" y="390054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20}</a:t>
            </a:r>
            <a:endParaRPr lang="en-US" sz="1600" dirty="0"/>
          </a:p>
        </p:txBody>
      </p:sp>
    </p:spTree>
    <p:extLst>
      <p:ext uri="{BB962C8B-B14F-4D97-AF65-F5344CB8AC3E}">
        <p14:creationId xmlns:p14="http://schemas.microsoft.com/office/powerpoint/2010/main" val="37823565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E4EE3-1E8A-25A5-DB7B-7C6C553AB4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50B894-F6C1-1246-A8E1-B48D836C502C}"/>
              </a:ext>
            </a:extLst>
          </p:cNvPr>
          <p:cNvSpPr>
            <a:spLocks noGrp="1"/>
          </p:cNvSpPr>
          <p:nvPr>
            <p:ph type="title"/>
          </p:nvPr>
        </p:nvSpPr>
        <p:spPr>
          <a:xfrm>
            <a:off x="1980389" y="1190418"/>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وَلَا تَنْكِحُوا الْمُشْرِكَاتِ حَتَّىٰ يُؤْمِنَّۚ وَلَأَمَةٌ مُؤْمِنَةٌ خَيْرٌ مِنْ مُشْرِكَةٍ وَلَوْ أَعْجَبَتْكُمْۗ وَلَا تُنْكِحُوا الْمُشْرِكِينَ </a:t>
            </a:r>
            <a:br>
              <a:rPr lang="en-US" sz="5400" b="0" i="0" dirty="0">
                <a:solidFill>
                  <a:srgbClr val="000000"/>
                </a:solidFill>
                <a:effectLst/>
                <a:latin typeface="Scheheraza"/>
              </a:rPr>
            </a:br>
            <a:r>
              <a:rPr lang="ar-EG" sz="5400" b="0" i="0" dirty="0">
                <a:solidFill>
                  <a:srgbClr val="000000"/>
                </a:solidFill>
                <a:effectLst/>
                <a:latin typeface="Scheheraza"/>
              </a:rPr>
              <a:t>حَتَّىٰ يُؤْمِنُواۚ</a:t>
            </a:r>
            <a:r>
              <a:rPr lang="en-US" sz="5400" b="0" dirty="0">
                <a:solidFill>
                  <a:srgbClr val="000000"/>
                </a:solidFill>
                <a:latin typeface="Scheheraza"/>
              </a:rPr>
              <a:t>…</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26ABF5-0EE1-CB14-DF04-BABE32E06B85}"/>
              </a:ext>
            </a:extLst>
          </p:cNvPr>
          <p:cNvSpPr txBox="1"/>
          <p:nvPr/>
        </p:nvSpPr>
        <p:spPr>
          <a:xfrm>
            <a:off x="2060708" y="444269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Do not marry unbelieving women (idolaters), until they believe: A slave woman who believes is better than an unbelieving woman, even though she allures you. Nor marry (your girls) to unbelievers until they believe</a:t>
            </a:r>
          </a:p>
        </p:txBody>
      </p:sp>
    </p:spTree>
    <p:extLst>
      <p:ext uri="{BB962C8B-B14F-4D97-AF65-F5344CB8AC3E}">
        <p14:creationId xmlns:p14="http://schemas.microsoft.com/office/powerpoint/2010/main" val="2280827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Quran Parts-Juz' 1</Template>
  <TotalTime>510</TotalTime>
  <Words>9501</Words>
  <Application>Microsoft Office PowerPoint</Application>
  <PresentationFormat>Widescreen</PresentationFormat>
  <Paragraphs>406</Paragraphs>
  <Slides>140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140</vt:i4>
      </vt:variant>
    </vt:vector>
  </HeadingPairs>
  <TitlesOfParts>
    <vt:vector size="147" baseType="lpstr">
      <vt:lpstr>Arial</vt:lpstr>
      <vt:lpstr>Arial Black</vt:lpstr>
      <vt:lpstr>Calibri</vt:lpstr>
      <vt:lpstr>Calibri Light</vt:lpstr>
      <vt:lpstr>KFGQPC Uthman Taha Naskh</vt:lpstr>
      <vt:lpstr>Scheheraza</vt:lpstr>
      <vt:lpstr>Office Theme</vt:lpstr>
      <vt:lpstr>PowerPoint Presentation</vt:lpstr>
      <vt:lpstr>أَعُوْذُ بِاللّٰهِ مِنَ الشَّيْطٰانِ الرَّجِيْمِ</vt:lpstr>
      <vt:lpstr>سورة البقرة بِسْمِ ٱللَّهِ ٱلرَّحْمَـٰنِ ٱلرَّحِيمِ</vt:lpstr>
      <vt:lpstr> سَيَقُولُ السُّفَهَاءُ مِنَ النَّاسِ مَا وَلَّاهُمْ عَنْ قِبْلَتِهِمُ الَّتِي كَانُوا عَلَيْهَا ۚ قُلْ لِلَّهِ الْمَشْرِقُ وَالْمَغْرِبُۚ يَهْدِي مَنْ يَشَاءُ إِلَىٰ صِرَاطٍ مُسْتَقِيمٍ </vt:lpstr>
      <vt:lpstr>وَكَذَٰلِكَ جَعَلْنَاكُمْ أُمَّةً وَسَطًا لِتَكُونُوا شُهَدَاءَ عَلَى النَّاسِ وَيَكُونَ الرَّسُولُ عَلَيْكُمْ شَهِيدًاۗ وَمَا جَعَلْنَا الْقِبْلَةَ الَّتِي كُنْتَ عَلَيْهَا إِلَّا لِنَعْلَمَ مَنْ يَتَّبِعُ الرَّسُولَ مِمَّنْ يَنْقَلِبُ عَلَىٰ عَقِبَيْهِۚ.. </vt:lpstr>
      <vt:lpstr>وَإِنْ كَانَتْ لَكَبِيرَةً إِلَّا عَلَى الَّذِينَ هَدَى اللَّهُۗ وَمَا كَانَ اللَّهُ لِيُضِيعَ إِيمَانَكُمْۚ إِنَّ اللَّهَ بِالنَّاسِ لَرَءُوفٌ رَحِيمٌ </vt:lpstr>
      <vt:lpstr>قَدْ نَرَىٰ تَقَلُّبَ وَجْهِكَ فِي السَّمَاءِۖ فَلَنُوَلِّيَنَّكَ قِبْلَةً تَرْضَاهَاۚ فَوَلِّ وَجْهَكَ شَطْرَ الْمَسْجِدِ الْحَرَامِۚ وَحَيْثُ مَا كُنْتُمْ فَوَلُّوا وُجُوهَكُمْ شَطْرَهُۗ…</vt:lpstr>
      <vt:lpstr> وَإِنَّ الَّذِينَ أُوتُوا الْكِتَابَ لَيَعْلَمُونَ أَنَّهُ الْحَقُّ مِنْ رَبِّهِمْۗ وَمَا اللَّهُ بِغَافِلٍ عَمَّا يَعْمَلُونَ</vt:lpstr>
      <vt:lpstr>وَلَئِنْ أَتَيْتَ الَّذِينَ أُوتُوا الْكِتَابَ بِكُلِّ آيَةٍ  مَا تَبِعُوا قِبْلَتَكَۚ وَمَا أَنْتَ بِتَابِعٍ قِبْلَتَهُمْ ۚ وَمَا بَعْضُهُمْ بِتَابِعٍ قِبْلَةَ بَعْضٍۚ وَلَئِنِ اتَّبَعْتَ  أَهْوَاءَهُمْ مِنْ بَعْدِ مَا جَاءَكَ مِنَ الْعِلْمِۙ  إِنَّكَ إِذًا لَمِنَ الظَّالِمِينَ</vt:lpstr>
      <vt:lpstr>الَّذِينَ آتَيْنَاهُمُ الْكِتَابَ يَعْرِفُونَهُ كَمَا يَعْرِفُونَ أَبْنَاءَهُمْۖ وَإِنَّ فَرِيقًا مِنْهُمْ لَيَكْتُمُونَ الْحَقَّ وَهُمْ يَعْلَمُونَ</vt:lpstr>
      <vt:lpstr>الْحَقُّ مِنْ رَبِّكَۖ فَلَا تَكُونَنَّ  مِنَ الْمُمْتَرِينَ</vt:lpstr>
      <vt:lpstr>وَلِكُلٍّ وِجْهَةٌ هُوَ مُوَلِّيهَاۖ فَاسْتَبِقُوا الْخَيْرَاتِۚ أَيْنَ مَا تَكُونُوا يَأْتِ بِكُمُ اللَّهُ جَمِيعًاۚ إِنَّ اللَّهَ عَلَىٰ كُلِّ شَيْءٍ قَدِيرٌ</vt:lpstr>
      <vt:lpstr>وَمِنْ حَيْثُ خَرَجْتَ فَوَلِّ وَجْهَكَ شَطْرَ الْمَسْجِدِ الْحَرَامِۖ وَإِنَّهُ لَلْحَقُّ مِنْ رَبِّكَ ۗ وَمَا اللَّهُ بِغَافِلٍ عَمَّا تَعْمَلُونَ</vt:lpstr>
      <vt:lpstr>وَمِنْ حَيْثُ خَرَجْتَ فَوَلِّ وَجْهَكَ شَطْرَ الْمَسْجِدِ الْحَرَامِۚ وَحَيْثُ مَا كُنْتُمْ فَوَلُّوا وُجُوهَكُمْ شَطْرَهُ…</vt:lpstr>
      <vt:lpstr>لِئَلَّا يَكُونَ لِلنَّاسِ عَلَيْكُمْ حُجَّةٌ إِلَّا الَّذِينَ ظَلَمُوا مِنْهُمْ فَلَا تَخْشَوْهُمْ وَاخْشَوْنِي وَلِأُتِمَّ نِعْمَتِي عَلَيْكُمْ وَلَعَلَّكُمْ تَهْتَدُونَ</vt:lpstr>
      <vt:lpstr>كَمَا أَرْسَلْنَا فِيكُمْ رَسُولًا مِنْكُمْ يَتْلُو عَلَيْكُمْ آيَاتِنَا وَيُزَكِّيكُمْ وَيُعَلِّمُكُمُ الْكِتَابَ وَالْحِكْمَةَ وَيُعَلِّمُكُمْ مَا لَمْ تَكُونُوا تَعْلَمُونَ</vt:lpstr>
      <vt:lpstr>فَاذْكُرُونِي أَذْكُرْكُمْ وَاشْكُرُوا لِي وَلَا تَكْفُرُونِ</vt:lpstr>
      <vt:lpstr>يَا أَيُّهَا الَّذِينَ آمَنُوا اسْتَعِينُوا بِالصَّبْرِ وَالصَّلَاةِۚ إِنَّ اللَّهَ مَعَ الصَّابِرِينَ</vt:lpstr>
      <vt:lpstr>وَلَا تَقُولُوا لِمَنْ يُقْتَلُ فِي سَبِيلِ اللَّهِ أَمْوَاتٌۚ بَلْ أَحْيَاءٌ وَلَٰكِنْ لَا تَشْعُرُونَ</vt:lpstr>
      <vt:lpstr>وَلَنَبْلُوَنَّكُمْ بِشَيْءٍ مِنَ الْخَوْفِ وَالْجُوعِ وَنَقْصٍ مِنَ الْأَمْوَالِ وَالْأَنْفُسِ وَالثَّمَرَاتِۗ وَبَشِّرِ الصَّابِرِينَ</vt:lpstr>
      <vt:lpstr>الَّذِينَ إِذَا أَصَابَتْهُمْ مُصِيبَةٌ قَالُوا إِنَّا لِلَّهِ وَإِنَّا إِلَيْهِ رَاجِعُونَ</vt:lpstr>
      <vt:lpstr>أُولَٰئِكَ عَلَيْهِمْ صَلَوَاتٌ مِنْ رَبِّهِمْ وَرَحْمَةٌ ۖ وَأُولَٰئِكَ هُمُ الْمُهْتَدُونَ</vt:lpstr>
      <vt:lpstr>إِنَّ الصَّفَا وَالْمَرْوَةَ مِنْ شَعَائِرِ اللَّهِ ۖ فَمَنْ حَجَّ الْبَيْتَ أَوِ اعْتَمَرَ فَلَا جُنَاحَ عَلَيْهِ أَنْ يَطَّوَّفَ بِهِمَا ۚ وَمَنْ تَطَوَّعَ خَيْرًا فَإِنَّ اللَّهَ شَاكِرٌ عَلِيمٌ</vt:lpstr>
      <vt:lpstr>إِنَّ الصَّفَا وَالْمَرْوَةَ مِنْ شَعَائِرِ اللَّهِ ۖ فَمَنْ حَجَّ الْبَيْتَ أَوِ اعْتَمَرَ فَلَا جُنَاحَ عَلَيْهِ أَنْ يَطَّوَّفَ بِهِمَا ۚ وَمَنْ تَطَوَّعَ خَيْرًا فَإِنَّ اللَّهَ شَاكِرٌ عَلِيمٌ</vt:lpstr>
      <vt:lpstr>إِنَّ الَّذِينَ يَكْتُمُونَ مَا أَنْزَلْنَا مِنَ الْبَيِّنَاتِ وَالْهُدَىٰ مِنْ بَعْدِ مَا بَيَّنَّاهُ لِلنَّاسِ فِي الْكِتَابِۙ أُولَٰئِكَ يَلْعَنُهُمُ اللَّهُ وَيَلْعَنُهُمُ اللَّاعِنُونَ</vt:lpstr>
      <vt:lpstr>إِلَّا الَّذِينَ تَابُوا وَأَصْلَحُوا وَبَيَّنُوا فَأُولَٰئِكَ أَتُوبُ عَلَيْهِمْۚ وَأَنَا  التَّوَّابُ الرَّحِيمُ</vt:lpstr>
      <vt:lpstr>إِنَّ الَّذِينَ كَفَرُوا وَمَاتُوا وَهُمْ كُفَّارٌ أُولَٰئِكَ عَلَيْهِمْ لَعْنَةُ اللَّهِ وَالْمَلَائِكَةِ وَالنَّاسِ أَجْمَعِينَ </vt:lpstr>
      <vt:lpstr>خَالِدِينَ فِيهَاۖ لَا يُخَفَّفُ عَنْهُمُ الْعَذَابُ وَلَا هُمْ يُنْظَرُونَ</vt:lpstr>
      <vt:lpstr>وَإِلَٰهُكُمْ إِلَٰهٌ وَاحِدٌۖ لَا إِلَٰهَ إِلَّا هُوَ الرَّحْمَٰنُ الرَّحِيمُ</vt:lpstr>
      <vt:lpstr>إِنَّ فِي خَلْقِ السَّمَاوَاتِ وَالْأَرْضِ وَاخْتِلَافِ اللَّيْلِ وَالنَّهَارِ وَالْفُلْكِ الَّتِي تَجْرِي فِي الْبَحْرِ بِمَا يَنْفَعُ النَّاسَ وَمَا أَنْزَلَ اللَّهُ مِنَ السَّمَاءِ مِنْ مَاءٍ فَأَحْيَا بِهِ الْأَرْضَ بَعْدَ مَوْتِهَا...</vt:lpstr>
      <vt:lpstr>وَبَثَّ فِيهَا مِنْ كُلِّ دَابَّةٍ وَتَصْرِيفِ الرِّيَاحِ وَالسَّحَابِ الْمُسَخَّرِ بَيْنَ السَّمَاءِ وَالْأَرْضِ لَآيَاتٍ لِقَوْمٍ يَعْقِلُونَ</vt:lpstr>
      <vt:lpstr>وَمِنَ النَّاسِ مَنْ يَتَّخِذُ مِنْ دُونِ اللَّهِ أَنْدَادًا يُحِبُّونَهُمْ كَحُبِّ اللَّهِۖ وَالَّذِينَ آمَنُوا أَشَدُّ حُبًّا لِلَّهِۗ وَلَوْ يَرَى الَّذِينَ ظَلَمُوا إِذْ يَرَوْنَ الْعَذَابَ أَنَّ الْقُوَّةَ لِلَّهِ جَمِيعًا وَأَنَّ اللَّهَ شَدِيدُ الْعَذَابِ</vt:lpstr>
      <vt:lpstr>إِذْ تَبَرَّأَ الَّذِينَ اتُّبِعُوا مِنَ الَّذِينَ اتَّبَعُوا وَرَأَوُا الْعَذَابَ وَتَقَطَّعَتْ بِهِمُ الْأَسْبَابُ</vt:lpstr>
      <vt:lpstr>وَقَالَ الَّذِينَ اتَّبَعُوا لَوْ أَنَّ لَنَا كَرَّةً فَنَتَبَرَّأَ مِنْهُمْ كَمَا تَبَرَّءُوا مِنَّاۗ كَذَٰلِكَ يُرِيهِمُ اللَّهُ أَعْمَالَهُمْ حَسَرَاتٍ عَلَيْهِمْۖ وَمَا هُمْ بِخَارِجِينَ مِنَ النَّارِ</vt:lpstr>
      <vt:lpstr>يَا أَيُّهَا النَّاسُ كُلُوا مِمَّا فِي الْأَرْضِ حَلَالًا طَيِّبًا وَلَا تَتَّبِعُوا خُطُوَاتِ الشَّيْطَانِۚ إِنَّهُ لَكُمْ عَدُوٌّ مُبِينٌ</vt:lpstr>
      <vt:lpstr>إِنَّمَا يَأْمُرُكُمْ بِالسُّوءِ وَالْفَحْشَاءِ وَأَنْ تَقُولُوا عَلَى اللَّهِ مَا لَا تَعْلَمُونَ </vt:lpstr>
      <vt:lpstr>وَإِذَا قِيلَ لَهُمُ اتَّبِعُوا مَا أَنْزَلَ اللَّهُ  قَالُوا بَلْ نَتَّبِعُ مَا أَلْفَيْنَا عَلَيْهِ آبَاءَنَاۗ  أَوَلَوْ كَانَ آبَاؤُهُمْ لَا يَعْقِلُونَ شَيْئًا  وَلَا يَهْتَدُونَ</vt:lpstr>
      <vt:lpstr>وَمَثَلُ الَّذِينَ كَفَرُوا كَمَثَلِ الَّذِي يَنْعِقُ بِمَا لَا يَسْمَعُ إِلَّا دُعَاءً وَنِدَاءًۚ صُمٌّ بُكْمٌ عُمْيٌ فَهُمْ لَا يَعْقِلُونَ </vt:lpstr>
      <vt:lpstr>يَا أَيُّهَا الَّذِينَ آمَنُوا كُلُوا مِنْ طَيِّبَاتِ مَا رَزَقْنَاكُمْ وَاشْكُرُوا لِلَّهِ إِنْ كُنْتُمْ إِيَّاهُ تَعْبُدُونَ</vt:lpstr>
      <vt:lpstr>إِنَّمَا حَرَّمَ عَلَيْكُمُ الْمَيْتَةَ وَالدَّمَ وَلَحْمَ الْخِنْزِيرِ وَمَا أُهِلَّ بِهِ لِغَيْرِ اللَّهِۖ فَمَنِ  اضْطُرَّ غَيْرَ بَاغٍ وَلَا عَادٍ فَلَا إِثْمَ  عَلَيْهِۚ إِنَّ اللَّهَ غَفُورٌ رَحِيمٌ </vt:lpstr>
      <vt:lpstr>إِنَّ الَّذِينَ يَكْتُمُونَ مَا أَنْزَلَ اللَّهُ مِنَ الْكِتَابِ وَيَشْتَرُونَ بِهِ ثَمَنًا قَلِيلًاۙ أُولَٰئِكَ مَا يَأْكُلُونَ فِي بُطُونِهِمْ إِلَّا النَّارَ وَلَا يُكَلِّمُهُمُ اللَّهُ يَوْمَ الْقِيَامَةِ وَلَا يُزَكِّيهِمْ وَلَهُمْ عَذَابٌ أَلِيمٌ</vt:lpstr>
      <vt:lpstr>أُولَٰئِكَ الَّذِينَ اشْتَرَوُا الضَّلَالَةَ بِالْهُدَىٰ وَالْعَذَابَ بِالْمَغْفِرَةِۚ فَمَا أَصْبَرَهُمْ عَلَى النَّارِ </vt:lpstr>
      <vt:lpstr>ذَٰلِكَ بِأَنَّ اللَّهَ نَزَّلَ الْكِتَابَ بِالْحَقِّ ۗ وَإِنَّ الَّذِينَ اخْتَلَفُوا فِي الْكِتَابِ  لَفِي شِقَاقٍ بَعِيدٍ</vt:lpstr>
      <vt:lpstr>لَيْسَ الْبِرَّ أَنْ تُوَلُّوا وُجُوهَكُمْ قِبَلَ الْمَشْرِقِ وَالْمَغْرِبِ وَلَٰكِنَّ الْبِرَّ مَنْ آمَنَ بِاللَّهِ وَالْيَوْمِ الْآخِرِ وَالْمَلَائِكَةِ وَالْكِتَابِ وَالنَّبِيِّينَ وَآتَى الْمَالَ عَلَىٰ حُبِّهِ… </vt:lpstr>
      <vt:lpstr>ذَوِي الْقُرْبَىٰ وَالْيَتَامَىٰ وَالْمَسَاكِينَ وَابْنَ السَّبِيلِ وَالسَّائِلِينَ وَفِي الرِّقَابِ وَأَقَامَ الصَّلَاةَ وَآتَى الزَّكَاةَ وَالْمُوفُونَ بِعَهْدِهِمْ إِذَا عَاهَدُواۖ… </vt:lpstr>
      <vt:lpstr> أُولَٰئِكَ الَّذِينَ صَدَقُواۖ وَأُولَٰئِكَ  هُمُ الْمُتَّقُونَ</vt:lpstr>
      <vt:lpstr>يَا أَيُّهَا الَّذِينَ آمَنُوا كُتِبَ عَلَيْكُمُ الْقِصَاصُ فِي الْقَتْلَىۖ الْحُرُّ بِالْحُرِّ وَالْعَبْدُ بِالْعَبْدِ وَالْأُنْثَىٰ بِالْأُنْثَىٰۚ... </vt:lpstr>
      <vt:lpstr>فَمَنْ عُفِيَ لَهُ مِنْ أَخِيهِ شَيْءٌ فَاتِّبَاعٌ بِالْمَعْرُوفِ وَأَدَاءٌ إِلَيْهِ بِإِحْسَانٍۗ ذَٰلِكَ تَخْفِيفٌ مِنْ رَبِّكُمْ وَرَحْمَةٌ ۗ فَمَنِ اعْتَدَىٰ بَعْدَ ذَٰلِكَ فَلَهُ عَذَابٌ أَلِيمٌ</vt:lpstr>
      <vt:lpstr>وَلَكُمْ فِي الْقِصَاصِ حَيَاةٌ يَا أُولِي الْأَلْبَابِ لَعَلَّكُمْ تَتَّقُونَ</vt:lpstr>
      <vt:lpstr>كُتِبَ عَلَيْكُمْ إِذَا حَضَرَأَحَدَكُمُ الْمَوْتُ إِنْ تَرَكَ خَيْرًا الْوَصِيَّةُ لِلْوَالِدَيْنِ وَالْأَقْرَبِينَ بِالْمَعْرُوفِۖ حَقًّا عَلَى الْمُتَّقِينَ </vt:lpstr>
      <vt:lpstr>فَمَنْ بَدَّلَهُ بَعْدَمَا سَمِعَهُ فَإِنَّمَا إِثْمُهُ عَلَى الَّذِينَ يُبَدِّلُونَهُ ۚ إِنَّ اللَّهَ سَمِيعٌ عَلِيمٌ</vt:lpstr>
      <vt:lpstr>فَمَنْ خَافَ مِنْ مُوصٍ جَنَفًا أَوْ إِثْمًا فَأَصْلَحَ بَيْنَهُمْ فَلَا إِثْمَ عَلَيْهِۚ إِنَّ اللَّهَ غَفُورٌ رَحِيمٌ </vt:lpstr>
      <vt:lpstr>يَا أَيُّهَا الَّذِينَ آمَنُوا كُتِبَ عَلَيْكُمُ الصِّيَامُ كَمَا كُتِبَ عَلَى الَّذِينَ مِنْ قَبْلِكُمْ لَعَلَّكُمْ تَتَّقُونَ</vt:lpstr>
      <vt:lpstr>أَيَّامًا مَعْدُودَاتٍۚ فَمَنْ كَانَ مِنْكُمْ مَرِيضًا أَوْ عَلَىٰ سَفَرٍ فَعِدَّةٌ مِنْ أَيَّامٍ أُخَرَۚ وَعَلَى الَّذِينَ يُطِيقُونَهُ فِدْيَةٌ طَعَامُ مِسْكِينٍۖ فَمَنْ تَطَوَّعَ خَيْرًا فَهُوَ خَيْرٌ لَهُۚ وَأَنْ تَصُومُوا خَيْرٌ لَكُمْۖ إِنْ كُنْتُمْ تَعْلَمُونَ</vt:lpstr>
      <vt:lpstr>شَهْرُ رَمَضَانَ الَّذِي أُنْزِلَ فِيهِ الْقُرْآنُ هُدًى لِلنَّاسِ وَبَيِّنَاتٍ مِنَ الْهُدَىٰ وَالْفُرْقَانِۚ فَمَنْ شَهِدَ مِنْكُمُ الشَّهْرَ فَلْيَصُمْهُ ۖ... </vt:lpstr>
      <vt:lpstr>وَمَنْ كَانَ مَرِيضًا أَوْ عَلَىٰ سَفَرٍ فَعِدَّةٌ مِنْ أَيَّامٍ أُخَرَۗ يُرِيدُ اللَّهُ بِكُمُ الْيُسْرَ وَلَا يُرِيدُ بِكُمُ الْعُسْرَ وَلِتُكْمِلُوا الْعِدَّةَ وَلِتُكَبِّرُوا اللَّهَ عَلَىٰ مَا هَدَاكُمْ وَلَعَلَّكُمْ تَشْكُرُونَ</vt:lpstr>
      <vt:lpstr>وَإِذَا سَأَلَكَ عِبَادِي عَنِّي فَإِنِّي قَرِيبٌۖ أُجِيبُ دَعْوَةَ الدَّاعِ إِذَا دَعَانِۖ فَلْيَسْتَجِيبُوا لِي وَلْيُؤْمِنُوا بِي لَعَلَّهُمْ  َرْشُدُونَ</vt:lpstr>
      <vt:lpstr>أُحِلَّ لَكُمْ لَيْلَةَ الصِّيَامِ الرَّفَثُ إِلَىٰ نِسَائِكُمْۚ هُنَّ لِبَاسٌ لَكُمْ وَأَنْتُمْ لِبَاسٌ لَهُنَّۗ عَلِمَ اللَّهُ أَنَّكُمْ كُنْتُمْ تَخْتَانُونَ أَنْفُسَكُمْ فَتَابَ عَلَيْكُمْ وَعَفَا عَنْكُمْۖ فَالْآنَ بَاشِرُوهُنَّ وَابْتَغُوا مَا كَتَبَ اللَّهُ لَكُمْۚ... </vt:lpstr>
      <vt:lpstr>وَكُلُوا وَاشْرَبُوا حَتَّىٰ يَتَبَيَّنَ لَكُمُ الْخَيْطُ الْأَبْيَضُ مِنَ الْخَيْطِ الْأَسْوَدِ مِنَ الْفَجْرِۖ ثُمَّ أَتِمُّوا الصِّيَامَ إِلَى اللَّيْلِۚ...</vt:lpstr>
      <vt:lpstr>وَلَا تُبَاشِرُوهُنَّ وَأَنْتُمْ عَاكِفُونَ فِي الْمَسَاجِدِۗ تِلْكَ حُدُودُ اللَّهِ فَلَا تَقْرَبُوهَاۗ كَذَٰلِكَ يُبَيِّنُ اللَّهُ آيَاتِهِ لِلنَّاسِ لَعَلَّهُمْ يَتَّقُونَ</vt:lpstr>
      <vt:lpstr>وَلَا تَأْكُلُوا أَمْوَالَكُمْ بَيْنَكُمْ بِالْبَاطِلِ وَتُدْلُوا بِهَا إِلَى الْحُكَّامِ لِتَأْكُلُوا فَرِيقًا مِنْ أَمْوَالِ النَّاسِ بِالْإِثْمِ وَأَنْتُمْ تَعْلَمُونَ</vt:lpstr>
      <vt:lpstr>يَسْأَلُونَكَ عَنِ الْأَهِلَّةِۖ قُلْ هِيَ مَوَاقِيتُ لِلنَّاسِ وَالْحَجِّۗ وَلَيْسَ الْبِرُّ بِأَنْ تَأْتُوا الْبُيُوتَ مِنْ ظُهُورِهَا وَلَٰكِنَّ الْبِرَّ مَنِ اتَّقَىٰۗ وَأْتُوا الْبُيُوتَ مِنْ أَبْوَابِهَاۚ وَاتَّقُوا اللَّهَ لَعَلَّكُمْ تُفْلِحُونَ</vt:lpstr>
      <vt:lpstr>وَقَاتِلُوا فِي سَبِيلِ اللَّهِ الَّذِينَ يُقَاتِلُونَكُمْ وَلَا تَعْتَدُواۚ إِنَّ اللَّهَ لَا يُحِبُّ الْمُعْتَدِينَ </vt:lpstr>
      <vt:lpstr>وَاقْتُلُوهُمْ حَيْثُ ثَقِفْتُمُوهُمْ وَأَخْرِجُوهُمْ مِنْ حَيْثُ أَخْرَجُوكُمْۚ وَالْفِتْنَةُ أَشَدُّ مِنَ الْقَتْلِۚ وَلَا تُقَاتِلُوهُمْ عِنْدَ الْمَسْجِدِ الْحَرَامِ حَتَّىٰ يُقَاتِلُوكُمْ فِيهِۖ فَإِنْ قَاتَلُوكُمْ فَاقْتُلُوهُمْۗ كَذَٰلِكَ جَزَاءُ الْكَافِرِينَ</vt:lpstr>
      <vt:lpstr>فَإِنِ انْتَهَوْا فَإِنَّ اللَّهَ غَفُورٌ رَحِيمٌ</vt:lpstr>
      <vt:lpstr>وَقَاتِلُوهُمْ حَتَّىٰ لَا تَكُونَ فِتْنَةٌ وَيَكُونَ الدِّينُ لِلَّهِ ۖ فَإِنِ انْتَهَوْا فَلَا عُدْوَانَ إِلَّا عَلَى الظَّالِمِينَ</vt:lpstr>
      <vt:lpstr>الشَّهْرُ الْحَرَامُ بِالشَّهْرِ الْحَرَامِ وَالْحُرُمَاتُ قِصَاصٌ ۚ فَمَنِ اعْتَدَىٰ عَلَيْكُمْ فَاعْتَدُوا عَلَيْهِ بِمِثْلِ مَا اعْتَدَىٰ عَلَيْكُمْۚ وَاتَّقُوا اللَّهَ وَاعْلَمُوا أَنَّ اللَّهَ مَعَ الْمُتَّقِينَ </vt:lpstr>
      <vt:lpstr>وَأَنْفِقُوا فِي سَبِيلِ اللَّهِ وَلَا تُلْقُوا بِأَيْدِيكُمْ إِلَى التَّهْلُكَةِۛ وَأَحْسِنُواۛ إِنَّ اللَّهَ يُحِبُّ الْمُحْسِنِينَ</vt:lpstr>
      <vt:lpstr>وَأَتِمُّوا الْحَجَّ وَالْعُمْرَةَ لِلَّهِۚ فَإِنْ أُحْصِرْتُمْ فَمَا اسْتَيْسَرَ مِنَ الْهَدْيِۖ وَلَا تَحْلِقُوا رُءُوسَكُمْ حَتَّىٰ يَبْلُغَ الْهَدْيُ مَحِلَّهُۚ فَمَنْ كَانَ مِنْكُمْ مَرِيضًا أَوْ بِهِ أَذًى مِنْ رَأْسِهِ فَفِدْيَةٌ مِنْ صِيَامٍ أَوْ صَدَقَةٍ  أَوْ نُسُكٍۚ... </vt:lpstr>
      <vt:lpstr>فَإِذَا أَمِنْتُمْ فَمَنْ تَمَتَّعَ بِالْعُمْرَةِ إِلَى الْحَجِّ فَمَا اسْتَيْسَرَ مِنَ الْهَدْيِۚ فَمَنْ لَمْ يَجِدْ فَصِيَامُ ثَلَاثَةِ أَيَّامٍ فِي الْحَجِّ وَسَبْعَةٍ إِذَا رَجَعْتُمْۗ...</vt:lpstr>
      <vt:lpstr>تِلْكَ عَشَرَةٌ كَامِلَةٌۗ ذَٰلِكَ لِمَنْ لَمْ يَكُنْ أَهْلُهُ حَاضِرِي الْمَسْجِدِ الْحَرَامِۚ وَاتَّقُوا اللَّهَ وَاعْلَمُوا أَنَّ اللَّهَ شَدِيدُ الْعِقَابِ</vt:lpstr>
      <vt:lpstr>الْحَجُّ أَشْهُرٌ مَعْلُومَاتٌۚ فَمَنْ فَرَضَ فِيهِنَّ الْحَجَّ فَلَا رَفَثَ وَلَا فُسُوقَ وَلَا جِدَالَ فِي الْحَجِّ ۗ وَمَا تَفْعَلُوا مِنْ خَيْرٍ يَعْلَمْهُ اللَّهُۗ وَتَزَوَّدُوا فَإِنَّ خَيْرَ الزَّادِ التَّقْوَىٰۚ وَاتَّقُونِ يَا أُولِي الْأَلْبَابِ</vt:lpstr>
      <vt:lpstr>لَيْسَ عَلَيْكُمْ جُنَاحٌ أَنْ تَبْتَغُوا فَضْلًا مِنْ رَبِّكُمْۚ فَإِذَا أَفَضْتُمْ مِنْ عَرَفَاتٍ فَاذْكُرُوا اللَّهَ عِنْدَ الْمَشْعَرِ الْحَرَامِۖ وَاذْكُرُوهُ كَمَا هَدَاكُمْ وَإِنْ كُنْتُمْ مِنْ قَبْلِهِ لَمِنَ الضَّالِّينَ</vt:lpstr>
      <vt:lpstr>ثُمَّ أَفِيضُوا مِنْ حَيْثُ أَفَاضَ النَّاسُ وَاسْتَغْفِرُوا اللَّهَۚ إِنَّ اللَّهَ غَفُورٌ رَحِيمٌ </vt:lpstr>
      <vt:lpstr>فَإِذَا قَضَيْتُمْ مَنَاسِكَكُمْ فَاذْكُرُوا اللَّهَ كَذِكْرِكُمْ آبَاءَكُمْ أَوْ أَشَدَّ ذِكْرًاۗ فَمِنَ النَّاسِ مَنْ يَقُولُ رَبَّنَا آتِنَا فِي الدُّنْيَا وَمَا لَهُ فِي الْآخِرَةِ  مِنْ خَلَاقٍ</vt:lpstr>
      <vt:lpstr>وَمِنْهُمْ مَنْ يَقُولُ رَبَّنَا آتِنَا فِي الدُّنْيَا حَسَنَةً وَفِي الْآخِرَةِ حَسَنَةً وَقِنَا عَذَابَ النَّارِ</vt:lpstr>
      <vt:lpstr>أُولَٰئِكَ لَهُمْ نَصِيبٌ مِمَّا كَسَبُواۚ وَاللَّهُ سَرِيعُ الْحِسَابِ</vt:lpstr>
      <vt:lpstr>وَاذْكُرُوا اللَّهَ فِي أَيَّامٍ مَعْدُودَاتٍۚ فَمَنْ تَعَجَّلَ فِي يَوْمَيْنِ فَلَا إِثْمَ عَلَيْهِ وَمَنْ تَأَخَّرَ فَلَا إِثْمَ عَلَيْهِۚ لِمَنِ اتَّقَىٰ ۗ وَاتَّقُوا اللَّهَ وَاعْلَمُوا أَنَّكُمْ إِلَيْهِ تُحْشَرُونَ</vt:lpstr>
      <vt:lpstr>وَمِنَ النَّاسِ مَنْ يُعْجِبُكَ قَوْلُهُ فِي الْحَيَاةِ الدُّنْيَا وَيُشْهِدُ اللَّهَ عَلَىٰ مَا فِي قَلْبِهِ وَهُوَ أَلَدُّ الْخِصَامِ </vt:lpstr>
      <vt:lpstr>وَإِذَا تَوَلَّىٰ سَعَىٰ فِي الْأَرْضِ لِيُفْسِدَ فِيهَا وَيُهْلِكَ الْحَرْثَ وَالنَّسْلَۗ وَاللَّهُ لَا يُحِبُّ الْفَسَادَ</vt:lpstr>
      <vt:lpstr>وَإِذَا قِيلَ لَهُ اتَّقِ اللَّهَ أَخَذَتْهُ الْعِزَّةُ بِالْإِثْمِۚ فَحَسْبُهُ جَهَنَّمُۚ وَلَبِئْسَ الْمِهَادُ </vt:lpstr>
      <vt:lpstr>وَمِنَ النَّاسِ مَنْ يَشْرِي نَفْسَهُ ابْتِغَاءَ مَرْضَاتِ اللَّهِۗ وَاللَّهُ  رَءُوفٌ بِالْعِبَادِ</vt:lpstr>
      <vt:lpstr>يَا أَيُّهَا الَّذِينَ آمَنُوا ادْخُلُوا فِي السِّلْمِ كَافَّةً وَلَا تَتَّبِعُوا خُطُوَاتِ الشَّيْطَانِۚ إِنَّهُ لَكُمْ عَدُوٌّ مُبِينٌ </vt:lpstr>
      <vt:lpstr>فَإِنْ زَلَلْتُمْ مِنْ بَعْدِ مَا  جَاءَتْكُمُ الْبَيِّنَاتُ فَاعْلَمُوا أَنَّ  اللَّهَ عَزِيزٌ حَكِيمٌ</vt:lpstr>
      <vt:lpstr>هَلْ يَنْظُرُونَ إِلَّا أَنْ يَأْتِيَهُمُ اللَّهُ فِي ظُلَلٍ مِنَ الْغَمَامِ وَالْمَلَائِكَةُ وَقُضِيَ الْأَمْرُۚ وَإِلَى اللَّهِ تُرْجَعُ الْأُمُورُ</vt:lpstr>
      <vt:lpstr>سَلْ بَنِي إِسْرَائِيلَ كَمْ آتَيْنَاهُمْ مِنْ آيَةٍ بَيِّنَةٍۗ وَمَنْ يُبَدِّلْ نِعْمَةَ اللَّهِ مِنْ بَعْدِ مَا جَاءَتْهُ فَإِنَّ اللَّهَ شَدِيدُ الْعِقَابِ</vt:lpstr>
      <vt:lpstr>زُيِّنَ لِلَّذِينَ كَفَرُوا الْحَيَاةُ الدُّنْيَا وَيَسْخَرُونَ مِنَ الَّذِينَ آمَنُواۘ وَالَّذِينَ اتَّقَوْا فَوْقَهُمْ يَوْمَ الْقِيَامَةِۗ وَاللَّهُ يَرْزُقُ مَنْ يَشَاءُ بِغَيْرِ حِسَابٍ</vt:lpstr>
      <vt:lpstr>كَانَ النَّاسُ أُمَّةً وَاحِدَةً فَبَعَثَ اللَّهُ النَّبِيِّينَ مُبَشِّرِينَ وَمُنْذِرِينَ وَأَنْزَلَ مَعَهُمُ الْكِتَابَ بِالْحَقِّ لِيَحْكُمَ بَيْنَ النَّاسِ فِيمَا اخْتَلَفُوا فِيهِۚ...</vt:lpstr>
      <vt:lpstr>وَمَا اخْتَلَفَ فِيهِ إِلَّا الَّذِينَ أُوتُوهُ مِنْ بَعْدِ مَا جَاءَتْهُمُ الْبَيِّنَاتُ بَغْيًا بَيْنَهُمْۖ فَهَدَى اللَّهُ الَّذِينَ آمَنُوا لِمَا اخْتَلَفُوا فِيهِ مِنَ الْحَقِّ بِإِذْنِهِۗ وَاللَّهُ يَهْدِي مَنْ يَشَاءُ إِلَىٰ صِرَاطٍ مُسْتَقِيمٍ</vt:lpstr>
      <vt:lpstr>أَمْ حَسِبْتُمْ أَنْ تَدْخُلُوا الْجَنَّةَ وَلَمَّا يَأْتِكُمْ مَثَلُ الَّذِينَ خَلَوْا مِنْ قَبْلِكُمْۖ مَسَّتْهُمُ الْبَأْسَاءُ وَالضَّرَّاءُ وَزُلْزِلُوا حَتَّىٰ يَقُولَ الرَّسُولُ وَالَّذِينَ آمَنُوا مَعَهُ مَتَىٰ نَصْرُ اللَّهِۗ أَلَا إِنَّ نَصْرَ اللَّهِ قَرِيبٌ</vt:lpstr>
      <vt:lpstr>يَسْأَلُونَكَ مَاذَا يُنْفِقُونَۖ قُلْ مَا أَنْفَقْتُمْ مِنْ خَيْرٍ فَلِلْوَالِدَيْنِ وَالْأَقْرَبِينَ وَالْيَتَامَىٰ وَالْمَسَاكِينِ وَابْنِ السَّبِيلِۗ وَمَا تَفْعَلُوا مِنْ خَيْرٍ فَإِنَّ اللَّهَ بِهِ عَلِيمٌ</vt:lpstr>
      <vt:lpstr>كُتِبَ عَلَيْكُمُ الْقِتَالُ وَهُوَ كُرْهٌ لَكُمْۖ وَعَسَىٰ أَنْ تَكْرَهُوا شَيْئًا وَهُوَ خَيْرٌ لَكُمْۖ وَعَسَىٰ أَنْ تُحِبُّوا شَيْئًا وَهُوَ شَرٌّ لَكُمْۗ وَاللَّهُ يَعْلَمُ وَأَنْتُمْ لَا تَعْلَمُونَ </vt:lpstr>
      <vt:lpstr>يَسْأَلُونَكَ عَنِ الشَّهْرِ الْحَرَامِ قِتَالٍ فِيهِۖ قُلْ قِتَالٌ فِيهِ كَبِيرٌۖ وَصَدٌّ عَنْ سَبِيلِ اللَّهِ وَكُفْرٌ بِهِ وَالْمَسْجِدِ الْحَرَامِ وَإِخْرَاجُ أَهْلِهِ مِنْهُ أَكْبَرُ عِنْدَ اللَّهِۚ… </vt:lpstr>
      <vt:lpstr>وَالْفِتْنَةُ أَكْبَرُ مِنَ الْقَتْلِۗ وَلَا يَزَالُونَ يُقَاتِلُونَكُمْ حَتَّىٰ يَرُدُّوكُمْ عَنْ دِينِكُمْ إِنِ اسْتَطَاعُواۚ… </vt:lpstr>
      <vt:lpstr>وَمَنْ يَرْتَدِدْ مِنْكُمْ عَنْ دِينِهِ فَيَمُتْ وَهُوَ كَافِرٌ فَأُولَٰئِكَ حَبِطَتْ أَعْمَالُهُمْ فِي الدُّنْيَا وَالْآخِرَةِۖ وَأُولَٰئِكَ أَصْحَابُ النَّارِۖ هُمْ فِيهَا خَالِدُونَ</vt:lpstr>
      <vt:lpstr>إِنَّ الَّذِينَ آمَنُوا وَالَّذِينَ هَاجَرُوا وَجَاهَدُوا فِي سَبِيلِ اللَّهِ أُولَٰئِكَ يَرْجُونَ رَحْمَتَ اللَّهِۚ وَاللَّهُ غَفُورٌ رَحِيمٌ</vt:lpstr>
      <vt:lpstr>يَسْأَلُونَكَ عَنِ الْخَمْرِ وَالْمَيْسِرِۖ قُلْ فِيهِمَا إِثْمٌ كَبِيرٌ وَمَنَافِعُ لِلنَّاسِ وَإِثْمُهُمَا أَكْبَرُ مِنْ نَفْعِهِمَاۗ وَيَسْأَلُونَكَ مَاذَا يُنْفِقُونَ قُلِ الْعَفْوَۗ كَذَٰلِكَ يُبَيِّنُ اللَّهُ لَكُمُ الْآيَاتِ لَعَلَّكُمْ تَتَفَكَّرُونَ</vt:lpstr>
      <vt:lpstr>فِي الدُّنْيَا وَالْآخِرَةِۗ وَيَسْأَلُونَكَ عَنِ الْيَتَامَىٰۖ قُلْ إِصْلَاحٌ لَهُمْ خَيْرٌۖ وَإِنْ تُخَالِطُوهُمْ فَإِخْوَانُكُمْۚ وَاللَّهُ يَعْلَمُ الْمُفْسِدَ مِنَ الْمُصْلِحِۚ وَلَوْ شَاءَ اللَّهُ لَأَعْنَتَكُمْ ۚ إِنَّ اللَّهَ عَزِيزٌ حَكِيمٌ</vt:lpstr>
      <vt:lpstr>وَلَا تَنْكِحُوا الْمُشْرِكَاتِ حَتَّىٰ يُؤْمِنَّۚ وَلَأَمَةٌ مُؤْمِنَةٌ خَيْرٌ مِنْ مُشْرِكَةٍ وَلَوْ أَعْجَبَتْكُمْۗ وَلَا تُنْكِحُوا الْمُشْرِكِينَ  حَتَّىٰ يُؤْمِنُواۚ…</vt:lpstr>
      <vt:lpstr>وَلَعَبْدٌ مُؤْمِنٌ خَيْرٌ مِنْ مُشْرِكٍ وَلَوْ أَعْجَبَكُمْۗ أُولَٰئِكَ يَدْعُونَ إِلَى النَّارِۖ وَاللَّهُ يَدْعُو إِلَى الْجَنَّةِ وَالْمَغْفِرَةِ بِإِذْنِهِۖ وَيُبَيِّنُ آيَاتِهِ لِلنَّاسِ لَعَلَّهُمْ يَتَذَكَّرُونَ</vt:lpstr>
      <vt:lpstr>وَيَسْأَلُونَكَ عَنِ الْمَحِيضِۖ قُلْ هُوَ أَذًى فَاعْتَزِلُوا النِّسَاءَ فِي الْمَحِيضِۖ وَلَا تَقْرَبُوهُنَّ حَتَّىٰ يَطْهُرْنَۖ فَإِذَا تَطَهَّرْنَ فَأْتُوهُنَّ مِنْ حَيْثُ أَمَرَكُمُ اللَّهُۚ إِنَّ اللَّهَ يُحِبُّ التَّوَّابِينَ وَيُحِبُّ الْمُتَطَهِّرِينَ</vt:lpstr>
      <vt:lpstr>نِسَاؤُكُمْ حَرْثٌ لَكُمْ فَأْتُوا حَرْثَكُمْ أَنَّىٰ شِئْتُمْۖ وَقَدِّمُوا لِأَنْفُسِكُمْۚ وَاتَّقُوا اللَّهَ وَاعْلَمُوا أَنَّكُمْ مُلَاقُوهُۗ وَبَشِّرِ الْمُؤْمِنِينَ</vt:lpstr>
      <vt:lpstr>وَلَا تَجْعَلُوا اللَّهَ عُرْضَةً لِأَيْمَانِكُمْ أَنْ تَبَرُّوا وَتَتَّقُوا وَتُصْلِحُوا بَيْنَ النَّاسِۗ وَاللَّهُ سَمِيعٌ عَلِيمٌ</vt:lpstr>
      <vt:lpstr>لَا يُؤَاخِذُكُمُ اللَّهُ بِاللَّغْوِ فِي أَيْمَانِكُمْ وَلَٰكِنْ يُؤَاخِذُكُمْ بِمَا كَسَبَتْ قُلُوبُكُمْ ۗ وَاللَّهُ غَفُورٌ حَلِيمٌ </vt:lpstr>
      <vt:lpstr>لِلَّذِينَ يُؤْلُونَ مِنْ نِسَائِهِمْ تَرَبُّصُ أَرْبَعَةِ أَشْهُرٍۖ فَإِنْ فَاءُوا فَإِنَّ اللَّهَ غَفُورٌ رَحِيمٌ</vt:lpstr>
      <vt:lpstr>وَإِنْ عَزَمُوا الطَّلَاقَ فَإِنَّ اللَّهَ  سَمِيعٌ عَلِيمٌ </vt:lpstr>
      <vt:lpstr>وَالْمُطَلَّقَاتُ يَتَرَبَّصْنَ بِأَنْفُسِهِنَّ ثَلَاثَةَ قُرُوءٍۚ وَلَا يَحِلُّ لَهُنَّ أَنْ يَكْتُمْنَ مَا خَلَقَ اللَّهُ فِي أَرْحَامِهِنَّ إِنْ كُنَّ يُؤْمِنَّ بِاللَّهِ وَالْيَوْمِ الْآخِرِۚ… </vt:lpstr>
      <vt:lpstr>وَبُعُولَتُهُنَّ أَحَقُّ بِرَدِّهِنَّ فِي ذَٰلِكَ إِنْ أَرَادُوا إِصْلَاحًاۚ وَلَهُنَّ مِثْلُ الَّذِي عَلَيْهِنَّ بِالْمَعْرُوفِۚ وَلِلرِّجَالِ عَلَيْهِنَّ دَرَجَةٌۗ وَاللَّهُ عَزِيزٌ حَكِيمٌ</vt:lpstr>
      <vt:lpstr>الطَّلَاقُ مَرَّتَانِۖ فَإِمْسَاكٌ بِمَعْرُوفٍ أَوْ تَسْرِيحٌ بِإِحْسَانٍۗ وَلَا يَحِلُّ لَكُمْ أَنْ تَأْخُذُوا مِمَّا آتَيْتُمُوهُنَّ شَيْئًا إِلَّا أَنْ يَخَافَا أَلَّا يُقِيمَا حُدُودَ اللَّهِ ۖ …</vt:lpstr>
      <vt:lpstr>فَإِنْ خِفْتُمْ أَلَّا يُقِيمَا حُدُودَ اللَّهِ فَلَا جُنَاحَ عَلَيْهِمَا فِيمَا افْتَدَتْ بِهِۗ تِلْكَ حُدُودُ اللَّهِ فَلَا تَعْتَدُوهَاۚ وَمَنْ يَتَعَدَّ حُدُودَ اللَّهِ فَأُولَٰئِكَ  هُمُ الظَّالِمُونَ</vt:lpstr>
      <vt:lpstr>فَإِنْ طَلَّقَهَا فَلَا تَحِلُّ لَهُ مِنْ بَعْدُ حَتَّىٰ تَنْكِحَ زَوْجًا غَيْرَهُۗ فَإِنْ طَلَّقَهَا فَلَا جُنَاحَ عَلَيْهِمَا أَنْ يَتَرَاجَعَا إِنْ ظَنَّا أَنْ يُقِيمَا حُدُودَ اللَّهِۗ وَتِلْكَ حُدُودُ اللَّهِ يُبَيِّنُهَا لِقَوْمٍ يَعْلَمُونَ</vt:lpstr>
      <vt:lpstr>وَإِذَا طَلَّقْتُمُ النِّسَاءَ فَبَلَغْنَ أَجَلَهُنَّ فَأَمْسِكُوهُنَّ بِمَعْرُوفٍ أَوْ سَرِّحُوهُنَّ بِمَعْرُوفٍۚ وَلَا تُمْسِكُوهُنَّ ضِرَارًا لِتَعْتَدُواۚ وَمَنْ يَفْعَلْ ذَٰلِكَ فَقَدْ ظَلَمَ نَفْسَهُ ۚ وَلَا تَتَّخِذُوا آيَاتِ اللَّهِ هُزُوًاۚ… </vt:lpstr>
      <vt:lpstr>وَاذْكُرُوا نِعْمَتَ اللَّهِ عَلَيْكُمْ وَمَا أَنْزَلَ عَلَيْكُمْ مِنَ الْكِتَابِ وَالْحِكْمَةِ يَعِظُكُمْ بِهِۚ وَاتَّقُوا اللَّهَ وَاعْلَمُوا أَنَّ اللَّهَ بِكُلِّ شَيْءٍ عَلِيمٌ</vt:lpstr>
      <vt:lpstr>وَإِذَا طَلَّقْتُمُ النِّسَاءَ فَبَلَغْنَ أَجَلَهُنَّ فَلَا تَعْضُلُوهُنَّ أَنْ يَنْكِحْنَ أَزْوَاجَهُنَّ إِذَا تَرَاضَوْا بَيْنَهُمْ بِالْمَعْرُوفِۗ ذَٰلِكَ يُوعَظُ بِهِ مَنْ كَانَ مِنْكُمْ يُؤْمِنُ بِاللَّهِ وَالْيَوْمِ الْآخِرِۗ ذَٰلِكُمْ أَزْكَىٰ لَكُمْ وَأَطْهَرُ ۗ وَاللَّهُ يَعْلَمُ وَأَنْتُمْ لَا تَعْلَمُون</vt:lpstr>
      <vt:lpstr>وَالْوَالِدَاتُ يُرْضِعْنَ أَوْلَادَهُنَّ حَوْلَيْنِ كَامِلَيْنِۖ لِمَنْ أَرَادَ أَنْ يُتِمَّ الرَّضَاعَةَۚ وَعَلَى الْمَوْلُودِ لَهُ رِزْقُهُنَّ وَكِسْوَتُهُنَّ بِالْمَعْرُوفِۚ لَا تُكَلَّفُ نَفْسٌ إِلَّا وُسْعَهَاۚ لَا تُضَارَّ وَالِدَةٌ بِوَلَدِهَا وَلَا مَوْلُودٌ لَهُ بِوَلَدِهِۚ...</vt:lpstr>
      <vt:lpstr>وَعَلَى الْوَارِثِ مِثْلُ ذَٰلِكَۗ فَإِنْ أَرَادَا فِصَالًا عَنْ تَرَاضٍ مِنْهُمَا وَتَشَاوُرٍ فَلَا جُنَاحَ عَلَيْهِمَاۗ...</vt:lpstr>
      <vt:lpstr>فَإِنْ أَرَادَا فِصَالًا عَنْ تَرَاضٍ مِنْهُمَا وَتَشَاوُرٍ فَلَا جُنَاحَ عَلَيْهِمَاۗ وَإِنْ أَرَدْتُمْ أَنْ تَسْتَرْضِعُوا أَوْلَادَكُمْ فَلَا جُنَاحَ عَلَيْكُمْ إِذَا سَلَّمْتُمْ مَا  آتَيْتُمْ بِالْمَعْرُوفِۗ وَاتَّقُوا اللَّهَ وَاعْلَمُوا أَنَّ  اللَّهَ بِمَا تَعْمَلُونَ بَصِيرٌ</vt:lpstr>
      <vt:lpstr>وَالَّذِينَ يُتَوَفَّوْنَ مِنْكُمْ وَيَذَرُونَ أَزْوَاجًا يَتَرَبَّصْنَ بِأَنْفُسِهِنَّ أَرْبَعَةَ أَشْهُرٍ وَعَشْرًاۖ فَإِذَا بَلَغْنَ أَجَلَهُنَّ فَلَا جُنَاحَ عَلَيْكُمْ فِيمَا فَعَلْنَ فِي أَنْفُسِهِنَّ بِالْمَعْرُوفِۗ وَاللَّهُ بِمَا تَعْمَلُونَ خَبِيرٌ</vt:lpstr>
      <vt:lpstr>وَلَا جُنَاحَ عَلَيْكُمْ فِيمَا عَرَّضْتُمْ بِهِ مِنْ خِطْبَةِ النِّسَاءِ أَوْ أَكْنَنْتُمْ فِي أَنْفُسِكُمْۚ عَلِمَ اللَّهُ أَنَّكُمْ سَتَذْكُرُونَهُنَّ وَلَٰكِنْ لَا تُوَاعِدُوهُنَّ سِرًّا إِلَّا أَنْ تَقُولُوا قَوْلًا مَعْرُوفًاۚ... </vt:lpstr>
      <vt:lpstr>وَلَا تَعْزِمُوا عُقْدَةَ النِّكَاحِ حَتَّىٰ يَبْلُغَ الْكِتَابُ أَجَلَهُۚ وَاعْلَمُوا أَنَّ اللَّهَ يَعْلَمُ مَا فِي أَنْفُسِكُمْ فَاحْذَرُوهُۚ وَاعْلَمُوا أَنَّ اللَّهَ  غَفُورٌ حَلِيمٌ </vt:lpstr>
      <vt:lpstr>لَا جُنَاحَ عَلَيْكُمْ إِنْ طَلَّقْتُمُ النِّسَاءَ مَا لَمْ تَمَسُّوهُنَّ أَوْ تَفْرِضُوا لَهُنَّ فَرِيضَةًۚ وَمَتِّعُوهُنَّ عَلَى الْمُوسِعِ قَدَرُهُ وَعَلَى الْمُقْتِرِ قَدَرُهُ مَتَاعًا بِالْمَعْرُوفِۖ حَقًّا عَلَى الْمُحْسِنِينَ</vt:lpstr>
      <vt:lpstr>وَإِنْ طَلَّقْتُمُوهُنَّ مِنْ قَبْلِ أَنْ تَمَسُّوهُنَّ وَقَدْ فَرَضْتُمْ لَهُنَّ فَرِيضَةً فَنِصْفُ مَا فَرَضْتُمْ إِلَّا أَنْ يَعْفُونَ أَوْ يَعْفُوَ الَّذِي بِيَدِهِ عُقْدَةُ النِّكَاحِۚ وَأَنْ تَعْفُوا أَقْرَبُ لِلتَّقْوَىٰۚ وَلَا تَنْسَوُا الْفَضْلَ بَيْنَكُمْۚ إِنَّ اللَّهَ بِمَا تَعْمَلُونَ بَصِيرٌ</vt:lpstr>
      <vt:lpstr>حَافِظُوا عَلَى الصَّلَوَاتِ وَالصَّلَاةِ الْوُسْطَىٰ وَقُومُوا لِلَّهِ قَانِتِينَ</vt:lpstr>
      <vt:lpstr>فَإِنْ خِفْتُمْ فَرِجَالًا أَوْ رُكْبَانًاۖ فَإِذَا أَمِنْتُمْ فَاذْكُرُوا اللَّهَ كَمَا عَلَّمَكُمْ مَا لَمْ تَكُونُوا تَعْلَمُونَ </vt:lpstr>
      <vt:lpstr>وَالَّذِينَ يُتَوَفَّوْنَ مِنْكُمْ وَيَذَرُونَ أَزْوَاجًا وَصِيَّةً لِأَزْوَاجِهِمْ مَتَاعًا إِلَى الْحَوْلِ غَيْرَ إِخْرَاجٍۚ فَإِنْ خَرَجْنَ فَلَا جُنَاحَ عَلَيْكُمْ فِي مَا فَعَلْنَ فِي أَنْفُسِهِنَّ مِنْ مَعْرُوفٍۗ وَاللَّهُ عَزِيزٌ حَكِيمٌ</vt:lpstr>
      <vt:lpstr>وَلِلْمُطَلَّقَاتِ مَتَاعٌ بِالْمَعْرُوفِۖ حَقًّا عَلَى الْمُتَّقِينَ</vt:lpstr>
      <vt:lpstr>كَذَٰلِكَ يُبَيِّنُ اللَّهُ لَكُمْ آيَاتِهِ  لَعَلَّكُمْ تَعْقِلُونَ</vt:lpstr>
      <vt:lpstr>أَلَمْ تَرَ إِلَى الَّذِينَ خَرَجُوا مِنْ دِيَارِهِمْ وَهُمْ أُلُوفٌ حَذَرَ الْمَوْتِ فَقَالَ لَهُمُ اللَّهُ مُوتُوا ثُمَّ أَحْيَاهُمْۚ إِنَّ اللَّهَ لَذُو فَضْلٍ عَلَى النَّاسِ وَلَٰكِنَّ أَكْثَرَ النَّاسِ لَا يَشْكُرُونَ</vt:lpstr>
      <vt:lpstr>وَقَاتِلُوا فِي سَبِيلِ اللَّهِ وَاعْلَمُوا أَنَّ اللَّهَ سَمِيعٌ عَلِيمٌ</vt:lpstr>
      <vt:lpstr>مَنْ ذَا الَّذِي يُقْرِضُ اللَّهَ قَرْضًا حَسَنًا فَيُضَاعِفَهُ لَهُ أَضْعَافًا كَثِيرَةًۚ وَاللَّهُ يَقْبِضُ وَيَبْسُطُ وَإِلَيْهِ تُرْجَعُونَ</vt:lpstr>
      <vt:lpstr>أَلَمْ تَرَ إِلَى الْمَلَإِ مِنْ بَنِي إِسْرَائِيلَ مِنْ بَعْدِ مُوسَىٰ إِذْ قَالُوا لِنَبِيٍّ لَهُمُ ابْعَثْ لَنَا مَلِكًا نُقَاتِلْ فِي سَبِيلِ اللَّهِ ۖ قَالَ هَلْ عَسَيْتُمْ إِنْ كُتِبَ عَلَيْكُمُ الْقِتَالُ أَلَّا تُقَاتِلُوا ۖ …</vt:lpstr>
      <vt:lpstr>قَالَ هَلْ عَسَيْتُمْ إِنْ كُتِبَ عَلَيْكُمُ الْقِتَالُ أَلَّا تُقَاتِلُواۖ قَالُوا وَمَا لَنَا أَلَّا نُقَاتِلَ فِي سَبِيلِ اللَّهِ وَقَدْ أُخْرِجْنَا مِنْ دِيَارِنَا وَأَبْنَائِنَاۖ فَلَمَّا كُتِبَ عَلَيْهِمُ الْقِتَالُ تَوَلَّوْا إِلَّا قَلِيلًا مِنْهُمْۗ وَاللَّهُ عَلِيمٌ بِالظَّالِمِينَ</vt:lpstr>
      <vt:lpstr>وَقَالَ لَهُمْ نَبِيُّهُمْ إِنَّ اللَّهَ قَدْ بَعَثَ لَكُمْ طَالُوتَ مَلِكًاۚ قَالُوا أَنَّىٰ يَكُونُ لَهُ الْمُلْكُ عَلَيْنَا وَنَحْنُ أَحَقُّ بِالْمُلْكِ مِنْهُ وَلَمْ يُؤْتَ سَعَةً مِنَ الْمَالِۚ قَالَ إِنَّ اللَّهَ اصْطَفَاهُ عَلَيْكُمْ وَزَادَهُ بَسْطَةً فِي الْعِلْمِ وَالْجِسْمِۖ وَاللَّهُ يُؤْتِي مُلْكَهُ مَنْ يَشَاءُۚ وَاللَّهُ وَاسِعٌ عَلِيمٌ </vt:lpstr>
      <vt:lpstr>وَقَالَ لَهُمْ نَبِيُّهُمْ إِنَّ آيَةَ مُلْكِهِ أَنْ يَأْتِيَكُمُ التَّابُوتُ فِيهِ سَكِينَةٌ مِنْ رَبِّكُمْ وَبَقِيَّةٌ مِمَّا تَرَكَ آلُ مُوسَىٰ وَآلُ هَارُونَ تَحْمِلُهُ الْمَلَائِكَةُ ۚ إِنَّ فِي ذَٰلِكَ لَآيَةً لَكُمْ إِنْ كُنْتُمْ مُؤْمِنِينَ</vt:lpstr>
      <vt:lpstr>فَلَمَّا فَصَلَ طَالُوتُ بِالْجُنُودِ قَالَ إِنَّ اللَّهَ مُبْتَلِيكُمْ بِنَهَرٍ فَمَنْ شَرِبَ مِنْهُ فَلَيْسَ مِنِّي وَمَنْ لَمْ يَطْعَمْهُ فَإِنَّهُ مِنِّي إِلَّا مَنِ اغْتَرَفَ غُرْفَةً بِيَدِهِۚ فَشَرِبُوا مِنْهُ إِلَّا قَلِيلًا مِنْهُمْۚ… </vt:lpstr>
      <vt:lpstr>فَلَمَّا جَاوَزَهُ هُوَ وَالَّذِينَ آمَنُوا مَعَهُ قَالُوا لَا طَاقَةَ لَنَا الْيَوْمَ بِجَالُوتَ وَجُنُودِهِۚ قَالَ الَّذِينَ يَظُنُّونَ أَنَّهُمْ مُلَاقُو اللَّهِ كَمْ مِنْ فِئَةٍ قَلِيلَةٍ غَلَبَتْ فِئَةً كَثِيرَةً  بِإِذْنِ اللَّهِۗ وَاللَّهُ مَعَ الصَّابِرِينَ</vt:lpstr>
      <vt:lpstr>وَلَمَّا بَرَزُوا لِجَالُوتَ وَجُنُودِهِ قَالُوا رَبَّنَا أَفْرِغْ عَلَيْنَا صَبْرًا وَثَبِّتْ أَقْدَامَنَا وَانْصُرْنَا عَلَى الْقَوْمِ الْكَافِرِينَ</vt:lpstr>
      <vt:lpstr>فَهَزَمُوهُمْ بِإِذْنِ اللَّهِ وَقَتَلَ دَاوُودُ جَالُوتَ وَآتَاهُ اللَّهُ الْمُلْكَ وَالْحِكْمَةَ وَعَلَّمَهُ مِمَّا يَشَاءُۗ وَلَوْلَا دَفْعُ اللَّهِ النَّاسَ بَعْضَهُمْ بِبَعْضٍ لَفَسَدَتِ الْأَرْضُ وَلَٰكِنَّ اللَّهَ ذُو فَضْلٍ عَلَى الْعَالَمِينَ</vt:lpstr>
      <vt:lpstr>تِلْكَ آيَاتُ اللَّهِ نَتْلُوهَا عَلَيْكَ بِالْحَقِّ ۚ وَإِنَّكَ لَمِنَ الْمُرْسَلِينَ </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10</cp:revision>
  <dcterms:created xsi:type="dcterms:W3CDTF">2025-04-22T14:22:19Z</dcterms:created>
  <dcterms:modified xsi:type="dcterms:W3CDTF">2026-02-26T15:58:41Z</dcterms:modified>
</cp:coreProperties>
</file>