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0"/>
  </p:notesMasterIdLst>
  <p:sldIdLst>
    <p:sldId id="427" r:id="rId2"/>
    <p:sldId id="3345" r:id="rId3"/>
    <p:sldId id="3398" r:id="rId4"/>
    <p:sldId id="3400" r:id="rId5"/>
    <p:sldId id="3401" r:id="rId6"/>
    <p:sldId id="3402" r:id="rId7"/>
    <p:sldId id="3403" r:id="rId8"/>
    <p:sldId id="3404" r:id="rId9"/>
    <p:sldId id="3405" r:id="rId10"/>
    <p:sldId id="3406" r:id="rId11"/>
    <p:sldId id="3407" r:id="rId12"/>
    <p:sldId id="3408" r:id="rId13"/>
    <p:sldId id="3409" r:id="rId14"/>
    <p:sldId id="3410" r:id="rId15"/>
    <p:sldId id="3411" r:id="rId16"/>
    <p:sldId id="3412" r:id="rId17"/>
    <p:sldId id="3413" r:id="rId18"/>
    <p:sldId id="3414" r:id="rId19"/>
    <p:sldId id="3415" r:id="rId20"/>
    <p:sldId id="3416" r:id="rId21"/>
    <p:sldId id="3417" r:id="rId22"/>
    <p:sldId id="3418" r:id="rId23"/>
    <p:sldId id="3419" r:id="rId24"/>
    <p:sldId id="3420" r:id="rId25"/>
    <p:sldId id="3421" r:id="rId26"/>
    <p:sldId id="3422" r:id="rId27"/>
    <p:sldId id="3423" r:id="rId28"/>
    <p:sldId id="3424" r:id="rId29"/>
    <p:sldId id="3425" r:id="rId30"/>
    <p:sldId id="3426" r:id="rId31"/>
    <p:sldId id="3427" r:id="rId32"/>
    <p:sldId id="3428" r:id="rId33"/>
    <p:sldId id="3429" r:id="rId34"/>
    <p:sldId id="3430" r:id="rId35"/>
    <p:sldId id="3431" r:id="rId36"/>
    <p:sldId id="3432" r:id="rId37"/>
    <p:sldId id="3433" r:id="rId38"/>
    <p:sldId id="3434" r:id="rId39"/>
    <p:sldId id="3435" r:id="rId40"/>
    <p:sldId id="3436" r:id="rId41"/>
    <p:sldId id="2196" r:id="rId42"/>
    <p:sldId id="3437" r:id="rId43"/>
    <p:sldId id="3438" r:id="rId44"/>
    <p:sldId id="3439" r:id="rId45"/>
    <p:sldId id="3440" r:id="rId46"/>
    <p:sldId id="3441" r:id="rId47"/>
    <p:sldId id="3442" r:id="rId48"/>
    <p:sldId id="3443" r:id="rId49"/>
    <p:sldId id="3444" r:id="rId50"/>
    <p:sldId id="3445" r:id="rId51"/>
    <p:sldId id="3446" r:id="rId52"/>
    <p:sldId id="3447" r:id="rId53"/>
    <p:sldId id="3448" r:id="rId54"/>
    <p:sldId id="3449" r:id="rId55"/>
    <p:sldId id="3450" r:id="rId56"/>
    <p:sldId id="3451" r:id="rId57"/>
    <p:sldId id="3452" r:id="rId58"/>
    <p:sldId id="3453" r:id="rId59"/>
    <p:sldId id="3454" r:id="rId60"/>
    <p:sldId id="3455" r:id="rId61"/>
    <p:sldId id="3456" r:id="rId62"/>
    <p:sldId id="3457" r:id="rId63"/>
    <p:sldId id="3458" r:id="rId64"/>
    <p:sldId id="3459" r:id="rId65"/>
    <p:sldId id="3460" r:id="rId66"/>
    <p:sldId id="3461" r:id="rId67"/>
    <p:sldId id="3462" r:id="rId68"/>
    <p:sldId id="3463" r:id="rId69"/>
    <p:sldId id="3464" r:id="rId70"/>
    <p:sldId id="3465" r:id="rId71"/>
    <p:sldId id="3466" r:id="rId72"/>
    <p:sldId id="3467" r:id="rId73"/>
    <p:sldId id="3468" r:id="rId74"/>
    <p:sldId id="3469" r:id="rId75"/>
    <p:sldId id="3470" r:id="rId76"/>
    <p:sldId id="3471" r:id="rId77"/>
    <p:sldId id="3472" r:id="rId78"/>
    <p:sldId id="3473" r:id="rId79"/>
    <p:sldId id="3474" r:id="rId80"/>
    <p:sldId id="3475" r:id="rId81"/>
    <p:sldId id="3476" r:id="rId82"/>
    <p:sldId id="3477" r:id="rId83"/>
    <p:sldId id="3478" r:id="rId84"/>
    <p:sldId id="3479" r:id="rId85"/>
    <p:sldId id="3480" r:id="rId86"/>
    <p:sldId id="3481" r:id="rId87"/>
    <p:sldId id="3482" r:id="rId88"/>
    <p:sldId id="3483" r:id="rId89"/>
    <p:sldId id="3484" r:id="rId90"/>
    <p:sldId id="3485" r:id="rId91"/>
    <p:sldId id="3486" r:id="rId92"/>
    <p:sldId id="3487" r:id="rId93"/>
    <p:sldId id="3488" r:id="rId94"/>
    <p:sldId id="3489" r:id="rId95"/>
    <p:sldId id="3490" r:id="rId96"/>
    <p:sldId id="3491" r:id="rId97"/>
    <p:sldId id="3492" r:id="rId98"/>
    <p:sldId id="3493" r:id="rId99"/>
    <p:sldId id="3494" r:id="rId100"/>
    <p:sldId id="3495" r:id="rId101"/>
    <p:sldId id="3496" r:id="rId102"/>
    <p:sldId id="3497" r:id="rId103"/>
    <p:sldId id="3498" r:id="rId104"/>
    <p:sldId id="3499" r:id="rId105"/>
    <p:sldId id="3500" r:id="rId106"/>
    <p:sldId id="3501" r:id="rId107"/>
    <p:sldId id="3502" r:id="rId108"/>
    <p:sldId id="3503" r:id="rId109"/>
    <p:sldId id="3504" r:id="rId110"/>
    <p:sldId id="3505" r:id="rId111"/>
    <p:sldId id="3506" r:id="rId112"/>
    <p:sldId id="3507" r:id="rId113"/>
    <p:sldId id="3508" r:id="rId114"/>
    <p:sldId id="3509" r:id="rId115"/>
    <p:sldId id="3510" r:id="rId116"/>
    <p:sldId id="3511" r:id="rId117"/>
    <p:sldId id="3512" r:id="rId118"/>
    <p:sldId id="3513" r:id="rId119"/>
    <p:sldId id="3514" r:id="rId120"/>
    <p:sldId id="3515" r:id="rId121"/>
    <p:sldId id="3516" r:id="rId122"/>
    <p:sldId id="3517" r:id="rId123"/>
    <p:sldId id="3518" r:id="rId124"/>
    <p:sldId id="3519" r:id="rId125"/>
    <p:sldId id="3520" r:id="rId126"/>
    <p:sldId id="3521" r:id="rId127"/>
    <p:sldId id="3522" r:id="rId128"/>
    <p:sldId id="3523" r:id="rId129"/>
    <p:sldId id="3524" r:id="rId130"/>
    <p:sldId id="3525" r:id="rId131"/>
    <p:sldId id="3574" r:id="rId132"/>
    <p:sldId id="3527" r:id="rId133"/>
    <p:sldId id="3528" r:id="rId134"/>
    <p:sldId id="3529" r:id="rId135"/>
    <p:sldId id="3530" r:id="rId136"/>
    <p:sldId id="3531" r:id="rId137"/>
    <p:sldId id="3532" r:id="rId138"/>
    <p:sldId id="3533" r:id="rId139"/>
    <p:sldId id="3534" r:id="rId140"/>
    <p:sldId id="3535" r:id="rId141"/>
    <p:sldId id="3536" r:id="rId142"/>
    <p:sldId id="3537" r:id="rId143"/>
    <p:sldId id="3538" r:id="rId144"/>
    <p:sldId id="3539" r:id="rId145"/>
    <p:sldId id="3540" r:id="rId146"/>
    <p:sldId id="3541" r:id="rId147"/>
    <p:sldId id="3542" r:id="rId148"/>
    <p:sldId id="3543" r:id="rId149"/>
    <p:sldId id="3544" r:id="rId150"/>
    <p:sldId id="3545" r:id="rId151"/>
    <p:sldId id="3546" r:id="rId152"/>
    <p:sldId id="3547" r:id="rId153"/>
    <p:sldId id="3548" r:id="rId154"/>
    <p:sldId id="3549" r:id="rId155"/>
    <p:sldId id="3550" r:id="rId156"/>
    <p:sldId id="3551" r:id="rId157"/>
    <p:sldId id="3552" r:id="rId158"/>
    <p:sldId id="3553" r:id="rId159"/>
    <p:sldId id="3554" r:id="rId160"/>
    <p:sldId id="3555" r:id="rId161"/>
    <p:sldId id="3556" r:id="rId162"/>
    <p:sldId id="3557" r:id="rId163"/>
    <p:sldId id="3558" r:id="rId164"/>
    <p:sldId id="3559" r:id="rId165"/>
    <p:sldId id="3560" r:id="rId166"/>
    <p:sldId id="3561" r:id="rId167"/>
    <p:sldId id="3562" r:id="rId168"/>
    <p:sldId id="3563" r:id="rId169"/>
    <p:sldId id="3564" r:id="rId170"/>
    <p:sldId id="3565" r:id="rId171"/>
    <p:sldId id="3566" r:id="rId172"/>
    <p:sldId id="3567" r:id="rId173"/>
    <p:sldId id="3568" r:id="rId174"/>
    <p:sldId id="3569" r:id="rId175"/>
    <p:sldId id="3570" r:id="rId176"/>
    <p:sldId id="3571" r:id="rId177"/>
    <p:sldId id="3572" r:id="rId178"/>
    <p:sldId id="3575" r:id="rId1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152" autoAdjust="0"/>
  </p:normalViewPr>
  <p:slideViewPr>
    <p:cSldViewPr snapToGrid="0">
      <p:cViewPr varScale="1">
        <p:scale>
          <a:sx n="108" d="100"/>
          <a:sy n="108" d="100"/>
        </p:scale>
        <p:origin x="654"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commentAuthors" Target="commentAuthor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presProps" Target="presProps.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notesMaster" Target="notesMasters/notesMaster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BEBEC-22D8-90F3-995A-0C73C48845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95B6E-C768-EABC-B189-FFFD4CB66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7564CC-EE46-F326-A616-242B1679AB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0255E6-5E8D-5867-7D1B-4A1D6D200624}"/>
              </a:ext>
            </a:extLst>
          </p:cNvPr>
          <p:cNvSpPr>
            <a:spLocks noGrp="1"/>
          </p:cNvSpPr>
          <p:nvPr>
            <p:ph type="sldNum" sz="quarter" idx="5"/>
          </p:nvPr>
        </p:nvSpPr>
        <p:spPr/>
        <p:txBody>
          <a:bodyPr/>
          <a:lstStyle/>
          <a:p>
            <a:fld id="{DB245632-D4FC-4E38-ADEE-4E3390753C23}" type="slidenum">
              <a:rPr lang="en-US" smtClean="0"/>
              <a:t>2</a:t>
            </a:fld>
            <a:endParaRPr lang="en-US" dirty="0"/>
          </a:p>
        </p:txBody>
      </p:sp>
    </p:spTree>
    <p:extLst>
      <p:ext uri="{BB962C8B-B14F-4D97-AF65-F5344CB8AC3E}">
        <p14:creationId xmlns:p14="http://schemas.microsoft.com/office/powerpoint/2010/main" val="4245534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A5EE5-D30C-D128-EDD8-5ABAA12955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28E19-D1FB-EE17-F148-5DB431AF4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9120A5-9541-7836-D40B-73374D0C04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957AA2-DCEA-73F9-8A9F-3FD61336FF0F}"/>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15655503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4D267-1DEA-C720-7313-6299E9CA38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1F1595-8408-6D58-1D97-337BE4047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509783-956E-5554-77C8-7AEF4E05A8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5B3BFA-4E25-3D10-8105-697C9E73BAE0}"/>
              </a:ext>
            </a:extLst>
          </p:cNvPr>
          <p:cNvSpPr>
            <a:spLocks noGrp="1"/>
          </p:cNvSpPr>
          <p:nvPr>
            <p:ph type="sldNum" sz="quarter" idx="5"/>
          </p:nvPr>
        </p:nvSpPr>
        <p:spPr/>
        <p:txBody>
          <a:bodyPr/>
          <a:lstStyle/>
          <a:p>
            <a:fld id="{DB245632-D4FC-4E38-ADEE-4E3390753C23}" type="slidenum">
              <a:rPr lang="en-US" smtClean="0"/>
              <a:t>102</a:t>
            </a:fld>
            <a:endParaRPr lang="en-US" dirty="0"/>
          </a:p>
        </p:txBody>
      </p:sp>
    </p:spTree>
    <p:extLst>
      <p:ext uri="{BB962C8B-B14F-4D97-AF65-F5344CB8AC3E}">
        <p14:creationId xmlns:p14="http://schemas.microsoft.com/office/powerpoint/2010/main" val="118330743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157A8-C135-3E26-FF58-669B5BFEC5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CD1F44-873B-FC93-4E5A-B878CF0C48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FCA825-719C-9279-94EA-E59DF14611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423601-2D79-FE5B-BF78-2725603A3371}"/>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176573517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7EA52-0F23-C53D-3ED6-4C351AB252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EE3B1-BBB1-D843-3687-9CD6BDC42B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9FC6EA-0DD8-5E84-65B5-C04036ACCB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93D4AE-A977-8BAA-9203-3E99813B7275}"/>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360568804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B3C27-4C94-0A65-876A-6F15B5DE28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E3DEF-B849-92DC-9987-A1302AD3A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C5DB4D-90E9-96BF-B65F-66143AE83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12C25A-CF91-E772-89D5-E0E822568D47}"/>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43182961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43362-3B01-F9DA-8AF2-C3AA59EB02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FF97D0-1EF0-E247-6F95-25A840513E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691E8F-AF33-E62F-ED0B-FAD96A40A6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81619B-AFEB-DD77-4172-260FE27175AC}"/>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323345664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AAB5E-CE7E-5C8D-F36C-2969FFEBA5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C71AA2-87DA-F6F9-6ED4-F09D9AF4D8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06455B-7469-29BF-D50B-F281C0C8FB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D25985-E34E-2ADB-02FA-35F3DC259DFE}"/>
              </a:ext>
            </a:extLst>
          </p:cNvPr>
          <p:cNvSpPr>
            <a:spLocks noGrp="1"/>
          </p:cNvSpPr>
          <p:nvPr>
            <p:ph type="sldNum" sz="quarter" idx="5"/>
          </p:nvPr>
        </p:nvSpPr>
        <p:spPr/>
        <p:txBody>
          <a:bodyPr/>
          <a:lstStyle/>
          <a:p>
            <a:fld id="{DB245632-D4FC-4E38-ADEE-4E3390753C23}" type="slidenum">
              <a:rPr lang="en-US" smtClean="0"/>
              <a:t>107</a:t>
            </a:fld>
            <a:endParaRPr lang="en-US" dirty="0"/>
          </a:p>
        </p:txBody>
      </p:sp>
    </p:spTree>
    <p:extLst>
      <p:ext uri="{BB962C8B-B14F-4D97-AF65-F5344CB8AC3E}">
        <p14:creationId xmlns:p14="http://schemas.microsoft.com/office/powerpoint/2010/main" val="356395513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F5AAE-EC59-8177-C563-EAF562370E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8F25EB-475B-EB01-C465-47039A484D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085103-12C3-1B93-649B-D23A73472C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DD5A7-AE82-321F-251A-B242CB4C61F7}"/>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163735007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22A52-1B91-7752-E078-61D94B14D4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94C84-0C92-1C0C-7737-588D7FB73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D7BBF1-E94B-8B71-4CFA-01726F7D11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E3B063-3597-88C3-26A7-5FA21D4954F6}"/>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125743855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133C0-BAB8-2FC6-BB7F-2711699F1A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7A39A-A302-F3CD-94C8-03D8B30785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CD1A2D-D1C0-511C-BB74-E58F9A247E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5EBD22-CD12-C22F-75F4-28136CA096EB}"/>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90803675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26330-1B46-F367-6A01-F854E00F1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2D6F13-E3BD-B251-6C7A-A44AEDFE10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9CAEF8-6696-403F-4497-6C11025D8C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6146BA-1447-2DEF-F28C-11E36C292B40}"/>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3786203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11C66-76A5-438E-9A81-78FBD8A0DC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C790F1-5BE5-2C7A-7B6D-8BCCFE5C44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0FE0CE-956F-BBB3-F9BA-B59D6F417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5F33E2-0E4F-3171-3B73-2CAEF07A9DBD}"/>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4035229305"/>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4B76B-6895-D63E-866B-43C51380F2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416181-4B78-AB7B-CA70-9CB7A46480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E85A4F-7A40-6345-4FD0-3BB497F3BC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A30CD0-4221-1E2C-3DAD-C2F272ADBFA3}"/>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65772381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569A2-B331-F76C-1FBB-EE6C7ADF38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6AB93E-B899-8605-CF9B-D0CA28F486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E87443-BAC0-8543-313D-5D88777436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919FF9-26F6-BFA8-B2D3-EF7561B292BD}"/>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129356465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02286-12F8-41E3-C12B-9E826FF4A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E3C316-2582-9E5D-D8DA-DCDEDBBE9F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A168C2-B63B-0B5E-8C87-C33703C3BD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54E0FD-FD32-67B8-AE5F-7B7CD42988F4}"/>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211480391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83F54-F0F8-9D6B-CE67-F0B3F87EB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4C0CB-C7A1-8728-DEB3-7421C40E63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60922B-9E79-943E-832B-F080C7D9D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44857C-633D-F42A-3445-92171C0E7B8C}"/>
              </a:ext>
            </a:extLst>
          </p:cNvPr>
          <p:cNvSpPr>
            <a:spLocks noGrp="1"/>
          </p:cNvSpPr>
          <p:nvPr>
            <p:ph type="sldNum" sz="quarter" idx="5"/>
          </p:nvPr>
        </p:nvSpPr>
        <p:spPr/>
        <p:txBody>
          <a:bodyPr/>
          <a:lstStyle/>
          <a:p>
            <a:fld id="{DB245632-D4FC-4E38-ADEE-4E3390753C23}" type="slidenum">
              <a:rPr lang="en-US" smtClean="0"/>
              <a:t>115</a:t>
            </a:fld>
            <a:endParaRPr lang="en-US" dirty="0"/>
          </a:p>
        </p:txBody>
      </p:sp>
    </p:spTree>
    <p:extLst>
      <p:ext uri="{BB962C8B-B14F-4D97-AF65-F5344CB8AC3E}">
        <p14:creationId xmlns:p14="http://schemas.microsoft.com/office/powerpoint/2010/main" val="1495623391"/>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07EE-B1B2-76ED-3C9D-8CACACBBF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96E83-FC09-5707-9996-1D57596F2F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B2596E-C09B-F004-C97B-05B2533085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0F02FA-9DCA-EB0C-A700-E34FAB3D76C3}"/>
              </a:ext>
            </a:extLst>
          </p:cNvPr>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212727236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D7B56-BD98-2EEE-97EF-C62306D22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8FE8C-BEF8-5E22-5559-574CAEA4C7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F46EF6-80E4-486E-50E8-6F7603E148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BFA3F6-5B15-19BF-B496-F6B68F156138}"/>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62652041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10B54-D347-F3D9-B8A9-61267E160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CE45EB-6D52-0DFB-E2DC-11674DC09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8F10D-7431-CE90-2A11-DD350298AF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5364E6-20DC-565D-B476-A83DEF6A353C}"/>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271269028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56576-B928-D33A-A55A-092FC66FB7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7E460-EB7F-22CA-91C3-808283AAC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3C1C9F-7552-B1FA-732A-ADD09D670C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86F9DA-1CC8-BB11-42A0-180EE0234B76}"/>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49569027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B967F-DC7B-6A6A-3F23-CC60ECE6F6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248A3-43AF-C003-69DF-A26C32737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B00BD9-5023-F5BD-B0BC-6F482F703A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56954C-0458-7AAB-BC90-636746A08ABE}"/>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186454223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7F48E-C931-8F04-1D23-2437FDF7D1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29E0D1-6309-D577-5AB4-AEE8E393CF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962F54-3E99-7E64-3B8E-26CED382AC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79A6E2-15EF-B015-AAC6-BAACA85F7D73}"/>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658082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D0748-3DE9-52E4-2375-7292B6C47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F98B5-89D8-858E-1044-6649D39F51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7C20F7-6D1A-D362-57EF-772AAC2AF3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16ABFD-FBE4-E136-649C-AAEAC237F4E3}"/>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1695399103"/>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4463B-AB53-B318-2249-ADD257FCF8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B5EA73-525F-C04D-E863-F6C7A85BDA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B87F5B-41D0-9685-D6F9-2F708EE6AA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F42399-25B1-902A-809B-EC55CE13340D}"/>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2165958860"/>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19869-B3BE-D084-8D37-CF2FF4DFFB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3A5F1-CB17-E509-68F5-FD05B33B52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9A586-F4F0-34A5-02AF-085C9BE91A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997C73-4DD9-A283-3293-C69EB2BAD12C}"/>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1951573661"/>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234F8-B862-4A35-C40A-15A24A9ACC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854D86-67B6-A252-8219-185661FDC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2FEE2-9A8A-F6E9-D133-4249B9FA35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D6BB1-C484-8FEF-D856-A06BF462075B}"/>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2335160553"/>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99965-FC2F-10F4-D7C4-AA539A88D6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F2CC5-91C3-968D-1F07-2635F7D4B8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5B4362-3641-53C7-7F17-32A5B0227C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7DDDB8-2B32-9628-90BD-05BACF110B3A}"/>
              </a:ext>
            </a:extLst>
          </p:cNvPr>
          <p:cNvSpPr>
            <a:spLocks noGrp="1"/>
          </p:cNvSpPr>
          <p:nvPr>
            <p:ph type="sldNum" sz="quarter" idx="5"/>
          </p:nvPr>
        </p:nvSpPr>
        <p:spPr/>
        <p:txBody>
          <a:bodyPr/>
          <a:lstStyle/>
          <a:p>
            <a:fld id="{DB245632-D4FC-4E38-ADEE-4E3390753C23}" type="slidenum">
              <a:rPr lang="en-US" smtClean="0"/>
              <a:t>125</a:t>
            </a:fld>
            <a:endParaRPr lang="en-US" dirty="0"/>
          </a:p>
        </p:txBody>
      </p:sp>
    </p:spTree>
    <p:extLst>
      <p:ext uri="{BB962C8B-B14F-4D97-AF65-F5344CB8AC3E}">
        <p14:creationId xmlns:p14="http://schemas.microsoft.com/office/powerpoint/2010/main" val="2628446205"/>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7F002-EEE4-4E7F-9BEC-66E09F462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FCC92D-7F4B-1949-1FD8-BA5707EE8D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C2C0D9-5777-057E-571A-84F56FACC7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43F45B-7811-F04B-6E44-5953856B7349}"/>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88678881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820CF-B84D-2B14-F775-9161E1F58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DC24A-F029-EE8B-C428-4C722CD648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46ADB1-F03F-639A-DD67-B82D32BF11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A80A39-CE1E-ACF9-70DE-AAD56C9DFDE6}"/>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3373396146"/>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B78A9-E9D2-94D1-46E4-518FD17A2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0A6F7A-E8A6-2039-5BB6-93E881E8E9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A0466-50C3-1ABD-1F56-CF449B03DF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8E1E70-CD39-2EC0-AF46-DD838C6C6F7E}"/>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256345862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0EA64-EF25-94A9-1369-217BCCB681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ADB97-CA7D-A1AA-D6B5-4CB877BE23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BA7564-C814-D643-00D8-409333069C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F8800B-0DBB-9446-EA47-35E5467A45F9}"/>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262027518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A1C55-89A4-EFB0-2864-86663FA71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49A72-84AE-241E-F760-188DF29E4B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3C0E0E-1A17-7B4C-BC37-0164C4195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DBCB42-7717-44C1-4102-A082E9A7EC01}"/>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1359360311"/>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5D1EC-F504-716B-087E-B9D102CC0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EE025-E7B6-5FAC-1F90-D4BFDB762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29DBF5-CD96-4AFF-A234-CBC1C6615D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648CFA-361B-7416-22A1-96808DDC100C}"/>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1577259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24936-B903-4367-3264-54F6C1BF0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EC978D-5862-DA17-4DD2-11E81EC25A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51165-DBB7-FA8E-2B19-A22FEDB128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7793A6-EABD-7ABB-1C72-82C7A02235D1}"/>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317293603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9B39E-D9AE-38C1-E9F6-EC9CF2B5DC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470178-1D5A-D713-6F79-9BDE87FEA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F0F4F8-8734-0993-07E8-3E52870741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46A257-11A8-50ED-DD2A-FBBB1F5541BF}"/>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1943536428"/>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2AC4A-BC60-FB48-C03E-9BDD342B13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FA273-25A9-6D78-CBB4-A6F212A493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832D9E-E455-ABE8-87D3-1E1ABCB08A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D1971C-87D5-CF2D-08C9-1AD19B84F1DE}"/>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2274836495"/>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1243F-3584-F206-A43C-EE5CF8688C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A3154D-1FB6-0A26-AFA6-27AD6F7E64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52A53-32F6-EF20-8184-889340C9D7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EC970-C5BF-7F2D-CE68-EFF142B9628E}"/>
              </a:ext>
            </a:extLst>
          </p:cNvPr>
          <p:cNvSpPr>
            <a:spLocks noGrp="1"/>
          </p:cNvSpPr>
          <p:nvPr>
            <p:ph type="sldNum" sz="quarter" idx="5"/>
          </p:nvPr>
        </p:nvSpPr>
        <p:spPr/>
        <p:txBody>
          <a:bodyPr/>
          <a:lstStyle/>
          <a:p>
            <a:fld id="{DB245632-D4FC-4E38-ADEE-4E3390753C23}" type="slidenum">
              <a:rPr lang="en-US" smtClean="0"/>
              <a:t>135</a:t>
            </a:fld>
            <a:endParaRPr lang="en-US" dirty="0"/>
          </a:p>
        </p:txBody>
      </p:sp>
    </p:spTree>
    <p:extLst>
      <p:ext uri="{BB962C8B-B14F-4D97-AF65-F5344CB8AC3E}">
        <p14:creationId xmlns:p14="http://schemas.microsoft.com/office/powerpoint/2010/main" val="1388023245"/>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80147-DB32-1C48-68EC-D042AC3F7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29F408-733F-4075-B946-0FA8AF793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F644A5-491B-08A6-9FAE-040BB24C3D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8BF678-FE61-C450-FD8C-FB6D2F146FF0}"/>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176597057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2527-9641-9708-B505-9D7DBA15EE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BECB0-5A55-A79F-8A81-71537DAF29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8647BC-759A-489D-E328-28656F7037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5FBE43-304A-EA22-E18F-6529BB695F71}"/>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1533398755"/>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37538-2234-367F-78F4-3F423393B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868E8-DACE-4615-D341-178984BA98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2051E6-2301-360E-E87A-B9F3E38986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6EC7A-AFA3-BC08-CADB-DE884DA35611}"/>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3312875226"/>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B15C2-7FBC-1681-94F9-BD5F7BDD9F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9AAEE2-8914-083A-4324-6ADD01B4D6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BF3F1C-90ED-8B24-0443-895369F29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7BA4E-D925-B4DF-D51F-30B5CDADA5D0}"/>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216241986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08F5E-615E-5ED5-1E9D-32F38CCC5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4EFAB0-7513-FC78-38AF-80D6298FE4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14A889-2215-F8C3-C253-2671810DF1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DC8310-E68A-2ACC-CF72-965D9A561B53}"/>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1385770644"/>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BA79D-B890-71AF-A3AC-9E4099E592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0C472-9667-3FF0-4D3D-EB65329AF8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58042-7B1E-CBBC-F4CA-8574C227F4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A8B358-1C76-912D-F0C7-D887D596AB59}"/>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80335226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A1E6C-91A5-F024-CA3D-8A7DD39DC1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718108-E773-AD68-607E-E1837E3514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4B572D-9C5F-4C47-0255-37EBFBC784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098CE5-6F4F-116A-6102-49DE157ABA58}"/>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27764661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572C3-125C-0D1F-FCA2-59539591F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17339-5995-B866-8138-088EE223B5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625CBD-5D45-2C72-DC85-51FE5714C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5FE0BC-9681-0740-0E6E-C34BBC8A4B92}"/>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2926162262"/>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21ADB-C0BD-C19C-492F-3D0D26AFBF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EF5DE-8F04-8FCF-F5CE-D81631874C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471B22-AB9F-CB0E-9F31-22BF7381AE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23A93C-F286-CA38-BB6B-9B378C4CD14E}"/>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80148768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C8853-8693-633C-F051-D8BA8341EE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E93EA1-0EB5-4F03-22D6-A15E7813DA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E9FFD4-A2FC-9E56-710B-C4FC4A6427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726991-FBE8-07F0-404E-58ABC6FD70B3}"/>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3409630895"/>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E15E0-0B2A-4C8F-C4A3-E87A85035A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E96BF-77B1-37EB-A246-556976F3EE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F69668-7DFD-1215-DC58-D6D10EBA2D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765AD9-350F-CA8E-A765-7C911B24D330}"/>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3483791812"/>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85ECC-286F-CC0E-D166-1EB6CC282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BDAE2-A1E3-C843-A123-7849F69354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0B023C-B719-E0DC-A073-182D10B966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2D1C44-A529-7820-FC66-34EB74CD5B73}"/>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1328655408"/>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E591C-8FB8-6D69-2463-A3EC77D98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55D30B-DEB1-AB84-7014-8B513D90F2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EFAD63-E59F-29D2-128C-F43BD5B40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42BE6B-B8A1-1E88-B4D5-588C373453D0}"/>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14454878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D9EC3-3904-3965-01CB-5BA21F99F1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D920D-591A-F0A6-D3F8-BEFE9C3342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86FAA7-4637-157E-6EA9-B376A29376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156752-CF99-A881-4987-7E488A30A50C}"/>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522813125"/>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CC8A2-DF6E-0A43-245B-F102C102F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BAAC05-C86A-B380-10F4-34BF9520AC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E2B8C7-ACA5-F1E6-6A5F-E22E4D878F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210317-F98A-CB8B-F5A8-F5A1DB128A23}"/>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2775532961"/>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5EAA1-9B04-079C-652B-5E009F6017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60D033-454F-740E-6DB8-67F7943859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0C458E-1C66-40BB-4ECE-73886C3DA8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B2B13F-B90E-F819-0DE3-B78CE1B45495}"/>
              </a:ext>
            </a:extLst>
          </p:cNvPr>
          <p:cNvSpPr>
            <a:spLocks noGrp="1"/>
          </p:cNvSpPr>
          <p:nvPr>
            <p:ph type="sldNum" sz="quarter" idx="5"/>
          </p:nvPr>
        </p:nvSpPr>
        <p:spPr/>
        <p:txBody>
          <a:bodyPr/>
          <a:lstStyle/>
          <a:p>
            <a:fld id="{DB245632-D4FC-4E38-ADEE-4E3390753C23}" type="slidenum">
              <a:rPr lang="en-US" smtClean="0"/>
              <a:t>150</a:t>
            </a:fld>
            <a:endParaRPr lang="en-US" dirty="0"/>
          </a:p>
        </p:txBody>
      </p:sp>
    </p:spTree>
    <p:extLst>
      <p:ext uri="{BB962C8B-B14F-4D97-AF65-F5344CB8AC3E}">
        <p14:creationId xmlns:p14="http://schemas.microsoft.com/office/powerpoint/2010/main" val="147425665"/>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C8403-BF51-E3DE-539E-522770B088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438EA-4FE4-A8BD-4673-66EFF7D0B6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320500-A382-E4EC-66EB-32D3B587B8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17DD8E-D22B-5BBF-45A3-95159D8ED263}"/>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249382042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6DC80-D9BC-29BB-82D3-5C797205C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05937C-A1F8-9072-B72E-DAA416DAAA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8A668D-97DC-C6C1-0AF7-2DCB4CC888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C1EA92-9CB3-FA8E-F68A-1BE050D40524}"/>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2836646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C363F-7007-4B57-F888-2B46EFCB7A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C16BA-F893-0F8D-22CF-C3D1BF3C1E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3A3EEF-AD73-0AC2-80E6-E0D44C39B1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F7E9DF-376B-8268-667E-67E0711175BC}"/>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708165725"/>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A79D1-CCBA-8E77-790B-01ED7E357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40DE9-31DB-039C-1622-D125E911B0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40521-E207-102D-95C8-2C6D9553FE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E81BF3-8414-F6F0-C557-570AE9AFE2A0}"/>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4145212810"/>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CAFE0-2CEC-9DCF-B6C5-94888948CE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A57856-CA5D-36C5-3222-1421739C92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D204DA-3C21-6FC6-E3D6-FD5958822A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798B05-A561-099D-7FAC-4D8372319CAB}"/>
              </a:ext>
            </a:extLst>
          </p:cNvPr>
          <p:cNvSpPr>
            <a:spLocks noGrp="1"/>
          </p:cNvSpPr>
          <p:nvPr>
            <p:ph type="sldNum" sz="quarter" idx="5"/>
          </p:nvPr>
        </p:nvSpPr>
        <p:spPr/>
        <p:txBody>
          <a:bodyPr/>
          <a:lstStyle/>
          <a:p>
            <a:fld id="{DB245632-D4FC-4E38-ADEE-4E3390753C23}" type="slidenum">
              <a:rPr lang="en-US" smtClean="0"/>
              <a:t>154</a:t>
            </a:fld>
            <a:endParaRPr lang="en-US" dirty="0"/>
          </a:p>
        </p:txBody>
      </p:sp>
    </p:spTree>
    <p:extLst>
      <p:ext uri="{BB962C8B-B14F-4D97-AF65-F5344CB8AC3E}">
        <p14:creationId xmlns:p14="http://schemas.microsoft.com/office/powerpoint/2010/main" val="3069368270"/>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CE812-ABCF-3F2B-07C2-62A5EB74E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D303C3-2B12-4EAD-B63B-99DBF2FFBA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80FB62-E0F7-B322-7317-0DB3995C1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FBA5CF-FEB8-088C-8ECC-2FCE3650A06C}"/>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627154517"/>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F7957-D8D5-8CD7-FB2E-6B6DBC3CF5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63A424-C713-1534-3891-AC4588CDD7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59EA4B-4A73-1A66-8E43-3C40B9B0D8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346A5-777D-B96B-6093-FA02DD764FD2}"/>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2492149309"/>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7CA5B-1362-59DA-02BE-ED8A2EE51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27A28E-D2B3-0863-57E1-CB0322E74A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7C886C-B0CF-A078-A35B-935ADA0306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AB24F1-2F22-3DBC-69C1-9AB8A147A24B}"/>
              </a:ext>
            </a:extLst>
          </p:cNvPr>
          <p:cNvSpPr>
            <a:spLocks noGrp="1"/>
          </p:cNvSpPr>
          <p:nvPr>
            <p:ph type="sldNum" sz="quarter" idx="5"/>
          </p:nvPr>
        </p:nvSpPr>
        <p:spPr/>
        <p:txBody>
          <a:bodyPr/>
          <a:lstStyle/>
          <a:p>
            <a:fld id="{DB245632-D4FC-4E38-ADEE-4E3390753C23}" type="slidenum">
              <a:rPr lang="en-US" smtClean="0"/>
              <a:t>157</a:t>
            </a:fld>
            <a:endParaRPr lang="en-US" dirty="0"/>
          </a:p>
        </p:txBody>
      </p:sp>
    </p:spTree>
    <p:extLst>
      <p:ext uri="{BB962C8B-B14F-4D97-AF65-F5344CB8AC3E}">
        <p14:creationId xmlns:p14="http://schemas.microsoft.com/office/powerpoint/2010/main" val="2485569932"/>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BD-768E-5F1F-0119-B7BE5A8FC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CEE04-E3BD-5F1E-E619-7A41F28013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33C550-4621-4F82-31A8-EEF097BBD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E5DC90-C5E8-55EF-A6CC-F821F61AA58C}"/>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275248917"/>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7751-9F20-B654-BC46-36A973B524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13E55F-DCB0-839B-37A0-00F592B8E3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1464CD-B4F0-207D-F936-6BEFC36A78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062343-31B5-CB67-BC35-0FFBDFDF467D}"/>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805642127"/>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F2BED-A759-68D7-0D24-D43260611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91451C-367D-F9EF-EEAA-D49A629CA0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67B854-FCB1-823E-CC84-5295734A92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BAD1FB-1D21-D635-B7CB-A92A9A1CD421}"/>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500800053"/>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78764-DF74-9EC5-D133-F216861E3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5F50BA-2434-8CE0-EB53-FD789DE804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4C7232-446A-E3C4-7FB1-9475530A8E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4A640E-E955-55C3-2887-BE18F3618F58}"/>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2318518344"/>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37024-87D6-DC3A-FF9E-AFFA7A4F4F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D6CD4-B5EC-2D2D-5174-CEE21EAE57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684A01-F9B7-9419-8EB1-34CE2BB177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4129DD-B47E-F227-E47A-206EE6F7C6D6}"/>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4218561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60D94-D345-22CB-75F8-8C36EDB7F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9D9837-517F-847C-2191-C626F3C02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2B092F-6E24-847E-9E37-95E02A2C83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7A51CE-9915-D44E-FBF2-4C894F99D41A}"/>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3100230240"/>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C6FEA-28CF-267A-A986-520CF8EB1C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888338-1746-48F2-ED1D-6C33E67787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8F0F9-BFCE-6DDA-12F6-AB470F68A8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87740C-3456-13C6-0D72-91BAA3A25707}"/>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3622974657"/>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CB963-6987-D378-05F4-3A1D9B6173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12570-7776-7F54-9971-9E5609EA69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2EC5B0-35A3-9DDF-48C0-971AB1E036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CA6D99-5EB0-113E-0CAD-FD473B665FAC}"/>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1223293890"/>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4CE8B-0CBA-B00C-AA43-EAB9022ACC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EBB729-D686-F5B0-1DFD-9FCF179A9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469580-407D-ED9B-398B-3ECF9AF039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1401B8-B6B5-F72B-DF49-00F523D08650}"/>
              </a:ext>
            </a:extLst>
          </p:cNvPr>
          <p:cNvSpPr>
            <a:spLocks noGrp="1"/>
          </p:cNvSpPr>
          <p:nvPr>
            <p:ph type="sldNum" sz="quarter" idx="5"/>
          </p:nvPr>
        </p:nvSpPr>
        <p:spPr/>
        <p:txBody>
          <a:bodyPr/>
          <a:lstStyle/>
          <a:p>
            <a:fld id="{DB245632-D4FC-4E38-ADEE-4E3390753C23}" type="slidenum">
              <a:rPr lang="en-US" smtClean="0"/>
              <a:t>165</a:t>
            </a:fld>
            <a:endParaRPr lang="en-US" dirty="0"/>
          </a:p>
        </p:txBody>
      </p:sp>
    </p:spTree>
    <p:extLst>
      <p:ext uri="{BB962C8B-B14F-4D97-AF65-F5344CB8AC3E}">
        <p14:creationId xmlns:p14="http://schemas.microsoft.com/office/powerpoint/2010/main" val="391599397"/>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F55C-9F49-C44A-AB3D-10EC50B976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D7B1C-28F1-2B40-951D-218D3CA252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13A323-8DE1-A898-F950-E8F255E475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5DAEF0-BE3D-CF66-BDDA-ECCC280FAA64}"/>
              </a:ext>
            </a:extLst>
          </p:cNvPr>
          <p:cNvSpPr>
            <a:spLocks noGrp="1"/>
          </p:cNvSpPr>
          <p:nvPr>
            <p:ph type="sldNum" sz="quarter" idx="5"/>
          </p:nvPr>
        </p:nvSpPr>
        <p:spPr/>
        <p:txBody>
          <a:bodyPr/>
          <a:lstStyle/>
          <a:p>
            <a:fld id="{DB245632-D4FC-4E38-ADEE-4E3390753C23}" type="slidenum">
              <a:rPr lang="en-US" smtClean="0"/>
              <a:t>166</a:t>
            </a:fld>
            <a:endParaRPr lang="en-US" dirty="0"/>
          </a:p>
        </p:txBody>
      </p:sp>
    </p:spTree>
    <p:extLst>
      <p:ext uri="{BB962C8B-B14F-4D97-AF65-F5344CB8AC3E}">
        <p14:creationId xmlns:p14="http://schemas.microsoft.com/office/powerpoint/2010/main" val="3411953184"/>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DA6EA-E1AE-DC1D-6C7D-BE5F59A17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62068-1B84-7E73-D232-4720F22FC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CB2D22-9BCC-6E01-3485-F6C53F344A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63909-500E-12F6-5ECE-53B96F93E180}"/>
              </a:ext>
            </a:extLst>
          </p:cNvPr>
          <p:cNvSpPr>
            <a:spLocks noGrp="1"/>
          </p:cNvSpPr>
          <p:nvPr>
            <p:ph type="sldNum" sz="quarter" idx="5"/>
          </p:nvPr>
        </p:nvSpPr>
        <p:spPr/>
        <p:txBody>
          <a:bodyPr/>
          <a:lstStyle/>
          <a:p>
            <a:fld id="{DB245632-D4FC-4E38-ADEE-4E3390753C23}" type="slidenum">
              <a:rPr lang="en-US" smtClean="0"/>
              <a:t>167</a:t>
            </a:fld>
            <a:endParaRPr lang="en-US" dirty="0"/>
          </a:p>
        </p:txBody>
      </p:sp>
    </p:spTree>
    <p:extLst>
      <p:ext uri="{BB962C8B-B14F-4D97-AF65-F5344CB8AC3E}">
        <p14:creationId xmlns:p14="http://schemas.microsoft.com/office/powerpoint/2010/main" val="1149632539"/>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C09CD-FCC7-0EC7-F4D2-D932A2927D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520965-3D67-055D-9151-AB92398884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2E1CE3-8F89-4764-82C7-A8E8BD68E4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9D26E9-1E94-0106-4B40-4C1F50C7A496}"/>
              </a:ext>
            </a:extLst>
          </p:cNvPr>
          <p:cNvSpPr>
            <a:spLocks noGrp="1"/>
          </p:cNvSpPr>
          <p:nvPr>
            <p:ph type="sldNum" sz="quarter" idx="5"/>
          </p:nvPr>
        </p:nvSpPr>
        <p:spPr/>
        <p:txBody>
          <a:bodyPr/>
          <a:lstStyle/>
          <a:p>
            <a:fld id="{DB245632-D4FC-4E38-ADEE-4E3390753C23}" type="slidenum">
              <a:rPr lang="en-US" smtClean="0"/>
              <a:t>168</a:t>
            </a:fld>
            <a:endParaRPr lang="en-US" dirty="0"/>
          </a:p>
        </p:txBody>
      </p:sp>
    </p:spTree>
    <p:extLst>
      <p:ext uri="{BB962C8B-B14F-4D97-AF65-F5344CB8AC3E}">
        <p14:creationId xmlns:p14="http://schemas.microsoft.com/office/powerpoint/2010/main" val="183615018"/>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222E4-4EFF-0600-232D-B978E83C2D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2C2A12-77BE-A106-C5F6-F2204C44D7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3DEE41-C207-0615-A311-EABD182D0E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2B7F75-B2B4-A598-0F32-F14E97F58081}"/>
              </a:ext>
            </a:extLst>
          </p:cNvPr>
          <p:cNvSpPr>
            <a:spLocks noGrp="1"/>
          </p:cNvSpPr>
          <p:nvPr>
            <p:ph type="sldNum" sz="quarter" idx="5"/>
          </p:nvPr>
        </p:nvSpPr>
        <p:spPr/>
        <p:txBody>
          <a:bodyPr/>
          <a:lstStyle/>
          <a:p>
            <a:fld id="{DB245632-D4FC-4E38-ADEE-4E3390753C23}" type="slidenum">
              <a:rPr lang="en-US" smtClean="0"/>
              <a:t>169</a:t>
            </a:fld>
            <a:endParaRPr lang="en-US" dirty="0"/>
          </a:p>
        </p:txBody>
      </p:sp>
    </p:spTree>
    <p:extLst>
      <p:ext uri="{BB962C8B-B14F-4D97-AF65-F5344CB8AC3E}">
        <p14:creationId xmlns:p14="http://schemas.microsoft.com/office/powerpoint/2010/main" val="424498867"/>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923A1-B826-4DDF-8EC9-B895D50576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4188EF-A797-0D19-7528-066770A65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01689B-D490-B7D1-C7E9-9ED08200B9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4199A3-E004-1121-A1BB-1549ACDE8A3E}"/>
              </a:ext>
            </a:extLst>
          </p:cNvPr>
          <p:cNvSpPr>
            <a:spLocks noGrp="1"/>
          </p:cNvSpPr>
          <p:nvPr>
            <p:ph type="sldNum" sz="quarter" idx="5"/>
          </p:nvPr>
        </p:nvSpPr>
        <p:spPr/>
        <p:txBody>
          <a:bodyPr/>
          <a:lstStyle/>
          <a:p>
            <a:fld id="{DB245632-D4FC-4E38-ADEE-4E3390753C23}" type="slidenum">
              <a:rPr lang="en-US" smtClean="0"/>
              <a:t>170</a:t>
            </a:fld>
            <a:endParaRPr lang="en-US" dirty="0"/>
          </a:p>
        </p:txBody>
      </p:sp>
    </p:spTree>
    <p:extLst>
      <p:ext uri="{BB962C8B-B14F-4D97-AF65-F5344CB8AC3E}">
        <p14:creationId xmlns:p14="http://schemas.microsoft.com/office/powerpoint/2010/main" val="3971747625"/>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39E0B-9DD5-0032-0349-A5E8404E37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15C0D-51B0-22B9-BE25-D326DEA3AB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695068-D18C-175F-E482-F2B5C9C18E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1FA2DF-63BE-C2C7-ADE7-AEAAFD85B049}"/>
              </a:ext>
            </a:extLst>
          </p:cNvPr>
          <p:cNvSpPr>
            <a:spLocks noGrp="1"/>
          </p:cNvSpPr>
          <p:nvPr>
            <p:ph type="sldNum" sz="quarter" idx="5"/>
          </p:nvPr>
        </p:nvSpPr>
        <p:spPr/>
        <p:txBody>
          <a:bodyPr/>
          <a:lstStyle/>
          <a:p>
            <a:fld id="{DB245632-D4FC-4E38-ADEE-4E3390753C23}" type="slidenum">
              <a:rPr lang="en-US" smtClean="0"/>
              <a:t>171</a:t>
            </a:fld>
            <a:endParaRPr lang="en-US" dirty="0"/>
          </a:p>
        </p:txBody>
      </p:sp>
    </p:spTree>
    <p:extLst>
      <p:ext uri="{BB962C8B-B14F-4D97-AF65-F5344CB8AC3E}">
        <p14:creationId xmlns:p14="http://schemas.microsoft.com/office/powerpoint/2010/main" val="3882905293"/>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C8C2B-A962-BB44-60C6-7CDCAA21D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FCC906-1704-80C6-0B6E-52225E9C16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3A37E-CDC4-07AC-106B-E045CE7832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18D05-9FD4-E052-5B83-D243DFFD300E}"/>
              </a:ext>
            </a:extLst>
          </p:cNvPr>
          <p:cNvSpPr>
            <a:spLocks noGrp="1"/>
          </p:cNvSpPr>
          <p:nvPr>
            <p:ph type="sldNum" sz="quarter" idx="5"/>
          </p:nvPr>
        </p:nvSpPr>
        <p:spPr/>
        <p:txBody>
          <a:bodyPr/>
          <a:lstStyle/>
          <a:p>
            <a:fld id="{DB245632-D4FC-4E38-ADEE-4E3390753C23}" type="slidenum">
              <a:rPr lang="en-US" smtClean="0"/>
              <a:t>172</a:t>
            </a:fld>
            <a:endParaRPr lang="en-US" dirty="0"/>
          </a:p>
        </p:txBody>
      </p:sp>
    </p:spTree>
    <p:extLst>
      <p:ext uri="{BB962C8B-B14F-4D97-AF65-F5344CB8AC3E}">
        <p14:creationId xmlns:p14="http://schemas.microsoft.com/office/powerpoint/2010/main" val="33430786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E4EF6-0CBB-388A-26F2-37EBE869BC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FBB81-F31C-D5FE-14AF-69BCFC9182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0E1A03-842A-E6FF-8C49-28D9E720DB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CB806A-CD5F-B1A1-75D9-8FDD5B6FF4D5}"/>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2233106283"/>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ACD76-574A-F2C5-3BA3-BA7E2211B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60D165-047D-86B4-08E5-D8451145FC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2AF197-D152-82AC-BC57-D3F6DEDFB2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7AB50B-D126-A68A-A231-71A8B239952C}"/>
              </a:ext>
            </a:extLst>
          </p:cNvPr>
          <p:cNvSpPr>
            <a:spLocks noGrp="1"/>
          </p:cNvSpPr>
          <p:nvPr>
            <p:ph type="sldNum" sz="quarter" idx="5"/>
          </p:nvPr>
        </p:nvSpPr>
        <p:spPr/>
        <p:txBody>
          <a:bodyPr/>
          <a:lstStyle/>
          <a:p>
            <a:fld id="{DB245632-D4FC-4E38-ADEE-4E3390753C23}" type="slidenum">
              <a:rPr lang="en-US" smtClean="0"/>
              <a:t>173</a:t>
            </a:fld>
            <a:endParaRPr lang="en-US" dirty="0"/>
          </a:p>
        </p:txBody>
      </p:sp>
    </p:spTree>
    <p:extLst>
      <p:ext uri="{BB962C8B-B14F-4D97-AF65-F5344CB8AC3E}">
        <p14:creationId xmlns:p14="http://schemas.microsoft.com/office/powerpoint/2010/main" val="3686013947"/>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E0341-943B-608D-E7C4-52E09AE8F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34E93-3AC3-865E-4C28-BB335E82C5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4BAED7-D5F5-7F24-F2AB-F62307E3B1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59F691-18DD-D4C2-A621-F538A0D31ED2}"/>
              </a:ext>
            </a:extLst>
          </p:cNvPr>
          <p:cNvSpPr>
            <a:spLocks noGrp="1"/>
          </p:cNvSpPr>
          <p:nvPr>
            <p:ph type="sldNum" sz="quarter" idx="5"/>
          </p:nvPr>
        </p:nvSpPr>
        <p:spPr/>
        <p:txBody>
          <a:bodyPr/>
          <a:lstStyle/>
          <a:p>
            <a:fld id="{DB245632-D4FC-4E38-ADEE-4E3390753C23}" type="slidenum">
              <a:rPr lang="en-US" smtClean="0"/>
              <a:t>174</a:t>
            </a:fld>
            <a:endParaRPr lang="en-US" dirty="0"/>
          </a:p>
        </p:txBody>
      </p:sp>
    </p:spTree>
    <p:extLst>
      <p:ext uri="{BB962C8B-B14F-4D97-AF65-F5344CB8AC3E}">
        <p14:creationId xmlns:p14="http://schemas.microsoft.com/office/powerpoint/2010/main" val="4072757990"/>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F2ED2-48C7-BB97-645C-9664EA89D4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DE736-BEA5-D641-A16B-B536314E08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95FE13-C4D4-15C9-D3FA-47F8D87008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ABE18D-C1D8-C40B-D947-47E9D2523080}"/>
              </a:ext>
            </a:extLst>
          </p:cNvPr>
          <p:cNvSpPr>
            <a:spLocks noGrp="1"/>
          </p:cNvSpPr>
          <p:nvPr>
            <p:ph type="sldNum" sz="quarter" idx="5"/>
          </p:nvPr>
        </p:nvSpPr>
        <p:spPr/>
        <p:txBody>
          <a:bodyPr/>
          <a:lstStyle/>
          <a:p>
            <a:fld id="{DB245632-D4FC-4E38-ADEE-4E3390753C23}" type="slidenum">
              <a:rPr lang="en-US" smtClean="0"/>
              <a:t>175</a:t>
            </a:fld>
            <a:endParaRPr lang="en-US" dirty="0"/>
          </a:p>
        </p:txBody>
      </p:sp>
    </p:spTree>
    <p:extLst>
      <p:ext uri="{BB962C8B-B14F-4D97-AF65-F5344CB8AC3E}">
        <p14:creationId xmlns:p14="http://schemas.microsoft.com/office/powerpoint/2010/main" val="3434418467"/>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5A9AE-FCB3-02C4-312E-62294FF0E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38ADB-F1A3-F106-C32B-CAB4E5A103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00866-FE0A-A32D-D530-4443505814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A3F865-7A43-3314-1B5A-27EADFDD2E9A}"/>
              </a:ext>
            </a:extLst>
          </p:cNvPr>
          <p:cNvSpPr>
            <a:spLocks noGrp="1"/>
          </p:cNvSpPr>
          <p:nvPr>
            <p:ph type="sldNum" sz="quarter" idx="5"/>
          </p:nvPr>
        </p:nvSpPr>
        <p:spPr/>
        <p:txBody>
          <a:bodyPr/>
          <a:lstStyle/>
          <a:p>
            <a:fld id="{DB245632-D4FC-4E38-ADEE-4E3390753C23}" type="slidenum">
              <a:rPr lang="en-US" smtClean="0"/>
              <a:t>176</a:t>
            </a:fld>
            <a:endParaRPr lang="en-US" dirty="0"/>
          </a:p>
        </p:txBody>
      </p:sp>
    </p:spTree>
    <p:extLst>
      <p:ext uri="{BB962C8B-B14F-4D97-AF65-F5344CB8AC3E}">
        <p14:creationId xmlns:p14="http://schemas.microsoft.com/office/powerpoint/2010/main" val="3024901794"/>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CABF8-EB62-64E1-56AA-BB2794D85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FDE6A-DE0B-C6EB-4617-5786A45D3C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BE7816-6052-9A64-D535-41932CC3A1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4D730F-1269-0FC0-84CD-272C437A4F2B}"/>
              </a:ext>
            </a:extLst>
          </p:cNvPr>
          <p:cNvSpPr>
            <a:spLocks noGrp="1"/>
          </p:cNvSpPr>
          <p:nvPr>
            <p:ph type="sldNum" sz="quarter" idx="5"/>
          </p:nvPr>
        </p:nvSpPr>
        <p:spPr/>
        <p:txBody>
          <a:bodyPr/>
          <a:lstStyle/>
          <a:p>
            <a:fld id="{DB245632-D4FC-4E38-ADEE-4E3390753C23}" type="slidenum">
              <a:rPr lang="en-US" smtClean="0"/>
              <a:t>177</a:t>
            </a:fld>
            <a:endParaRPr lang="en-US" dirty="0"/>
          </a:p>
        </p:txBody>
      </p:sp>
    </p:spTree>
    <p:extLst>
      <p:ext uri="{BB962C8B-B14F-4D97-AF65-F5344CB8AC3E}">
        <p14:creationId xmlns:p14="http://schemas.microsoft.com/office/powerpoint/2010/main" val="2299893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BDF6D-F82D-649B-6923-E4D888ED3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78100-079C-4BD6-2B14-3213D1A1FB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6B8651-BAEC-927A-3401-F52E3842C7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4662C9-582C-F1CB-C19F-57617425ABCB}"/>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5798298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DBE8E-D9A7-B922-44C2-2E15324DB1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76987F-C86C-829F-ED7A-A320C07FE0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6FD28E-977F-B3C8-0D27-E12F2587AE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B89F9C-F004-6948-BC44-3E8070F36544}"/>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3902688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D97C2-681D-55D4-A553-34EDBCFFE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D1CC99-CA69-A6B2-4275-A1115D180C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096E4A-15BF-841A-E154-A05FD90B15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57293D-BE50-B3BC-51F6-F20CC4AF6B73}"/>
              </a:ext>
            </a:extLst>
          </p:cNvPr>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12119343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5EAF9-CDF4-EE17-57BC-B6C38CBF7D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3C00A5-0493-575C-63B4-BA3629484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7F55E-F451-9AAE-00DB-1E6E06902C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861DA7-70E8-4AAC-2154-FB7A457250C0}"/>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240451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7F008-727F-3FEF-74B5-9C16A5D23B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663364-CF3E-770D-B8D9-16C4235FDD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795867-613B-20C5-9948-8E9F490A6E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5C2AE7-BDC8-B4C0-535C-6462CD8926D4}"/>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4839196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0B593-CBA3-443C-4D15-CC8814109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3F0938-7D1D-6080-1E30-7F384907D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7CF484-F64C-6400-04FE-B34F82FC70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3EBB4A-3D40-7ABA-9C2C-C48D15036FF8}"/>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2579341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A0457-3E3C-A421-4F14-B4AD9A4F97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79AF50-A6C8-D49F-F8C6-DE8EE5F26F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E8349-A3D4-B609-97DD-030798D539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D5526D-1AAB-80A2-E9B5-5FE520D47EFC}"/>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32371440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E7C6A-8589-C6AF-C097-363DD2AC77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C596E9-A3D9-86AC-293E-18F695B3E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B917A6-93AA-7715-EB6B-2CE043BD26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4E1D02-5A60-6134-6D2B-8831D4163155}"/>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14081845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873FB-A39A-C0B3-5510-E715E1B0E6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B5B090-FFE1-AC10-BC68-C10842148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A76ED8-C378-086C-B4C7-E4EDB287BA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76A2E4-BEC7-5D93-1BC3-3DD697782448}"/>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489191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8A302-4AAE-7EA4-E4A5-2AAC4959E0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190EAB-08B1-C111-F310-FABE5D0F26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5DFD6A-C22C-F316-7AFB-D42EFB79A9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978EEB-EE23-C5AA-7340-DE81F64B93E9}"/>
              </a:ext>
            </a:extLst>
          </p:cNvPr>
          <p:cNvSpPr>
            <a:spLocks noGrp="1"/>
          </p:cNvSpPr>
          <p:nvPr>
            <p:ph type="sldNum" sz="quarter" idx="5"/>
          </p:nvPr>
        </p:nvSpPr>
        <p:spPr/>
        <p:txBody>
          <a:bodyPr/>
          <a:lstStyle/>
          <a:p>
            <a:fld id="{DB245632-D4FC-4E38-ADEE-4E3390753C23}" type="slidenum">
              <a:rPr lang="en-US" smtClean="0"/>
              <a:t>27</a:t>
            </a:fld>
            <a:endParaRPr lang="en-US" dirty="0"/>
          </a:p>
        </p:txBody>
      </p:sp>
    </p:spTree>
    <p:extLst>
      <p:ext uri="{BB962C8B-B14F-4D97-AF65-F5344CB8AC3E}">
        <p14:creationId xmlns:p14="http://schemas.microsoft.com/office/powerpoint/2010/main" val="34432321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0D478-F5DE-B97F-94BE-4AA627A41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68956-6E31-4CD4-EB81-630D245051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CF0277-A0CD-87A6-22E4-70E181F8C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60DBD6-B43F-1D06-4AFE-E887DC4686A0}"/>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6878843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E327F-CA9E-DB1D-4B16-14CFABB56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4C6EC-4D2C-8E42-7179-59ADAE683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83E09A-B2E8-9224-2172-F1BA0CA32D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ADBEC9-8EB8-EBD9-5D42-D579DBCBB473}"/>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10616590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C89B6-2534-5377-F286-B587947047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719AC-AA28-8D77-4572-B8ACC59F03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D4FA80-86D0-1AD1-4858-398C6440E0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F2C734-62F7-E932-FFD8-37675B1A5C52}"/>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203510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CCDF0-212D-1F31-57EE-129343F46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7BEACD-92ED-A330-A987-68828856A9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979296-AB3C-9F4F-BBEC-3587A86D1B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58E5D0-39C0-63FA-E7F1-E9D936D41ED3}"/>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9367310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D8F3-3E69-5132-606F-631089944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9A1BC0-2720-4AC8-5F05-F84F394512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143554-AC7D-F61B-F139-45B1B4FD92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C054F4-4CBC-D7B2-7764-9D1B74088036}"/>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37693317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6C30-3004-F005-5731-653FC160B6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B9CE89-B7E2-4098-CBD8-7B7CBBDF6F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DD0E60-CF98-6181-F689-8CD03CDDC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E8B680-475C-FF0B-678C-C4C79C146F09}"/>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7035487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F4160-4F04-CEB4-D9CF-17E5D1221F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58D86-8536-2CD2-9E8E-B416FFEF96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E3C64-DF37-451D-7B80-F6349C8144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13797F-B16A-7D1D-87CB-80351840D016}"/>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42486584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FFBC1-0C55-E860-05E0-CE8FF3B934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9124CF-F4C9-D7AD-D142-495CF21C00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858DF7-250C-8FE3-553D-DC178254A5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EDBBC3-B670-AE39-84B8-E6AC0F883E9A}"/>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5525857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DA733-EF83-0E9A-63E8-8B10A416B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8F37FE-72B5-9B11-3476-348FA7A30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20B86-8E62-BCB0-2C3B-2561A6694F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CBE3E1-599C-280A-A75F-DF9E3081FBAC}"/>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40642040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AC55B-569B-F740-F74C-03913FA863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F5946E-FB85-3288-A93A-59FEC5C30F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75B5DB-CE5C-9CE8-71D1-3F542AF81F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F6DCA8-AEA2-2419-24BB-5C5309FC32DD}"/>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17048214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330A7-DC1F-34FB-0C23-6900577A05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177C6B-9B15-DD96-297B-2AA981D19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D2CB7E-A997-B3FB-4A8A-9A82BC044D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D73671-01D4-B66A-72E7-F711D3BAE263}"/>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2951265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8EC7A-E259-A57B-34F2-9DCE04D86B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A006F0-47EF-4A3B-F921-28B3CFE3E0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C0D3C3-8E14-2475-9989-0EDE4AB3CF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E0FC1E-8E2F-8D98-5CE8-1FE84E115043}"/>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306558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E373D-B8A5-4AAA-DE54-F87CF670E2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EF92CF-96CE-6FE6-05C2-0261C0A6B7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9CA5C6-B48E-670C-0064-7FBADDCEC1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EE461C-91C0-7FF7-3CEB-2149BE04FFF2}"/>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10120078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D103F-719E-549E-75CE-84EB957CF6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02928-3FCC-5BAF-0E6C-51C19762A7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C537BE-0AD8-5FCF-DB9A-4BFBA98C09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67FFFA-AF1D-3B86-6793-A96F23399F34}"/>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73213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80DC6-5652-1626-5281-6780161825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A6145-219A-E36E-4EB3-36B8AC6236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BD5C44-756B-0069-757D-66DD209E98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E10127-1A21-4428-A669-D8E4B3E56EB6}"/>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6994260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A45A2-49FC-01B8-280C-33D52526CC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3DF0F2-836B-F353-0DAE-084A69D40B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6ED207-2463-8ABB-90C6-E8DFB0D6E5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459447-087F-D4FF-3615-2DF26F2A6BA3}"/>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5202709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13E15-6537-9DA7-A97B-2C6AFC0FAA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6A7F0C-0D07-6045-75F4-33EDAAA87A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3AD0F6-B251-1A3F-2E7C-AD4823382B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799B93-B880-5B87-D307-54CBAD5CB7AE}"/>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2655555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1592B-39E0-84C4-023D-2E983070E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15F23A-9AF3-DC69-CCE2-7CEDBCDF23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4079B3-D7AA-4498-37DB-6AF5F41F85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247F7A-1397-FFA6-30F4-81C4D3BD2EA3}"/>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31588460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C64F2-31E8-D8D7-7EBA-E94C8CBEAA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33D023-EAE1-61E1-49AD-E2A03D4573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D24E8C-D46E-0C5F-07A3-2CB02CA501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C0AC0-DB7D-5C89-1753-804CA3EF8AE1}"/>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6327404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B11DB-0D2E-A548-0DE7-9D204F097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1771B-7020-FED6-609E-371CBFB893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77BA5-6C2C-79CB-0554-126EC0E6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9B5F15-7E15-51B0-214E-AB04C600B3AA}"/>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42844428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50D3C-54AF-3D01-DABA-054D75783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FBAB0-9DE3-2324-3182-944B8C81DC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8F66C5-5BB1-C059-4B6A-471A456713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32B3D1-4D4B-8D0A-6DBB-CC9DB47CD82F}"/>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28424462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7C17D-E575-35F6-A8E5-8A2E7FCBC2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3CFD8-8525-AE29-A137-79652DB5D5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89A5D8-3FDB-11FA-D41E-6F41736032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141E8A-7311-5F79-C317-D2678DF5CEE9}"/>
              </a:ext>
            </a:extLst>
          </p:cNvPr>
          <p:cNvSpPr>
            <a:spLocks noGrp="1"/>
          </p:cNvSpPr>
          <p:nvPr>
            <p:ph type="sldNum" sz="quarter" idx="5"/>
          </p:nvPr>
        </p:nvSpPr>
        <p:spPr/>
        <p:txBody>
          <a:bodyPr/>
          <a:lstStyle/>
          <a:p>
            <a:fld id="{DB245632-D4FC-4E38-ADEE-4E3390753C23}" type="slidenum">
              <a:rPr lang="en-US" smtClean="0"/>
              <a:t>48</a:t>
            </a:fld>
            <a:endParaRPr lang="en-US" dirty="0"/>
          </a:p>
        </p:txBody>
      </p:sp>
    </p:spTree>
    <p:extLst>
      <p:ext uri="{BB962C8B-B14F-4D97-AF65-F5344CB8AC3E}">
        <p14:creationId xmlns:p14="http://schemas.microsoft.com/office/powerpoint/2010/main" val="32073578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B4196-1FDC-D2F3-3DF8-199106BD43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83F2F0-4A4F-8E1B-CC3E-9DC76390CD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ED473E-F0A0-9646-3F56-E5DB952027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D42F20-F245-58F9-4EF0-3AC42D075D53}"/>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347427181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0F9E1-F480-6034-A9D1-C1B9851C21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01E25E-90F3-0E53-772D-B6BA6FCDC8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D76510-FB95-DCEE-0F07-E2B5C8D4CB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DCBBCC-3CE7-C140-94F7-F8E84314B726}"/>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9412670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0CED9-59FA-AE3D-1756-EE949E7A2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73CACD-656A-A0E1-EC3E-B89A1447C5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7E5889-E241-DB7A-9102-4F5B9B62BA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228FEF-31BF-A331-2400-434FAF4D4AE4}"/>
              </a:ext>
            </a:extLst>
          </p:cNvPr>
          <p:cNvSpPr>
            <a:spLocks noGrp="1"/>
          </p:cNvSpPr>
          <p:nvPr>
            <p:ph type="sldNum" sz="quarter" idx="5"/>
          </p:nvPr>
        </p:nvSpPr>
        <p:spPr/>
        <p:txBody>
          <a:bodyPr/>
          <a:lstStyle/>
          <a:p>
            <a:fld id="{DB245632-D4FC-4E38-ADEE-4E3390753C23}" type="slidenum">
              <a:rPr lang="en-US" smtClean="0"/>
              <a:t>51</a:t>
            </a:fld>
            <a:endParaRPr lang="en-US" dirty="0"/>
          </a:p>
        </p:txBody>
      </p:sp>
    </p:spTree>
    <p:extLst>
      <p:ext uri="{BB962C8B-B14F-4D97-AF65-F5344CB8AC3E}">
        <p14:creationId xmlns:p14="http://schemas.microsoft.com/office/powerpoint/2010/main" val="2700042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1D4AD-3621-4D17-F7B4-7B59D371DD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D268C9-DAC5-3DC6-B3CE-E567E5247D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5D6E6-5821-6D67-F5C5-B72B4F39DD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84EC2D-CB31-15AB-3E1E-C9B268C37802}"/>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264169431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77C58-97AC-BF9D-D3D4-AE3219F5B2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581E7-9E55-55AA-6229-DBC63F41A5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8EC78A-E5B0-BA27-BBD2-896275D7C8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61F700-FBA1-51BA-D586-1B69F3D26F26}"/>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88463596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0EA6E-35DB-472B-5257-EE2505FB0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745F05-8899-6325-C62B-CC8A6FF0C3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AB1F96-5B2C-AAB8-296D-E30CDB29F4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E0A6EA-9378-24D1-2EDE-47BB1483C4BC}"/>
              </a:ext>
            </a:extLst>
          </p:cNvPr>
          <p:cNvSpPr>
            <a:spLocks noGrp="1"/>
          </p:cNvSpPr>
          <p:nvPr>
            <p:ph type="sldNum" sz="quarter" idx="5"/>
          </p:nvPr>
        </p:nvSpPr>
        <p:spPr/>
        <p:txBody>
          <a:bodyPr/>
          <a:lstStyle/>
          <a:p>
            <a:fld id="{DB245632-D4FC-4E38-ADEE-4E3390753C23}" type="slidenum">
              <a:rPr lang="en-US" smtClean="0"/>
              <a:t>53</a:t>
            </a:fld>
            <a:endParaRPr lang="en-US" dirty="0"/>
          </a:p>
        </p:txBody>
      </p:sp>
    </p:spTree>
    <p:extLst>
      <p:ext uri="{BB962C8B-B14F-4D97-AF65-F5344CB8AC3E}">
        <p14:creationId xmlns:p14="http://schemas.microsoft.com/office/powerpoint/2010/main" val="270157141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B0C9F-673F-C936-6B2F-C3187F767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A52B8-341B-A961-AA4F-3B49F6B695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43F17-5BEE-1DBA-ADA3-46C93B29FB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A74F12-B794-A4DE-2EB6-7A3E82CDB241}"/>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172450610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87421-64EF-B33E-3A00-0DC9CCA6D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A5AA46-60D2-7DCC-FC6F-6C693DAEE3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679FFF-E3ED-6CDD-D7A3-A87C25D646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491EBA-2415-49A5-B95A-D69484D1E226}"/>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232490672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BF50D-960B-FBEF-59FF-776D26E2B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922AA-C7C5-A06A-2D2A-3CA2E460D0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4B7F8-7646-D526-2080-AC895F998F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BEB4D3-ABFD-8217-362A-9C6E5DB78FD2}"/>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4511697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43BA5-2F66-741E-8A43-0A8AA4799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8FE9F-1859-70B6-A529-9256B3D3E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A88D8-BC4F-324B-A80F-7C04B300F1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2D72D6-25D7-6CE0-254C-6354DE00BDB8}"/>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114575728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5555F-93CE-B5A9-1DEC-E2808770F8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106B81-5412-3F64-6FF0-488EAEEA92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977DDF-E4C3-F040-BF83-B857E8EF68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F85ADE-E956-0112-5BB8-89E89A3326BD}"/>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225508901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26551-7ACF-8975-A583-0018DF764E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F0B81-B1F4-3309-4161-C41CAFB078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5623F-1F4F-3DB2-4B49-2E12E0FD30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236539-F8FC-3EE3-323D-8906EC562E97}"/>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384233371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45919-B8B0-6DC9-E003-D758E1F8F4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94C91-708F-038F-5D79-7A4FF66C85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C661C-03F4-E894-08F7-213A1B7413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E70A2B-D497-E1BB-E3DA-B124D0D4AD0F}"/>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262171019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3977F-F0A1-E50F-5C2C-8EEBDA1148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70E39F-7330-AA2B-1CE4-E8E3FF75C9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17374A-2DA7-34C1-2880-A893757D3B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33D2C6-1111-B52F-B338-37A46350DD57}"/>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279580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F8842-4777-E96F-4743-9763CF6386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40280E-E26E-9191-7B71-8D0E42C61E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56B491-8990-EB8A-F937-8401809F98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5DD251-EB76-BB6B-A88A-9B3607F1E757}"/>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314373097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1605F-0D8A-7509-A7D6-8DC863866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5F57F-5C26-1811-8E4F-CBD4D4E49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8B8AAE-47D9-23D9-ABFB-C0C3969225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6CAC9C-0590-109B-3948-98A6E848AAC3}"/>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21309945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B9D72-3D67-A26E-D2A4-17AE8C8875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0BC52-39CF-63BA-C186-44D77D7730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EACAB-474D-8EC7-3B96-1B5F539A05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7B9601-E8A4-DEF4-C47D-F499B8516ACF}"/>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76511395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6EAA1-CF9E-4C80-703C-B599D6A21C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E93BF-F6AE-6FC4-1830-5517D55057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07E5F1-180C-C78F-F97B-1AA894B2E7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542819-22C5-A5E3-0083-C8098228CE44}"/>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188205157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2D96F-DB82-9F5B-9B80-E1AD94B3F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1AEF75-F1AD-F7AA-D39E-A54609DAD9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0F5FF5-9E38-5C62-A969-4871B7C3F5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61A389-976D-4911-515B-FB7095B7272E}"/>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17569959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E66FE-0DFA-FAAC-4FD4-0ABD537400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82DB51-2C93-0F94-3FC5-54F4EB436D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5B3715-5214-2838-2564-2488875214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86A7FF-8B06-53D8-E971-8512EFBC484D}"/>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249760570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6AD94-90C4-5E30-B721-AE47CCD1B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AB01A-4235-A4D6-5FC5-0E533E91E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8635A9-6CE1-2204-2479-489B5C188F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9DFD6B-341F-816E-1883-F51B2D1E0A76}"/>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292410108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A90F9-3270-A9E9-5A8E-A63E8EBB92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36500-8B18-51D5-B257-232378B35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26F39-6EC1-81DC-307A-2F0B0745DC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77D21D-081E-D30D-67DE-4B802100CE51}"/>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26194798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54D72-C8B3-99F6-641A-1B494C812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EF74D7-FB62-9CD7-ED1A-89C7BEE5A5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14B31E-0BE8-B9C6-58DB-6EBB57E506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24BAE6-8E8A-0430-2E96-9A0351AFB7F0}"/>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37812725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7D893-27BF-11A3-A8CF-4CA3280C4D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53C125-9139-0D80-149D-0C6FDE25A8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73D323-4583-4C62-188D-98FA06AC3C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517CDB-BB68-BE0D-B564-35507422ECF3}"/>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419532708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4ACC8-3FB1-05BD-83F2-AB9C78F910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418E49-92AE-52E3-87A9-244DD9378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84EA55-DC19-8D12-5374-468A881704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972269-8EEE-395E-0010-7C06AC079E2F}"/>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250622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E9B97-C6D3-1A37-F89D-B5F441273B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C9CC1-25E8-6E44-5B3A-72025C68AE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CABC7E-5214-23CF-8F56-118F4E18A3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0565D0-64DF-6DBC-CB84-8AEF30434FA0}"/>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176546467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F0B0-A946-EBC3-DCF1-B6435BD57C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B97CB-D0A7-76E2-A648-F69EDB4AC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B6DB9E-6A59-6F66-4873-E1EACBDA56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AF5425-0E84-8B49-D547-DD1BD564B054}"/>
              </a:ext>
            </a:extLst>
          </p:cNvPr>
          <p:cNvSpPr>
            <a:spLocks noGrp="1"/>
          </p:cNvSpPr>
          <p:nvPr>
            <p:ph type="sldNum" sz="quarter" idx="5"/>
          </p:nvPr>
        </p:nvSpPr>
        <p:spPr/>
        <p:txBody>
          <a:bodyPr/>
          <a:lstStyle/>
          <a:p>
            <a:fld id="{DB245632-D4FC-4E38-ADEE-4E3390753C23}" type="slidenum">
              <a:rPr lang="en-US" smtClean="0"/>
              <a:t>72</a:t>
            </a:fld>
            <a:endParaRPr lang="en-US" dirty="0"/>
          </a:p>
        </p:txBody>
      </p:sp>
    </p:spTree>
    <p:extLst>
      <p:ext uri="{BB962C8B-B14F-4D97-AF65-F5344CB8AC3E}">
        <p14:creationId xmlns:p14="http://schemas.microsoft.com/office/powerpoint/2010/main" val="429111115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99B10-3D3E-A8C8-4FF5-608B6387C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A0D824-E51A-1EAC-4823-D46A122CCF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FF25BA-651B-DC15-2454-AE353C97D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6A856-3F34-8590-D47C-EC044AB0646F}"/>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270084249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FE738-9EC6-7410-C8D8-6A3F8417FD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E843BF-77EA-CEAA-B939-E71EE38814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3A5665-0F0C-9152-FB76-75634EF938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D8B4FA-E620-CDD1-1723-485ADA3C02DA}"/>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224977355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DEB0D-6C77-6A46-831C-37EC1A385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C289DD-C6F8-6491-F1B4-04396B432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24FCCD-8887-9F4B-856A-E5E8A6F978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796590-6621-5FAB-F12C-418777FEB8A4}"/>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38501011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C4DAB-98DA-CBF0-440A-E02E56A55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176B5-4A4D-C760-15A0-837ED6278E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7638D1-7496-2971-4B15-57CCA59401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C0D517-C992-4ADD-6158-0CDE114958C5}"/>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37984114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9E90E-928C-A320-3736-BE069585D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2B53F7-08C9-0B36-92C5-1AC44ED9D0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D2C018-BC68-7818-C672-0A3DF2B45C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B47081-D635-833F-F6C6-5F9EF5876432}"/>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387262259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733BA-1CF8-E8A1-3DB1-3C3428905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D140E-414A-F69B-BFD6-0156BD349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6C6EA7-6FB7-5618-EECA-F7F1C442FA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CA7B13-6F93-9B7E-1992-F914F737EEC3}"/>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114812908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ADAD0-0F13-40E9-C5A4-F16E354603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4388FE-4106-2D0A-0177-048A114337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EA55A0-58DA-9B4C-5BAF-5FA9FBCF0A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3464BA-31A6-3EDC-3C85-2FC6D40CF04F}"/>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66932790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F950D-CF00-A08A-9001-0A2BE18018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3BBEE9-AB4E-1B2D-9106-80E825EF97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B72393-59ED-5B49-9C82-D9FE2A155D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9C078A-EF29-0BE4-DA42-244314513D75}"/>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130554253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4CC14-CA8F-465C-B46F-ED9C95A35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C8A26A-43AE-EE0B-E935-27D4641E24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F0D275-0CBE-4941-73A0-D22F592F25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B08BF6-E83C-BB69-7F24-08534068206F}"/>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1094988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951B1-30ED-72E2-E95F-A6C00D128C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19379A-0003-CFEB-5EED-13056889EE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D61B99-326C-5F57-3E56-69FF6048D5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949BA6-9ECE-EAD2-F3DA-2FEAFD57EB8D}"/>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13046954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6F856-B1B1-9532-8605-E856447417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773594-4301-FEE9-45AC-584AF97F8A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C58EE3-4FA7-DAE0-AD98-7F96FC8633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F5E92A-72EC-152E-03E6-A1D5E08C6A36}"/>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268264812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0D3F3-4293-3075-242E-2D48EF64C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B5068B-6116-18EE-27A9-B661D131A6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96A5A8-EEC8-438C-43D2-CBC8112662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FC9714-667B-EF18-2A04-75D5F2B3F7B6}"/>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400871069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19795-8C57-273C-33A3-DA99356E4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43A0B0-907F-BA14-EB40-9E2F52888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AD53E-CF0A-B8B3-330B-4DE94430F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2335D8-43D2-9083-E9F0-6F19806784FE}"/>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363876360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832A9-B91C-C9D3-0A26-D2531B1695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EC3159-9C41-3A11-1FBA-A0CBE9161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3E8806-1FCD-6FF9-3D39-D3086EF02B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791924-E185-D135-57B8-C7644C15BD20}"/>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145675376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F5590-D1BE-EF82-6C92-79B51CE48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1E32F-29B0-057C-6A4A-A4B0B23464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6A861A-8C22-CEBF-80E1-0E5F3B43DC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45CA8B-C729-E92D-090B-5C037899FC98}"/>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274210985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22778-D9C0-9906-254D-6290F4EC1D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07A6EF-BA16-D04A-A2D9-78148A215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AADFDF-B1F0-4B2D-C1CF-E1F5EE2F6B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D9585D-8141-C0DC-BEE4-61737C7F98CF}"/>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395791964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530F8-4019-DC7E-D5A2-68C06DE28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BCB6B3-BCE1-1733-6BAB-C1B6C07B66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E8B53D-BC95-7C7E-1B75-1ACC2FB30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D2C134-2F2C-C5FB-BDE0-84DB21177499}"/>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159642958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DAB5A-D5E2-86FC-851C-D5A0B780A3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CDF62-A69D-2B8F-F6ED-CC84CA72F2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DA7C1D-1940-BF84-1A3E-16D78B4239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33F25E-A983-E607-BBB2-7A95A2868A6C}"/>
              </a:ext>
            </a:extLst>
          </p:cNvPr>
          <p:cNvSpPr>
            <a:spLocks noGrp="1"/>
          </p:cNvSpPr>
          <p:nvPr>
            <p:ph type="sldNum" sz="quarter" idx="5"/>
          </p:nvPr>
        </p:nvSpPr>
        <p:spPr/>
        <p:txBody>
          <a:bodyPr/>
          <a:lstStyle/>
          <a:p>
            <a:fld id="{DB245632-D4FC-4E38-ADEE-4E3390753C23}" type="slidenum">
              <a:rPr lang="en-US" smtClean="0"/>
              <a:t>89</a:t>
            </a:fld>
            <a:endParaRPr lang="en-US" dirty="0"/>
          </a:p>
        </p:txBody>
      </p:sp>
    </p:spTree>
    <p:extLst>
      <p:ext uri="{BB962C8B-B14F-4D97-AF65-F5344CB8AC3E}">
        <p14:creationId xmlns:p14="http://schemas.microsoft.com/office/powerpoint/2010/main" val="427194266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3C644-4FC6-ADFD-37AA-58864A21A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8FCD7E-E5F6-8F03-1DB0-3593F52377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CC881E-4B23-0624-81BC-2F294A50C3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E9511C-A4B3-5275-A22F-A1866F708A4D}"/>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292588771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BC510-80D5-AE69-09EF-B64C831CC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B89A8-2739-230D-42BE-1A61AB053A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B47B6F-87B9-A50C-84AA-6D9AA5528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74FA69-F57A-1026-BC8C-E941EBBFD094}"/>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4200977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3EFCE-67F7-7A62-B3CD-09F9F97094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3982F-B91D-6E0A-9CEC-D81CD71D02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CBB83A-D981-553E-CA91-99D3393D3A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EE7619-E2A9-0A2C-F4BC-B4EDC8C34EA1}"/>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334913448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E4004-5E84-0691-9C0D-BAF6BEEF1E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8118ED-E1E7-B704-8042-FBCC07F11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40ED98-6054-AFF9-6849-667899B7F5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AB1885-C6AC-2B6C-4737-EC37B03470F3}"/>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14300307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11CAB-8077-901A-7203-07A21E28D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C08B5D-CE31-1225-B656-4AD6E680C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F49C2B-9A76-D55D-06F4-26153FDC22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91F7D0-4274-E013-E4A2-12F90187D238}"/>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398665451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94545-7038-6530-1022-CBF512EB6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35F190-768F-76CA-BCF7-C52A450DAF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2F023-873C-0F25-59C8-130A87B86F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28162C-8595-A67F-C176-FB0C55A49A68}"/>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366263376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876DA-51F1-CB2A-5BE1-1CEAA1621C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128662-AD4C-FFEB-EABD-C7A03B14A4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36D063-EBF5-A7C8-2A91-E54DD2A394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CF72C3-CEF9-7FAD-2F2F-D9DF66C89272}"/>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216394209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186F2-0B7C-6E27-91E1-B81183744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D87ADD-4B8D-E00D-F022-CB737D819E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176FC2-4062-8608-4C41-DBD6CB9C44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05A6EB-AA62-EB18-F93F-9728A4F7E4EC}"/>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92605246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BF341-8527-3F4F-0647-2B34C17F9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F4E3BE-A230-8AA9-5B94-2894EF860A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3529A7-A3A1-4E17-5AA0-885387AB1F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82B2FB-8B59-A77A-E30E-4B7B3092B375}"/>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118757088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53B05-CFC8-87C2-FEC2-02632B209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27FDE-80D4-37B6-69F7-48FB7CC95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6A7C5D-8230-4982-EE54-DF0F8DE260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F4DA06-4C83-C4EE-FEB2-A81E5A8F5F51}"/>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254758674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972D0-2293-A0F1-CB0F-643A05C31B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98F3A4-4201-3A48-AF25-A8DFD1D1A7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16D911-3769-FA26-333C-B13AA3FA8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62D11-DAA7-6508-B577-0CBDCF9F608C}"/>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1628880676"/>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1D770-531D-0064-2C03-2AD5DFC72F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3474CC-B1C4-5B81-46A3-63AC6DD992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911ED-9553-DD24-1FAF-40568847A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F90D10-2171-F1B5-97B7-02BABF5D7ACF}"/>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26608146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C7AC2-8B98-4602-658B-55F3800EB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84A72-1D6F-3BBF-752C-D7FDD02A6D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CB8F75-928B-99E7-2BBC-3F11E5BF8E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2BC606-1ABD-6B74-5A93-CE8B8B21C699}"/>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299039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20 – </a:t>
            </a:r>
            <a:r>
              <a:rPr lang="en-US" sz="3600"/>
              <a:t>Chapter 20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F33E8-9D41-2724-64D5-555973FADB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B0F57E-E3F7-24D5-3A52-26EC39C30865}"/>
              </a:ext>
            </a:extLst>
          </p:cNvPr>
          <p:cNvSpPr>
            <a:spLocks noGrp="1"/>
          </p:cNvSpPr>
          <p:nvPr>
            <p:ph type="title"/>
          </p:nvPr>
        </p:nvSpPr>
        <p:spPr>
          <a:xfrm>
            <a:off x="1597981" y="1757101"/>
            <a:ext cx="8693012" cy="3450327"/>
          </a:xfrm>
        </p:spPr>
        <p:txBody>
          <a:bodyPr>
            <a:noAutofit/>
          </a:bodyPr>
          <a:lstStyle/>
          <a:p>
            <a:r>
              <a:rPr lang="ar-EG" sz="5400" b="0" dirty="0"/>
              <a:t>أَمَّن يَهْدِيكُمْ فِى ظُلُمَـٰتِ ٱلْبَرِّ وَٱلْبَحْرِ وَمَن يُرْسِلُ ٱلرِّيَـٰحَ بُشْرًۢا بَيْنَ يَدَىْ رَحْمَتِهِۦٓ ۗ أَءِلَـٰهٌۭ مَّعَ ٱللَّهِۚ تَعَـٰلَى ٱللَّهُ عَمَّا يُشْرِكُونَ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C223EC-EDF6-8D39-692D-614A55E6DAA0}"/>
              </a:ext>
            </a:extLst>
          </p:cNvPr>
          <p:cNvSpPr txBox="1"/>
          <p:nvPr/>
        </p:nvSpPr>
        <p:spPr>
          <a:xfrm>
            <a:off x="2060712" y="4545708"/>
            <a:ext cx="8070575" cy="1323439"/>
          </a:xfrm>
          <a:prstGeom prst="rect">
            <a:avLst/>
          </a:prstGeom>
          <a:noFill/>
        </p:spPr>
        <p:txBody>
          <a:bodyPr wrap="square">
            <a:spAutoFit/>
          </a:bodyPr>
          <a:lstStyle/>
          <a:p>
            <a:pPr algn="ctr" fontAlgn="base"/>
            <a:r>
              <a:rPr lang="en-US" sz="2000" dirty="0"/>
              <a:t>Or, Who guides you through the depths of darkness on land and sea, and Who sends the winds as heralds of glad tidings, going before His Mercy? (Can there be another) god besides Allah?- High is Allah above what they associate with Him!</a:t>
            </a:r>
          </a:p>
        </p:txBody>
      </p:sp>
      <p:sp>
        <p:nvSpPr>
          <p:cNvPr id="3" name="TextBox 2">
            <a:extLst>
              <a:ext uri="{FF2B5EF4-FFF2-40B4-BE49-F238E27FC236}">
                <a16:creationId xmlns:a16="http://schemas.microsoft.com/office/drawing/2014/main" id="{A769B242-413F-E8AB-5299-3A1F6543ECF6}"/>
              </a:ext>
            </a:extLst>
          </p:cNvPr>
          <p:cNvSpPr txBox="1"/>
          <p:nvPr/>
        </p:nvSpPr>
        <p:spPr>
          <a:xfrm>
            <a:off x="1718543" y="42920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70930052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214BC-1879-10A8-B28C-2026FAF6C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234F3-9CFE-075C-AFFA-CD30F9BA384F}"/>
              </a:ext>
            </a:extLst>
          </p:cNvPr>
          <p:cNvSpPr>
            <a:spLocks noGrp="1"/>
          </p:cNvSpPr>
          <p:nvPr>
            <p:ph type="title"/>
          </p:nvPr>
        </p:nvSpPr>
        <p:spPr>
          <a:xfrm>
            <a:off x="1881319" y="1785300"/>
            <a:ext cx="8429362" cy="3450327"/>
          </a:xfrm>
        </p:spPr>
        <p:txBody>
          <a:bodyPr>
            <a:noAutofit/>
          </a:bodyPr>
          <a:lstStyle/>
          <a:p>
            <a:r>
              <a:rPr lang="ar-EG" sz="5400" b="0" dirty="0"/>
              <a:t>وَكَمْ أَهْلَكْنَا مِن قَرْيَةٍۭ بَطِرَتْ مَعِيشَتَهَاۖ فَتِلْكَ مَسَـٰكِنُهُمْ لَمْ تُسْكَن مِّنۢ بَعْدِهِمْ إِلَّا قَلِيلًۭا ۖ وَكُنَّا نَحْنُ ٱلْوَٰرِثِينَ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50846A-F0ED-868C-87F5-12F6DAB4C3FE}"/>
              </a:ext>
            </a:extLst>
          </p:cNvPr>
          <p:cNvSpPr txBox="1"/>
          <p:nvPr/>
        </p:nvSpPr>
        <p:spPr>
          <a:xfrm>
            <a:off x="2060712" y="4595895"/>
            <a:ext cx="8070575" cy="1015663"/>
          </a:xfrm>
          <a:prstGeom prst="rect">
            <a:avLst/>
          </a:prstGeom>
          <a:noFill/>
        </p:spPr>
        <p:txBody>
          <a:bodyPr wrap="square">
            <a:spAutoFit/>
          </a:bodyPr>
          <a:lstStyle/>
          <a:p>
            <a:pPr algn="ctr" fontAlgn="base"/>
            <a:r>
              <a:rPr lang="en-US" sz="2000" dirty="0"/>
              <a:t>And how many populations We destroyed, which exulted in their life (of ease and plenty)! now those habitations of theirs, after them, are deserted,- All but a (miserable) few! and We are their heirs!</a:t>
            </a:r>
          </a:p>
        </p:txBody>
      </p:sp>
      <p:sp>
        <p:nvSpPr>
          <p:cNvPr id="3" name="TextBox 2">
            <a:extLst>
              <a:ext uri="{FF2B5EF4-FFF2-40B4-BE49-F238E27FC236}">
                <a16:creationId xmlns:a16="http://schemas.microsoft.com/office/drawing/2014/main" id="{74D74F42-7283-2A66-F976-A932C2CB7E68}"/>
              </a:ext>
            </a:extLst>
          </p:cNvPr>
          <p:cNvSpPr txBox="1"/>
          <p:nvPr/>
        </p:nvSpPr>
        <p:spPr>
          <a:xfrm>
            <a:off x="3063137" y="42881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902457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FD295-BEDA-890F-614D-71A49B541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A2419F-5D07-E9DE-F0A8-687C1A0A1EC6}"/>
              </a:ext>
            </a:extLst>
          </p:cNvPr>
          <p:cNvSpPr>
            <a:spLocks noGrp="1"/>
          </p:cNvSpPr>
          <p:nvPr>
            <p:ph type="title"/>
          </p:nvPr>
        </p:nvSpPr>
        <p:spPr>
          <a:xfrm>
            <a:off x="1881319" y="1785300"/>
            <a:ext cx="8429362" cy="3450327"/>
          </a:xfrm>
        </p:spPr>
        <p:txBody>
          <a:bodyPr>
            <a:noAutofit/>
          </a:bodyPr>
          <a:lstStyle/>
          <a:p>
            <a:r>
              <a:rPr lang="ar-EG" sz="5400" b="0" dirty="0"/>
              <a:t>وَمَا كَانَ رَبُّكَ مُهْلِكَ ٱلْقُرَىٰ حَتَّىٰ يَبْعَثَ فِىٓ أُمِّهَا رَسُولًۭا يَتْلُوا۟ عَلَيْهِمْ ءَايَـٰتِنَا ۚ وَمَا كُنَّا مُهْلِكِى ٱلْقُرَىٰٓ إِلَّا وَأَهْلُهَا ظَـٰلِمُونَ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E0C621-E835-C651-7CEC-C766C32DAA41}"/>
              </a:ext>
            </a:extLst>
          </p:cNvPr>
          <p:cNvSpPr txBox="1"/>
          <p:nvPr/>
        </p:nvSpPr>
        <p:spPr>
          <a:xfrm>
            <a:off x="2060712" y="4595895"/>
            <a:ext cx="8070575" cy="1015663"/>
          </a:xfrm>
          <a:prstGeom prst="rect">
            <a:avLst/>
          </a:prstGeom>
          <a:noFill/>
        </p:spPr>
        <p:txBody>
          <a:bodyPr wrap="square">
            <a:spAutoFit/>
          </a:bodyPr>
          <a:lstStyle/>
          <a:p>
            <a:pPr algn="ctr" fontAlgn="base"/>
            <a:r>
              <a:rPr lang="en-US" sz="2000" dirty="0"/>
              <a:t>Nor was thy Lord the one to destroy a population until He had sent to its </a:t>
            </a:r>
            <a:r>
              <a:rPr lang="en-US" sz="2000" dirty="0" err="1"/>
              <a:t>centre</a:t>
            </a:r>
            <a:r>
              <a:rPr lang="en-US" sz="2000" dirty="0"/>
              <a:t> a messenger, rehearsing to them Our Signs; nor are We going to destroy a population except when its members </a:t>
            </a:r>
            <a:r>
              <a:rPr lang="en-US" sz="2000" dirty="0" err="1"/>
              <a:t>practise</a:t>
            </a:r>
            <a:r>
              <a:rPr lang="en-US" sz="2000" dirty="0"/>
              <a:t> iniquity.</a:t>
            </a:r>
          </a:p>
        </p:txBody>
      </p:sp>
      <p:sp>
        <p:nvSpPr>
          <p:cNvPr id="3" name="TextBox 2">
            <a:extLst>
              <a:ext uri="{FF2B5EF4-FFF2-40B4-BE49-F238E27FC236}">
                <a16:creationId xmlns:a16="http://schemas.microsoft.com/office/drawing/2014/main" id="{39E563D7-9B93-F672-9E32-2EBBAE5A152A}"/>
              </a:ext>
            </a:extLst>
          </p:cNvPr>
          <p:cNvSpPr txBox="1"/>
          <p:nvPr/>
        </p:nvSpPr>
        <p:spPr>
          <a:xfrm>
            <a:off x="1811385" y="428811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83624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868FF-F6E8-4204-E4C1-0C1A0A73B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F6FD35-1EAC-3310-844E-C12A01DBE127}"/>
              </a:ext>
            </a:extLst>
          </p:cNvPr>
          <p:cNvSpPr>
            <a:spLocks noGrp="1"/>
          </p:cNvSpPr>
          <p:nvPr>
            <p:ph type="title"/>
          </p:nvPr>
        </p:nvSpPr>
        <p:spPr>
          <a:xfrm>
            <a:off x="1881319" y="1838566"/>
            <a:ext cx="8429362" cy="3450327"/>
          </a:xfrm>
        </p:spPr>
        <p:txBody>
          <a:bodyPr>
            <a:noAutofit/>
          </a:bodyPr>
          <a:lstStyle/>
          <a:p>
            <a:r>
              <a:rPr lang="ar-EG" sz="6000" b="0" dirty="0"/>
              <a:t>وَمَآ أُوتِيتُم مِّن شَىْءٍۢ فَمَتَـٰعُ ٱلْحَيَوٰةِ ٱلدُّنْيَا وَزِينَتُهَاۚ وَمَا عِندَ ٱللَّهِ خَيْرٌۭ وَأَبْقَىٰٓ ۚ أَفَلَا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9100A6-293A-47C7-1DE8-7C9A0400D4A6}"/>
              </a:ext>
            </a:extLst>
          </p:cNvPr>
          <p:cNvSpPr txBox="1"/>
          <p:nvPr/>
        </p:nvSpPr>
        <p:spPr>
          <a:xfrm>
            <a:off x="2060712" y="4685541"/>
            <a:ext cx="8070575" cy="1015663"/>
          </a:xfrm>
          <a:prstGeom prst="rect">
            <a:avLst/>
          </a:prstGeom>
          <a:noFill/>
        </p:spPr>
        <p:txBody>
          <a:bodyPr wrap="square">
            <a:spAutoFit/>
          </a:bodyPr>
          <a:lstStyle/>
          <a:p>
            <a:pPr algn="ctr" fontAlgn="base"/>
            <a:r>
              <a:rPr lang="en-US" sz="2000" dirty="0"/>
              <a:t>The (material) things which ye are given are but the conveniences of this life and the glitter thereof; but that which is with Allah is better and more enduring: will ye not then be wise?</a:t>
            </a:r>
          </a:p>
        </p:txBody>
      </p:sp>
      <p:sp>
        <p:nvSpPr>
          <p:cNvPr id="3" name="TextBox 2">
            <a:extLst>
              <a:ext uri="{FF2B5EF4-FFF2-40B4-BE49-F238E27FC236}">
                <a16:creationId xmlns:a16="http://schemas.microsoft.com/office/drawing/2014/main" id="{8079C4A8-AE6A-E36D-43FE-E9585334E5B3}"/>
              </a:ext>
            </a:extLst>
          </p:cNvPr>
          <p:cNvSpPr txBox="1"/>
          <p:nvPr/>
        </p:nvSpPr>
        <p:spPr>
          <a:xfrm>
            <a:off x="3418244" y="44420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6442226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A0AB1-7D3F-D21C-1265-822F0635CD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2DD776-C0AB-78B6-2C3E-ED31CB9B135D}"/>
              </a:ext>
            </a:extLst>
          </p:cNvPr>
          <p:cNvSpPr>
            <a:spLocks noGrp="1"/>
          </p:cNvSpPr>
          <p:nvPr>
            <p:ph type="title"/>
          </p:nvPr>
        </p:nvSpPr>
        <p:spPr>
          <a:xfrm>
            <a:off x="1881319" y="1714278"/>
            <a:ext cx="8429362" cy="3450327"/>
          </a:xfrm>
        </p:spPr>
        <p:txBody>
          <a:bodyPr>
            <a:noAutofit/>
          </a:bodyPr>
          <a:lstStyle/>
          <a:p>
            <a:r>
              <a:rPr lang="ar-EG" sz="6000" b="0" dirty="0"/>
              <a:t>أَفَمَن وَعَدْنَـٰهُ وَعْدًا حَسَنًۭا فَهُوَ لَـٰقِيهِ كَمَن مَّتَّعْنَـٰهُ مَتَـٰعَ ٱلْحَيَوٰةِ ٱلدُّنْيَا ثُمَّ هُوَ يَوْمَ ٱلْقِيَـٰمَةِ مِنَ ٱلْمُحْضَرِينَ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C403B5-935F-8F16-DD30-E1A5BF043673}"/>
              </a:ext>
            </a:extLst>
          </p:cNvPr>
          <p:cNvSpPr txBox="1"/>
          <p:nvPr/>
        </p:nvSpPr>
        <p:spPr>
          <a:xfrm>
            <a:off x="2060712" y="4561253"/>
            <a:ext cx="8070575" cy="1323439"/>
          </a:xfrm>
          <a:prstGeom prst="rect">
            <a:avLst/>
          </a:prstGeom>
          <a:noFill/>
        </p:spPr>
        <p:txBody>
          <a:bodyPr wrap="square">
            <a:spAutoFit/>
          </a:bodyPr>
          <a:lstStyle/>
          <a:p>
            <a:pPr algn="ctr" fontAlgn="base"/>
            <a:r>
              <a:rPr lang="en-US" sz="2000" dirty="0"/>
              <a:t>Are (these two) alike?- one to whom We have made a goodly promise, and who is going to reach its (fulfilment), and one to whom We have given the good things of this life, but who, on the Day of Judgment, is to be among those brought up (for punishment)?</a:t>
            </a:r>
          </a:p>
        </p:txBody>
      </p:sp>
      <p:sp>
        <p:nvSpPr>
          <p:cNvPr id="3" name="TextBox 2">
            <a:extLst>
              <a:ext uri="{FF2B5EF4-FFF2-40B4-BE49-F238E27FC236}">
                <a16:creationId xmlns:a16="http://schemas.microsoft.com/office/drawing/2014/main" id="{667CA918-DDA2-B528-2715-B5976C1E006B}"/>
              </a:ext>
            </a:extLst>
          </p:cNvPr>
          <p:cNvSpPr txBox="1"/>
          <p:nvPr/>
        </p:nvSpPr>
        <p:spPr>
          <a:xfrm>
            <a:off x="2512722" y="43265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56141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FB859-84A7-1CED-4F5A-AC10B1A949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70FB7-E7A8-52D4-9D44-3BF1DB7C3B0B}"/>
              </a:ext>
            </a:extLst>
          </p:cNvPr>
          <p:cNvSpPr>
            <a:spLocks noGrp="1"/>
          </p:cNvSpPr>
          <p:nvPr>
            <p:ph type="title"/>
          </p:nvPr>
        </p:nvSpPr>
        <p:spPr>
          <a:xfrm>
            <a:off x="1881319" y="2060507"/>
            <a:ext cx="8429362" cy="3450327"/>
          </a:xfrm>
        </p:spPr>
        <p:txBody>
          <a:bodyPr>
            <a:noAutofit/>
          </a:bodyPr>
          <a:lstStyle/>
          <a:p>
            <a:r>
              <a:rPr lang="ar-EG" sz="6000" b="0" dirty="0"/>
              <a:t>وَيَوْمَ يُنَادِيهِمْ فَيَقُولُ أَيْنَ شُرَكَآءِىَ ٱلَّذِينَ كُنتُمْ تَزْعُمُونَ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932CB2-0349-4D4E-25BD-A6BA75391E67}"/>
              </a:ext>
            </a:extLst>
          </p:cNvPr>
          <p:cNvSpPr txBox="1"/>
          <p:nvPr/>
        </p:nvSpPr>
        <p:spPr>
          <a:xfrm>
            <a:off x="2060712" y="4572229"/>
            <a:ext cx="8070575" cy="707886"/>
          </a:xfrm>
          <a:prstGeom prst="rect">
            <a:avLst/>
          </a:prstGeom>
          <a:noFill/>
        </p:spPr>
        <p:txBody>
          <a:bodyPr wrap="square">
            <a:spAutoFit/>
          </a:bodyPr>
          <a:lstStyle/>
          <a:p>
            <a:pPr algn="ctr" fontAlgn="base"/>
            <a:r>
              <a:rPr lang="en-US" sz="2000" dirty="0"/>
              <a:t>That Day (Allah) will call to them, and say "Where are my 'partners'?- whom ye imagined (to be such)?"</a:t>
            </a:r>
          </a:p>
        </p:txBody>
      </p:sp>
      <p:sp>
        <p:nvSpPr>
          <p:cNvPr id="3" name="TextBox 2">
            <a:extLst>
              <a:ext uri="{FF2B5EF4-FFF2-40B4-BE49-F238E27FC236}">
                <a16:creationId xmlns:a16="http://schemas.microsoft.com/office/drawing/2014/main" id="{14CCDBF4-C4D9-9304-3498-4DA6CAE01553}"/>
              </a:ext>
            </a:extLst>
          </p:cNvPr>
          <p:cNvSpPr txBox="1"/>
          <p:nvPr/>
        </p:nvSpPr>
        <p:spPr>
          <a:xfrm>
            <a:off x="3320590" y="426445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796863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B3ABB-D6E1-D23A-01B7-51D81409D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BE366E-2087-983C-AC6A-0B653A98ADAD}"/>
              </a:ext>
            </a:extLst>
          </p:cNvPr>
          <p:cNvSpPr>
            <a:spLocks noGrp="1"/>
          </p:cNvSpPr>
          <p:nvPr>
            <p:ph type="title"/>
          </p:nvPr>
        </p:nvSpPr>
        <p:spPr>
          <a:xfrm>
            <a:off x="1881319" y="1761557"/>
            <a:ext cx="8429362" cy="3450327"/>
          </a:xfrm>
        </p:spPr>
        <p:txBody>
          <a:bodyPr>
            <a:noAutofit/>
          </a:bodyPr>
          <a:lstStyle/>
          <a:p>
            <a:r>
              <a:rPr lang="ar-EG" sz="5400" b="0" dirty="0"/>
              <a:t>قَالَ ٱلَّذِينَ حَقَّ عَلَيْهِمُ ٱلْقَوْلُ رَبَّنَا هَـٰٓؤُلَآءِ ٱلَّذِينَ أَغْوَيْنَآ أَغْوَيْنَـٰهُمْ كَمَا غَوَيْنَا ۖ تَبَرَّأْنَآ إِلَيْكَ ۖ مَا كَانُوٓا۟ إِيَّانَا يَعْبُدُونَ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1D0E43-09E9-2653-34E3-E5310C3BAF50}"/>
              </a:ext>
            </a:extLst>
          </p:cNvPr>
          <p:cNvSpPr txBox="1"/>
          <p:nvPr/>
        </p:nvSpPr>
        <p:spPr>
          <a:xfrm>
            <a:off x="2060712" y="4546751"/>
            <a:ext cx="8070575" cy="1323439"/>
          </a:xfrm>
          <a:prstGeom prst="rect">
            <a:avLst/>
          </a:prstGeom>
          <a:noFill/>
        </p:spPr>
        <p:txBody>
          <a:bodyPr wrap="square">
            <a:spAutoFit/>
          </a:bodyPr>
          <a:lstStyle/>
          <a:p>
            <a:pPr algn="ctr" fontAlgn="base"/>
            <a:r>
              <a:rPr lang="en-US" sz="2000" dirty="0"/>
              <a:t>Those against whom the charge will be proved, will say: "Our Lord! These are the ones whom we led astray: we led them astray, as we were astray ourselves: we free ourselves (from them) in Thy presence: it was not us they worshipped."</a:t>
            </a:r>
          </a:p>
        </p:txBody>
      </p:sp>
      <p:sp>
        <p:nvSpPr>
          <p:cNvPr id="3" name="TextBox 2">
            <a:extLst>
              <a:ext uri="{FF2B5EF4-FFF2-40B4-BE49-F238E27FC236}">
                <a16:creationId xmlns:a16="http://schemas.microsoft.com/office/drawing/2014/main" id="{53CA3B0B-EF6A-C698-FAE0-1D09CB3251E2}"/>
              </a:ext>
            </a:extLst>
          </p:cNvPr>
          <p:cNvSpPr txBox="1"/>
          <p:nvPr/>
        </p:nvSpPr>
        <p:spPr>
          <a:xfrm>
            <a:off x="2805686" y="42423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859944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F0E03-312F-2A99-8913-0AD7129630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E0006-0FAE-4EAC-5DD4-3F6C5FF18995}"/>
              </a:ext>
            </a:extLst>
          </p:cNvPr>
          <p:cNvSpPr>
            <a:spLocks noGrp="1"/>
          </p:cNvSpPr>
          <p:nvPr>
            <p:ph type="title"/>
          </p:nvPr>
        </p:nvSpPr>
        <p:spPr>
          <a:xfrm>
            <a:off x="1881319" y="1761557"/>
            <a:ext cx="8429362" cy="3450327"/>
          </a:xfrm>
        </p:spPr>
        <p:txBody>
          <a:bodyPr>
            <a:noAutofit/>
          </a:bodyPr>
          <a:lstStyle/>
          <a:p>
            <a:r>
              <a:rPr lang="ar-EG" sz="6000" b="0" dirty="0"/>
              <a:t>وَقِيلَ ٱدْعُوا۟ شُرَكَآءَكُمْ فَدَعَوْهُمْ فَلَمْ يَسْتَجِيبُوا۟ لَهُمْ وَرَأَوُا۟ ٱلْعَذَابَۚ لَوْ أَنَّهُمْ كَانُوا۟ يَهْتَدُونَ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69A398-B163-77DD-D8CE-3B588F51A91E}"/>
              </a:ext>
            </a:extLst>
          </p:cNvPr>
          <p:cNvSpPr txBox="1"/>
          <p:nvPr/>
        </p:nvSpPr>
        <p:spPr>
          <a:xfrm>
            <a:off x="2060712" y="4635528"/>
            <a:ext cx="8070575" cy="1323439"/>
          </a:xfrm>
          <a:prstGeom prst="rect">
            <a:avLst/>
          </a:prstGeom>
          <a:noFill/>
        </p:spPr>
        <p:txBody>
          <a:bodyPr wrap="square">
            <a:spAutoFit/>
          </a:bodyPr>
          <a:lstStyle/>
          <a:p>
            <a:pPr algn="ctr" fontAlgn="base"/>
            <a:r>
              <a:rPr lang="en-US" sz="2000" dirty="0"/>
              <a:t>It will be said (to them): "Call upon your 'partners' (for help)": they will call upon them, but they will not listen to them; and they will see the Penalty (before them); (how they will wish) 'if only they had been open to guidance!'</a:t>
            </a:r>
          </a:p>
        </p:txBody>
      </p:sp>
      <p:sp>
        <p:nvSpPr>
          <p:cNvPr id="3" name="TextBox 2">
            <a:extLst>
              <a:ext uri="{FF2B5EF4-FFF2-40B4-BE49-F238E27FC236}">
                <a16:creationId xmlns:a16="http://schemas.microsoft.com/office/drawing/2014/main" id="{E1F19D94-A3C2-D310-5AEF-B7FBFC6AC9D6}"/>
              </a:ext>
            </a:extLst>
          </p:cNvPr>
          <p:cNvSpPr txBox="1"/>
          <p:nvPr/>
        </p:nvSpPr>
        <p:spPr>
          <a:xfrm>
            <a:off x="4030805" y="43928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360149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C4879-2066-67C8-EFFE-E3422840AA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AFA6CE-3ABD-9652-0953-F976A65602CA}"/>
              </a:ext>
            </a:extLst>
          </p:cNvPr>
          <p:cNvSpPr>
            <a:spLocks noGrp="1"/>
          </p:cNvSpPr>
          <p:nvPr>
            <p:ph type="title"/>
          </p:nvPr>
        </p:nvSpPr>
        <p:spPr>
          <a:xfrm>
            <a:off x="1881319" y="2090031"/>
            <a:ext cx="8429362" cy="3450327"/>
          </a:xfrm>
        </p:spPr>
        <p:txBody>
          <a:bodyPr>
            <a:noAutofit/>
          </a:bodyPr>
          <a:lstStyle/>
          <a:p>
            <a:r>
              <a:rPr lang="ar-EG" sz="6000" b="0" dirty="0"/>
              <a:t>وَيَوْمَ يُنَادِيهِمْ فَيَقُولُ مَاذَآ أَجَبْتُمُ ٱلْمُرْسَلِينَ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248319-EFF5-A5CA-7463-4D1ED474A384}"/>
              </a:ext>
            </a:extLst>
          </p:cNvPr>
          <p:cNvSpPr txBox="1"/>
          <p:nvPr/>
        </p:nvSpPr>
        <p:spPr>
          <a:xfrm>
            <a:off x="2060712" y="4638496"/>
            <a:ext cx="8070575" cy="707886"/>
          </a:xfrm>
          <a:prstGeom prst="rect">
            <a:avLst/>
          </a:prstGeom>
          <a:noFill/>
        </p:spPr>
        <p:txBody>
          <a:bodyPr wrap="square">
            <a:spAutoFit/>
          </a:bodyPr>
          <a:lstStyle/>
          <a:p>
            <a:pPr algn="ctr" fontAlgn="base"/>
            <a:r>
              <a:rPr lang="en-US" sz="2000" dirty="0"/>
              <a:t>That Day (Allah) will call to them, and say: "What was the answer ye gave to the messengers?"</a:t>
            </a:r>
          </a:p>
        </p:txBody>
      </p:sp>
      <p:sp>
        <p:nvSpPr>
          <p:cNvPr id="3" name="TextBox 2">
            <a:extLst>
              <a:ext uri="{FF2B5EF4-FFF2-40B4-BE49-F238E27FC236}">
                <a16:creationId xmlns:a16="http://schemas.microsoft.com/office/drawing/2014/main" id="{4D1143B4-E82C-56F6-80A2-8398B43001EC}"/>
              </a:ext>
            </a:extLst>
          </p:cNvPr>
          <p:cNvSpPr txBox="1"/>
          <p:nvPr/>
        </p:nvSpPr>
        <p:spPr>
          <a:xfrm>
            <a:off x="4474689" y="4330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711355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F4BD2-C547-05CA-9215-8E3083E69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63DB23-47C6-19BE-3ADB-4C4E8FEF6956}"/>
              </a:ext>
            </a:extLst>
          </p:cNvPr>
          <p:cNvSpPr>
            <a:spLocks noGrp="1"/>
          </p:cNvSpPr>
          <p:nvPr>
            <p:ph type="title"/>
          </p:nvPr>
        </p:nvSpPr>
        <p:spPr>
          <a:xfrm>
            <a:off x="1881319" y="2090031"/>
            <a:ext cx="8429362" cy="3450327"/>
          </a:xfrm>
        </p:spPr>
        <p:txBody>
          <a:bodyPr>
            <a:noAutofit/>
          </a:bodyPr>
          <a:lstStyle/>
          <a:p>
            <a:r>
              <a:rPr lang="ar-EG" sz="6000" b="0" dirty="0"/>
              <a:t>فَعَمِيَتْ عَلَيْهِمُ ٱلْأَنۢبَآءُ يَوْمَئِذٍۢ فَهُمْ لَا يَتَسَآءَلُونَ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041BFA-5064-462A-FB5F-AE31C8D40567}"/>
              </a:ext>
            </a:extLst>
          </p:cNvPr>
          <p:cNvSpPr txBox="1"/>
          <p:nvPr/>
        </p:nvSpPr>
        <p:spPr>
          <a:xfrm>
            <a:off x="2060712" y="4567474"/>
            <a:ext cx="8070575" cy="707886"/>
          </a:xfrm>
          <a:prstGeom prst="rect">
            <a:avLst/>
          </a:prstGeom>
          <a:noFill/>
        </p:spPr>
        <p:txBody>
          <a:bodyPr wrap="square">
            <a:spAutoFit/>
          </a:bodyPr>
          <a:lstStyle/>
          <a:p>
            <a:pPr algn="ctr" fontAlgn="base"/>
            <a:r>
              <a:rPr lang="en-US" sz="2000" dirty="0"/>
              <a:t>Then the (whole) story that Day will seem obscure to them (like light to the blind) and they will not be able (even) to question each other.</a:t>
            </a:r>
          </a:p>
        </p:txBody>
      </p:sp>
      <p:sp>
        <p:nvSpPr>
          <p:cNvPr id="3" name="TextBox 2">
            <a:extLst>
              <a:ext uri="{FF2B5EF4-FFF2-40B4-BE49-F238E27FC236}">
                <a16:creationId xmlns:a16="http://schemas.microsoft.com/office/drawing/2014/main" id="{DCEE206B-D6B1-8C2B-9C09-3EC89A8292E8}"/>
              </a:ext>
            </a:extLst>
          </p:cNvPr>
          <p:cNvSpPr txBox="1"/>
          <p:nvPr/>
        </p:nvSpPr>
        <p:spPr>
          <a:xfrm>
            <a:off x="4492444" y="433071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853750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92F12-286F-D306-7B18-DF71342F98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954EDA-07FD-7B98-DD50-BADF173B3387}"/>
              </a:ext>
            </a:extLst>
          </p:cNvPr>
          <p:cNvSpPr>
            <a:spLocks noGrp="1"/>
          </p:cNvSpPr>
          <p:nvPr>
            <p:ph type="title"/>
          </p:nvPr>
        </p:nvSpPr>
        <p:spPr>
          <a:xfrm>
            <a:off x="1881319" y="2027888"/>
            <a:ext cx="8429362" cy="3450327"/>
          </a:xfrm>
        </p:spPr>
        <p:txBody>
          <a:bodyPr>
            <a:noAutofit/>
          </a:bodyPr>
          <a:lstStyle/>
          <a:p>
            <a:r>
              <a:rPr lang="ar-EG" sz="6000" b="0" dirty="0"/>
              <a:t>فَأَمَّا مَن تَابَ وَءَامَنَ وَعَمِلَ صَـٰلِحًۭا فَعَسَىٰٓ أَن يَكُونَ مِنَ ٱلْمُفْلِحِينَ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1FE86C-62E9-046E-D8D3-7D974D9AA50A}"/>
              </a:ext>
            </a:extLst>
          </p:cNvPr>
          <p:cNvSpPr txBox="1"/>
          <p:nvPr/>
        </p:nvSpPr>
        <p:spPr>
          <a:xfrm>
            <a:off x="2060712" y="4505331"/>
            <a:ext cx="8070575" cy="707886"/>
          </a:xfrm>
          <a:prstGeom prst="rect">
            <a:avLst/>
          </a:prstGeom>
          <a:noFill/>
        </p:spPr>
        <p:txBody>
          <a:bodyPr wrap="square">
            <a:spAutoFit/>
          </a:bodyPr>
          <a:lstStyle/>
          <a:p>
            <a:pPr algn="ctr" fontAlgn="base"/>
            <a:r>
              <a:rPr lang="en-US" sz="2000" dirty="0"/>
              <a:t>But any that (in this life) had repented, believed, and worked righteousness, will have hopes to be among those who achieve salvation.</a:t>
            </a:r>
          </a:p>
        </p:txBody>
      </p:sp>
      <p:sp>
        <p:nvSpPr>
          <p:cNvPr id="3" name="TextBox 2">
            <a:extLst>
              <a:ext uri="{FF2B5EF4-FFF2-40B4-BE49-F238E27FC236}">
                <a16:creationId xmlns:a16="http://schemas.microsoft.com/office/drawing/2014/main" id="{E202DF7C-641F-EA31-A9FD-6B196ADFDAEC}"/>
              </a:ext>
            </a:extLst>
          </p:cNvPr>
          <p:cNvSpPr txBox="1"/>
          <p:nvPr/>
        </p:nvSpPr>
        <p:spPr>
          <a:xfrm>
            <a:off x="2281904" y="4197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822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A9380-C4DD-105C-804F-84F973F265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44A45E-5F92-EAE9-BAE2-CF86ED26500B}"/>
              </a:ext>
            </a:extLst>
          </p:cNvPr>
          <p:cNvSpPr>
            <a:spLocks noGrp="1"/>
          </p:cNvSpPr>
          <p:nvPr>
            <p:ph type="title"/>
          </p:nvPr>
        </p:nvSpPr>
        <p:spPr>
          <a:xfrm>
            <a:off x="1597981" y="1828122"/>
            <a:ext cx="8693012" cy="3450327"/>
          </a:xfrm>
        </p:spPr>
        <p:txBody>
          <a:bodyPr>
            <a:noAutofit/>
          </a:bodyPr>
          <a:lstStyle/>
          <a:p>
            <a:r>
              <a:rPr lang="ar-EG" sz="5400" b="0" dirty="0"/>
              <a:t>أَمَّن يَبْدَؤُا۟ ٱلْخَلْقَ ثُمَّ يُعِيدُهُۥ وَمَن يَرْزُقُكُم مِّنَ ٱلسَّمَآءِ وَٱلْأَرْضِۗ أَءِلَـٰهٌۭ مَّعَ ٱللَّهِۚ قُلْ هَاتُوا۟ بُرْهَـٰنَكُمْ إِن كُنتُمْ صَـٰدِقِينَ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BB8C62-86BC-FAE4-FDEC-9622AB648DEC}"/>
              </a:ext>
            </a:extLst>
          </p:cNvPr>
          <p:cNvSpPr txBox="1"/>
          <p:nvPr/>
        </p:nvSpPr>
        <p:spPr>
          <a:xfrm>
            <a:off x="2060712" y="4616729"/>
            <a:ext cx="8070575" cy="1015663"/>
          </a:xfrm>
          <a:prstGeom prst="rect">
            <a:avLst/>
          </a:prstGeom>
          <a:noFill/>
        </p:spPr>
        <p:txBody>
          <a:bodyPr wrap="square">
            <a:spAutoFit/>
          </a:bodyPr>
          <a:lstStyle/>
          <a:p>
            <a:pPr algn="ctr" fontAlgn="base"/>
            <a:r>
              <a:rPr lang="en-US" sz="2000" dirty="0"/>
              <a:t>Or, Who originates creation, then repeats it, and who gives you sustenance from heaven and earth? (Can there be another) god besides Allah? Say, "Bring forth your argument, if ye are telling the truth!"</a:t>
            </a:r>
          </a:p>
        </p:txBody>
      </p:sp>
      <p:sp>
        <p:nvSpPr>
          <p:cNvPr id="3" name="TextBox 2">
            <a:extLst>
              <a:ext uri="{FF2B5EF4-FFF2-40B4-BE49-F238E27FC236}">
                <a16:creationId xmlns:a16="http://schemas.microsoft.com/office/drawing/2014/main" id="{24066BAC-4758-18F4-C884-38ECEC099C63}"/>
              </a:ext>
            </a:extLst>
          </p:cNvPr>
          <p:cNvSpPr txBox="1"/>
          <p:nvPr/>
        </p:nvSpPr>
        <p:spPr>
          <a:xfrm>
            <a:off x="2215692" y="430895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62152987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AE1D7-990B-E184-F92E-B2B61F55E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B40D65-4595-DA37-1898-93CA832FA87E}"/>
              </a:ext>
            </a:extLst>
          </p:cNvPr>
          <p:cNvSpPr>
            <a:spLocks noGrp="1"/>
          </p:cNvSpPr>
          <p:nvPr>
            <p:ph type="title"/>
          </p:nvPr>
        </p:nvSpPr>
        <p:spPr>
          <a:xfrm>
            <a:off x="1881319" y="1930234"/>
            <a:ext cx="8429362" cy="3450327"/>
          </a:xfrm>
        </p:spPr>
        <p:txBody>
          <a:bodyPr>
            <a:noAutofit/>
          </a:bodyPr>
          <a:lstStyle/>
          <a:p>
            <a:r>
              <a:rPr lang="ar-EG" sz="6000" b="0" dirty="0"/>
              <a:t>وَرَبُّكَ يَخْلُقُ مَا يَشَآءُ وَيَخْتَارُۗ مَا كَانَ لَهُمُ ٱلْخِيَرَةُ ۚ سُبْحَـٰنَ ٱللَّهِ وَتَعَـٰلَىٰ عَمَّا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E6AC46-85BF-75C4-4AFB-3447E1C36E00}"/>
              </a:ext>
            </a:extLst>
          </p:cNvPr>
          <p:cNvSpPr txBox="1"/>
          <p:nvPr/>
        </p:nvSpPr>
        <p:spPr>
          <a:xfrm>
            <a:off x="2060712" y="4837217"/>
            <a:ext cx="8070575" cy="1015663"/>
          </a:xfrm>
          <a:prstGeom prst="rect">
            <a:avLst/>
          </a:prstGeom>
          <a:noFill/>
        </p:spPr>
        <p:txBody>
          <a:bodyPr wrap="square">
            <a:spAutoFit/>
          </a:bodyPr>
          <a:lstStyle/>
          <a:p>
            <a:pPr algn="ctr" fontAlgn="base"/>
            <a:r>
              <a:rPr lang="en-US" sz="2000" dirty="0"/>
              <a:t>Thy Lord does create and choose as He pleases: no choice have they (in the matter): Glory to Allah! and far is He above the partners they ascribe (to Him)!</a:t>
            </a:r>
          </a:p>
        </p:txBody>
      </p:sp>
      <p:sp>
        <p:nvSpPr>
          <p:cNvPr id="3" name="TextBox 2">
            <a:extLst>
              <a:ext uri="{FF2B5EF4-FFF2-40B4-BE49-F238E27FC236}">
                <a16:creationId xmlns:a16="http://schemas.microsoft.com/office/drawing/2014/main" id="{71B2779C-6B37-92BC-AB39-0EAC63C11A5A}"/>
              </a:ext>
            </a:extLst>
          </p:cNvPr>
          <p:cNvSpPr txBox="1"/>
          <p:nvPr/>
        </p:nvSpPr>
        <p:spPr>
          <a:xfrm>
            <a:off x="4581220" y="45649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032043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3CF45-897B-51A5-217A-8F6F1A01E5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4F898-C28C-3056-85C1-1D32B966A3CF}"/>
              </a:ext>
            </a:extLst>
          </p:cNvPr>
          <p:cNvSpPr>
            <a:spLocks noGrp="1"/>
          </p:cNvSpPr>
          <p:nvPr>
            <p:ph type="title"/>
          </p:nvPr>
        </p:nvSpPr>
        <p:spPr>
          <a:xfrm>
            <a:off x="1881319" y="2134420"/>
            <a:ext cx="8429362" cy="3450327"/>
          </a:xfrm>
        </p:spPr>
        <p:txBody>
          <a:bodyPr>
            <a:noAutofit/>
          </a:bodyPr>
          <a:lstStyle/>
          <a:p>
            <a:r>
              <a:rPr lang="ar-EG" sz="6000" b="0" dirty="0"/>
              <a:t>وَرَبُّكَ يَعْلَمُ مَا تُكِنُّ صُدُورُهُمْ وَمَا يُعْلِنُونَ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BF1895-3378-EEF1-9C4A-39709ABF1D4F}"/>
              </a:ext>
            </a:extLst>
          </p:cNvPr>
          <p:cNvSpPr txBox="1"/>
          <p:nvPr/>
        </p:nvSpPr>
        <p:spPr>
          <a:xfrm>
            <a:off x="2060712" y="4650786"/>
            <a:ext cx="8070575" cy="400110"/>
          </a:xfrm>
          <a:prstGeom prst="rect">
            <a:avLst/>
          </a:prstGeom>
          <a:noFill/>
        </p:spPr>
        <p:txBody>
          <a:bodyPr wrap="square">
            <a:spAutoFit/>
          </a:bodyPr>
          <a:lstStyle/>
          <a:p>
            <a:pPr algn="ctr" fontAlgn="base"/>
            <a:r>
              <a:rPr lang="en-US" sz="2000" dirty="0"/>
              <a:t>And thy Lord knows all that their hearts conceal and all that they reveal.</a:t>
            </a:r>
          </a:p>
        </p:txBody>
      </p:sp>
      <p:sp>
        <p:nvSpPr>
          <p:cNvPr id="3" name="TextBox 2">
            <a:extLst>
              <a:ext uri="{FF2B5EF4-FFF2-40B4-BE49-F238E27FC236}">
                <a16:creationId xmlns:a16="http://schemas.microsoft.com/office/drawing/2014/main" id="{FFB7AAEE-8F12-675E-C481-91FAA98E5164}"/>
              </a:ext>
            </a:extLst>
          </p:cNvPr>
          <p:cNvSpPr txBox="1"/>
          <p:nvPr/>
        </p:nvSpPr>
        <p:spPr>
          <a:xfrm>
            <a:off x="4794285" y="43430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4290989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36F27-A91A-7FD5-5799-755B1F523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5BBD3-AA86-70F2-D8B0-6E8E62A4855A}"/>
              </a:ext>
            </a:extLst>
          </p:cNvPr>
          <p:cNvSpPr>
            <a:spLocks noGrp="1"/>
          </p:cNvSpPr>
          <p:nvPr>
            <p:ph type="title"/>
          </p:nvPr>
        </p:nvSpPr>
        <p:spPr>
          <a:xfrm>
            <a:off x="1881319" y="1974622"/>
            <a:ext cx="8429362" cy="3450327"/>
          </a:xfrm>
        </p:spPr>
        <p:txBody>
          <a:bodyPr>
            <a:noAutofit/>
          </a:bodyPr>
          <a:lstStyle/>
          <a:p>
            <a:r>
              <a:rPr lang="ar-EG" sz="6000" b="0" dirty="0"/>
              <a:t>وَهُوَ ٱللَّهُ لَآ إِلَـٰهَ إِلَّا هُوَ ۖ لَهُ ٱلْحَمْدُ فِى ٱلْأُولَىٰ وَٱلْـَٔاخِرَةِ ۖ وَلَهُ ٱلْحُكْمُ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637360-A83E-AEC6-776B-C578F183FA3E}"/>
              </a:ext>
            </a:extLst>
          </p:cNvPr>
          <p:cNvSpPr txBox="1"/>
          <p:nvPr/>
        </p:nvSpPr>
        <p:spPr>
          <a:xfrm>
            <a:off x="2060712" y="4830100"/>
            <a:ext cx="8070575" cy="707886"/>
          </a:xfrm>
          <a:prstGeom prst="rect">
            <a:avLst/>
          </a:prstGeom>
          <a:noFill/>
        </p:spPr>
        <p:txBody>
          <a:bodyPr wrap="square">
            <a:spAutoFit/>
          </a:bodyPr>
          <a:lstStyle/>
          <a:p>
            <a:pPr algn="ctr" fontAlgn="base"/>
            <a:r>
              <a:rPr lang="en-US" sz="2000" dirty="0"/>
              <a:t>And He is Allah: There is no god but He. To Him be praise, at the first and at the last: for Him is the Command, and to Him shall ye (all) be brought back.</a:t>
            </a:r>
          </a:p>
        </p:txBody>
      </p:sp>
      <p:sp>
        <p:nvSpPr>
          <p:cNvPr id="3" name="TextBox 2">
            <a:extLst>
              <a:ext uri="{FF2B5EF4-FFF2-40B4-BE49-F238E27FC236}">
                <a16:creationId xmlns:a16="http://schemas.microsoft.com/office/drawing/2014/main" id="{5DB568A5-0235-3C2A-1586-3990D98CFE0D}"/>
              </a:ext>
            </a:extLst>
          </p:cNvPr>
          <p:cNvSpPr txBox="1"/>
          <p:nvPr/>
        </p:nvSpPr>
        <p:spPr>
          <a:xfrm>
            <a:off x="4563465" y="45915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848798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538D1-D91F-773E-3179-FC72CCC46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FBF158-8235-C64F-7F49-374820558BBE}"/>
              </a:ext>
            </a:extLst>
          </p:cNvPr>
          <p:cNvSpPr>
            <a:spLocks noGrp="1"/>
          </p:cNvSpPr>
          <p:nvPr>
            <p:ph type="title"/>
          </p:nvPr>
        </p:nvSpPr>
        <p:spPr>
          <a:xfrm>
            <a:off x="1881319" y="1805946"/>
            <a:ext cx="8429362" cy="3450327"/>
          </a:xfrm>
        </p:spPr>
        <p:txBody>
          <a:bodyPr>
            <a:noAutofit/>
          </a:bodyPr>
          <a:lstStyle/>
          <a:p>
            <a:r>
              <a:rPr lang="ar-EG" sz="6000" b="0" dirty="0"/>
              <a:t>قُلْ أَرَءَيْتُمْ إِن جَعَلَ ٱللَّهُ عَلَيْكُمُ ٱلَّيْلَ سَرْمَدًا إِلَىٰ يَوْمِ ٱلْقِيَـٰمَةِ مَنْ إِلَـٰهٌ غَيْرُ ٱللَّهِ يَأْتِيكُم بِضِيَآءٍ ۖ أَفَلَا تَسْمَعُونَ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969F42-9E52-7B00-0366-683A73B0EAA2}"/>
              </a:ext>
            </a:extLst>
          </p:cNvPr>
          <p:cNvSpPr txBox="1"/>
          <p:nvPr/>
        </p:nvSpPr>
        <p:spPr>
          <a:xfrm>
            <a:off x="2060712" y="4739563"/>
            <a:ext cx="8070575" cy="1015663"/>
          </a:xfrm>
          <a:prstGeom prst="rect">
            <a:avLst/>
          </a:prstGeom>
          <a:noFill/>
        </p:spPr>
        <p:txBody>
          <a:bodyPr wrap="square">
            <a:spAutoFit/>
          </a:bodyPr>
          <a:lstStyle/>
          <a:p>
            <a:pPr algn="ctr" fontAlgn="base"/>
            <a:r>
              <a:rPr lang="en-US" sz="2000" dirty="0"/>
              <a:t>Say: See ye? If Allah were to make the night perpetual over you to the Day of Judgment, what god is there other than Allah, who can give you enlightenment? Will ye not then hearken?</a:t>
            </a:r>
          </a:p>
        </p:txBody>
      </p:sp>
      <p:sp>
        <p:nvSpPr>
          <p:cNvPr id="3" name="TextBox 2">
            <a:extLst>
              <a:ext uri="{FF2B5EF4-FFF2-40B4-BE49-F238E27FC236}">
                <a16:creationId xmlns:a16="http://schemas.microsoft.com/office/drawing/2014/main" id="{A455994E-28D6-76C4-D77F-94B803EF4399}"/>
              </a:ext>
            </a:extLst>
          </p:cNvPr>
          <p:cNvSpPr txBox="1"/>
          <p:nvPr/>
        </p:nvSpPr>
        <p:spPr>
          <a:xfrm>
            <a:off x="1997819" y="443178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884952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229B8-98D8-DEB0-D497-56FD3FF95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53DBF2-7A8F-D5FF-3C41-E5B6D716C656}"/>
              </a:ext>
            </a:extLst>
          </p:cNvPr>
          <p:cNvSpPr>
            <a:spLocks noGrp="1"/>
          </p:cNvSpPr>
          <p:nvPr>
            <p:ph type="title"/>
          </p:nvPr>
        </p:nvSpPr>
        <p:spPr>
          <a:xfrm>
            <a:off x="1881319" y="1752680"/>
            <a:ext cx="8429362" cy="3450327"/>
          </a:xfrm>
        </p:spPr>
        <p:txBody>
          <a:bodyPr>
            <a:noAutofit/>
          </a:bodyPr>
          <a:lstStyle/>
          <a:p>
            <a:r>
              <a:rPr lang="ar-EG" sz="5400" b="0" dirty="0"/>
              <a:t>قُلْ أَرَءَيْتُمْ إِن جَعَلَ ٱللَّهُ عَلَيْكُمُ ٱلنَّهَارَ سَرْمَدًا إِلَىٰ يَوْمِ ٱلْقِيَـٰمَةِ مَنْ إِلَـٰهٌ غَيْرُ ٱللَّهِ يَأْتِيكُم بِلَيْلٍۢ تَسْكُنُونَ فِيهِۖ أَفَلَا تُبْصِرُونَ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26122C-E432-8C32-E750-733E978E814A}"/>
              </a:ext>
            </a:extLst>
          </p:cNvPr>
          <p:cNvSpPr txBox="1"/>
          <p:nvPr/>
        </p:nvSpPr>
        <p:spPr>
          <a:xfrm>
            <a:off x="2060712" y="4615275"/>
            <a:ext cx="8070575" cy="1015663"/>
          </a:xfrm>
          <a:prstGeom prst="rect">
            <a:avLst/>
          </a:prstGeom>
          <a:noFill/>
        </p:spPr>
        <p:txBody>
          <a:bodyPr wrap="square">
            <a:spAutoFit/>
          </a:bodyPr>
          <a:lstStyle/>
          <a:p>
            <a:pPr algn="ctr" fontAlgn="base"/>
            <a:r>
              <a:rPr lang="en-US" sz="2000" dirty="0"/>
              <a:t>Say: See ye? If Allah were to make the day perpetual over you to the Day of Judgment, what god is there other than Allah, who can give you a night in which ye can rest? Will ye not then see?</a:t>
            </a:r>
          </a:p>
        </p:txBody>
      </p:sp>
      <p:sp>
        <p:nvSpPr>
          <p:cNvPr id="3" name="TextBox 2">
            <a:extLst>
              <a:ext uri="{FF2B5EF4-FFF2-40B4-BE49-F238E27FC236}">
                <a16:creationId xmlns:a16="http://schemas.microsoft.com/office/drawing/2014/main" id="{1B53D274-AB9B-06DC-8F81-02FA550B388C}"/>
              </a:ext>
            </a:extLst>
          </p:cNvPr>
          <p:cNvSpPr txBox="1"/>
          <p:nvPr/>
        </p:nvSpPr>
        <p:spPr>
          <a:xfrm>
            <a:off x="1718543" y="43074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071006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2A9A0-18C7-1084-883E-197C3388A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D9F58-163C-820E-B580-95C1BE1EA49E}"/>
              </a:ext>
            </a:extLst>
          </p:cNvPr>
          <p:cNvSpPr>
            <a:spLocks noGrp="1"/>
          </p:cNvSpPr>
          <p:nvPr>
            <p:ph type="title"/>
          </p:nvPr>
        </p:nvSpPr>
        <p:spPr>
          <a:xfrm>
            <a:off x="1881319" y="1841457"/>
            <a:ext cx="8429362" cy="3450327"/>
          </a:xfrm>
        </p:spPr>
        <p:txBody>
          <a:bodyPr>
            <a:noAutofit/>
          </a:bodyPr>
          <a:lstStyle/>
          <a:p>
            <a:r>
              <a:rPr lang="ar-EG" sz="6000" b="0" dirty="0"/>
              <a:t>وَمِن رَّحْمَتِهِۦ جَعَلَ لَكُمُ ٱلَّيْلَ وَٱلنَّهَارَ لِتَسْكُنُوا۟ فِيهِ وَلِتَبْتَغُوا۟ مِن فَضْلِهِۦ وَلَعَلَّكُمْ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E4AFB5-E7BA-FEFC-34CA-58A5A7E2D366}"/>
              </a:ext>
            </a:extLst>
          </p:cNvPr>
          <p:cNvSpPr txBox="1"/>
          <p:nvPr/>
        </p:nvSpPr>
        <p:spPr>
          <a:xfrm>
            <a:off x="2060712" y="4747327"/>
            <a:ext cx="8070575" cy="1015663"/>
          </a:xfrm>
          <a:prstGeom prst="rect">
            <a:avLst/>
          </a:prstGeom>
          <a:noFill/>
        </p:spPr>
        <p:txBody>
          <a:bodyPr wrap="square">
            <a:spAutoFit/>
          </a:bodyPr>
          <a:lstStyle/>
          <a:p>
            <a:pPr algn="ctr" fontAlgn="base"/>
            <a:r>
              <a:rPr lang="en-US" sz="2000" dirty="0"/>
              <a:t>It is out of His Mercy that He has made for you Night and Day,- that ye may rest therein, and that ye may seek of his Grace;- and in order that ye may be grateful.</a:t>
            </a:r>
          </a:p>
        </p:txBody>
      </p:sp>
      <p:sp>
        <p:nvSpPr>
          <p:cNvPr id="3" name="TextBox 2">
            <a:extLst>
              <a:ext uri="{FF2B5EF4-FFF2-40B4-BE49-F238E27FC236}">
                <a16:creationId xmlns:a16="http://schemas.microsoft.com/office/drawing/2014/main" id="{C7197777-C052-7553-C870-1B0D7BF20F78}"/>
              </a:ext>
            </a:extLst>
          </p:cNvPr>
          <p:cNvSpPr txBox="1"/>
          <p:nvPr/>
        </p:nvSpPr>
        <p:spPr>
          <a:xfrm>
            <a:off x="3733774" y="44395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1033824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92A7C-D45F-5268-235D-C37A4B96B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9A0AD3-7B69-7371-6D32-4F86636D244D}"/>
              </a:ext>
            </a:extLst>
          </p:cNvPr>
          <p:cNvSpPr>
            <a:spLocks noGrp="1"/>
          </p:cNvSpPr>
          <p:nvPr>
            <p:ph type="title"/>
          </p:nvPr>
        </p:nvSpPr>
        <p:spPr>
          <a:xfrm>
            <a:off x="1881319" y="2019011"/>
            <a:ext cx="8429362" cy="3450327"/>
          </a:xfrm>
        </p:spPr>
        <p:txBody>
          <a:bodyPr>
            <a:noAutofit/>
          </a:bodyPr>
          <a:lstStyle/>
          <a:p>
            <a:r>
              <a:rPr lang="ar-EG" sz="6000" b="0" dirty="0"/>
              <a:t>وَيَوْمَ يُنَادِيهِمْ فَيَقُولُ أَيْنَ شُرَكَآءِىَ ٱلَّذِينَ كُنتُمْ تَزْعُمُونَ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0E1BE3-134B-F84B-1804-D722854EEA60}"/>
              </a:ext>
            </a:extLst>
          </p:cNvPr>
          <p:cNvSpPr txBox="1"/>
          <p:nvPr/>
        </p:nvSpPr>
        <p:spPr>
          <a:xfrm>
            <a:off x="2060712" y="4560896"/>
            <a:ext cx="8070575" cy="707886"/>
          </a:xfrm>
          <a:prstGeom prst="rect">
            <a:avLst/>
          </a:prstGeom>
          <a:noFill/>
        </p:spPr>
        <p:txBody>
          <a:bodyPr wrap="square">
            <a:spAutoFit/>
          </a:bodyPr>
          <a:lstStyle/>
          <a:p>
            <a:pPr algn="ctr" fontAlgn="base"/>
            <a:r>
              <a:rPr lang="en-US" sz="2000" dirty="0"/>
              <a:t>The Day that He will call on them, He will say: "Where are my 'partners'? whom ye imagined (to be such)?"</a:t>
            </a:r>
          </a:p>
        </p:txBody>
      </p:sp>
      <p:sp>
        <p:nvSpPr>
          <p:cNvPr id="3" name="TextBox 2">
            <a:extLst>
              <a:ext uri="{FF2B5EF4-FFF2-40B4-BE49-F238E27FC236}">
                <a16:creationId xmlns:a16="http://schemas.microsoft.com/office/drawing/2014/main" id="{CD35DD12-FD99-2725-3E7D-64E01F7CA7D3}"/>
              </a:ext>
            </a:extLst>
          </p:cNvPr>
          <p:cNvSpPr txBox="1"/>
          <p:nvPr/>
        </p:nvSpPr>
        <p:spPr>
          <a:xfrm>
            <a:off x="3334279" y="42531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591417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42DEE-C798-FF1D-6C14-68E1396AC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8392BC-68F5-6A70-3E6D-92D97FDB5137}"/>
              </a:ext>
            </a:extLst>
          </p:cNvPr>
          <p:cNvSpPr>
            <a:spLocks noGrp="1"/>
          </p:cNvSpPr>
          <p:nvPr>
            <p:ph type="title"/>
          </p:nvPr>
        </p:nvSpPr>
        <p:spPr>
          <a:xfrm>
            <a:off x="1881319" y="1788192"/>
            <a:ext cx="8429362" cy="3450327"/>
          </a:xfrm>
        </p:spPr>
        <p:txBody>
          <a:bodyPr>
            <a:noAutofit/>
          </a:bodyPr>
          <a:lstStyle/>
          <a:p>
            <a:r>
              <a:rPr lang="ar-EG" sz="6000" b="0" dirty="0"/>
              <a:t>وَنَزَعْنَا مِن كُلِّ أُمَّةٍۢ شَهِيدًۭا فَقُلْنَا هَاتُوا۟ بُرْهَـٰنَكُمْ فَعَلِمُوٓا۟ أَنَّ ٱلْحَقَّ لِلَّهِ وَضَلَّ عَنْهُم 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E2BABC-E818-B0DE-A649-4FC31650949A}"/>
              </a:ext>
            </a:extLst>
          </p:cNvPr>
          <p:cNvSpPr txBox="1"/>
          <p:nvPr/>
        </p:nvSpPr>
        <p:spPr>
          <a:xfrm>
            <a:off x="2060712" y="4677077"/>
            <a:ext cx="8070575" cy="1015663"/>
          </a:xfrm>
          <a:prstGeom prst="rect">
            <a:avLst/>
          </a:prstGeom>
          <a:noFill/>
        </p:spPr>
        <p:txBody>
          <a:bodyPr wrap="square">
            <a:spAutoFit/>
          </a:bodyPr>
          <a:lstStyle/>
          <a:p>
            <a:pPr algn="ctr" fontAlgn="base"/>
            <a:r>
              <a:rPr lang="en-US" sz="2000" dirty="0"/>
              <a:t>And from each people shall We draw a witness, and We shall say: "Produce your Proof": then shall they know that the Truth is in Allah (alone), and the (lies) which they invented will leave them in lurch.</a:t>
            </a:r>
          </a:p>
        </p:txBody>
      </p:sp>
      <p:sp>
        <p:nvSpPr>
          <p:cNvPr id="3" name="TextBox 2">
            <a:extLst>
              <a:ext uri="{FF2B5EF4-FFF2-40B4-BE49-F238E27FC236}">
                <a16:creationId xmlns:a16="http://schemas.microsoft.com/office/drawing/2014/main" id="{2DFD63EC-BA11-A024-A8DA-0E47F2DB216C}"/>
              </a:ext>
            </a:extLst>
          </p:cNvPr>
          <p:cNvSpPr txBox="1"/>
          <p:nvPr/>
        </p:nvSpPr>
        <p:spPr>
          <a:xfrm>
            <a:off x="2277836" y="44573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0230513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4EC92-DADD-3138-93E1-7A82464FA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CDBA57-242C-5881-9536-1849A71CE1B3}"/>
              </a:ext>
            </a:extLst>
          </p:cNvPr>
          <p:cNvSpPr>
            <a:spLocks noGrp="1"/>
          </p:cNvSpPr>
          <p:nvPr>
            <p:ph type="title"/>
          </p:nvPr>
        </p:nvSpPr>
        <p:spPr>
          <a:xfrm>
            <a:off x="1841742" y="1441962"/>
            <a:ext cx="8508514" cy="3450327"/>
          </a:xfrm>
        </p:spPr>
        <p:txBody>
          <a:bodyPr>
            <a:noAutofit/>
          </a:bodyPr>
          <a:lstStyle/>
          <a:p>
            <a:r>
              <a:rPr lang="ar-EG" sz="5400" b="0" dirty="0"/>
              <a:t>إِنَّ قَـٰرُونَ كَانَ مِن قَوْمِ مُوسَىٰ فَبَغَىٰ عَلَيْهِمْۖ وَءَاتَيْنَـٰهُ مِنَ ٱلْكُنُوزِ مَآ إِنَّ مَفَاتِحَهُۥ لَتَنُوٓأُ بِٱلْعُصْبَةِ أُو۟لِى ٱلْقُوَّةِ إِذْ قَالَ لَهُۥ قَوْمُهُۥ لَا تَفْرَحْۖ إِنَّ ٱللَّهَ لَا يُحِبُّ ٱلْفَرِحِينَ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CC0EEB-386A-8137-04B4-55C2B5EE7BEE}"/>
              </a:ext>
            </a:extLst>
          </p:cNvPr>
          <p:cNvSpPr txBox="1"/>
          <p:nvPr/>
        </p:nvSpPr>
        <p:spPr>
          <a:xfrm>
            <a:off x="2060712" y="4561667"/>
            <a:ext cx="8070575" cy="1631216"/>
          </a:xfrm>
          <a:prstGeom prst="rect">
            <a:avLst/>
          </a:prstGeom>
          <a:noFill/>
        </p:spPr>
        <p:txBody>
          <a:bodyPr wrap="square">
            <a:spAutoFit/>
          </a:bodyPr>
          <a:lstStyle/>
          <a:p>
            <a:pPr algn="ctr" fontAlgn="base"/>
            <a:r>
              <a:rPr lang="en-US" sz="2000" dirty="0"/>
              <a:t>Qarun was doubtless, of the people of Moses; but he acted insolently towards them: such were the treasures We had bestowed on him that their very keys would have been a burden to a body of strong men, behold, his people said to him: "Exult not, for Allah loveth not those who exult (in riches).</a:t>
            </a:r>
          </a:p>
        </p:txBody>
      </p:sp>
      <p:sp>
        <p:nvSpPr>
          <p:cNvPr id="3" name="TextBox 2">
            <a:extLst>
              <a:ext uri="{FF2B5EF4-FFF2-40B4-BE49-F238E27FC236}">
                <a16:creationId xmlns:a16="http://schemas.microsoft.com/office/drawing/2014/main" id="{7550B779-1CF7-34A6-F2EB-1D4DC7AB50C4}"/>
              </a:ext>
            </a:extLst>
          </p:cNvPr>
          <p:cNvSpPr txBox="1"/>
          <p:nvPr/>
        </p:nvSpPr>
        <p:spPr>
          <a:xfrm>
            <a:off x="2224570" y="43418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21021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E3F20-6749-A103-930E-C044094B3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750C6A-B70B-7431-7D21-DA7F6A85E41F}"/>
              </a:ext>
            </a:extLst>
          </p:cNvPr>
          <p:cNvSpPr>
            <a:spLocks noGrp="1"/>
          </p:cNvSpPr>
          <p:nvPr>
            <p:ph type="title"/>
          </p:nvPr>
        </p:nvSpPr>
        <p:spPr>
          <a:xfrm>
            <a:off x="1841742" y="1539616"/>
            <a:ext cx="8508514" cy="3450327"/>
          </a:xfrm>
        </p:spPr>
        <p:txBody>
          <a:bodyPr>
            <a:noAutofit/>
          </a:bodyPr>
          <a:lstStyle/>
          <a:p>
            <a:r>
              <a:rPr lang="ar-EG" sz="5400" b="0" dirty="0"/>
              <a:t>وَٱبْتَغِ فِيمَآ ءَاتَىٰكَ ٱللَّهُ ٱلدَّارَ ٱلْـَٔاخِرَةَۖ وَلَا تَنسَ نَصِيبَكَ مِنَ ٱلدُّنْيَاۖ وَأَحْسِن كَمَآ أَحْسَنَ ٱللَّهُ إِلَيْكَۖ وَلَا تَبْغِ ٱلْفَسَادَ فِى ٱلْأَرْضِۖ إِنَّ ٱللَّهَ لَا يُحِبُّ ٱلْمُفْسِدِينَ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2E73B4-88B6-6C5E-EC18-C8735AAAD2DA}"/>
              </a:ext>
            </a:extLst>
          </p:cNvPr>
          <p:cNvSpPr txBox="1"/>
          <p:nvPr/>
        </p:nvSpPr>
        <p:spPr>
          <a:xfrm>
            <a:off x="2060712" y="4659321"/>
            <a:ext cx="8070575" cy="1323439"/>
          </a:xfrm>
          <a:prstGeom prst="rect">
            <a:avLst/>
          </a:prstGeom>
          <a:noFill/>
        </p:spPr>
        <p:txBody>
          <a:bodyPr wrap="square">
            <a:spAutoFit/>
          </a:bodyPr>
          <a:lstStyle/>
          <a:p>
            <a:pPr algn="ctr" fontAlgn="base"/>
            <a:r>
              <a:rPr lang="en-US" sz="2000" dirty="0"/>
              <a:t>"But seek, with the (wealth) which Allah has bestowed on thee, the Home of the Hereafter, nor forget thy portion in this world: but do thou good, as Allah has been good to thee, and seek not (occasions for) mischief in the land: for Allah loves not those who do mischief."</a:t>
            </a:r>
          </a:p>
        </p:txBody>
      </p:sp>
      <p:sp>
        <p:nvSpPr>
          <p:cNvPr id="3" name="TextBox 2">
            <a:extLst>
              <a:ext uri="{FF2B5EF4-FFF2-40B4-BE49-F238E27FC236}">
                <a16:creationId xmlns:a16="http://schemas.microsoft.com/office/drawing/2014/main" id="{B99125BF-4F79-3AF7-7459-8279943F9A5E}"/>
              </a:ext>
            </a:extLst>
          </p:cNvPr>
          <p:cNvSpPr txBox="1"/>
          <p:nvPr/>
        </p:nvSpPr>
        <p:spPr>
          <a:xfrm>
            <a:off x="2149488" y="44040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88565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EC976-BB71-EE54-3EEE-C9D3D4692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A44E3-995B-C5EE-EAFC-9070929FF028}"/>
              </a:ext>
            </a:extLst>
          </p:cNvPr>
          <p:cNvSpPr>
            <a:spLocks noGrp="1"/>
          </p:cNvSpPr>
          <p:nvPr>
            <p:ph type="title"/>
          </p:nvPr>
        </p:nvSpPr>
        <p:spPr>
          <a:xfrm>
            <a:off x="1597981" y="1952409"/>
            <a:ext cx="8693012" cy="3450327"/>
          </a:xfrm>
        </p:spPr>
        <p:txBody>
          <a:bodyPr>
            <a:noAutofit/>
          </a:bodyPr>
          <a:lstStyle/>
          <a:p>
            <a:r>
              <a:rPr lang="ar-EG" sz="5400" b="0" dirty="0"/>
              <a:t>قُل لَّا يَعْلَمُ مَن فِى ٱلسَّمَـٰوَٰتِ وَٱلْأَرْضِ ٱلْغَيْبَ إِلَّا ٱللَّهُ ۚ وَمَا يَشْعُرُونَ أَيَّانَ يُبْعَثُونَ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5F5CE8-70D6-C754-34B3-D26184BDC646}"/>
              </a:ext>
            </a:extLst>
          </p:cNvPr>
          <p:cNvSpPr txBox="1"/>
          <p:nvPr/>
        </p:nvSpPr>
        <p:spPr>
          <a:xfrm>
            <a:off x="2060712" y="4412543"/>
            <a:ext cx="8070575" cy="707886"/>
          </a:xfrm>
          <a:prstGeom prst="rect">
            <a:avLst/>
          </a:prstGeom>
          <a:noFill/>
        </p:spPr>
        <p:txBody>
          <a:bodyPr wrap="square">
            <a:spAutoFit/>
          </a:bodyPr>
          <a:lstStyle/>
          <a:p>
            <a:pPr algn="ctr" fontAlgn="base"/>
            <a:r>
              <a:rPr lang="en-US" sz="2000" dirty="0"/>
              <a:t>Say: None in the heavens or on earth, except Allah, knows what is hidden: nor can they perceive when they shall be raised up (for Judgment).</a:t>
            </a:r>
          </a:p>
        </p:txBody>
      </p:sp>
      <p:sp>
        <p:nvSpPr>
          <p:cNvPr id="3" name="TextBox 2">
            <a:extLst>
              <a:ext uri="{FF2B5EF4-FFF2-40B4-BE49-F238E27FC236}">
                <a16:creationId xmlns:a16="http://schemas.microsoft.com/office/drawing/2014/main" id="{5B311356-A218-123A-6966-6F62293267DA}"/>
              </a:ext>
            </a:extLst>
          </p:cNvPr>
          <p:cNvSpPr txBox="1"/>
          <p:nvPr/>
        </p:nvSpPr>
        <p:spPr>
          <a:xfrm>
            <a:off x="1255812" y="410476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51267236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C6FA7-A811-49D4-1219-FBE9E2300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8AECA-FEBE-CF86-77F2-094CAC0EBA81}"/>
              </a:ext>
            </a:extLst>
          </p:cNvPr>
          <p:cNvSpPr>
            <a:spLocks noGrp="1"/>
          </p:cNvSpPr>
          <p:nvPr>
            <p:ph type="title"/>
          </p:nvPr>
        </p:nvSpPr>
        <p:spPr>
          <a:xfrm>
            <a:off x="1841742" y="1495227"/>
            <a:ext cx="8508514" cy="3450327"/>
          </a:xfrm>
        </p:spPr>
        <p:txBody>
          <a:bodyPr>
            <a:noAutofit/>
          </a:bodyPr>
          <a:lstStyle/>
          <a:p>
            <a:r>
              <a:rPr lang="ar-EG" sz="5400" b="0" dirty="0"/>
              <a:t>قَالَ إِنَّمَآ أُوتِيتُهُۥ عَلَىٰ عِلْمٍ عِندِىٓۚ أَوَلَمْ يَعْلَمْ أَنَّ ٱللَّهَ قَدْ أَهْلَكَ مِن قَبْلِهِۦ مِنَ ٱلْقُرُونِ مَنْ هُوَ أَشَدُّ مِنْهُ قُوَّةًۭ وَأَكْثَرُ جَمْعًۭاۚ وَلَا يُسْـَٔلُ عَن ذُنُوبِهِمُ ٱلْمُجْرِمُونَ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9E09A1-652F-2CDF-17EE-4D66E5CBDA58}"/>
              </a:ext>
            </a:extLst>
          </p:cNvPr>
          <p:cNvSpPr txBox="1"/>
          <p:nvPr/>
        </p:nvSpPr>
        <p:spPr>
          <a:xfrm>
            <a:off x="2060712" y="4614932"/>
            <a:ext cx="8070575" cy="1631216"/>
          </a:xfrm>
          <a:prstGeom prst="rect">
            <a:avLst/>
          </a:prstGeom>
          <a:noFill/>
        </p:spPr>
        <p:txBody>
          <a:bodyPr wrap="square">
            <a:spAutoFit/>
          </a:bodyPr>
          <a:lstStyle/>
          <a:p>
            <a:pPr algn="ctr" fontAlgn="base"/>
            <a:r>
              <a:rPr lang="en-US" sz="2000" dirty="0"/>
              <a:t>He said: "This has been given to me because of a certain knowledge which I have." Did he not know that Allah had destroyed, before him, (whole) generations,- which were superior to him in strength and greater in the amount (of riches) they had collected? but the wicked are not called (immediately) to account for their sins.</a:t>
            </a:r>
          </a:p>
        </p:txBody>
      </p:sp>
      <p:sp>
        <p:nvSpPr>
          <p:cNvPr id="3" name="TextBox 2">
            <a:extLst>
              <a:ext uri="{FF2B5EF4-FFF2-40B4-BE49-F238E27FC236}">
                <a16:creationId xmlns:a16="http://schemas.microsoft.com/office/drawing/2014/main" id="{82D5169C-F099-4EBB-F52C-66E7BC35A446}"/>
              </a:ext>
            </a:extLst>
          </p:cNvPr>
          <p:cNvSpPr txBox="1"/>
          <p:nvPr/>
        </p:nvSpPr>
        <p:spPr>
          <a:xfrm>
            <a:off x="3241441" y="4386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3836527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26545-D7F6-8308-5CEC-A0061B409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3668A4-DF17-4297-0B14-4EFE1FFD1163}"/>
              </a:ext>
            </a:extLst>
          </p:cNvPr>
          <p:cNvSpPr>
            <a:spLocks noGrp="1"/>
          </p:cNvSpPr>
          <p:nvPr>
            <p:ph type="title"/>
          </p:nvPr>
        </p:nvSpPr>
        <p:spPr>
          <a:xfrm>
            <a:off x="1841743" y="1761557"/>
            <a:ext cx="8508514" cy="3450327"/>
          </a:xfrm>
        </p:spPr>
        <p:txBody>
          <a:bodyPr>
            <a:noAutofit/>
          </a:bodyPr>
          <a:lstStyle/>
          <a:p>
            <a:r>
              <a:rPr lang="ar-EG" sz="5400" b="0" dirty="0"/>
              <a:t>فَخَرَجَ عَلَىٰ قَوْمِهِۦ فِى زِينَتِهِۦ ۖ قَالَ ٱلَّذِينَ يُرِيدُونَ ٱلْحَيَوٰةَ ٱلدُّنْيَا يَـٰلَيْتَ لَنَا مِثْلَ مَآ أُوتِىَ قَـٰرُونُ إِنَّهُۥ لَذُو حَظٍّ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8E0861-97DA-B384-C443-6FA70798A074}"/>
              </a:ext>
            </a:extLst>
          </p:cNvPr>
          <p:cNvSpPr txBox="1"/>
          <p:nvPr/>
        </p:nvSpPr>
        <p:spPr>
          <a:xfrm>
            <a:off x="2060712" y="4640793"/>
            <a:ext cx="8070575" cy="1015663"/>
          </a:xfrm>
          <a:prstGeom prst="rect">
            <a:avLst/>
          </a:prstGeom>
          <a:noFill/>
        </p:spPr>
        <p:txBody>
          <a:bodyPr wrap="square">
            <a:spAutoFit/>
          </a:bodyPr>
          <a:lstStyle/>
          <a:p>
            <a:pPr algn="ctr" fontAlgn="base"/>
            <a:r>
              <a:rPr lang="en-US" sz="2000" dirty="0"/>
              <a:t>So he went forth among his people in the (pride of his </a:t>
            </a:r>
            <a:r>
              <a:rPr lang="en-US" sz="2000" dirty="0" err="1"/>
              <a:t>wordly</a:t>
            </a:r>
            <a:r>
              <a:rPr lang="en-US" sz="2000" dirty="0"/>
              <a:t>) glitter. Said those whose aim is the Life of this World: "Oh! that we had the like of what Qarun has got! for he is truly a lord of mighty good fortune!"</a:t>
            </a:r>
          </a:p>
        </p:txBody>
      </p:sp>
      <p:sp>
        <p:nvSpPr>
          <p:cNvPr id="3" name="TextBox 2">
            <a:extLst>
              <a:ext uri="{FF2B5EF4-FFF2-40B4-BE49-F238E27FC236}">
                <a16:creationId xmlns:a16="http://schemas.microsoft.com/office/drawing/2014/main" id="{BAB4BD0A-9558-D28A-C490-A5549183D32E}"/>
              </a:ext>
            </a:extLst>
          </p:cNvPr>
          <p:cNvSpPr txBox="1"/>
          <p:nvPr/>
        </p:nvSpPr>
        <p:spPr>
          <a:xfrm>
            <a:off x="2362553" y="43330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2572861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B0A8C-1A39-1CFF-9486-96366CCE7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4BCE4-4561-E583-294A-A7AD0F8E797B}"/>
              </a:ext>
            </a:extLst>
          </p:cNvPr>
          <p:cNvSpPr>
            <a:spLocks noGrp="1"/>
          </p:cNvSpPr>
          <p:nvPr>
            <p:ph type="title"/>
          </p:nvPr>
        </p:nvSpPr>
        <p:spPr>
          <a:xfrm>
            <a:off x="1841743" y="1708291"/>
            <a:ext cx="8508514" cy="3450327"/>
          </a:xfrm>
        </p:spPr>
        <p:txBody>
          <a:bodyPr>
            <a:noAutofit/>
          </a:bodyPr>
          <a:lstStyle/>
          <a:p>
            <a:r>
              <a:rPr lang="ar-EG" sz="5400" b="0" dirty="0"/>
              <a:t>وَقَالَ ٱلَّذِينَ أُوتُوا۟ ٱلْعِلْمَ وَيْلَكُمْ ثَوَابُ ٱللَّهِ خَيْرٌۭ لِّمَنْ ءَامَنَ وَعَمِلَ صَـٰلِحًۭا وَلَا يُلَقَّىٰهَآ إِلَّا ٱلصَّـٰبِرُونَ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0A862D-D5D8-F6F5-B4EA-7758E52BB680}"/>
              </a:ext>
            </a:extLst>
          </p:cNvPr>
          <p:cNvSpPr txBox="1"/>
          <p:nvPr/>
        </p:nvSpPr>
        <p:spPr>
          <a:xfrm>
            <a:off x="2060712" y="4516506"/>
            <a:ext cx="8070575" cy="1323439"/>
          </a:xfrm>
          <a:prstGeom prst="rect">
            <a:avLst/>
          </a:prstGeom>
          <a:noFill/>
        </p:spPr>
        <p:txBody>
          <a:bodyPr wrap="square">
            <a:spAutoFit/>
          </a:bodyPr>
          <a:lstStyle/>
          <a:p>
            <a:pPr algn="ctr" fontAlgn="base"/>
            <a:r>
              <a:rPr lang="en-US" sz="2000" dirty="0"/>
              <a:t>But those who had been granted (true) knowledge said: "Alas for you! The reward of Allah (in the Hereafter) is best for those who believe and work righteousness: but this none shall attain, save those who steadfastly persevere (in good)."</a:t>
            </a:r>
          </a:p>
        </p:txBody>
      </p:sp>
      <p:sp>
        <p:nvSpPr>
          <p:cNvPr id="3" name="TextBox 2">
            <a:extLst>
              <a:ext uri="{FF2B5EF4-FFF2-40B4-BE49-F238E27FC236}">
                <a16:creationId xmlns:a16="http://schemas.microsoft.com/office/drawing/2014/main" id="{8A952B55-4F03-4695-F7A1-2424E03355EA}"/>
              </a:ext>
            </a:extLst>
          </p:cNvPr>
          <p:cNvSpPr txBox="1"/>
          <p:nvPr/>
        </p:nvSpPr>
        <p:spPr>
          <a:xfrm>
            <a:off x="4102576" y="4208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0320578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C6941-0F0C-A54B-6EB0-94AC9604E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F54E1-C3EC-49BC-7C5B-6F479CBBDA91}"/>
              </a:ext>
            </a:extLst>
          </p:cNvPr>
          <p:cNvSpPr>
            <a:spLocks noGrp="1"/>
          </p:cNvSpPr>
          <p:nvPr>
            <p:ph type="title"/>
          </p:nvPr>
        </p:nvSpPr>
        <p:spPr>
          <a:xfrm>
            <a:off x="1841743" y="1983499"/>
            <a:ext cx="8508514" cy="3450327"/>
          </a:xfrm>
        </p:spPr>
        <p:txBody>
          <a:bodyPr>
            <a:noAutofit/>
          </a:bodyPr>
          <a:lstStyle/>
          <a:p>
            <a:r>
              <a:rPr lang="ar-EG" sz="5400" b="0" dirty="0"/>
              <a:t>فَخَسَفْنَا بِهِۦ وَبِدَارِهِ ٱلْأَرْضَ فَمَا كَانَ لَهُۥ مِن فِئَةٍۢ يَنصُرُونَهُۥ مِن دُونِ ٱللَّهِ وَمَا كَانَ مِنَ ٱلْمُنتَصِرِينَ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6351E4-61D4-E295-A614-81891D796861}"/>
              </a:ext>
            </a:extLst>
          </p:cNvPr>
          <p:cNvSpPr txBox="1"/>
          <p:nvPr/>
        </p:nvSpPr>
        <p:spPr>
          <a:xfrm>
            <a:off x="2060712" y="4791714"/>
            <a:ext cx="8070575" cy="707886"/>
          </a:xfrm>
          <a:prstGeom prst="rect">
            <a:avLst/>
          </a:prstGeom>
          <a:noFill/>
        </p:spPr>
        <p:txBody>
          <a:bodyPr wrap="square">
            <a:spAutoFit/>
          </a:bodyPr>
          <a:lstStyle/>
          <a:p>
            <a:pPr algn="ctr" fontAlgn="base"/>
            <a:r>
              <a:rPr lang="en-US" sz="2000" dirty="0"/>
              <a:t>Then We caused the earth to swallow up him and his house; and he had not (the least little) party to help him against Allah, nor could he defend himself.</a:t>
            </a:r>
          </a:p>
        </p:txBody>
      </p:sp>
      <p:sp>
        <p:nvSpPr>
          <p:cNvPr id="3" name="TextBox 2">
            <a:extLst>
              <a:ext uri="{FF2B5EF4-FFF2-40B4-BE49-F238E27FC236}">
                <a16:creationId xmlns:a16="http://schemas.microsoft.com/office/drawing/2014/main" id="{8645324A-5EFA-D1C7-3EFC-8AFCF4404C1B}"/>
              </a:ext>
            </a:extLst>
          </p:cNvPr>
          <p:cNvSpPr txBox="1"/>
          <p:nvPr/>
        </p:nvSpPr>
        <p:spPr>
          <a:xfrm>
            <a:off x="3987166" y="44839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59137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CFBBF-CDDA-AF99-0409-45E902445D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F68E9-8E95-38B3-BECF-1D8B305621EC}"/>
              </a:ext>
            </a:extLst>
          </p:cNvPr>
          <p:cNvSpPr>
            <a:spLocks noGrp="1"/>
          </p:cNvSpPr>
          <p:nvPr>
            <p:ph type="title"/>
          </p:nvPr>
        </p:nvSpPr>
        <p:spPr>
          <a:xfrm>
            <a:off x="1841743" y="1370940"/>
            <a:ext cx="8508514" cy="3450327"/>
          </a:xfrm>
        </p:spPr>
        <p:txBody>
          <a:bodyPr>
            <a:noAutofit/>
          </a:bodyPr>
          <a:lstStyle/>
          <a:p>
            <a:r>
              <a:rPr lang="ar-EG" sz="5000" b="0" dirty="0"/>
              <a:t>وَأَصْبَحَ ٱلَّذِينَ تَمَنَّوْا۟ مَكَانَهُۥ بِٱلْأَمْسِ يَقُولُونَ وَيْكَأَنَّ ٱللَّهَ يَبْسُطُ ٱلرِّزْقَ لِمَن يَشَآءُ مِنْ عِبَادِهِۦ وَيَقْدِرُ ۖ لَوْلَآ أَن مَّنَّ ٱللَّهُ عَلَيْنَا لَخَسَفَ بِنَا ۖ وَيْكَأَنَّهُۥ لَا يُفْلِحُ ٱلْكَـٰفِرُونَ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0B1F33-2267-8012-F9E7-8B46A96D8626}"/>
              </a:ext>
            </a:extLst>
          </p:cNvPr>
          <p:cNvSpPr txBox="1"/>
          <p:nvPr/>
        </p:nvSpPr>
        <p:spPr>
          <a:xfrm>
            <a:off x="2060712" y="4463240"/>
            <a:ext cx="8070575" cy="1631216"/>
          </a:xfrm>
          <a:prstGeom prst="rect">
            <a:avLst/>
          </a:prstGeom>
          <a:noFill/>
        </p:spPr>
        <p:txBody>
          <a:bodyPr wrap="square">
            <a:spAutoFit/>
          </a:bodyPr>
          <a:lstStyle/>
          <a:p>
            <a:pPr algn="ctr" fontAlgn="base"/>
            <a:r>
              <a:rPr lang="en-US" sz="2000" dirty="0"/>
              <a:t>And those who had envied his position the day before began to say on the morrow: "Ah! it is indeed Allah Who enlarges the provision or restricts it, to any of His servants He pleases! had it not been that Allah was gracious to us, He could have caused the earth to swallow us up! Ah! those who reject Allah will assuredly never prosper."</a:t>
            </a:r>
          </a:p>
        </p:txBody>
      </p:sp>
      <p:sp>
        <p:nvSpPr>
          <p:cNvPr id="3" name="TextBox 2">
            <a:extLst>
              <a:ext uri="{FF2B5EF4-FFF2-40B4-BE49-F238E27FC236}">
                <a16:creationId xmlns:a16="http://schemas.microsoft.com/office/drawing/2014/main" id="{2F06D7E8-2923-F2CB-5120-0D04AB6DE572}"/>
              </a:ext>
            </a:extLst>
          </p:cNvPr>
          <p:cNvSpPr txBox="1"/>
          <p:nvPr/>
        </p:nvSpPr>
        <p:spPr>
          <a:xfrm>
            <a:off x="3294708" y="41554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595700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B56E6-398F-579D-757F-9116C32D5F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C83A78-0942-6ABA-071A-13F734CD8222}"/>
              </a:ext>
            </a:extLst>
          </p:cNvPr>
          <p:cNvSpPr>
            <a:spLocks noGrp="1"/>
          </p:cNvSpPr>
          <p:nvPr>
            <p:ph type="title"/>
          </p:nvPr>
        </p:nvSpPr>
        <p:spPr>
          <a:xfrm>
            <a:off x="1841743" y="1868090"/>
            <a:ext cx="8508514" cy="3450327"/>
          </a:xfrm>
        </p:spPr>
        <p:txBody>
          <a:bodyPr>
            <a:noAutofit/>
          </a:bodyPr>
          <a:lstStyle/>
          <a:p>
            <a:r>
              <a:rPr lang="ar-EG" sz="5400" b="0" dirty="0"/>
              <a:t>تِلْكَ ٱلدَّارُ ٱلْـَٔاخِرَةُ نَجْعَلُهَا لِلَّذِينَ لَا يُرِيدُونَ عُلُوًّۭا فِى ٱلْأَرْضِ وَلَا فَسَادًۭاۚ وَٱلْعَـٰقِبَةُ لِلْمُتَّقِينَ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4DE08D-CCD9-5FFD-4AC8-9E9D3E2B98E1}"/>
              </a:ext>
            </a:extLst>
          </p:cNvPr>
          <p:cNvSpPr txBox="1"/>
          <p:nvPr/>
        </p:nvSpPr>
        <p:spPr>
          <a:xfrm>
            <a:off x="2060712" y="4764419"/>
            <a:ext cx="8070575" cy="707886"/>
          </a:xfrm>
          <a:prstGeom prst="rect">
            <a:avLst/>
          </a:prstGeom>
          <a:noFill/>
        </p:spPr>
        <p:txBody>
          <a:bodyPr wrap="square">
            <a:spAutoFit/>
          </a:bodyPr>
          <a:lstStyle/>
          <a:p>
            <a:pPr algn="ctr" fontAlgn="base"/>
            <a:r>
              <a:rPr lang="en-US" sz="2000" dirty="0"/>
              <a:t>That Home of the Hereafter We shall give to those who intend not high-handedness or mischief on earth: and the end is (best) for the righteous.</a:t>
            </a:r>
          </a:p>
        </p:txBody>
      </p:sp>
      <p:sp>
        <p:nvSpPr>
          <p:cNvPr id="3" name="TextBox 2">
            <a:extLst>
              <a:ext uri="{FF2B5EF4-FFF2-40B4-BE49-F238E27FC236}">
                <a16:creationId xmlns:a16="http://schemas.microsoft.com/office/drawing/2014/main" id="{E2F2C3FE-A19F-5289-4978-78484A78903E}"/>
              </a:ext>
            </a:extLst>
          </p:cNvPr>
          <p:cNvSpPr txBox="1"/>
          <p:nvPr/>
        </p:nvSpPr>
        <p:spPr>
          <a:xfrm>
            <a:off x="3951655" y="44566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2708808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34120-7E59-1FFD-E88C-C603F872F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14E138-9188-59AE-E87F-4C99F324B703}"/>
              </a:ext>
            </a:extLst>
          </p:cNvPr>
          <p:cNvSpPr>
            <a:spLocks noGrp="1"/>
          </p:cNvSpPr>
          <p:nvPr>
            <p:ph type="title"/>
          </p:nvPr>
        </p:nvSpPr>
        <p:spPr>
          <a:xfrm>
            <a:off x="1841743" y="1939111"/>
            <a:ext cx="8508514" cy="3450327"/>
          </a:xfrm>
        </p:spPr>
        <p:txBody>
          <a:bodyPr>
            <a:noAutofit/>
          </a:bodyPr>
          <a:lstStyle/>
          <a:p>
            <a:r>
              <a:rPr lang="ar-EG" sz="5400" b="0" dirty="0"/>
              <a:t>مَن جَآءَ بِٱلْحَسَنَةِ فَلَهُۥ خَيْرٌۭ مِّنْهَا ۖ وَمَن جَآءَ بِٱلسَّيِّئَةِ فَلَا يُجْزَى ٱلَّذِينَ عَمِلُوا۟ ٱلسَّيِّـَٔاتِ إِلَّا مَا كَانُوا۟ يَعْمَلُونَ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8B6380-F291-487C-07E1-EE26779EC372}"/>
              </a:ext>
            </a:extLst>
          </p:cNvPr>
          <p:cNvSpPr txBox="1"/>
          <p:nvPr/>
        </p:nvSpPr>
        <p:spPr>
          <a:xfrm>
            <a:off x="2060712" y="4773296"/>
            <a:ext cx="8070575" cy="707886"/>
          </a:xfrm>
          <a:prstGeom prst="rect">
            <a:avLst/>
          </a:prstGeom>
          <a:noFill/>
        </p:spPr>
        <p:txBody>
          <a:bodyPr wrap="square">
            <a:spAutoFit/>
          </a:bodyPr>
          <a:lstStyle/>
          <a:p>
            <a:pPr algn="ctr" fontAlgn="base"/>
            <a:r>
              <a:rPr lang="en-US" sz="2000" dirty="0"/>
              <a:t>If any does good, the reward to him is better than his deed; but if any does evil, the doers of evil are only punished (to the extent) of their deeds.</a:t>
            </a:r>
          </a:p>
        </p:txBody>
      </p:sp>
      <p:sp>
        <p:nvSpPr>
          <p:cNvPr id="3" name="TextBox 2">
            <a:extLst>
              <a:ext uri="{FF2B5EF4-FFF2-40B4-BE49-F238E27FC236}">
                <a16:creationId xmlns:a16="http://schemas.microsoft.com/office/drawing/2014/main" id="{B2714121-5C90-F2F7-0A85-7F3257AADBC1}"/>
              </a:ext>
            </a:extLst>
          </p:cNvPr>
          <p:cNvSpPr txBox="1"/>
          <p:nvPr/>
        </p:nvSpPr>
        <p:spPr>
          <a:xfrm>
            <a:off x="2682148" y="44655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211892832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FC17D-A3FC-C087-B249-9BC27AA95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722E4-D53F-7A0C-7AF3-556A4ADEB563}"/>
              </a:ext>
            </a:extLst>
          </p:cNvPr>
          <p:cNvSpPr>
            <a:spLocks noGrp="1"/>
          </p:cNvSpPr>
          <p:nvPr>
            <p:ph type="title"/>
          </p:nvPr>
        </p:nvSpPr>
        <p:spPr>
          <a:xfrm>
            <a:off x="1841743" y="1859212"/>
            <a:ext cx="8508514" cy="3450327"/>
          </a:xfrm>
        </p:spPr>
        <p:txBody>
          <a:bodyPr>
            <a:noAutofit/>
          </a:bodyPr>
          <a:lstStyle/>
          <a:p>
            <a:r>
              <a:rPr lang="ar-EG" sz="5400" b="0" dirty="0"/>
              <a:t>إِنَّ ٱلَّذِى فَرَضَ عَلَيْكَ ٱلْقُرْءَانَ لَرَآدُّكَ إِلَىٰ مَعَادٍۢ ۚ قُل رَّبِّىٓ أَعْلَمُ مَن جَآءَ بِٱلْهُدَىٰ وَمَنْ هُوَ فِى ضَلَـٰلٍۢ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1C63FA-1AC3-827F-6931-CEA9FA4EB035}"/>
              </a:ext>
            </a:extLst>
          </p:cNvPr>
          <p:cNvSpPr txBox="1"/>
          <p:nvPr/>
        </p:nvSpPr>
        <p:spPr>
          <a:xfrm>
            <a:off x="2060712" y="4693397"/>
            <a:ext cx="8070575" cy="1015663"/>
          </a:xfrm>
          <a:prstGeom prst="rect">
            <a:avLst/>
          </a:prstGeom>
          <a:noFill/>
        </p:spPr>
        <p:txBody>
          <a:bodyPr wrap="square">
            <a:spAutoFit/>
          </a:bodyPr>
          <a:lstStyle/>
          <a:p>
            <a:pPr algn="ctr" fontAlgn="base"/>
            <a:r>
              <a:rPr lang="en-US" sz="2000" dirty="0"/>
              <a:t>Verily He Who ordained the Qur'an for thee, will bring thee back to the Place of Return. Say: "My Lord knows best who it is that brings true guidance, and who is in manifest error."</a:t>
            </a:r>
          </a:p>
        </p:txBody>
      </p:sp>
      <p:sp>
        <p:nvSpPr>
          <p:cNvPr id="3" name="TextBox 2">
            <a:extLst>
              <a:ext uri="{FF2B5EF4-FFF2-40B4-BE49-F238E27FC236}">
                <a16:creationId xmlns:a16="http://schemas.microsoft.com/office/drawing/2014/main" id="{6479012F-72D1-0EFE-3539-8AA917EABFB2}"/>
              </a:ext>
            </a:extLst>
          </p:cNvPr>
          <p:cNvSpPr txBox="1"/>
          <p:nvPr/>
        </p:nvSpPr>
        <p:spPr>
          <a:xfrm>
            <a:off x="3072765" y="43856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84013713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90073-1F05-B4E0-5EBE-0E2AB9F9A0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66F418-DD60-CA79-F203-7B619DB60B19}"/>
              </a:ext>
            </a:extLst>
          </p:cNvPr>
          <p:cNvSpPr>
            <a:spLocks noGrp="1"/>
          </p:cNvSpPr>
          <p:nvPr>
            <p:ph type="title"/>
          </p:nvPr>
        </p:nvSpPr>
        <p:spPr>
          <a:xfrm>
            <a:off x="1841743" y="1734925"/>
            <a:ext cx="8508514" cy="3450327"/>
          </a:xfrm>
        </p:spPr>
        <p:txBody>
          <a:bodyPr>
            <a:noAutofit/>
          </a:bodyPr>
          <a:lstStyle/>
          <a:p>
            <a:r>
              <a:rPr lang="ar-EG" sz="6000" b="0" dirty="0"/>
              <a:t>وَمَا كُنتَ تَرْجُوٓا۟ أَن يُلْقَىٰٓ إِلَيْكَ ٱلْكِتَـٰبُ إِلَّا رَحْمَةًۭ مِّن رَّبِّكَ ۖ فَلَا تَكُونَنَّ ظَهِيرًۭا لِّلْكَـٰفِرِينَ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9592DA-FE95-84D2-8FC0-A01C823D99D2}"/>
              </a:ext>
            </a:extLst>
          </p:cNvPr>
          <p:cNvSpPr txBox="1"/>
          <p:nvPr/>
        </p:nvSpPr>
        <p:spPr>
          <a:xfrm>
            <a:off x="2060712" y="4677420"/>
            <a:ext cx="8070575" cy="1015663"/>
          </a:xfrm>
          <a:prstGeom prst="rect">
            <a:avLst/>
          </a:prstGeom>
          <a:noFill/>
        </p:spPr>
        <p:txBody>
          <a:bodyPr wrap="square">
            <a:spAutoFit/>
          </a:bodyPr>
          <a:lstStyle/>
          <a:p>
            <a:pPr algn="ctr" fontAlgn="base"/>
            <a:r>
              <a:rPr lang="en-US" sz="2000" dirty="0"/>
              <a:t>And thou hadst not expected that the Book would be sent to thee except as a Mercy from thy Lord: Therefore lend not thou support in any way to those who reject (Allah's Message).</a:t>
            </a:r>
          </a:p>
        </p:txBody>
      </p:sp>
      <p:sp>
        <p:nvSpPr>
          <p:cNvPr id="3" name="TextBox 2">
            <a:extLst>
              <a:ext uri="{FF2B5EF4-FFF2-40B4-BE49-F238E27FC236}">
                <a16:creationId xmlns:a16="http://schemas.microsoft.com/office/drawing/2014/main" id="{3E28623B-B0D3-565F-3C56-8EBBBA6609A3}"/>
              </a:ext>
            </a:extLst>
          </p:cNvPr>
          <p:cNvSpPr txBox="1"/>
          <p:nvPr/>
        </p:nvSpPr>
        <p:spPr>
          <a:xfrm>
            <a:off x="2992866" y="4369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403651854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91D18-9876-3B1A-02D0-74840923C1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E5CD30-E0DE-482B-0536-C04162332244}"/>
              </a:ext>
            </a:extLst>
          </p:cNvPr>
          <p:cNvSpPr>
            <a:spLocks noGrp="1"/>
          </p:cNvSpPr>
          <p:nvPr>
            <p:ph type="title"/>
          </p:nvPr>
        </p:nvSpPr>
        <p:spPr>
          <a:xfrm>
            <a:off x="1841743" y="1814824"/>
            <a:ext cx="8508514" cy="3450327"/>
          </a:xfrm>
        </p:spPr>
        <p:txBody>
          <a:bodyPr>
            <a:noAutofit/>
          </a:bodyPr>
          <a:lstStyle/>
          <a:p>
            <a:r>
              <a:rPr lang="ar-EG" sz="6000" b="0" dirty="0"/>
              <a:t>وَلَا يَصُدُّنَّكَ عَنْ ءَايَـٰتِ ٱللَّهِ بَعْدَ إِذْ أُنزِلَتْ إِلَيْكَۖ وَٱدْعُ إِلَىٰ رَبِّكَۖ وَلَا تَكُونَنَّ مِنَ ٱلْمُشْرِكِينَ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547C36-D69C-B1E5-ECF6-B68E1163680B}"/>
              </a:ext>
            </a:extLst>
          </p:cNvPr>
          <p:cNvSpPr txBox="1"/>
          <p:nvPr/>
        </p:nvSpPr>
        <p:spPr>
          <a:xfrm>
            <a:off x="2060712" y="4710707"/>
            <a:ext cx="8070575" cy="1015663"/>
          </a:xfrm>
          <a:prstGeom prst="rect">
            <a:avLst/>
          </a:prstGeom>
          <a:noFill/>
        </p:spPr>
        <p:txBody>
          <a:bodyPr wrap="square">
            <a:spAutoFit/>
          </a:bodyPr>
          <a:lstStyle/>
          <a:p>
            <a:pPr algn="ctr" fontAlgn="base"/>
            <a:r>
              <a:rPr lang="en-US" sz="2000" dirty="0"/>
              <a:t>And let nothing keep thee back from the Signs of Allah after they have been revealed to thee: and invite (men) to thy Lord, and be not of the company of those who join gods with Allah.</a:t>
            </a:r>
          </a:p>
        </p:txBody>
      </p:sp>
      <p:sp>
        <p:nvSpPr>
          <p:cNvPr id="3" name="TextBox 2">
            <a:extLst>
              <a:ext uri="{FF2B5EF4-FFF2-40B4-BE49-F238E27FC236}">
                <a16:creationId xmlns:a16="http://schemas.microsoft.com/office/drawing/2014/main" id="{8C016E79-8D17-5F16-FE1F-E81A1FAFD1AA}"/>
              </a:ext>
            </a:extLst>
          </p:cNvPr>
          <p:cNvSpPr txBox="1"/>
          <p:nvPr/>
        </p:nvSpPr>
        <p:spPr>
          <a:xfrm>
            <a:off x="3179297" y="4430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1117479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9A799-9C47-E173-1808-1B5D3AFED9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EC4C2F-0CE9-43F6-4958-E73B5BB96287}"/>
              </a:ext>
            </a:extLst>
          </p:cNvPr>
          <p:cNvSpPr>
            <a:spLocks noGrp="1"/>
          </p:cNvSpPr>
          <p:nvPr>
            <p:ph type="title"/>
          </p:nvPr>
        </p:nvSpPr>
        <p:spPr>
          <a:xfrm>
            <a:off x="1597981" y="1952409"/>
            <a:ext cx="8693012" cy="3450327"/>
          </a:xfrm>
        </p:spPr>
        <p:txBody>
          <a:bodyPr>
            <a:noAutofit/>
          </a:bodyPr>
          <a:lstStyle/>
          <a:p>
            <a:r>
              <a:rPr lang="ar-EG" sz="6000" b="0" dirty="0"/>
              <a:t>بَلِ ٱدَّٰرَكَ عِلْمُهُمْ فِى ٱلْـَٔاخِرَةِۚ بَلْ هُمْ فِى شَكٍّۢ مِّنْهَاۖ بَلْ هُم مِّنْهَا عَمُونَ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D0D8A4-9791-BCC8-5495-EDBC92720996}"/>
              </a:ext>
            </a:extLst>
          </p:cNvPr>
          <p:cNvSpPr txBox="1"/>
          <p:nvPr/>
        </p:nvSpPr>
        <p:spPr>
          <a:xfrm>
            <a:off x="2060712" y="4412543"/>
            <a:ext cx="8070575" cy="707886"/>
          </a:xfrm>
          <a:prstGeom prst="rect">
            <a:avLst/>
          </a:prstGeom>
          <a:noFill/>
        </p:spPr>
        <p:txBody>
          <a:bodyPr wrap="square">
            <a:spAutoFit/>
          </a:bodyPr>
          <a:lstStyle/>
          <a:p>
            <a:pPr algn="ctr" fontAlgn="base"/>
            <a:r>
              <a:rPr lang="en-US" sz="2000" dirty="0"/>
              <a:t>Still less can their knowledge comprehend the Hereafter: Nay, they are in doubt and uncertainty thereanent; nay, they are blind thereunto!</a:t>
            </a:r>
          </a:p>
        </p:txBody>
      </p:sp>
      <p:sp>
        <p:nvSpPr>
          <p:cNvPr id="3" name="TextBox 2">
            <a:extLst>
              <a:ext uri="{FF2B5EF4-FFF2-40B4-BE49-F238E27FC236}">
                <a16:creationId xmlns:a16="http://schemas.microsoft.com/office/drawing/2014/main" id="{B12A3B18-1B12-808E-4784-DA689F7A92EF}"/>
              </a:ext>
            </a:extLst>
          </p:cNvPr>
          <p:cNvSpPr txBox="1"/>
          <p:nvPr/>
        </p:nvSpPr>
        <p:spPr>
          <a:xfrm>
            <a:off x="1788473" y="4166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313771079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A960F-DACF-3F77-546A-2E2DC681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B9D56-8C36-7A60-FEA7-6B843A640A96}"/>
              </a:ext>
            </a:extLst>
          </p:cNvPr>
          <p:cNvSpPr>
            <a:spLocks noGrp="1"/>
          </p:cNvSpPr>
          <p:nvPr>
            <p:ph type="title"/>
          </p:nvPr>
        </p:nvSpPr>
        <p:spPr>
          <a:xfrm>
            <a:off x="1841743" y="1814824"/>
            <a:ext cx="8508514" cy="3450327"/>
          </a:xfrm>
        </p:spPr>
        <p:txBody>
          <a:bodyPr>
            <a:noAutofit/>
          </a:bodyPr>
          <a:lstStyle/>
          <a:p>
            <a:r>
              <a:rPr lang="ar-EG" sz="6000" b="0" dirty="0"/>
              <a:t>وَلَا تَدْعُ مَعَ ٱللَّهِ إِلَـٰهًا ءَاخَرَ ۘ لَآ إِلَـٰهَ إِلَّا هُوَۚ كُلُّ شَىْءٍ هَالِكٌ إِلَّا وَجْهَهُۥ ۚ لَهُ ٱلْحُكْمُ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FE5531-93AC-83DD-1666-24FE8FF2E71C}"/>
              </a:ext>
            </a:extLst>
          </p:cNvPr>
          <p:cNvSpPr txBox="1"/>
          <p:nvPr/>
        </p:nvSpPr>
        <p:spPr>
          <a:xfrm>
            <a:off x="2060712" y="4710707"/>
            <a:ext cx="8070575" cy="1015663"/>
          </a:xfrm>
          <a:prstGeom prst="rect">
            <a:avLst/>
          </a:prstGeom>
          <a:noFill/>
        </p:spPr>
        <p:txBody>
          <a:bodyPr wrap="square">
            <a:spAutoFit/>
          </a:bodyPr>
          <a:lstStyle/>
          <a:p>
            <a:pPr algn="ctr" fontAlgn="base"/>
            <a:r>
              <a:rPr lang="en-US" sz="2000" dirty="0"/>
              <a:t>And call not, besides Allah, on another god. There is no god but He. Everything (that exists) will perish except His own Face. To Him belongs the Command, and to Him will ye (all) be brought back.</a:t>
            </a:r>
          </a:p>
        </p:txBody>
      </p:sp>
      <p:sp>
        <p:nvSpPr>
          <p:cNvPr id="3" name="TextBox 2">
            <a:extLst>
              <a:ext uri="{FF2B5EF4-FFF2-40B4-BE49-F238E27FC236}">
                <a16:creationId xmlns:a16="http://schemas.microsoft.com/office/drawing/2014/main" id="{5A2FB6C5-463C-2DB1-128D-7C1B577A1DCF}"/>
              </a:ext>
            </a:extLst>
          </p:cNvPr>
          <p:cNvSpPr txBox="1"/>
          <p:nvPr/>
        </p:nvSpPr>
        <p:spPr>
          <a:xfrm>
            <a:off x="3179297" y="4430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38934905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77343926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EF1E0-414C-13B8-BB56-185284314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AC7DB-D717-5CC1-3801-D32D5CBC272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العنكبوت</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2157899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DCC59-D294-D53D-C462-F2AC4A58A5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B8C963-5030-C2DE-BCEA-FE058FB21C9D}"/>
              </a:ext>
            </a:extLst>
          </p:cNvPr>
          <p:cNvSpPr>
            <a:spLocks noGrp="1"/>
          </p:cNvSpPr>
          <p:nvPr>
            <p:ph type="title"/>
          </p:nvPr>
        </p:nvSpPr>
        <p:spPr>
          <a:xfrm>
            <a:off x="1841743" y="1965745"/>
            <a:ext cx="8508514" cy="3450327"/>
          </a:xfrm>
        </p:spPr>
        <p:txBody>
          <a:bodyPr>
            <a:noAutofit/>
          </a:bodyPr>
          <a:lstStyle/>
          <a:p>
            <a:r>
              <a:rPr lang="ar-EG" sz="6000" b="0" dirty="0"/>
              <a:t>الٓمٓ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07B019-BE94-F416-AFA3-A6260711343E}"/>
              </a:ext>
            </a:extLst>
          </p:cNvPr>
          <p:cNvSpPr txBox="1"/>
          <p:nvPr/>
        </p:nvSpPr>
        <p:spPr>
          <a:xfrm>
            <a:off x="2060712" y="4143649"/>
            <a:ext cx="8070575" cy="400110"/>
          </a:xfrm>
          <a:prstGeom prst="rect">
            <a:avLst/>
          </a:prstGeom>
          <a:noFill/>
        </p:spPr>
        <p:txBody>
          <a:bodyPr wrap="square">
            <a:spAutoFit/>
          </a:bodyPr>
          <a:lstStyle/>
          <a:p>
            <a:pPr algn="ctr" fontAlgn="base"/>
            <a:r>
              <a:rPr lang="en-US" sz="2000" dirty="0"/>
              <a:t>A. L. M.</a:t>
            </a:r>
          </a:p>
        </p:txBody>
      </p:sp>
      <p:sp>
        <p:nvSpPr>
          <p:cNvPr id="3" name="TextBox 2">
            <a:extLst>
              <a:ext uri="{FF2B5EF4-FFF2-40B4-BE49-F238E27FC236}">
                <a16:creationId xmlns:a16="http://schemas.microsoft.com/office/drawing/2014/main" id="{92DBD768-C011-CBFD-CA5E-E66D22257A64}"/>
              </a:ext>
            </a:extLst>
          </p:cNvPr>
          <p:cNvSpPr txBox="1"/>
          <p:nvPr/>
        </p:nvSpPr>
        <p:spPr>
          <a:xfrm>
            <a:off x="5230039" y="3835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354258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6B610-FB01-61D9-BD9C-5B61F2AB1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83A96-E044-7561-10C9-A0A51139D5D4}"/>
              </a:ext>
            </a:extLst>
          </p:cNvPr>
          <p:cNvSpPr>
            <a:spLocks noGrp="1"/>
          </p:cNvSpPr>
          <p:nvPr>
            <p:ph type="title"/>
          </p:nvPr>
        </p:nvSpPr>
        <p:spPr>
          <a:xfrm>
            <a:off x="1841743" y="2125543"/>
            <a:ext cx="8508514" cy="3450327"/>
          </a:xfrm>
        </p:spPr>
        <p:txBody>
          <a:bodyPr>
            <a:noAutofit/>
          </a:bodyPr>
          <a:lstStyle/>
          <a:p>
            <a:r>
              <a:rPr lang="ar-EG" sz="6000" b="0" dirty="0"/>
              <a:t>أَحَسِبَ ٱلنَّاسُ أَن يُتْرَكُوٓا۟ أَن يَقُولُوٓا۟ ءَامَنَّا وَهُمْ لَا يُفْتَنُونَ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EF1E0C-D805-4B8D-29DB-A2EA7E20AD3F}"/>
              </a:ext>
            </a:extLst>
          </p:cNvPr>
          <p:cNvSpPr txBox="1"/>
          <p:nvPr/>
        </p:nvSpPr>
        <p:spPr>
          <a:xfrm>
            <a:off x="2060712" y="4657390"/>
            <a:ext cx="8070575" cy="707886"/>
          </a:xfrm>
          <a:prstGeom prst="rect">
            <a:avLst/>
          </a:prstGeom>
          <a:noFill/>
        </p:spPr>
        <p:txBody>
          <a:bodyPr wrap="square">
            <a:spAutoFit/>
          </a:bodyPr>
          <a:lstStyle/>
          <a:p>
            <a:pPr algn="ctr" fontAlgn="base"/>
            <a:r>
              <a:rPr lang="en-US" sz="2000" dirty="0"/>
              <a:t>Do men think that they will be left alone on saying, "We believe", and that they will not be tested?</a:t>
            </a:r>
          </a:p>
        </p:txBody>
      </p:sp>
      <p:sp>
        <p:nvSpPr>
          <p:cNvPr id="3" name="TextBox 2">
            <a:extLst>
              <a:ext uri="{FF2B5EF4-FFF2-40B4-BE49-F238E27FC236}">
                <a16:creationId xmlns:a16="http://schemas.microsoft.com/office/drawing/2014/main" id="{530C7FC5-E715-2075-2FA1-6D5BB571786D}"/>
              </a:ext>
            </a:extLst>
          </p:cNvPr>
          <p:cNvSpPr txBox="1"/>
          <p:nvPr/>
        </p:nvSpPr>
        <p:spPr>
          <a:xfrm>
            <a:off x="3330218" y="43496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4294597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AEAF4-1CA4-3621-A379-90C4552F6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7364F-B3B8-A188-829F-2D642A69128C}"/>
              </a:ext>
            </a:extLst>
          </p:cNvPr>
          <p:cNvSpPr>
            <a:spLocks noGrp="1"/>
          </p:cNvSpPr>
          <p:nvPr>
            <p:ph type="title"/>
          </p:nvPr>
        </p:nvSpPr>
        <p:spPr>
          <a:xfrm>
            <a:off x="1841743" y="2054522"/>
            <a:ext cx="8508514" cy="3450327"/>
          </a:xfrm>
        </p:spPr>
        <p:txBody>
          <a:bodyPr>
            <a:noAutofit/>
          </a:bodyPr>
          <a:lstStyle/>
          <a:p>
            <a:r>
              <a:rPr lang="ar-EG" sz="6000" b="0" dirty="0"/>
              <a:t>وَلَقَدْ فَتَنَّا ٱلَّذِينَ مِن قَبْلِهِمْۖ فَلَيَعْلَمَنَّ ٱللَّهُ ٱلَّذِينَ صَدَقُوا۟ وَلَيَعْلَمَنَّ ٱلْكَـٰذِبِينَ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95D103-C576-7D04-87C8-632425C815B8}"/>
              </a:ext>
            </a:extLst>
          </p:cNvPr>
          <p:cNvSpPr txBox="1"/>
          <p:nvPr/>
        </p:nvSpPr>
        <p:spPr>
          <a:xfrm>
            <a:off x="2060712" y="4586369"/>
            <a:ext cx="8070575" cy="707886"/>
          </a:xfrm>
          <a:prstGeom prst="rect">
            <a:avLst/>
          </a:prstGeom>
          <a:noFill/>
        </p:spPr>
        <p:txBody>
          <a:bodyPr wrap="square">
            <a:spAutoFit/>
          </a:bodyPr>
          <a:lstStyle/>
          <a:p>
            <a:pPr algn="ctr" fontAlgn="base"/>
            <a:r>
              <a:rPr lang="en-US" sz="2000" dirty="0"/>
              <a:t>We did test those before them, and Allah will certainly know those who are true from those who are false.</a:t>
            </a:r>
          </a:p>
        </p:txBody>
      </p:sp>
      <p:sp>
        <p:nvSpPr>
          <p:cNvPr id="3" name="TextBox 2">
            <a:extLst>
              <a:ext uri="{FF2B5EF4-FFF2-40B4-BE49-F238E27FC236}">
                <a16:creationId xmlns:a16="http://schemas.microsoft.com/office/drawing/2014/main" id="{904F9E1D-20DF-845B-06FD-C1215FC25710}"/>
              </a:ext>
            </a:extLst>
          </p:cNvPr>
          <p:cNvSpPr txBox="1"/>
          <p:nvPr/>
        </p:nvSpPr>
        <p:spPr>
          <a:xfrm>
            <a:off x="2140610" y="427859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509487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74F8A-BD9A-C64D-BCD9-5E51F38E9F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C007E4-160A-1AF7-0B02-60759DF994E3}"/>
              </a:ext>
            </a:extLst>
          </p:cNvPr>
          <p:cNvSpPr>
            <a:spLocks noGrp="1"/>
          </p:cNvSpPr>
          <p:nvPr>
            <p:ph type="title"/>
          </p:nvPr>
        </p:nvSpPr>
        <p:spPr>
          <a:xfrm>
            <a:off x="1841743" y="2054522"/>
            <a:ext cx="8508514" cy="3450327"/>
          </a:xfrm>
        </p:spPr>
        <p:txBody>
          <a:bodyPr>
            <a:noAutofit/>
          </a:bodyPr>
          <a:lstStyle/>
          <a:p>
            <a:r>
              <a:rPr lang="ar-EG" sz="6000" b="0" dirty="0"/>
              <a:t>أَمْ حَسِبَ ٱلَّذِينَ يَعْمَلُونَ ٱلسَّيِّـَٔاتِ أَن يَسْبِقُونَا ۚ سَآءَ مَا يَحْكُمُونَ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2C380A-5080-67A5-406E-168140B519FA}"/>
              </a:ext>
            </a:extLst>
          </p:cNvPr>
          <p:cNvSpPr txBox="1"/>
          <p:nvPr/>
        </p:nvSpPr>
        <p:spPr>
          <a:xfrm>
            <a:off x="2060712" y="4588474"/>
            <a:ext cx="8070575" cy="707886"/>
          </a:xfrm>
          <a:prstGeom prst="rect">
            <a:avLst/>
          </a:prstGeom>
          <a:noFill/>
        </p:spPr>
        <p:txBody>
          <a:bodyPr wrap="square">
            <a:spAutoFit/>
          </a:bodyPr>
          <a:lstStyle/>
          <a:p>
            <a:pPr algn="ctr" fontAlgn="base"/>
            <a:r>
              <a:rPr lang="en-US" sz="2000" dirty="0"/>
              <a:t>Do those who </a:t>
            </a:r>
            <a:r>
              <a:rPr lang="en-US" sz="2000" dirty="0" err="1"/>
              <a:t>practise</a:t>
            </a:r>
            <a:r>
              <a:rPr lang="en-US" sz="2000" dirty="0"/>
              <a:t> evil think that they will get the better of Us? Evil is their judgment!</a:t>
            </a:r>
          </a:p>
        </p:txBody>
      </p:sp>
      <p:sp>
        <p:nvSpPr>
          <p:cNvPr id="3" name="TextBox 2">
            <a:extLst>
              <a:ext uri="{FF2B5EF4-FFF2-40B4-BE49-F238E27FC236}">
                <a16:creationId xmlns:a16="http://schemas.microsoft.com/office/drawing/2014/main" id="{7E00B45B-9421-0A9C-A9B1-B70C928C3664}"/>
              </a:ext>
            </a:extLst>
          </p:cNvPr>
          <p:cNvSpPr txBox="1"/>
          <p:nvPr/>
        </p:nvSpPr>
        <p:spPr>
          <a:xfrm>
            <a:off x="2762046" y="43018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1572387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98893-CD1E-5B26-F4D7-F88B6665C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5C2EC7-DF48-E98C-D79C-C8BE1CB4577E}"/>
              </a:ext>
            </a:extLst>
          </p:cNvPr>
          <p:cNvSpPr>
            <a:spLocks noGrp="1"/>
          </p:cNvSpPr>
          <p:nvPr>
            <p:ph type="title"/>
          </p:nvPr>
        </p:nvSpPr>
        <p:spPr>
          <a:xfrm>
            <a:off x="1841743" y="1992378"/>
            <a:ext cx="8508514" cy="3450327"/>
          </a:xfrm>
        </p:spPr>
        <p:txBody>
          <a:bodyPr>
            <a:noAutofit/>
          </a:bodyPr>
          <a:lstStyle/>
          <a:p>
            <a:r>
              <a:rPr lang="ar-EG" sz="6000" b="0" dirty="0"/>
              <a:t>مَن كَانَ يَرْجُوا۟ لِقَآءَ ٱللَّهِ فَإِنَّ أَجَلَ ٱللَّهِ لَـَٔاتٍۢ ۚ وَهُوَ ٱلسَّمِيعُ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E6CD30-97D6-70ED-85EA-6662FDBB3C26}"/>
              </a:ext>
            </a:extLst>
          </p:cNvPr>
          <p:cNvSpPr txBox="1"/>
          <p:nvPr/>
        </p:nvSpPr>
        <p:spPr>
          <a:xfrm>
            <a:off x="2060712" y="4526330"/>
            <a:ext cx="8070575" cy="1015663"/>
          </a:xfrm>
          <a:prstGeom prst="rect">
            <a:avLst/>
          </a:prstGeom>
          <a:noFill/>
        </p:spPr>
        <p:txBody>
          <a:bodyPr wrap="square">
            <a:spAutoFit/>
          </a:bodyPr>
          <a:lstStyle/>
          <a:p>
            <a:pPr algn="ctr" fontAlgn="base"/>
            <a:r>
              <a:rPr lang="en-US" sz="2000" dirty="0"/>
              <a:t>For those whose hopes are in the meeting with Allah (in the Hereafter, let them strive); for the term (appointed) by Allah is surely coming and He hears and knows (all things).</a:t>
            </a:r>
          </a:p>
        </p:txBody>
      </p:sp>
      <p:sp>
        <p:nvSpPr>
          <p:cNvPr id="3" name="TextBox 2">
            <a:extLst>
              <a:ext uri="{FF2B5EF4-FFF2-40B4-BE49-F238E27FC236}">
                <a16:creationId xmlns:a16="http://schemas.microsoft.com/office/drawing/2014/main" id="{5015A20A-96E6-835D-EA34-356B61ED5D26}"/>
              </a:ext>
            </a:extLst>
          </p:cNvPr>
          <p:cNvSpPr txBox="1"/>
          <p:nvPr/>
        </p:nvSpPr>
        <p:spPr>
          <a:xfrm>
            <a:off x="2806434" y="4243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447834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3BDB4-67CF-1C96-B9B5-A1DF13F04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23EB0-820B-A88D-CCA7-97659E40FC00}"/>
              </a:ext>
            </a:extLst>
          </p:cNvPr>
          <p:cNvSpPr>
            <a:spLocks noGrp="1"/>
          </p:cNvSpPr>
          <p:nvPr>
            <p:ph type="title"/>
          </p:nvPr>
        </p:nvSpPr>
        <p:spPr>
          <a:xfrm>
            <a:off x="1841743" y="2036767"/>
            <a:ext cx="8508514" cy="3450327"/>
          </a:xfrm>
        </p:spPr>
        <p:txBody>
          <a:bodyPr>
            <a:noAutofit/>
          </a:bodyPr>
          <a:lstStyle/>
          <a:p>
            <a:r>
              <a:rPr lang="ar-EG" sz="6000" b="0" dirty="0"/>
              <a:t>وَمَن جَـٰهَدَ فَإِنَّمَا يُجَـٰهِدُ لِنَفْسِهِ ۦٓ ۚ إِنَّ ٱللَّهَ لَغَنِىٌّ عَنِ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FAE7F2-E7D8-61D2-C2B2-E60A92BA63FF}"/>
              </a:ext>
            </a:extLst>
          </p:cNvPr>
          <p:cNvSpPr txBox="1"/>
          <p:nvPr/>
        </p:nvSpPr>
        <p:spPr>
          <a:xfrm>
            <a:off x="2060712" y="4570719"/>
            <a:ext cx="8070575" cy="707886"/>
          </a:xfrm>
          <a:prstGeom prst="rect">
            <a:avLst/>
          </a:prstGeom>
          <a:noFill/>
        </p:spPr>
        <p:txBody>
          <a:bodyPr wrap="square">
            <a:spAutoFit/>
          </a:bodyPr>
          <a:lstStyle/>
          <a:p>
            <a:pPr algn="ctr" fontAlgn="base"/>
            <a:r>
              <a:rPr lang="en-US" sz="2000" dirty="0"/>
              <a:t>And if any strive (with might and main), they do so for their own souls: for Allah is free of all needs from all creation.</a:t>
            </a:r>
          </a:p>
        </p:txBody>
      </p:sp>
      <p:sp>
        <p:nvSpPr>
          <p:cNvPr id="3" name="TextBox 2">
            <a:extLst>
              <a:ext uri="{FF2B5EF4-FFF2-40B4-BE49-F238E27FC236}">
                <a16:creationId xmlns:a16="http://schemas.microsoft.com/office/drawing/2014/main" id="{E966CD2B-C522-8AD3-E44E-11174CB22E95}"/>
              </a:ext>
            </a:extLst>
          </p:cNvPr>
          <p:cNvSpPr txBox="1"/>
          <p:nvPr/>
        </p:nvSpPr>
        <p:spPr>
          <a:xfrm>
            <a:off x="3170418" y="4262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8557415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65433-41D6-0374-7705-137D029D83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347F58-9941-91A9-AC46-D9F1902270B5}"/>
              </a:ext>
            </a:extLst>
          </p:cNvPr>
          <p:cNvSpPr>
            <a:spLocks noGrp="1"/>
          </p:cNvSpPr>
          <p:nvPr>
            <p:ph type="title"/>
          </p:nvPr>
        </p:nvSpPr>
        <p:spPr>
          <a:xfrm>
            <a:off x="1841743" y="1796899"/>
            <a:ext cx="8508514" cy="3450327"/>
          </a:xfrm>
        </p:spPr>
        <p:txBody>
          <a:bodyPr>
            <a:noAutofit/>
          </a:bodyPr>
          <a:lstStyle/>
          <a:p>
            <a:r>
              <a:rPr lang="ar-EG" sz="6000" b="0" dirty="0"/>
              <a:t>وَٱلَّذِينَ ءَامَنُوا۟ وَعَمِلُوا۟ ٱلصَّـٰلِحَـٰتِ لَنُكَفِّرَنَّ عَنْهُمْ سَيِّـَٔاتِهِمْ وَلَنَجْزِيَنَّهُمْ أَحْسَنَ ٱلَّذِى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895200-5B05-072A-CA33-4338B87782F5}"/>
              </a:ext>
            </a:extLst>
          </p:cNvPr>
          <p:cNvSpPr txBox="1"/>
          <p:nvPr/>
        </p:nvSpPr>
        <p:spPr>
          <a:xfrm>
            <a:off x="2060712" y="4739394"/>
            <a:ext cx="8070575" cy="1015663"/>
          </a:xfrm>
          <a:prstGeom prst="rect">
            <a:avLst/>
          </a:prstGeom>
          <a:noFill/>
        </p:spPr>
        <p:txBody>
          <a:bodyPr wrap="square">
            <a:spAutoFit/>
          </a:bodyPr>
          <a:lstStyle/>
          <a:p>
            <a:pPr algn="ctr" fontAlgn="base"/>
            <a:r>
              <a:rPr lang="en-US" sz="2000" dirty="0"/>
              <a:t>Those who believe and work righteous deeds,- from them shall We blot out all evil (that may be) in them, and We shall reward them according to the best of their deeds.</a:t>
            </a:r>
          </a:p>
        </p:txBody>
      </p:sp>
      <p:sp>
        <p:nvSpPr>
          <p:cNvPr id="3" name="TextBox 2">
            <a:extLst>
              <a:ext uri="{FF2B5EF4-FFF2-40B4-BE49-F238E27FC236}">
                <a16:creationId xmlns:a16="http://schemas.microsoft.com/office/drawing/2014/main" id="{3FD3BDAD-C5CB-D6AB-B91B-C7BA793CD00F}"/>
              </a:ext>
            </a:extLst>
          </p:cNvPr>
          <p:cNvSpPr txBox="1"/>
          <p:nvPr/>
        </p:nvSpPr>
        <p:spPr>
          <a:xfrm>
            <a:off x="2682148" y="4431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1927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ACF89-C86C-04B6-BEFC-E205428DF2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5B78BF-7A81-21A4-702E-3F6E7E05742B}"/>
              </a:ext>
            </a:extLst>
          </p:cNvPr>
          <p:cNvSpPr>
            <a:spLocks noGrp="1"/>
          </p:cNvSpPr>
          <p:nvPr>
            <p:ph type="title"/>
          </p:nvPr>
        </p:nvSpPr>
        <p:spPr>
          <a:xfrm>
            <a:off x="1606858" y="2094452"/>
            <a:ext cx="8693012" cy="3450327"/>
          </a:xfrm>
        </p:spPr>
        <p:txBody>
          <a:bodyPr>
            <a:noAutofit/>
          </a:bodyPr>
          <a:lstStyle/>
          <a:p>
            <a:r>
              <a:rPr lang="ar-EG" sz="6000" b="0" dirty="0"/>
              <a:t>وَقَالَ ٱلَّذِينَ كَفَرُوٓا۟ أَءِذَا كُنَّا تُرَٰبًۭا وَءَابَآؤُنَآ أَئِنَّا لَمُخْرَجُونَ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96B06E-BD51-CD26-231A-CCC73966FDA6}"/>
              </a:ext>
            </a:extLst>
          </p:cNvPr>
          <p:cNvSpPr txBox="1"/>
          <p:nvPr/>
        </p:nvSpPr>
        <p:spPr>
          <a:xfrm>
            <a:off x="2069589" y="4554586"/>
            <a:ext cx="8070575" cy="707886"/>
          </a:xfrm>
          <a:prstGeom prst="rect">
            <a:avLst/>
          </a:prstGeom>
          <a:noFill/>
        </p:spPr>
        <p:txBody>
          <a:bodyPr wrap="square">
            <a:spAutoFit/>
          </a:bodyPr>
          <a:lstStyle/>
          <a:p>
            <a:pPr algn="ctr" fontAlgn="base"/>
            <a:r>
              <a:rPr lang="en-US" sz="2000" dirty="0"/>
              <a:t>The Unbelievers say: "What! when we become dust,- we and our fathers,- shall we really be raised (from the dead)?</a:t>
            </a:r>
          </a:p>
        </p:txBody>
      </p:sp>
      <p:sp>
        <p:nvSpPr>
          <p:cNvPr id="3" name="TextBox 2">
            <a:extLst>
              <a:ext uri="{FF2B5EF4-FFF2-40B4-BE49-F238E27FC236}">
                <a16:creationId xmlns:a16="http://schemas.microsoft.com/office/drawing/2014/main" id="{52F97926-4E86-ABB9-7942-6806DC9F227C}"/>
              </a:ext>
            </a:extLst>
          </p:cNvPr>
          <p:cNvSpPr txBox="1"/>
          <p:nvPr/>
        </p:nvSpPr>
        <p:spPr>
          <a:xfrm>
            <a:off x="2756139" y="42722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240660039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116A0-08A8-1DA8-F3C7-C70B4AB4F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DBF175-6B7F-7F87-A966-B6C247DCFA89}"/>
              </a:ext>
            </a:extLst>
          </p:cNvPr>
          <p:cNvSpPr>
            <a:spLocks noGrp="1"/>
          </p:cNvSpPr>
          <p:nvPr>
            <p:ph type="title"/>
          </p:nvPr>
        </p:nvSpPr>
        <p:spPr>
          <a:xfrm>
            <a:off x="2119356" y="1583835"/>
            <a:ext cx="7953285" cy="3450327"/>
          </a:xfrm>
        </p:spPr>
        <p:txBody>
          <a:bodyPr>
            <a:noAutofit/>
          </a:bodyPr>
          <a:lstStyle/>
          <a:p>
            <a:r>
              <a:rPr lang="ar-EG" sz="5400" b="0" dirty="0"/>
              <a:t>وَوَصَّيْنَا ٱلْإِنسَـٰنَ بِوَٰلِدَيْهِ حُسْنًۭاۖ وَإِن جَـٰهَدَاكَ لِتُشْرِكَ بِى مَا لَيْسَ لَكَ بِهِ ۦ عِلْمٌۭ فَلَا تُطِعْهُمَآۚ إِلَىَّ مَرْجِعُكُمْ فَأُنَبِّئُكُم بِمَا كُنتُمْ تَعْمَلُونَ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5E4891-D479-3ED8-0550-CADB22A9DF6E}"/>
              </a:ext>
            </a:extLst>
          </p:cNvPr>
          <p:cNvSpPr txBox="1"/>
          <p:nvPr/>
        </p:nvSpPr>
        <p:spPr>
          <a:xfrm>
            <a:off x="2060710" y="4739395"/>
            <a:ext cx="8070575" cy="1323439"/>
          </a:xfrm>
          <a:prstGeom prst="rect">
            <a:avLst/>
          </a:prstGeom>
          <a:noFill/>
        </p:spPr>
        <p:txBody>
          <a:bodyPr wrap="square">
            <a:spAutoFit/>
          </a:bodyPr>
          <a:lstStyle/>
          <a:p>
            <a:pPr algn="ctr" fontAlgn="base"/>
            <a:r>
              <a:rPr lang="en-US" sz="2000" dirty="0"/>
              <a:t>We have enjoined on man kindness to parents: but if they (either of them) strive (to force) thee to join with Me (in worship) anything of which thou hast no knowledge, obey them not. Ye have (all) to return to me, and I will tell you (the truth) of all that ye did.</a:t>
            </a:r>
          </a:p>
        </p:txBody>
      </p:sp>
      <p:sp>
        <p:nvSpPr>
          <p:cNvPr id="3" name="TextBox 2">
            <a:extLst>
              <a:ext uri="{FF2B5EF4-FFF2-40B4-BE49-F238E27FC236}">
                <a16:creationId xmlns:a16="http://schemas.microsoft.com/office/drawing/2014/main" id="{7F1599B8-A94E-310F-9141-D0499505C3A6}"/>
              </a:ext>
            </a:extLst>
          </p:cNvPr>
          <p:cNvSpPr txBox="1"/>
          <p:nvPr/>
        </p:nvSpPr>
        <p:spPr>
          <a:xfrm>
            <a:off x="3969410" y="44937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3815738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BD8E3-C26A-BDDC-C4EE-DE77959AD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C3E7E-3298-D5F3-3956-FF85CA0C02DC}"/>
              </a:ext>
            </a:extLst>
          </p:cNvPr>
          <p:cNvSpPr>
            <a:spLocks noGrp="1"/>
          </p:cNvSpPr>
          <p:nvPr>
            <p:ph type="title"/>
          </p:nvPr>
        </p:nvSpPr>
        <p:spPr>
          <a:xfrm>
            <a:off x="2119357" y="2009963"/>
            <a:ext cx="7953285" cy="3450327"/>
          </a:xfrm>
        </p:spPr>
        <p:txBody>
          <a:bodyPr>
            <a:noAutofit/>
          </a:bodyPr>
          <a:lstStyle/>
          <a:p>
            <a:r>
              <a:rPr lang="ar-EG" sz="6000" b="0" dirty="0"/>
              <a:t>وَٱلَّذِينَ ءَامَنُوا۟ وَعَمِلُوا۟ ٱلصَّـٰلِحَـٰتِ لَنُدْخِلَنَّهُمْ فِى ٱلصَّـٰلِحِينَ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4559A1-38C0-8653-EA73-37174998D7B6}"/>
              </a:ext>
            </a:extLst>
          </p:cNvPr>
          <p:cNvSpPr txBox="1"/>
          <p:nvPr/>
        </p:nvSpPr>
        <p:spPr>
          <a:xfrm>
            <a:off x="2060711" y="4526331"/>
            <a:ext cx="8070575" cy="707886"/>
          </a:xfrm>
          <a:prstGeom prst="rect">
            <a:avLst/>
          </a:prstGeom>
          <a:noFill/>
        </p:spPr>
        <p:txBody>
          <a:bodyPr wrap="square">
            <a:spAutoFit/>
          </a:bodyPr>
          <a:lstStyle/>
          <a:p>
            <a:pPr algn="ctr" fontAlgn="base"/>
            <a:r>
              <a:rPr lang="en-US" sz="2000" dirty="0"/>
              <a:t>And those who believe and work righteous deeds,- them shall We admit to the company of the Righteous.</a:t>
            </a:r>
          </a:p>
        </p:txBody>
      </p:sp>
      <p:sp>
        <p:nvSpPr>
          <p:cNvPr id="3" name="TextBox 2">
            <a:extLst>
              <a:ext uri="{FF2B5EF4-FFF2-40B4-BE49-F238E27FC236}">
                <a16:creationId xmlns:a16="http://schemas.microsoft.com/office/drawing/2014/main" id="{32120365-5C8A-465C-A36B-799FCAE142D8}"/>
              </a:ext>
            </a:extLst>
          </p:cNvPr>
          <p:cNvSpPr txBox="1"/>
          <p:nvPr/>
        </p:nvSpPr>
        <p:spPr>
          <a:xfrm>
            <a:off x="3028379" y="4218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352776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9B10C-C5D6-4175-BEC9-B7513DBD3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E9029-682A-7A31-D490-2FCDDC0CB697}"/>
              </a:ext>
            </a:extLst>
          </p:cNvPr>
          <p:cNvSpPr>
            <a:spLocks noGrp="1"/>
          </p:cNvSpPr>
          <p:nvPr>
            <p:ph type="title"/>
          </p:nvPr>
        </p:nvSpPr>
        <p:spPr>
          <a:xfrm>
            <a:off x="1863108" y="1317505"/>
            <a:ext cx="8465784" cy="3450327"/>
          </a:xfrm>
        </p:spPr>
        <p:txBody>
          <a:bodyPr>
            <a:noAutofit/>
          </a:bodyPr>
          <a:lstStyle/>
          <a:p>
            <a:r>
              <a:rPr lang="ar-EG" sz="5000" b="0" dirty="0"/>
              <a:t>وَمِنَ ٱلنَّاسِ مَن يَقُولُ ءَامَنَّا بِٱللَّهِ فَإِذَآ أُوذِىَ فِى ٱللَّهِ جَعَلَ فِتْنَةَ ٱلنَّاسِ كَعَذَابِ ٱللَّهِ وَلَئِن جَآءَ نَصْرٌۭ مِّن رَّبِّكَ لَيَقُولُنَّ إِنَّا كُنَّا مَعَكُمْۚ أَوَلَيْسَ ٱللَّهُ بِأَعْلَمَ بِمَا فِى صُدُورِ ٱلْعَـٰلَمِينَ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37E957-1D19-753E-43DB-95C05CB8A29F}"/>
              </a:ext>
            </a:extLst>
          </p:cNvPr>
          <p:cNvSpPr txBox="1"/>
          <p:nvPr/>
        </p:nvSpPr>
        <p:spPr>
          <a:xfrm>
            <a:off x="2060712" y="4384288"/>
            <a:ext cx="8070575" cy="1631216"/>
          </a:xfrm>
          <a:prstGeom prst="rect">
            <a:avLst/>
          </a:prstGeom>
          <a:noFill/>
        </p:spPr>
        <p:txBody>
          <a:bodyPr wrap="square">
            <a:spAutoFit/>
          </a:bodyPr>
          <a:lstStyle/>
          <a:p>
            <a:pPr algn="ctr" fontAlgn="base"/>
            <a:r>
              <a:rPr lang="en-US" sz="2000" dirty="0"/>
              <a:t>Then there are among men such as say, "We believe in Allah"; but when they suffer affliction in (the cause of) Allah, they treat men's oppression as if it were the Wrath of Allah! And if help comes (to thee) from thy Lord, they are sure to say, "We have (always) been with you!" Does not Allah know best all that is in the hearts of all creation?</a:t>
            </a:r>
          </a:p>
        </p:txBody>
      </p:sp>
      <p:sp>
        <p:nvSpPr>
          <p:cNvPr id="3" name="TextBox 2">
            <a:extLst>
              <a:ext uri="{FF2B5EF4-FFF2-40B4-BE49-F238E27FC236}">
                <a16:creationId xmlns:a16="http://schemas.microsoft.com/office/drawing/2014/main" id="{5E51F4C8-CF09-4867-058F-A5E65220756D}"/>
              </a:ext>
            </a:extLst>
          </p:cNvPr>
          <p:cNvSpPr txBox="1"/>
          <p:nvPr/>
        </p:nvSpPr>
        <p:spPr>
          <a:xfrm>
            <a:off x="1718544" y="40765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871841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CDF76-B0F8-55A4-A278-1D0CA35AC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35A3E7-42A7-8879-698E-4F6A3877BED8}"/>
              </a:ext>
            </a:extLst>
          </p:cNvPr>
          <p:cNvSpPr>
            <a:spLocks noGrp="1"/>
          </p:cNvSpPr>
          <p:nvPr>
            <p:ph type="title"/>
          </p:nvPr>
        </p:nvSpPr>
        <p:spPr>
          <a:xfrm>
            <a:off x="1863108" y="1983331"/>
            <a:ext cx="8465784" cy="3450327"/>
          </a:xfrm>
        </p:spPr>
        <p:txBody>
          <a:bodyPr>
            <a:noAutofit/>
          </a:bodyPr>
          <a:lstStyle/>
          <a:p>
            <a:r>
              <a:rPr lang="ar-EG" sz="6000" b="0" dirty="0"/>
              <a:t>وَلَيَعْلَمَنَّ ٱللَّهُ ٱلَّذِينَ ءَامَنُوا۟ وَلَيَعْلَمَنَّ ٱلْمُنَـٰفِقِينَ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506AD6-39BE-04B2-0C0F-D02523FAF0FF}"/>
              </a:ext>
            </a:extLst>
          </p:cNvPr>
          <p:cNvSpPr txBox="1"/>
          <p:nvPr/>
        </p:nvSpPr>
        <p:spPr>
          <a:xfrm>
            <a:off x="2060712" y="4471784"/>
            <a:ext cx="8070575" cy="707886"/>
          </a:xfrm>
          <a:prstGeom prst="rect">
            <a:avLst/>
          </a:prstGeom>
          <a:noFill/>
        </p:spPr>
        <p:txBody>
          <a:bodyPr wrap="square">
            <a:spAutoFit/>
          </a:bodyPr>
          <a:lstStyle/>
          <a:p>
            <a:pPr algn="ctr" fontAlgn="base"/>
            <a:r>
              <a:rPr lang="en-US" sz="2000" dirty="0"/>
              <a:t>And Allah most certainly knows those who believe, and as certainly those who are Hypocrites.</a:t>
            </a:r>
          </a:p>
        </p:txBody>
      </p:sp>
      <p:sp>
        <p:nvSpPr>
          <p:cNvPr id="3" name="TextBox 2">
            <a:extLst>
              <a:ext uri="{FF2B5EF4-FFF2-40B4-BE49-F238E27FC236}">
                <a16:creationId xmlns:a16="http://schemas.microsoft.com/office/drawing/2014/main" id="{BFF8823B-E492-47E9-B7A9-B6A5A3476C6C}"/>
              </a:ext>
            </a:extLst>
          </p:cNvPr>
          <p:cNvSpPr txBox="1"/>
          <p:nvPr/>
        </p:nvSpPr>
        <p:spPr>
          <a:xfrm>
            <a:off x="4550521" y="4165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0764844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2CC53-39AE-C6D5-CD12-798EED6039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0067E-5C57-1AED-2537-28164D1FE983}"/>
              </a:ext>
            </a:extLst>
          </p:cNvPr>
          <p:cNvSpPr>
            <a:spLocks noGrp="1"/>
          </p:cNvSpPr>
          <p:nvPr>
            <p:ph type="title"/>
          </p:nvPr>
        </p:nvSpPr>
        <p:spPr>
          <a:xfrm>
            <a:off x="1863108" y="1786740"/>
            <a:ext cx="8465784" cy="3450327"/>
          </a:xfrm>
        </p:spPr>
        <p:txBody>
          <a:bodyPr>
            <a:noAutofit/>
          </a:bodyPr>
          <a:lstStyle/>
          <a:p>
            <a:r>
              <a:rPr lang="ar-EG" sz="5400" b="0" dirty="0"/>
              <a:t>وَقَالَ ٱلَّذِينَ كَفَرُوا۟ لِلَّذِينَ ءَامَنُوا۟ ٱتَّبِعُوا۟ سَبِيلَنَا وَلْنَحْمِلْ خَطَـٰيَـٰكُمْ وَمَا هُم بِحَـٰمِلِينَ مِنْ خَطَـٰيَـٰهُم مِّن شَىْءٍۖ إِنَّهُمْ لَكَـٰذِبُونَ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2C7DA1-330F-297F-8207-0249F1C5AC9E}"/>
              </a:ext>
            </a:extLst>
          </p:cNvPr>
          <p:cNvSpPr txBox="1"/>
          <p:nvPr/>
        </p:nvSpPr>
        <p:spPr>
          <a:xfrm>
            <a:off x="2060712" y="4615108"/>
            <a:ext cx="8070575" cy="1015663"/>
          </a:xfrm>
          <a:prstGeom prst="rect">
            <a:avLst/>
          </a:prstGeom>
          <a:noFill/>
        </p:spPr>
        <p:txBody>
          <a:bodyPr wrap="square">
            <a:spAutoFit/>
          </a:bodyPr>
          <a:lstStyle/>
          <a:p>
            <a:pPr algn="ctr" fontAlgn="base"/>
            <a:r>
              <a:rPr lang="en-US" sz="2000" dirty="0"/>
              <a:t>And the Unbelievers say to those who believe: "Follow our path, and we will bear (the consequences) of your faults." Never in the least will they bear their faults: in fact they are liars!</a:t>
            </a:r>
          </a:p>
        </p:txBody>
      </p:sp>
      <p:sp>
        <p:nvSpPr>
          <p:cNvPr id="3" name="TextBox 2">
            <a:extLst>
              <a:ext uri="{FF2B5EF4-FFF2-40B4-BE49-F238E27FC236}">
                <a16:creationId xmlns:a16="http://schemas.microsoft.com/office/drawing/2014/main" id="{4D77431C-68EB-4193-8439-5F6A3FB0D6BC}"/>
              </a:ext>
            </a:extLst>
          </p:cNvPr>
          <p:cNvSpPr txBox="1"/>
          <p:nvPr/>
        </p:nvSpPr>
        <p:spPr>
          <a:xfrm>
            <a:off x="1907496" y="42718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517508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B9A99-7C95-25C5-82A8-462E78484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4CAFC0-4681-8E73-06A7-31E3173BA35C}"/>
              </a:ext>
            </a:extLst>
          </p:cNvPr>
          <p:cNvSpPr>
            <a:spLocks noGrp="1"/>
          </p:cNvSpPr>
          <p:nvPr>
            <p:ph type="title"/>
          </p:nvPr>
        </p:nvSpPr>
        <p:spPr>
          <a:xfrm>
            <a:off x="1863108" y="1831129"/>
            <a:ext cx="8465784" cy="3450327"/>
          </a:xfrm>
        </p:spPr>
        <p:txBody>
          <a:bodyPr>
            <a:noAutofit/>
          </a:bodyPr>
          <a:lstStyle/>
          <a:p>
            <a:r>
              <a:rPr lang="ar-EG" sz="5400" b="0" dirty="0"/>
              <a:t>وَلَيَحْمِلُنَّ أَثْقَالَهُمْ وَأَثْقَالًۭا مَّعَ أَثْقَالِهِمْ ۖ وَلَيُسْـَٔلُنَّ يَوْمَ ٱلْقِيَـٰمَةِ عَمَّا كَانُوا۟ يَفْتَرُونَ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5954AD-5E99-0837-228E-7D886B724CE6}"/>
              </a:ext>
            </a:extLst>
          </p:cNvPr>
          <p:cNvSpPr txBox="1"/>
          <p:nvPr/>
        </p:nvSpPr>
        <p:spPr>
          <a:xfrm>
            <a:off x="2060712" y="4265793"/>
            <a:ext cx="8070575" cy="1015663"/>
          </a:xfrm>
          <a:prstGeom prst="rect">
            <a:avLst/>
          </a:prstGeom>
          <a:noFill/>
        </p:spPr>
        <p:txBody>
          <a:bodyPr wrap="square">
            <a:spAutoFit/>
          </a:bodyPr>
          <a:lstStyle/>
          <a:p>
            <a:pPr algn="ctr" fontAlgn="base"/>
            <a:r>
              <a:rPr lang="en-US" sz="2000" dirty="0"/>
              <a:t>They will bear their own burdens, and (other) burdens along with their own, and on the Day of Judgments they will be called to account for their falsehoods.</a:t>
            </a:r>
          </a:p>
        </p:txBody>
      </p:sp>
      <p:sp>
        <p:nvSpPr>
          <p:cNvPr id="3" name="TextBox 2">
            <a:extLst>
              <a:ext uri="{FF2B5EF4-FFF2-40B4-BE49-F238E27FC236}">
                <a16:creationId xmlns:a16="http://schemas.microsoft.com/office/drawing/2014/main" id="{E04CE909-F8BF-7523-097A-FB3D36C6E721}"/>
              </a:ext>
            </a:extLst>
          </p:cNvPr>
          <p:cNvSpPr txBox="1"/>
          <p:nvPr/>
        </p:nvSpPr>
        <p:spPr>
          <a:xfrm>
            <a:off x="1683031" y="39580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753791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BF919-83DC-CBE7-38C2-0790633E7B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3481D-1FEB-1B50-BD2B-7D0BE3D94035}"/>
              </a:ext>
            </a:extLst>
          </p:cNvPr>
          <p:cNvSpPr>
            <a:spLocks noGrp="1"/>
          </p:cNvSpPr>
          <p:nvPr>
            <p:ph type="title"/>
          </p:nvPr>
        </p:nvSpPr>
        <p:spPr>
          <a:xfrm>
            <a:off x="1863108" y="1884395"/>
            <a:ext cx="8465784" cy="3450327"/>
          </a:xfrm>
        </p:spPr>
        <p:txBody>
          <a:bodyPr>
            <a:noAutofit/>
          </a:bodyPr>
          <a:lstStyle/>
          <a:p>
            <a:r>
              <a:rPr lang="ar-EG" sz="5400" b="0" dirty="0"/>
              <a:t>وَلَقَدْ أَرْسَلْنَا نُوحًا إِلَىٰ قَوْمِهِۦ فَلَبِثَ فِيهِمْ أَلْفَ سَنَةٍ إِلَّا خَمْسِينَ عَامًۭا فَأَخَذَهُمُ ٱلطُّوفَانُ وَهُمْ ظَـٰلِمُونَ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C942C0-F84F-9441-FFFA-20CFAC2616A7}"/>
              </a:ext>
            </a:extLst>
          </p:cNvPr>
          <p:cNvSpPr txBox="1"/>
          <p:nvPr/>
        </p:nvSpPr>
        <p:spPr>
          <a:xfrm>
            <a:off x="2060712" y="4656411"/>
            <a:ext cx="8070575" cy="1015663"/>
          </a:xfrm>
          <a:prstGeom prst="rect">
            <a:avLst/>
          </a:prstGeom>
          <a:noFill/>
        </p:spPr>
        <p:txBody>
          <a:bodyPr wrap="square">
            <a:spAutoFit/>
          </a:bodyPr>
          <a:lstStyle/>
          <a:p>
            <a:pPr algn="ctr" fontAlgn="base"/>
            <a:r>
              <a:rPr lang="en-US" sz="2000" dirty="0"/>
              <a:t>We (once) sent Noah to his people, and he tarried among them a thousand years less fifty: but the Deluge overwhelmed them while they (persisted in) sin.</a:t>
            </a:r>
          </a:p>
        </p:txBody>
      </p:sp>
      <p:sp>
        <p:nvSpPr>
          <p:cNvPr id="3" name="TextBox 2">
            <a:extLst>
              <a:ext uri="{FF2B5EF4-FFF2-40B4-BE49-F238E27FC236}">
                <a16:creationId xmlns:a16="http://schemas.microsoft.com/office/drawing/2014/main" id="{1E664800-5B2D-6BD9-6006-15A3C43C60BF}"/>
              </a:ext>
            </a:extLst>
          </p:cNvPr>
          <p:cNvSpPr txBox="1"/>
          <p:nvPr/>
        </p:nvSpPr>
        <p:spPr>
          <a:xfrm>
            <a:off x="3316522" y="43620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0810970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98D21-F192-BB5E-3ED3-149DABB77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DF9233-6113-7984-8595-6642F7760211}"/>
              </a:ext>
            </a:extLst>
          </p:cNvPr>
          <p:cNvSpPr>
            <a:spLocks noGrp="1"/>
          </p:cNvSpPr>
          <p:nvPr>
            <p:ph type="title"/>
          </p:nvPr>
        </p:nvSpPr>
        <p:spPr>
          <a:xfrm>
            <a:off x="1863108" y="2017560"/>
            <a:ext cx="8465784" cy="3450327"/>
          </a:xfrm>
        </p:spPr>
        <p:txBody>
          <a:bodyPr>
            <a:noAutofit/>
          </a:bodyPr>
          <a:lstStyle/>
          <a:p>
            <a:r>
              <a:rPr lang="ar-EG" sz="6000" b="0" dirty="0"/>
              <a:t>فَأَنجَيْنَـٰهُ وَأَصْحَـٰبَ ٱلسَّفِينَةِ وَجَعَلْنَـٰهَآ ءَايَةًۭ لِّلْعَـٰلَمِينَ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BF9DBE-A236-E7DB-A79C-FFF42208739B}"/>
              </a:ext>
            </a:extLst>
          </p:cNvPr>
          <p:cNvSpPr txBox="1"/>
          <p:nvPr/>
        </p:nvSpPr>
        <p:spPr>
          <a:xfrm>
            <a:off x="2060712" y="4518880"/>
            <a:ext cx="8070575" cy="707886"/>
          </a:xfrm>
          <a:prstGeom prst="rect">
            <a:avLst/>
          </a:prstGeom>
          <a:noFill/>
        </p:spPr>
        <p:txBody>
          <a:bodyPr wrap="square">
            <a:spAutoFit/>
          </a:bodyPr>
          <a:lstStyle/>
          <a:p>
            <a:pPr algn="ctr" fontAlgn="base"/>
            <a:r>
              <a:rPr lang="en-US" sz="2000" dirty="0"/>
              <a:t>But We saved him and the companions of the Ark, and We made the (Ark) a Sign for all peoples!</a:t>
            </a:r>
          </a:p>
        </p:txBody>
      </p:sp>
      <p:sp>
        <p:nvSpPr>
          <p:cNvPr id="3" name="TextBox 2">
            <a:extLst>
              <a:ext uri="{FF2B5EF4-FFF2-40B4-BE49-F238E27FC236}">
                <a16:creationId xmlns:a16="http://schemas.microsoft.com/office/drawing/2014/main" id="{CA13CB32-23B1-60B0-9AEE-29331F2D1396}"/>
              </a:ext>
            </a:extLst>
          </p:cNvPr>
          <p:cNvSpPr txBox="1"/>
          <p:nvPr/>
        </p:nvSpPr>
        <p:spPr>
          <a:xfrm>
            <a:off x="4088880" y="42111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7990038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F5320-E331-6154-B173-F187A23F2D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CBAB07-3BBB-2921-6037-24063D431977}"/>
              </a:ext>
            </a:extLst>
          </p:cNvPr>
          <p:cNvSpPr>
            <a:spLocks noGrp="1"/>
          </p:cNvSpPr>
          <p:nvPr>
            <p:ph type="title"/>
          </p:nvPr>
        </p:nvSpPr>
        <p:spPr>
          <a:xfrm>
            <a:off x="1863108" y="1964294"/>
            <a:ext cx="8465784" cy="3450327"/>
          </a:xfrm>
        </p:spPr>
        <p:txBody>
          <a:bodyPr>
            <a:noAutofit/>
          </a:bodyPr>
          <a:lstStyle/>
          <a:p>
            <a:r>
              <a:rPr lang="ar-EG" sz="5400" b="0" dirty="0"/>
              <a:t>وَإِبْرَٰهِيمَ إِذْ قَالَ لِقَوْمِهِ ٱعْبُدُوا۟ ٱللَّهَ وَٱتَّقُوهُۖ ذَٰلِكُمْ خَيْرٌۭ لَّكُمْ إِن كُنتُمْ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B1A6AB-A7A6-7859-EA0B-18A79D24FA2A}"/>
              </a:ext>
            </a:extLst>
          </p:cNvPr>
          <p:cNvSpPr txBox="1"/>
          <p:nvPr/>
        </p:nvSpPr>
        <p:spPr>
          <a:xfrm>
            <a:off x="2060712" y="4457029"/>
            <a:ext cx="8070575" cy="707886"/>
          </a:xfrm>
          <a:prstGeom prst="rect">
            <a:avLst/>
          </a:prstGeom>
          <a:noFill/>
        </p:spPr>
        <p:txBody>
          <a:bodyPr wrap="square">
            <a:spAutoFit/>
          </a:bodyPr>
          <a:lstStyle/>
          <a:p>
            <a:pPr algn="ctr" fontAlgn="base"/>
            <a:r>
              <a:rPr lang="en-US" sz="2000" dirty="0"/>
              <a:t>And (We also saved) Abraham: behold, he said to his people, "Serve Allah and fear Him: that will be best for you- If ye understand!</a:t>
            </a:r>
          </a:p>
        </p:txBody>
      </p:sp>
      <p:sp>
        <p:nvSpPr>
          <p:cNvPr id="3" name="TextBox 2">
            <a:extLst>
              <a:ext uri="{FF2B5EF4-FFF2-40B4-BE49-F238E27FC236}">
                <a16:creationId xmlns:a16="http://schemas.microsoft.com/office/drawing/2014/main" id="{9C50FCD3-B982-1477-47EC-AE3304750CAC}"/>
              </a:ext>
            </a:extLst>
          </p:cNvPr>
          <p:cNvSpPr txBox="1"/>
          <p:nvPr/>
        </p:nvSpPr>
        <p:spPr>
          <a:xfrm>
            <a:off x="2508655" y="41313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895680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DADAF-20F9-D1D6-BA7C-CDC0DF4C3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211EA-4666-8D61-3511-F36E7C5BC12B}"/>
              </a:ext>
            </a:extLst>
          </p:cNvPr>
          <p:cNvSpPr>
            <a:spLocks noGrp="1"/>
          </p:cNvSpPr>
          <p:nvPr>
            <p:ph type="title"/>
          </p:nvPr>
        </p:nvSpPr>
        <p:spPr>
          <a:xfrm>
            <a:off x="1863108" y="1493777"/>
            <a:ext cx="8465784" cy="3450327"/>
          </a:xfrm>
        </p:spPr>
        <p:txBody>
          <a:bodyPr>
            <a:noAutofit/>
          </a:bodyPr>
          <a:lstStyle/>
          <a:p>
            <a:r>
              <a:rPr lang="ar-EG" sz="5400" b="0" dirty="0"/>
              <a:t>إِنَّمَا تَعْبُدُونَ مِن دُونِ ٱللَّهِ أَوْثَـٰنًۭا وَتَخْلُقُونَ إِفْكًاۚ إِنَّ ٱلَّذِينَ تَعْبُدُونَ مِن دُونِ ٱللَّهِ لَا يَمْلِكُونَ لَكُمْ رِزْقًۭا فَٱبْتَغُوا۟ عِندَ ٱللَّهِ ٱلرِّزْقَ وَٱعْبُدُوهُ وَٱشْكُرُوا۟ لَهُۥٓ ۖ إِلَيْهِ تُرْجَعُونَ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D58BE7-0C60-0242-91D6-EF28B2F3392E}"/>
              </a:ext>
            </a:extLst>
          </p:cNvPr>
          <p:cNvSpPr txBox="1"/>
          <p:nvPr/>
        </p:nvSpPr>
        <p:spPr>
          <a:xfrm>
            <a:off x="2060712" y="4707147"/>
            <a:ext cx="8070575" cy="1323439"/>
          </a:xfrm>
          <a:prstGeom prst="rect">
            <a:avLst/>
          </a:prstGeom>
          <a:noFill/>
        </p:spPr>
        <p:txBody>
          <a:bodyPr wrap="square">
            <a:spAutoFit/>
          </a:bodyPr>
          <a:lstStyle/>
          <a:p>
            <a:pPr algn="ctr" fontAlgn="base"/>
            <a:r>
              <a:rPr lang="en-US" sz="2000" dirty="0"/>
              <a:t>"For ye do worship idols besides Allah, and ye invent falsehood. The things that ye worship besides Allah have no power to give you sustenance: then seek ye sustenance from Allah, serve Him, and be grateful to Him: to Him will be your return.</a:t>
            </a:r>
          </a:p>
        </p:txBody>
      </p:sp>
      <p:sp>
        <p:nvSpPr>
          <p:cNvPr id="3" name="TextBox 2">
            <a:extLst>
              <a:ext uri="{FF2B5EF4-FFF2-40B4-BE49-F238E27FC236}">
                <a16:creationId xmlns:a16="http://schemas.microsoft.com/office/drawing/2014/main" id="{4EFCA97F-F1D2-D5C6-C9CB-89C36796ADC4}"/>
              </a:ext>
            </a:extLst>
          </p:cNvPr>
          <p:cNvSpPr txBox="1"/>
          <p:nvPr/>
        </p:nvSpPr>
        <p:spPr>
          <a:xfrm>
            <a:off x="1931608" y="43538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0313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F4179-70CB-3B3D-A156-6AC381FF07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DC5408-F203-2EFF-F7E2-3F1074D78512}"/>
              </a:ext>
            </a:extLst>
          </p:cNvPr>
          <p:cNvSpPr>
            <a:spLocks noGrp="1"/>
          </p:cNvSpPr>
          <p:nvPr>
            <p:ph type="title"/>
          </p:nvPr>
        </p:nvSpPr>
        <p:spPr>
          <a:xfrm>
            <a:off x="1749494" y="2067820"/>
            <a:ext cx="8693012" cy="3450327"/>
          </a:xfrm>
        </p:spPr>
        <p:txBody>
          <a:bodyPr>
            <a:noAutofit/>
          </a:bodyPr>
          <a:lstStyle/>
          <a:p>
            <a:r>
              <a:rPr lang="ar-EG" sz="6000" b="0" dirty="0"/>
              <a:t>لَقَدْ وُعِدْنَا هَـٰذَا نَحْنُ وَءَابَآؤُنَا مِن قَبْلُ إِنْ هَـٰذَآ إِلَّآ أَسَـٰطِيرُ ٱلْأَوَّلِينَ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EE5084-79AD-594B-DA25-C08D424EBEA2}"/>
              </a:ext>
            </a:extLst>
          </p:cNvPr>
          <p:cNvSpPr txBox="1"/>
          <p:nvPr/>
        </p:nvSpPr>
        <p:spPr>
          <a:xfrm>
            <a:off x="2060712" y="4550274"/>
            <a:ext cx="8070575" cy="707886"/>
          </a:xfrm>
          <a:prstGeom prst="rect">
            <a:avLst/>
          </a:prstGeom>
          <a:noFill/>
        </p:spPr>
        <p:txBody>
          <a:bodyPr wrap="square">
            <a:spAutoFit/>
          </a:bodyPr>
          <a:lstStyle/>
          <a:p>
            <a:pPr algn="ctr" fontAlgn="base"/>
            <a:r>
              <a:rPr lang="en-US" sz="2000" dirty="0"/>
              <a:t>"It is true we were promised this,- we and our fathers before (us): these are nothing but tales of the ancients."</a:t>
            </a:r>
          </a:p>
        </p:txBody>
      </p:sp>
      <p:sp>
        <p:nvSpPr>
          <p:cNvPr id="3" name="TextBox 2">
            <a:extLst>
              <a:ext uri="{FF2B5EF4-FFF2-40B4-BE49-F238E27FC236}">
                <a16:creationId xmlns:a16="http://schemas.microsoft.com/office/drawing/2014/main" id="{4A751F9B-4E3F-1136-873C-61EA6E0EE0A7}"/>
              </a:ext>
            </a:extLst>
          </p:cNvPr>
          <p:cNvSpPr txBox="1"/>
          <p:nvPr/>
        </p:nvSpPr>
        <p:spPr>
          <a:xfrm>
            <a:off x="2472055" y="4307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216333263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90372-0BDF-BC8F-FABF-3F1B8DF066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4E03F-3D1B-BD26-7A74-3AB27E2A9F99}"/>
              </a:ext>
            </a:extLst>
          </p:cNvPr>
          <p:cNvSpPr>
            <a:spLocks noGrp="1"/>
          </p:cNvSpPr>
          <p:nvPr>
            <p:ph type="title"/>
          </p:nvPr>
        </p:nvSpPr>
        <p:spPr>
          <a:xfrm>
            <a:off x="1863108" y="1990926"/>
            <a:ext cx="8465784" cy="3450327"/>
          </a:xfrm>
        </p:spPr>
        <p:txBody>
          <a:bodyPr>
            <a:noAutofit/>
          </a:bodyPr>
          <a:lstStyle/>
          <a:p>
            <a:r>
              <a:rPr lang="ar-EG" sz="6000" b="0" dirty="0"/>
              <a:t>وَإِن تُكَذِّبُوا۟ فَقَدْ كَذَّبَ أُمَمٌۭ مِّن قَبْلِكُمْۖ وَمَا عَلَى ٱلرَّسُولِ إِلَّا ٱلْبَلَـٰغُ ٱلْمُبِينُ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97DB82-16BF-54C7-59B6-F1506F60305C}"/>
              </a:ext>
            </a:extLst>
          </p:cNvPr>
          <p:cNvSpPr txBox="1"/>
          <p:nvPr/>
        </p:nvSpPr>
        <p:spPr>
          <a:xfrm>
            <a:off x="2060712" y="4521593"/>
            <a:ext cx="8070575" cy="707886"/>
          </a:xfrm>
          <a:prstGeom prst="rect">
            <a:avLst/>
          </a:prstGeom>
          <a:noFill/>
        </p:spPr>
        <p:txBody>
          <a:bodyPr wrap="square">
            <a:spAutoFit/>
          </a:bodyPr>
          <a:lstStyle/>
          <a:p>
            <a:pPr algn="ctr" fontAlgn="base"/>
            <a:r>
              <a:rPr lang="en-US" sz="2000" dirty="0"/>
              <a:t>"And if ye reject (the Message), so did generations before you: and the duty of the messenger is only to preach publicly (and clearly)."</a:t>
            </a:r>
          </a:p>
        </p:txBody>
      </p:sp>
      <p:sp>
        <p:nvSpPr>
          <p:cNvPr id="3" name="TextBox 2">
            <a:extLst>
              <a:ext uri="{FF2B5EF4-FFF2-40B4-BE49-F238E27FC236}">
                <a16:creationId xmlns:a16="http://schemas.microsoft.com/office/drawing/2014/main" id="{BB383350-F500-D93F-C0FD-B118DB6C6B99}"/>
              </a:ext>
            </a:extLst>
          </p:cNvPr>
          <p:cNvSpPr txBox="1"/>
          <p:nvPr/>
        </p:nvSpPr>
        <p:spPr>
          <a:xfrm>
            <a:off x="1718543" y="41763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086456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D559A-2701-6CCF-E174-B489C98D5E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AA010B-8A62-24D9-5130-DBB1FFA5151B}"/>
              </a:ext>
            </a:extLst>
          </p:cNvPr>
          <p:cNvSpPr>
            <a:spLocks noGrp="1"/>
          </p:cNvSpPr>
          <p:nvPr>
            <p:ph type="title"/>
          </p:nvPr>
        </p:nvSpPr>
        <p:spPr>
          <a:xfrm>
            <a:off x="1863108" y="2026436"/>
            <a:ext cx="8465784" cy="3450327"/>
          </a:xfrm>
        </p:spPr>
        <p:txBody>
          <a:bodyPr>
            <a:noAutofit/>
          </a:bodyPr>
          <a:lstStyle/>
          <a:p>
            <a:r>
              <a:rPr lang="ar-EG" sz="6000" b="0" dirty="0"/>
              <a:t>أَوَلَمْ يَرَوْا۟ كَيْفَ يُبْدِئُ ٱللَّهُ ٱلْخَلْقَ ثُمَّ يُعِيدُهُۥٓ ۚ إِنَّ ذَٰلِكَ عَلَى ٱللَّهِ يَسِيرٌۭ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15CA9A-E179-58CB-67E9-501E82180983}"/>
              </a:ext>
            </a:extLst>
          </p:cNvPr>
          <p:cNvSpPr txBox="1"/>
          <p:nvPr/>
        </p:nvSpPr>
        <p:spPr>
          <a:xfrm>
            <a:off x="2060712" y="4596004"/>
            <a:ext cx="8070575" cy="707886"/>
          </a:xfrm>
          <a:prstGeom prst="rect">
            <a:avLst/>
          </a:prstGeom>
          <a:noFill/>
        </p:spPr>
        <p:txBody>
          <a:bodyPr wrap="square">
            <a:spAutoFit/>
          </a:bodyPr>
          <a:lstStyle/>
          <a:p>
            <a:pPr algn="ctr" fontAlgn="base"/>
            <a:r>
              <a:rPr lang="en-US" sz="2000" dirty="0"/>
              <a:t>See they not how Allah originates creation, then repeats it: truly that is easy for Allah.</a:t>
            </a:r>
          </a:p>
        </p:txBody>
      </p:sp>
      <p:sp>
        <p:nvSpPr>
          <p:cNvPr id="3" name="TextBox 2">
            <a:extLst>
              <a:ext uri="{FF2B5EF4-FFF2-40B4-BE49-F238E27FC236}">
                <a16:creationId xmlns:a16="http://schemas.microsoft.com/office/drawing/2014/main" id="{2558A937-A219-5C5F-AA55-3FD08E032C40}"/>
              </a:ext>
            </a:extLst>
          </p:cNvPr>
          <p:cNvSpPr txBox="1"/>
          <p:nvPr/>
        </p:nvSpPr>
        <p:spPr>
          <a:xfrm>
            <a:off x="2304470" y="42610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943196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705CE-87D9-4802-C920-C8DCB1A5B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49717-A33C-C3B6-F271-1F1DFD6EF124}"/>
              </a:ext>
            </a:extLst>
          </p:cNvPr>
          <p:cNvSpPr>
            <a:spLocks noGrp="1"/>
          </p:cNvSpPr>
          <p:nvPr>
            <p:ph type="title"/>
          </p:nvPr>
        </p:nvSpPr>
        <p:spPr>
          <a:xfrm>
            <a:off x="1863108" y="1906829"/>
            <a:ext cx="8465784" cy="3450327"/>
          </a:xfrm>
        </p:spPr>
        <p:txBody>
          <a:bodyPr>
            <a:noAutofit/>
          </a:bodyPr>
          <a:lstStyle/>
          <a:p>
            <a:r>
              <a:rPr lang="ar-EG" sz="6000" b="0" dirty="0"/>
              <a:t>قُلْ سِيرُوا۟ فِى ٱلْأَرْضِ فَٱنظُرُوا۟ كَيْفَ بَدَأَ ٱلْخَلْقَ ۚ ثُمَّ ٱللَّهُ يُنشِئُ ٱلنَّشْأَةَ ٱلْـَٔاخِرَةَۚ إِنَّ ٱللَّهَ عَلَىٰ كُلِّ شَىْءٍۢ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5F8C9B-6DA2-1F93-218A-CF5D25F54EC2}"/>
              </a:ext>
            </a:extLst>
          </p:cNvPr>
          <p:cNvSpPr txBox="1"/>
          <p:nvPr/>
        </p:nvSpPr>
        <p:spPr>
          <a:xfrm>
            <a:off x="2060712" y="4853457"/>
            <a:ext cx="8070575" cy="707886"/>
          </a:xfrm>
          <a:prstGeom prst="rect">
            <a:avLst/>
          </a:prstGeom>
          <a:noFill/>
        </p:spPr>
        <p:txBody>
          <a:bodyPr wrap="square">
            <a:spAutoFit/>
          </a:bodyPr>
          <a:lstStyle/>
          <a:p>
            <a:pPr algn="ctr" fontAlgn="base"/>
            <a:r>
              <a:rPr lang="en-US" sz="2000" dirty="0"/>
              <a:t>Say: "Travel through the earth and see how Allah did originate creation; so will Allah produce a later creation: for Allah has power over all things.</a:t>
            </a:r>
          </a:p>
        </p:txBody>
      </p:sp>
      <p:sp>
        <p:nvSpPr>
          <p:cNvPr id="3" name="TextBox 2">
            <a:extLst>
              <a:ext uri="{FF2B5EF4-FFF2-40B4-BE49-F238E27FC236}">
                <a16:creationId xmlns:a16="http://schemas.microsoft.com/office/drawing/2014/main" id="{744D2C0E-F057-0434-AD2D-B0A25A8CE489}"/>
              </a:ext>
            </a:extLst>
          </p:cNvPr>
          <p:cNvSpPr txBox="1"/>
          <p:nvPr/>
        </p:nvSpPr>
        <p:spPr>
          <a:xfrm>
            <a:off x="1637498" y="45336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7445668"/>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5E02A-3127-A8F7-A8C0-EB1C2628AF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188AA-7A72-CD3D-EB58-93268D30C986}"/>
              </a:ext>
            </a:extLst>
          </p:cNvPr>
          <p:cNvSpPr>
            <a:spLocks noGrp="1"/>
          </p:cNvSpPr>
          <p:nvPr>
            <p:ph type="title"/>
          </p:nvPr>
        </p:nvSpPr>
        <p:spPr>
          <a:xfrm>
            <a:off x="1863108" y="2031116"/>
            <a:ext cx="8465784" cy="3450327"/>
          </a:xfrm>
        </p:spPr>
        <p:txBody>
          <a:bodyPr>
            <a:noAutofit/>
          </a:bodyPr>
          <a:lstStyle/>
          <a:p>
            <a:r>
              <a:rPr lang="ar-EG" sz="6000" b="0" dirty="0"/>
              <a:t>يُعَذِّبُ مَن يَشَآءُ وَيَرْحَمُ مَن يَشَآءُۖ وَإِلَيْهِ تُقْلَبُونَ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67F278-5605-EB4A-C0CF-057DF1342588}"/>
              </a:ext>
            </a:extLst>
          </p:cNvPr>
          <p:cNvSpPr txBox="1"/>
          <p:nvPr/>
        </p:nvSpPr>
        <p:spPr>
          <a:xfrm>
            <a:off x="2060712" y="4539578"/>
            <a:ext cx="8070575" cy="707886"/>
          </a:xfrm>
          <a:prstGeom prst="rect">
            <a:avLst/>
          </a:prstGeom>
          <a:noFill/>
        </p:spPr>
        <p:txBody>
          <a:bodyPr wrap="square">
            <a:spAutoFit/>
          </a:bodyPr>
          <a:lstStyle/>
          <a:p>
            <a:pPr algn="ctr" fontAlgn="base"/>
            <a:r>
              <a:rPr lang="en-US" sz="2000" dirty="0"/>
              <a:t>"He punishes whom He pleases, and He grants Mercy to whom He pleases, and towards Him are ye turned.</a:t>
            </a:r>
          </a:p>
        </p:txBody>
      </p:sp>
      <p:sp>
        <p:nvSpPr>
          <p:cNvPr id="3" name="TextBox 2">
            <a:extLst>
              <a:ext uri="{FF2B5EF4-FFF2-40B4-BE49-F238E27FC236}">
                <a16:creationId xmlns:a16="http://schemas.microsoft.com/office/drawing/2014/main" id="{96EC882D-60A3-BA48-EBA0-28F7C0D79A7C}"/>
              </a:ext>
            </a:extLst>
          </p:cNvPr>
          <p:cNvSpPr txBox="1"/>
          <p:nvPr/>
        </p:nvSpPr>
        <p:spPr>
          <a:xfrm>
            <a:off x="4185388" y="42318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857547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88961-5718-8DE0-CEC4-A21BD9662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E8458-B8D4-8261-CD79-4CF474983E2B}"/>
              </a:ext>
            </a:extLst>
          </p:cNvPr>
          <p:cNvSpPr>
            <a:spLocks noGrp="1"/>
          </p:cNvSpPr>
          <p:nvPr>
            <p:ph type="title"/>
          </p:nvPr>
        </p:nvSpPr>
        <p:spPr>
          <a:xfrm>
            <a:off x="1863108" y="1906829"/>
            <a:ext cx="8465784" cy="3450327"/>
          </a:xfrm>
        </p:spPr>
        <p:txBody>
          <a:bodyPr>
            <a:noAutofit/>
          </a:bodyPr>
          <a:lstStyle/>
          <a:p>
            <a:r>
              <a:rPr lang="ar-EG" sz="6000" b="0" dirty="0"/>
              <a:t>وَمَآ أَنتُم بِمُعْجِزِينَ فِى ٱلْأَرْضِ وَلَا فِى ٱلسَّمَآءِۖ وَمَا لَكُم مِّن دُونِ ٱللَّهِ مِن وَلِىٍّۢ وَلَا نَصِيرٍۢ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9F268E-363F-4F1F-7393-63C64C7723FE}"/>
              </a:ext>
            </a:extLst>
          </p:cNvPr>
          <p:cNvSpPr txBox="1"/>
          <p:nvPr/>
        </p:nvSpPr>
        <p:spPr>
          <a:xfrm>
            <a:off x="2060712" y="4867775"/>
            <a:ext cx="8070575" cy="707886"/>
          </a:xfrm>
          <a:prstGeom prst="rect">
            <a:avLst/>
          </a:prstGeom>
          <a:noFill/>
        </p:spPr>
        <p:txBody>
          <a:bodyPr wrap="square">
            <a:spAutoFit/>
          </a:bodyPr>
          <a:lstStyle/>
          <a:p>
            <a:pPr algn="ctr" fontAlgn="base"/>
            <a:r>
              <a:rPr lang="en-US" sz="2000" dirty="0"/>
              <a:t>"Not on earth nor in heaven will ye be able (fleeing) to frustrate (his Plan), nor have ye, besides Allah, any protector or helper."</a:t>
            </a:r>
          </a:p>
        </p:txBody>
      </p:sp>
      <p:sp>
        <p:nvSpPr>
          <p:cNvPr id="3" name="TextBox 2">
            <a:extLst>
              <a:ext uri="{FF2B5EF4-FFF2-40B4-BE49-F238E27FC236}">
                <a16:creationId xmlns:a16="http://schemas.microsoft.com/office/drawing/2014/main" id="{52D78917-56ED-A376-7B99-81F9DC4398A8}"/>
              </a:ext>
            </a:extLst>
          </p:cNvPr>
          <p:cNvSpPr txBox="1"/>
          <p:nvPr/>
        </p:nvSpPr>
        <p:spPr>
          <a:xfrm>
            <a:off x="3839158" y="4559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712112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0864A-83AD-7E15-B930-D5E2C131F1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EDEBF3-96E3-1302-FF55-899EC8336C5B}"/>
              </a:ext>
            </a:extLst>
          </p:cNvPr>
          <p:cNvSpPr>
            <a:spLocks noGrp="1"/>
          </p:cNvSpPr>
          <p:nvPr>
            <p:ph type="title"/>
          </p:nvPr>
        </p:nvSpPr>
        <p:spPr>
          <a:xfrm>
            <a:off x="1863108" y="1755909"/>
            <a:ext cx="8465784" cy="3450327"/>
          </a:xfrm>
        </p:spPr>
        <p:txBody>
          <a:bodyPr>
            <a:noAutofit/>
          </a:bodyPr>
          <a:lstStyle/>
          <a:p>
            <a:r>
              <a:rPr lang="ar-EG" sz="6000" b="0" dirty="0"/>
              <a:t>وَٱلَّذِينَ كَفَرُوا۟ بِـَٔايَـٰتِ ٱللَّهِ وَلِقَآئِهِۦٓ أُو۟لَـٰٓئِكَ يَئِسُوا۟ مِن رَّحْمَتِى وَأُو۟لَـٰٓئِكَ لَهُمْ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B376F4-E7E8-6644-CC2B-9E93CFF8B1F9}"/>
              </a:ext>
            </a:extLst>
          </p:cNvPr>
          <p:cNvSpPr txBox="1"/>
          <p:nvPr/>
        </p:nvSpPr>
        <p:spPr>
          <a:xfrm>
            <a:off x="2060712" y="4716855"/>
            <a:ext cx="8070575" cy="1015663"/>
          </a:xfrm>
          <a:prstGeom prst="rect">
            <a:avLst/>
          </a:prstGeom>
          <a:noFill/>
        </p:spPr>
        <p:txBody>
          <a:bodyPr wrap="square">
            <a:spAutoFit/>
          </a:bodyPr>
          <a:lstStyle/>
          <a:p>
            <a:pPr algn="ctr" fontAlgn="base"/>
            <a:r>
              <a:rPr lang="en-US" sz="2000" dirty="0"/>
              <a:t>Those who reject the Signs of Allah and the Meeting with Him (in the Hereafter),- it is they who shall despair of My Mercy: it is they who will (suffer) a most grievous Penalty.</a:t>
            </a:r>
          </a:p>
        </p:txBody>
      </p:sp>
      <p:sp>
        <p:nvSpPr>
          <p:cNvPr id="3" name="TextBox 2">
            <a:extLst>
              <a:ext uri="{FF2B5EF4-FFF2-40B4-BE49-F238E27FC236}">
                <a16:creationId xmlns:a16="http://schemas.microsoft.com/office/drawing/2014/main" id="{DBD32246-D46D-E4DC-7A67-71010B22AE09}"/>
              </a:ext>
            </a:extLst>
          </p:cNvPr>
          <p:cNvSpPr txBox="1"/>
          <p:nvPr/>
        </p:nvSpPr>
        <p:spPr>
          <a:xfrm>
            <a:off x="3936812" y="4409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14761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586CF-2561-4D96-44EA-6FCE3A4BD3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E3859-2B09-D8DB-D0E4-37C790686978}"/>
              </a:ext>
            </a:extLst>
          </p:cNvPr>
          <p:cNvSpPr>
            <a:spLocks noGrp="1"/>
          </p:cNvSpPr>
          <p:nvPr>
            <p:ph type="title"/>
          </p:nvPr>
        </p:nvSpPr>
        <p:spPr>
          <a:xfrm>
            <a:off x="1863108" y="1800298"/>
            <a:ext cx="8465784" cy="3450327"/>
          </a:xfrm>
        </p:spPr>
        <p:txBody>
          <a:bodyPr>
            <a:noAutofit/>
          </a:bodyPr>
          <a:lstStyle/>
          <a:p>
            <a:r>
              <a:rPr lang="ar-EG" sz="6000" b="0" dirty="0"/>
              <a:t>فَمَا كَانَ جَوَابَ قَوْمِهِۦٓ إِلَّآ أَن قَالُوا۟ ٱقْتُلُوهُ أَوْ حَرِّقُوهُ فَأَنجَىٰهُ ٱللَّهُ مِنَ ٱلنَّارِۚ إِنَّ فِى ذَٰلِكَ لَـَٔايَـٰتٍۢ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33B51C-0304-BA8D-AB36-F96764D03160}"/>
              </a:ext>
            </a:extLst>
          </p:cNvPr>
          <p:cNvSpPr txBox="1"/>
          <p:nvPr/>
        </p:nvSpPr>
        <p:spPr>
          <a:xfrm>
            <a:off x="2060712" y="4742793"/>
            <a:ext cx="8070575" cy="1015663"/>
          </a:xfrm>
          <a:prstGeom prst="rect">
            <a:avLst/>
          </a:prstGeom>
          <a:noFill/>
        </p:spPr>
        <p:txBody>
          <a:bodyPr wrap="square">
            <a:spAutoFit/>
          </a:bodyPr>
          <a:lstStyle/>
          <a:p>
            <a:pPr algn="ctr" fontAlgn="base"/>
            <a:r>
              <a:rPr lang="en-US" sz="2000" dirty="0"/>
              <a:t>So naught was the answer of (Abraham's) people except that they said: "Slay him or burn him." But Allah did save him from the Fire. Verily in this are Signs for people who believe.</a:t>
            </a:r>
          </a:p>
        </p:txBody>
      </p:sp>
      <p:sp>
        <p:nvSpPr>
          <p:cNvPr id="3" name="TextBox 2">
            <a:extLst>
              <a:ext uri="{FF2B5EF4-FFF2-40B4-BE49-F238E27FC236}">
                <a16:creationId xmlns:a16="http://schemas.microsoft.com/office/drawing/2014/main" id="{4F64F2E6-C1DB-284F-D21C-36FADFF25E2B}"/>
              </a:ext>
            </a:extLst>
          </p:cNvPr>
          <p:cNvSpPr txBox="1"/>
          <p:nvPr/>
        </p:nvSpPr>
        <p:spPr>
          <a:xfrm>
            <a:off x="2060712" y="4453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930579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8D62F-89A6-AAE1-1E6B-69834F120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C06EA1-21F8-15E8-A175-E7C74E925B2C}"/>
              </a:ext>
            </a:extLst>
          </p:cNvPr>
          <p:cNvSpPr>
            <a:spLocks noGrp="1"/>
          </p:cNvSpPr>
          <p:nvPr>
            <p:ph type="title"/>
          </p:nvPr>
        </p:nvSpPr>
        <p:spPr>
          <a:xfrm>
            <a:off x="1863106" y="1390816"/>
            <a:ext cx="8465784" cy="3450327"/>
          </a:xfrm>
        </p:spPr>
        <p:txBody>
          <a:bodyPr>
            <a:noAutofit/>
          </a:bodyPr>
          <a:lstStyle/>
          <a:p>
            <a:r>
              <a:rPr lang="ar-EG" sz="5400" b="0" dirty="0"/>
              <a:t>وَقَالَ إِنَّمَا ٱتَّخَذْتُم مِّن دُونِ ٱللَّهِ أَوْثَـٰنًۭا مَّوَدَّةَ بَيْنِكُمْ فِى ٱلْحَيَوٰةِ ٱلدُّنْيَاۖ ثُمَّ يَوْمَ ٱلْقِيَـٰمَةِ يَكْفُرُ بَعْضُكُم بِبَعْضٍۢ وَيَلْعَنُ بَعْضُكُم بَعْضًۭا وَمَأْوَىٰكُمُ ٱلنَّارُ وَمَا لَكُم مِّن نَّـٰصِرِينَ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853198-3D35-B3F7-C6A0-9ABF2EAA5778}"/>
              </a:ext>
            </a:extLst>
          </p:cNvPr>
          <p:cNvSpPr txBox="1"/>
          <p:nvPr/>
        </p:nvSpPr>
        <p:spPr>
          <a:xfrm>
            <a:off x="2060712" y="4841143"/>
            <a:ext cx="8070575" cy="1323439"/>
          </a:xfrm>
          <a:prstGeom prst="rect">
            <a:avLst/>
          </a:prstGeom>
          <a:noFill/>
        </p:spPr>
        <p:txBody>
          <a:bodyPr wrap="square">
            <a:spAutoFit/>
          </a:bodyPr>
          <a:lstStyle/>
          <a:p>
            <a:pPr algn="ctr" fontAlgn="base"/>
            <a:r>
              <a:rPr lang="en-US" sz="2000" dirty="0"/>
              <a:t>And he said: "For you, ye have taken (for worship) idols besides Allah, out of mutual love and regard between yourselves in this life; but on the Day of Judgment ye shall disown each other and curse each other: and your abode will be the Fire, and ye shall have none to help."</a:t>
            </a:r>
          </a:p>
        </p:txBody>
      </p:sp>
      <p:sp>
        <p:nvSpPr>
          <p:cNvPr id="3" name="TextBox 2">
            <a:extLst>
              <a:ext uri="{FF2B5EF4-FFF2-40B4-BE49-F238E27FC236}">
                <a16:creationId xmlns:a16="http://schemas.microsoft.com/office/drawing/2014/main" id="{2C2F53B9-0358-C976-B626-B7A8D62B9576}"/>
              </a:ext>
            </a:extLst>
          </p:cNvPr>
          <p:cNvSpPr txBox="1"/>
          <p:nvPr/>
        </p:nvSpPr>
        <p:spPr>
          <a:xfrm>
            <a:off x="4289006" y="46517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433809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0653C-5502-BDF0-8FB7-A41EAC01A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941F8-0AAE-E55D-E9F3-86FA821E3600}"/>
              </a:ext>
            </a:extLst>
          </p:cNvPr>
          <p:cNvSpPr>
            <a:spLocks noGrp="1"/>
          </p:cNvSpPr>
          <p:nvPr>
            <p:ph type="title"/>
          </p:nvPr>
        </p:nvSpPr>
        <p:spPr>
          <a:xfrm>
            <a:off x="1863108" y="1914599"/>
            <a:ext cx="8465784" cy="3450327"/>
          </a:xfrm>
        </p:spPr>
        <p:txBody>
          <a:bodyPr>
            <a:noAutofit/>
          </a:bodyPr>
          <a:lstStyle/>
          <a:p>
            <a:r>
              <a:rPr lang="ar-EG" sz="6000" b="0" dirty="0"/>
              <a:t>فَـَٔامَنَ لَهُۥ لُوطٌۭ ۘ وَقَالَ إِنِّى مُهَاجِرٌ إِلَىٰ رَبِّىٓ ۖ إِنَّهُۥ هُوَ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71C01A-CE6A-87B6-3D67-7339E3F2F9D9}"/>
              </a:ext>
            </a:extLst>
          </p:cNvPr>
          <p:cNvSpPr txBox="1"/>
          <p:nvPr/>
        </p:nvSpPr>
        <p:spPr>
          <a:xfrm>
            <a:off x="2060712" y="4524514"/>
            <a:ext cx="8070575" cy="707886"/>
          </a:xfrm>
          <a:prstGeom prst="rect">
            <a:avLst/>
          </a:prstGeom>
          <a:noFill/>
        </p:spPr>
        <p:txBody>
          <a:bodyPr wrap="square">
            <a:spAutoFit/>
          </a:bodyPr>
          <a:lstStyle/>
          <a:p>
            <a:pPr algn="ctr" fontAlgn="base"/>
            <a:r>
              <a:rPr lang="en-US" sz="2000" dirty="0"/>
              <a:t>But </a:t>
            </a:r>
            <a:r>
              <a:rPr lang="en-US" sz="2000" dirty="0" err="1"/>
              <a:t>Lut</a:t>
            </a:r>
            <a:r>
              <a:rPr lang="en-US" sz="2000" dirty="0"/>
              <a:t> had faith in Him: He said: "I will leave home for the sake of my Lord: for He is Exalted in Might, and Wise."</a:t>
            </a:r>
          </a:p>
        </p:txBody>
      </p:sp>
      <p:sp>
        <p:nvSpPr>
          <p:cNvPr id="3" name="TextBox 2">
            <a:extLst>
              <a:ext uri="{FF2B5EF4-FFF2-40B4-BE49-F238E27FC236}">
                <a16:creationId xmlns:a16="http://schemas.microsoft.com/office/drawing/2014/main" id="{F334549F-D7B3-8168-71CF-AFC1AE056AB6}"/>
              </a:ext>
            </a:extLst>
          </p:cNvPr>
          <p:cNvSpPr txBox="1"/>
          <p:nvPr/>
        </p:nvSpPr>
        <p:spPr>
          <a:xfrm>
            <a:off x="2353676" y="42167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779923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B1CCA-1B81-BFCE-B4A9-42FBA6CAE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C40958-7D8F-6B26-C393-436545D6C279}"/>
              </a:ext>
            </a:extLst>
          </p:cNvPr>
          <p:cNvSpPr>
            <a:spLocks noGrp="1"/>
          </p:cNvSpPr>
          <p:nvPr>
            <p:ph type="title"/>
          </p:nvPr>
        </p:nvSpPr>
        <p:spPr>
          <a:xfrm>
            <a:off x="1863108" y="1728168"/>
            <a:ext cx="8465784" cy="3450327"/>
          </a:xfrm>
        </p:spPr>
        <p:txBody>
          <a:bodyPr>
            <a:noAutofit/>
          </a:bodyPr>
          <a:lstStyle/>
          <a:p>
            <a:r>
              <a:rPr lang="ar-EG" sz="5400" b="0" dirty="0"/>
              <a:t>وَوَهَبْنَا لَهُۥٓ إِسْحَـٰقَ وَيَعْقُوبَ وَجَعَلْنَا فِى ذُرِّيَّتِهِ ٱلنُّبُوَّةَ وَٱلْكِتَـٰبَ وَءَاتَيْنَـٰهُ أَجْرَهُۥ فِى ٱلدُّنْيَا ۖ وَإِنَّهُۥ فِى ٱلْـَٔاخِرَةِ لَمِنَ ٱلصَّـٰلِحِينَ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C99D36-5155-A026-9060-5CE72C760C08}"/>
              </a:ext>
            </a:extLst>
          </p:cNvPr>
          <p:cNvSpPr txBox="1"/>
          <p:nvPr/>
        </p:nvSpPr>
        <p:spPr>
          <a:xfrm>
            <a:off x="2060712" y="4494262"/>
            <a:ext cx="8070575" cy="1015663"/>
          </a:xfrm>
          <a:prstGeom prst="rect">
            <a:avLst/>
          </a:prstGeom>
          <a:noFill/>
        </p:spPr>
        <p:txBody>
          <a:bodyPr wrap="square">
            <a:spAutoFit/>
          </a:bodyPr>
          <a:lstStyle/>
          <a:p>
            <a:pPr algn="ctr" fontAlgn="base"/>
            <a:r>
              <a:rPr lang="en-US" sz="2000" dirty="0"/>
              <a:t>And We gave (Abraham) Isaac and Jacob, and ordained among his progeny Prophethood and Revelation, and We granted him his reward in this life; and he was in the Hereafter (of the company) of the Righteous.</a:t>
            </a:r>
          </a:p>
        </p:txBody>
      </p:sp>
      <p:sp>
        <p:nvSpPr>
          <p:cNvPr id="3" name="TextBox 2">
            <a:extLst>
              <a:ext uri="{FF2B5EF4-FFF2-40B4-BE49-F238E27FC236}">
                <a16:creationId xmlns:a16="http://schemas.microsoft.com/office/drawing/2014/main" id="{24FED917-0624-AAFD-CA18-1351382A6DFA}"/>
              </a:ext>
            </a:extLst>
          </p:cNvPr>
          <p:cNvSpPr txBox="1"/>
          <p:nvPr/>
        </p:nvSpPr>
        <p:spPr>
          <a:xfrm>
            <a:off x="1664132" y="4207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662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824E4-E542-D7D1-8B90-60994D9F85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C37F2B-30DB-F803-344F-1F4F6CDB6D0B}"/>
              </a:ext>
            </a:extLst>
          </p:cNvPr>
          <p:cNvSpPr>
            <a:spLocks noGrp="1"/>
          </p:cNvSpPr>
          <p:nvPr>
            <p:ph type="title"/>
          </p:nvPr>
        </p:nvSpPr>
        <p:spPr>
          <a:xfrm>
            <a:off x="1749494" y="2138841"/>
            <a:ext cx="8693012" cy="3450327"/>
          </a:xfrm>
        </p:spPr>
        <p:txBody>
          <a:bodyPr>
            <a:noAutofit/>
          </a:bodyPr>
          <a:lstStyle/>
          <a:p>
            <a:r>
              <a:rPr lang="ar-EG" sz="6000" b="0" dirty="0"/>
              <a:t>قُلْ سِيرُوا۟ فِى ٱلْأَرْضِ فَٱنظُرُوا۟ كَيْفَ كَانَ عَـٰقِبَةُ ٱلْمُجْرِمِينَ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10C5F4-8544-4FFC-D568-23105C1ACA05}"/>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Say: "Go ye through the earth and see what has been the end of those guilty (of sin)."</a:t>
            </a:r>
          </a:p>
        </p:txBody>
      </p:sp>
      <p:sp>
        <p:nvSpPr>
          <p:cNvPr id="3" name="TextBox 2">
            <a:extLst>
              <a:ext uri="{FF2B5EF4-FFF2-40B4-BE49-F238E27FC236}">
                <a16:creationId xmlns:a16="http://schemas.microsoft.com/office/drawing/2014/main" id="{18396E7E-F243-513F-E3D7-761A65189C4C}"/>
              </a:ext>
            </a:extLst>
          </p:cNvPr>
          <p:cNvSpPr txBox="1"/>
          <p:nvPr/>
        </p:nvSpPr>
        <p:spPr>
          <a:xfrm>
            <a:off x="3120125" y="43135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37673872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45A20-C170-A0C2-833D-7BBF7339A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0E6E13-2C72-91A5-2EFC-7CC26E8AAE50}"/>
              </a:ext>
            </a:extLst>
          </p:cNvPr>
          <p:cNvSpPr>
            <a:spLocks noGrp="1"/>
          </p:cNvSpPr>
          <p:nvPr>
            <p:ph type="title"/>
          </p:nvPr>
        </p:nvSpPr>
        <p:spPr>
          <a:xfrm>
            <a:off x="1863108" y="1914599"/>
            <a:ext cx="8465784" cy="3450327"/>
          </a:xfrm>
        </p:spPr>
        <p:txBody>
          <a:bodyPr>
            <a:noAutofit/>
          </a:bodyPr>
          <a:lstStyle/>
          <a:p>
            <a:r>
              <a:rPr lang="ar-EG" sz="5400" b="0" dirty="0"/>
              <a:t>وَلُوطًا إِذْ قَالَ لِقَوْمِهِۦٓ إِنَّكُمْ لَتَأْتُونَ ٱلْفَـٰحِشَةَ مَا سَبَقَكُم بِهَا مِنْ أَحَدٍۢ مِّنَ ٱلْعَـٰلَمِينَ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66032A-1344-D225-D596-323C0975A10D}"/>
              </a:ext>
            </a:extLst>
          </p:cNvPr>
          <p:cNvSpPr txBox="1"/>
          <p:nvPr/>
        </p:nvSpPr>
        <p:spPr>
          <a:xfrm>
            <a:off x="2060712" y="4357998"/>
            <a:ext cx="8070575" cy="707886"/>
          </a:xfrm>
          <a:prstGeom prst="rect">
            <a:avLst/>
          </a:prstGeom>
          <a:noFill/>
        </p:spPr>
        <p:txBody>
          <a:bodyPr wrap="square">
            <a:spAutoFit/>
          </a:bodyPr>
          <a:lstStyle/>
          <a:p>
            <a:pPr algn="ctr" fontAlgn="base"/>
            <a:r>
              <a:rPr lang="en-US" sz="2000" dirty="0"/>
              <a:t>And (remember) </a:t>
            </a:r>
            <a:r>
              <a:rPr lang="en-US" sz="2000" dirty="0" err="1"/>
              <a:t>Lut</a:t>
            </a:r>
            <a:r>
              <a:rPr lang="en-US" sz="2000" dirty="0"/>
              <a:t>: behold, he said to his people: "Ye do commit lewdness, such as no people in Creation (ever) committed before you.</a:t>
            </a:r>
          </a:p>
        </p:txBody>
      </p:sp>
      <p:sp>
        <p:nvSpPr>
          <p:cNvPr id="3" name="TextBox 2">
            <a:extLst>
              <a:ext uri="{FF2B5EF4-FFF2-40B4-BE49-F238E27FC236}">
                <a16:creationId xmlns:a16="http://schemas.microsoft.com/office/drawing/2014/main" id="{13D1EBBB-DD2A-E6ED-A06E-EA31F3C9F457}"/>
              </a:ext>
            </a:extLst>
          </p:cNvPr>
          <p:cNvSpPr txBox="1"/>
          <p:nvPr/>
        </p:nvSpPr>
        <p:spPr>
          <a:xfrm>
            <a:off x="2122858" y="40590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432397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4FE79-FF6A-D00D-9747-10FE3FBC14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E9B610-E0C4-6953-04E6-37D48D8DAD20}"/>
              </a:ext>
            </a:extLst>
          </p:cNvPr>
          <p:cNvSpPr>
            <a:spLocks noGrp="1"/>
          </p:cNvSpPr>
          <p:nvPr>
            <p:ph type="title"/>
          </p:nvPr>
        </p:nvSpPr>
        <p:spPr>
          <a:xfrm>
            <a:off x="1863108" y="1710413"/>
            <a:ext cx="8465784" cy="3450327"/>
          </a:xfrm>
        </p:spPr>
        <p:txBody>
          <a:bodyPr>
            <a:noAutofit/>
          </a:bodyPr>
          <a:lstStyle/>
          <a:p>
            <a:r>
              <a:rPr lang="ar-EG" sz="5400" b="0" dirty="0"/>
              <a:t>أَئِنَّكُمْ لَتَأْتُونَ ٱلرِّجَالَ وَتَقْطَعُونَ ٱلسَّبِيلَ وَتَأْتُونَ فِى نَادِيكُمُ ٱلْمُنكَرَۖ فَمَا كَانَ جَوَابَ قَوْمِهِۦٓ إِلَّآ أَن قَالُوا۟ ٱئْتِنَا بِعَذَابِ ٱللَّهِ إِن كُنتَ مِنَ ٱلصَّـٰدِقِينَ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DFB92F-E095-9314-1385-0D21C286CA08}"/>
              </a:ext>
            </a:extLst>
          </p:cNvPr>
          <p:cNvSpPr txBox="1"/>
          <p:nvPr/>
        </p:nvSpPr>
        <p:spPr>
          <a:xfrm>
            <a:off x="2060712" y="4846270"/>
            <a:ext cx="8070575" cy="1015663"/>
          </a:xfrm>
          <a:prstGeom prst="rect">
            <a:avLst/>
          </a:prstGeom>
          <a:noFill/>
        </p:spPr>
        <p:txBody>
          <a:bodyPr wrap="square">
            <a:spAutoFit/>
          </a:bodyPr>
          <a:lstStyle/>
          <a:p>
            <a:pPr algn="ctr" fontAlgn="base"/>
            <a:r>
              <a:rPr lang="en-US" sz="2000" dirty="0"/>
              <a:t>"Do ye indeed approach men, and cut off the highway?- and </a:t>
            </a:r>
            <a:r>
              <a:rPr lang="en-US" sz="2000" dirty="0" err="1"/>
              <a:t>practise</a:t>
            </a:r>
            <a:r>
              <a:rPr lang="en-US" sz="2000" dirty="0"/>
              <a:t> wickedness (even) in your councils?" But his people gave no answer but this: they said: "Bring us the Wrath of Allah if thou </a:t>
            </a:r>
            <a:r>
              <a:rPr lang="en-US" sz="2000" dirty="0" err="1"/>
              <a:t>tellest</a:t>
            </a:r>
            <a:r>
              <a:rPr lang="en-US" sz="2000" dirty="0"/>
              <a:t> the truth."</a:t>
            </a:r>
          </a:p>
        </p:txBody>
      </p:sp>
      <p:sp>
        <p:nvSpPr>
          <p:cNvPr id="3" name="TextBox 2">
            <a:extLst>
              <a:ext uri="{FF2B5EF4-FFF2-40B4-BE49-F238E27FC236}">
                <a16:creationId xmlns:a16="http://schemas.microsoft.com/office/drawing/2014/main" id="{2DE00675-E138-AB09-BE5B-71D03E84A594}"/>
              </a:ext>
            </a:extLst>
          </p:cNvPr>
          <p:cNvSpPr txBox="1"/>
          <p:nvPr/>
        </p:nvSpPr>
        <p:spPr>
          <a:xfrm>
            <a:off x="3285832" y="45730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1179086"/>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2FF3-490C-8407-8DCE-C55940D4C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18ADCA-D33D-9D01-0674-C89F608F5C6B}"/>
              </a:ext>
            </a:extLst>
          </p:cNvPr>
          <p:cNvSpPr>
            <a:spLocks noGrp="1"/>
          </p:cNvSpPr>
          <p:nvPr>
            <p:ph type="title"/>
          </p:nvPr>
        </p:nvSpPr>
        <p:spPr>
          <a:xfrm>
            <a:off x="1863108" y="2030009"/>
            <a:ext cx="8465784" cy="3450327"/>
          </a:xfrm>
        </p:spPr>
        <p:txBody>
          <a:bodyPr>
            <a:noAutofit/>
          </a:bodyPr>
          <a:lstStyle/>
          <a:p>
            <a:r>
              <a:rPr lang="ar-EG" sz="5400" b="0" dirty="0"/>
              <a:t>قَالَ رَبِّ ٱنصُرْنِى عَلَى ٱلْقَوْمِ ٱلْمُفْسِدِينَ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8A064E-BCB8-0D0F-5A04-6CF37B8193D2}"/>
              </a:ext>
            </a:extLst>
          </p:cNvPr>
          <p:cNvSpPr txBox="1"/>
          <p:nvPr/>
        </p:nvSpPr>
        <p:spPr>
          <a:xfrm>
            <a:off x="2060712" y="4062949"/>
            <a:ext cx="8070575" cy="400110"/>
          </a:xfrm>
          <a:prstGeom prst="rect">
            <a:avLst/>
          </a:prstGeom>
          <a:noFill/>
        </p:spPr>
        <p:txBody>
          <a:bodyPr wrap="square">
            <a:spAutoFit/>
          </a:bodyPr>
          <a:lstStyle/>
          <a:p>
            <a:pPr algn="ctr" fontAlgn="base"/>
            <a:r>
              <a:rPr lang="en-US" sz="2000" dirty="0"/>
              <a:t>He said: "O my Lord! help Thou me against people who do mischief!"</a:t>
            </a:r>
          </a:p>
        </p:txBody>
      </p:sp>
      <p:sp>
        <p:nvSpPr>
          <p:cNvPr id="3" name="TextBox 2">
            <a:extLst>
              <a:ext uri="{FF2B5EF4-FFF2-40B4-BE49-F238E27FC236}">
                <a16:creationId xmlns:a16="http://schemas.microsoft.com/office/drawing/2014/main" id="{5B8ABC5A-20AA-F431-A38A-F759C0BFA7B2}"/>
              </a:ext>
            </a:extLst>
          </p:cNvPr>
          <p:cNvSpPr txBox="1"/>
          <p:nvPr/>
        </p:nvSpPr>
        <p:spPr>
          <a:xfrm>
            <a:off x="1599075" y="37551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2737457"/>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D914D-C725-6BB8-A620-9128D293DD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E67F20-335F-1E9F-0548-6CCE869F501D}"/>
              </a:ext>
            </a:extLst>
          </p:cNvPr>
          <p:cNvSpPr>
            <a:spLocks noGrp="1"/>
          </p:cNvSpPr>
          <p:nvPr>
            <p:ph type="title"/>
          </p:nvPr>
        </p:nvSpPr>
        <p:spPr>
          <a:xfrm>
            <a:off x="1863108" y="1887966"/>
            <a:ext cx="8465784" cy="3450327"/>
          </a:xfrm>
        </p:spPr>
        <p:txBody>
          <a:bodyPr>
            <a:noAutofit/>
          </a:bodyPr>
          <a:lstStyle/>
          <a:p>
            <a:r>
              <a:rPr lang="ar-EG" sz="5400" b="0" dirty="0"/>
              <a:t>وَلَمَّا جَآءَتْ رُسُلُنَآ إِبْرَٰهِيمَ بِٱلْبُشْرَىٰ قَالُوٓا۟ إِنَّا مُهْلِكُوٓا۟ أَهْلِ هَـٰذِهِ ٱلْقَرْيَةِ ۖ إِنَّ أَهْلَهَا كَانُوا۟ 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42FCCD-C061-6A7D-9BB4-9E6CED31C467}"/>
              </a:ext>
            </a:extLst>
          </p:cNvPr>
          <p:cNvSpPr txBox="1"/>
          <p:nvPr/>
        </p:nvSpPr>
        <p:spPr>
          <a:xfrm>
            <a:off x="2060712" y="4648746"/>
            <a:ext cx="8070575" cy="1015663"/>
          </a:xfrm>
          <a:prstGeom prst="rect">
            <a:avLst/>
          </a:prstGeom>
          <a:noFill/>
        </p:spPr>
        <p:txBody>
          <a:bodyPr wrap="square">
            <a:spAutoFit/>
          </a:bodyPr>
          <a:lstStyle/>
          <a:p>
            <a:pPr algn="ctr" fontAlgn="base"/>
            <a:r>
              <a:rPr lang="en-US" sz="2000" dirty="0"/>
              <a:t>When Our Messengers came to Abraham with the good news, they said: "We are indeed going to destroy the people of this township: for truly they are (addicted to) crime."</a:t>
            </a:r>
          </a:p>
        </p:txBody>
      </p:sp>
      <p:sp>
        <p:nvSpPr>
          <p:cNvPr id="3" name="TextBox 2">
            <a:extLst>
              <a:ext uri="{FF2B5EF4-FFF2-40B4-BE49-F238E27FC236}">
                <a16:creationId xmlns:a16="http://schemas.microsoft.com/office/drawing/2014/main" id="{7CA8DF7E-B86D-AFD5-18C4-070A7CB98D9C}"/>
              </a:ext>
            </a:extLst>
          </p:cNvPr>
          <p:cNvSpPr txBox="1"/>
          <p:nvPr/>
        </p:nvSpPr>
        <p:spPr>
          <a:xfrm>
            <a:off x="4182477" y="43734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46809834"/>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799D3-827D-524D-55F5-73306DD9FE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7A82A1-88D4-D010-FD35-F22868FE1DF9}"/>
              </a:ext>
            </a:extLst>
          </p:cNvPr>
          <p:cNvSpPr>
            <a:spLocks noGrp="1"/>
          </p:cNvSpPr>
          <p:nvPr>
            <p:ph type="title"/>
          </p:nvPr>
        </p:nvSpPr>
        <p:spPr>
          <a:xfrm>
            <a:off x="1863108" y="1754801"/>
            <a:ext cx="8465784" cy="3450327"/>
          </a:xfrm>
        </p:spPr>
        <p:txBody>
          <a:bodyPr>
            <a:noAutofit/>
          </a:bodyPr>
          <a:lstStyle/>
          <a:p>
            <a:r>
              <a:rPr lang="ar-EG" sz="6000" b="0" dirty="0"/>
              <a:t>قَالَ إِنَّ فِيهَا لُوطًۭاۚ قَالُوا۟ نَحْنُ أَعْلَمُ بِمَن فِيهَا ۖ لَنُنَجِّيَنَّهُۥ وَأَهْلَهُۥٓ إِلَّا ٱمْرَأَتَهُۥ كَانَتْ مِنَ ٱلْغَـٰبِرِينَ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C640B2-99BB-9F23-7385-C632113C8467}"/>
              </a:ext>
            </a:extLst>
          </p:cNvPr>
          <p:cNvSpPr txBox="1"/>
          <p:nvPr/>
        </p:nvSpPr>
        <p:spPr>
          <a:xfrm>
            <a:off x="2060712" y="4669284"/>
            <a:ext cx="8070575" cy="1015663"/>
          </a:xfrm>
          <a:prstGeom prst="rect">
            <a:avLst/>
          </a:prstGeom>
          <a:noFill/>
        </p:spPr>
        <p:txBody>
          <a:bodyPr wrap="square">
            <a:spAutoFit/>
          </a:bodyPr>
          <a:lstStyle/>
          <a:p>
            <a:pPr algn="ctr" fontAlgn="base"/>
            <a:r>
              <a:rPr lang="en-US" sz="2000" dirty="0"/>
              <a:t>He said: "But there is </a:t>
            </a:r>
            <a:r>
              <a:rPr lang="en-US" sz="2000" dirty="0" err="1"/>
              <a:t>Lut</a:t>
            </a:r>
            <a:r>
              <a:rPr lang="en-US" sz="2000" dirty="0"/>
              <a:t> there." They said: "Well do we know who is there: we will certainly save him and his following,- except his wife: she is of those who lag behind!"</a:t>
            </a:r>
          </a:p>
        </p:txBody>
      </p:sp>
      <p:sp>
        <p:nvSpPr>
          <p:cNvPr id="3" name="TextBox 2">
            <a:extLst>
              <a:ext uri="{FF2B5EF4-FFF2-40B4-BE49-F238E27FC236}">
                <a16:creationId xmlns:a16="http://schemas.microsoft.com/office/drawing/2014/main" id="{DF96A307-F8CD-9979-8D7D-F5300AD0ED8E}"/>
              </a:ext>
            </a:extLst>
          </p:cNvPr>
          <p:cNvSpPr txBox="1"/>
          <p:nvPr/>
        </p:nvSpPr>
        <p:spPr>
          <a:xfrm>
            <a:off x="3454508" y="43616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20242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92B9B-F8DD-B533-6A47-2BAB1154C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C5907-046D-C58A-6C26-C92062AFC71F}"/>
              </a:ext>
            </a:extLst>
          </p:cNvPr>
          <p:cNvSpPr>
            <a:spLocks noGrp="1"/>
          </p:cNvSpPr>
          <p:nvPr>
            <p:ph type="title"/>
          </p:nvPr>
        </p:nvSpPr>
        <p:spPr>
          <a:xfrm>
            <a:off x="1863108" y="1568370"/>
            <a:ext cx="8465784" cy="3450327"/>
          </a:xfrm>
        </p:spPr>
        <p:txBody>
          <a:bodyPr>
            <a:noAutofit/>
          </a:bodyPr>
          <a:lstStyle/>
          <a:p>
            <a:r>
              <a:rPr lang="ar-EG" sz="5400" b="0" dirty="0"/>
              <a:t>وَلَمَّآ أَن جَآءَتْ رُسُلُنَا لُوطًۭا سِىٓءَ بِهِمْ وَضَاقَ بِهِمْ ذَرْعًۭا وَقَالُوا۟ لَا تَخَفْ وَلَا تَحْزَنْ ۖ إِنَّا مُنَجُّوكَ وَأَهْلَكَ إِلَّا ٱمْرَأَتَكَ كَانَتْ مِنَ ٱلْغَـٰبِرِينَ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62AE44-7A2F-2E6B-5FF5-6E9328FAC456}"/>
              </a:ext>
            </a:extLst>
          </p:cNvPr>
          <p:cNvSpPr txBox="1"/>
          <p:nvPr/>
        </p:nvSpPr>
        <p:spPr>
          <a:xfrm>
            <a:off x="2060712" y="4713302"/>
            <a:ext cx="8070575" cy="1323439"/>
          </a:xfrm>
          <a:prstGeom prst="rect">
            <a:avLst/>
          </a:prstGeom>
          <a:noFill/>
        </p:spPr>
        <p:txBody>
          <a:bodyPr wrap="square">
            <a:spAutoFit/>
          </a:bodyPr>
          <a:lstStyle/>
          <a:p>
            <a:pPr algn="ctr" fontAlgn="base"/>
            <a:r>
              <a:rPr lang="en-US" sz="2000" dirty="0"/>
              <a:t>And when Our Messengers came to </a:t>
            </a:r>
            <a:r>
              <a:rPr lang="en-US" sz="2000" dirty="0" err="1"/>
              <a:t>Lut</a:t>
            </a:r>
            <a:r>
              <a:rPr lang="en-US" sz="2000" dirty="0"/>
              <a:t>, he was grieved on their account, and felt himself powerless (to protect) them: but they said: "Fear thou not, nor grieve: we are (here) to save thee and thy following, except thy wife: she is of those who lag behind.</a:t>
            </a:r>
          </a:p>
        </p:txBody>
      </p:sp>
      <p:sp>
        <p:nvSpPr>
          <p:cNvPr id="3" name="TextBox 2">
            <a:extLst>
              <a:ext uri="{FF2B5EF4-FFF2-40B4-BE49-F238E27FC236}">
                <a16:creationId xmlns:a16="http://schemas.microsoft.com/office/drawing/2014/main" id="{35C96F9B-2277-CFF4-7A9A-12589E2495FE}"/>
              </a:ext>
            </a:extLst>
          </p:cNvPr>
          <p:cNvSpPr txBox="1"/>
          <p:nvPr/>
        </p:nvSpPr>
        <p:spPr>
          <a:xfrm>
            <a:off x="3658696" y="44325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175402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27786-CF63-7983-BEC7-D598202FC9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8777D-668F-6531-CAF2-C063BE258DC0}"/>
              </a:ext>
            </a:extLst>
          </p:cNvPr>
          <p:cNvSpPr>
            <a:spLocks noGrp="1"/>
          </p:cNvSpPr>
          <p:nvPr>
            <p:ph type="title"/>
          </p:nvPr>
        </p:nvSpPr>
        <p:spPr>
          <a:xfrm>
            <a:off x="1863108" y="1941232"/>
            <a:ext cx="8465784" cy="3450327"/>
          </a:xfrm>
        </p:spPr>
        <p:txBody>
          <a:bodyPr>
            <a:noAutofit/>
          </a:bodyPr>
          <a:lstStyle/>
          <a:p>
            <a:r>
              <a:rPr lang="ar-EG" sz="5400" b="0" dirty="0"/>
              <a:t>إِنَّا مُنزِلُونَ عَلَىٰٓ أَهْلِ هَـٰذِهِ ٱلْقَرْيَةِ رِجْزًۭا مِّنَ ٱلسَّمَآءِ بِمَا كَانُوا۟ يَفْسُقُونَ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257078-BEEF-2110-68FE-DE66B5A95732}"/>
              </a:ext>
            </a:extLst>
          </p:cNvPr>
          <p:cNvSpPr txBox="1"/>
          <p:nvPr/>
        </p:nvSpPr>
        <p:spPr>
          <a:xfrm>
            <a:off x="2060712" y="4394075"/>
            <a:ext cx="8070575" cy="707886"/>
          </a:xfrm>
          <a:prstGeom prst="rect">
            <a:avLst/>
          </a:prstGeom>
          <a:noFill/>
        </p:spPr>
        <p:txBody>
          <a:bodyPr wrap="square">
            <a:spAutoFit/>
          </a:bodyPr>
          <a:lstStyle/>
          <a:p>
            <a:pPr algn="ctr" fontAlgn="base"/>
            <a:r>
              <a:rPr lang="en-US" sz="2000" dirty="0"/>
              <a:t>"For we are going to bring down on the people of this township a Punishment from heaven, because they have been wickedly rebellious."</a:t>
            </a:r>
          </a:p>
        </p:txBody>
      </p:sp>
      <p:sp>
        <p:nvSpPr>
          <p:cNvPr id="3" name="TextBox 2">
            <a:extLst>
              <a:ext uri="{FF2B5EF4-FFF2-40B4-BE49-F238E27FC236}">
                <a16:creationId xmlns:a16="http://schemas.microsoft.com/office/drawing/2014/main" id="{87995AB3-118F-152D-5FB9-8D4B975E89FF}"/>
              </a:ext>
            </a:extLst>
          </p:cNvPr>
          <p:cNvSpPr txBox="1"/>
          <p:nvPr/>
        </p:nvSpPr>
        <p:spPr>
          <a:xfrm>
            <a:off x="2673275" y="408629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839625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F37D2-6FD5-5E29-556B-947E0C6EA8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741F8-8498-3C4C-DA53-98A9D8614B56}"/>
              </a:ext>
            </a:extLst>
          </p:cNvPr>
          <p:cNvSpPr>
            <a:spLocks noGrp="1"/>
          </p:cNvSpPr>
          <p:nvPr>
            <p:ph type="title"/>
          </p:nvPr>
        </p:nvSpPr>
        <p:spPr>
          <a:xfrm>
            <a:off x="1863108" y="2021131"/>
            <a:ext cx="8465784" cy="3450327"/>
          </a:xfrm>
        </p:spPr>
        <p:txBody>
          <a:bodyPr>
            <a:noAutofit/>
          </a:bodyPr>
          <a:lstStyle/>
          <a:p>
            <a:r>
              <a:rPr lang="ar-EG" sz="5400" b="0" dirty="0"/>
              <a:t>وَلَقَد تَّرَكْنَا مِنْهَآ ءَايَةًۢ بَيِّنَةًۭ لِّقَوْمٍۢ يَعْقِلُونَ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252498-2994-5E9E-F2B5-1EE5AF6D9148}"/>
              </a:ext>
            </a:extLst>
          </p:cNvPr>
          <p:cNvSpPr txBox="1"/>
          <p:nvPr/>
        </p:nvSpPr>
        <p:spPr>
          <a:xfrm>
            <a:off x="2060712" y="4089210"/>
            <a:ext cx="8070575" cy="707886"/>
          </a:xfrm>
          <a:prstGeom prst="rect">
            <a:avLst/>
          </a:prstGeom>
          <a:noFill/>
        </p:spPr>
        <p:txBody>
          <a:bodyPr wrap="square">
            <a:spAutoFit/>
          </a:bodyPr>
          <a:lstStyle/>
          <a:p>
            <a:pPr algn="ctr" fontAlgn="base"/>
            <a:r>
              <a:rPr lang="en-US" sz="2000" dirty="0"/>
              <a:t>And We have left thereof an evident Sign, for any people who (care to) understand.</a:t>
            </a:r>
          </a:p>
        </p:txBody>
      </p:sp>
      <p:sp>
        <p:nvSpPr>
          <p:cNvPr id="3" name="TextBox 2">
            <a:extLst>
              <a:ext uri="{FF2B5EF4-FFF2-40B4-BE49-F238E27FC236}">
                <a16:creationId xmlns:a16="http://schemas.microsoft.com/office/drawing/2014/main" id="{1593B42E-8EA0-2870-C25D-DBD20D586B6E}"/>
              </a:ext>
            </a:extLst>
          </p:cNvPr>
          <p:cNvSpPr txBox="1"/>
          <p:nvPr/>
        </p:nvSpPr>
        <p:spPr>
          <a:xfrm>
            <a:off x="1643465" y="37814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036277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27E1C-2F63-00B7-FF9E-62A7B9CA4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5ECFFF-FE25-3E83-D47F-C1565C405016}"/>
              </a:ext>
            </a:extLst>
          </p:cNvPr>
          <p:cNvSpPr>
            <a:spLocks noGrp="1"/>
          </p:cNvSpPr>
          <p:nvPr>
            <p:ph type="title"/>
          </p:nvPr>
        </p:nvSpPr>
        <p:spPr>
          <a:xfrm>
            <a:off x="1863108" y="1861333"/>
            <a:ext cx="8465784" cy="3450327"/>
          </a:xfrm>
        </p:spPr>
        <p:txBody>
          <a:bodyPr>
            <a:noAutofit/>
          </a:bodyPr>
          <a:lstStyle/>
          <a:p>
            <a:r>
              <a:rPr lang="ar-EG" sz="5400" b="0" dirty="0"/>
              <a:t>وَإِلَىٰ مَدْيَنَ أَخَاهُمْ شُعَيْبًۭا فَقَالَ يَـٰقَوْمِ ٱعْبُدُوا۟ ٱللَّهَ وَٱرْجُوا۟ ٱلْيَوْمَ ٱلْـَٔاخِرَ وَلَا تَعْثَوْا۟ فِى ٱلْأَرْضِ 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47EFB7-EE20-7E0B-D0F3-5F8891A5B8AE}"/>
              </a:ext>
            </a:extLst>
          </p:cNvPr>
          <p:cNvSpPr txBox="1"/>
          <p:nvPr/>
        </p:nvSpPr>
        <p:spPr>
          <a:xfrm>
            <a:off x="2060712" y="4586359"/>
            <a:ext cx="8070575" cy="1015663"/>
          </a:xfrm>
          <a:prstGeom prst="rect">
            <a:avLst/>
          </a:prstGeom>
          <a:noFill/>
        </p:spPr>
        <p:txBody>
          <a:bodyPr wrap="square">
            <a:spAutoFit/>
          </a:bodyPr>
          <a:lstStyle/>
          <a:p>
            <a:pPr algn="ctr" fontAlgn="base"/>
            <a:r>
              <a:rPr lang="en-US" sz="2000" dirty="0"/>
              <a:t>To the Madyan (people) (We sent) their brother Shu'aib. Then he said: "O my people! serve Allah, and fear the Last Day: nor commit evil on the earth, with intent to do mischief."</a:t>
            </a:r>
          </a:p>
        </p:txBody>
      </p:sp>
      <p:sp>
        <p:nvSpPr>
          <p:cNvPr id="3" name="TextBox 2">
            <a:extLst>
              <a:ext uri="{FF2B5EF4-FFF2-40B4-BE49-F238E27FC236}">
                <a16:creationId xmlns:a16="http://schemas.microsoft.com/office/drawing/2014/main" id="{A3E1FDBC-25A1-7A17-0168-BD993AAA32D3}"/>
              </a:ext>
            </a:extLst>
          </p:cNvPr>
          <p:cNvSpPr txBox="1"/>
          <p:nvPr/>
        </p:nvSpPr>
        <p:spPr>
          <a:xfrm>
            <a:off x="2868584" y="43496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357994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3071C-43EC-4744-382A-3803191C6C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2EEB20-642C-FDB6-AED2-E03C40CD0480}"/>
              </a:ext>
            </a:extLst>
          </p:cNvPr>
          <p:cNvSpPr>
            <a:spLocks noGrp="1"/>
          </p:cNvSpPr>
          <p:nvPr>
            <p:ph type="title"/>
          </p:nvPr>
        </p:nvSpPr>
        <p:spPr>
          <a:xfrm>
            <a:off x="1863108" y="2101030"/>
            <a:ext cx="8465784" cy="3450327"/>
          </a:xfrm>
        </p:spPr>
        <p:txBody>
          <a:bodyPr>
            <a:noAutofit/>
          </a:bodyPr>
          <a:lstStyle/>
          <a:p>
            <a:r>
              <a:rPr lang="ar-EG" sz="6000" b="0" dirty="0"/>
              <a:t>فَكَذَّبُوهُ فَأَخَذَتْهُمُ ٱلرَّجْفَةُ فَأَصْبَحُوا۟ فِى دَارِهِمْ جَـٰثِمِينَ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FB2FE0-EADB-69D6-CACB-7588076794E4}"/>
              </a:ext>
            </a:extLst>
          </p:cNvPr>
          <p:cNvSpPr txBox="1"/>
          <p:nvPr/>
        </p:nvSpPr>
        <p:spPr>
          <a:xfrm>
            <a:off x="2060712" y="4604115"/>
            <a:ext cx="8070575" cy="707886"/>
          </a:xfrm>
          <a:prstGeom prst="rect">
            <a:avLst/>
          </a:prstGeom>
          <a:noFill/>
        </p:spPr>
        <p:txBody>
          <a:bodyPr wrap="square">
            <a:spAutoFit/>
          </a:bodyPr>
          <a:lstStyle/>
          <a:p>
            <a:pPr algn="ctr" fontAlgn="base"/>
            <a:r>
              <a:rPr lang="en-US" sz="2000" dirty="0"/>
              <a:t>But they rejected him: Then the mighty Blast seized them, and they lay prostrate in their homes by the morning.</a:t>
            </a:r>
          </a:p>
        </p:txBody>
      </p:sp>
      <p:sp>
        <p:nvSpPr>
          <p:cNvPr id="3" name="TextBox 2">
            <a:extLst>
              <a:ext uri="{FF2B5EF4-FFF2-40B4-BE49-F238E27FC236}">
                <a16:creationId xmlns:a16="http://schemas.microsoft.com/office/drawing/2014/main" id="{0A47C95C-640B-E5F5-FE35-B6ADD3E3B152}"/>
              </a:ext>
            </a:extLst>
          </p:cNvPr>
          <p:cNvSpPr txBox="1"/>
          <p:nvPr/>
        </p:nvSpPr>
        <p:spPr>
          <a:xfrm>
            <a:off x="3507776" y="42963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11470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4083D-375B-2222-9247-F6EEB58F4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1C38F2-402F-DBF1-0970-6C6D0984B1C7}"/>
              </a:ext>
            </a:extLst>
          </p:cNvPr>
          <p:cNvSpPr>
            <a:spLocks noGrp="1"/>
          </p:cNvSpPr>
          <p:nvPr>
            <p:ph type="title"/>
          </p:nvPr>
        </p:nvSpPr>
        <p:spPr>
          <a:xfrm>
            <a:off x="1749494" y="2138841"/>
            <a:ext cx="8693012" cy="3450327"/>
          </a:xfrm>
        </p:spPr>
        <p:txBody>
          <a:bodyPr>
            <a:noAutofit/>
          </a:bodyPr>
          <a:lstStyle/>
          <a:p>
            <a:r>
              <a:rPr lang="ar-EG" sz="6000" b="0" dirty="0"/>
              <a:t>وَلَا تَحْزَنْ عَلَيْهِمْ وَلَا تَكُن فِى ضَيْقٍۢ مِّمَّا يَمْكُرُونَ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F62987-C5A5-F9AF-C6C7-4BE89C24B0CC}"/>
              </a:ext>
            </a:extLst>
          </p:cNvPr>
          <p:cNvSpPr txBox="1"/>
          <p:nvPr/>
        </p:nvSpPr>
        <p:spPr>
          <a:xfrm>
            <a:off x="2060712" y="4621295"/>
            <a:ext cx="8070575" cy="400110"/>
          </a:xfrm>
          <a:prstGeom prst="rect">
            <a:avLst/>
          </a:prstGeom>
          <a:noFill/>
        </p:spPr>
        <p:txBody>
          <a:bodyPr wrap="square">
            <a:spAutoFit/>
          </a:bodyPr>
          <a:lstStyle/>
          <a:p>
            <a:pPr algn="ctr" fontAlgn="base"/>
            <a:r>
              <a:rPr lang="en-US" sz="2000" dirty="0"/>
              <a:t>But grieve not over them, nor distress thyself because of their plots.</a:t>
            </a:r>
          </a:p>
        </p:txBody>
      </p:sp>
      <p:sp>
        <p:nvSpPr>
          <p:cNvPr id="3" name="TextBox 2">
            <a:extLst>
              <a:ext uri="{FF2B5EF4-FFF2-40B4-BE49-F238E27FC236}">
                <a16:creationId xmlns:a16="http://schemas.microsoft.com/office/drawing/2014/main" id="{D3C0EEB5-D51A-D4E6-8F58-5638EDA46901}"/>
              </a:ext>
            </a:extLst>
          </p:cNvPr>
          <p:cNvSpPr txBox="1"/>
          <p:nvPr/>
        </p:nvSpPr>
        <p:spPr>
          <a:xfrm>
            <a:off x="4141057" y="4345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3821036316"/>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C2DB6-0AC7-40D8-E345-07389CD88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91874-E72C-C4B3-C2ED-F303D4EE3238}"/>
              </a:ext>
            </a:extLst>
          </p:cNvPr>
          <p:cNvSpPr>
            <a:spLocks noGrp="1"/>
          </p:cNvSpPr>
          <p:nvPr>
            <p:ph type="title"/>
          </p:nvPr>
        </p:nvSpPr>
        <p:spPr>
          <a:xfrm>
            <a:off x="1863107" y="1602443"/>
            <a:ext cx="8465784" cy="3450327"/>
          </a:xfrm>
        </p:spPr>
        <p:txBody>
          <a:bodyPr>
            <a:noAutofit/>
          </a:bodyPr>
          <a:lstStyle/>
          <a:p>
            <a:r>
              <a:rPr lang="ar-EG" sz="5400" b="0" dirty="0"/>
              <a:t>وَعَادًۭا وَثَمُودَا۟ وَقَد تَّبَيَّنَ لَكُم مِّن مَّسَـٰكِنِهِمْ ۖ وَزَيَّنَ لَهُمُ ٱلشَّيْطَـٰنُ أَعْمَـٰلَهُمْ فَصَدَّهُمْ عَنِ ٱلسَّبِيلِ وَكَانُوا۟ مُسْتَبْصِرِينَ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F299E1-7198-D1D1-0376-C4867A66E90C}"/>
              </a:ext>
            </a:extLst>
          </p:cNvPr>
          <p:cNvSpPr txBox="1"/>
          <p:nvPr/>
        </p:nvSpPr>
        <p:spPr>
          <a:xfrm>
            <a:off x="2060712" y="4391051"/>
            <a:ext cx="8070575" cy="1323439"/>
          </a:xfrm>
          <a:prstGeom prst="rect">
            <a:avLst/>
          </a:prstGeom>
          <a:noFill/>
        </p:spPr>
        <p:txBody>
          <a:bodyPr wrap="square">
            <a:spAutoFit/>
          </a:bodyPr>
          <a:lstStyle/>
          <a:p>
            <a:pPr algn="ctr" fontAlgn="base"/>
            <a:r>
              <a:rPr lang="en-US" sz="2000" dirty="0"/>
              <a:t>(Remember also) the 'Ad and the Thamud (people): clearly will appear to you from (the traces) of their buildings (their fate): the Evil One made their deeds alluring to them, and kept them back from the Path, though they were gifted with intelligence and skill.</a:t>
            </a:r>
          </a:p>
        </p:txBody>
      </p:sp>
      <p:sp>
        <p:nvSpPr>
          <p:cNvPr id="3" name="TextBox 2">
            <a:extLst>
              <a:ext uri="{FF2B5EF4-FFF2-40B4-BE49-F238E27FC236}">
                <a16:creationId xmlns:a16="http://schemas.microsoft.com/office/drawing/2014/main" id="{FE2ABC9B-8096-9EA1-76DC-23842C8EFC13}"/>
              </a:ext>
            </a:extLst>
          </p:cNvPr>
          <p:cNvSpPr txBox="1"/>
          <p:nvPr/>
        </p:nvSpPr>
        <p:spPr>
          <a:xfrm>
            <a:off x="1547572" y="41065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875751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DBE9B-C73E-CCED-F797-8537E56D5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F72057-D180-C717-E4DD-91E6CA467844}"/>
              </a:ext>
            </a:extLst>
          </p:cNvPr>
          <p:cNvSpPr>
            <a:spLocks noGrp="1"/>
          </p:cNvSpPr>
          <p:nvPr>
            <p:ph type="title"/>
          </p:nvPr>
        </p:nvSpPr>
        <p:spPr>
          <a:xfrm>
            <a:off x="1863108" y="1771119"/>
            <a:ext cx="8465784" cy="3450327"/>
          </a:xfrm>
        </p:spPr>
        <p:txBody>
          <a:bodyPr>
            <a:noAutofit/>
          </a:bodyPr>
          <a:lstStyle/>
          <a:p>
            <a:r>
              <a:rPr lang="ar-EG" sz="6000" b="0" dirty="0"/>
              <a:t>وَقَـٰرُونَ وَفِرْعَوْنَ وَهَـٰمَـٰنَۖ وَلَقَدْ جَآءَهُم مُّوسَىٰ بِٱلْبَيِّنَـٰتِ فَٱسْتَكْبَرُوا۟ فِى ٱلْأَرْضِ وَمَا كَانُوا۟ سَـٰبِقِينَ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04EC65-23AC-70BD-BC2B-D40BE81FAB96}"/>
              </a:ext>
            </a:extLst>
          </p:cNvPr>
          <p:cNvSpPr txBox="1"/>
          <p:nvPr/>
        </p:nvSpPr>
        <p:spPr>
          <a:xfrm>
            <a:off x="2060712" y="4713614"/>
            <a:ext cx="8070575" cy="1015663"/>
          </a:xfrm>
          <a:prstGeom prst="rect">
            <a:avLst/>
          </a:prstGeom>
          <a:noFill/>
        </p:spPr>
        <p:txBody>
          <a:bodyPr wrap="square">
            <a:spAutoFit/>
          </a:bodyPr>
          <a:lstStyle/>
          <a:p>
            <a:pPr algn="ctr" fontAlgn="base"/>
            <a:r>
              <a:rPr lang="en-US" sz="2000" dirty="0"/>
              <a:t>(Remember also) Qarun, Pharaoh, and Haman: there came to them Moses with Clear Signs, but they behaved with insolence on the earth; yet they could not overreach (Us).</a:t>
            </a:r>
          </a:p>
        </p:txBody>
      </p:sp>
      <p:sp>
        <p:nvSpPr>
          <p:cNvPr id="3" name="TextBox 2">
            <a:extLst>
              <a:ext uri="{FF2B5EF4-FFF2-40B4-BE49-F238E27FC236}">
                <a16:creationId xmlns:a16="http://schemas.microsoft.com/office/drawing/2014/main" id="{E9AEB442-36BD-7A82-6269-C70BCE150678}"/>
              </a:ext>
            </a:extLst>
          </p:cNvPr>
          <p:cNvSpPr txBox="1"/>
          <p:nvPr/>
        </p:nvSpPr>
        <p:spPr>
          <a:xfrm>
            <a:off x="2231153" y="440583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934389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6B652-E887-6F98-0E8B-F25C865AB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BF2CD-BE46-5ECC-5825-BC4E049BF456}"/>
              </a:ext>
            </a:extLst>
          </p:cNvPr>
          <p:cNvSpPr>
            <a:spLocks noGrp="1"/>
          </p:cNvSpPr>
          <p:nvPr>
            <p:ph type="title"/>
          </p:nvPr>
        </p:nvSpPr>
        <p:spPr>
          <a:xfrm>
            <a:off x="1863108" y="1352063"/>
            <a:ext cx="8465784" cy="3450327"/>
          </a:xfrm>
        </p:spPr>
        <p:txBody>
          <a:bodyPr>
            <a:noAutofit/>
          </a:bodyPr>
          <a:lstStyle/>
          <a:p>
            <a:r>
              <a:rPr lang="ar-EG" sz="4800" b="0" dirty="0"/>
              <a:t>فَكُلًّا أَخَذْنَا بِذَنۢبِهِۦ ۖ فَمِنْهُم مَّنْ أَرْسَلْنَا عَلَيْهِ حَاصِبًۭا وَمِنْهُم مَّنْ أَخَذَتْهُ ٱلصَّيْحَةُ وَمِنْهُم مَّنْ خَسَفْنَا بِهِ ٱلْأَرْضَ وَمِنْهُم مَّنْ أَغْرَقْنَا ۚ وَمَا كَانَ ٱللَّهُ لِيَظْلِمَهُمْ وَلَـٰكِن كَانُوٓا۟ أَنفُسَهُمْ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58CED5-F46B-F876-0C98-70CFFEDD5FAB}"/>
              </a:ext>
            </a:extLst>
          </p:cNvPr>
          <p:cNvSpPr txBox="1"/>
          <p:nvPr/>
        </p:nvSpPr>
        <p:spPr>
          <a:xfrm>
            <a:off x="2060712" y="4411773"/>
            <a:ext cx="8070575" cy="1631216"/>
          </a:xfrm>
          <a:prstGeom prst="rect">
            <a:avLst/>
          </a:prstGeom>
          <a:noFill/>
        </p:spPr>
        <p:txBody>
          <a:bodyPr wrap="square">
            <a:spAutoFit/>
          </a:bodyPr>
          <a:lstStyle/>
          <a:p>
            <a:pPr algn="ctr" fontAlgn="base"/>
            <a:r>
              <a:rPr lang="en-US" sz="2000" dirty="0"/>
              <a:t>Each one of them We seized for his crime: of them, against some We sent a violent tornado (with showers of stones); some were caught by a (mighty) Blast; some We caused the earth to swallow up; and some We drowned (in the waters): It was not Allah Who injured (or oppressed) them:" They injured (and oppressed) their own souls.</a:t>
            </a:r>
          </a:p>
        </p:txBody>
      </p:sp>
      <p:sp>
        <p:nvSpPr>
          <p:cNvPr id="3" name="TextBox 2">
            <a:extLst>
              <a:ext uri="{FF2B5EF4-FFF2-40B4-BE49-F238E27FC236}">
                <a16:creationId xmlns:a16="http://schemas.microsoft.com/office/drawing/2014/main" id="{DD05B712-33F2-1A8A-CD5D-D49DD74B8724}"/>
              </a:ext>
            </a:extLst>
          </p:cNvPr>
          <p:cNvSpPr txBox="1"/>
          <p:nvPr/>
        </p:nvSpPr>
        <p:spPr>
          <a:xfrm>
            <a:off x="1449918" y="4094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8112341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7EAE2-01AC-F804-AD08-3CCC3B875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43E57-45DF-731A-0BF6-CE148EB285B4}"/>
              </a:ext>
            </a:extLst>
          </p:cNvPr>
          <p:cNvSpPr>
            <a:spLocks noGrp="1"/>
          </p:cNvSpPr>
          <p:nvPr>
            <p:ph type="title"/>
          </p:nvPr>
        </p:nvSpPr>
        <p:spPr>
          <a:xfrm>
            <a:off x="1863108" y="1600638"/>
            <a:ext cx="8465784" cy="3450327"/>
          </a:xfrm>
        </p:spPr>
        <p:txBody>
          <a:bodyPr>
            <a:noAutofit/>
          </a:bodyPr>
          <a:lstStyle/>
          <a:p>
            <a:r>
              <a:rPr lang="ar-EG" sz="6000" b="0" dirty="0"/>
              <a:t>مَثَلُ ٱلَّذِينَ ٱتَّخَذُوا۟ مِن دُونِ ٱللَّهِ أَوْلِيَآءَ كَمَثَلِ ٱلْعَنكَبُوتِ ٱتَّخَذَتْ بَيْتًۭاۖ وَإِنَّ أَوْهَنَ ٱلْبُيُوتِ لَبَيْتُ ٱلْعَنكَبُوتِۖ لَوْ كَانُوا۟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246C58-E201-14B6-D281-189F8DDA1134}"/>
              </a:ext>
            </a:extLst>
          </p:cNvPr>
          <p:cNvSpPr txBox="1"/>
          <p:nvPr/>
        </p:nvSpPr>
        <p:spPr>
          <a:xfrm>
            <a:off x="2060712" y="4935556"/>
            <a:ext cx="8070575" cy="1015663"/>
          </a:xfrm>
          <a:prstGeom prst="rect">
            <a:avLst/>
          </a:prstGeom>
          <a:noFill/>
        </p:spPr>
        <p:txBody>
          <a:bodyPr wrap="square">
            <a:spAutoFit/>
          </a:bodyPr>
          <a:lstStyle/>
          <a:p>
            <a:pPr algn="ctr" fontAlgn="base"/>
            <a:r>
              <a:rPr lang="en-US" sz="2000" dirty="0"/>
              <a:t>The parable of those who take protectors other than Allah is that of the spider, who builds (to itself) a house; but truly the flimsiest of houses is the spider's house;- if they but knew.</a:t>
            </a:r>
          </a:p>
        </p:txBody>
      </p:sp>
      <p:sp>
        <p:nvSpPr>
          <p:cNvPr id="3" name="TextBox 2">
            <a:extLst>
              <a:ext uri="{FF2B5EF4-FFF2-40B4-BE49-F238E27FC236}">
                <a16:creationId xmlns:a16="http://schemas.microsoft.com/office/drawing/2014/main" id="{0BC8B3CD-C9E7-3322-FB75-200D498A6AF0}"/>
              </a:ext>
            </a:extLst>
          </p:cNvPr>
          <p:cNvSpPr txBox="1"/>
          <p:nvPr/>
        </p:nvSpPr>
        <p:spPr>
          <a:xfrm>
            <a:off x="3704847" y="46277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4443521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872C8-8C9A-EFB6-E70D-337F0D5C6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82FF23-A6A4-7376-8ECF-A62B076BA227}"/>
              </a:ext>
            </a:extLst>
          </p:cNvPr>
          <p:cNvSpPr>
            <a:spLocks noGrp="1"/>
          </p:cNvSpPr>
          <p:nvPr>
            <p:ph type="title"/>
          </p:nvPr>
        </p:nvSpPr>
        <p:spPr>
          <a:xfrm>
            <a:off x="1863108" y="1911356"/>
            <a:ext cx="8465784" cy="3450327"/>
          </a:xfrm>
        </p:spPr>
        <p:txBody>
          <a:bodyPr>
            <a:noAutofit/>
          </a:bodyPr>
          <a:lstStyle/>
          <a:p>
            <a:r>
              <a:rPr lang="ar-EG" sz="6000" b="0" dirty="0"/>
              <a:t>إِنَّ ٱللَّهَ يَعْلَمُ مَا يَدْعُونَ مِن دُونِهِۦ مِن شَىْءٍۢ ۚ وَهُوَ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FCC8DC-4EB6-5599-95B6-1DB7C219EDC2}"/>
              </a:ext>
            </a:extLst>
          </p:cNvPr>
          <p:cNvSpPr txBox="1"/>
          <p:nvPr/>
        </p:nvSpPr>
        <p:spPr>
          <a:xfrm>
            <a:off x="2060712" y="4509428"/>
            <a:ext cx="8070575" cy="707886"/>
          </a:xfrm>
          <a:prstGeom prst="rect">
            <a:avLst/>
          </a:prstGeom>
          <a:noFill/>
        </p:spPr>
        <p:txBody>
          <a:bodyPr wrap="square">
            <a:spAutoFit/>
          </a:bodyPr>
          <a:lstStyle/>
          <a:p>
            <a:pPr algn="ctr" fontAlgn="base"/>
            <a:r>
              <a:rPr lang="en-US" sz="2000" dirty="0"/>
              <a:t>Verily Allah doth know of (every thing) whatever that they call upon besides Him: and He is Exalted (in power), Wise.</a:t>
            </a:r>
          </a:p>
        </p:txBody>
      </p:sp>
      <p:sp>
        <p:nvSpPr>
          <p:cNvPr id="3" name="TextBox 2">
            <a:extLst>
              <a:ext uri="{FF2B5EF4-FFF2-40B4-BE49-F238E27FC236}">
                <a16:creationId xmlns:a16="http://schemas.microsoft.com/office/drawing/2014/main" id="{CEF8E464-B32A-703A-B106-BEB7CF2B4AFD}"/>
              </a:ext>
            </a:extLst>
          </p:cNvPr>
          <p:cNvSpPr txBox="1"/>
          <p:nvPr/>
        </p:nvSpPr>
        <p:spPr>
          <a:xfrm>
            <a:off x="2559627" y="420165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4058064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8D58F-E8ED-5362-84CF-04B8336EDD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6FB05-A152-68A0-A8F7-70356B1ED324}"/>
              </a:ext>
            </a:extLst>
          </p:cNvPr>
          <p:cNvSpPr>
            <a:spLocks noGrp="1"/>
          </p:cNvSpPr>
          <p:nvPr>
            <p:ph type="title"/>
          </p:nvPr>
        </p:nvSpPr>
        <p:spPr>
          <a:xfrm>
            <a:off x="1863108" y="2017888"/>
            <a:ext cx="8465784" cy="3450327"/>
          </a:xfrm>
        </p:spPr>
        <p:txBody>
          <a:bodyPr>
            <a:noAutofit/>
          </a:bodyPr>
          <a:lstStyle/>
          <a:p>
            <a:r>
              <a:rPr lang="ar-EG" sz="6000" b="0" dirty="0"/>
              <a:t>وَتِلْكَ ٱلْأَمْثَـٰلُ نَضْرِبُهَا لِلنَّاسِۖ وَمَا يَعْقِلُهَآ إِلَّا ٱلْعَـٰلِمُونَ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31617D-8E19-7AB6-4A7A-0EAB8DC32A26}"/>
              </a:ext>
            </a:extLst>
          </p:cNvPr>
          <p:cNvSpPr txBox="1"/>
          <p:nvPr/>
        </p:nvSpPr>
        <p:spPr>
          <a:xfrm>
            <a:off x="2060712" y="4471591"/>
            <a:ext cx="8070575" cy="707886"/>
          </a:xfrm>
          <a:prstGeom prst="rect">
            <a:avLst/>
          </a:prstGeom>
          <a:noFill/>
        </p:spPr>
        <p:txBody>
          <a:bodyPr wrap="square">
            <a:spAutoFit/>
          </a:bodyPr>
          <a:lstStyle/>
          <a:p>
            <a:pPr algn="ctr" fontAlgn="base"/>
            <a:r>
              <a:rPr lang="en-US" sz="2000" dirty="0"/>
              <a:t>And such are the Parables We set forth for mankind, but only those understand them who have knowledge.</a:t>
            </a:r>
          </a:p>
        </p:txBody>
      </p:sp>
      <p:sp>
        <p:nvSpPr>
          <p:cNvPr id="3" name="TextBox 2">
            <a:extLst>
              <a:ext uri="{FF2B5EF4-FFF2-40B4-BE49-F238E27FC236}">
                <a16:creationId xmlns:a16="http://schemas.microsoft.com/office/drawing/2014/main" id="{B8D1BE08-383A-4C21-44CB-9A9E081896F9}"/>
              </a:ext>
            </a:extLst>
          </p:cNvPr>
          <p:cNvSpPr txBox="1"/>
          <p:nvPr/>
        </p:nvSpPr>
        <p:spPr>
          <a:xfrm>
            <a:off x="3429639" y="41638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4643495"/>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4F278-26F6-0FFD-3A66-A29AE90A2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A494D0-95B3-2EEF-BC64-9BB370E54FD5}"/>
              </a:ext>
            </a:extLst>
          </p:cNvPr>
          <p:cNvSpPr>
            <a:spLocks noGrp="1"/>
          </p:cNvSpPr>
          <p:nvPr>
            <p:ph type="title"/>
          </p:nvPr>
        </p:nvSpPr>
        <p:spPr>
          <a:xfrm>
            <a:off x="1863108" y="2053399"/>
            <a:ext cx="8465784" cy="3450327"/>
          </a:xfrm>
        </p:spPr>
        <p:txBody>
          <a:bodyPr>
            <a:noAutofit/>
          </a:bodyPr>
          <a:lstStyle/>
          <a:p>
            <a:r>
              <a:rPr lang="ar-EG" sz="6000" b="0" dirty="0"/>
              <a:t>خَلَقَ ٱللَّهُ ٱلسَّمَـٰوَٰتِ وَٱلْأَرْضَ بِٱلْحَقِّ ۚ إِنَّ فِى ذَٰلِكَ لَـَٔايَةًۭ لِّلْمُؤْمِنِينَ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9DC3A7-524B-EE8C-5A38-BB6AE3243926}"/>
              </a:ext>
            </a:extLst>
          </p:cNvPr>
          <p:cNvSpPr txBox="1"/>
          <p:nvPr/>
        </p:nvSpPr>
        <p:spPr>
          <a:xfrm>
            <a:off x="2060712" y="4556569"/>
            <a:ext cx="8070575" cy="707886"/>
          </a:xfrm>
          <a:prstGeom prst="rect">
            <a:avLst/>
          </a:prstGeom>
          <a:noFill/>
        </p:spPr>
        <p:txBody>
          <a:bodyPr wrap="square">
            <a:spAutoFit/>
          </a:bodyPr>
          <a:lstStyle/>
          <a:p>
            <a:pPr algn="ctr" fontAlgn="base"/>
            <a:r>
              <a:rPr lang="en-US" sz="2000" dirty="0"/>
              <a:t>Allah created the heavens and the earth in true (proportions): verily in that is a Sign for those who believe.</a:t>
            </a:r>
          </a:p>
        </p:txBody>
      </p:sp>
      <p:sp>
        <p:nvSpPr>
          <p:cNvPr id="3" name="TextBox 2">
            <a:extLst>
              <a:ext uri="{FF2B5EF4-FFF2-40B4-BE49-F238E27FC236}">
                <a16:creationId xmlns:a16="http://schemas.microsoft.com/office/drawing/2014/main" id="{C369AA85-3D03-8591-D81E-0C4AFD110723}"/>
              </a:ext>
            </a:extLst>
          </p:cNvPr>
          <p:cNvSpPr txBox="1"/>
          <p:nvPr/>
        </p:nvSpPr>
        <p:spPr>
          <a:xfrm>
            <a:off x="2648404" y="42561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88337125"/>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E7766-0886-684C-6856-BA389DE75D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D54B9-CA6F-D9CF-24F7-AF8CD2B14C66}"/>
              </a:ext>
            </a:extLst>
          </p:cNvPr>
          <p:cNvSpPr>
            <a:spLocks noGrp="1"/>
          </p:cNvSpPr>
          <p:nvPr>
            <p:ph type="title"/>
          </p:nvPr>
        </p:nvSpPr>
        <p:spPr>
          <a:xfrm>
            <a:off x="1863108" y="1538494"/>
            <a:ext cx="8465784" cy="3450327"/>
          </a:xfrm>
        </p:spPr>
        <p:txBody>
          <a:bodyPr>
            <a:noAutofit/>
          </a:bodyPr>
          <a:lstStyle/>
          <a:p>
            <a:r>
              <a:rPr lang="ar-EG" sz="6000" b="0" dirty="0"/>
              <a:t>ٱتْلُ مَآ أُوحِىَ إِلَيْكَ مِنَ ٱلْكِتَـٰبِ وَأَقِمِ ٱلصَّلَوٰةَ ۖ إِنَّ ٱلصَّلَوٰةَ تَنْهَىٰ عَنِ ٱلْفَحْشَآءِ وَٱلْمُنكَرِۗ وَلَذِكْرُ ٱللَّهِ أَكْبَرُۗ وَٱللَّهُ يَعْلَمُ مَا تَصْنَعُونَ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A58D11-10A0-8C09-8D5F-4A3D4F74692F}"/>
              </a:ext>
            </a:extLst>
          </p:cNvPr>
          <p:cNvSpPr txBox="1"/>
          <p:nvPr/>
        </p:nvSpPr>
        <p:spPr>
          <a:xfrm>
            <a:off x="2060712" y="4815260"/>
            <a:ext cx="8070575" cy="1323439"/>
          </a:xfrm>
          <a:prstGeom prst="rect">
            <a:avLst/>
          </a:prstGeom>
          <a:noFill/>
        </p:spPr>
        <p:txBody>
          <a:bodyPr wrap="square">
            <a:spAutoFit/>
          </a:bodyPr>
          <a:lstStyle/>
          <a:p>
            <a:pPr algn="ctr" fontAlgn="base"/>
            <a:r>
              <a:rPr lang="en-US" sz="2000" dirty="0"/>
              <a:t>Recite what is sent of the Book by inspiration to thee, and establish regular Prayer: for Prayer restrains from shameful and unjust deeds; and remembrance of Allah is the greatest (thing in life) without doubt. And Allah knows the (deeds) that ye do.</a:t>
            </a:r>
          </a:p>
        </p:txBody>
      </p:sp>
      <p:sp>
        <p:nvSpPr>
          <p:cNvPr id="3" name="TextBox 2">
            <a:extLst>
              <a:ext uri="{FF2B5EF4-FFF2-40B4-BE49-F238E27FC236}">
                <a16:creationId xmlns:a16="http://schemas.microsoft.com/office/drawing/2014/main" id="{ED14B7AD-6E49-44F2-2936-D28DC45B4CE8}"/>
              </a:ext>
            </a:extLst>
          </p:cNvPr>
          <p:cNvSpPr txBox="1"/>
          <p:nvPr/>
        </p:nvSpPr>
        <p:spPr>
          <a:xfrm>
            <a:off x="3065655" y="45275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4842340"/>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44681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5F7E9-3520-5DB4-6F85-50D86BE6CE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7A2BD-6E33-8313-7B5E-1A2CACA9C2A9}"/>
              </a:ext>
            </a:extLst>
          </p:cNvPr>
          <p:cNvSpPr>
            <a:spLocks noGrp="1"/>
          </p:cNvSpPr>
          <p:nvPr>
            <p:ph type="title"/>
          </p:nvPr>
        </p:nvSpPr>
        <p:spPr>
          <a:xfrm>
            <a:off x="1749494" y="2138841"/>
            <a:ext cx="8693012" cy="3450327"/>
          </a:xfrm>
        </p:spPr>
        <p:txBody>
          <a:bodyPr>
            <a:noAutofit/>
          </a:bodyPr>
          <a:lstStyle/>
          <a:p>
            <a:r>
              <a:rPr lang="ar-EG" sz="6000" b="0" dirty="0"/>
              <a:t>وَيَقُولُونَ مَتَىٰ هَـٰذَا ٱلْوَعْدُ إِن كُنتُمْ صَـٰدِقِينَ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7756D4-1A77-CE68-7996-C9C3826AE80F}"/>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They also say: "When will this promise (come to pass)? (Say) if ye are truthful."</a:t>
            </a:r>
          </a:p>
        </p:txBody>
      </p:sp>
      <p:sp>
        <p:nvSpPr>
          <p:cNvPr id="3" name="TextBox 2">
            <a:extLst>
              <a:ext uri="{FF2B5EF4-FFF2-40B4-BE49-F238E27FC236}">
                <a16:creationId xmlns:a16="http://schemas.microsoft.com/office/drawing/2014/main" id="{9C590900-D8F5-4F2A-546B-D97D155463B4}"/>
              </a:ext>
            </a:extLst>
          </p:cNvPr>
          <p:cNvSpPr txBox="1"/>
          <p:nvPr/>
        </p:nvSpPr>
        <p:spPr>
          <a:xfrm>
            <a:off x="4611574" y="43135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2231912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43382-8AC8-08D1-177B-2C36C0C07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51CF8-C27D-E0DB-25D4-2F5445D676B1}"/>
              </a:ext>
            </a:extLst>
          </p:cNvPr>
          <p:cNvSpPr>
            <a:spLocks noGrp="1"/>
          </p:cNvSpPr>
          <p:nvPr>
            <p:ph type="title"/>
          </p:nvPr>
        </p:nvSpPr>
        <p:spPr>
          <a:xfrm>
            <a:off x="1749494" y="2138841"/>
            <a:ext cx="8693012" cy="3450327"/>
          </a:xfrm>
        </p:spPr>
        <p:txBody>
          <a:bodyPr>
            <a:noAutofit/>
          </a:bodyPr>
          <a:lstStyle/>
          <a:p>
            <a:r>
              <a:rPr lang="ar-EG" sz="6000" b="0" dirty="0"/>
              <a:t>قُلْ عَسَىٰٓ أَن يَكُونَ رَدِفَ لَكُم بَعْضُ ٱلَّذِى تَسْتَعْجِلُونَ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27FE2A-6E09-B3BD-4F42-B847BECBCA5E}"/>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Say: "It may be that some of the events which ye wish to hasten on may be (close) in your pursuit!"</a:t>
            </a:r>
          </a:p>
        </p:txBody>
      </p:sp>
      <p:sp>
        <p:nvSpPr>
          <p:cNvPr id="3" name="TextBox 2">
            <a:extLst>
              <a:ext uri="{FF2B5EF4-FFF2-40B4-BE49-F238E27FC236}">
                <a16:creationId xmlns:a16="http://schemas.microsoft.com/office/drawing/2014/main" id="{CC02429B-6899-73B2-CC6D-1D98AF5D04A9}"/>
              </a:ext>
            </a:extLst>
          </p:cNvPr>
          <p:cNvSpPr txBox="1"/>
          <p:nvPr/>
        </p:nvSpPr>
        <p:spPr>
          <a:xfrm>
            <a:off x="3741563" y="43613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3235741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EA3AB-2087-1459-8097-321DC34E14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1B926-46F4-68BC-0F0D-96F4669F973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النمل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968353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7E9E5-EEBF-DD07-1760-6E81274BB6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1F06C-FFA3-0B9C-259B-75475F390189}"/>
              </a:ext>
            </a:extLst>
          </p:cNvPr>
          <p:cNvSpPr>
            <a:spLocks noGrp="1"/>
          </p:cNvSpPr>
          <p:nvPr>
            <p:ph type="title"/>
          </p:nvPr>
        </p:nvSpPr>
        <p:spPr>
          <a:xfrm>
            <a:off x="1749494" y="2138841"/>
            <a:ext cx="8693012" cy="3450327"/>
          </a:xfrm>
        </p:spPr>
        <p:txBody>
          <a:bodyPr>
            <a:noAutofit/>
          </a:bodyPr>
          <a:lstStyle/>
          <a:p>
            <a:r>
              <a:rPr lang="ar-EG" sz="6000" b="0" dirty="0"/>
              <a:t>وَإِنَّ رَبَّكَ لَذُو فَضْلٍ عَلَى ٱلنَّاسِ وَلَـٰكِنَّ أَكْثَرَهُمْ لَا يَشْكُرُونَ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8ABAF3-19BD-91DB-1C0E-3E41EFD6F7D6}"/>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But verily thy Lord is full of grace to mankind: Yet most of them are ungrateful.</a:t>
            </a:r>
          </a:p>
        </p:txBody>
      </p:sp>
      <p:sp>
        <p:nvSpPr>
          <p:cNvPr id="3" name="TextBox 2">
            <a:extLst>
              <a:ext uri="{FF2B5EF4-FFF2-40B4-BE49-F238E27FC236}">
                <a16:creationId xmlns:a16="http://schemas.microsoft.com/office/drawing/2014/main" id="{8556801D-1476-DFD9-A4E5-5C3A06B6A6F3}"/>
              </a:ext>
            </a:extLst>
          </p:cNvPr>
          <p:cNvSpPr txBox="1"/>
          <p:nvPr/>
        </p:nvSpPr>
        <p:spPr>
          <a:xfrm>
            <a:off x="2578588" y="436130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1024642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C77D2-AF8B-44BE-95AE-1401B8344F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D771F-E6E4-0ED4-F399-8F8A023DEEF7}"/>
              </a:ext>
            </a:extLst>
          </p:cNvPr>
          <p:cNvSpPr>
            <a:spLocks noGrp="1"/>
          </p:cNvSpPr>
          <p:nvPr>
            <p:ph type="title"/>
          </p:nvPr>
        </p:nvSpPr>
        <p:spPr>
          <a:xfrm>
            <a:off x="1749494" y="2138841"/>
            <a:ext cx="8693012" cy="3450327"/>
          </a:xfrm>
        </p:spPr>
        <p:txBody>
          <a:bodyPr>
            <a:noAutofit/>
          </a:bodyPr>
          <a:lstStyle/>
          <a:p>
            <a:r>
              <a:rPr lang="ar-EG" sz="6000" b="0" dirty="0"/>
              <a:t>وَإِنَّ رَبَّكَ لَيَعْلَمُ مَا تُكِنُّ صُدُورُهُمْ وَمَا يُعْلِنُونَ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5943AB-7F18-3AF4-74FF-80B284DC9E29}"/>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And verily thy Lord </a:t>
            </a:r>
            <a:r>
              <a:rPr lang="en-US" sz="2000" dirty="0" err="1"/>
              <a:t>knoweth</a:t>
            </a:r>
            <a:r>
              <a:rPr lang="en-US" sz="2000" dirty="0"/>
              <a:t> all that their hearts do hide. As well as all that they reveal.</a:t>
            </a:r>
          </a:p>
        </p:txBody>
      </p:sp>
      <p:sp>
        <p:nvSpPr>
          <p:cNvPr id="3" name="TextBox 2">
            <a:extLst>
              <a:ext uri="{FF2B5EF4-FFF2-40B4-BE49-F238E27FC236}">
                <a16:creationId xmlns:a16="http://schemas.microsoft.com/office/drawing/2014/main" id="{84D790D3-33BA-AAF4-B476-B7358D7BE28D}"/>
              </a:ext>
            </a:extLst>
          </p:cNvPr>
          <p:cNvSpPr txBox="1"/>
          <p:nvPr/>
        </p:nvSpPr>
        <p:spPr>
          <a:xfrm>
            <a:off x="4762494" y="43613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98334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83FBC-FD9A-004D-E89F-3913DAE57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AE3245-47A0-5D30-6336-0D34930F0E52}"/>
              </a:ext>
            </a:extLst>
          </p:cNvPr>
          <p:cNvSpPr>
            <a:spLocks noGrp="1"/>
          </p:cNvSpPr>
          <p:nvPr>
            <p:ph type="title"/>
          </p:nvPr>
        </p:nvSpPr>
        <p:spPr>
          <a:xfrm>
            <a:off x="1749494" y="2138841"/>
            <a:ext cx="8693012" cy="3450327"/>
          </a:xfrm>
        </p:spPr>
        <p:txBody>
          <a:bodyPr>
            <a:noAutofit/>
          </a:bodyPr>
          <a:lstStyle/>
          <a:p>
            <a:r>
              <a:rPr lang="ar-EG" sz="6000" b="0" dirty="0"/>
              <a:t>وَمَا مِنْ غَآئِبَةٍۢ فِى ٱلسَّمَآءِ وَٱلْأَرْضِ إِلَّا فِى كِتَـٰبٍۢ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3A8F0A-B9BD-3A4C-8740-1B7D7F3AE178}"/>
              </a:ext>
            </a:extLst>
          </p:cNvPr>
          <p:cNvSpPr txBox="1"/>
          <p:nvPr/>
        </p:nvSpPr>
        <p:spPr>
          <a:xfrm>
            <a:off x="2060712" y="4621295"/>
            <a:ext cx="8070575" cy="707886"/>
          </a:xfrm>
          <a:prstGeom prst="rect">
            <a:avLst/>
          </a:prstGeom>
          <a:noFill/>
        </p:spPr>
        <p:txBody>
          <a:bodyPr wrap="square">
            <a:spAutoFit/>
          </a:bodyPr>
          <a:lstStyle/>
          <a:p>
            <a:pPr algn="ctr" fontAlgn="base"/>
            <a:r>
              <a:rPr lang="en-US" sz="2000" dirty="0"/>
              <a:t>Nor is there aught of the unseen, in heaven or earth, but is (recorded) in a clear record.</a:t>
            </a:r>
          </a:p>
        </p:txBody>
      </p:sp>
      <p:sp>
        <p:nvSpPr>
          <p:cNvPr id="3" name="TextBox 2">
            <a:extLst>
              <a:ext uri="{FF2B5EF4-FFF2-40B4-BE49-F238E27FC236}">
                <a16:creationId xmlns:a16="http://schemas.microsoft.com/office/drawing/2014/main" id="{87E87DE6-B8FE-FA02-D1A0-64D7B5884BFD}"/>
              </a:ext>
            </a:extLst>
          </p:cNvPr>
          <p:cNvSpPr txBox="1"/>
          <p:nvPr/>
        </p:nvSpPr>
        <p:spPr>
          <a:xfrm>
            <a:off x="3510742" y="43135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2517419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37DCC-1DC9-A285-DD31-D05982C68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AA138-3729-4EA2-F5C1-386A975797B6}"/>
              </a:ext>
            </a:extLst>
          </p:cNvPr>
          <p:cNvSpPr>
            <a:spLocks noGrp="1"/>
          </p:cNvSpPr>
          <p:nvPr>
            <p:ph type="title"/>
          </p:nvPr>
        </p:nvSpPr>
        <p:spPr>
          <a:xfrm>
            <a:off x="1562470" y="1881389"/>
            <a:ext cx="8880036" cy="3450327"/>
          </a:xfrm>
        </p:spPr>
        <p:txBody>
          <a:bodyPr>
            <a:noAutofit/>
          </a:bodyPr>
          <a:lstStyle/>
          <a:p>
            <a:r>
              <a:rPr lang="ar-EG" sz="5400" b="0" dirty="0"/>
              <a:t>وَمَا مِنْ غَآئِبَةٍۢ فِى ٱلسَّمَآءِ وَٱلْأَرْضِ إِلَّا فِى كِتَـٰبٍۢ مُّإِنَّ هَـٰذَا ٱلْقُرْءَانَ يَقُصُّ عَلَىٰ بَنِىٓ إِسْرَٰٓءِيلَ أَكْثَرَ ٱلَّذِى هُمْ فِيهِ يَخْتَلِفُونَبِينٍ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CC623E-92EB-0F73-A3A6-48A6EF19306A}"/>
              </a:ext>
            </a:extLst>
          </p:cNvPr>
          <p:cNvSpPr txBox="1"/>
          <p:nvPr/>
        </p:nvSpPr>
        <p:spPr>
          <a:xfrm>
            <a:off x="2060712" y="4753823"/>
            <a:ext cx="8070575" cy="707886"/>
          </a:xfrm>
          <a:prstGeom prst="rect">
            <a:avLst/>
          </a:prstGeom>
          <a:noFill/>
        </p:spPr>
        <p:txBody>
          <a:bodyPr wrap="square">
            <a:spAutoFit/>
          </a:bodyPr>
          <a:lstStyle/>
          <a:p>
            <a:pPr algn="ctr" fontAlgn="base"/>
            <a:r>
              <a:rPr lang="en-US" sz="2000" dirty="0"/>
              <a:t>Verily this Qur'an doth explain to the Children of Israel most of the matters in which they disagree.</a:t>
            </a:r>
          </a:p>
        </p:txBody>
      </p:sp>
      <p:sp>
        <p:nvSpPr>
          <p:cNvPr id="3" name="TextBox 2">
            <a:extLst>
              <a:ext uri="{FF2B5EF4-FFF2-40B4-BE49-F238E27FC236}">
                <a16:creationId xmlns:a16="http://schemas.microsoft.com/office/drawing/2014/main" id="{DEA8E0C2-B462-24B2-DEAD-7847694A0882}"/>
              </a:ext>
            </a:extLst>
          </p:cNvPr>
          <p:cNvSpPr txBox="1"/>
          <p:nvPr/>
        </p:nvSpPr>
        <p:spPr>
          <a:xfrm>
            <a:off x="1624616" y="44105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3549154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2F581-6258-24D0-0E7E-38FAF230D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F83AE-B715-720E-5AA1-CC331BE7089F}"/>
              </a:ext>
            </a:extLst>
          </p:cNvPr>
          <p:cNvSpPr>
            <a:spLocks noGrp="1"/>
          </p:cNvSpPr>
          <p:nvPr>
            <p:ph type="title"/>
          </p:nvPr>
        </p:nvSpPr>
        <p:spPr>
          <a:xfrm>
            <a:off x="1562470" y="1881389"/>
            <a:ext cx="8880036" cy="3450327"/>
          </a:xfrm>
        </p:spPr>
        <p:txBody>
          <a:bodyPr>
            <a:noAutofit/>
          </a:bodyPr>
          <a:lstStyle/>
          <a:p>
            <a:r>
              <a:rPr lang="ar-EG" sz="6000" b="0" dirty="0"/>
              <a:t>وَإِنَّهُۥ لَهُدًۭى وَرَحْمَةٌۭ لِّلْمُؤْمِنِينَ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04135C-C278-5872-04F3-6B7A1943B785}"/>
              </a:ext>
            </a:extLst>
          </p:cNvPr>
          <p:cNvSpPr txBox="1"/>
          <p:nvPr/>
        </p:nvSpPr>
        <p:spPr>
          <a:xfrm>
            <a:off x="2060712" y="4007376"/>
            <a:ext cx="8070575" cy="400110"/>
          </a:xfrm>
          <a:prstGeom prst="rect">
            <a:avLst/>
          </a:prstGeom>
          <a:noFill/>
        </p:spPr>
        <p:txBody>
          <a:bodyPr wrap="square">
            <a:spAutoFit/>
          </a:bodyPr>
          <a:lstStyle/>
          <a:p>
            <a:pPr algn="ctr" fontAlgn="base"/>
            <a:r>
              <a:rPr lang="en-US" sz="2000" dirty="0"/>
              <a:t>And it certainly is a Guide and a Mercy to those who believe.</a:t>
            </a:r>
          </a:p>
        </p:txBody>
      </p:sp>
      <p:sp>
        <p:nvSpPr>
          <p:cNvPr id="3" name="TextBox 2">
            <a:extLst>
              <a:ext uri="{FF2B5EF4-FFF2-40B4-BE49-F238E27FC236}">
                <a16:creationId xmlns:a16="http://schemas.microsoft.com/office/drawing/2014/main" id="{08FBE8A1-0245-4A2F-1C38-0244A2AA3437}"/>
              </a:ext>
            </a:extLst>
          </p:cNvPr>
          <p:cNvSpPr txBox="1"/>
          <p:nvPr/>
        </p:nvSpPr>
        <p:spPr>
          <a:xfrm>
            <a:off x="2228298" y="36995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980328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104C6-91C3-EBA6-C113-390DD4A1E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DF2B2-9208-A471-7CC5-F3A392359F27}"/>
              </a:ext>
            </a:extLst>
          </p:cNvPr>
          <p:cNvSpPr>
            <a:spLocks noGrp="1"/>
          </p:cNvSpPr>
          <p:nvPr>
            <p:ph type="title"/>
          </p:nvPr>
        </p:nvSpPr>
        <p:spPr>
          <a:xfrm>
            <a:off x="1562470" y="1979043"/>
            <a:ext cx="8880036" cy="3450327"/>
          </a:xfrm>
        </p:spPr>
        <p:txBody>
          <a:bodyPr>
            <a:noAutofit/>
          </a:bodyPr>
          <a:lstStyle/>
          <a:p>
            <a:r>
              <a:rPr lang="ar-EG" sz="6000" b="0" dirty="0"/>
              <a:t>إِنَّ رَبَّكَ يَقْضِى بَيْنَهُم بِحُكْمِهِۦ ۚ وَهُوَ ٱلْعَزِيزُ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E2928B-9B6E-06C5-EA60-7913CBDB828D}"/>
              </a:ext>
            </a:extLst>
          </p:cNvPr>
          <p:cNvSpPr txBox="1"/>
          <p:nvPr/>
        </p:nvSpPr>
        <p:spPr>
          <a:xfrm>
            <a:off x="2060712" y="4534202"/>
            <a:ext cx="8070575" cy="707886"/>
          </a:xfrm>
          <a:prstGeom prst="rect">
            <a:avLst/>
          </a:prstGeom>
          <a:noFill/>
        </p:spPr>
        <p:txBody>
          <a:bodyPr wrap="square">
            <a:spAutoFit/>
          </a:bodyPr>
          <a:lstStyle/>
          <a:p>
            <a:pPr algn="ctr" fontAlgn="base"/>
            <a:r>
              <a:rPr lang="en-US" sz="2000" dirty="0"/>
              <a:t>Verily thy Lord will decide between them by His Decree: and He is Exalted in Might, All-Knowing.</a:t>
            </a:r>
          </a:p>
        </p:txBody>
      </p:sp>
      <p:sp>
        <p:nvSpPr>
          <p:cNvPr id="3" name="TextBox 2">
            <a:extLst>
              <a:ext uri="{FF2B5EF4-FFF2-40B4-BE49-F238E27FC236}">
                <a16:creationId xmlns:a16="http://schemas.microsoft.com/office/drawing/2014/main" id="{5E0B0CBC-A17D-0030-AF62-C1720E3D9221}"/>
              </a:ext>
            </a:extLst>
          </p:cNvPr>
          <p:cNvSpPr txBox="1"/>
          <p:nvPr/>
        </p:nvSpPr>
        <p:spPr>
          <a:xfrm>
            <a:off x="3959444" y="42264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2759439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A5309-E27A-DF2E-5549-B14F72A17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975030-44A2-9E15-0E36-2DB6B6B6F88F}"/>
              </a:ext>
            </a:extLst>
          </p:cNvPr>
          <p:cNvSpPr>
            <a:spLocks noGrp="1"/>
          </p:cNvSpPr>
          <p:nvPr>
            <p:ph type="title"/>
          </p:nvPr>
        </p:nvSpPr>
        <p:spPr>
          <a:xfrm>
            <a:off x="1562470" y="1979043"/>
            <a:ext cx="8880036" cy="3450327"/>
          </a:xfrm>
        </p:spPr>
        <p:txBody>
          <a:bodyPr>
            <a:noAutofit/>
          </a:bodyPr>
          <a:lstStyle/>
          <a:p>
            <a:r>
              <a:rPr lang="ar-EG" sz="6000" b="0" dirty="0"/>
              <a:t>فَتَوَكَّلْ عَلَى ٱللَّهِۖ إِنَّكَ عَلَى ٱلْحَقِّ ٱلْمُبِينِ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99A3F2-7705-25F5-EA4C-49F459B3BBFD}"/>
              </a:ext>
            </a:extLst>
          </p:cNvPr>
          <p:cNvSpPr txBox="1"/>
          <p:nvPr/>
        </p:nvSpPr>
        <p:spPr>
          <a:xfrm>
            <a:off x="2060712" y="4125829"/>
            <a:ext cx="8070575" cy="400110"/>
          </a:xfrm>
          <a:prstGeom prst="rect">
            <a:avLst/>
          </a:prstGeom>
          <a:noFill/>
        </p:spPr>
        <p:txBody>
          <a:bodyPr wrap="square">
            <a:spAutoFit/>
          </a:bodyPr>
          <a:lstStyle/>
          <a:p>
            <a:pPr algn="ctr" fontAlgn="base"/>
            <a:r>
              <a:rPr lang="en-US" sz="2000" dirty="0"/>
              <a:t>So put thy trust in Allah: for thou art on (the path of) manifest Truth.</a:t>
            </a:r>
          </a:p>
        </p:txBody>
      </p:sp>
      <p:sp>
        <p:nvSpPr>
          <p:cNvPr id="3" name="TextBox 2">
            <a:extLst>
              <a:ext uri="{FF2B5EF4-FFF2-40B4-BE49-F238E27FC236}">
                <a16:creationId xmlns:a16="http://schemas.microsoft.com/office/drawing/2014/main" id="{4C8533EC-D333-706D-A9ED-1E464892FF2A}"/>
              </a:ext>
            </a:extLst>
          </p:cNvPr>
          <p:cNvSpPr txBox="1"/>
          <p:nvPr/>
        </p:nvSpPr>
        <p:spPr>
          <a:xfrm>
            <a:off x="1220301" y="38180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7495047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89E56-3840-19EE-CD9C-DD1670FD9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454E-69FF-CA02-45BE-84ACFAA0A85B}"/>
              </a:ext>
            </a:extLst>
          </p:cNvPr>
          <p:cNvSpPr>
            <a:spLocks noGrp="1"/>
          </p:cNvSpPr>
          <p:nvPr>
            <p:ph type="title"/>
          </p:nvPr>
        </p:nvSpPr>
        <p:spPr>
          <a:xfrm>
            <a:off x="1562470" y="1979043"/>
            <a:ext cx="8880036" cy="3450327"/>
          </a:xfrm>
        </p:spPr>
        <p:txBody>
          <a:bodyPr>
            <a:noAutofit/>
          </a:bodyPr>
          <a:lstStyle/>
          <a:p>
            <a:r>
              <a:rPr lang="ar-EG" sz="6000" b="0" dirty="0"/>
              <a:t>إِنَّكَ لَا تُسْمِعُ ٱلْمَوْتَىٰ وَلَا تُسْمِعُ ٱلصُّمَّ ٱلدُّعَآءَ إِذَا وَلَّوْا۟ مُدْبِرِينَ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D771B4-D885-2B0E-B74A-ABD056872588}"/>
              </a:ext>
            </a:extLst>
          </p:cNvPr>
          <p:cNvSpPr txBox="1"/>
          <p:nvPr/>
        </p:nvSpPr>
        <p:spPr>
          <a:xfrm>
            <a:off x="2060712" y="4463181"/>
            <a:ext cx="8070575" cy="707886"/>
          </a:xfrm>
          <a:prstGeom prst="rect">
            <a:avLst/>
          </a:prstGeom>
          <a:noFill/>
        </p:spPr>
        <p:txBody>
          <a:bodyPr wrap="square">
            <a:spAutoFit/>
          </a:bodyPr>
          <a:lstStyle/>
          <a:p>
            <a:pPr algn="ctr" fontAlgn="base"/>
            <a:r>
              <a:rPr lang="en-US" sz="2000" dirty="0"/>
              <a:t>Truly thou canst not cause the dead to listen, nor canst thou cause the deaf to hear the call, (especially) when they turn back in retreat.</a:t>
            </a:r>
          </a:p>
        </p:txBody>
      </p:sp>
      <p:sp>
        <p:nvSpPr>
          <p:cNvPr id="3" name="TextBox 2">
            <a:extLst>
              <a:ext uri="{FF2B5EF4-FFF2-40B4-BE49-F238E27FC236}">
                <a16:creationId xmlns:a16="http://schemas.microsoft.com/office/drawing/2014/main" id="{3BC738A5-5DB0-E2D9-4E63-AB91F3C4564D}"/>
              </a:ext>
            </a:extLst>
          </p:cNvPr>
          <p:cNvSpPr txBox="1"/>
          <p:nvPr/>
        </p:nvSpPr>
        <p:spPr>
          <a:xfrm>
            <a:off x="2827160" y="42203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572828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6F9F9-CA92-6CF4-6068-60FA544DDB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9572CF-D670-C496-BEAB-C00F11FA679F}"/>
              </a:ext>
            </a:extLst>
          </p:cNvPr>
          <p:cNvSpPr>
            <a:spLocks noGrp="1"/>
          </p:cNvSpPr>
          <p:nvPr>
            <p:ph type="title"/>
          </p:nvPr>
        </p:nvSpPr>
        <p:spPr>
          <a:xfrm>
            <a:off x="1562470" y="1979043"/>
            <a:ext cx="8880036" cy="3450327"/>
          </a:xfrm>
        </p:spPr>
        <p:txBody>
          <a:bodyPr>
            <a:noAutofit/>
          </a:bodyPr>
          <a:lstStyle/>
          <a:p>
            <a:r>
              <a:rPr lang="ar-EG" sz="5400" b="0" dirty="0"/>
              <a:t>وَمَآ أَنتَ بِهَـٰدِى ٱلْعُمْىِ عَن ضَلَـٰلَتِهِمْۖ إِن تُسْمِعُ إِلَّا مَن يُؤْمِنُ بِـَٔايَـٰتِنَا فَهُم مُّسْلِمُونَ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F65535-B015-AEAF-614C-8097B1873F26}"/>
              </a:ext>
            </a:extLst>
          </p:cNvPr>
          <p:cNvSpPr txBox="1"/>
          <p:nvPr/>
        </p:nvSpPr>
        <p:spPr>
          <a:xfrm>
            <a:off x="2060712" y="4409524"/>
            <a:ext cx="8070575" cy="1015663"/>
          </a:xfrm>
          <a:prstGeom prst="rect">
            <a:avLst/>
          </a:prstGeom>
          <a:noFill/>
        </p:spPr>
        <p:txBody>
          <a:bodyPr wrap="square">
            <a:spAutoFit/>
          </a:bodyPr>
          <a:lstStyle/>
          <a:p>
            <a:pPr algn="ctr" fontAlgn="base"/>
            <a:r>
              <a:rPr lang="en-US" sz="2000" dirty="0"/>
              <a:t>Nor canst thou be a guide to the blind, (to prevent them) from straying: only those wilt thou get to listen who believe in Our Signs, and they will bow in Islam.</a:t>
            </a:r>
          </a:p>
        </p:txBody>
      </p:sp>
      <p:sp>
        <p:nvSpPr>
          <p:cNvPr id="3" name="TextBox 2">
            <a:extLst>
              <a:ext uri="{FF2B5EF4-FFF2-40B4-BE49-F238E27FC236}">
                <a16:creationId xmlns:a16="http://schemas.microsoft.com/office/drawing/2014/main" id="{8C30D3C9-1D2B-45F9-D044-DD22290226A0}"/>
              </a:ext>
            </a:extLst>
          </p:cNvPr>
          <p:cNvSpPr txBox="1"/>
          <p:nvPr/>
        </p:nvSpPr>
        <p:spPr>
          <a:xfrm>
            <a:off x="1469423" y="41554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2214216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F7F2B-1F46-ED56-E757-B829601CB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C89553-0F63-657E-6211-36148387FC75}"/>
              </a:ext>
            </a:extLst>
          </p:cNvPr>
          <p:cNvSpPr>
            <a:spLocks noGrp="1"/>
          </p:cNvSpPr>
          <p:nvPr>
            <p:ph type="title"/>
          </p:nvPr>
        </p:nvSpPr>
        <p:spPr>
          <a:xfrm>
            <a:off x="1562470" y="1872511"/>
            <a:ext cx="8880036" cy="3450327"/>
          </a:xfrm>
        </p:spPr>
        <p:txBody>
          <a:bodyPr>
            <a:noAutofit/>
          </a:bodyPr>
          <a:lstStyle/>
          <a:p>
            <a:r>
              <a:rPr lang="ar-EG" sz="6000" b="0" dirty="0"/>
              <a:t>وَإِذَا وَقَعَ ٱلْقَوْلُ عَلَيْهِمْ أَخْرَجْنَا لَهُمْ دَآبَّةًۭ مِّنَ ٱلْأَرْضِ تُكَلِّمُهُمْ أَنَّ ٱلنَّاسَ كَانُوا۟ بِـَٔايَـٰتِنَا لَا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7E25D0-4CCB-F9EB-0F3C-385209C32A73}"/>
              </a:ext>
            </a:extLst>
          </p:cNvPr>
          <p:cNvSpPr txBox="1"/>
          <p:nvPr/>
        </p:nvSpPr>
        <p:spPr>
          <a:xfrm>
            <a:off x="2060712" y="4737003"/>
            <a:ext cx="8070575" cy="1015663"/>
          </a:xfrm>
          <a:prstGeom prst="rect">
            <a:avLst/>
          </a:prstGeom>
          <a:noFill/>
        </p:spPr>
        <p:txBody>
          <a:bodyPr wrap="square">
            <a:spAutoFit/>
          </a:bodyPr>
          <a:lstStyle/>
          <a:p>
            <a:pPr algn="ctr" fontAlgn="base"/>
            <a:r>
              <a:rPr lang="en-US" sz="2000" dirty="0"/>
              <a:t>And when the Word is fulfilled against them (the unjust), we shall produce from the earth a beast to (face) them: He will speak to them, for that mankind did not believe with assurance in Our Signs.</a:t>
            </a:r>
          </a:p>
        </p:txBody>
      </p:sp>
      <p:sp>
        <p:nvSpPr>
          <p:cNvPr id="3" name="TextBox 2">
            <a:extLst>
              <a:ext uri="{FF2B5EF4-FFF2-40B4-BE49-F238E27FC236}">
                <a16:creationId xmlns:a16="http://schemas.microsoft.com/office/drawing/2014/main" id="{5F5283D5-50D8-A336-7204-BBEB6C9DEC11}"/>
              </a:ext>
            </a:extLst>
          </p:cNvPr>
          <p:cNvSpPr txBox="1"/>
          <p:nvPr/>
        </p:nvSpPr>
        <p:spPr>
          <a:xfrm>
            <a:off x="2889850" y="4506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593639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BF482-A266-9ECE-5856-FF23DC87EF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63D3A-7069-F749-4155-35CE26FAB81D}"/>
              </a:ext>
            </a:extLst>
          </p:cNvPr>
          <p:cNvSpPr>
            <a:spLocks noGrp="1"/>
          </p:cNvSpPr>
          <p:nvPr>
            <p:ph type="title"/>
          </p:nvPr>
        </p:nvSpPr>
        <p:spPr>
          <a:xfrm>
            <a:off x="1591473" y="1845879"/>
            <a:ext cx="9009055" cy="3450327"/>
          </a:xfrm>
        </p:spPr>
        <p:txBody>
          <a:bodyPr>
            <a:noAutofit/>
          </a:bodyPr>
          <a:lstStyle/>
          <a:p>
            <a:r>
              <a:rPr lang="ar-EG" sz="6000" b="0" dirty="0"/>
              <a:t>فَمَا كَانَ جَوَابَ</a:t>
            </a:r>
            <a:r>
              <a:rPr lang="en-US" sz="6000" b="0" dirty="0"/>
              <a:t> </a:t>
            </a:r>
            <a:r>
              <a:rPr lang="ar-EG" sz="6000" b="0" dirty="0"/>
              <a:t> قَوْمِهِ</a:t>
            </a:r>
            <a:r>
              <a:rPr lang="en-US" sz="6000" b="0" dirty="0"/>
              <a:t> </a:t>
            </a:r>
            <a:r>
              <a:rPr lang="ar-EG" sz="6000" b="0" dirty="0"/>
              <a:t>ۦٓ إِلَّآ أَن قَالُوٓا۟ أَخْرِجُوٓا۟ ءَالَ لُوطٍۢ مِّن قَرْيَتِكُمْۖ إِنَّهُمْ أُنَاسٌۭ يَتَطَهَّرُونَ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22215C-8692-BB87-FEBC-2E6A0574D569}"/>
              </a:ext>
            </a:extLst>
          </p:cNvPr>
          <p:cNvSpPr txBox="1"/>
          <p:nvPr/>
        </p:nvSpPr>
        <p:spPr>
          <a:xfrm>
            <a:off x="2060712" y="4781392"/>
            <a:ext cx="8070575" cy="1015663"/>
          </a:xfrm>
          <a:prstGeom prst="rect">
            <a:avLst/>
          </a:prstGeom>
          <a:noFill/>
        </p:spPr>
        <p:txBody>
          <a:bodyPr wrap="square">
            <a:spAutoFit/>
          </a:bodyPr>
          <a:lstStyle/>
          <a:p>
            <a:pPr algn="ctr" fontAlgn="base"/>
            <a:r>
              <a:rPr lang="en-US" sz="2000" dirty="0"/>
              <a:t>But his people gave no other answer but this: they said, "Drive out the followers of </a:t>
            </a:r>
            <a:r>
              <a:rPr lang="en-US" sz="2000" dirty="0" err="1"/>
              <a:t>Lut</a:t>
            </a:r>
            <a:r>
              <a:rPr lang="en-US" sz="2000" dirty="0"/>
              <a:t> from your city: these are indeed men who want to be clean and pure!"</a:t>
            </a:r>
          </a:p>
        </p:txBody>
      </p:sp>
      <p:sp>
        <p:nvSpPr>
          <p:cNvPr id="3" name="TextBox 2">
            <a:extLst>
              <a:ext uri="{FF2B5EF4-FFF2-40B4-BE49-F238E27FC236}">
                <a16:creationId xmlns:a16="http://schemas.microsoft.com/office/drawing/2014/main" id="{2473707B-8EE4-9927-AA9B-73AE4EA902F9}"/>
              </a:ext>
            </a:extLst>
          </p:cNvPr>
          <p:cNvSpPr txBox="1"/>
          <p:nvPr/>
        </p:nvSpPr>
        <p:spPr>
          <a:xfrm>
            <a:off x="3795917" y="44379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0474922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12944-D408-BE43-E570-5D965E4E3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C7345-3F86-34E4-F689-937E907476AE}"/>
              </a:ext>
            </a:extLst>
          </p:cNvPr>
          <p:cNvSpPr>
            <a:spLocks noGrp="1"/>
          </p:cNvSpPr>
          <p:nvPr>
            <p:ph type="title"/>
          </p:nvPr>
        </p:nvSpPr>
        <p:spPr>
          <a:xfrm>
            <a:off x="1562470" y="1943535"/>
            <a:ext cx="8880036" cy="3450327"/>
          </a:xfrm>
        </p:spPr>
        <p:txBody>
          <a:bodyPr>
            <a:noAutofit/>
          </a:bodyPr>
          <a:lstStyle/>
          <a:p>
            <a:r>
              <a:rPr lang="ar-EG" sz="6000" b="0" dirty="0"/>
              <a:t>وَيَوْمَ نَحْشُرُ مِن كُلِّ أُمَّةٍۢ فَوْجًۭا مِّمَّن يُكَذِّبُ بِـَٔايَـٰتِنَا فَهُمْ يُوزَعُونَ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45542F-35BD-8BB7-9451-FB57383B9B53}"/>
              </a:ext>
            </a:extLst>
          </p:cNvPr>
          <p:cNvSpPr txBox="1"/>
          <p:nvPr/>
        </p:nvSpPr>
        <p:spPr>
          <a:xfrm>
            <a:off x="2060712" y="4486144"/>
            <a:ext cx="8070575" cy="707886"/>
          </a:xfrm>
          <a:prstGeom prst="rect">
            <a:avLst/>
          </a:prstGeom>
          <a:noFill/>
        </p:spPr>
        <p:txBody>
          <a:bodyPr wrap="square">
            <a:spAutoFit/>
          </a:bodyPr>
          <a:lstStyle/>
          <a:p>
            <a:pPr algn="ctr" fontAlgn="base"/>
            <a:r>
              <a:rPr lang="en-US" sz="2000" dirty="0"/>
              <a:t>One day We shall gather together from every people a troop of those who reject our Signs, and they shall be kept in ranks,-</a:t>
            </a:r>
          </a:p>
        </p:txBody>
      </p:sp>
      <p:sp>
        <p:nvSpPr>
          <p:cNvPr id="3" name="TextBox 2">
            <a:extLst>
              <a:ext uri="{FF2B5EF4-FFF2-40B4-BE49-F238E27FC236}">
                <a16:creationId xmlns:a16="http://schemas.microsoft.com/office/drawing/2014/main" id="{13ED7660-CE8B-900A-5384-AF6A27627842}"/>
              </a:ext>
            </a:extLst>
          </p:cNvPr>
          <p:cNvSpPr txBox="1"/>
          <p:nvPr/>
        </p:nvSpPr>
        <p:spPr>
          <a:xfrm>
            <a:off x="2445967" y="4178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3980530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2F898-1DFE-07DA-87BA-A31C04A7BE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A1560C-1C09-18CC-336F-004159EE2CEB}"/>
              </a:ext>
            </a:extLst>
          </p:cNvPr>
          <p:cNvSpPr>
            <a:spLocks noGrp="1"/>
          </p:cNvSpPr>
          <p:nvPr>
            <p:ph type="title"/>
          </p:nvPr>
        </p:nvSpPr>
        <p:spPr>
          <a:xfrm>
            <a:off x="1562470" y="1943535"/>
            <a:ext cx="8880036" cy="3450327"/>
          </a:xfrm>
        </p:spPr>
        <p:txBody>
          <a:bodyPr>
            <a:noAutofit/>
          </a:bodyPr>
          <a:lstStyle/>
          <a:p>
            <a:r>
              <a:rPr lang="ar-EG" sz="6000" b="0" dirty="0"/>
              <a:t>حَتَّىٰٓ إِذَا جَآءُو قَالَ أَكَذَّبْتُم بِـَٔايَـٰتِى وَلَمْ تُحِيطُوا۟ بِهَا عِلْمًا أَمَّاذَا كُنتُمْ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74FFE8-9B96-6660-3408-DBC5761FA7DE}"/>
              </a:ext>
            </a:extLst>
          </p:cNvPr>
          <p:cNvSpPr txBox="1"/>
          <p:nvPr/>
        </p:nvSpPr>
        <p:spPr>
          <a:xfrm>
            <a:off x="2060712" y="4417337"/>
            <a:ext cx="8070575" cy="1015663"/>
          </a:xfrm>
          <a:prstGeom prst="rect">
            <a:avLst/>
          </a:prstGeom>
          <a:noFill/>
        </p:spPr>
        <p:txBody>
          <a:bodyPr wrap="square">
            <a:spAutoFit/>
          </a:bodyPr>
          <a:lstStyle/>
          <a:p>
            <a:pPr algn="ctr" fontAlgn="base"/>
            <a:r>
              <a:rPr lang="en-US" sz="2000" dirty="0"/>
              <a:t>Until, when they come (before the Judgment-seat), (Allah) will say: "Did ye reject My Signs, though ye comprehended them not in knowledge, or what was it ye did?"</a:t>
            </a:r>
          </a:p>
        </p:txBody>
      </p:sp>
      <p:sp>
        <p:nvSpPr>
          <p:cNvPr id="3" name="TextBox 2">
            <a:extLst>
              <a:ext uri="{FF2B5EF4-FFF2-40B4-BE49-F238E27FC236}">
                <a16:creationId xmlns:a16="http://schemas.microsoft.com/office/drawing/2014/main" id="{61DC2511-0921-D0AE-D38A-17D8C353AFFD}"/>
              </a:ext>
            </a:extLst>
          </p:cNvPr>
          <p:cNvSpPr txBox="1"/>
          <p:nvPr/>
        </p:nvSpPr>
        <p:spPr>
          <a:xfrm>
            <a:off x="1469423" y="4178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2299796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6B5BA-43A1-4955-CE56-C530B69B43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6AD92C-DA81-69A9-B0E9-7994F1BDFADE}"/>
              </a:ext>
            </a:extLst>
          </p:cNvPr>
          <p:cNvSpPr>
            <a:spLocks noGrp="1"/>
          </p:cNvSpPr>
          <p:nvPr>
            <p:ph type="title"/>
          </p:nvPr>
        </p:nvSpPr>
        <p:spPr>
          <a:xfrm>
            <a:off x="1562470" y="2058945"/>
            <a:ext cx="8880036" cy="3450327"/>
          </a:xfrm>
        </p:spPr>
        <p:txBody>
          <a:bodyPr>
            <a:noAutofit/>
          </a:bodyPr>
          <a:lstStyle/>
          <a:p>
            <a:r>
              <a:rPr lang="ar-EG" sz="6000" b="0" dirty="0"/>
              <a:t>وَوَقَعَ ٱلْقَوْلُ عَلَيْهِم بِمَا ظَلَمُوا۟ فَهُمْ لَا يَنطِقُونَ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546C04-436D-FE09-8B4B-987B0C1E39A2}"/>
              </a:ext>
            </a:extLst>
          </p:cNvPr>
          <p:cNvSpPr txBox="1"/>
          <p:nvPr/>
        </p:nvSpPr>
        <p:spPr>
          <a:xfrm>
            <a:off x="2060712" y="4532747"/>
            <a:ext cx="8070575" cy="707886"/>
          </a:xfrm>
          <a:prstGeom prst="rect">
            <a:avLst/>
          </a:prstGeom>
          <a:noFill/>
        </p:spPr>
        <p:txBody>
          <a:bodyPr wrap="square">
            <a:spAutoFit/>
          </a:bodyPr>
          <a:lstStyle/>
          <a:p>
            <a:pPr algn="ctr" fontAlgn="base"/>
            <a:r>
              <a:rPr lang="en-US" sz="2000" dirty="0"/>
              <a:t>And the Word will be fulfilled against them, because of their wrong-doing, and they will be unable to speak (in plea).</a:t>
            </a:r>
          </a:p>
        </p:txBody>
      </p:sp>
      <p:sp>
        <p:nvSpPr>
          <p:cNvPr id="3" name="TextBox 2">
            <a:extLst>
              <a:ext uri="{FF2B5EF4-FFF2-40B4-BE49-F238E27FC236}">
                <a16:creationId xmlns:a16="http://schemas.microsoft.com/office/drawing/2014/main" id="{05A49DE7-4654-AEAD-BB34-E448D4A32E81}"/>
              </a:ext>
            </a:extLst>
          </p:cNvPr>
          <p:cNvSpPr txBox="1"/>
          <p:nvPr/>
        </p:nvSpPr>
        <p:spPr>
          <a:xfrm>
            <a:off x="4603241" y="42249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22114240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F40CF-B75F-BC57-AE8A-AC92E13209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A6E92-A36C-6C70-2BE1-BD8007643EE1}"/>
              </a:ext>
            </a:extLst>
          </p:cNvPr>
          <p:cNvSpPr>
            <a:spLocks noGrp="1"/>
          </p:cNvSpPr>
          <p:nvPr>
            <p:ph type="title"/>
          </p:nvPr>
        </p:nvSpPr>
        <p:spPr>
          <a:xfrm>
            <a:off x="1562470" y="1961291"/>
            <a:ext cx="8880036" cy="3450327"/>
          </a:xfrm>
        </p:spPr>
        <p:txBody>
          <a:bodyPr>
            <a:noAutofit/>
          </a:bodyPr>
          <a:lstStyle/>
          <a:p>
            <a:r>
              <a:rPr lang="ar-EG" sz="6000" b="0" dirty="0"/>
              <a:t>أَلَمْ يَرَوْا۟ أَنَّا جَعَلْنَا ٱلَّيْلَ لِيَسْكُنُوا۟ فِيهِ وَٱلنَّهَارَ مُبْصِرًاۚ إِنَّ فِى ذَٰلِكَ لَـَٔايَـٰتٍۢ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F3BCFA-7BB8-5ECF-A6A3-1336E46E5ABC}"/>
              </a:ext>
            </a:extLst>
          </p:cNvPr>
          <p:cNvSpPr txBox="1"/>
          <p:nvPr/>
        </p:nvSpPr>
        <p:spPr>
          <a:xfrm>
            <a:off x="1967200" y="4838051"/>
            <a:ext cx="8070575" cy="707886"/>
          </a:xfrm>
          <a:prstGeom prst="rect">
            <a:avLst/>
          </a:prstGeom>
          <a:noFill/>
        </p:spPr>
        <p:txBody>
          <a:bodyPr wrap="square">
            <a:spAutoFit/>
          </a:bodyPr>
          <a:lstStyle/>
          <a:p>
            <a:pPr algn="ctr" fontAlgn="base"/>
            <a:r>
              <a:rPr lang="en-US" sz="2000" dirty="0"/>
              <a:t>See they not that We have made the Night for them to rest in and the Day to give them light? Verily in this are Signs for any people that believe!</a:t>
            </a:r>
          </a:p>
        </p:txBody>
      </p:sp>
      <p:sp>
        <p:nvSpPr>
          <p:cNvPr id="3" name="TextBox 2">
            <a:extLst>
              <a:ext uri="{FF2B5EF4-FFF2-40B4-BE49-F238E27FC236}">
                <a16:creationId xmlns:a16="http://schemas.microsoft.com/office/drawing/2014/main" id="{BE6C6835-6E4A-81A9-E0C9-E8920302EE70}"/>
              </a:ext>
            </a:extLst>
          </p:cNvPr>
          <p:cNvSpPr txBox="1"/>
          <p:nvPr/>
        </p:nvSpPr>
        <p:spPr>
          <a:xfrm>
            <a:off x="4035070" y="46067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3147404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9DC27-9BEC-80E8-2D9E-90CF2E0D5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678F81-413C-3EBE-6D24-C4B7EC4D52DC}"/>
              </a:ext>
            </a:extLst>
          </p:cNvPr>
          <p:cNvSpPr>
            <a:spLocks noGrp="1"/>
          </p:cNvSpPr>
          <p:nvPr>
            <p:ph type="title"/>
          </p:nvPr>
        </p:nvSpPr>
        <p:spPr>
          <a:xfrm>
            <a:off x="1562470" y="1632818"/>
            <a:ext cx="8880036" cy="3450327"/>
          </a:xfrm>
        </p:spPr>
        <p:txBody>
          <a:bodyPr>
            <a:noAutofit/>
          </a:bodyPr>
          <a:lstStyle/>
          <a:p>
            <a:r>
              <a:rPr lang="ar-EG" sz="6000" b="0" dirty="0"/>
              <a:t>وَيَوْمَ يُنفَخُ فِى ٱلصُّورِ فَفَزِعَ مَن فِى ٱلسَّمَـٰوَٰتِ وَمَن فِى ٱلْأَرْضِ إِلَّا مَن شَآءَ ٱللَّهُ ۚ وَكُلٌّ أَتَوْهُ دَٰخِرِينَ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53D222-4201-DE9D-3813-D9208D81EAFB}"/>
              </a:ext>
            </a:extLst>
          </p:cNvPr>
          <p:cNvSpPr txBox="1"/>
          <p:nvPr/>
        </p:nvSpPr>
        <p:spPr>
          <a:xfrm>
            <a:off x="1967200" y="4509578"/>
            <a:ext cx="8070575" cy="1323439"/>
          </a:xfrm>
          <a:prstGeom prst="rect">
            <a:avLst/>
          </a:prstGeom>
          <a:noFill/>
        </p:spPr>
        <p:txBody>
          <a:bodyPr wrap="square">
            <a:spAutoFit/>
          </a:bodyPr>
          <a:lstStyle/>
          <a:p>
            <a:pPr algn="ctr" fontAlgn="base"/>
            <a:r>
              <a:rPr lang="en-US" sz="2000" dirty="0"/>
              <a:t>And the Day that the Trumpet will be sounded - then will be smitten with terror those who are in the heavens, and those who are on earth, except such as Allah will please (to exempt): and all shall come to His (Presence) as beings conscious of their lowliness.</a:t>
            </a:r>
          </a:p>
        </p:txBody>
      </p:sp>
      <p:sp>
        <p:nvSpPr>
          <p:cNvPr id="3" name="TextBox 2">
            <a:extLst>
              <a:ext uri="{FF2B5EF4-FFF2-40B4-BE49-F238E27FC236}">
                <a16:creationId xmlns:a16="http://schemas.microsoft.com/office/drawing/2014/main" id="{A34F5B12-3E37-C19F-A7FB-7A5EF24B78E6}"/>
              </a:ext>
            </a:extLst>
          </p:cNvPr>
          <p:cNvSpPr txBox="1"/>
          <p:nvPr/>
        </p:nvSpPr>
        <p:spPr>
          <a:xfrm>
            <a:off x="2481478" y="42693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794803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F96EB-DECB-0030-96D0-04E314045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9B0F9-A0B7-D4F5-3F94-50656C1B230C}"/>
              </a:ext>
            </a:extLst>
          </p:cNvPr>
          <p:cNvSpPr>
            <a:spLocks noGrp="1"/>
          </p:cNvSpPr>
          <p:nvPr>
            <p:ph type="title"/>
          </p:nvPr>
        </p:nvSpPr>
        <p:spPr>
          <a:xfrm>
            <a:off x="1553593" y="1765983"/>
            <a:ext cx="8880036" cy="3450327"/>
          </a:xfrm>
        </p:spPr>
        <p:txBody>
          <a:bodyPr>
            <a:noAutofit/>
          </a:bodyPr>
          <a:lstStyle/>
          <a:p>
            <a:r>
              <a:rPr lang="ar-EG" sz="6000" b="0" dirty="0"/>
              <a:t>وَتَرَى ٱلْجِبَالَ تَحْسَبُهَا جَامِدَةًۭ وَهِىَ تَمُرُّ مَرَّ ٱلسَّحَابِۚ صُنْعَ ٱللَّهِ ٱلَّذِىٓ أَتْقَنَ كُلَّ شَىْءٍۚ إِنَّهُۥ خَبِيرٌۢ بِمَا تَفْعَلُونَ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9B8AD0-3496-43D1-A194-818A84CAF9F6}"/>
              </a:ext>
            </a:extLst>
          </p:cNvPr>
          <p:cNvSpPr txBox="1"/>
          <p:nvPr/>
        </p:nvSpPr>
        <p:spPr>
          <a:xfrm>
            <a:off x="1958323" y="4708478"/>
            <a:ext cx="8070575" cy="1015663"/>
          </a:xfrm>
          <a:prstGeom prst="rect">
            <a:avLst/>
          </a:prstGeom>
          <a:noFill/>
        </p:spPr>
        <p:txBody>
          <a:bodyPr wrap="square">
            <a:spAutoFit/>
          </a:bodyPr>
          <a:lstStyle/>
          <a:p>
            <a:pPr algn="ctr" fontAlgn="base"/>
            <a:r>
              <a:rPr lang="en-US" sz="2000" dirty="0"/>
              <a:t>Thou </a:t>
            </a:r>
            <a:r>
              <a:rPr lang="en-US" sz="2000" dirty="0" err="1"/>
              <a:t>seest</a:t>
            </a:r>
            <a:r>
              <a:rPr lang="en-US" sz="2000" dirty="0"/>
              <a:t> the mountains and </a:t>
            </a:r>
            <a:r>
              <a:rPr lang="en-US" sz="2000" dirty="0" err="1"/>
              <a:t>thinkest</a:t>
            </a:r>
            <a:r>
              <a:rPr lang="en-US" sz="2000" dirty="0"/>
              <a:t> them firmly fixed: but they shall pass away as the clouds pass away: (such is) the artistry of Allah, who disposes of all things in perfect order: for he is well acquainted with all that ye do.</a:t>
            </a:r>
          </a:p>
        </p:txBody>
      </p:sp>
      <p:sp>
        <p:nvSpPr>
          <p:cNvPr id="3" name="TextBox 2">
            <a:extLst>
              <a:ext uri="{FF2B5EF4-FFF2-40B4-BE49-F238E27FC236}">
                <a16:creationId xmlns:a16="http://schemas.microsoft.com/office/drawing/2014/main" id="{1D6FDB09-9A87-5ED7-B73F-3F31756AC37A}"/>
              </a:ext>
            </a:extLst>
          </p:cNvPr>
          <p:cNvSpPr txBox="1"/>
          <p:nvPr/>
        </p:nvSpPr>
        <p:spPr>
          <a:xfrm>
            <a:off x="2046473" y="44114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21225409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65AA4-73F5-C733-CF88-4C14A1AAC2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4055A5-B44C-09C5-0234-FC1800E29B47}"/>
              </a:ext>
            </a:extLst>
          </p:cNvPr>
          <p:cNvSpPr>
            <a:spLocks noGrp="1"/>
          </p:cNvSpPr>
          <p:nvPr>
            <p:ph type="title"/>
          </p:nvPr>
        </p:nvSpPr>
        <p:spPr>
          <a:xfrm>
            <a:off x="1655982" y="1976738"/>
            <a:ext cx="8880036" cy="3450327"/>
          </a:xfrm>
        </p:spPr>
        <p:txBody>
          <a:bodyPr>
            <a:noAutofit/>
          </a:bodyPr>
          <a:lstStyle/>
          <a:p>
            <a:r>
              <a:rPr lang="ar-EG" sz="6000" b="0" dirty="0"/>
              <a:t>مَن جَآءَ بِٱلْحَسَنَةِ فَلَهُۥ خَيْرٌۭ مِّنْهَا وَهُم مِّن فَزَعٍۢ يَوْمَئِذٍ ءَامِنُونَ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78DFD5-B180-9131-8DB9-A08644FFEA98}"/>
              </a:ext>
            </a:extLst>
          </p:cNvPr>
          <p:cNvSpPr txBox="1"/>
          <p:nvPr/>
        </p:nvSpPr>
        <p:spPr>
          <a:xfrm>
            <a:off x="2060712" y="4565290"/>
            <a:ext cx="8070575" cy="707886"/>
          </a:xfrm>
          <a:prstGeom prst="rect">
            <a:avLst/>
          </a:prstGeom>
          <a:noFill/>
        </p:spPr>
        <p:txBody>
          <a:bodyPr wrap="square">
            <a:spAutoFit/>
          </a:bodyPr>
          <a:lstStyle/>
          <a:p>
            <a:pPr algn="ctr" fontAlgn="base"/>
            <a:r>
              <a:rPr lang="en-US" sz="2000" dirty="0"/>
              <a:t>If any do good, good will (accrue) to them therefrom; and they will be secure from terror that Day.</a:t>
            </a:r>
          </a:p>
        </p:txBody>
      </p:sp>
      <p:sp>
        <p:nvSpPr>
          <p:cNvPr id="3" name="TextBox 2">
            <a:extLst>
              <a:ext uri="{FF2B5EF4-FFF2-40B4-BE49-F238E27FC236}">
                <a16:creationId xmlns:a16="http://schemas.microsoft.com/office/drawing/2014/main" id="{05EA8D56-0296-6107-7BE3-3F9CEC58EBFC}"/>
              </a:ext>
            </a:extLst>
          </p:cNvPr>
          <p:cNvSpPr txBox="1"/>
          <p:nvPr/>
        </p:nvSpPr>
        <p:spPr>
          <a:xfrm>
            <a:off x="2951996" y="4171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1057856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C3A0B-7E4A-62CD-284F-8BD16AC6A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B36B2F-1E5B-F3B6-64B3-B6C5A9097725}"/>
              </a:ext>
            </a:extLst>
          </p:cNvPr>
          <p:cNvSpPr>
            <a:spLocks noGrp="1"/>
          </p:cNvSpPr>
          <p:nvPr>
            <p:ph type="title"/>
          </p:nvPr>
        </p:nvSpPr>
        <p:spPr>
          <a:xfrm>
            <a:off x="1655982" y="1976738"/>
            <a:ext cx="8880036" cy="3450327"/>
          </a:xfrm>
        </p:spPr>
        <p:txBody>
          <a:bodyPr>
            <a:noAutofit/>
          </a:bodyPr>
          <a:lstStyle/>
          <a:p>
            <a:r>
              <a:rPr lang="ar-EG" sz="6000" b="0" dirty="0"/>
              <a:t>وَمَن جَآءَ بِٱلسَّيِّئَةِ فَكُبَّتْ وُجُوهُهُمْ فِى ٱلنَّارِ هَلْ تُجْزَوْنَ إِلَّا مَا كُنتُمْ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BB155F-F5BD-9B40-52B7-177784E9CE8F}"/>
              </a:ext>
            </a:extLst>
          </p:cNvPr>
          <p:cNvSpPr txBox="1"/>
          <p:nvPr/>
        </p:nvSpPr>
        <p:spPr>
          <a:xfrm>
            <a:off x="2060712" y="4494269"/>
            <a:ext cx="8070575" cy="707886"/>
          </a:xfrm>
          <a:prstGeom prst="rect">
            <a:avLst/>
          </a:prstGeom>
          <a:noFill/>
        </p:spPr>
        <p:txBody>
          <a:bodyPr wrap="square">
            <a:spAutoFit/>
          </a:bodyPr>
          <a:lstStyle/>
          <a:p>
            <a:pPr algn="ctr" fontAlgn="base"/>
            <a:r>
              <a:rPr lang="en-US" sz="2000" dirty="0"/>
              <a:t>And if any do evil, their faces will be thrown headlong into the Fire: "Do ye receive a reward other than that which ye have earned by your deeds?"</a:t>
            </a:r>
          </a:p>
        </p:txBody>
      </p:sp>
      <p:sp>
        <p:nvSpPr>
          <p:cNvPr id="3" name="TextBox 2">
            <a:extLst>
              <a:ext uri="{FF2B5EF4-FFF2-40B4-BE49-F238E27FC236}">
                <a16:creationId xmlns:a16="http://schemas.microsoft.com/office/drawing/2014/main" id="{C1DDBD02-F84C-F43F-6BFB-ED276BE16759}"/>
              </a:ext>
            </a:extLst>
          </p:cNvPr>
          <p:cNvSpPr txBox="1"/>
          <p:nvPr/>
        </p:nvSpPr>
        <p:spPr>
          <a:xfrm>
            <a:off x="1451670" y="42575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1802740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D5213-4D8C-716C-D350-866456D3CB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7540F-BD5D-CAC1-B6A7-35BFC0E36926}"/>
              </a:ext>
            </a:extLst>
          </p:cNvPr>
          <p:cNvSpPr>
            <a:spLocks noGrp="1"/>
          </p:cNvSpPr>
          <p:nvPr>
            <p:ph type="title"/>
          </p:nvPr>
        </p:nvSpPr>
        <p:spPr>
          <a:xfrm>
            <a:off x="1655982" y="1861329"/>
            <a:ext cx="8880036" cy="3450327"/>
          </a:xfrm>
        </p:spPr>
        <p:txBody>
          <a:bodyPr>
            <a:noAutofit/>
          </a:bodyPr>
          <a:lstStyle/>
          <a:p>
            <a:r>
              <a:rPr lang="ar-EG" sz="6000" b="0" dirty="0"/>
              <a:t>إِنَّمَآ أُمِرْتُ أَنْ أَعْبُدَ رَبَّ هَـٰذِهِ ٱلْبَلْدَةِ ٱلَّذِى حَرَّمَهَا وَلَهُۥ كُلُّ شَىْءٍۢ ۖ وَأُمِرْتُ أَنْ أَكُونَ مِنَ ٱلْمُسْلِمِينَ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A7DA70-4D8E-6199-E50C-32C0631ED35C}"/>
              </a:ext>
            </a:extLst>
          </p:cNvPr>
          <p:cNvSpPr txBox="1"/>
          <p:nvPr/>
        </p:nvSpPr>
        <p:spPr>
          <a:xfrm>
            <a:off x="2060712" y="4716212"/>
            <a:ext cx="8070575" cy="1015663"/>
          </a:xfrm>
          <a:prstGeom prst="rect">
            <a:avLst/>
          </a:prstGeom>
          <a:noFill/>
        </p:spPr>
        <p:txBody>
          <a:bodyPr wrap="square">
            <a:spAutoFit/>
          </a:bodyPr>
          <a:lstStyle/>
          <a:p>
            <a:pPr algn="ctr" fontAlgn="base"/>
            <a:r>
              <a:rPr lang="en-US" sz="2000" dirty="0"/>
              <a:t>For me, I have been commanded to serve the Lord of this city, Him Who has sanctified it and to Whom (belong) all things: and I am commanded to be of those who bow in Islam to Allah's Will,-</a:t>
            </a:r>
          </a:p>
        </p:txBody>
      </p:sp>
      <p:sp>
        <p:nvSpPr>
          <p:cNvPr id="3" name="TextBox 2">
            <a:extLst>
              <a:ext uri="{FF2B5EF4-FFF2-40B4-BE49-F238E27FC236}">
                <a16:creationId xmlns:a16="http://schemas.microsoft.com/office/drawing/2014/main" id="{D840CD54-A772-EC5E-22CC-D9B2ED7D35C6}"/>
              </a:ext>
            </a:extLst>
          </p:cNvPr>
          <p:cNvSpPr txBox="1"/>
          <p:nvPr/>
        </p:nvSpPr>
        <p:spPr>
          <a:xfrm>
            <a:off x="3023018" y="44972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12337971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412F9-13CD-AC9B-65E0-7373E87D1A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72699A-E2C3-6B7B-52F9-863F114DF377}"/>
              </a:ext>
            </a:extLst>
          </p:cNvPr>
          <p:cNvSpPr>
            <a:spLocks noGrp="1"/>
          </p:cNvSpPr>
          <p:nvPr>
            <p:ph type="title"/>
          </p:nvPr>
        </p:nvSpPr>
        <p:spPr>
          <a:xfrm>
            <a:off x="1655982" y="1985616"/>
            <a:ext cx="8880036" cy="3450327"/>
          </a:xfrm>
        </p:spPr>
        <p:txBody>
          <a:bodyPr>
            <a:noAutofit/>
          </a:bodyPr>
          <a:lstStyle/>
          <a:p>
            <a:r>
              <a:rPr lang="ar-EG" sz="6000" b="0" dirty="0"/>
              <a:t>وَأَنْ أَتْلُوَا۟ ٱلْقُرْءَانَ ۖ فَمَنِ ٱهْتَدَىٰ فَإِنَّمَا يَهْتَدِى لِنَفْسِهِۦ ۖ وَمَن ضَلَّ فَقُلْ إِنَّمَآ أَنَا۠ مِنَ ٱلْمُنذِرِينَ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F3176C-6C48-57EE-C485-7AEC595DB6B6}"/>
              </a:ext>
            </a:extLst>
          </p:cNvPr>
          <p:cNvSpPr txBox="1"/>
          <p:nvPr/>
        </p:nvSpPr>
        <p:spPr>
          <a:xfrm>
            <a:off x="2060712" y="4840499"/>
            <a:ext cx="8070575" cy="707886"/>
          </a:xfrm>
          <a:prstGeom prst="rect">
            <a:avLst/>
          </a:prstGeom>
          <a:noFill/>
        </p:spPr>
        <p:txBody>
          <a:bodyPr wrap="square">
            <a:spAutoFit/>
          </a:bodyPr>
          <a:lstStyle/>
          <a:p>
            <a:pPr algn="ctr" fontAlgn="base"/>
            <a:r>
              <a:rPr lang="en-US" sz="2000" dirty="0"/>
              <a:t>And to rehearse the Qur'an: and if any accept guidance, they do it for the good of their own souls, and if any stray, say: "I am only a Warner".</a:t>
            </a:r>
          </a:p>
        </p:txBody>
      </p:sp>
      <p:sp>
        <p:nvSpPr>
          <p:cNvPr id="3" name="TextBox 2">
            <a:extLst>
              <a:ext uri="{FF2B5EF4-FFF2-40B4-BE49-F238E27FC236}">
                <a16:creationId xmlns:a16="http://schemas.microsoft.com/office/drawing/2014/main" id="{55DBF17A-3737-5EF7-98E8-5CCA48949293}"/>
              </a:ext>
            </a:extLst>
          </p:cNvPr>
          <p:cNvSpPr txBox="1"/>
          <p:nvPr/>
        </p:nvSpPr>
        <p:spPr>
          <a:xfrm>
            <a:off x="4150482" y="4603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2494054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F8600-B3B8-0C83-34BC-5F5B63485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76A50-FDC8-F137-15E9-E08D0839B97C}"/>
              </a:ext>
            </a:extLst>
          </p:cNvPr>
          <p:cNvSpPr>
            <a:spLocks noGrp="1"/>
          </p:cNvSpPr>
          <p:nvPr>
            <p:ph type="title"/>
          </p:nvPr>
        </p:nvSpPr>
        <p:spPr>
          <a:xfrm>
            <a:off x="1591472" y="2076698"/>
            <a:ext cx="9009055" cy="3450327"/>
          </a:xfrm>
        </p:spPr>
        <p:txBody>
          <a:bodyPr>
            <a:noAutofit/>
          </a:bodyPr>
          <a:lstStyle/>
          <a:p>
            <a:r>
              <a:rPr lang="ar-EG" sz="6000" b="0" dirty="0"/>
              <a:t>فَأَنجَيْنَـٰهُ وَأَهْلَهُۥٓ إِلَّا ٱمْرَأَتَهُۥ قَدَّرْنَـٰهَا مِنَ ٱلْغَـٰبِرِينَ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9F4D12-F900-FF68-B8B7-3F798002DE64}"/>
              </a:ext>
            </a:extLst>
          </p:cNvPr>
          <p:cNvSpPr txBox="1"/>
          <p:nvPr/>
        </p:nvSpPr>
        <p:spPr>
          <a:xfrm>
            <a:off x="2060711" y="4568179"/>
            <a:ext cx="8070575" cy="707886"/>
          </a:xfrm>
          <a:prstGeom prst="rect">
            <a:avLst/>
          </a:prstGeom>
          <a:noFill/>
        </p:spPr>
        <p:txBody>
          <a:bodyPr wrap="square">
            <a:spAutoFit/>
          </a:bodyPr>
          <a:lstStyle/>
          <a:p>
            <a:pPr algn="ctr" fontAlgn="base"/>
            <a:r>
              <a:rPr lang="en-US" sz="2000" dirty="0"/>
              <a:t>But We saved him and his family, except his wife; her We destined to be of those who lagged behind.</a:t>
            </a:r>
          </a:p>
        </p:txBody>
      </p:sp>
      <p:sp>
        <p:nvSpPr>
          <p:cNvPr id="3" name="TextBox 2">
            <a:extLst>
              <a:ext uri="{FF2B5EF4-FFF2-40B4-BE49-F238E27FC236}">
                <a16:creationId xmlns:a16="http://schemas.microsoft.com/office/drawing/2014/main" id="{0CC6ED97-E8C9-E960-5151-E5FBA90D14CD}"/>
              </a:ext>
            </a:extLst>
          </p:cNvPr>
          <p:cNvSpPr txBox="1"/>
          <p:nvPr/>
        </p:nvSpPr>
        <p:spPr>
          <a:xfrm>
            <a:off x="4621540" y="42604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29616809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F980C-C136-B466-2193-EC250A947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198AD-7576-F780-DA5D-F775E0CDFC9D}"/>
              </a:ext>
            </a:extLst>
          </p:cNvPr>
          <p:cNvSpPr>
            <a:spLocks noGrp="1"/>
          </p:cNvSpPr>
          <p:nvPr>
            <p:ph type="title"/>
          </p:nvPr>
        </p:nvSpPr>
        <p:spPr>
          <a:xfrm>
            <a:off x="1655982" y="1985616"/>
            <a:ext cx="8880036" cy="3450327"/>
          </a:xfrm>
        </p:spPr>
        <p:txBody>
          <a:bodyPr>
            <a:noAutofit/>
          </a:bodyPr>
          <a:lstStyle/>
          <a:p>
            <a:r>
              <a:rPr lang="ar-EG" sz="6000" b="0" dirty="0"/>
              <a:t>وَقُلِ ٱلْحَمْدُ لِلَّهِ سَيُرِيكُمْ ءَايَـٰتِهِۦ فَتَعْرِفُونَهَاۚ وَمَا رَبُّكَ بِغَـٰفِلٍ عَمَّا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B83255-0935-BD2A-0090-51D784CD5294}"/>
              </a:ext>
            </a:extLst>
          </p:cNvPr>
          <p:cNvSpPr txBox="1"/>
          <p:nvPr/>
        </p:nvSpPr>
        <p:spPr>
          <a:xfrm>
            <a:off x="2060712" y="4840499"/>
            <a:ext cx="8070575" cy="707886"/>
          </a:xfrm>
          <a:prstGeom prst="rect">
            <a:avLst/>
          </a:prstGeom>
          <a:noFill/>
        </p:spPr>
        <p:txBody>
          <a:bodyPr wrap="square">
            <a:spAutoFit/>
          </a:bodyPr>
          <a:lstStyle/>
          <a:p>
            <a:pPr algn="ctr" fontAlgn="base"/>
            <a:r>
              <a:rPr lang="en-US" sz="2000" dirty="0"/>
              <a:t>And say: "Praise be to Allah, Who will soon show you His Signs, so that ye shall know them"; and thy Lord is not unmindful of all that ye do.</a:t>
            </a:r>
          </a:p>
        </p:txBody>
      </p:sp>
      <p:sp>
        <p:nvSpPr>
          <p:cNvPr id="3" name="TextBox 2">
            <a:extLst>
              <a:ext uri="{FF2B5EF4-FFF2-40B4-BE49-F238E27FC236}">
                <a16:creationId xmlns:a16="http://schemas.microsoft.com/office/drawing/2014/main" id="{F8FEF3EA-FEFD-D99E-64CB-ECB6A8FA0498}"/>
              </a:ext>
            </a:extLst>
          </p:cNvPr>
          <p:cNvSpPr txBox="1"/>
          <p:nvPr/>
        </p:nvSpPr>
        <p:spPr>
          <a:xfrm>
            <a:off x="4754163" y="4603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25892405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5741E-7AA6-B5B9-4525-B2ED92438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E4FDB3-A68D-BC6B-3B46-0498AE4B410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القصص</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950034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105EE-3DA6-E3DF-4B8D-71D1211748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3FA519-D3ED-58C0-42FE-039636B45ED2}"/>
              </a:ext>
            </a:extLst>
          </p:cNvPr>
          <p:cNvSpPr>
            <a:spLocks noGrp="1"/>
          </p:cNvSpPr>
          <p:nvPr>
            <p:ph type="title"/>
          </p:nvPr>
        </p:nvSpPr>
        <p:spPr>
          <a:xfrm>
            <a:off x="1655982" y="1985616"/>
            <a:ext cx="8880036" cy="3450327"/>
          </a:xfrm>
        </p:spPr>
        <p:txBody>
          <a:bodyPr>
            <a:noAutofit/>
          </a:bodyPr>
          <a:lstStyle/>
          <a:p>
            <a:r>
              <a:rPr lang="ar-EG" sz="6000" b="0" dirty="0"/>
              <a:t>طسٓمٓ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AE3287-A5CE-204F-37E1-C8ECADE9DA5F}"/>
              </a:ext>
            </a:extLst>
          </p:cNvPr>
          <p:cNvSpPr txBox="1"/>
          <p:nvPr/>
        </p:nvSpPr>
        <p:spPr>
          <a:xfrm>
            <a:off x="2060712" y="4150207"/>
            <a:ext cx="8070575" cy="400110"/>
          </a:xfrm>
          <a:prstGeom prst="rect">
            <a:avLst/>
          </a:prstGeom>
          <a:noFill/>
        </p:spPr>
        <p:txBody>
          <a:bodyPr wrap="square">
            <a:spAutoFit/>
          </a:bodyPr>
          <a:lstStyle/>
          <a:p>
            <a:pPr algn="ctr" fontAlgn="base"/>
            <a:r>
              <a:rPr lang="en-US" sz="2000" dirty="0"/>
              <a:t>Ta. Sin. Mim.</a:t>
            </a:r>
          </a:p>
        </p:txBody>
      </p:sp>
      <p:sp>
        <p:nvSpPr>
          <p:cNvPr id="3" name="TextBox 2">
            <a:extLst>
              <a:ext uri="{FF2B5EF4-FFF2-40B4-BE49-F238E27FC236}">
                <a16:creationId xmlns:a16="http://schemas.microsoft.com/office/drawing/2014/main" id="{86582E6D-43B5-7037-FB46-2C289CADA15E}"/>
              </a:ext>
            </a:extLst>
          </p:cNvPr>
          <p:cNvSpPr txBox="1"/>
          <p:nvPr/>
        </p:nvSpPr>
        <p:spPr>
          <a:xfrm>
            <a:off x="4993860" y="38402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90270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8DAC1-9FD3-F1C7-45F9-6C954CF26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A32B66-0B82-6AFE-1773-C9607D51CBA8}"/>
              </a:ext>
            </a:extLst>
          </p:cNvPr>
          <p:cNvSpPr>
            <a:spLocks noGrp="1"/>
          </p:cNvSpPr>
          <p:nvPr>
            <p:ph type="title"/>
          </p:nvPr>
        </p:nvSpPr>
        <p:spPr>
          <a:xfrm>
            <a:off x="1655982" y="1985616"/>
            <a:ext cx="8880036" cy="3450327"/>
          </a:xfrm>
        </p:spPr>
        <p:txBody>
          <a:bodyPr>
            <a:noAutofit/>
          </a:bodyPr>
          <a:lstStyle/>
          <a:p>
            <a:r>
              <a:rPr lang="ar-EG" sz="6000" b="0" dirty="0"/>
              <a:t>تِلْكَ ءَايَـٰتُ ٱلْكِتَـٰبِ ٱلْمُبِينِ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79635D-7BF5-A8C8-8840-D8EA07692E23}"/>
              </a:ext>
            </a:extLst>
          </p:cNvPr>
          <p:cNvSpPr txBox="1"/>
          <p:nvPr/>
        </p:nvSpPr>
        <p:spPr>
          <a:xfrm>
            <a:off x="2060712" y="4137402"/>
            <a:ext cx="8070575" cy="400110"/>
          </a:xfrm>
          <a:prstGeom prst="rect">
            <a:avLst/>
          </a:prstGeom>
          <a:noFill/>
        </p:spPr>
        <p:txBody>
          <a:bodyPr wrap="square">
            <a:spAutoFit/>
          </a:bodyPr>
          <a:lstStyle/>
          <a:p>
            <a:pPr algn="ctr" fontAlgn="base"/>
            <a:r>
              <a:rPr lang="en-US" sz="2000" dirty="0"/>
              <a:t>These are Verses of the Book that makes (things) clear.</a:t>
            </a:r>
          </a:p>
        </p:txBody>
      </p:sp>
      <p:sp>
        <p:nvSpPr>
          <p:cNvPr id="3" name="TextBox 2">
            <a:extLst>
              <a:ext uri="{FF2B5EF4-FFF2-40B4-BE49-F238E27FC236}">
                <a16:creationId xmlns:a16="http://schemas.microsoft.com/office/drawing/2014/main" id="{61A9DAB8-3E54-684C-61C2-FA295771AEAF}"/>
              </a:ext>
            </a:extLst>
          </p:cNvPr>
          <p:cNvSpPr txBox="1"/>
          <p:nvPr/>
        </p:nvSpPr>
        <p:spPr>
          <a:xfrm>
            <a:off x="2774443" y="3842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8199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F679E-9DB1-4BC1-8BA5-AF64E9B3AE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E142D1-C8A2-9B89-60C0-886B0DA81C39}"/>
              </a:ext>
            </a:extLst>
          </p:cNvPr>
          <p:cNvSpPr>
            <a:spLocks noGrp="1"/>
          </p:cNvSpPr>
          <p:nvPr>
            <p:ph type="title"/>
          </p:nvPr>
        </p:nvSpPr>
        <p:spPr>
          <a:xfrm>
            <a:off x="1655982" y="1985616"/>
            <a:ext cx="8880036" cy="3450327"/>
          </a:xfrm>
        </p:spPr>
        <p:txBody>
          <a:bodyPr>
            <a:noAutofit/>
          </a:bodyPr>
          <a:lstStyle/>
          <a:p>
            <a:r>
              <a:rPr lang="ar-EG" sz="6000" b="0" dirty="0"/>
              <a:t>نَتْلُوا۟ عَلَيْكَ مِن نَّبَإِ مُوسَىٰ وَفِرْعَوْنَ بِٱلْحَقِّ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8E14AA-4447-7A84-8036-1F15942F3AA2}"/>
              </a:ext>
            </a:extLst>
          </p:cNvPr>
          <p:cNvSpPr txBox="1"/>
          <p:nvPr/>
        </p:nvSpPr>
        <p:spPr>
          <a:xfrm>
            <a:off x="2060712" y="4454968"/>
            <a:ext cx="8070575" cy="707886"/>
          </a:xfrm>
          <a:prstGeom prst="rect">
            <a:avLst/>
          </a:prstGeom>
          <a:noFill/>
        </p:spPr>
        <p:txBody>
          <a:bodyPr wrap="square">
            <a:spAutoFit/>
          </a:bodyPr>
          <a:lstStyle/>
          <a:p>
            <a:pPr algn="ctr" fontAlgn="base"/>
            <a:r>
              <a:rPr lang="en-US" sz="2000" dirty="0"/>
              <a:t>We rehearse to thee some of the story of Moses and Pharaoh in Truth, for people who believe.</a:t>
            </a:r>
          </a:p>
        </p:txBody>
      </p:sp>
      <p:sp>
        <p:nvSpPr>
          <p:cNvPr id="3" name="TextBox 2">
            <a:extLst>
              <a:ext uri="{FF2B5EF4-FFF2-40B4-BE49-F238E27FC236}">
                <a16:creationId xmlns:a16="http://schemas.microsoft.com/office/drawing/2014/main" id="{5D7CC14D-A41F-AD6C-8C3C-1625AD5398C4}"/>
              </a:ext>
            </a:extLst>
          </p:cNvPr>
          <p:cNvSpPr txBox="1"/>
          <p:nvPr/>
        </p:nvSpPr>
        <p:spPr>
          <a:xfrm>
            <a:off x="3369246" y="41692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14930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C2F2D-FC52-3A40-4D12-41E3746DB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154EE2-BEF2-8682-1027-46218AF03546}"/>
              </a:ext>
            </a:extLst>
          </p:cNvPr>
          <p:cNvSpPr>
            <a:spLocks noGrp="1"/>
          </p:cNvSpPr>
          <p:nvPr>
            <p:ph type="title"/>
          </p:nvPr>
        </p:nvSpPr>
        <p:spPr>
          <a:xfrm>
            <a:off x="1655982" y="1790307"/>
            <a:ext cx="8880036" cy="3450327"/>
          </a:xfrm>
        </p:spPr>
        <p:txBody>
          <a:bodyPr>
            <a:noAutofit/>
          </a:bodyPr>
          <a:lstStyle/>
          <a:p>
            <a:r>
              <a:rPr lang="ar-EG" sz="5400" b="0" dirty="0"/>
              <a:t>إِنَّ فِرْعَوْنَ عَلَا فِى ٱلْأَرْضِ وَجَعَلَ أَهْلَهَا شِيَعًۭا يَسْتَضْعِفُ طَآئِفَةًۭ مِّنْهُمْ يُذَبِّحُ أَبْنَآءَهُمْ وَيَسْتَحْىِۦ نِسَآءَهُمْۚ إِنَّهُۥ كَانَ مِنَ ٱلْمُفْسِدِينَ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52ADCD-C523-013A-8853-7B0CC311EE0F}"/>
              </a:ext>
            </a:extLst>
          </p:cNvPr>
          <p:cNvSpPr txBox="1"/>
          <p:nvPr/>
        </p:nvSpPr>
        <p:spPr>
          <a:xfrm>
            <a:off x="2060712" y="4543745"/>
            <a:ext cx="8070575" cy="1015663"/>
          </a:xfrm>
          <a:prstGeom prst="rect">
            <a:avLst/>
          </a:prstGeom>
          <a:noFill/>
        </p:spPr>
        <p:txBody>
          <a:bodyPr wrap="square">
            <a:spAutoFit/>
          </a:bodyPr>
          <a:lstStyle/>
          <a:p>
            <a:pPr algn="ctr" fontAlgn="base"/>
            <a:r>
              <a:rPr lang="en-US" sz="2000" dirty="0"/>
              <a:t>Truly Pharaoh elated himself in the land and broke up its people into sections, depressing a small group among them: their sons he slew, but he kept alive their females: for he was indeed a maker of mischief.</a:t>
            </a:r>
          </a:p>
        </p:txBody>
      </p:sp>
      <p:sp>
        <p:nvSpPr>
          <p:cNvPr id="3" name="TextBox 2">
            <a:extLst>
              <a:ext uri="{FF2B5EF4-FFF2-40B4-BE49-F238E27FC236}">
                <a16:creationId xmlns:a16="http://schemas.microsoft.com/office/drawing/2014/main" id="{4D6751FC-4BFC-937F-F0AE-605AF88CEB29}"/>
              </a:ext>
            </a:extLst>
          </p:cNvPr>
          <p:cNvSpPr txBox="1"/>
          <p:nvPr/>
        </p:nvSpPr>
        <p:spPr>
          <a:xfrm>
            <a:off x="1629347" y="43188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490048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4B226-9F3A-BA1B-1FD4-3B22D7D359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7DC860-F504-DEAD-E952-353E3E002BCF}"/>
              </a:ext>
            </a:extLst>
          </p:cNvPr>
          <p:cNvSpPr>
            <a:spLocks noGrp="1"/>
          </p:cNvSpPr>
          <p:nvPr>
            <p:ph type="title"/>
          </p:nvPr>
        </p:nvSpPr>
        <p:spPr>
          <a:xfrm>
            <a:off x="1655982" y="1932350"/>
            <a:ext cx="8880036" cy="3450327"/>
          </a:xfrm>
        </p:spPr>
        <p:txBody>
          <a:bodyPr>
            <a:noAutofit/>
          </a:bodyPr>
          <a:lstStyle/>
          <a:p>
            <a:r>
              <a:rPr lang="ar-EG" sz="5400" b="0" dirty="0"/>
              <a:t>وَنُرِيدُ أَن نَّمُنَّ عَلَى ٱلَّذِينَ ٱسْتُضْعِفُوا۟ فِى ٱلْأَرْضِ وَنَجْعَلَهُمْ أَئِمَّةًۭ وَنَجْعَلَهُمُ ٱلْوَٰرِثِينَ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5D5FE2-686E-1DC4-A07C-E9E31EBD1757}"/>
              </a:ext>
            </a:extLst>
          </p:cNvPr>
          <p:cNvSpPr txBox="1"/>
          <p:nvPr/>
        </p:nvSpPr>
        <p:spPr>
          <a:xfrm>
            <a:off x="2060712" y="4429678"/>
            <a:ext cx="8070575" cy="707886"/>
          </a:xfrm>
          <a:prstGeom prst="rect">
            <a:avLst/>
          </a:prstGeom>
          <a:noFill/>
        </p:spPr>
        <p:txBody>
          <a:bodyPr wrap="square">
            <a:spAutoFit/>
          </a:bodyPr>
          <a:lstStyle/>
          <a:p>
            <a:pPr algn="ctr" fontAlgn="base"/>
            <a:r>
              <a:rPr lang="en-US" sz="2000" dirty="0"/>
              <a:t>And We wished to be Gracious to those who were being depressed in the land, to make them leaders (in Faith) and make them heirs,</a:t>
            </a:r>
          </a:p>
        </p:txBody>
      </p:sp>
      <p:sp>
        <p:nvSpPr>
          <p:cNvPr id="3" name="TextBox 2">
            <a:extLst>
              <a:ext uri="{FF2B5EF4-FFF2-40B4-BE49-F238E27FC236}">
                <a16:creationId xmlns:a16="http://schemas.microsoft.com/office/drawing/2014/main" id="{4AED3333-55B0-A80C-9CE2-FDD6C288DBB1}"/>
              </a:ext>
            </a:extLst>
          </p:cNvPr>
          <p:cNvSpPr txBox="1"/>
          <p:nvPr/>
        </p:nvSpPr>
        <p:spPr>
          <a:xfrm>
            <a:off x="1496182" y="40791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79963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EF115-7E08-7E91-15BB-0E8E84BAB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05557-80A7-839F-8077-EC2E3D24FE94}"/>
              </a:ext>
            </a:extLst>
          </p:cNvPr>
          <p:cNvSpPr>
            <a:spLocks noGrp="1"/>
          </p:cNvSpPr>
          <p:nvPr>
            <p:ph type="title"/>
          </p:nvPr>
        </p:nvSpPr>
        <p:spPr>
          <a:xfrm>
            <a:off x="1655982" y="1932350"/>
            <a:ext cx="8880036" cy="3450327"/>
          </a:xfrm>
        </p:spPr>
        <p:txBody>
          <a:bodyPr>
            <a:noAutofit/>
          </a:bodyPr>
          <a:lstStyle/>
          <a:p>
            <a:r>
              <a:rPr lang="ar-EG" sz="5400" b="0" dirty="0"/>
              <a:t>وَنُمَكِّنَ لَهُمْ فِى ٱلْأَرْضِ وَنُرِىَ فِرْعَوْنَ وَهَـٰمَـٰنَ وَجُنُودَهُمَا مِنْهُم مَّا كَانُوا۟ يَحْذَرُونَ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AB02D9-7FC1-439F-BC1B-EE989E7FEE2A}"/>
              </a:ext>
            </a:extLst>
          </p:cNvPr>
          <p:cNvSpPr txBox="1"/>
          <p:nvPr/>
        </p:nvSpPr>
        <p:spPr>
          <a:xfrm>
            <a:off x="2060712" y="4384490"/>
            <a:ext cx="8070575" cy="1015663"/>
          </a:xfrm>
          <a:prstGeom prst="rect">
            <a:avLst/>
          </a:prstGeom>
          <a:noFill/>
        </p:spPr>
        <p:txBody>
          <a:bodyPr wrap="square">
            <a:spAutoFit/>
          </a:bodyPr>
          <a:lstStyle/>
          <a:p>
            <a:pPr algn="ctr" fontAlgn="base"/>
            <a:r>
              <a:rPr lang="en-US" sz="2000" dirty="0"/>
              <a:t>To establish a firm place for them in the land, and to show Pharaoh, Haman, and their hosts, at their hands, the very things against which they were taking precautions.</a:t>
            </a:r>
          </a:p>
        </p:txBody>
      </p:sp>
      <p:sp>
        <p:nvSpPr>
          <p:cNvPr id="3" name="TextBox 2">
            <a:extLst>
              <a:ext uri="{FF2B5EF4-FFF2-40B4-BE49-F238E27FC236}">
                <a16:creationId xmlns:a16="http://schemas.microsoft.com/office/drawing/2014/main" id="{1A2FEB38-14ED-C4D8-7FC9-76C28BED5014}"/>
              </a:ext>
            </a:extLst>
          </p:cNvPr>
          <p:cNvSpPr txBox="1"/>
          <p:nvPr/>
        </p:nvSpPr>
        <p:spPr>
          <a:xfrm>
            <a:off x="1313812" y="41219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3906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6DE5C-9A42-EA87-6EF7-7414C0236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4F525-B0F8-82F3-F555-14B5CF529991}"/>
              </a:ext>
            </a:extLst>
          </p:cNvPr>
          <p:cNvSpPr>
            <a:spLocks noGrp="1"/>
          </p:cNvSpPr>
          <p:nvPr>
            <p:ph type="title"/>
          </p:nvPr>
        </p:nvSpPr>
        <p:spPr>
          <a:xfrm>
            <a:off x="1655982" y="1745919"/>
            <a:ext cx="8880036" cy="3450327"/>
          </a:xfrm>
        </p:spPr>
        <p:txBody>
          <a:bodyPr>
            <a:noAutofit/>
          </a:bodyPr>
          <a:lstStyle/>
          <a:p>
            <a:r>
              <a:rPr lang="ar-EG" sz="5000" b="0" dirty="0"/>
              <a:t>وَأَوْحَيْنَآ إِلَىٰٓ أُمِّ مُوسَىٰٓ أَنْ أَرْضِعِيهِۖ فَإِذَا خِفْتِ عَلَيْهِ فَأَلْقِيهِ فِى ٱلْيَمِّ وَلَا تَخَافِى وَلَا تَحْزَنِىٓۖ إِنَّا رَآدُّوهُ إِلَيْكِ وَجَاعِلُوهُ مِنَ ٱلْمُرْسَلِينَ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20D33C-F7EC-4C9A-855B-4C1FA2973BFA}"/>
              </a:ext>
            </a:extLst>
          </p:cNvPr>
          <p:cNvSpPr txBox="1"/>
          <p:nvPr/>
        </p:nvSpPr>
        <p:spPr>
          <a:xfrm>
            <a:off x="2060712" y="4411123"/>
            <a:ext cx="8070575" cy="1323439"/>
          </a:xfrm>
          <a:prstGeom prst="rect">
            <a:avLst/>
          </a:prstGeom>
          <a:noFill/>
        </p:spPr>
        <p:txBody>
          <a:bodyPr wrap="square">
            <a:spAutoFit/>
          </a:bodyPr>
          <a:lstStyle/>
          <a:p>
            <a:pPr algn="ctr" fontAlgn="base"/>
            <a:r>
              <a:rPr lang="en-US" sz="2000" dirty="0"/>
              <a:t>So We sent this inspiration to the mother of Moses: "Suckle (thy child), but when thou hast fears about him, cast him into the river, but fear not nor grieve: for We shall restore him to thee, and We shall make him one of Our messengers."</a:t>
            </a:r>
          </a:p>
        </p:txBody>
      </p:sp>
      <p:sp>
        <p:nvSpPr>
          <p:cNvPr id="3" name="TextBox 2">
            <a:extLst>
              <a:ext uri="{FF2B5EF4-FFF2-40B4-BE49-F238E27FC236}">
                <a16:creationId xmlns:a16="http://schemas.microsoft.com/office/drawing/2014/main" id="{FC5A0601-65D6-C186-86CE-7D289C8EF15F}"/>
              </a:ext>
            </a:extLst>
          </p:cNvPr>
          <p:cNvSpPr txBox="1"/>
          <p:nvPr/>
        </p:nvSpPr>
        <p:spPr>
          <a:xfrm>
            <a:off x="2316989" y="41840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3026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4F5A9-3D8E-1CFF-3828-5A5A7F29D5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7A6DB-0020-C718-2234-A3BA4E04ACD7}"/>
              </a:ext>
            </a:extLst>
          </p:cNvPr>
          <p:cNvSpPr>
            <a:spLocks noGrp="1"/>
          </p:cNvSpPr>
          <p:nvPr>
            <p:ph type="title"/>
          </p:nvPr>
        </p:nvSpPr>
        <p:spPr>
          <a:xfrm>
            <a:off x="1591472" y="2112208"/>
            <a:ext cx="9009055" cy="3450327"/>
          </a:xfrm>
        </p:spPr>
        <p:txBody>
          <a:bodyPr>
            <a:noAutofit/>
          </a:bodyPr>
          <a:lstStyle/>
          <a:p>
            <a:r>
              <a:rPr lang="ar-EG" sz="6000" b="0" dirty="0"/>
              <a:t>وَأَمْطَرْنَا عَلَيْهِم مَّطَرًۭاۖ فَسَآءَ مَطَرُ ٱلْمُنذَرِينَ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3297F1-87AB-A00D-3584-E03C666CF448}"/>
              </a:ext>
            </a:extLst>
          </p:cNvPr>
          <p:cNvSpPr txBox="1"/>
          <p:nvPr/>
        </p:nvSpPr>
        <p:spPr>
          <a:xfrm>
            <a:off x="2060711" y="4585933"/>
            <a:ext cx="8070575" cy="707886"/>
          </a:xfrm>
          <a:prstGeom prst="rect">
            <a:avLst/>
          </a:prstGeom>
          <a:noFill/>
        </p:spPr>
        <p:txBody>
          <a:bodyPr wrap="square">
            <a:spAutoFit/>
          </a:bodyPr>
          <a:lstStyle/>
          <a:p>
            <a:pPr algn="ctr" fontAlgn="base"/>
            <a:r>
              <a:rPr lang="en-US" sz="2000" dirty="0"/>
              <a:t>And We rained down on them a shower (of brimstone): and evil was the shower on those who were admonished (but heeded not)!</a:t>
            </a:r>
          </a:p>
        </p:txBody>
      </p:sp>
      <p:sp>
        <p:nvSpPr>
          <p:cNvPr id="3" name="TextBox 2">
            <a:extLst>
              <a:ext uri="{FF2B5EF4-FFF2-40B4-BE49-F238E27FC236}">
                <a16:creationId xmlns:a16="http://schemas.microsoft.com/office/drawing/2014/main" id="{09375A64-70A9-8AE0-DFE0-547900C21ED5}"/>
              </a:ext>
            </a:extLst>
          </p:cNvPr>
          <p:cNvSpPr txBox="1"/>
          <p:nvPr/>
        </p:nvSpPr>
        <p:spPr>
          <a:xfrm>
            <a:off x="4523885" y="42959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7651503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27831-78C5-C162-F1E8-98316BEDC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727E5B-65F2-4714-B9AF-16D207541D4B}"/>
              </a:ext>
            </a:extLst>
          </p:cNvPr>
          <p:cNvSpPr>
            <a:spLocks noGrp="1"/>
          </p:cNvSpPr>
          <p:nvPr>
            <p:ph type="title"/>
          </p:nvPr>
        </p:nvSpPr>
        <p:spPr>
          <a:xfrm>
            <a:off x="1655982" y="1861329"/>
            <a:ext cx="8880036" cy="3450327"/>
          </a:xfrm>
        </p:spPr>
        <p:txBody>
          <a:bodyPr>
            <a:noAutofit/>
          </a:bodyPr>
          <a:lstStyle/>
          <a:p>
            <a:r>
              <a:rPr lang="ar-EG" sz="6000" b="0" dirty="0"/>
              <a:t>فَٱلْتَقَطَهُۥٓ ءَالُ فِرْعَوْنَ لِيَكُونَ لَهُمْ عَدُوًّۭا وَحَزَنًا ۗ إِنَّ فِرْعَوْنَ وَهَـٰمَـٰنَ وَجُنُودَهُمَا كَانُوا۟ خَـٰطِـِٔينَ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93B9D6-659C-8F07-6FF2-D6E438CB1132}"/>
              </a:ext>
            </a:extLst>
          </p:cNvPr>
          <p:cNvSpPr txBox="1"/>
          <p:nvPr/>
        </p:nvSpPr>
        <p:spPr>
          <a:xfrm>
            <a:off x="2060712" y="4774696"/>
            <a:ext cx="8070575" cy="1015663"/>
          </a:xfrm>
          <a:prstGeom prst="rect">
            <a:avLst/>
          </a:prstGeom>
          <a:noFill/>
        </p:spPr>
        <p:txBody>
          <a:bodyPr wrap="square">
            <a:spAutoFit/>
          </a:bodyPr>
          <a:lstStyle/>
          <a:p>
            <a:pPr algn="ctr" fontAlgn="base"/>
            <a:r>
              <a:rPr lang="en-US" sz="2000" dirty="0"/>
              <a:t>Then the people of Pharaoh picked him up (from the river): (It was intended) that (Moses) should be to them an adversary and a cause of sorrow: for Pharaoh and Haman and (all) their hosts were men of sin.</a:t>
            </a:r>
          </a:p>
        </p:txBody>
      </p:sp>
      <p:sp>
        <p:nvSpPr>
          <p:cNvPr id="3" name="TextBox 2">
            <a:extLst>
              <a:ext uri="{FF2B5EF4-FFF2-40B4-BE49-F238E27FC236}">
                <a16:creationId xmlns:a16="http://schemas.microsoft.com/office/drawing/2014/main" id="{8904F4FE-E156-0CDD-2581-B2A35CDF3796}"/>
              </a:ext>
            </a:extLst>
          </p:cNvPr>
          <p:cNvSpPr txBox="1"/>
          <p:nvPr/>
        </p:nvSpPr>
        <p:spPr>
          <a:xfrm>
            <a:off x="4021920" y="45265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4842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6BB50-1E2A-5247-6EB9-A885D8995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DB593C-8A8A-B26B-0E8A-E15AAA2B5803}"/>
              </a:ext>
            </a:extLst>
          </p:cNvPr>
          <p:cNvSpPr>
            <a:spLocks noGrp="1"/>
          </p:cNvSpPr>
          <p:nvPr>
            <p:ph type="title"/>
          </p:nvPr>
        </p:nvSpPr>
        <p:spPr>
          <a:xfrm>
            <a:off x="1655982" y="1861329"/>
            <a:ext cx="8880036" cy="3450327"/>
          </a:xfrm>
        </p:spPr>
        <p:txBody>
          <a:bodyPr>
            <a:noAutofit/>
          </a:bodyPr>
          <a:lstStyle/>
          <a:p>
            <a:r>
              <a:rPr lang="ar-EG" sz="6000" b="0" dirty="0"/>
              <a:t>وَقَالَتِ ٱمْرَأَتُ فِرْعَوْنَ قُرَّتُ عَيْنٍۢ لِّى وَلَكَ ۖ لَا تَقْتُلُوهُ عَسَىٰٓ أَن يَنفَعَنَآ أَوْ نَتَّخِذَهُۥ وَلَدًۭا وَهُمْ لَا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6B8B9A-F089-3D92-77AD-B7B5DA0DAA3F}"/>
              </a:ext>
            </a:extLst>
          </p:cNvPr>
          <p:cNvSpPr txBox="1"/>
          <p:nvPr/>
        </p:nvSpPr>
        <p:spPr>
          <a:xfrm>
            <a:off x="2060712" y="4774696"/>
            <a:ext cx="8070575" cy="1015663"/>
          </a:xfrm>
          <a:prstGeom prst="rect">
            <a:avLst/>
          </a:prstGeom>
          <a:noFill/>
        </p:spPr>
        <p:txBody>
          <a:bodyPr wrap="square">
            <a:spAutoFit/>
          </a:bodyPr>
          <a:lstStyle/>
          <a:p>
            <a:pPr algn="ctr" fontAlgn="base"/>
            <a:r>
              <a:rPr lang="en-US" sz="2000" dirty="0"/>
              <a:t>The wife of Pharaoh said: "(Here is) joy of the eye, for me and for thee: slay him not. It may be that he will be use to us, or we may adopt him as a son." And they perceived not (what they were doing)!</a:t>
            </a:r>
          </a:p>
        </p:txBody>
      </p:sp>
      <p:sp>
        <p:nvSpPr>
          <p:cNvPr id="3" name="TextBox 2">
            <a:extLst>
              <a:ext uri="{FF2B5EF4-FFF2-40B4-BE49-F238E27FC236}">
                <a16:creationId xmlns:a16="http://schemas.microsoft.com/office/drawing/2014/main" id="{4D3E8C1F-918C-AE63-C547-A8E50ED10F22}"/>
              </a:ext>
            </a:extLst>
          </p:cNvPr>
          <p:cNvSpPr txBox="1"/>
          <p:nvPr/>
        </p:nvSpPr>
        <p:spPr>
          <a:xfrm>
            <a:off x="2459450" y="4466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84517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B9DBF-157D-9675-AB01-856E259FA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C02C6-66B2-248F-711B-8726A7854396}"/>
              </a:ext>
            </a:extLst>
          </p:cNvPr>
          <p:cNvSpPr>
            <a:spLocks noGrp="1"/>
          </p:cNvSpPr>
          <p:nvPr>
            <p:ph type="title"/>
          </p:nvPr>
        </p:nvSpPr>
        <p:spPr>
          <a:xfrm>
            <a:off x="1655982" y="1861329"/>
            <a:ext cx="8880036" cy="3450327"/>
          </a:xfrm>
        </p:spPr>
        <p:txBody>
          <a:bodyPr>
            <a:noAutofit/>
          </a:bodyPr>
          <a:lstStyle/>
          <a:p>
            <a:r>
              <a:rPr lang="ar-EG" sz="6000" b="0" dirty="0"/>
              <a:t>وَأَصْبَحَ فُؤَادُ أُمِّ مُوسَىٰ فَـٰرِغًا ۖ إِن كَادَتْ لَتُبْدِى بِهِۦ لَوْلَآ أَن رَّبَطْنَا عَلَىٰ قَلْبِهَا لِتَكُونَ مِنَ ٱلْمُؤْمِنِينَ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416DD2-2EB0-D4C5-A353-DB14835CAD31}"/>
              </a:ext>
            </a:extLst>
          </p:cNvPr>
          <p:cNvSpPr txBox="1"/>
          <p:nvPr/>
        </p:nvSpPr>
        <p:spPr>
          <a:xfrm>
            <a:off x="2060712" y="4737695"/>
            <a:ext cx="8070575" cy="1015663"/>
          </a:xfrm>
          <a:prstGeom prst="rect">
            <a:avLst/>
          </a:prstGeom>
          <a:noFill/>
        </p:spPr>
        <p:txBody>
          <a:bodyPr wrap="square">
            <a:spAutoFit/>
          </a:bodyPr>
          <a:lstStyle/>
          <a:p>
            <a:pPr algn="ctr" fontAlgn="base"/>
            <a:r>
              <a:rPr lang="en-US" sz="2000" dirty="0"/>
              <a:t>But there came to be a void in the heart of the mother of Moses: She was going almost to disclose his (case), had We not strengthened her heart (with faith), so that she might remain a (firm) believer.</a:t>
            </a:r>
          </a:p>
        </p:txBody>
      </p:sp>
      <p:sp>
        <p:nvSpPr>
          <p:cNvPr id="3" name="TextBox 2">
            <a:extLst>
              <a:ext uri="{FF2B5EF4-FFF2-40B4-BE49-F238E27FC236}">
                <a16:creationId xmlns:a16="http://schemas.microsoft.com/office/drawing/2014/main" id="{EBEDC767-AEE4-F48B-A046-19CB9FF3EAFE}"/>
              </a:ext>
            </a:extLst>
          </p:cNvPr>
          <p:cNvSpPr txBox="1"/>
          <p:nvPr/>
        </p:nvSpPr>
        <p:spPr>
          <a:xfrm>
            <a:off x="2690269" y="4466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808719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DD927-8737-D65A-78C7-E7A331330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5F37B3-B998-8A54-CFC9-A60FA28F5285}"/>
              </a:ext>
            </a:extLst>
          </p:cNvPr>
          <p:cNvSpPr>
            <a:spLocks noGrp="1"/>
          </p:cNvSpPr>
          <p:nvPr>
            <p:ph type="title"/>
          </p:nvPr>
        </p:nvSpPr>
        <p:spPr>
          <a:xfrm>
            <a:off x="1655982" y="1985615"/>
            <a:ext cx="8880036" cy="3450327"/>
          </a:xfrm>
        </p:spPr>
        <p:txBody>
          <a:bodyPr>
            <a:noAutofit/>
          </a:bodyPr>
          <a:lstStyle/>
          <a:p>
            <a:r>
              <a:rPr lang="ar-EG" sz="6000" b="0" dirty="0"/>
              <a:t>وَقَالَتْ لِأُخْتِهِۦ قُصِّيهِۖ فَبَصُرَتْ بِهِۦ عَن جُنُبٍۢ وَهُمْ لَا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28F10A-5C62-C50A-C62B-2BCF00CC454C}"/>
              </a:ext>
            </a:extLst>
          </p:cNvPr>
          <p:cNvSpPr txBox="1"/>
          <p:nvPr/>
        </p:nvSpPr>
        <p:spPr>
          <a:xfrm>
            <a:off x="2060712" y="4526120"/>
            <a:ext cx="8070575" cy="707886"/>
          </a:xfrm>
          <a:prstGeom prst="rect">
            <a:avLst/>
          </a:prstGeom>
          <a:noFill/>
        </p:spPr>
        <p:txBody>
          <a:bodyPr wrap="square">
            <a:spAutoFit/>
          </a:bodyPr>
          <a:lstStyle/>
          <a:p>
            <a:pPr algn="ctr" fontAlgn="base"/>
            <a:r>
              <a:rPr lang="en-US" sz="2000" dirty="0"/>
              <a:t>And she said to the sister of (Moses), "Follow him" so she (the sister) watched him in the character of a stranger. And they knew not.</a:t>
            </a:r>
          </a:p>
        </p:txBody>
      </p:sp>
      <p:sp>
        <p:nvSpPr>
          <p:cNvPr id="3" name="TextBox 2">
            <a:extLst>
              <a:ext uri="{FF2B5EF4-FFF2-40B4-BE49-F238E27FC236}">
                <a16:creationId xmlns:a16="http://schemas.microsoft.com/office/drawing/2014/main" id="{FC061331-F5FB-9AB7-89EA-5B79BA5731A4}"/>
              </a:ext>
            </a:extLst>
          </p:cNvPr>
          <p:cNvSpPr txBox="1"/>
          <p:nvPr/>
        </p:nvSpPr>
        <p:spPr>
          <a:xfrm>
            <a:off x="3054254" y="421834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552892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E216A-81D9-CEEE-28AE-B80EC13B7D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C8103-724D-4CFE-DADE-268C975B866B}"/>
              </a:ext>
            </a:extLst>
          </p:cNvPr>
          <p:cNvSpPr>
            <a:spLocks noGrp="1"/>
          </p:cNvSpPr>
          <p:nvPr>
            <p:ph type="title"/>
          </p:nvPr>
        </p:nvSpPr>
        <p:spPr>
          <a:xfrm>
            <a:off x="1655982" y="1808062"/>
            <a:ext cx="8880036" cy="3450327"/>
          </a:xfrm>
        </p:spPr>
        <p:txBody>
          <a:bodyPr>
            <a:noAutofit/>
          </a:bodyPr>
          <a:lstStyle/>
          <a:p>
            <a:r>
              <a:rPr lang="ar-EG" sz="6000" b="0" dirty="0"/>
              <a:t>وَحَرَّمْنَا عَلَيْهِ ٱلْمَرَاضِعَ مِن قَبْلُ فَقَالَتْ هَلْ أَدُلُّكُمْ عَلَىٰٓ أَهْلِ بَيْتٍۢ يَكْفُلُونَهُۥ لَكُمْ وَهُمْ لَهُۥ نَـٰصِحُونَ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F14EAF-DD95-7812-D9F1-A10BC4D9B693}"/>
              </a:ext>
            </a:extLst>
          </p:cNvPr>
          <p:cNvSpPr txBox="1"/>
          <p:nvPr/>
        </p:nvSpPr>
        <p:spPr>
          <a:xfrm>
            <a:off x="2060712" y="4697637"/>
            <a:ext cx="8070575" cy="1015663"/>
          </a:xfrm>
          <a:prstGeom prst="rect">
            <a:avLst/>
          </a:prstGeom>
          <a:noFill/>
        </p:spPr>
        <p:txBody>
          <a:bodyPr wrap="square">
            <a:spAutoFit/>
          </a:bodyPr>
          <a:lstStyle/>
          <a:p>
            <a:pPr algn="ctr" fontAlgn="base"/>
            <a:r>
              <a:rPr lang="en-US" sz="2000" dirty="0"/>
              <a:t>And we ordained that he refused suck at first, until (His sister came up and) said: "Shall I point out to you the people of a house that will nourish and bring him up for you and be sincerely attached to him?"...</a:t>
            </a:r>
          </a:p>
        </p:txBody>
      </p:sp>
      <p:sp>
        <p:nvSpPr>
          <p:cNvPr id="3" name="TextBox 2">
            <a:extLst>
              <a:ext uri="{FF2B5EF4-FFF2-40B4-BE49-F238E27FC236}">
                <a16:creationId xmlns:a16="http://schemas.microsoft.com/office/drawing/2014/main" id="{E72C1EBC-55AC-7C63-238B-62B8E53365BA}"/>
              </a:ext>
            </a:extLst>
          </p:cNvPr>
          <p:cNvSpPr txBox="1"/>
          <p:nvPr/>
        </p:nvSpPr>
        <p:spPr>
          <a:xfrm>
            <a:off x="3613547" y="4432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137414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22A48-5A93-B1B7-1C0C-AABDF83963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65782-5D47-8372-0A9F-9A211A2C5C9F}"/>
              </a:ext>
            </a:extLst>
          </p:cNvPr>
          <p:cNvSpPr>
            <a:spLocks noGrp="1"/>
          </p:cNvSpPr>
          <p:nvPr>
            <p:ph type="title"/>
          </p:nvPr>
        </p:nvSpPr>
        <p:spPr>
          <a:xfrm>
            <a:off x="1655982" y="1852451"/>
            <a:ext cx="8880036" cy="3450327"/>
          </a:xfrm>
        </p:spPr>
        <p:txBody>
          <a:bodyPr>
            <a:noAutofit/>
          </a:bodyPr>
          <a:lstStyle/>
          <a:p>
            <a:r>
              <a:rPr lang="ar-EG" sz="6000" b="0" dirty="0"/>
              <a:t>فَرَدَدْنَـٰهُ إِلَىٰٓ أُمِّهِۦ كَىْ تَقَرَّ عَيْنُهَا وَلَا تَحْزَنَ وَلِتَعْلَمَ أَنَّ وَعْدَ ٱللَّهِ حَقٌّۭ وَلَـٰكِنَّ أَكْثَرَهُمْ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8B09B9-35C8-4BB3-385A-6E76796127AD}"/>
              </a:ext>
            </a:extLst>
          </p:cNvPr>
          <p:cNvSpPr txBox="1"/>
          <p:nvPr/>
        </p:nvSpPr>
        <p:spPr>
          <a:xfrm>
            <a:off x="2060712" y="4733148"/>
            <a:ext cx="8070575" cy="1015663"/>
          </a:xfrm>
          <a:prstGeom prst="rect">
            <a:avLst/>
          </a:prstGeom>
          <a:noFill/>
        </p:spPr>
        <p:txBody>
          <a:bodyPr wrap="square">
            <a:spAutoFit/>
          </a:bodyPr>
          <a:lstStyle/>
          <a:p>
            <a:pPr algn="ctr" fontAlgn="base"/>
            <a:r>
              <a:rPr lang="en-US" sz="2000" dirty="0"/>
              <a:t>Thus did We restore him to his mother, that her eye might be comforted, that she might not grieve, and that she might know that the promise of Allah is true: but most of them do not understand.</a:t>
            </a:r>
          </a:p>
        </p:txBody>
      </p:sp>
      <p:sp>
        <p:nvSpPr>
          <p:cNvPr id="3" name="TextBox 2">
            <a:extLst>
              <a:ext uri="{FF2B5EF4-FFF2-40B4-BE49-F238E27FC236}">
                <a16:creationId xmlns:a16="http://schemas.microsoft.com/office/drawing/2014/main" id="{E1CEADBB-7EA7-1330-000D-4A60A033F992}"/>
              </a:ext>
            </a:extLst>
          </p:cNvPr>
          <p:cNvSpPr txBox="1"/>
          <p:nvPr/>
        </p:nvSpPr>
        <p:spPr>
          <a:xfrm>
            <a:off x="3524770" y="45037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95158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38237-AB39-9C63-CC6D-2EAC62AB55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28E051-492E-E75F-39F6-9D11B063D610}"/>
              </a:ext>
            </a:extLst>
          </p:cNvPr>
          <p:cNvSpPr>
            <a:spLocks noGrp="1"/>
          </p:cNvSpPr>
          <p:nvPr>
            <p:ph type="title"/>
          </p:nvPr>
        </p:nvSpPr>
        <p:spPr>
          <a:xfrm>
            <a:off x="1655982" y="2083270"/>
            <a:ext cx="8880036" cy="3450327"/>
          </a:xfrm>
        </p:spPr>
        <p:txBody>
          <a:bodyPr>
            <a:noAutofit/>
          </a:bodyPr>
          <a:lstStyle/>
          <a:p>
            <a:r>
              <a:rPr lang="ar-EG" sz="6000" b="0" dirty="0"/>
              <a:t>وَلَمَّا بَلَغَ  أَشُدَّهُۥ وَٱسْتَوَىٰٓ ءَاتَيْنَـٰهُ حُكْمًۭا وَعِلْمًۭاۚ وَكَذَٰلِكَ نَجْزِى ٱلْمُحْسِنِينَ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1FCCF7-891B-5B72-B61B-395E4ABABEFB}"/>
              </a:ext>
            </a:extLst>
          </p:cNvPr>
          <p:cNvSpPr txBox="1"/>
          <p:nvPr/>
        </p:nvSpPr>
        <p:spPr>
          <a:xfrm>
            <a:off x="2060712" y="4616246"/>
            <a:ext cx="8070575" cy="707886"/>
          </a:xfrm>
          <a:prstGeom prst="rect">
            <a:avLst/>
          </a:prstGeom>
          <a:noFill/>
        </p:spPr>
        <p:txBody>
          <a:bodyPr wrap="square">
            <a:spAutoFit/>
          </a:bodyPr>
          <a:lstStyle/>
          <a:p>
            <a:pPr algn="ctr" fontAlgn="base"/>
            <a:r>
              <a:rPr lang="en-US" sz="2000" dirty="0"/>
              <a:t>When he reached full age, and was firmly established (in life), We bestowed on him wisdom and knowledge: for thus do We reward those who do good.</a:t>
            </a:r>
          </a:p>
        </p:txBody>
      </p:sp>
      <p:sp>
        <p:nvSpPr>
          <p:cNvPr id="3" name="TextBox 2">
            <a:extLst>
              <a:ext uri="{FF2B5EF4-FFF2-40B4-BE49-F238E27FC236}">
                <a16:creationId xmlns:a16="http://schemas.microsoft.com/office/drawing/2014/main" id="{7A2A6546-0558-9D91-CA0D-C1BAA60C66A5}"/>
              </a:ext>
            </a:extLst>
          </p:cNvPr>
          <p:cNvSpPr txBox="1"/>
          <p:nvPr/>
        </p:nvSpPr>
        <p:spPr>
          <a:xfrm>
            <a:off x="2007446" y="4308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95025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26BC8-5F16-169A-8845-F68CFC8EB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0F894-97DE-D7EC-F407-86B012F6A4D2}"/>
              </a:ext>
            </a:extLst>
          </p:cNvPr>
          <p:cNvSpPr>
            <a:spLocks noGrp="1"/>
          </p:cNvSpPr>
          <p:nvPr>
            <p:ph type="title"/>
          </p:nvPr>
        </p:nvSpPr>
        <p:spPr>
          <a:xfrm>
            <a:off x="1655981" y="1251713"/>
            <a:ext cx="8880036" cy="3450327"/>
          </a:xfrm>
        </p:spPr>
        <p:txBody>
          <a:bodyPr>
            <a:noAutofit/>
          </a:bodyPr>
          <a:lstStyle/>
          <a:p>
            <a:r>
              <a:rPr lang="ar-EG" sz="4800" b="0" dirty="0"/>
              <a:t>وَدَخَلَ ٱلْمَدِينَةَ عَلَىٰ حِينِ غَفْلَةٍۢ مِّنْ أَهْلِهَا فَوَجَدَ فِيهَا رَجُلَيْنِ يَقْتَتِلَانِ هَـٰذَا مِن شِيعَتِهِۦ وَهَـٰذَا مِنْ عَدُوِّهِۦ ۖ فَٱسْتَغَـٰثَهُ ٱلَّذِى مِن شِيعَتِهِۦ عَلَى ٱلَّذِى مِنْ عَدُوِّهِۦ فَوَكَزَهُۥ مُوسَىٰ فَقَضَىٰ عَلَيْهِۖ قَالَ هَـٰذَا مِنْ عَمَلِ ٱلشَّيْطَـٰنِۖ إِنَّهُۥ عَدُوٌّۭ مُّضِلٌّۭ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5B268E-8F44-7BD0-07FA-44A3AD4AD10F}"/>
              </a:ext>
            </a:extLst>
          </p:cNvPr>
          <p:cNvSpPr txBox="1"/>
          <p:nvPr/>
        </p:nvSpPr>
        <p:spPr>
          <a:xfrm>
            <a:off x="2060712" y="4642879"/>
            <a:ext cx="8070575" cy="1477328"/>
          </a:xfrm>
          <a:prstGeom prst="rect">
            <a:avLst/>
          </a:prstGeom>
          <a:noFill/>
        </p:spPr>
        <p:txBody>
          <a:bodyPr wrap="square">
            <a:spAutoFit/>
          </a:bodyPr>
          <a:lstStyle/>
          <a:p>
            <a:pPr algn="ctr" fontAlgn="base"/>
            <a:r>
              <a:rPr lang="en-US" dirty="0"/>
              <a:t>And he entered the city at a time when its people were not watching: and he found there two men fighting,- one of his own religion, and the other, of his foes. Now the man of his own religion appealed to him against his foe, and Moses struck him with his fist and made an end of him. He said: "This is a work of Evil (Satan): for he is an enemy that manifestly misleads!"</a:t>
            </a:r>
          </a:p>
        </p:txBody>
      </p:sp>
      <p:sp>
        <p:nvSpPr>
          <p:cNvPr id="3" name="TextBox 2">
            <a:extLst>
              <a:ext uri="{FF2B5EF4-FFF2-40B4-BE49-F238E27FC236}">
                <a16:creationId xmlns:a16="http://schemas.microsoft.com/office/drawing/2014/main" id="{63CCFAF7-4B44-9720-B037-31B60786CDEF}"/>
              </a:ext>
            </a:extLst>
          </p:cNvPr>
          <p:cNvSpPr txBox="1"/>
          <p:nvPr/>
        </p:nvSpPr>
        <p:spPr>
          <a:xfrm>
            <a:off x="2353675" y="433510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62291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CAED2-7AED-B307-45F7-DAF63B382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B25D9-0E08-2CC8-26E3-737A8C0690FC}"/>
              </a:ext>
            </a:extLst>
          </p:cNvPr>
          <p:cNvSpPr>
            <a:spLocks noGrp="1"/>
          </p:cNvSpPr>
          <p:nvPr>
            <p:ph type="title"/>
          </p:nvPr>
        </p:nvSpPr>
        <p:spPr>
          <a:xfrm>
            <a:off x="1655982" y="1923472"/>
            <a:ext cx="8880036" cy="3450327"/>
          </a:xfrm>
        </p:spPr>
        <p:txBody>
          <a:bodyPr>
            <a:noAutofit/>
          </a:bodyPr>
          <a:lstStyle/>
          <a:p>
            <a:r>
              <a:rPr lang="ar-EG" sz="6000" b="0" dirty="0"/>
              <a:t>قَالَ رَبِّ إِنِّى ظَلَمْتُ نَفْسِى فَٱغْفِرْ لِى فَغَفَرَ لَهُۥٓ ۚ إِنَّهُۥ هُوَ ٱلْغَفُورُ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120EB5-C3C5-1E3C-C088-E886B5D9E41C}"/>
              </a:ext>
            </a:extLst>
          </p:cNvPr>
          <p:cNvSpPr txBox="1"/>
          <p:nvPr/>
        </p:nvSpPr>
        <p:spPr>
          <a:xfrm>
            <a:off x="2060712" y="4456448"/>
            <a:ext cx="8070575" cy="1015663"/>
          </a:xfrm>
          <a:prstGeom prst="rect">
            <a:avLst/>
          </a:prstGeom>
          <a:noFill/>
        </p:spPr>
        <p:txBody>
          <a:bodyPr wrap="square">
            <a:spAutoFit/>
          </a:bodyPr>
          <a:lstStyle/>
          <a:p>
            <a:pPr algn="ctr" fontAlgn="base"/>
            <a:r>
              <a:rPr lang="en-US" sz="2000" dirty="0"/>
              <a:t>He prayed: "O my Lord! I have indeed wronged my soul! Do Thou then forgive me!" So (Allah) forgave him: for He is the Oft-Forgiving, Most Merciful.</a:t>
            </a:r>
          </a:p>
        </p:txBody>
      </p:sp>
      <p:sp>
        <p:nvSpPr>
          <p:cNvPr id="3" name="TextBox 2">
            <a:extLst>
              <a:ext uri="{FF2B5EF4-FFF2-40B4-BE49-F238E27FC236}">
                <a16:creationId xmlns:a16="http://schemas.microsoft.com/office/drawing/2014/main" id="{DF0ED1BB-191F-6F97-7CA0-4C49FA631D23}"/>
              </a:ext>
            </a:extLst>
          </p:cNvPr>
          <p:cNvSpPr txBox="1"/>
          <p:nvPr/>
        </p:nvSpPr>
        <p:spPr>
          <a:xfrm>
            <a:off x="2060712" y="4148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084721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3BD1D-E1CD-2E2F-40F2-E77CA1F19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AFB456-2373-58B5-7040-4BABC2108469}"/>
              </a:ext>
            </a:extLst>
          </p:cNvPr>
          <p:cNvSpPr>
            <a:spLocks noGrp="1"/>
          </p:cNvSpPr>
          <p:nvPr>
            <p:ph type="title"/>
          </p:nvPr>
        </p:nvSpPr>
        <p:spPr>
          <a:xfrm>
            <a:off x="1655982" y="2038882"/>
            <a:ext cx="8880036" cy="3450327"/>
          </a:xfrm>
        </p:spPr>
        <p:txBody>
          <a:bodyPr>
            <a:noAutofit/>
          </a:bodyPr>
          <a:lstStyle/>
          <a:p>
            <a:r>
              <a:rPr lang="ar-EG" sz="6000" b="0" dirty="0"/>
              <a:t>قَالَ رَبِّ بِمَآ أَنْعَمْتَ عَلَىَّ فَلَنْ أَكُونَ ظَهِيرًۭا لِّلْمُجْرِمِينَ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39B80B-37E5-2F22-4F22-CCF979DA080F}"/>
              </a:ext>
            </a:extLst>
          </p:cNvPr>
          <p:cNvSpPr txBox="1"/>
          <p:nvPr/>
        </p:nvSpPr>
        <p:spPr>
          <a:xfrm>
            <a:off x="2060712" y="4604899"/>
            <a:ext cx="8070575" cy="707886"/>
          </a:xfrm>
          <a:prstGeom prst="rect">
            <a:avLst/>
          </a:prstGeom>
          <a:noFill/>
        </p:spPr>
        <p:txBody>
          <a:bodyPr wrap="square">
            <a:spAutoFit/>
          </a:bodyPr>
          <a:lstStyle/>
          <a:p>
            <a:pPr algn="ctr" fontAlgn="base"/>
            <a:r>
              <a:rPr lang="en-US" sz="2000" dirty="0"/>
              <a:t>He said: "O my Lord! For that Thou hast bestowed Thy Grace on me, never shall I be a help to those who sin!"</a:t>
            </a:r>
          </a:p>
        </p:txBody>
      </p:sp>
      <p:sp>
        <p:nvSpPr>
          <p:cNvPr id="3" name="TextBox 2">
            <a:extLst>
              <a:ext uri="{FF2B5EF4-FFF2-40B4-BE49-F238E27FC236}">
                <a16:creationId xmlns:a16="http://schemas.microsoft.com/office/drawing/2014/main" id="{9F9C9F1E-7777-2346-79E9-486D69383BF2}"/>
              </a:ext>
            </a:extLst>
          </p:cNvPr>
          <p:cNvSpPr txBox="1"/>
          <p:nvPr/>
        </p:nvSpPr>
        <p:spPr>
          <a:xfrm>
            <a:off x="3614304" y="42640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349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FE650-9849-0942-C0CB-2CDE2CCFC2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3EC8DF-26C3-9F0E-0FAE-E3397FEEB31E}"/>
              </a:ext>
            </a:extLst>
          </p:cNvPr>
          <p:cNvSpPr>
            <a:spLocks noGrp="1"/>
          </p:cNvSpPr>
          <p:nvPr>
            <p:ph type="title"/>
          </p:nvPr>
        </p:nvSpPr>
        <p:spPr>
          <a:xfrm>
            <a:off x="1591473" y="2014554"/>
            <a:ext cx="9009055" cy="3450327"/>
          </a:xfrm>
        </p:spPr>
        <p:txBody>
          <a:bodyPr>
            <a:noAutofit/>
          </a:bodyPr>
          <a:lstStyle/>
          <a:p>
            <a:r>
              <a:rPr lang="ar-EG" sz="6000" b="0" dirty="0"/>
              <a:t>قُلِ ٱلْحَمْدُ لِلَّهِ وَسَلَـٰمٌ عَلَىٰ عِبَادِهِ ٱلَّذِينَ ٱصْطَفَىٰٓ ۗ ءَآللَّهُ خَيْرٌ أَمَّا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8515BD-8D72-FE14-208E-450A3DDFB93B}"/>
              </a:ext>
            </a:extLst>
          </p:cNvPr>
          <p:cNvSpPr txBox="1"/>
          <p:nvPr/>
        </p:nvSpPr>
        <p:spPr>
          <a:xfrm>
            <a:off x="2060712" y="4488279"/>
            <a:ext cx="8070575" cy="1015663"/>
          </a:xfrm>
          <a:prstGeom prst="rect">
            <a:avLst/>
          </a:prstGeom>
          <a:noFill/>
        </p:spPr>
        <p:txBody>
          <a:bodyPr wrap="square">
            <a:spAutoFit/>
          </a:bodyPr>
          <a:lstStyle/>
          <a:p>
            <a:pPr algn="ctr" fontAlgn="base"/>
            <a:r>
              <a:rPr lang="en-US" sz="2000" dirty="0"/>
              <a:t>Say: Praise be to Allah, and Peace on his servants whom He has chosen (for his Message). (Who) is better?- Allah or the false gods they associate (with Him)?</a:t>
            </a:r>
          </a:p>
        </p:txBody>
      </p:sp>
      <p:sp>
        <p:nvSpPr>
          <p:cNvPr id="3" name="TextBox 2">
            <a:extLst>
              <a:ext uri="{FF2B5EF4-FFF2-40B4-BE49-F238E27FC236}">
                <a16:creationId xmlns:a16="http://schemas.microsoft.com/office/drawing/2014/main" id="{C175B862-4761-D1C6-B7B5-69C62F2F2CC1}"/>
              </a:ext>
            </a:extLst>
          </p:cNvPr>
          <p:cNvSpPr txBox="1"/>
          <p:nvPr/>
        </p:nvSpPr>
        <p:spPr>
          <a:xfrm>
            <a:off x="1869463" y="41944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8693532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E5E46-418C-292B-51FA-F3001180C4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3F7F11-164E-55CD-C405-5F0B9F899968}"/>
              </a:ext>
            </a:extLst>
          </p:cNvPr>
          <p:cNvSpPr>
            <a:spLocks noGrp="1"/>
          </p:cNvSpPr>
          <p:nvPr>
            <p:ph type="title"/>
          </p:nvPr>
        </p:nvSpPr>
        <p:spPr>
          <a:xfrm>
            <a:off x="1655981" y="1703836"/>
            <a:ext cx="8880036" cy="3450327"/>
          </a:xfrm>
        </p:spPr>
        <p:txBody>
          <a:bodyPr>
            <a:noAutofit/>
          </a:bodyPr>
          <a:lstStyle/>
          <a:p>
            <a:r>
              <a:rPr lang="ar-EG" sz="5400" b="0" dirty="0"/>
              <a:t>فَأَصْبَحَ فِى ٱلْمَدِينَةِ خَآئِفًۭا يَتَرَقَّبُ فَإِذَا ٱلَّذِى ٱسْتَنصَرَهُۥ بِٱلْأَمْسِ يَسْتَصْرِخُهُۥ ۚ قَالَ لَهُۥ مُوسَىٰٓ إِنَّكَ لَغَوِىٌّۭ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647E25-82C3-F900-5078-6E048C1AEA31}"/>
              </a:ext>
            </a:extLst>
          </p:cNvPr>
          <p:cNvSpPr txBox="1"/>
          <p:nvPr/>
        </p:nvSpPr>
        <p:spPr>
          <a:xfrm>
            <a:off x="2060711" y="4571716"/>
            <a:ext cx="8070575" cy="1323439"/>
          </a:xfrm>
          <a:prstGeom prst="rect">
            <a:avLst/>
          </a:prstGeom>
          <a:noFill/>
        </p:spPr>
        <p:txBody>
          <a:bodyPr wrap="square">
            <a:spAutoFit/>
          </a:bodyPr>
          <a:lstStyle/>
          <a:p>
            <a:pPr algn="ctr" fontAlgn="base"/>
            <a:r>
              <a:rPr lang="en-US" sz="2000" dirty="0"/>
              <a:t>So he saw the morning in the city, looking about, in a state of fear, when behold, the man who had, the day before, sought his help called aloud for his help (again). Moses said to him: "Thou art truly, it is clear, a quarrelsome fellow!"</a:t>
            </a:r>
          </a:p>
        </p:txBody>
      </p:sp>
      <p:sp>
        <p:nvSpPr>
          <p:cNvPr id="3" name="TextBox 2">
            <a:extLst>
              <a:ext uri="{FF2B5EF4-FFF2-40B4-BE49-F238E27FC236}">
                <a16:creationId xmlns:a16="http://schemas.microsoft.com/office/drawing/2014/main" id="{91F1FCAB-1E8C-7A3F-67C9-10752E9EF4A8}"/>
              </a:ext>
            </a:extLst>
          </p:cNvPr>
          <p:cNvSpPr txBox="1"/>
          <p:nvPr/>
        </p:nvSpPr>
        <p:spPr>
          <a:xfrm>
            <a:off x="3241442" y="42639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4995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C82E3-01D0-B3EF-1AEB-E2D7118F8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049E6E-1243-2CD2-C2EE-C1B4E40CD07F}"/>
              </a:ext>
            </a:extLst>
          </p:cNvPr>
          <p:cNvSpPr>
            <a:spLocks noGrp="1"/>
          </p:cNvSpPr>
          <p:nvPr>
            <p:ph type="title"/>
          </p:nvPr>
        </p:nvSpPr>
        <p:spPr>
          <a:xfrm>
            <a:off x="1578155" y="1446383"/>
            <a:ext cx="9035691" cy="3450327"/>
          </a:xfrm>
        </p:spPr>
        <p:txBody>
          <a:bodyPr>
            <a:noAutofit/>
          </a:bodyPr>
          <a:lstStyle/>
          <a:p>
            <a:r>
              <a:rPr lang="ar-EG" sz="5400" b="0" dirty="0"/>
              <a:t>فَلَمَّآ أَنْ أَرَادَ أَن يَبْطِشَ بِٱلَّذِى هُوَ عَدُوٌّۭ لَّهُمَا قَالَ يَـٰمُوسَىٰٓ أَتُرِيدُ أَن تَقْتُلَنِى كَمَا قَتَلْتَ نَفْسًۢا بِٱلْأَمْسِۖ إِن تُرِيدُ إِلَّآ أَن تَكُونَ جَبَّارًۭا فِى ٱلْأَرْضِ وَمَا تُرِيدُ أَن تَكُونَ مِنَ ٱلْمُصْلِحِينَ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F1914B-EB91-B00D-92AC-6C939B3DAD1B}"/>
              </a:ext>
            </a:extLst>
          </p:cNvPr>
          <p:cNvSpPr txBox="1"/>
          <p:nvPr/>
        </p:nvSpPr>
        <p:spPr>
          <a:xfrm>
            <a:off x="2060712" y="4624982"/>
            <a:ext cx="8070575" cy="1323439"/>
          </a:xfrm>
          <a:prstGeom prst="rect">
            <a:avLst/>
          </a:prstGeom>
          <a:noFill/>
        </p:spPr>
        <p:txBody>
          <a:bodyPr wrap="square">
            <a:spAutoFit/>
          </a:bodyPr>
          <a:lstStyle/>
          <a:p>
            <a:pPr algn="ctr" fontAlgn="base"/>
            <a:r>
              <a:rPr lang="en-US" sz="2000" dirty="0"/>
              <a:t>Then, when he decided to lay hold of the man who was an enemy to both of them, that man said: "O Moses! Is it thy intention to slay me as thou </a:t>
            </a:r>
            <a:r>
              <a:rPr lang="en-US" sz="2000" dirty="0" err="1"/>
              <a:t>slewest</a:t>
            </a:r>
            <a:r>
              <a:rPr lang="en-US" sz="2000" dirty="0"/>
              <a:t> a man yesterday? Thy intention is none other than to become a powerful violent man in the land, and not to be one who sets things right!"</a:t>
            </a:r>
          </a:p>
        </p:txBody>
      </p:sp>
      <p:sp>
        <p:nvSpPr>
          <p:cNvPr id="3" name="TextBox 2">
            <a:extLst>
              <a:ext uri="{FF2B5EF4-FFF2-40B4-BE49-F238E27FC236}">
                <a16:creationId xmlns:a16="http://schemas.microsoft.com/office/drawing/2014/main" id="{9C5E4C57-791D-8B42-5DC4-B9FD18987445}"/>
              </a:ext>
            </a:extLst>
          </p:cNvPr>
          <p:cNvSpPr txBox="1"/>
          <p:nvPr/>
        </p:nvSpPr>
        <p:spPr>
          <a:xfrm>
            <a:off x="1235984" y="431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30234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FBBC2-5283-42D8-4E29-983B9D2C1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4C5ADD-CE89-7B03-365D-97E1477A92F2}"/>
              </a:ext>
            </a:extLst>
          </p:cNvPr>
          <p:cNvSpPr>
            <a:spLocks noGrp="1"/>
          </p:cNvSpPr>
          <p:nvPr>
            <p:ph type="title"/>
          </p:nvPr>
        </p:nvSpPr>
        <p:spPr>
          <a:xfrm>
            <a:off x="1578155" y="1703835"/>
            <a:ext cx="9035691" cy="3450327"/>
          </a:xfrm>
        </p:spPr>
        <p:txBody>
          <a:bodyPr>
            <a:noAutofit/>
          </a:bodyPr>
          <a:lstStyle/>
          <a:p>
            <a:r>
              <a:rPr lang="ar-EG" sz="6000" b="0" dirty="0"/>
              <a:t>وَجَآءَ رَجُلٌۭ مِّنْ أَقْصَا ٱلْمَدِينَةِ يَسْعَىٰ قَالَ يَـٰمُوسَىٰٓ إِنَّ ٱلْمَلَأَ يَأْتَمِرُونَ بِكَ لِيَقْتُلُوكَ فَٱخْرُجْ إِنِّى لَكَ مِنَ ٱلنَّـٰصِحِينَ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52094F-328C-5CA6-BE10-CE220A5CBF25}"/>
              </a:ext>
            </a:extLst>
          </p:cNvPr>
          <p:cNvSpPr txBox="1"/>
          <p:nvPr/>
        </p:nvSpPr>
        <p:spPr>
          <a:xfrm>
            <a:off x="2060712" y="4633859"/>
            <a:ext cx="8070575" cy="1015663"/>
          </a:xfrm>
          <a:prstGeom prst="rect">
            <a:avLst/>
          </a:prstGeom>
          <a:noFill/>
        </p:spPr>
        <p:txBody>
          <a:bodyPr wrap="square">
            <a:spAutoFit/>
          </a:bodyPr>
          <a:lstStyle/>
          <a:p>
            <a:pPr algn="ctr" fontAlgn="base"/>
            <a:r>
              <a:rPr lang="en-US" sz="2000" dirty="0"/>
              <a:t>And there came a man, running, from the furthest end of the City. He said: "O Moses! the Chiefs are taking counsel together about thee, to slay thee: so get thee away, for I do give thee sincere advice."</a:t>
            </a:r>
          </a:p>
        </p:txBody>
      </p:sp>
      <p:sp>
        <p:nvSpPr>
          <p:cNvPr id="3" name="TextBox 2">
            <a:extLst>
              <a:ext uri="{FF2B5EF4-FFF2-40B4-BE49-F238E27FC236}">
                <a16:creationId xmlns:a16="http://schemas.microsoft.com/office/drawing/2014/main" id="{C1FE4AAE-1BA0-AF0F-8EFD-E32F46663AAF}"/>
              </a:ext>
            </a:extLst>
          </p:cNvPr>
          <p:cNvSpPr txBox="1"/>
          <p:nvPr/>
        </p:nvSpPr>
        <p:spPr>
          <a:xfrm>
            <a:off x="1253741" y="43260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230225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E3F5F-75A0-FEEC-31AF-C8AF3C6783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BCED8C-BEE5-869B-8EC9-96E406C65BEF}"/>
              </a:ext>
            </a:extLst>
          </p:cNvPr>
          <p:cNvSpPr>
            <a:spLocks noGrp="1"/>
          </p:cNvSpPr>
          <p:nvPr>
            <p:ph type="title"/>
          </p:nvPr>
        </p:nvSpPr>
        <p:spPr>
          <a:xfrm>
            <a:off x="1578154" y="1987921"/>
            <a:ext cx="9035691" cy="3450327"/>
          </a:xfrm>
        </p:spPr>
        <p:txBody>
          <a:bodyPr>
            <a:noAutofit/>
          </a:bodyPr>
          <a:lstStyle/>
          <a:p>
            <a:r>
              <a:rPr lang="ar-EG" sz="6000" b="0" dirty="0"/>
              <a:t>فَخَرَجَ مِنْهَا خَآئِفًۭا يَتَرَقَّبُۖ قَالَ رَبِّ نَجِّنِى مِنَ ٱلْقَوْمِ ٱلظَّـٰلِمِينَ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D755D7-8630-237E-0057-D865F0F342E7}"/>
              </a:ext>
            </a:extLst>
          </p:cNvPr>
          <p:cNvSpPr txBox="1"/>
          <p:nvPr/>
        </p:nvSpPr>
        <p:spPr>
          <a:xfrm>
            <a:off x="2060711" y="4500694"/>
            <a:ext cx="8070575" cy="707886"/>
          </a:xfrm>
          <a:prstGeom prst="rect">
            <a:avLst/>
          </a:prstGeom>
          <a:noFill/>
        </p:spPr>
        <p:txBody>
          <a:bodyPr wrap="square">
            <a:spAutoFit/>
          </a:bodyPr>
          <a:lstStyle/>
          <a:p>
            <a:pPr algn="ctr" fontAlgn="base"/>
            <a:r>
              <a:rPr lang="en-US" sz="2000" dirty="0"/>
              <a:t>He therefore got away therefrom, looking about, in a state of fear. He prayed "O my Lord! save me from people given to wrong-doing."</a:t>
            </a:r>
          </a:p>
        </p:txBody>
      </p:sp>
      <p:sp>
        <p:nvSpPr>
          <p:cNvPr id="3" name="TextBox 2">
            <a:extLst>
              <a:ext uri="{FF2B5EF4-FFF2-40B4-BE49-F238E27FC236}">
                <a16:creationId xmlns:a16="http://schemas.microsoft.com/office/drawing/2014/main" id="{134E9FFE-B392-F77D-7A32-EED87FC5FFA0}"/>
              </a:ext>
            </a:extLst>
          </p:cNvPr>
          <p:cNvSpPr txBox="1"/>
          <p:nvPr/>
        </p:nvSpPr>
        <p:spPr>
          <a:xfrm>
            <a:off x="2780699" y="419291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9136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E2D03-E694-6A84-552B-98C88F119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9E080-5C62-7A92-0B9F-F48D5219AE47}"/>
              </a:ext>
            </a:extLst>
          </p:cNvPr>
          <p:cNvSpPr>
            <a:spLocks noGrp="1"/>
          </p:cNvSpPr>
          <p:nvPr>
            <p:ph type="title"/>
          </p:nvPr>
        </p:nvSpPr>
        <p:spPr>
          <a:xfrm>
            <a:off x="1578154" y="2032309"/>
            <a:ext cx="9035691" cy="3450327"/>
          </a:xfrm>
        </p:spPr>
        <p:txBody>
          <a:bodyPr>
            <a:noAutofit/>
          </a:bodyPr>
          <a:lstStyle/>
          <a:p>
            <a:r>
              <a:rPr lang="ar-EG" sz="6000" b="0" dirty="0"/>
              <a:t>وَلَمَّا تَوَجَّهَ تِلْقَآءَ مَدْيَنَ قَالَ عَسَىٰ رَبِّىٓ أَن يَهْدِيَنِى سَوَآءَ ٱلسَّبِيلِ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E70C93-77B6-8BAC-B01B-F5A195130C49}"/>
              </a:ext>
            </a:extLst>
          </p:cNvPr>
          <p:cNvSpPr txBox="1"/>
          <p:nvPr/>
        </p:nvSpPr>
        <p:spPr>
          <a:xfrm>
            <a:off x="2060711" y="4545082"/>
            <a:ext cx="8070575" cy="707886"/>
          </a:xfrm>
          <a:prstGeom prst="rect">
            <a:avLst/>
          </a:prstGeom>
          <a:noFill/>
        </p:spPr>
        <p:txBody>
          <a:bodyPr wrap="square">
            <a:spAutoFit/>
          </a:bodyPr>
          <a:lstStyle/>
          <a:p>
            <a:pPr algn="ctr" fontAlgn="base"/>
            <a:r>
              <a:rPr lang="en-US" sz="2000" dirty="0"/>
              <a:t>Then, when he turned his face towards (the land of) Madyan, he said: "I do hope that my Lord will show me the smooth and straight Path."</a:t>
            </a:r>
          </a:p>
        </p:txBody>
      </p:sp>
      <p:sp>
        <p:nvSpPr>
          <p:cNvPr id="3" name="TextBox 2">
            <a:extLst>
              <a:ext uri="{FF2B5EF4-FFF2-40B4-BE49-F238E27FC236}">
                <a16:creationId xmlns:a16="http://schemas.microsoft.com/office/drawing/2014/main" id="{6FF54507-FFB0-EA5C-96D2-25D8695376A3}"/>
              </a:ext>
            </a:extLst>
          </p:cNvPr>
          <p:cNvSpPr txBox="1"/>
          <p:nvPr/>
        </p:nvSpPr>
        <p:spPr>
          <a:xfrm>
            <a:off x="2860598" y="4237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250530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C7846-B981-9731-4DDA-CF9A89BD95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9BAE5-E88F-F0C2-BA75-561013BE3832}"/>
              </a:ext>
            </a:extLst>
          </p:cNvPr>
          <p:cNvSpPr>
            <a:spLocks noGrp="1"/>
          </p:cNvSpPr>
          <p:nvPr>
            <p:ph type="title"/>
          </p:nvPr>
        </p:nvSpPr>
        <p:spPr>
          <a:xfrm>
            <a:off x="1779484" y="1210165"/>
            <a:ext cx="8633033" cy="3450327"/>
          </a:xfrm>
        </p:spPr>
        <p:txBody>
          <a:bodyPr>
            <a:noAutofit/>
          </a:bodyPr>
          <a:lstStyle/>
          <a:p>
            <a:r>
              <a:rPr lang="ar-EG" sz="5000" b="0" dirty="0"/>
              <a:t>وَلَمَّا وَرَدَ مَآءَ مَدْيَنَ وَجَدَ عَلَيْهِ أُمَّةًۭ مِّنَ ٱلنَّاسِ يَسْقُونَ وَوَجَدَ مِن دُونِهِمُ ٱمْرَأَتَيْنِ تَذُودَانِۖ قَالَ مَا خَطْبُكُمَاۖ قَالَتَا لَا نَسْقِى حَتَّىٰ يُصْدِرَ ٱلرِّعَآءُۖ وَأَبُونَا شَيْخٌۭ كَبِيرٌۭ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BC3059-4C29-DC1A-B657-A280F8B01F65}"/>
              </a:ext>
            </a:extLst>
          </p:cNvPr>
          <p:cNvSpPr txBox="1"/>
          <p:nvPr/>
        </p:nvSpPr>
        <p:spPr>
          <a:xfrm>
            <a:off x="2060712" y="4438551"/>
            <a:ext cx="8070575" cy="1631216"/>
          </a:xfrm>
          <a:prstGeom prst="rect">
            <a:avLst/>
          </a:prstGeom>
          <a:noFill/>
        </p:spPr>
        <p:txBody>
          <a:bodyPr wrap="square">
            <a:spAutoFit/>
          </a:bodyPr>
          <a:lstStyle/>
          <a:p>
            <a:pPr algn="ctr" fontAlgn="base"/>
            <a:r>
              <a:rPr lang="en-US" sz="2000" dirty="0"/>
              <a:t>And when he arrived at the watering (place) in Madyan, he found there a group of men watering (their flocks), and besides them he found two women who were keeping back (their flocks). He said: "What is the matter with you?" They said: "We cannot water (our flocks) until the shepherds take back (their flocks): And our father is a very old man."</a:t>
            </a:r>
          </a:p>
        </p:txBody>
      </p:sp>
      <p:sp>
        <p:nvSpPr>
          <p:cNvPr id="3" name="TextBox 2">
            <a:extLst>
              <a:ext uri="{FF2B5EF4-FFF2-40B4-BE49-F238E27FC236}">
                <a16:creationId xmlns:a16="http://schemas.microsoft.com/office/drawing/2014/main" id="{AD29E318-A868-AE0A-551B-4C94C0138F3A}"/>
              </a:ext>
            </a:extLst>
          </p:cNvPr>
          <p:cNvSpPr txBox="1"/>
          <p:nvPr/>
        </p:nvSpPr>
        <p:spPr>
          <a:xfrm>
            <a:off x="2514371" y="4015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93034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4C00D-1B1F-F9EC-0C69-E1EB83696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1C045-77DB-E79C-7C65-25CD24160E5E}"/>
              </a:ext>
            </a:extLst>
          </p:cNvPr>
          <p:cNvSpPr>
            <a:spLocks noGrp="1"/>
          </p:cNvSpPr>
          <p:nvPr>
            <p:ph type="title"/>
          </p:nvPr>
        </p:nvSpPr>
        <p:spPr>
          <a:xfrm>
            <a:off x="2146926" y="1687871"/>
            <a:ext cx="7898146" cy="3450327"/>
          </a:xfrm>
        </p:spPr>
        <p:txBody>
          <a:bodyPr>
            <a:noAutofit/>
          </a:bodyPr>
          <a:lstStyle/>
          <a:p>
            <a:r>
              <a:rPr lang="ar-EG" sz="6000" b="0" dirty="0"/>
              <a:t>فَسَقَىٰ لَهُمَا ثُمَّ تَوَلَّىٰٓ إِلَى ٱلظِّلِّ فَقَالَ رَبِّ إِنِّى لِمَآ أَنزَلْتَ إِلَىَّ مِنْ خَيْرٍۢ فَقِيرٌۭ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B4A281-97F1-3E57-8BA4-F9CCB02AB6BD}"/>
              </a:ext>
            </a:extLst>
          </p:cNvPr>
          <p:cNvSpPr txBox="1"/>
          <p:nvPr/>
        </p:nvSpPr>
        <p:spPr>
          <a:xfrm>
            <a:off x="2060712" y="4722636"/>
            <a:ext cx="8070575" cy="1015663"/>
          </a:xfrm>
          <a:prstGeom prst="rect">
            <a:avLst/>
          </a:prstGeom>
          <a:noFill/>
        </p:spPr>
        <p:txBody>
          <a:bodyPr wrap="square">
            <a:spAutoFit/>
          </a:bodyPr>
          <a:lstStyle/>
          <a:p>
            <a:pPr algn="ctr" fontAlgn="base"/>
            <a:r>
              <a:rPr lang="en-US" sz="2000" dirty="0"/>
              <a:t>So he watered (their flocks) for them; then he turned back to the shade, and </a:t>
            </a:r>
            <a:r>
              <a:rPr lang="en-US" sz="2000" dirty="0" err="1"/>
              <a:t>said:"O</a:t>
            </a:r>
            <a:r>
              <a:rPr lang="en-US" sz="2000" dirty="0"/>
              <a:t> my Lord! truly am I in (desperate) need of any good that Thou dost send me!"</a:t>
            </a:r>
          </a:p>
        </p:txBody>
      </p:sp>
      <p:sp>
        <p:nvSpPr>
          <p:cNvPr id="3" name="TextBox 2">
            <a:extLst>
              <a:ext uri="{FF2B5EF4-FFF2-40B4-BE49-F238E27FC236}">
                <a16:creationId xmlns:a16="http://schemas.microsoft.com/office/drawing/2014/main" id="{666C2756-1F5D-1C93-B368-772ECB6B8EAF}"/>
              </a:ext>
            </a:extLst>
          </p:cNvPr>
          <p:cNvSpPr txBox="1"/>
          <p:nvPr/>
        </p:nvSpPr>
        <p:spPr>
          <a:xfrm>
            <a:off x="4494092" y="4414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71699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4E7AA-B48F-E1D4-2BD8-87DD73023A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A8DF8-A60F-7BC8-A389-9A1F51096F7B}"/>
              </a:ext>
            </a:extLst>
          </p:cNvPr>
          <p:cNvSpPr>
            <a:spLocks noGrp="1"/>
          </p:cNvSpPr>
          <p:nvPr>
            <p:ph type="title"/>
          </p:nvPr>
        </p:nvSpPr>
        <p:spPr>
          <a:xfrm>
            <a:off x="1701927" y="1414351"/>
            <a:ext cx="8788147" cy="3450327"/>
          </a:xfrm>
        </p:spPr>
        <p:txBody>
          <a:bodyPr>
            <a:noAutofit/>
          </a:bodyPr>
          <a:lstStyle/>
          <a:p>
            <a:r>
              <a:rPr lang="ar-EG" sz="5400" b="0" dirty="0"/>
              <a:t>فَجَآءَتْهُ إِحْدَىٰهُمَا تَمْشِى عَلَى ٱسْتِحْيَآءٍۢ قَالَتْ إِنَّ أَبِى يَدْعُوكَ لِيَجْزِيَكَ أَجْرَ مَا سَقَيْتَ لَنَا ۚ فَلَمَّا جَآءَهُۥ وَقَصَّ عَلَيْهِ ٱلْقَصَصَ قَالَ لَا تَخَفْۖ نَجَوْتَ مِنَ ٱلْقَوْمِ ٱلظَّـٰلِمِينَ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7368DA-B987-F4F8-9F97-62CD6C6CD9A2}"/>
              </a:ext>
            </a:extLst>
          </p:cNvPr>
          <p:cNvSpPr txBox="1"/>
          <p:nvPr/>
        </p:nvSpPr>
        <p:spPr>
          <a:xfrm>
            <a:off x="2060712" y="4598064"/>
            <a:ext cx="8070575" cy="1323439"/>
          </a:xfrm>
          <a:prstGeom prst="rect">
            <a:avLst/>
          </a:prstGeom>
          <a:noFill/>
        </p:spPr>
        <p:txBody>
          <a:bodyPr wrap="square">
            <a:spAutoFit/>
          </a:bodyPr>
          <a:lstStyle/>
          <a:p>
            <a:pPr algn="ctr" fontAlgn="base"/>
            <a:r>
              <a:rPr lang="en-US" sz="2000" dirty="0"/>
              <a:t>Afterwards one of the (damsels) came (back) to him, walking bashfully. She said: "My father invites thee that he may reward thee for having watered (our flocks) for us." So when he came to him and narrated the story, he said: "Fear thou not: (well) hast thou escaped from unjust people."</a:t>
            </a:r>
          </a:p>
        </p:txBody>
      </p:sp>
      <p:sp>
        <p:nvSpPr>
          <p:cNvPr id="3" name="TextBox 2">
            <a:extLst>
              <a:ext uri="{FF2B5EF4-FFF2-40B4-BE49-F238E27FC236}">
                <a16:creationId xmlns:a16="http://schemas.microsoft.com/office/drawing/2014/main" id="{22C5FE76-6291-6AEF-F730-37F0951B0027}"/>
              </a:ext>
            </a:extLst>
          </p:cNvPr>
          <p:cNvSpPr txBox="1"/>
          <p:nvPr/>
        </p:nvSpPr>
        <p:spPr>
          <a:xfrm>
            <a:off x="2319064" y="432522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879687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54FCF-0734-57E3-F2DD-87BBA0962A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13394-89E9-BF38-3138-AA4AAC01DD34}"/>
              </a:ext>
            </a:extLst>
          </p:cNvPr>
          <p:cNvSpPr>
            <a:spLocks noGrp="1"/>
          </p:cNvSpPr>
          <p:nvPr>
            <p:ph type="title"/>
          </p:nvPr>
        </p:nvSpPr>
        <p:spPr>
          <a:xfrm>
            <a:off x="1701926" y="1947012"/>
            <a:ext cx="8788147" cy="3450327"/>
          </a:xfrm>
        </p:spPr>
        <p:txBody>
          <a:bodyPr>
            <a:noAutofit/>
          </a:bodyPr>
          <a:lstStyle/>
          <a:p>
            <a:r>
              <a:rPr lang="ar-EG" sz="6000" b="0" dirty="0"/>
              <a:t>قَالَتْ إِحْدَىٰهُمَا يَـٰٓأَبَتِ ٱسْتَـْٔجِرْهُۖ إِنَّ خَيْرَ مَنِ ٱسْتَـْٔجَرْتَ ٱلْقَوِىُّ ٱلْأَمِينُ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958CB4-B986-96E7-29BD-282E637F749E}"/>
              </a:ext>
            </a:extLst>
          </p:cNvPr>
          <p:cNvSpPr txBox="1"/>
          <p:nvPr/>
        </p:nvSpPr>
        <p:spPr>
          <a:xfrm>
            <a:off x="2060711" y="4482086"/>
            <a:ext cx="8070575" cy="707886"/>
          </a:xfrm>
          <a:prstGeom prst="rect">
            <a:avLst/>
          </a:prstGeom>
          <a:noFill/>
        </p:spPr>
        <p:txBody>
          <a:bodyPr wrap="square">
            <a:spAutoFit/>
          </a:bodyPr>
          <a:lstStyle/>
          <a:p>
            <a:pPr algn="ctr" fontAlgn="base"/>
            <a:r>
              <a:rPr lang="en-US" sz="2000" dirty="0"/>
              <a:t>Said one of the (damsels): "O my (dear) father! engage him on wages: truly the best of men for thee to employ is the (man) who is strong and trusty"....</a:t>
            </a:r>
          </a:p>
        </p:txBody>
      </p:sp>
      <p:sp>
        <p:nvSpPr>
          <p:cNvPr id="3" name="TextBox 2">
            <a:extLst>
              <a:ext uri="{FF2B5EF4-FFF2-40B4-BE49-F238E27FC236}">
                <a16:creationId xmlns:a16="http://schemas.microsoft.com/office/drawing/2014/main" id="{76741386-BC2A-53E4-E907-8C148A66C96D}"/>
              </a:ext>
            </a:extLst>
          </p:cNvPr>
          <p:cNvSpPr txBox="1"/>
          <p:nvPr/>
        </p:nvSpPr>
        <p:spPr>
          <a:xfrm>
            <a:off x="2425595" y="41743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289237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6A525-D042-1B79-05D5-AE083C9D00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56A47-D758-473A-78A8-FE0A425E00B8}"/>
              </a:ext>
            </a:extLst>
          </p:cNvPr>
          <p:cNvSpPr>
            <a:spLocks noGrp="1"/>
          </p:cNvSpPr>
          <p:nvPr>
            <p:ph type="title"/>
          </p:nvPr>
        </p:nvSpPr>
        <p:spPr>
          <a:xfrm>
            <a:off x="1701924" y="1565272"/>
            <a:ext cx="8788147" cy="3450327"/>
          </a:xfrm>
        </p:spPr>
        <p:txBody>
          <a:bodyPr>
            <a:noAutofit/>
          </a:bodyPr>
          <a:lstStyle/>
          <a:p>
            <a:r>
              <a:rPr lang="ar-EG" sz="5000" b="0" dirty="0"/>
              <a:t>قَالَ إِنِّىٓ أُرِيدُ أَنْ أُنكِحَكَ إِحْدَى ٱبْنَتَىَّ هَـٰتَيْنِ عَلَىٰٓ أَن تَأْجُرَنِى ثَمَـٰنِىَ حِجَجٍۢ ۖ فَإِنْ أَتْمَمْتَ عَشْرًۭا فَمِنْ عِندِكَۖ وَمَآ أُرِيدُ أَنْ أَشُقَّ عَلَيْكَۚ سَتَجِدُنِىٓ إِن شَآءَ ٱللَّهُ مِنَ ٱلصَّـٰلِحِينَ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29C165-38A9-FB50-6F54-53B31B8E57C4}"/>
              </a:ext>
            </a:extLst>
          </p:cNvPr>
          <p:cNvSpPr txBox="1"/>
          <p:nvPr/>
        </p:nvSpPr>
        <p:spPr>
          <a:xfrm>
            <a:off x="2060709" y="4625683"/>
            <a:ext cx="8070575" cy="1323439"/>
          </a:xfrm>
          <a:prstGeom prst="rect">
            <a:avLst/>
          </a:prstGeom>
          <a:noFill/>
        </p:spPr>
        <p:txBody>
          <a:bodyPr wrap="square">
            <a:spAutoFit/>
          </a:bodyPr>
          <a:lstStyle/>
          <a:p>
            <a:pPr algn="ctr" fontAlgn="base"/>
            <a:r>
              <a:rPr lang="en-US" sz="2000" dirty="0"/>
              <a:t>He said: "I intend to wed one of these my daughters to thee, on condition that thou serve me for eight years; but if thou complete ten years, it will be (grace) from thee. But I intend not to place thee under a difficulty: thou wilt find me, indeed, if Allah wills, one of the righteous."</a:t>
            </a:r>
          </a:p>
        </p:txBody>
      </p:sp>
      <p:sp>
        <p:nvSpPr>
          <p:cNvPr id="3" name="TextBox 2">
            <a:extLst>
              <a:ext uri="{FF2B5EF4-FFF2-40B4-BE49-F238E27FC236}">
                <a16:creationId xmlns:a16="http://schemas.microsoft.com/office/drawing/2014/main" id="{46E1A3F0-7AB6-50F2-EB67-319FD2C34B73}"/>
              </a:ext>
            </a:extLst>
          </p:cNvPr>
          <p:cNvSpPr txBox="1"/>
          <p:nvPr/>
        </p:nvSpPr>
        <p:spPr>
          <a:xfrm>
            <a:off x="2265797" y="43721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34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FFB2C-EB77-96A9-9017-63DB228B1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D34310-80DF-86DC-E57E-EBFA8C3D1E78}"/>
              </a:ext>
            </a:extLst>
          </p:cNvPr>
          <p:cNvSpPr>
            <a:spLocks noGrp="1"/>
          </p:cNvSpPr>
          <p:nvPr>
            <p:ph type="title"/>
          </p:nvPr>
        </p:nvSpPr>
        <p:spPr>
          <a:xfrm>
            <a:off x="1901007" y="1384239"/>
            <a:ext cx="8389986" cy="3450327"/>
          </a:xfrm>
        </p:spPr>
        <p:txBody>
          <a:bodyPr>
            <a:noAutofit/>
          </a:bodyPr>
          <a:lstStyle/>
          <a:p>
            <a:r>
              <a:rPr lang="ar-EG" sz="5000" b="0" dirty="0"/>
              <a:t>أَمَّنْ خَلَقَ ٱلسَّمَـٰوَٰتِ وَٱلْأَرْضَ وَأَنزَلَ لَكُم مِّنَ ٱلسَّمَآءِ مَآءًۭ فَأَنۢبَتْنَا بِهِۦ حَدَآئِقَ ذَاتَ بَهْجَةٍۢ مَّا كَانَ لَكُمْ أَن تُنۢبِتُوا۟ شَجَرَهَآ ۗ أَءِلَـٰهٌۭ مَّعَ ٱللَّهِۚ بَلْ هُمْ قَوْمٌۭ يَعْدِلُونَ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D398A6-74CD-6D96-E92D-0D0E7F3705CD}"/>
              </a:ext>
            </a:extLst>
          </p:cNvPr>
          <p:cNvSpPr txBox="1"/>
          <p:nvPr/>
        </p:nvSpPr>
        <p:spPr>
          <a:xfrm>
            <a:off x="2060712" y="4445977"/>
            <a:ext cx="8070575" cy="1631216"/>
          </a:xfrm>
          <a:prstGeom prst="rect">
            <a:avLst/>
          </a:prstGeom>
          <a:noFill/>
        </p:spPr>
        <p:txBody>
          <a:bodyPr wrap="square">
            <a:spAutoFit/>
          </a:bodyPr>
          <a:lstStyle/>
          <a:p>
            <a:pPr algn="ctr" fontAlgn="base"/>
            <a:r>
              <a:rPr lang="en-US" sz="2000" dirty="0"/>
              <a:t>Or, Who has created the heavens and the earth, and Who sends you down rain from the sky? Yea, with it We cause to grow well-planted orchards full of beauty of delight: it is not in your power to cause the growth of the trees in them. (Can there be another) god besides Allah? Nay, they are a people who swerve from justice.</a:t>
            </a:r>
          </a:p>
        </p:txBody>
      </p:sp>
      <p:sp>
        <p:nvSpPr>
          <p:cNvPr id="3" name="TextBox 2">
            <a:extLst>
              <a:ext uri="{FF2B5EF4-FFF2-40B4-BE49-F238E27FC236}">
                <a16:creationId xmlns:a16="http://schemas.microsoft.com/office/drawing/2014/main" id="{62236FF2-CD5E-22A4-992A-B4D4B6ADC10C}"/>
              </a:ext>
            </a:extLst>
          </p:cNvPr>
          <p:cNvSpPr txBox="1"/>
          <p:nvPr/>
        </p:nvSpPr>
        <p:spPr>
          <a:xfrm>
            <a:off x="3831429" y="4138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341938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523BF-2791-6F7C-C4D5-C53B259E7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D717A-6FB6-9B05-56D7-C0F97128454F}"/>
              </a:ext>
            </a:extLst>
          </p:cNvPr>
          <p:cNvSpPr>
            <a:spLocks noGrp="1"/>
          </p:cNvSpPr>
          <p:nvPr>
            <p:ph type="title"/>
          </p:nvPr>
        </p:nvSpPr>
        <p:spPr>
          <a:xfrm>
            <a:off x="1701927" y="1929256"/>
            <a:ext cx="8788147" cy="3450327"/>
          </a:xfrm>
        </p:spPr>
        <p:txBody>
          <a:bodyPr>
            <a:noAutofit/>
          </a:bodyPr>
          <a:lstStyle/>
          <a:p>
            <a:r>
              <a:rPr lang="ar-EG" sz="5400" b="0" dirty="0"/>
              <a:t>قَالَ ذَٰلِكَ بَيْنِى وَبَيْنَكَۖ أَيَّمَا ٱلْأَجَلَيْنِ قَضَيْتُ فَلَا عُدْوَٰنَ عَلَىَّۖ وَٱللَّهُ عَلَىٰ مَا نَقُولُ وَكِيلٌۭ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8DDAF4-6DF6-B7D5-F8AC-5CE069EE2302}"/>
              </a:ext>
            </a:extLst>
          </p:cNvPr>
          <p:cNvSpPr txBox="1"/>
          <p:nvPr/>
        </p:nvSpPr>
        <p:spPr>
          <a:xfrm>
            <a:off x="2060712" y="4363920"/>
            <a:ext cx="8070575" cy="1015663"/>
          </a:xfrm>
          <a:prstGeom prst="rect">
            <a:avLst/>
          </a:prstGeom>
          <a:noFill/>
        </p:spPr>
        <p:txBody>
          <a:bodyPr wrap="square">
            <a:spAutoFit/>
          </a:bodyPr>
          <a:lstStyle/>
          <a:p>
            <a:pPr algn="ctr" fontAlgn="base"/>
            <a:r>
              <a:rPr lang="en-US" sz="2000" dirty="0"/>
              <a:t>He said: "Be that (the agreement) between me and thee: whichever of the two terms I fulfil, let there be no ill-will to me. Be Allah a witness to what we say."</a:t>
            </a:r>
          </a:p>
        </p:txBody>
      </p:sp>
      <p:sp>
        <p:nvSpPr>
          <p:cNvPr id="3" name="TextBox 2">
            <a:extLst>
              <a:ext uri="{FF2B5EF4-FFF2-40B4-BE49-F238E27FC236}">
                <a16:creationId xmlns:a16="http://schemas.microsoft.com/office/drawing/2014/main" id="{49122493-A7A3-166F-0956-D90ED6AC6422}"/>
              </a:ext>
            </a:extLst>
          </p:cNvPr>
          <p:cNvSpPr txBox="1"/>
          <p:nvPr/>
        </p:nvSpPr>
        <p:spPr>
          <a:xfrm>
            <a:off x="1396878" y="40561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262784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CDC5C-992B-940F-83F7-191C40A7ED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3C763-BD44-BAD5-CBF2-9E84279BC805}"/>
              </a:ext>
            </a:extLst>
          </p:cNvPr>
          <p:cNvSpPr>
            <a:spLocks noGrp="1"/>
          </p:cNvSpPr>
          <p:nvPr>
            <p:ph type="title"/>
          </p:nvPr>
        </p:nvSpPr>
        <p:spPr>
          <a:xfrm>
            <a:off x="1701927" y="1538639"/>
            <a:ext cx="8788147" cy="3450327"/>
          </a:xfrm>
        </p:spPr>
        <p:txBody>
          <a:bodyPr>
            <a:noAutofit/>
          </a:bodyPr>
          <a:lstStyle/>
          <a:p>
            <a:r>
              <a:rPr lang="ar-EG" sz="5400" b="0" dirty="0"/>
              <a:t>فَلَمَّا قَضَىٰ مُوسَى ٱلْأَجَلَ وَسَارَ بِأَهْلِهِۦٓ ءَانَسَ مِن جَانِبِ ٱلطُّورِ نَارًۭا قَالَ لِأَهْلِهِ ٱمْكُثُوٓا۟ إِنِّىٓ ءَانَسْتُ نَارًۭا لَّعَلِّىٓ ءَاتِيكُم مِّنْهَا بِخَبَرٍ أَوْ جَذْوَةٍۢ مِّنَ ٱلنَّارِ لَعَلَّكُمْ تَصْطَلُونَ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2BD78C-AB98-D6A1-0569-F3CA6CB75792}"/>
              </a:ext>
            </a:extLst>
          </p:cNvPr>
          <p:cNvSpPr txBox="1"/>
          <p:nvPr/>
        </p:nvSpPr>
        <p:spPr>
          <a:xfrm>
            <a:off x="2060712" y="4665761"/>
            <a:ext cx="8070575" cy="1323439"/>
          </a:xfrm>
          <a:prstGeom prst="rect">
            <a:avLst/>
          </a:prstGeom>
          <a:noFill/>
        </p:spPr>
        <p:txBody>
          <a:bodyPr wrap="square">
            <a:spAutoFit/>
          </a:bodyPr>
          <a:lstStyle/>
          <a:p>
            <a:pPr algn="ctr" fontAlgn="base"/>
            <a:r>
              <a:rPr lang="en-US" sz="2000" dirty="0"/>
              <a:t>Now when Moses had fulfilled the term, and was travelling with his family, he perceived a fire in the direction of Mount Tur. He said to his family: "Tarry ye; I perceive a fire; I hope to bring you from there some information, or a burning firebrand, that ye may warm yourselves."</a:t>
            </a:r>
          </a:p>
        </p:txBody>
      </p:sp>
      <p:sp>
        <p:nvSpPr>
          <p:cNvPr id="3" name="TextBox 2">
            <a:extLst>
              <a:ext uri="{FF2B5EF4-FFF2-40B4-BE49-F238E27FC236}">
                <a16:creationId xmlns:a16="http://schemas.microsoft.com/office/drawing/2014/main" id="{27110AED-64F1-EEB7-1426-422B7B0E0430}"/>
              </a:ext>
            </a:extLst>
          </p:cNvPr>
          <p:cNvSpPr txBox="1"/>
          <p:nvPr/>
        </p:nvSpPr>
        <p:spPr>
          <a:xfrm>
            <a:off x="1467902" y="4420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757267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6A1CD-2B05-0ABC-18C0-64ECFD83F8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9FB57-7F01-7181-846F-1F3439536E98}"/>
              </a:ext>
            </a:extLst>
          </p:cNvPr>
          <p:cNvSpPr>
            <a:spLocks noGrp="1"/>
          </p:cNvSpPr>
          <p:nvPr>
            <p:ph type="title"/>
          </p:nvPr>
        </p:nvSpPr>
        <p:spPr>
          <a:xfrm>
            <a:off x="1701927" y="1902624"/>
            <a:ext cx="8788147" cy="3450327"/>
          </a:xfrm>
        </p:spPr>
        <p:txBody>
          <a:bodyPr>
            <a:noAutofit/>
          </a:bodyPr>
          <a:lstStyle/>
          <a:p>
            <a:r>
              <a:rPr lang="ar-EG" sz="5400" b="0" dirty="0"/>
              <a:t>فَلَمَّآ أَتَىٰهَا نُودِىَ مِن شَـٰطِئِ ٱلْوَادِ ٱلْأَيْمَنِ فِى ٱلْبُقْعَةِ ٱلْمُبَـٰرَكَةِ مِنَ ٱلشَّجَرَةِ أَن يَـٰمُوسَىٰٓ إِنِّىٓ أَنَا ٱللَّهُ رَبُّ ٱلْعَـٰلَمِينَ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96A797-CEF5-62C2-EC53-9998816D3807}"/>
              </a:ext>
            </a:extLst>
          </p:cNvPr>
          <p:cNvSpPr txBox="1"/>
          <p:nvPr/>
        </p:nvSpPr>
        <p:spPr>
          <a:xfrm>
            <a:off x="2060712" y="4724012"/>
            <a:ext cx="8070575" cy="1015663"/>
          </a:xfrm>
          <a:prstGeom prst="rect">
            <a:avLst/>
          </a:prstGeom>
          <a:noFill/>
        </p:spPr>
        <p:txBody>
          <a:bodyPr wrap="square">
            <a:spAutoFit/>
          </a:bodyPr>
          <a:lstStyle/>
          <a:p>
            <a:pPr algn="ctr" fontAlgn="base"/>
            <a:r>
              <a:rPr lang="en-US" sz="2000" dirty="0"/>
              <a:t>But when he came to the (fire), a voice was heard from the right bank of the valley, from a tree in hallowed ground: "O Moses! Verily I am Allah, the Lord of the Worlds....</a:t>
            </a:r>
          </a:p>
        </p:txBody>
      </p:sp>
      <p:sp>
        <p:nvSpPr>
          <p:cNvPr id="3" name="TextBox 2">
            <a:extLst>
              <a:ext uri="{FF2B5EF4-FFF2-40B4-BE49-F238E27FC236}">
                <a16:creationId xmlns:a16="http://schemas.microsoft.com/office/drawing/2014/main" id="{83C0AF6F-7A93-2F35-160D-619F03877C18}"/>
              </a:ext>
            </a:extLst>
          </p:cNvPr>
          <p:cNvSpPr txBox="1"/>
          <p:nvPr/>
        </p:nvSpPr>
        <p:spPr>
          <a:xfrm>
            <a:off x="2195871" y="4420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184042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61439-0C96-4B9E-EC8C-998B5BB3C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6FCF5B-45DD-4A8E-ACF7-C7D2074C59B7}"/>
              </a:ext>
            </a:extLst>
          </p:cNvPr>
          <p:cNvSpPr>
            <a:spLocks noGrp="1"/>
          </p:cNvSpPr>
          <p:nvPr>
            <p:ph type="title"/>
          </p:nvPr>
        </p:nvSpPr>
        <p:spPr>
          <a:xfrm>
            <a:off x="1701927" y="1742825"/>
            <a:ext cx="8788147" cy="3450327"/>
          </a:xfrm>
        </p:spPr>
        <p:txBody>
          <a:bodyPr>
            <a:noAutofit/>
          </a:bodyPr>
          <a:lstStyle/>
          <a:p>
            <a:r>
              <a:rPr lang="ar-EG" sz="5400" b="0" dirty="0"/>
              <a:t>وَأَنْ أَلْقِ عَصَاكَۖ فَلَمَّا رَءَاهَا تَهْتَزُّ كَأَنَّهَا جَآنٌّۭ وَلَّىٰ مُدْبِرًۭا وَلَمْ يُعَقِّبْۚ يَـٰمُوسَىٰٓ أَقْبِلْ وَلَا تَخَفْۖ إِنَّكَ مِنَ ٱلْـَٔامِنِينَ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57BBA9-2043-A769-6AB3-680D86F21D5F}"/>
              </a:ext>
            </a:extLst>
          </p:cNvPr>
          <p:cNvSpPr txBox="1"/>
          <p:nvPr/>
        </p:nvSpPr>
        <p:spPr>
          <a:xfrm>
            <a:off x="2060712" y="4531432"/>
            <a:ext cx="8070575" cy="1323439"/>
          </a:xfrm>
          <a:prstGeom prst="rect">
            <a:avLst/>
          </a:prstGeom>
          <a:noFill/>
        </p:spPr>
        <p:txBody>
          <a:bodyPr wrap="square">
            <a:spAutoFit/>
          </a:bodyPr>
          <a:lstStyle/>
          <a:p>
            <a:pPr algn="ctr" fontAlgn="base"/>
            <a:r>
              <a:rPr lang="en-US" sz="2000" dirty="0"/>
              <a:t>"Now do thou throw thy rod!" but when he saw it moving (of its own accord) as if it had been a snake, he turned back in retreat, and retraced not his steps: O Moses!" (It was said), "Draw near, and fear not: for thou art of those who are secure.</a:t>
            </a:r>
          </a:p>
        </p:txBody>
      </p:sp>
      <p:sp>
        <p:nvSpPr>
          <p:cNvPr id="3" name="TextBox 2">
            <a:extLst>
              <a:ext uri="{FF2B5EF4-FFF2-40B4-BE49-F238E27FC236}">
                <a16:creationId xmlns:a16="http://schemas.microsoft.com/office/drawing/2014/main" id="{74AF7384-2DFB-4721-2CEC-44D23FB1CE8E}"/>
              </a:ext>
            </a:extLst>
          </p:cNvPr>
          <p:cNvSpPr txBox="1"/>
          <p:nvPr/>
        </p:nvSpPr>
        <p:spPr>
          <a:xfrm>
            <a:off x="2870574" y="425643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21933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4AA7C-A71B-27E3-2567-A5341C64C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CF856-36DA-325E-EDF5-545DEF16FE85}"/>
              </a:ext>
            </a:extLst>
          </p:cNvPr>
          <p:cNvSpPr>
            <a:spLocks noGrp="1"/>
          </p:cNvSpPr>
          <p:nvPr>
            <p:ph type="title"/>
          </p:nvPr>
        </p:nvSpPr>
        <p:spPr>
          <a:xfrm>
            <a:off x="1701927" y="1503128"/>
            <a:ext cx="8788147" cy="3450327"/>
          </a:xfrm>
        </p:spPr>
        <p:txBody>
          <a:bodyPr>
            <a:noAutofit/>
          </a:bodyPr>
          <a:lstStyle/>
          <a:p>
            <a:r>
              <a:rPr lang="ar-EG" sz="5400" b="0" dirty="0"/>
              <a:t>ٱسْلُكْ يَدَكَ فِى جَيْبِكَ تَخْرُجْ بَيْضَآءَ مِنْ غَيْرِ سُوٓءٍۢ وَٱضْمُمْ إِلَيْكَ جَنَاحَكَ مِنَ ٱلرَّهْبِۖ فَذَٰنِكَ بُرْهَـٰنَانِ مِن رَّبِّكَ إِلَىٰ فِرْعَوْنَ وَمَلَإِي۟هِۦٓ ۚ إِنَّهُمْ كَانُوا۟ قَوْمًۭا فَـٰسِقِينَ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8F740E-617A-72D0-3207-9805D92825E4}"/>
              </a:ext>
            </a:extLst>
          </p:cNvPr>
          <p:cNvSpPr txBox="1"/>
          <p:nvPr/>
        </p:nvSpPr>
        <p:spPr>
          <a:xfrm>
            <a:off x="2060712" y="4679622"/>
            <a:ext cx="8070575" cy="1323439"/>
          </a:xfrm>
          <a:prstGeom prst="rect">
            <a:avLst/>
          </a:prstGeom>
          <a:noFill/>
        </p:spPr>
        <p:txBody>
          <a:bodyPr wrap="square">
            <a:spAutoFit/>
          </a:bodyPr>
          <a:lstStyle/>
          <a:p>
            <a:pPr algn="ctr" fontAlgn="base"/>
            <a:r>
              <a:rPr lang="en-US" sz="2000" dirty="0"/>
              <a:t>"Move thy hand into thy bosom, and it will come forth white without stain (or harm), and draw thy hand close to thy side (to guard) against fear. Those are the two credentials from thy Lord to Pharaoh and his Chiefs: for truly they are a people rebellious and wicked."</a:t>
            </a:r>
          </a:p>
        </p:txBody>
      </p:sp>
      <p:sp>
        <p:nvSpPr>
          <p:cNvPr id="3" name="TextBox 2">
            <a:extLst>
              <a:ext uri="{FF2B5EF4-FFF2-40B4-BE49-F238E27FC236}">
                <a16:creationId xmlns:a16="http://schemas.microsoft.com/office/drawing/2014/main" id="{D8BA201C-23A8-EFF0-3708-F4925F70947B}"/>
              </a:ext>
            </a:extLst>
          </p:cNvPr>
          <p:cNvSpPr txBox="1"/>
          <p:nvPr/>
        </p:nvSpPr>
        <p:spPr>
          <a:xfrm>
            <a:off x="1512517" y="43718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9253466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6B65B-4949-55B6-9182-5548A99AB1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17024-3922-B6FD-027C-9DDE3A53D241}"/>
              </a:ext>
            </a:extLst>
          </p:cNvPr>
          <p:cNvSpPr>
            <a:spLocks noGrp="1"/>
          </p:cNvSpPr>
          <p:nvPr>
            <p:ph type="title"/>
          </p:nvPr>
        </p:nvSpPr>
        <p:spPr>
          <a:xfrm>
            <a:off x="1701926" y="2009156"/>
            <a:ext cx="8788147" cy="3450327"/>
          </a:xfrm>
        </p:spPr>
        <p:txBody>
          <a:bodyPr>
            <a:noAutofit/>
          </a:bodyPr>
          <a:lstStyle/>
          <a:p>
            <a:r>
              <a:rPr lang="ar-EG" sz="6000" b="0" dirty="0"/>
              <a:t>قَالَ رَبِّ إِنِّى قَتَلْتُ مِنْهُمْ نَفْسًۭا فَأَخَافُ أَن يَقْتُلُونِ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684E60-F009-FAA9-4EB8-E0D78E9C7D31}"/>
              </a:ext>
            </a:extLst>
          </p:cNvPr>
          <p:cNvSpPr txBox="1"/>
          <p:nvPr/>
        </p:nvSpPr>
        <p:spPr>
          <a:xfrm>
            <a:off x="2060711" y="4555336"/>
            <a:ext cx="8070575" cy="707886"/>
          </a:xfrm>
          <a:prstGeom prst="rect">
            <a:avLst/>
          </a:prstGeom>
          <a:noFill/>
        </p:spPr>
        <p:txBody>
          <a:bodyPr wrap="square">
            <a:spAutoFit/>
          </a:bodyPr>
          <a:lstStyle/>
          <a:p>
            <a:pPr algn="ctr" fontAlgn="base"/>
            <a:r>
              <a:rPr lang="en-US" sz="2000" dirty="0"/>
              <a:t>He said: "O my Lord! I have slain a man among them, and I fear lest they slay me.</a:t>
            </a:r>
          </a:p>
        </p:txBody>
      </p:sp>
      <p:sp>
        <p:nvSpPr>
          <p:cNvPr id="3" name="TextBox 2">
            <a:extLst>
              <a:ext uri="{FF2B5EF4-FFF2-40B4-BE49-F238E27FC236}">
                <a16:creationId xmlns:a16="http://schemas.microsoft.com/office/drawing/2014/main" id="{B81794DD-E3D4-6753-59E5-775F10E513C8}"/>
              </a:ext>
            </a:extLst>
          </p:cNvPr>
          <p:cNvSpPr txBox="1"/>
          <p:nvPr/>
        </p:nvSpPr>
        <p:spPr>
          <a:xfrm>
            <a:off x="4433269" y="42475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31825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FF207-FB23-1296-6411-7633EC994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D3E3A-E534-91C9-B0EF-BE25C3613D54}"/>
              </a:ext>
            </a:extLst>
          </p:cNvPr>
          <p:cNvSpPr>
            <a:spLocks noGrp="1"/>
          </p:cNvSpPr>
          <p:nvPr>
            <p:ph type="title"/>
          </p:nvPr>
        </p:nvSpPr>
        <p:spPr>
          <a:xfrm>
            <a:off x="1701927" y="1769459"/>
            <a:ext cx="8788147" cy="3450327"/>
          </a:xfrm>
        </p:spPr>
        <p:txBody>
          <a:bodyPr>
            <a:noAutofit/>
          </a:bodyPr>
          <a:lstStyle/>
          <a:p>
            <a:r>
              <a:rPr lang="ar-EG" sz="6000" b="0" dirty="0"/>
              <a:t>وَأَخِى هَـٰرُونُ هُوَ أَفْصَحُ مِنِّى لِسَانًۭا فَأَرْسِلْهُ مَعِىَ رِدْءًۭا يُصَدِّقُنِىٓ ۖ إِنِّىٓ أَخَافُ أَن يُكَذِّبُونِ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361EEB-17A1-594A-8431-4F2A863B8984}"/>
              </a:ext>
            </a:extLst>
          </p:cNvPr>
          <p:cNvSpPr txBox="1"/>
          <p:nvPr/>
        </p:nvSpPr>
        <p:spPr>
          <a:xfrm>
            <a:off x="2060712" y="4656196"/>
            <a:ext cx="8070575" cy="1015663"/>
          </a:xfrm>
          <a:prstGeom prst="rect">
            <a:avLst/>
          </a:prstGeom>
          <a:noFill/>
        </p:spPr>
        <p:txBody>
          <a:bodyPr wrap="square">
            <a:spAutoFit/>
          </a:bodyPr>
          <a:lstStyle/>
          <a:p>
            <a:pPr algn="ctr" fontAlgn="base"/>
            <a:r>
              <a:rPr lang="en-US" sz="2000" dirty="0"/>
              <a:t>"And my brother Aaron - He is more eloquent in speech than I: so send him with me as a helper, to confirm (and strengthen) me: for I fear that they may accuse me of falsehood."</a:t>
            </a:r>
          </a:p>
        </p:txBody>
      </p:sp>
      <p:sp>
        <p:nvSpPr>
          <p:cNvPr id="3" name="TextBox 2">
            <a:extLst>
              <a:ext uri="{FF2B5EF4-FFF2-40B4-BE49-F238E27FC236}">
                <a16:creationId xmlns:a16="http://schemas.microsoft.com/office/drawing/2014/main" id="{8DF730DA-9BE3-5F2C-A07F-08E27798C379}"/>
              </a:ext>
            </a:extLst>
          </p:cNvPr>
          <p:cNvSpPr txBox="1"/>
          <p:nvPr/>
        </p:nvSpPr>
        <p:spPr>
          <a:xfrm>
            <a:off x="3554379" y="43484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832454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893BF-1E73-858E-953E-867765834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039BC8-E7D7-DEB5-DC4D-33B537EE1B6E}"/>
              </a:ext>
            </a:extLst>
          </p:cNvPr>
          <p:cNvSpPr>
            <a:spLocks noGrp="1"/>
          </p:cNvSpPr>
          <p:nvPr>
            <p:ph type="title"/>
          </p:nvPr>
        </p:nvSpPr>
        <p:spPr>
          <a:xfrm>
            <a:off x="1701927" y="1742826"/>
            <a:ext cx="8788147" cy="3450327"/>
          </a:xfrm>
        </p:spPr>
        <p:txBody>
          <a:bodyPr>
            <a:noAutofit/>
          </a:bodyPr>
          <a:lstStyle/>
          <a:p>
            <a:r>
              <a:rPr lang="ar-EG" sz="6000" b="0" dirty="0"/>
              <a:t>قَالَ سَنَشُدُّ عَضُدَكَ بِأَخِيكَ وَنَجْعَلُ لَكُمَا سُلْطَـٰنًۭا فَلَا يَصِلُونَ إِلَيْكُمَا ۚ بِـَٔايَـٰتِنَآ أَنتُمَا وَمَنِ ٱتَّبَعَكُمَا ٱلْغَـٰلِبُونَ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9524AE-8A8B-460E-F394-CEAB6A6FFFA2}"/>
              </a:ext>
            </a:extLst>
          </p:cNvPr>
          <p:cNvSpPr txBox="1"/>
          <p:nvPr/>
        </p:nvSpPr>
        <p:spPr>
          <a:xfrm>
            <a:off x="2060712" y="4629563"/>
            <a:ext cx="8070575" cy="1015663"/>
          </a:xfrm>
          <a:prstGeom prst="rect">
            <a:avLst/>
          </a:prstGeom>
          <a:noFill/>
        </p:spPr>
        <p:txBody>
          <a:bodyPr wrap="square">
            <a:spAutoFit/>
          </a:bodyPr>
          <a:lstStyle/>
          <a:p>
            <a:pPr algn="ctr" fontAlgn="base"/>
            <a:r>
              <a:rPr lang="en-US" sz="2000" dirty="0"/>
              <a:t>He said: "We will certainly strengthen thy arm through thy brother, and invest you both with authority, so they shall not be able to touch you: with Our Sign shall ye triumph,- you two as well as those who follow you."</a:t>
            </a:r>
          </a:p>
        </p:txBody>
      </p:sp>
      <p:sp>
        <p:nvSpPr>
          <p:cNvPr id="3" name="TextBox 2">
            <a:extLst>
              <a:ext uri="{FF2B5EF4-FFF2-40B4-BE49-F238E27FC236}">
                <a16:creationId xmlns:a16="http://schemas.microsoft.com/office/drawing/2014/main" id="{460613FC-09F9-F494-CA5A-EF416647CCAF}"/>
              </a:ext>
            </a:extLst>
          </p:cNvPr>
          <p:cNvSpPr txBox="1"/>
          <p:nvPr/>
        </p:nvSpPr>
        <p:spPr>
          <a:xfrm>
            <a:off x="1718543" y="437047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8327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7F37A-13E5-1D47-776E-60C917B3B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24439-300A-37CE-BF9F-CD850FBAFC1E}"/>
              </a:ext>
            </a:extLst>
          </p:cNvPr>
          <p:cNvSpPr>
            <a:spLocks noGrp="1"/>
          </p:cNvSpPr>
          <p:nvPr>
            <p:ph type="title"/>
          </p:nvPr>
        </p:nvSpPr>
        <p:spPr>
          <a:xfrm>
            <a:off x="1701927" y="1947012"/>
            <a:ext cx="8788147" cy="3450327"/>
          </a:xfrm>
        </p:spPr>
        <p:txBody>
          <a:bodyPr>
            <a:noAutofit/>
          </a:bodyPr>
          <a:lstStyle/>
          <a:p>
            <a:r>
              <a:rPr lang="ar-EG" sz="6000" b="0" dirty="0"/>
              <a:t>فَلَمَّا جَآءَهُم مُّوسَىٰ بِـَٔايَـٰتِنَا بَيِّنَـٰتٍۢ قَالُوا۟ مَا هَـٰذَآ إِلَّا سِحْرٌۭ مُّفْتَرًۭى وَمَا سَمِعْنَا بِهَـٰذَا فِىٓ ءَابَآئِنَا ٱلْأَوَّلِينَ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3005C3-C601-1DB3-0814-0277853BC214}"/>
              </a:ext>
            </a:extLst>
          </p:cNvPr>
          <p:cNvSpPr txBox="1"/>
          <p:nvPr/>
        </p:nvSpPr>
        <p:spPr>
          <a:xfrm>
            <a:off x="2060712" y="4833749"/>
            <a:ext cx="8070575" cy="707886"/>
          </a:xfrm>
          <a:prstGeom prst="rect">
            <a:avLst/>
          </a:prstGeom>
          <a:noFill/>
        </p:spPr>
        <p:txBody>
          <a:bodyPr wrap="square">
            <a:spAutoFit/>
          </a:bodyPr>
          <a:lstStyle/>
          <a:p>
            <a:pPr algn="ctr" fontAlgn="base"/>
            <a:r>
              <a:rPr lang="en-US" sz="2000" dirty="0"/>
              <a:t>When Moses came to them with Our clear signs, they said: "This is nothing but sorcery faked up: never did we hear the like among our fathers of old!"</a:t>
            </a:r>
          </a:p>
        </p:txBody>
      </p:sp>
      <p:sp>
        <p:nvSpPr>
          <p:cNvPr id="3" name="TextBox 2">
            <a:extLst>
              <a:ext uri="{FF2B5EF4-FFF2-40B4-BE49-F238E27FC236}">
                <a16:creationId xmlns:a16="http://schemas.microsoft.com/office/drawing/2014/main" id="{F668C588-A29F-F8D9-E9BF-FD1FEEACA691}"/>
              </a:ext>
            </a:extLst>
          </p:cNvPr>
          <p:cNvSpPr txBox="1"/>
          <p:nvPr/>
        </p:nvSpPr>
        <p:spPr>
          <a:xfrm>
            <a:off x="2917029" y="45924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0401283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8E01C-36E6-C90F-4F1E-AC0801E75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F99BB-18FF-39A1-69EC-C36B08864B4A}"/>
              </a:ext>
            </a:extLst>
          </p:cNvPr>
          <p:cNvSpPr>
            <a:spLocks noGrp="1"/>
          </p:cNvSpPr>
          <p:nvPr>
            <p:ph type="title"/>
          </p:nvPr>
        </p:nvSpPr>
        <p:spPr>
          <a:xfrm>
            <a:off x="1701927" y="1858235"/>
            <a:ext cx="8788147" cy="3450327"/>
          </a:xfrm>
        </p:spPr>
        <p:txBody>
          <a:bodyPr>
            <a:noAutofit/>
          </a:bodyPr>
          <a:lstStyle/>
          <a:p>
            <a:r>
              <a:rPr lang="ar-EG" sz="6000" b="0" dirty="0"/>
              <a:t>وَقَالَ مُوسَىٰ رَبِّىٓ أَعْلَمُ بِمَن جَآءَ بِٱلْهُدَىٰ مِنْ عِندِهِۦ وَمَن تَكُونُ لَهُۥ عَـٰقِبَةُ ٱلدَّارِۖ إِنَّهُۥ لَا يُفْلِحُ ٱلظَّـٰلِمُونَ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60FD6F-C685-2BE7-163F-F60D70BE9EF7}"/>
              </a:ext>
            </a:extLst>
          </p:cNvPr>
          <p:cNvSpPr txBox="1"/>
          <p:nvPr/>
        </p:nvSpPr>
        <p:spPr>
          <a:xfrm>
            <a:off x="2060712" y="4744972"/>
            <a:ext cx="8070575" cy="1015663"/>
          </a:xfrm>
          <a:prstGeom prst="rect">
            <a:avLst/>
          </a:prstGeom>
          <a:noFill/>
        </p:spPr>
        <p:txBody>
          <a:bodyPr wrap="square">
            <a:spAutoFit/>
          </a:bodyPr>
          <a:lstStyle/>
          <a:p>
            <a:pPr algn="ctr" fontAlgn="base"/>
            <a:r>
              <a:rPr lang="en-US" sz="2000" dirty="0"/>
              <a:t>Moses said: "My Lord knows best who it is that comes with guidance from Him and whose end will be best in the Hereafter: certain it is that the wrong-doers will not prosper."</a:t>
            </a:r>
          </a:p>
        </p:txBody>
      </p:sp>
      <p:sp>
        <p:nvSpPr>
          <p:cNvPr id="3" name="TextBox 2">
            <a:extLst>
              <a:ext uri="{FF2B5EF4-FFF2-40B4-BE49-F238E27FC236}">
                <a16:creationId xmlns:a16="http://schemas.microsoft.com/office/drawing/2014/main" id="{8FD1047C-B9E5-D819-A7DA-163AC1190282}"/>
              </a:ext>
            </a:extLst>
          </p:cNvPr>
          <p:cNvSpPr txBox="1"/>
          <p:nvPr/>
        </p:nvSpPr>
        <p:spPr>
          <a:xfrm>
            <a:off x="2579677" y="44371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834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8062E-DA26-A9E1-DBA2-9864F6610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A6ED79-10F7-5F1E-525E-7072175C7A4E}"/>
              </a:ext>
            </a:extLst>
          </p:cNvPr>
          <p:cNvSpPr>
            <a:spLocks noGrp="1"/>
          </p:cNvSpPr>
          <p:nvPr>
            <p:ph type="title"/>
          </p:nvPr>
        </p:nvSpPr>
        <p:spPr>
          <a:xfrm>
            <a:off x="1901007" y="1570671"/>
            <a:ext cx="8389986" cy="3450327"/>
          </a:xfrm>
        </p:spPr>
        <p:txBody>
          <a:bodyPr>
            <a:noAutofit/>
          </a:bodyPr>
          <a:lstStyle/>
          <a:p>
            <a:r>
              <a:rPr lang="ar-EG" sz="5400" b="0" dirty="0"/>
              <a:t>أَمَّن جَعَلَ ٱلْأَرْضَ قَرَارًۭا وَجَعَلَ خِلَـٰلَهَآ أَنْهَـٰرًۭا وَجَعَلَ لَهَا رَوَٰسِىَ وَجَعَلَ بَيْنَ ٱلْبَحْرَيْنِ حَاجِزًاۗ أَءِلَـٰهٌۭ مَّعَ ٱللَّهِ ۚ بَلْ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A4D3F4-D61A-2FA0-D635-4C141E923B06}"/>
              </a:ext>
            </a:extLst>
          </p:cNvPr>
          <p:cNvSpPr txBox="1"/>
          <p:nvPr/>
        </p:nvSpPr>
        <p:spPr>
          <a:xfrm>
            <a:off x="2060712" y="4703430"/>
            <a:ext cx="8070575" cy="1323439"/>
          </a:xfrm>
          <a:prstGeom prst="rect">
            <a:avLst/>
          </a:prstGeom>
          <a:noFill/>
        </p:spPr>
        <p:txBody>
          <a:bodyPr wrap="square">
            <a:spAutoFit/>
          </a:bodyPr>
          <a:lstStyle/>
          <a:p>
            <a:pPr algn="ctr" fontAlgn="base"/>
            <a:r>
              <a:rPr lang="en-US" sz="2000" dirty="0"/>
              <a:t>Or, Who has made the earth firm to live in; made rivers in its midst; set thereon mountains immovable; and made a separating bar between the two bodies of flowing water? (can there be another) god besides Allah? Nay, most of them know not.</a:t>
            </a:r>
          </a:p>
        </p:txBody>
      </p:sp>
      <p:sp>
        <p:nvSpPr>
          <p:cNvPr id="3" name="TextBox 2">
            <a:extLst>
              <a:ext uri="{FF2B5EF4-FFF2-40B4-BE49-F238E27FC236}">
                <a16:creationId xmlns:a16="http://schemas.microsoft.com/office/drawing/2014/main" id="{7BC8D399-54B0-BB5F-5F29-A748C82A7514}"/>
              </a:ext>
            </a:extLst>
          </p:cNvPr>
          <p:cNvSpPr txBox="1"/>
          <p:nvPr/>
        </p:nvSpPr>
        <p:spPr>
          <a:xfrm>
            <a:off x="3716020" y="4478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9189175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DDEFE-3C54-089A-EA65-ED78F5022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1D238-FA21-1E96-F3A7-1E78F14CAB2A}"/>
              </a:ext>
            </a:extLst>
          </p:cNvPr>
          <p:cNvSpPr>
            <a:spLocks noGrp="1"/>
          </p:cNvSpPr>
          <p:nvPr>
            <p:ph type="title"/>
          </p:nvPr>
        </p:nvSpPr>
        <p:spPr>
          <a:xfrm>
            <a:off x="1701925" y="1583028"/>
            <a:ext cx="8788147" cy="3450327"/>
          </a:xfrm>
        </p:spPr>
        <p:txBody>
          <a:bodyPr>
            <a:noAutofit/>
          </a:bodyPr>
          <a:lstStyle/>
          <a:p>
            <a:r>
              <a:rPr lang="ar-EG" sz="5400" b="0" dirty="0"/>
              <a:t>وَقَالَ فِرْعَوْنُ يَـٰٓأَيُّهَا ٱلْمَلَأُ مَا عَلِمْتُ لَكُم مِّنْ إِلَـٰهٍ غَيْرِى فَأَوْقِدْ لِى يَـٰهَـٰمَـٰنُ عَلَى ٱلطِّينِ فَٱجْعَل لِّى صَرْحًۭا لَّعَلِّىٓ أَطَّلِعُ إِلَىٰٓ إِلَـٰهِ مُوسَىٰ وَإِنِّى لَأَظُنُّهُۥ مِنَ ٱلْكَـٰذِبِينَ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1E9D3F-2888-9CEF-B632-2448CF9481D7}"/>
              </a:ext>
            </a:extLst>
          </p:cNvPr>
          <p:cNvSpPr txBox="1"/>
          <p:nvPr/>
        </p:nvSpPr>
        <p:spPr>
          <a:xfrm>
            <a:off x="2060712" y="4753850"/>
            <a:ext cx="8070575" cy="1323439"/>
          </a:xfrm>
          <a:prstGeom prst="rect">
            <a:avLst/>
          </a:prstGeom>
          <a:noFill/>
        </p:spPr>
        <p:txBody>
          <a:bodyPr wrap="square">
            <a:spAutoFit/>
          </a:bodyPr>
          <a:lstStyle/>
          <a:p>
            <a:pPr algn="ctr" fontAlgn="base"/>
            <a:r>
              <a:rPr lang="en-US" sz="2000" dirty="0"/>
              <a:t>Pharaoh said: "O Chiefs! no god do I know for you but myself: therefore, O Haman! light me a (kiln to bake bricks) out of clay, and build me a lofty palace, that I may mount up to the god of Moses: but as far as I am concerned, I think (Moses) is a liar!"</a:t>
            </a:r>
          </a:p>
        </p:txBody>
      </p:sp>
      <p:sp>
        <p:nvSpPr>
          <p:cNvPr id="3" name="TextBox 2">
            <a:extLst>
              <a:ext uri="{FF2B5EF4-FFF2-40B4-BE49-F238E27FC236}">
                <a16:creationId xmlns:a16="http://schemas.microsoft.com/office/drawing/2014/main" id="{D36AD802-8CEE-73E4-395D-412CEE46A9D3}"/>
              </a:ext>
            </a:extLst>
          </p:cNvPr>
          <p:cNvSpPr txBox="1"/>
          <p:nvPr/>
        </p:nvSpPr>
        <p:spPr>
          <a:xfrm>
            <a:off x="1896096" y="44858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135912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1A19C-8C82-7BAD-D996-3EC467E5A5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AD5661-1561-693C-1A81-B7A75F6ED900}"/>
              </a:ext>
            </a:extLst>
          </p:cNvPr>
          <p:cNvSpPr>
            <a:spLocks noGrp="1"/>
          </p:cNvSpPr>
          <p:nvPr>
            <p:ph type="title"/>
          </p:nvPr>
        </p:nvSpPr>
        <p:spPr>
          <a:xfrm>
            <a:off x="1701926" y="1991400"/>
            <a:ext cx="8788147" cy="3450327"/>
          </a:xfrm>
        </p:spPr>
        <p:txBody>
          <a:bodyPr>
            <a:noAutofit/>
          </a:bodyPr>
          <a:lstStyle/>
          <a:p>
            <a:r>
              <a:rPr lang="ar-EG" sz="5400" b="0" dirty="0"/>
              <a:t>وَٱسْتَكْبَرَ هُوَ وَجُنُودُهُۥ فِى ٱلْأَرْضِ بِغَيْرِ ٱلْحَقِّ وَظَنُّوٓا۟ أَنَّهُمْ إِلَيْنَا لَا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FA8132-D228-256F-FC7D-7F79229D2923}"/>
              </a:ext>
            </a:extLst>
          </p:cNvPr>
          <p:cNvSpPr txBox="1"/>
          <p:nvPr/>
        </p:nvSpPr>
        <p:spPr>
          <a:xfrm>
            <a:off x="2060713" y="4465182"/>
            <a:ext cx="8070575" cy="707886"/>
          </a:xfrm>
          <a:prstGeom prst="rect">
            <a:avLst/>
          </a:prstGeom>
          <a:noFill/>
        </p:spPr>
        <p:txBody>
          <a:bodyPr wrap="square">
            <a:spAutoFit/>
          </a:bodyPr>
          <a:lstStyle/>
          <a:p>
            <a:pPr algn="ctr" fontAlgn="base"/>
            <a:r>
              <a:rPr lang="en-US" sz="2000" dirty="0"/>
              <a:t>And he was arrogant and insolent in the land, beyond reason,- He and his hosts: they thought that they would not have to return to Us!</a:t>
            </a:r>
          </a:p>
        </p:txBody>
      </p:sp>
      <p:sp>
        <p:nvSpPr>
          <p:cNvPr id="3" name="TextBox 2">
            <a:extLst>
              <a:ext uri="{FF2B5EF4-FFF2-40B4-BE49-F238E27FC236}">
                <a16:creationId xmlns:a16="http://schemas.microsoft.com/office/drawing/2014/main" id="{6CA2FDB1-C6CD-6523-6806-BFB20131A461}"/>
              </a:ext>
            </a:extLst>
          </p:cNvPr>
          <p:cNvSpPr txBox="1"/>
          <p:nvPr/>
        </p:nvSpPr>
        <p:spPr>
          <a:xfrm>
            <a:off x="2060713" y="4157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24062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AD6B4-244C-0F92-6075-1125D8004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DAC10-A1FC-42FE-4BD0-44CB69DBF11E}"/>
              </a:ext>
            </a:extLst>
          </p:cNvPr>
          <p:cNvSpPr>
            <a:spLocks noGrp="1"/>
          </p:cNvSpPr>
          <p:nvPr>
            <p:ph type="title"/>
          </p:nvPr>
        </p:nvSpPr>
        <p:spPr>
          <a:xfrm>
            <a:off x="1701926" y="1991400"/>
            <a:ext cx="8788147" cy="3450327"/>
          </a:xfrm>
        </p:spPr>
        <p:txBody>
          <a:bodyPr>
            <a:noAutofit/>
          </a:bodyPr>
          <a:lstStyle/>
          <a:p>
            <a:r>
              <a:rPr lang="ar-EG" sz="5400" b="0" dirty="0"/>
              <a:t>فَأَخَذْنَـٰهُ وَجُنُودَهُۥ فَنَبَذْنَـٰهُمْ فِى ٱلْيَمِّ ۖ فَٱنظُرْ كَيْفَ كَانَ عَـٰقِبَةُ ٱلظَّـٰلِمِينَ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D47758-BD19-A52F-D2AE-9008984A75DE}"/>
              </a:ext>
            </a:extLst>
          </p:cNvPr>
          <p:cNvSpPr txBox="1"/>
          <p:nvPr/>
        </p:nvSpPr>
        <p:spPr>
          <a:xfrm>
            <a:off x="2060711" y="4447141"/>
            <a:ext cx="8070575" cy="707886"/>
          </a:xfrm>
          <a:prstGeom prst="rect">
            <a:avLst/>
          </a:prstGeom>
          <a:noFill/>
        </p:spPr>
        <p:txBody>
          <a:bodyPr wrap="square">
            <a:spAutoFit/>
          </a:bodyPr>
          <a:lstStyle/>
          <a:p>
            <a:pPr algn="ctr" fontAlgn="base"/>
            <a:r>
              <a:rPr lang="en-US" sz="2000" dirty="0"/>
              <a:t>So We seized him and his hosts, and We flung them into the sea: Now behold what was the end of those who did wrong!</a:t>
            </a:r>
          </a:p>
        </p:txBody>
      </p:sp>
      <p:sp>
        <p:nvSpPr>
          <p:cNvPr id="3" name="TextBox 2">
            <a:extLst>
              <a:ext uri="{FF2B5EF4-FFF2-40B4-BE49-F238E27FC236}">
                <a16:creationId xmlns:a16="http://schemas.microsoft.com/office/drawing/2014/main" id="{B51355BF-F946-BA98-E6BF-43A6ED536218}"/>
              </a:ext>
            </a:extLst>
          </p:cNvPr>
          <p:cNvSpPr txBox="1"/>
          <p:nvPr/>
        </p:nvSpPr>
        <p:spPr>
          <a:xfrm>
            <a:off x="2948480" y="4157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08139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6C113-DD47-B443-0B86-CA3FED649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9B289-4D21-218D-E267-753AE70C77D5}"/>
              </a:ext>
            </a:extLst>
          </p:cNvPr>
          <p:cNvSpPr>
            <a:spLocks noGrp="1"/>
          </p:cNvSpPr>
          <p:nvPr>
            <p:ph type="title"/>
          </p:nvPr>
        </p:nvSpPr>
        <p:spPr>
          <a:xfrm>
            <a:off x="1701926" y="2089054"/>
            <a:ext cx="8788147" cy="3450327"/>
          </a:xfrm>
        </p:spPr>
        <p:txBody>
          <a:bodyPr>
            <a:noAutofit/>
          </a:bodyPr>
          <a:lstStyle/>
          <a:p>
            <a:r>
              <a:rPr lang="ar-EG" sz="5400" b="0" dirty="0"/>
              <a:t>وَجَعَلْنَـٰهُمْ أَئِمَّةًۭ يَدْعُونَ إِلَى ٱلنَّارِۖ وَيَوْمَ ٱلْقِيَـٰمَةِ لَا يُنصَرُونَ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E195B0-25B1-9E23-C1FC-7B63583F5FF0}"/>
              </a:ext>
            </a:extLst>
          </p:cNvPr>
          <p:cNvSpPr txBox="1"/>
          <p:nvPr/>
        </p:nvSpPr>
        <p:spPr>
          <a:xfrm>
            <a:off x="2060711" y="4544795"/>
            <a:ext cx="8070575" cy="707886"/>
          </a:xfrm>
          <a:prstGeom prst="rect">
            <a:avLst/>
          </a:prstGeom>
          <a:noFill/>
        </p:spPr>
        <p:txBody>
          <a:bodyPr wrap="square">
            <a:spAutoFit/>
          </a:bodyPr>
          <a:lstStyle/>
          <a:p>
            <a:pPr algn="ctr" fontAlgn="base"/>
            <a:r>
              <a:rPr lang="en-US" sz="2000" dirty="0"/>
              <a:t>And we made them (but) leaders inviting to the Fire; and on the Day of Judgment no help shall they find.</a:t>
            </a:r>
          </a:p>
        </p:txBody>
      </p:sp>
      <p:sp>
        <p:nvSpPr>
          <p:cNvPr id="3" name="TextBox 2">
            <a:extLst>
              <a:ext uri="{FF2B5EF4-FFF2-40B4-BE49-F238E27FC236}">
                <a16:creationId xmlns:a16="http://schemas.microsoft.com/office/drawing/2014/main" id="{34320351-53A5-C6C2-C95A-0D9E1EC79C1E}"/>
              </a:ext>
            </a:extLst>
          </p:cNvPr>
          <p:cNvSpPr txBox="1"/>
          <p:nvPr/>
        </p:nvSpPr>
        <p:spPr>
          <a:xfrm>
            <a:off x="3614305" y="42370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06868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100F4-48FE-5C9B-02BC-A18154649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AB4F6-03C4-8E18-0FD9-92E13ABD8459}"/>
              </a:ext>
            </a:extLst>
          </p:cNvPr>
          <p:cNvSpPr>
            <a:spLocks noGrp="1"/>
          </p:cNvSpPr>
          <p:nvPr>
            <p:ph type="title"/>
          </p:nvPr>
        </p:nvSpPr>
        <p:spPr>
          <a:xfrm>
            <a:off x="1701926" y="2089054"/>
            <a:ext cx="8788147" cy="3450327"/>
          </a:xfrm>
        </p:spPr>
        <p:txBody>
          <a:bodyPr>
            <a:noAutofit/>
          </a:bodyPr>
          <a:lstStyle/>
          <a:p>
            <a:r>
              <a:rPr lang="ar-EG" sz="5400" b="0" dirty="0"/>
              <a:t>وَأَتْبَعْنَـٰهُمْ فِى هَـٰذِهِ ٱلدُّنْيَا لَعْنَةًۭ ۖ وَيَوْمَ ٱلْقِيَـٰمَةِ هُم مِّنَ ٱلْمَقْبُوحِينَ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4AB888-9275-4FA5-D8FE-2859B02F857F}"/>
              </a:ext>
            </a:extLst>
          </p:cNvPr>
          <p:cNvSpPr txBox="1"/>
          <p:nvPr/>
        </p:nvSpPr>
        <p:spPr>
          <a:xfrm>
            <a:off x="2060711" y="4544795"/>
            <a:ext cx="8070575" cy="707886"/>
          </a:xfrm>
          <a:prstGeom prst="rect">
            <a:avLst/>
          </a:prstGeom>
          <a:noFill/>
        </p:spPr>
        <p:txBody>
          <a:bodyPr wrap="square">
            <a:spAutoFit/>
          </a:bodyPr>
          <a:lstStyle/>
          <a:p>
            <a:pPr algn="ctr" fontAlgn="base"/>
            <a:r>
              <a:rPr lang="en-US" sz="2000" dirty="0"/>
              <a:t>in this world We made a curse to follow them and on the Day of Judgment they will be among the loathed (and despised).</a:t>
            </a:r>
          </a:p>
        </p:txBody>
      </p:sp>
      <p:sp>
        <p:nvSpPr>
          <p:cNvPr id="3" name="TextBox 2">
            <a:extLst>
              <a:ext uri="{FF2B5EF4-FFF2-40B4-BE49-F238E27FC236}">
                <a16:creationId xmlns:a16="http://schemas.microsoft.com/office/drawing/2014/main" id="{2DB05BEF-78DD-918E-959F-CDA3716DC853}"/>
              </a:ext>
            </a:extLst>
          </p:cNvPr>
          <p:cNvSpPr txBox="1"/>
          <p:nvPr/>
        </p:nvSpPr>
        <p:spPr>
          <a:xfrm>
            <a:off x="2983990" y="423701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97971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EF6BA-E8EE-149A-98E6-00A72291DD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4FD177-29B5-C839-1B79-AB4165E8A256}"/>
              </a:ext>
            </a:extLst>
          </p:cNvPr>
          <p:cNvSpPr>
            <a:spLocks noGrp="1"/>
          </p:cNvSpPr>
          <p:nvPr>
            <p:ph type="title"/>
          </p:nvPr>
        </p:nvSpPr>
        <p:spPr>
          <a:xfrm>
            <a:off x="1701924" y="1804969"/>
            <a:ext cx="8788147" cy="3450327"/>
          </a:xfrm>
        </p:spPr>
        <p:txBody>
          <a:bodyPr>
            <a:noAutofit/>
          </a:bodyPr>
          <a:lstStyle/>
          <a:p>
            <a:r>
              <a:rPr lang="ar-EG" sz="5400" b="0" dirty="0"/>
              <a:t>وَلَقَدْ ءَاتَيْنَا مُوسَى ٱلْكِتَـٰبَ مِنۢ بَعْدِ مَآ أَهْلَكْنَا ٱلْقُرُونَ ٱلْأُولَىٰ بَصَآئِرَ لِلنَّاسِ وَهُدًۭى وَرَحْمَةًۭ لَّعَلَّهُمْ يَتَذَكَّرُونَ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0C3ADA-1BE4-24A2-0A0E-B744FFFE0395}"/>
              </a:ext>
            </a:extLst>
          </p:cNvPr>
          <p:cNvSpPr txBox="1"/>
          <p:nvPr/>
        </p:nvSpPr>
        <p:spPr>
          <a:xfrm>
            <a:off x="2060709" y="4624694"/>
            <a:ext cx="8070575" cy="1015663"/>
          </a:xfrm>
          <a:prstGeom prst="rect">
            <a:avLst/>
          </a:prstGeom>
          <a:noFill/>
        </p:spPr>
        <p:txBody>
          <a:bodyPr wrap="square">
            <a:spAutoFit/>
          </a:bodyPr>
          <a:lstStyle/>
          <a:p>
            <a:pPr algn="ctr" fontAlgn="base"/>
            <a:r>
              <a:rPr lang="en-US" sz="2000" dirty="0"/>
              <a:t>We did reveal to Moses the Book after We had destroyed the earlier generations, (to give) Insight to men, and guidance and Mercy, that they might receive admonition.</a:t>
            </a:r>
          </a:p>
        </p:txBody>
      </p:sp>
      <p:sp>
        <p:nvSpPr>
          <p:cNvPr id="3" name="TextBox 2">
            <a:extLst>
              <a:ext uri="{FF2B5EF4-FFF2-40B4-BE49-F238E27FC236}">
                <a16:creationId xmlns:a16="http://schemas.microsoft.com/office/drawing/2014/main" id="{74325072-67EA-C776-8262-A6DA274D9D49}"/>
              </a:ext>
            </a:extLst>
          </p:cNvPr>
          <p:cNvSpPr txBox="1"/>
          <p:nvPr/>
        </p:nvSpPr>
        <p:spPr>
          <a:xfrm>
            <a:off x="2477963" y="431691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540039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63166-E802-3D34-E85E-7A0CABB2D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29FAF-AA09-6233-D2AF-5564F91DD39D}"/>
              </a:ext>
            </a:extLst>
          </p:cNvPr>
          <p:cNvSpPr>
            <a:spLocks noGrp="1"/>
          </p:cNvSpPr>
          <p:nvPr>
            <p:ph type="title"/>
          </p:nvPr>
        </p:nvSpPr>
        <p:spPr>
          <a:xfrm>
            <a:off x="1701926" y="1884868"/>
            <a:ext cx="8788147" cy="3450327"/>
          </a:xfrm>
        </p:spPr>
        <p:txBody>
          <a:bodyPr>
            <a:noAutofit/>
          </a:bodyPr>
          <a:lstStyle/>
          <a:p>
            <a:r>
              <a:rPr lang="ar-EG" sz="5400" b="0" dirty="0"/>
              <a:t>وَمَا كُنتَ بِجَانِبِ ٱلْغَرْبِىِّ إِذْ قَضَيْنَآ إِلَىٰ مُوسَى ٱلْأَمْرَ وَمَا كُنتَ مِنَ ٱلشَّـٰهِدِينَ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FF7E33-7FEF-85BA-2F96-4406DB320461}"/>
              </a:ext>
            </a:extLst>
          </p:cNvPr>
          <p:cNvSpPr txBox="1"/>
          <p:nvPr/>
        </p:nvSpPr>
        <p:spPr>
          <a:xfrm>
            <a:off x="2060711" y="4367241"/>
            <a:ext cx="8070575" cy="707886"/>
          </a:xfrm>
          <a:prstGeom prst="rect">
            <a:avLst/>
          </a:prstGeom>
          <a:noFill/>
        </p:spPr>
        <p:txBody>
          <a:bodyPr wrap="square">
            <a:spAutoFit/>
          </a:bodyPr>
          <a:lstStyle/>
          <a:p>
            <a:pPr algn="ctr" fontAlgn="base"/>
            <a:r>
              <a:rPr lang="en-US" sz="2000" dirty="0"/>
              <a:t>Thou </a:t>
            </a:r>
            <a:r>
              <a:rPr lang="en-US" sz="2000" dirty="0" err="1"/>
              <a:t>wast</a:t>
            </a:r>
            <a:r>
              <a:rPr lang="en-US" sz="2000" dirty="0"/>
              <a:t> not on the Western side when We decreed the Commission to Moses, nor </a:t>
            </a:r>
            <a:r>
              <a:rPr lang="en-US" sz="2000" dirty="0" err="1"/>
              <a:t>wast</a:t>
            </a:r>
            <a:r>
              <a:rPr lang="en-US" sz="2000" dirty="0"/>
              <a:t> thou a witness (of those events).</a:t>
            </a:r>
          </a:p>
        </p:txBody>
      </p:sp>
      <p:sp>
        <p:nvSpPr>
          <p:cNvPr id="3" name="TextBox 2">
            <a:extLst>
              <a:ext uri="{FF2B5EF4-FFF2-40B4-BE49-F238E27FC236}">
                <a16:creationId xmlns:a16="http://schemas.microsoft.com/office/drawing/2014/main" id="{F94655A1-02D8-F490-87FD-F6CB7F94A9A4}"/>
              </a:ext>
            </a:extLst>
          </p:cNvPr>
          <p:cNvSpPr txBox="1"/>
          <p:nvPr/>
        </p:nvSpPr>
        <p:spPr>
          <a:xfrm>
            <a:off x="1821017" y="40594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0041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11FB5-BA38-C892-EA43-E00B9F55A8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ECDAF-C527-131F-E237-4C33F8A7B27A}"/>
              </a:ext>
            </a:extLst>
          </p:cNvPr>
          <p:cNvSpPr>
            <a:spLocks noGrp="1"/>
          </p:cNvSpPr>
          <p:nvPr>
            <p:ph type="title"/>
          </p:nvPr>
        </p:nvSpPr>
        <p:spPr>
          <a:xfrm>
            <a:off x="1701927" y="1813846"/>
            <a:ext cx="8788147" cy="3450327"/>
          </a:xfrm>
        </p:spPr>
        <p:txBody>
          <a:bodyPr>
            <a:noAutofit/>
          </a:bodyPr>
          <a:lstStyle/>
          <a:p>
            <a:r>
              <a:rPr lang="ar-EG" sz="5400" b="0" dirty="0"/>
              <a:t>وَلَـٰكِنَّآ أَنشَأْنَا قُرُونًۭا فَتَطَاوَلَ عَلَيْهِمُ ٱلْعُمُرُ ۚ وَمَا كُنتَ ثَاوِيًۭا فِىٓ أَهْلِ مَدْيَنَ تَتْلُوا۟ عَلَيْهِمْ ءَايَـٰتِنَا وَلَـٰكِنَّا كُنَّا مُرْسِلِينَ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E63C58-6A1D-B690-E5A3-5B04FDC9F130}"/>
              </a:ext>
            </a:extLst>
          </p:cNvPr>
          <p:cNvSpPr txBox="1"/>
          <p:nvPr/>
        </p:nvSpPr>
        <p:spPr>
          <a:xfrm>
            <a:off x="2060712" y="4548893"/>
            <a:ext cx="8070575" cy="1323439"/>
          </a:xfrm>
          <a:prstGeom prst="rect">
            <a:avLst/>
          </a:prstGeom>
          <a:noFill/>
        </p:spPr>
        <p:txBody>
          <a:bodyPr wrap="square">
            <a:spAutoFit/>
          </a:bodyPr>
          <a:lstStyle/>
          <a:p>
            <a:pPr algn="ctr" fontAlgn="base"/>
            <a:r>
              <a:rPr lang="en-US" sz="2000" dirty="0"/>
              <a:t>But We raised up (new) generations, and long were the ages that passed over them; but thou </a:t>
            </a:r>
            <a:r>
              <a:rPr lang="en-US" sz="2000" dirty="0" err="1"/>
              <a:t>wast</a:t>
            </a:r>
            <a:r>
              <a:rPr lang="en-US" sz="2000" dirty="0"/>
              <a:t> not a dweller among the people of Madyan, rehearsing Our Signs to them; but it is We Who send messengers (with inspiration).</a:t>
            </a:r>
          </a:p>
        </p:txBody>
      </p:sp>
      <p:sp>
        <p:nvSpPr>
          <p:cNvPr id="3" name="TextBox 2">
            <a:extLst>
              <a:ext uri="{FF2B5EF4-FFF2-40B4-BE49-F238E27FC236}">
                <a16:creationId xmlns:a16="http://schemas.microsoft.com/office/drawing/2014/main" id="{B81AA408-363A-61D7-978F-D92579444E8E}"/>
              </a:ext>
            </a:extLst>
          </p:cNvPr>
          <p:cNvSpPr txBox="1"/>
          <p:nvPr/>
        </p:nvSpPr>
        <p:spPr>
          <a:xfrm>
            <a:off x="2983994" y="43239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087077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42AC5-64F9-29E9-C50F-E6335F47F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8D78E-8ABC-73E8-69D6-7A59A7C16ACE}"/>
              </a:ext>
            </a:extLst>
          </p:cNvPr>
          <p:cNvSpPr>
            <a:spLocks noGrp="1"/>
          </p:cNvSpPr>
          <p:nvPr>
            <p:ph type="title"/>
          </p:nvPr>
        </p:nvSpPr>
        <p:spPr>
          <a:xfrm>
            <a:off x="1701927" y="1751702"/>
            <a:ext cx="8788147" cy="3450327"/>
          </a:xfrm>
        </p:spPr>
        <p:txBody>
          <a:bodyPr>
            <a:noAutofit/>
          </a:bodyPr>
          <a:lstStyle/>
          <a:p>
            <a:r>
              <a:rPr lang="ar-EG" sz="5400" b="0" dirty="0"/>
              <a:t>وَمَا كُنتَ بِجَانِبِ ٱلطُّورِ إِذْ نَادَيْنَا وَلَـٰكِن رَّحْمَةًۭ مِّن رَّبِّكَ لِتُنذِرَ قَوْمًۭا مَّآ أَتَىٰهُم مِّن نَّذِيرٍۢ مِّن قَبْلِكَ لَعَلَّهُمْ يَتَذَكَّرُونَ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759D24-6DE2-8CCC-9BBA-8D1F53EA10EB}"/>
              </a:ext>
            </a:extLst>
          </p:cNvPr>
          <p:cNvSpPr txBox="1"/>
          <p:nvPr/>
        </p:nvSpPr>
        <p:spPr>
          <a:xfrm>
            <a:off x="2060712" y="4540309"/>
            <a:ext cx="8070575" cy="1323439"/>
          </a:xfrm>
          <a:prstGeom prst="rect">
            <a:avLst/>
          </a:prstGeom>
          <a:noFill/>
        </p:spPr>
        <p:txBody>
          <a:bodyPr wrap="square">
            <a:spAutoFit/>
          </a:bodyPr>
          <a:lstStyle/>
          <a:p>
            <a:pPr algn="ctr" fontAlgn="base"/>
            <a:r>
              <a:rPr lang="en-US" sz="2000" dirty="0"/>
              <a:t>Nor </a:t>
            </a:r>
            <a:r>
              <a:rPr lang="en-US" sz="2000" dirty="0" err="1"/>
              <a:t>wast</a:t>
            </a:r>
            <a:r>
              <a:rPr lang="en-US" sz="2000" dirty="0"/>
              <a:t> thou at the side of (the Mountain of) Tur when we called (to Moses). Yet (art thou sent) as Mercy from thy Lord, to give warning to a people to whom no warner had come before thee: in order that they may receive admonition.</a:t>
            </a:r>
          </a:p>
        </p:txBody>
      </p:sp>
      <p:sp>
        <p:nvSpPr>
          <p:cNvPr id="3" name="TextBox 2">
            <a:extLst>
              <a:ext uri="{FF2B5EF4-FFF2-40B4-BE49-F238E27FC236}">
                <a16:creationId xmlns:a16="http://schemas.microsoft.com/office/drawing/2014/main" id="{6BFD4481-18CA-65CB-9729-9A8E80FC01C5}"/>
              </a:ext>
            </a:extLst>
          </p:cNvPr>
          <p:cNvSpPr txBox="1"/>
          <p:nvPr/>
        </p:nvSpPr>
        <p:spPr>
          <a:xfrm>
            <a:off x="2575621" y="42707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917936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A885E-14AE-B4A6-39CE-81C213A311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6F961-AFB6-971F-1824-9FC35F772D5D}"/>
              </a:ext>
            </a:extLst>
          </p:cNvPr>
          <p:cNvSpPr>
            <a:spLocks noGrp="1"/>
          </p:cNvSpPr>
          <p:nvPr>
            <p:ph type="title"/>
          </p:nvPr>
        </p:nvSpPr>
        <p:spPr>
          <a:xfrm>
            <a:off x="1701927" y="1662925"/>
            <a:ext cx="8788147" cy="3450327"/>
          </a:xfrm>
        </p:spPr>
        <p:txBody>
          <a:bodyPr>
            <a:noAutofit/>
          </a:bodyPr>
          <a:lstStyle/>
          <a:p>
            <a:r>
              <a:rPr lang="ar-EG" sz="5400" b="0" dirty="0"/>
              <a:t>وَلَوْلَآ أَن تُصِيبَهُم مُّصِيبَةٌۢ بِمَا قَدَّمَتْ أَيْدِيهِمْ فَيَقُولُوا۟ رَبَّنَا لَوْلَآ أَرْسَلْتَ إِلَيْنَا رَسُولًۭا فَنَتَّبِعَ ءَايَـٰتِكَ وَنَكُونَ مِنَ ٱلْمُؤْمِنِينَ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5AE6F3-188C-B5D0-98B4-BAF291CEF27F}"/>
              </a:ext>
            </a:extLst>
          </p:cNvPr>
          <p:cNvSpPr txBox="1"/>
          <p:nvPr/>
        </p:nvSpPr>
        <p:spPr>
          <a:xfrm>
            <a:off x="2060712" y="4489715"/>
            <a:ext cx="8070575" cy="1323439"/>
          </a:xfrm>
          <a:prstGeom prst="rect">
            <a:avLst/>
          </a:prstGeom>
          <a:noFill/>
        </p:spPr>
        <p:txBody>
          <a:bodyPr wrap="square">
            <a:spAutoFit/>
          </a:bodyPr>
          <a:lstStyle/>
          <a:p>
            <a:pPr algn="ctr" fontAlgn="base"/>
            <a:r>
              <a:rPr lang="en-US" sz="2000" dirty="0"/>
              <a:t>If (We had) not (sent thee to the Quraish),- in case a calamity should seize them for (the deeds) that their hands have sent forth, they might say: "Our Lord! why didst Thou not sent us a messenger? We should then have followed Thy Signs and been amongst those who believe!"</a:t>
            </a:r>
          </a:p>
        </p:txBody>
      </p:sp>
      <p:sp>
        <p:nvSpPr>
          <p:cNvPr id="3" name="TextBox 2">
            <a:extLst>
              <a:ext uri="{FF2B5EF4-FFF2-40B4-BE49-F238E27FC236}">
                <a16:creationId xmlns:a16="http://schemas.microsoft.com/office/drawing/2014/main" id="{5CA8AF4C-78AF-0090-D532-D5955BCBB053}"/>
              </a:ext>
            </a:extLst>
          </p:cNvPr>
          <p:cNvSpPr txBox="1"/>
          <p:nvPr/>
        </p:nvSpPr>
        <p:spPr>
          <a:xfrm>
            <a:off x="1376375" y="42328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01104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F327B-ACCA-BF47-A500-A70CF74A36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FA78A-D5FD-8249-C0F2-2107F96D16D5}"/>
              </a:ext>
            </a:extLst>
          </p:cNvPr>
          <p:cNvSpPr>
            <a:spLocks noGrp="1"/>
          </p:cNvSpPr>
          <p:nvPr>
            <p:ph type="title"/>
          </p:nvPr>
        </p:nvSpPr>
        <p:spPr>
          <a:xfrm>
            <a:off x="1901007" y="1810368"/>
            <a:ext cx="8389986" cy="3450327"/>
          </a:xfrm>
        </p:spPr>
        <p:txBody>
          <a:bodyPr>
            <a:noAutofit/>
          </a:bodyPr>
          <a:lstStyle/>
          <a:p>
            <a:r>
              <a:rPr lang="ar-EG" sz="5400" b="0" dirty="0"/>
              <a:t>أَمَّن يُجِيبُ ٱلْمُضْطَرَّ إِذَا دَعَاهُ وَيَكْشِفُ ٱلسُّوٓءَ وَيَجْعَلُكُمْ خُلَفَآءَ ٱلْأَرْضِۗ أَءِلَـٰهٌۭ مَّعَ ٱللَّهِ ۚ قَلِيلًۭا مَّا 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5A8A8C-F783-8E25-2D67-B9053CF07E6E}"/>
              </a:ext>
            </a:extLst>
          </p:cNvPr>
          <p:cNvSpPr txBox="1"/>
          <p:nvPr/>
        </p:nvSpPr>
        <p:spPr>
          <a:xfrm>
            <a:off x="2060712" y="4653132"/>
            <a:ext cx="8070575" cy="1015663"/>
          </a:xfrm>
          <a:prstGeom prst="rect">
            <a:avLst/>
          </a:prstGeom>
          <a:noFill/>
        </p:spPr>
        <p:txBody>
          <a:bodyPr wrap="square">
            <a:spAutoFit/>
          </a:bodyPr>
          <a:lstStyle/>
          <a:p>
            <a:pPr algn="ctr" fontAlgn="base"/>
            <a:r>
              <a:rPr lang="en-US" sz="2000" dirty="0"/>
              <a:t>Or, Who listens to the (soul) distressed when it calls on Him, and Who relieves its suffering, and makes you (mankind) inheritors of the earth? (Can there be another) god besides Allah? Little it is that ye heed!</a:t>
            </a:r>
          </a:p>
        </p:txBody>
      </p:sp>
      <p:sp>
        <p:nvSpPr>
          <p:cNvPr id="3" name="TextBox 2">
            <a:extLst>
              <a:ext uri="{FF2B5EF4-FFF2-40B4-BE49-F238E27FC236}">
                <a16:creationId xmlns:a16="http://schemas.microsoft.com/office/drawing/2014/main" id="{42089881-BE1D-7E80-2636-72AD0FFAE901}"/>
              </a:ext>
            </a:extLst>
          </p:cNvPr>
          <p:cNvSpPr txBox="1"/>
          <p:nvPr/>
        </p:nvSpPr>
        <p:spPr>
          <a:xfrm>
            <a:off x="3396424" y="43453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338358860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F87E8-A747-9FE6-B603-1262E25C46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E650F1-731A-B7F3-F7BC-08DAEE026EFF}"/>
              </a:ext>
            </a:extLst>
          </p:cNvPr>
          <p:cNvSpPr>
            <a:spLocks noGrp="1"/>
          </p:cNvSpPr>
          <p:nvPr>
            <p:ph type="title"/>
          </p:nvPr>
        </p:nvSpPr>
        <p:spPr>
          <a:xfrm>
            <a:off x="1881319" y="1449860"/>
            <a:ext cx="8429362" cy="3450327"/>
          </a:xfrm>
        </p:spPr>
        <p:txBody>
          <a:bodyPr>
            <a:noAutofit/>
          </a:bodyPr>
          <a:lstStyle/>
          <a:p>
            <a:r>
              <a:rPr lang="ar-EG" sz="5000" b="0" dirty="0"/>
              <a:t>فَلَمَّا جَآءَهُمُ ٱلْحَقُّ مِنْ عِندِنَا قَالُوا۟ لَوْلَآ أُوتِىَ مِثْلَ مَآ أُوتِىَ مُوسَىٰٓ ۚ أَوَلَمْ يَكْفُرُوا۟ بِمَآ أُوتِىَ مُوسَىٰ مِن قَبْلُ ۖ قَالُوا۟ سِحْرَانِ تَظَـٰهَرَا وَقَالُوٓا۟ إِنَّا بِكُلٍّۢ كَـٰفِرُونَ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9D2FF8-733F-9BE8-3189-79FB12A9DDE6}"/>
              </a:ext>
            </a:extLst>
          </p:cNvPr>
          <p:cNvSpPr txBox="1"/>
          <p:nvPr/>
        </p:nvSpPr>
        <p:spPr>
          <a:xfrm>
            <a:off x="2060712" y="4505084"/>
            <a:ext cx="8070575" cy="1631216"/>
          </a:xfrm>
          <a:prstGeom prst="rect">
            <a:avLst/>
          </a:prstGeom>
          <a:noFill/>
        </p:spPr>
        <p:txBody>
          <a:bodyPr wrap="square">
            <a:spAutoFit/>
          </a:bodyPr>
          <a:lstStyle/>
          <a:p>
            <a:pPr algn="ctr" fontAlgn="base"/>
            <a:r>
              <a:rPr lang="en-US" sz="2000" dirty="0"/>
              <a:t>But (now), when the Truth has come to them from Ourselves, they say, "Why are not (Signs) sent to him, like those which were sent to Moses?" Do they not then reject (the Signs) which were formerly sent to Moses? They say: "Two kinds of sorcery, each assisting the other!" And they say: "For us, we reject all (such things)!"</a:t>
            </a:r>
          </a:p>
        </p:txBody>
      </p:sp>
      <p:sp>
        <p:nvSpPr>
          <p:cNvPr id="3" name="TextBox 2">
            <a:extLst>
              <a:ext uri="{FF2B5EF4-FFF2-40B4-BE49-F238E27FC236}">
                <a16:creationId xmlns:a16="http://schemas.microsoft.com/office/drawing/2014/main" id="{00B2CB6A-5401-A0B1-225C-A829335D359A}"/>
              </a:ext>
            </a:extLst>
          </p:cNvPr>
          <p:cNvSpPr txBox="1"/>
          <p:nvPr/>
        </p:nvSpPr>
        <p:spPr>
          <a:xfrm>
            <a:off x="3462629" y="41973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238861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8AFFA-5278-F2AF-DC50-0A81B45E55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51F138-BA5C-4EE6-C123-13F9AF729C1A}"/>
              </a:ext>
            </a:extLst>
          </p:cNvPr>
          <p:cNvSpPr>
            <a:spLocks noGrp="1"/>
          </p:cNvSpPr>
          <p:nvPr>
            <p:ph type="title"/>
          </p:nvPr>
        </p:nvSpPr>
        <p:spPr>
          <a:xfrm>
            <a:off x="1881319" y="1849355"/>
            <a:ext cx="8429362" cy="3450327"/>
          </a:xfrm>
        </p:spPr>
        <p:txBody>
          <a:bodyPr>
            <a:noAutofit/>
          </a:bodyPr>
          <a:lstStyle/>
          <a:p>
            <a:r>
              <a:rPr lang="ar-EG" sz="6000" b="0" dirty="0"/>
              <a:t>قُلْ فَأْتُوا۟ بِكِتَـٰبٍۢ مِّنْ عِندِ ٱللَّهِ هُوَ أَهْدَىٰ مِنْهُمَآ أَتَّبِعْهُ إِن كُنتُمْ صَـٰدِقِينَ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F5490A-CAB1-EEC5-D3F0-EE907A20870F}"/>
              </a:ext>
            </a:extLst>
          </p:cNvPr>
          <p:cNvSpPr txBox="1"/>
          <p:nvPr/>
        </p:nvSpPr>
        <p:spPr>
          <a:xfrm>
            <a:off x="2060712" y="4468541"/>
            <a:ext cx="8070575" cy="707886"/>
          </a:xfrm>
          <a:prstGeom prst="rect">
            <a:avLst/>
          </a:prstGeom>
          <a:noFill/>
        </p:spPr>
        <p:txBody>
          <a:bodyPr wrap="square">
            <a:spAutoFit/>
          </a:bodyPr>
          <a:lstStyle/>
          <a:p>
            <a:pPr algn="ctr" fontAlgn="base"/>
            <a:r>
              <a:rPr lang="en-US" sz="2000" dirty="0"/>
              <a:t>Say: "Then bring ye a Book from Allah, which is a better guide than either of them, that I may follow it! (do), if ye are truthful!"</a:t>
            </a:r>
          </a:p>
        </p:txBody>
      </p:sp>
      <p:sp>
        <p:nvSpPr>
          <p:cNvPr id="3" name="TextBox 2">
            <a:extLst>
              <a:ext uri="{FF2B5EF4-FFF2-40B4-BE49-F238E27FC236}">
                <a16:creationId xmlns:a16="http://schemas.microsoft.com/office/drawing/2014/main" id="{8093E0F3-C2B6-6DBB-DF44-3FA7C1F66E4D}"/>
              </a:ext>
            </a:extLst>
          </p:cNvPr>
          <p:cNvSpPr txBox="1"/>
          <p:nvPr/>
        </p:nvSpPr>
        <p:spPr>
          <a:xfrm>
            <a:off x="1642707" y="40375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5300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FCD21-169F-2034-4957-6C137C41E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732ED3-371E-6BD5-F625-F76B42F4CF52}"/>
              </a:ext>
            </a:extLst>
          </p:cNvPr>
          <p:cNvSpPr>
            <a:spLocks noGrp="1"/>
          </p:cNvSpPr>
          <p:nvPr>
            <p:ph type="title"/>
          </p:nvPr>
        </p:nvSpPr>
        <p:spPr>
          <a:xfrm>
            <a:off x="1881319" y="1552678"/>
            <a:ext cx="8429362" cy="3450327"/>
          </a:xfrm>
        </p:spPr>
        <p:txBody>
          <a:bodyPr>
            <a:noAutofit/>
          </a:bodyPr>
          <a:lstStyle/>
          <a:p>
            <a:r>
              <a:rPr lang="ar-EG" sz="6000" b="0" dirty="0"/>
              <a:t>فَإِن لَّمْ يَسْتَجِيبُوا۟ لَكَ فَٱعْلَمْ أَنَّمَا يَتَّبِعُونَ أَهْوَآءَهُمْ ۚ وَمَنْ أَضَلُّ مِمَّنِ ٱتَّبَعَ هَوَىٰهُ بِغَيْرِ هُدًۭى مِّنَ ٱللَّهِۚ إِنَّ ٱللَّهَ لَا يَهْدِى ٱلْقَوْمَ ٱلظَّـٰلِمِينَ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A0FBC0-030D-E8A5-5EAC-EA654D44490F}"/>
              </a:ext>
            </a:extLst>
          </p:cNvPr>
          <p:cNvSpPr txBox="1"/>
          <p:nvPr/>
        </p:nvSpPr>
        <p:spPr>
          <a:xfrm>
            <a:off x="2060712" y="4850756"/>
            <a:ext cx="8070575" cy="1015663"/>
          </a:xfrm>
          <a:prstGeom prst="rect">
            <a:avLst/>
          </a:prstGeom>
          <a:noFill/>
        </p:spPr>
        <p:txBody>
          <a:bodyPr wrap="square">
            <a:spAutoFit/>
          </a:bodyPr>
          <a:lstStyle/>
          <a:p>
            <a:pPr algn="ctr" fontAlgn="base"/>
            <a:r>
              <a:rPr lang="en-US" sz="2000" dirty="0"/>
              <a:t>But if they hearken not to thee, know that they only follow their own lusts: and who is more astray than one who follow his own lusts, devoid of guidance from Allah? for Allah guides not people given to wrong-doing.</a:t>
            </a:r>
          </a:p>
        </p:txBody>
      </p:sp>
      <p:sp>
        <p:nvSpPr>
          <p:cNvPr id="3" name="TextBox 2">
            <a:extLst>
              <a:ext uri="{FF2B5EF4-FFF2-40B4-BE49-F238E27FC236}">
                <a16:creationId xmlns:a16="http://schemas.microsoft.com/office/drawing/2014/main" id="{30604CF2-00D4-DB48-473A-50DD31907C17}"/>
              </a:ext>
            </a:extLst>
          </p:cNvPr>
          <p:cNvSpPr txBox="1"/>
          <p:nvPr/>
        </p:nvSpPr>
        <p:spPr>
          <a:xfrm>
            <a:off x="2894460" y="4573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97347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32500-A302-6A05-662B-F92B5F6BF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B8607-61D8-F9E0-6C9C-1C3A3813A326}"/>
              </a:ext>
            </a:extLst>
          </p:cNvPr>
          <p:cNvSpPr>
            <a:spLocks noGrp="1"/>
          </p:cNvSpPr>
          <p:nvPr>
            <p:ph type="title"/>
          </p:nvPr>
        </p:nvSpPr>
        <p:spPr>
          <a:xfrm>
            <a:off x="1881319" y="2104898"/>
            <a:ext cx="8429362" cy="3450327"/>
          </a:xfrm>
        </p:spPr>
        <p:txBody>
          <a:bodyPr>
            <a:noAutofit/>
          </a:bodyPr>
          <a:lstStyle/>
          <a:p>
            <a:r>
              <a:rPr lang="ar-EG" sz="6000" b="0" dirty="0"/>
              <a:t>وَلَقَدْ وَصَّلْنَا لَهُمُ ٱلْقَوْلَ لَعَلَّهُمْ يَتَذَكَّرُونَ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CECBF3-1049-97FE-C4CF-A8DA58836055}"/>
              </a:ext>
            </a:extLst>
          </p:cNvPr>
          <p:cNvSpPr txBox="1"/>
          <p:nvPr/>
        </p:nvSpPr>
        <p:spPr>
          <a:xfrm>
            <a:off x="2060712" y="4564839"/>
            <a:ext cx="8070575" cy="707886"/>
          </a:xfrm>
          <a:prstGeom prst="rect">
            <a:avLst/>
          </a:prstGeom>
          <a:noFill/>
        </p:spPr>
        <p:txBody>
          <a:bodyPr wrap="square">
            <a:spAutoFit/>
          </a:bodyPr>
          <a:lstStyle/>
          <a:p>
            <a:pPr algn="ctr" fontAlgn="base"/>
            <a:r>
              <a:rPr lang="en-US" sz="2000" dirty="0"/>
              <a:t>Now have We caused the Word to reach them themselves, in order that they may receive admonition.</a:t>
            </a:r>
          </a:p>
        </p:txBody>
      </p:sp>
      <p:sp>
        <p:nvSpPr>
          <p:cNvPr id="3" name="TextBox 2">
            <a:extLst>
              <a:ext uri="{FF2B5EF4-FFF2-40B4-BE49-F238E27FC236}">
                <a16:creationId xmlns:a16="http://schemas.microsoft.com/office/drawing/2014/main" id="{D90B93BD-35C1-1087-D94B-9A0673C2ABC7}"/>
              </a:ext>
            </a:extLst>
          </p:cNvPr>
          <p:cNvSpPr txBox="1"/>
          <p:nvPr/>
        </p:nvSpPr>
        <p:spPr>
          <a:xfrm>
            <a:off x="4536830" y="43415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6020242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6BF2E-3ACF-87BE-D392-BF1606CA02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B260EE-4248-25FB-E08B-BE1709DA34E1}"/>
              </a:ext>
            </a:extLst>
          </p:cNvPr>
          <p:cNvSpPr>
            <a:spLocks noGrp="1"/>
          </p:cNvSpPr>
          <p:nvPr>
            <p:ph type="title"/>
          </p:nvPr>
        </p:nvSpPr>
        <p:spPr>
          <a:xfrm>
            <a:off x="1881319" y="2149286"/>
            <a:ext cx="8429362" cy="3450327"/>
          </a:xfrm>
        </p:spPr>
        <p:txBody>
          <a:bodyPr>
            <a:noAutofit/>
          </a:bodyPr>
          <a:lstStyle/>
          <a:p>
            <a:r>
              <a:rPr lang="ar-EG" sz="6000" b="0" dirty="0"/>
              <a:t>ٱلَّذِينَ ءَاتَيْنَـٰهُمُ ٱلْكِتَـٰبَ مِن قَبْلِهِۦ هُم بِهِۦ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2D9E56-3CA9-2861-81AC-A91ED95C401D}"/>
              </a:ext>
            </a:extLst>
          </p:cNvPr>
          <p:cNvSpPr txBox="1"/>
          <p:nvPr/>
        </p:nvSpPr>
        <p:spPr>
          <a:xfrm>
            <a:off x="2060712" y="4693679"/>
            <a:ext cx="8070575" cy="707886"/>
          </a:xfrm>
          <a:prstGeom prst="rect">
            <a:avLst/>
          </a:prstGeom>
          <a:noFill/>
        </p:spPr>
        <p:txBody>
          <a:bodyPr wrap="square">
            <a:spAutoFit/>
          </a:bodyPr>
          <a:lstStyle/>
          <a:p>
            <a:pPr algn="ctr" fontAlgn="base"/>
            <a:r>
              <a:rPr lang="en-US" sz="2000" dirty="0"/>
              <a:t>Those to whom We sent the Book before this,- they do believe in this (revelation):</a:t>
            </a:r>
          </a:p>
        </p:txBody>
      </p:sp>
      <p:sp>
        <p:nvSpPr>
          <p:cNvPr id="3" name="TextBox 2">
            <a:extLst>
              <a:ext uri="{FF2B5EF4-FFF2-40B4-BE49-F238E27FC236}">
                <a16:creationId xmlns:a16="http://schemas.microsoft.com/office/drawing/2014/main" id="{A48F1863-1BCD-BC50-6B53-F71BD3A7C9A5}"/>
              </a:ext>
            </a:extLst>
          </p:cNvPr>
          <p:cNvSpPr txBox="1"/>
          <p:nvPr/>
        </p:nvSpPr>
        <p:spPr>
          <a:xfrm>
            <a:off x="4696628" y="43859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449039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26C77-2C7B-56CC-F887-76E9A8207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37EDC-0F3E-797C-AE1D-2AF8F2D0A5E7}"/>
              </a:ext>
            </a:extLst>
          </p:cNvPr>
          <p:cNvSpPr>
            <a:spLocks noGrp="1"/>
          </p:cNvSpPr>
          <p:nvPr>
            <p:ph type="title"/>
          </p:nvPr>
        </p:nvSpPr>
        <p:spPr>
          <a:xfrm>
            <a:off x="1881319" y="2024998"/>
            <a:ext cx="8429362" cy="3450327"/>
          </a:xfrm>
        </p:spPr>
        <p:txBody>
          <a:bodyPr>
            <a:noAutofit/>
          </a:bodyPr>
          <a:lstStyle/>
          <a:p>
            <a:r>
              <a:rPr lang="ar-EG" sz="5400" b="0" dirty="0"/>
              <a:t>وَإِذَا يُتْلَىٰ عَلَيْهِمْ قَالُوٓا۟ ءَامَنَّا بِهِۦٓ إِنَّهُ ٱلْحَقُّ مِن رَّبِّنَآ إِنَّا كُنَّا مِن قَبْلِهِۦ مُسْلِمِينَ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808153-DB3E-0E92-29D6-B3CB85E57F61}"/>
              </a:ext>
            </a:extLst>
          </p:cNvPr>
          <p:cNvSpPr txBox="1"/>
          <p:nvPr/>
        </p:nvSpPr>
        <p:spPr>
          <a:xfrm>
            <a:off x="2060712" y="4459662"/>
            <a:ext cx="8070575" cy="1015663"/>
          </a:xfrm>
          <a:prstGeom prst="rect">
            <a:avLst/>
          </a:prstGeom>
          <a:noFill/>
        </p:spPr>
        <p:txBody>
          <a:bodyPr wrap="square">
            <a:spAutoFit/>
          </a:bodyPr>
          <a:lstStyle/>
          <a:p>
            <a:pPr algn="ctr" fontAlgn="base"/>
            <a:r>
              <a:rPr lang="en-US" sz="2000" dirty="0"/>
              <a:t>And when it is recited to them, they say: "We believe therein, for it is the Truth from our Lord: indeed we have been Muslims (bowing to Allah's Will) from before this.</a:t>
            </a:r>
          </a:p>
        </p:txBody>
      </p:sp>
      <p:sp>
        <p:nvSpPr>
          <p:cNvPr id="3" name="TextBox 2">
            <a:extLst>
              <a:ext uri="{FF2B5EF4-FFF2-40B4-BE49-F238E27FC236}">
                <a16:creationId xmlns:a16="http://schemas.microsoft.com/office/drawing/2014/main" id="{77F85FD9-62D6-4CF3-D14A-8CCF0CC224AD}"/>
              </a:ext>
            </a:extLst>
          </p:cNvPr>
          <p:cNvSpPr txBox="1"/>
          <p:nvPr/>
        </p:nvSpPr>
        <p:spPr>
          <a:xfrm>
            <a:off x="2308535" y="41518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686823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36D0C-9E63-EC9B-5D9B-B408313C8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60FFF-F779-E9C3-D8ED-987AFBE3BD85}"/>
              </a:ext>
            </a:extLst>
          </p:cNvPr>
          <p:cNvSpPr>
            <a:spLocks noGrp="1"/>
          </p:cNvSpPr>
          <p:nvPr>
            <p:ph type="title"/>
          </p:nvPr>
        </p:nvSpPr>
        <p:spPr>
          <a:xfrm>
            <a:off x="1881319" y="1874077"/>
            <a:ext cx="8429362" cy="3450327"/>
          </a:xfrm>
        </p:spPr>
        <p:txBody>
          <a:bodyPr>
            <a:noAutofit/>
          </a:bodyPr>
          <a:lstStyle/>
          <a:p>
            <a:r>
              <a:rPr lang="ar-EG" sz="6000" b="0" dirty="0"/>
              <a:t>أُو۟لَـٰٓئِكَ يُؤْتَوْنَ أَجْرَهُم مَّرَّتَيْنِ بِمَا صَبَرُوا۟ وَيَدْرَءُونَ بِٱلْحَسَنَةِ ٱلسَّيِّئَةَ وَمِمَّا رَزَقْنَـٰهُمْ يُنفِقُونَ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AF61AA-B037-9C21-6368-538E1E5592C3}"/>
              </a:ext>
            </a:extLst>
          </p:cNvPr>
          <p:cNvSpPr txBox="1"/>
          <p:nvPr/>
        </p:nvSpPr>
        <p:spPr>
          <a:xfrm>
            <a:off x="2060712" y="4717114"/>
            <a:ext cx="8070575" cy="1015663"/>
          </a:xfrm>
          <a:prstGeom prst="rect">
            <a:avLst/>
          </a:prstGeom>
          <a:noFill/>
        </p:spPr>
        <p:txBody>
          <a:bodyPr wrap="square">
            <a:spAutoFit/>
          </a:bodyPr>
          <a:lstStyle/>
          <a:p>
            <a:pPr algn="ctr" fontAlgn="base"/>
            <a:r>
              <a:rPr lang="en-US" sz="2000" dirty="0"/>
              <a:t>Twice will they be given their reward, for that they have persevered, that they avert Evil with Good, and that they spend (in charity) out of what We have given them.</a:t>
            </a:r>
          </a:p>
        </p:txBody>
      </p:sp>
      <p:sp>
        <p:nvSpPr>
          <p:cNvPr id="3" name="TextBox 2">
            <a:extLst>
              <a:ext uri="{FF2B5EF4-FFF2-40B4-BE49-F238E27FC236}">
                <a16:creationId xmlns:a16="http://schemas.microsoft.com/office/drawing/2014/main" id="{A3B5D344-1336-A97F-3BDF-281BBA5986C0}"/>
              </a:ext>
            </a:extLst>
          </p:cNvPr>
          <p:cNvSpPr txBox="1"/>
          <p:nvPr/>
        </p:nvSpPr>
        <p:spPr>
          <a:xfrm>
            <a:off x="3151913" y="4498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60496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3B7B0-5E8C-277B-6E18-CE9AA157A3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D0121-C10D-185C-A4A0-EBBBE7DC2E23}"/>
              </a:ext>
            </a:extLst>
          </p:cNvPr>
          <p:cNvSpPr>
            <a:spLocks noGrp="1"/>
          </p:cNvSpPr>
          <p:nvPr>
            <p:ph type="title"/>
          </p:nvPr>
        </p:nvSpPr>
        <p:spPr>
          <a:xfrm>
            <a:off x="1881319" y="1927343"/>
            <a:ext cx="8429362" cy="3450327"/>
          </a:xfrm>
        </p:spPr>
        <p:txBody>
          <a:bodyPr>
            <a:noAutofit/>
          </a:bodyPr>
          <a:lstStyle/>
          <a:p>
            <a:r>
              <a:rPr lang="ar-EG" sz="6000" b="0" dirty="0"/>
              <a:t>وَإِذَا سَمِعُوا۟ ٱللَّغْوَ أَعْرَضُوا۟ عَنْهُ وَقَالُوا۟ لَنَآ أَعْمَـٰلُنَا وَلَكُمْ أَعْمَـٰلُكُمْ سَلَـٰمٌ عَلَيْكُمْ لَا نَبْتَغِى ٱلْجَـٰهِلِينَ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2DC5FF-609F-D152-B301-BC8F3C0958A4}"/>
              </a:ext>
            </a:extLst>
          </p:cNvPr>
          <p:cNvSpPr txBox="1"/>
          <p:nvPr/>
        </p:nvSpPr>
        <p:spPr>
          <a:xfrm>
            <a:off x="2060712" y="4841400"/>
            <a:ext cx="8070575" cy="707886"/>
          </a:xfrm>
          <a:prstGeom prst="rect">
            <a:avLst/>
          </a:prstGeom>
          <a:noFill/>
        </p:spPr>
        <p:txBody>
          <a:bodyPr wrap="square">
            <a:spAutoFit/>
          </a:bodyPr>
          <a:lstStyle/>
          <a:p>
            <a:pPr algn="ctr" fontAlgn="base"/>
            <a:r>
              <a:rPr lang="en-US" sz="2000" dirty="0"/>
              <a:t>And when they hear vain talk, they turn away therefrom and say: "To us our deeds, and to you yours; peace be to you: we seek not the ignorant."</a:t>
            </a:r>
          </a:p>
        </p:txBody>
      </p:sp>
      <p:sp>
        <p:nvSpPr>
          <p:cNvPr id="3" name="TextBox 2">
            <a:extLst>
              <a:ext uri="{FF2B5EF4-FFF2-40B4-BE49-F238E27FC236}">
                <a16:creationId xmlns:a16="http://schemas.microsoft.com/office/drawing/2014/main" id="{C52BC6AE-11B6-5887-BD42-DD0B7D285AB6}"/>
              </a:ext>
            </a:extLst>
          </p:cNvPr>
          <p:cNvSpPr txBox="1"/>
          <p:nvPr/>
        </p:nvSpPr>
        <p:spPr>
          <a:xfrm>
            <a:off x="2832317" y="45336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0573336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F1B3E-D224-2B21-E852-9A15F9B0B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DB09A7-F57E-2821-0880-AFE94F710137}"/>
              </a:ext>
            </a:extLst>
          </p:cNvPr>
          <p:cNvSpPr>
            <a:spLocks noGrp="1"/>
          </p:cNvSpPr>
          <p:nvPr>
            <p:ph type="title"/>
          </p:nvPr>
        </p:nvSpPr>
        <p:spPr>
          <a:xfrm>
            <a:off x="1881319" y="1962854"/>
            <a:ext cx="8429362" cy="3450327"/>
          </a:xfrm>
        </p:spPr>
        <p:txBody>
          <a:bodyPr>
            <a:noAutofit/>
          </a:bodyPr>
          <a:lstStyle/>
          <a:p>
            <a:r>
              <a:rPr lang="ar-EG" sz="5400" b="0" dirty="0"/>
              <a:t>إِنَّكَ لَا تَهْدِى مَنْ أَحْبَبْتَ وَلَـٰكِنَّ ٱللَّهَ يَهْدِى مَن يَشَآءُۚ وَهُوَ أَعْلَمُ بِٱلْمُهْتَدِينَ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1F1990-D5B7-1EA7-D0A2-ECEC837FFFA8}"/>
              </a:ext>
            </a:extLst>
          </p:cNvPr>
          <p:cNvSpPr txBox="1"/>
          <p:nvPr/>
        </p:nvSpPr>
        <p:spPr>
          <a:xfrm>
            <a:off x="2060712" y="4421247"/>
            <a:ext cx="8070575" cy="1015663"/>
          </a:xfrm>
          <a:prstGeom prst="rect">
            <a:avLst/>
          </a:prstGeom>
          <a:noFill/>
        </p:spPr>
        <p:txBody>
          <a:bodyPr wrap="square">
            <a:spAutoFit/>
          </a:bodyPr>
          <a:lstStyle/>
          <a:p>
            <a:pPr algn="ctr" fontAlgn="base"/>
            <a:r>
              <a:rPr lang="en-US" sz="2000" dirty="0"/>
              <a:t>It is true thou wilt not be able to guide every one, whom thou </a:t>
            </a:r>
            <a:r>
              <a:rPr lang="en-US" sz="2000" dirty="0" err="1"/>
              <a:t>lovest</a:t>
            </a:r>
            <a:r>
              <a:rPr lang="en-US" sz="2000" dirty="0"/>
              <a:t>; but Allah guides those whom He will and He knows best those who receive guidance.</a:t>
            </a:r>
          </a:p>
        </p:txBody>
      </p:sp>
      <p:sp>
        <p:nvSpPr>
          <p:cNvPr id="3" name="TextBox 2">
            <a:extLst>
              <a:ext uri="{FF2B5EF4-FFF2-40B4-BE49-F238E27FC236}">
                <a16:creationId xmlns:a16="http://schemas.microsoft.com/office/drawing/2014/main" id="{995EBE48-ECB6-6E4E-9E2F-8E16D2DE77FD}"/>
              </a:ext>
            </a:extLst>
          </p:cNvPr>
          <p:cNvSpPr txBox="1"/>
          <p:nvPr/>
        </p:nvSpPr>
        <p:spPr>
          <a:xfrm>
            <a:off x="2548231" y="413719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7637121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BDDB3-9901-901F-AC52-E8DEBCD02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79491-F8FE-A94C-F57A-DE95DDAF7169}"/>
              </a:ext>
            </a:extLst>
          </p:cNvPr>
          <p:cNvSpPr>
            <a:spLocks noGrp="1"/>
          </p:cNvSpPr>
          <p:nvPr>
            <p:ph type="title"/>
          </p:nvPr>
        </p:nvSpPr>
        <p:spPr>
          <a:xfrm>
            <a:off x="1881319" y="1527848"/>
            <a:ext cx="8429362" cy="3450327"/>
          </a:xfrm>
        </p:spPr>
        <p:txBody>
          <a:bodyPr>
            <a:noAutofit/>
          </a:bodyPr>
          <a:lstStyle/>
          <a:p>
            <a:r>
              <a:rPr lang="ar-EG" sz="5400" b="0" dirty="0"/>
              <a:t>وَقَالُوٓا۟ إِن نَّتَّبِعِ ٱلْهُدَىٰ مَعَكَ نُتَخَطَّفْ مِنْ أَرْضِنَآ ۚ أَوَلَمْ نُمَكِّن لَّهُمْ حَرَمًا ءَامِنًۭا يُجْبَىٰٓ إِلَيْهِ ثَمَرَٰتُ كُلِّ شَىْءٍۢ رِّزْقًۭا مِّن لَّدُنَّا وَلَـٰكِنَّ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DAC119-CEA1-8E83-6083-567373086A82}"/>
              </a:ext>
            </a:extLst>
          </p:cNvPr>
          <p:cNvSpPr txBox="1"/>
          <p:nvPr/>
        </p:nvSpPr>
        <p:spPr>
          <a:xfrm>
            <a:off x="2060712" y="4634311"/>
            <a:ext cx="8070575" cy="1323439"/>
          </a:xfrm>
          <a:prstGeom prst="rect">
            <a:avLst/>
          </a:prstGeom>
          <a:noFill/>
        </p:spPr>
        <p:txBody>
          <a:bodyPr wrap="square">
            <a:spAutoFit/>
          </a:bodyPr>
          <a:lstStyle/>
          <a:p>
            <a:pPr algn="ctr" fontAlgn="base"/>
            <a:r>
              <a:rPr lang="en-US" sz="2000" dirty="0"/>
              <a:t>They say: "If we were to follow the guidance with thee, we should be snatched away from our land." Have We not established for them a secure sanctuary, to which are brought as tribute fruits of all kinds,- a provision from Ourselves? but most of them understand not.</a:t>
            </a:r>
          </a:p>
        </p:txBody>
      </p:sp>
      <p:sp>
        <p:nvSpPr>
          <p:cNvPr id="3" name="TextBox 2">
            <a:extLst>
              <a:ext uri="{FF2B5EF4-FFF2-40B4-BE49-F238E27FC236}">
                <a16:creationId xmlns:a16="http://schemas.microsoft.com/office/drawing/2014/main" id="{81928AD2-FA55-5E76-C244-711C191D6208}"/>
              </a:ext>
            </a:extLst>
          </p:cNvPr>
          <p:cNvSpPr txBox="1"/>
          <p:nvPr/>
        </p:nvSpPr>
        <p:spPr>
          <a:xfrm>
            <a:off x="2601498" y="44035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77832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19 </Template>
  <TotalTime>287</TotalTime>
  <Words>10067</Words>
  <Application>Microsoft Office PowerPoint</Application>
  <PresentationFormat>Widescreen</PresentationFormat>
  <Paragraphs>703</Paragraphs>
  <Slides>178</Slides>
  <Notes>174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178</vt:i4>
      </vt:variant>
    </vt:vector>
  </HeadingPairs>
  <TitlesOfParts>
    <vt:vector size="184" baseType="lpstr">
      <vt:lpstr>Arial</vt:lpstr>
      <vt:lpstr>Arial Black</vt:lpstr>
      <vt:lpstr>Calibri</vt:lpstr>
      <vt:lpstr>Calibri Light</vt:lpstr>
      <vt:lpstr>KFGQPC Uthman Taha Naskh</vt:lpstr>
      <vt:lpstr>Office Theme</vt:lpstr>
      <vt:lpstr>PowerPoint Presentation</vt:lpstr>
      <vt:lpstr>سورة النمل بِسْمِ ٱللَّهِ ٱلرَّحْمَـٰنِ ٱلرَّحِيمِ</vt:lpstr>
      <vt:lpstr>فَمَا كَانَ جَوَابَ  قَوْمِهِ ۦٓ إِلَّآ أَن قَالُوٓا۟ أَخْرِجُوٓا۟ ءَالَ لُوطٍۢ مِّن قَرْيَتِكُمْۖ إِنَّهُمْ أُنَاسٌۭ يَتَطَهَّرُونَ</vt:lpstr>
      <vt:lpstr>فَأَنجَيْنَـٰهُ وَأَهْلَهُۥٓ إِلَّا ٱمْرَأَتَهُۥ قَدَّرْنَـٰهَا مِنَ ٱلْغَـٰبِرِينَ</vt:lpstr>
      <vt:lpstr>وَأَمْطَرْنَا عَلَيْهِم مَّطَرًۭاۖ فَسَآءَ مَطَرُ ٱلْمُنذَرِينَ</vt:lpstr>
      <vt:lpstr>قُلِ ٱلْحَمْدُ لِلَّهِ وَسَلَـٰمٌ عَلَىٰ عِبَادِهِ ٱلَّذِينَ ٱصْطَفَىٰٓ ۗ ءَآللَّهُ خَيْرٌ أَمَّا يُشْرِكُونَ</vt:lpstr>
      <vt:lpstr>أَمَّنْ خَلَقَ ٱلسَّمَـٰوَٰتِ وَٱلْأَرْضَ وَأَنزَلَ لَكُم مِّنَ ٱلسَّمَآءِ مَآءًۭ فَأَنۢبَتْنَا بِهِۦ حَدَآئِقَ ذَاتَ بَهْجَةٍۢ مَّا كَانَ لَكُمْ أَن تُنۢبِتُوا۟ شَجَرَهَآ ۗ أَءِلَـٰهٌۭ مَّعَ ٱللَّهِۚ بَلْ هُمْ قَوْمٌۭ يَعْدِلُونَ</vt:lpstr>
      <vt:lpstr>أَمَّن جَعَلَ ٱلْأَرْضَ قَرَارًۭا وَجَعَلَ خِلَـٰلَهَآ أَنْهَـٰرًۭا وَجَعَلَ لَهَا رَوَٰسِىَ وَجَعَلَ بَيْنَ ٱلْبَحْرَيْنِ حَاجِزًاۗ أَءِلَـٰهٌۭ مَّعَ ٱللَّهِ ۚ بَلْ أَكْثَرُهُمْ لَا يَعْلَمُونَ</vt:lpstr>
      <vt:lpstr>أَمَّن يُجِيبُ ٱلْمُضْطَرَّ إِذَا دَعَاهُ وَيَكْشِفُ ٱلسُّوٓءَ وَيَجْعَلُكُمْ خُلَفَآءَ ٱلْأَرْضِۗ أَءِلَـٰهٌۭ مَّعَ ٱللَّهِ ۚ قَلِيلًۭا مَّا تَذَكَّرُونَ</vt:lpstr>
      <vt:lpstr>أَمَّن يَهْدِيكُمْ فِى ظُلُمَـٰتِ ٱلْبَرِّ وَٱلْبَحْرِ وَمَن يُرْسِلُ ٱلرِّيَـٰحَ بُشْرًۢا بَيْنَ يَدَىْ رَحْمَتِهِۦٓ ۗ أَءِلَـٰهٌۭ مَّعَ ٱللَّهِۚ تَعَـٰلَى ٱللَّهُ عَمَّا يُشْرِكُونَ</vt:lpstr>
      <vt:lpstr>أَمَّن يَبْدَؤُا۟ ٱلْخَلْقَ ثُمَّ يُعِيدُهُۥ وَمَن يَرْزُقُكُم مِّنَ ٱلسَّمَآءِ وَٱلْأَرْضِۗ أَءِلَـٰهٌۭ مَّعَ ٱللَّهِۚ قُلْ هَاتُوا۟ بُرْهَـٰنَكُمْ إِن كُنتُمْ صَـٰدِقِينَ</vt:lpstr>
      <vt:lpstr>قُل لَّا يَعْلَمُ مَن فِى ٱلسَّمَـٰوَٰتِ وَٱلْأَرْضِ ٱلْغَيْبَ إِلَّا ٱللَّهُ ۚ وَمَا يَشْعُرُونَ أَيَّانَ يُبْعَثُونَ</vt:lpstr>
      <vt:lpstr>بَلِ ٱدَّٰرَكَ عِلْمُهُمْ فِى ٱلْـَٔاخِرَةِۚ بَلْ هُمْ فِى شَكٍّۢ مِّنْهَاۖ بَلْ هُم مِّنْهَا عَمُونَ</vt:lpstr>
      <vt:lpstr>وَقَالَ ٱلَّذِينَ كَفَرُوٓا۟ أَءِذَا كُنَّا تُرَٰبًۭا وَءَابَآؤُنَآ أَئِنَّا لَمُخْرَجُونَ</vt:lpstr>
      <vt:lpstr>لَقَدْ وُعِدْنَا هَـٰذَا نَحْنُ وَءَابَآؤُنَا مِن قَبْلُ إِنْ هَـٰذَآ إِلَّآ أَسَـٰطِيرُ ٱلْأَوَّلِينَ</vt:lpstr>
      <vt:lpstr>قُلْ سِيرُوا۟ فِى ٱلْأَرْضِ فَٱنظُرُوا۟ كَيْفَ كَانَ عَـٰقِبَةُ ٱلْمُجْرِمِينَ</vt:lpstr>
      <vt:lpstr>وَلَا تَحْزَنْ عَلَيْهِمْ وَلَا تَكُن فِى ضَيْقٍۢ مِّمَّا يَمْكُرُونَ</vt:lpstr>
      <vt:lpstr>وَيَقُولُونَ مَتَىٰ هَـٰذَا ٱلْوَعْدُ إِن كُنتُمْ صَـٰدِقِينَ</vt:lpstr>
      <vt:lpstr>قُلْ عَسَىٰٓ أَن يَكُونَ رَدِفَ لَكُم بَعْضُ ٱلَّذِى تَسْتَعْجِلُونَ</vt:lpstr>
      <vt:lpstr>وَإِنَّ رَبَّكَ لَذُو فَضْلٍ عَلَى ٱلنَّاسِ وَلَـٰكِنَّ أَكْثَرَهُمْ لَا يَشْكُرُونَ</vt:lpstr>
      <vt:lpstr>وَإِنَّ رَبَّكَ لَيَعْلَمُ مَا تُكِنُّ صُدُورُهُمْ وَمَا يُعْلِنُونَ</vt:lpstr>
      <vt:lpstr>وَمَا مِنْ غَآئِبَةٍۢ فِى ٱلسَّمَآءِ وَٱلْأَرْضِ إِلَّا فِى كِتَـٰبٍۢ مُّبِينٍ</vt:lpstr>
      <vt:lpstr>وَمَا مِنْ غَآئِبَةٍۢ فِى ٱلسَّمَآءِ وَٱلْأَرْضِ إِلَّا فِى كِتَـٰبٍۢ مُّإِنَّ هَـٰذَا ٱلْقُرْءَانَ يَقُصُّ عَلَىٰ بَنِىٓ إِسْرَٰٓءِيلَ أَكْثَرَ ٱلَّذِى هُمْ فِيهِ يَخْتَلِفُونَبِينٍ</vt:lpstr>
      <vt:lpstr>وَإِنَّهُۥ لَهُدًۭى وَرَحْمَةٌۭ لِّلْمُؤْمِنِينَ</vt:lpstr>
      <vt:lpstr>إِنَّ رَبَّكَ يَقْضِى بَيْنَهُم بِحُكْمِهِۦ ۚ وَهُوَ ٱلْعَزِيزُ ٱلْعَلِيمُ</vt:lpstr>
      <vt:lpstr>فَتَوَكَّلْ عَلَى ٱللَّهِۖ إِنَّكَ عَلَى ٱلْحَقِّ ٱلْمُبِينِ</vt:lpstr>
      <vt:lpstr>إِنَّكَ لَا تُسْمِعُ ٱلْمَوْتَىٰ وَلَا تُسْمِعُ ٱلصُّمَّ ٱلدُّعَآءَ إِذَا وَلَّوْا۟ مُدْبِرِينَ</vt:lpstr>
      <vt:lpstr>وَمَآ أَنتَ بِهَـٰدِى ٱلْعُمْىِ عَن ضَلَـٰلَتِهِمْۖ إِن تُسْمِعُ إِلَّا مَن يُؤْمِنُ بِـَٔايَـٰتِنَا فَهُم مُّسْلِمُونَ</vt:lpstr>
      <vt:lpstr>وَإِذَا وَقَعَ ٱلْقَوْلُ عَلَيْهِمْ أَخْرَجْنَا لَهُمْ دَآبَّةًۭ مِّنَ ٱلْأَرْضِ تُكَلِّمُهُمْ أَنَّ ٱلنَّاسَ كَانُوا۟ بِـَٔايَـٰتِنَا لَا يُوقِنُونَ</vt:lpstr>
      <vt:lpstr>وَيَوْمَ نَحْشُرُ مِن كُلِّ أُمَّةٍۢ فَوْجًۭا مِّمَّن يُكَذِّبُ بِـَٔايَـٰتِنَا فَهُمْ يُوزَعُونَ</vt:lpstr>
      <vt:lpstr>حَتَّىٰٓ إِذَا جَآءُو قَالَ أَكَذَّبْتُم بِـَٔايَـٰتِى وَلَمْ تُحِيطُوا۟ بِهَا عِلْمًا أَمَّاذَا كُنتُمْ تَعْمَلُونَ</vt:lpstr>
      <vt:lpstr>وَوَقَعَ ٱلْقَوْلُ عَلَيْهِم بِمَا ظَلَمُوا۟ فَهُمْ لَا يَنطِقُونَ</vt:lpstr>
      <vt:lpstr>أَلَمْ يَرَوْا۟ أَنَّا جَعَلْنَا ٱلَّيْلَ لِيَسْكُنُوا۟ فِيهِ وَٱلنَّهَارَ مُبْصِرًاۚ إِنَّ فِى ذَٰلِكَ لَـَٔايَـٰتٍۢ لِّقَوْمٍۢ يُؤْمِنُونَ</vt:lpstr>
      <vt:lpstr>وَيَوْمَ يُنفَخُ فِى ٱلصُّورِ فَفَزِعَ مَن فِى ٱلسَّمَـٰوَٰتِ وَمَن فِى ٱلْأَرْضِ إِلَّا مَن شَآءَ ٱللَّهُ ۚ وَكُلٌّ أَتَوْهُ دَٰخِرِينَ</vt:lpstr>
      <vt:lpstr>وَتَرَى ٱلْجِبَالَ تَحْسَبُهَا جَامِدَةًۭ وَهِىَ تَمُرُّ مَرَّ ٱلسَّحَابِۚ صُنْعَ ٱللَّهِ ٱلَّذِىٓ أَتْقَنَ كُلَّ شَىْءٍۚ إِنَّهُۥ خَبِيرٌۢ بِمَا تَفْعَلُونَ</vt:lpstr>
      <vt:lpstr>مَن جَآءَ بِٱلْحَسَنَةِ فَلَهُۥ خَيْرٌۭ مِّنْهَا وَهُم مِّن فَزَعٍۢ يَوْمَئِذٍ ءَامِنُونَ</vt:lpstr>
      <vt:lpstr>وَمَن جَآءَ بِٱلسَّيِّئَةِ فَكُبَّتْ وُجُوهُهُمْ فِى ٱلنَّارِ هَلْ تُجْزَوْنَ إِلَّا مَا كُنتُمْ تَعْمَلُونَ</vt:lpstr>
      <vt:lpstr>إِنَّمَآ أُمِرْتُ أَنْ أَعْبُدَ رَبَّ هَـٰذِهِ ٱلْبَلْدَةِ ٱلَّذِى حَرَّمَهَا وَلَهُۥ كُلُّ شَىْءٍۢ ۖ وَأُمِرْتُ أَنْ أَكُونَ مِنَ ٱلْمُسْلِمِينَ</vt:lpstr>
      <vt:lpstr>وَأَنْ أَتْلُوَا۟ ٱلْقُرْءَانَ ۖ فَمَنِ ٱهْتَدَىٰ فَإِنَّمَا يَهْتَدِى لِنَفْسِهِۦ ۖ وَمَن ضَلَّ فَقُلْ إِنَّمَآ أَنَا۠ مِنَ ٱلْمُنذِرِينَ</vt:lpstr>
      <vt:lpstr>وَقُلِ ٱلْحَمْدُ لِلَّهِ سَيُرِيكُمْ ءَايَـٰتِهِۦ فَتَعْرِفُونَهَاۚ وَمَا رَبُّكَ بِغَـٰفِلٍ عَمَّا تَعْمَلُونَ</vt:lpstr>
      <vt:lpstr>صدقَ اللهُ العليُّ العظيم</vt:lpstr>
      <vt:lpstr>سورة القصص بِسْمِ ٱللَّهِ ٱلرَّحْمَـٰنِ ٱلرَّحِيمِ</vt:lpstr>
      <vt:lpstr>طسٓمٓ</vt:lpstr>
      <vt:lpstr>تِلْكَ ءَايَـٰتُ ٱلْكِتَـٰبِ ٱلْمُبِينِ</vt:lpstr>
      <vt:lpstr>نَتْلُوا۟ عَلَيْكَ مِن نَّبَإِ مُوسَىٰ وَفِرْعَوْنَ بِٱلْحَقِّ لِقَوْمٍۢ يُؤْمِنُونَ</vt:lpstr>
      <vt:lpstr>إِنَّ فِرْعَوْنَ عَلَا فِى ٱلْأَرْضِ وَجَعَلَ أَهْلَهَا شِيَعًۭا يَسْتَضْعِفُ طَآئِفَةًۭ مِّنْهُمْ يُذَبِّحُ أَبْنَآءَهُمْ وَيَسْتَحْىِۦ نِسَآءَهُمْۚ إِنَّهُۥ كَانَ مِنَ ٱلْمُفْسِدِينَ</vt:lpstr>
      <vt:lpstr>وَنُرِيدُ أَن نَّمُنَّ عَلَى ٱلَّذِينَ ٱسْتُضْعِفُوا۟ فِى ٱلْأَرْضِ وَنَجْعَلَهُمْ أَئِمَّةًۭ وَنَجْعَلَهُمُ ٱلْوَٰرِثِينَ</vt:lpstr>
      <vt:lpstr>وَنُمَكِّنَ لَهُمْ فِى ٱلْأَرْضِ وَنُرِىَ فِرْعَوْنَ وَهَـٰمَـٰنَ وَجُنُودَهُمَا مِنْهُم مَّا كَانُوا۟ يَحْذَرُونَ</vt:lpstr>
      <vt:lpstr>وَأَوْحَيْنَآ إِلَىٰٓ أُمِّ مُوسَىٰٓ أَنْ أَرْضِعِيهِۖ فَإِذَا خِفْتِ عَلَيْهِ فَأَلْقِيهِ فِى ٱلْيَمِّ وَلَا تَخَافِى وَلَا تَحْزَنِىٓۖ إِنَّا رَآدُّوهُ إِلَيْكِ وَجَاعِلُوهُ مِنَ ٱلْمُرْسَلِينَ</vt:lpstr>
      <vt:lpstr>فَٱلْتَقَطَهُۥٓ ءَالُ فِرْعَوْنَ لِيَكُونَ لَهُمْ عَدُوًّۭا وَحَزَنًا ۗ إِنَّ فِرْعَوْنَ وَهَـٰمَـٰنَ وَجُنُودَهُمَا كَانُوا۟ خَـٰطِـِٔينَ</vt:lpstr>
      <vt:lpstr>وَقَالَتِ ٱمْرَأَتُ فِرْعَوْنَ قُرَّتُ عَيْنٍۢ لِّى وَلَكَ ۖ لَا تَقْتُلُوهُ عَسَىٰٓ أَن يَنفَعَنَآ أَوْ نَتَّخِذَهُۥ وَلَدًۭا وَهُمْ لَا يَشْعُرُونَ</vt:lpstr>
      <vt:lpstr>وَأَصْبَحَ فُؤَادُ أُمِّ مُوسَىٰ فَـٰرِغًا ۖ إِن كَادَتْ لَتُبْدِى بِهِۦ لَوْلَآ أَن رَّبَطْنَا عَلَىٰ قَلْبِهَا لِتَكُونَ مِنَ ٱلْمُؤْمِنِينَ</vt:lpstr>
      <vt:lpstr>وَقَالَتْ لِأُخْتِهِۦ قُصِّيهِۖ فَبَصُرَتْ بِهِۦ عَن جُنُبٍۢ وَهُمْ لَا يَشْعُرُونَ</vt:lpstr>
      <vt:lpstr>وَحَرَّمْنَا عَلَيْهِ ٱلْمَرَاضِعَ مِن قَبْلُ فَقَالَتْ هَلْ أَدُلُّكُمْ عَلَىٰٓ أَهْلِ بَيْتٍۢ يَكْفُلُونَهُۥ لَكُمْ وَهُمْ لَهُۥ نَـٰصِحُونَ</vt:lpstr>
      <vt:lpstr>فَرَدَدْنَـٰهُ إِلَىٰٓ أُمِّهِۦ كَىْ تَقَرَّ عَيْنُهَا وَلَا تَحْزَنَ وَلِتَعْلَمَ أَنَّ وَعْدَ ٱللَّهِ حَقٌّۭ وَلَـٰكِنَّ أَكْثَرَهُمْ لَا يَعْلَمُونَ</vt:lpstr>
      <vt:lpstr>وَلَمَّا بَلَغَ  أَشُدَّهُۥ وَٱسْتَوَىٰٓ ءَاتَيْنَـٰهُ حُكْمًۭا وَعِلْمًۭاۚ وَكَذَٰلِكَ نَجْزِى ٱلْمُحْسِنِينَ</vt:lpstr>
      <vt:lpstr>وَدَخَلَ ٱلْمَدِينَةَ عَلَىٰ حِينِ غَفْلَةٍۢ مِّنْ أَهْلِهَا فَوَجَدَ فِيهَا رَجُلَيْنِ يَقْتَتِلَانِ هَـٰذَا مِن شِيعَتِهِۦ وَهَـٰذَا مِنْ عَدُوِّهِۦ ۖ فَٱسْتَغَـٰثَهُ ٱلَّذِى مِن شِيعَتِهِۦ عَلَى ٱلَّذِى مِنْ عَدُوِّهِۦ فَوَكَزَهُۥ مُوسَىٰ فَقَضَىٰ عَلَيْهِۖ قَالَ هَـٰذَا مِنْ عَمَلِ ٱلشَّيْطَـٰنِۖ إِنَّهُۥ عَدُوٌّۭ مُّضِلٌّۭ مُّبِينٌۭ</vt:lpstr>
      <vt:lpstr>قَالَ رَبِّ إِنِّى ظَلَمْتُ نَفْسِى فَٱغْفِرْ لِى فَغَفَرَ لَهُۥٓ ۚ إِنَّهُۥ هُوَ ٱلْغَفُورُ ٱلرَّحِيمُ</vt:lpstr>
      <vt:lpstr>قَالَ رَبِّ بِمَآ أَنْعَمْتَ عَلَىَّ فَلَنْ أَكُونَ ظَهِيرًۭا لِّلْمُجْرِمِينَ</vt:lpstr>
      <vt:lpstr>فَأَصْبَحَ فِى ٱلْمَدِينَةِ خَآئِفًۭا يَتَرَقَّبُ فَإِذَا ٱلَّذِى ٱسْتَنصَرَهُۥ بِٱلْأَمْسِ يَسْتَصْرِخُهُۥ ۚ قَالَ لَهُۥ مُوسَىٰٓ إِنَّكَ لَغَوِىٌّۭ مُّبِينٌۭ</vt:lpstr>
      <vt:lpstr>فَلَمَّآ أَنْ أَرَادَ أَن يَبْطِشَ بِٱلَّذِى هُوَ عَدُوٌّۭ لَّهُمَا قَالَ يَـٰمُوسَىٰٓ أَتُرِيدُ أَن تَقْتُلَنِى كَمَا قَتَلْتَ نَفْسًۢا بِٱلْأَمْسِۖ إِن تُرِيدُ إِلَّآ أَن تَكُونَ جَبَّارًۭا فِى ٱلْأَرْضِ وَمَا تُرِيدُ أَن تَكُونَ مِنَ ٱلْمُصْلِحِينَ</vt:lpstr>
      <vt:lpstr>وَجَآءَ رَجُلٌۭ مِّنْ أَقْصَا ٱلْمَدِينَةِ يَسْعَىٰ قَالَ يَـٰمُوسَىٰٓ إِنَّ ٱلْمَلَأَ يَأْتَمِرُونَ بِكَ لِيَقْتُلُوكَ فَٱخْرُجْ إِنِّى لَكَ مِنَ ٱلنَّـٰصِحِينَ</vt:lpstr>
      <vt:lpstr>فَخَرَجَ مِنْهَا خَآئِفًۭا يَتَرَقَّبُۖ قَالَ رَبِّ نَجِّنِى مِنَ ٱلْقَوْمِ ٱلظَّـٰلِمِينَ</vt:lpstr>
      <vt:lpstr>وَلَمَّا تَوَجَّهَ تِلْقَآءَ مَدْيَنَ قَالَ عَسَىٰ رَبِّىٓ أَن يَهْدِيَنِى سَوَآءَ ٱلسَّبِيلِ</vt:lpstr>
      <vt:lpstr>وَلَمَّا وَرَدَ مَآءَ مَدْيَنَ وَجَدَ عَلَيْهِ أُمَّةًۭ مِّنَ ٱلنَّاسِ يَسْقُونَ وَوَجَدَ مِن دُونِهِمُ ٱمْرَأَتَيْنِ تَذُودَانِۖ قَالَ مَا خَطْبُكُمَاۖ قَالَتَا لَا نَسْقِى حَتَّىٰ يُصْدِرَ ٱلرِّعَآءُۖ وَأَبُونَا شَيْخٌۭ كَبِيرٌۭ</vt:lpstr>
      <vt:lpstr>فَسَقَىٰ لَهُمَا ثُمَّ تَوَلَّىٰٓ إِلَى ٱلظِّلِّ فَقَالَ رَبِّ إِنِّى لِمَآ أَنزَلْتَ إِلَىَّ مِنْ خَيْرٍۢ فَقِيرٌۭ</vt:lpstr>
      <vt:lpstr>فَجَآءَتْهُ إِحْدَىٰهُمَا تَمْشِى عَلَى ٱسْتِحْيَآءٍۢ قَالَتْ إِنَّ أَبِى يَدْعُوكَ لِيَجْزِيَكَ أَجْرَ مَا سَقَيْتَ لَنَا ۚ فَلَمَّا جَآءَهُۥ وَقَصَّ عَلَيْهِ ٱلْقَصَصَ قَالَ لَا تَخَفْۖ نَجَوْتَ مِنَ ٱلْقَوْمِ ٱلظَّـٰلِمِينَ</vt:lpstr>
      <vt:lpstr>قَالَتْ إِحْدَىٰهُمَا يَـٰٓأَبَتِ ٱسْتَـْٔجِرْهُۖ إِنَّ خَيْرَ مَنِ ٱسْتَـْٔجَرْتَ ٱلْقَوِىُّ ٱلْأَمِينُ</vt:lpstr>
      <vt:lpstr>قَالَ إِنِّىٓ أُرِيدُ أَنْ أُنكِحَكَ إِحْدَى ٱبْنَتَىَّ هَـٰتَيْنِ عَلَىٰٓ أَن تَأْجُرَنِى ثَمَـٰنِىَ حِجَجٍۢ ۖ فَإِنْ أَتْمَمْتَ عَشْرًۭا فَمِنْ عِندِكَۖ وَمَآ أُرِيدُ أَنْ أَشُقَّ عَلَيْكَۚ سَتَجِدُنِىٓ إِن شَآءَ ٱللَّهُ مِنَ ٱلصَّـٰلِحِينَ</vt:lpstr>
      <vt:lpstr>قَالَ ذَٰلِكَ بَيْنِى وَبَيْنَكَۖ أَيَّمَا ٱلْأَجَلَيْنِ قَضَيْتُ فَلَا عُدْوَٰنَ عَلَىَّۖ وَٱللَّهُ عَلَىٰ مَا نَقُولُ وَكِيلٌۭ</vt:lpstr>
      <vt:lpstr>فَلَمَّا قَضَىٰ مُوسَى ٱلْأَجَلَ وَسَارَ بِأَهْلِهِۦٓ ءَانَسَ مِن جَانِبِ ٱلطُّورِ نَارًۭا قَالَ لِأَهْلِهِ ٱمْكُثُوٓا۟ إِنِّىٓ ءَانَسْتُ نَارًۭا لَّعَلِّىٓ ءَاتِيكُم مِّنْهَا بِخَبَرٍ أَوْ جَذْوَةٍۢ مِّنَ ٱلنَّارِ لَعَلَّكُمْ تَصْطَلُونَ</vt:lpstr>
      <vt:lpstr>فَلَمَّآ أَتَىٰهَا نُودِىَ مِن شَـٰطِئِ ٱلْوَادِ ٱلْأَيْمَنِ فِى ٱلْبُقْعَةِ ٱلْمُبَـٰرَكَةِ مِنَ ٱلشَّجَرَةِ أَن يَـٰمُوسَىٰٓ إِنِّىٓ أَنَا ٱللَّهُ رَبُّ ٱلْعَـٰلَمِينَ</vt:lpstr>
      <vt:lpstr>وَأَنْ أَلْقِ عَصَاكَۖ فَلَمَّا رَءَاهَا تَهْتَزُّ كَأَنَّهَا جَآنٌّۭ وَلَّىٰ مُدْبِرًۭا وَلَمْ يُعَقِّبْۚ يَـٰمُوسَىٰٓ أَقْبِلْ وَلَا تَخَفْۖ إِنَّكَ مِنَ ٱلْـَٔامِنِينَ</vt:lpstr>
      <vt:lpstr>ٱسْلُكْ يَدَكَ فِى جَيْبِكَ تَخْرُجْ بَيْضَآءَ مِنْ غَيْرِ سُوٓءٍۢ وَٱضْمُمْ إِلَيْكَ جَنَاحَكَ مِنَ ٱلرَّهْبِۖ فَذَٰنِكَ بُرْهَـٰنَانِ مِن رَّبِّكَ إِلَىٰ فِرْعَوْنَ وَمَلَإِي۟هِۦٓ ۚ إِنَّهُمْ كَانُوا۟ قَوْمًۭا فَـٰسِقِينَ</vt:lpstr>
      <vt:lpstr>قَالَ رَبِّ إِنِّى قَتَلْتُ مِنْهُمْ نَفْسًۭا فَأَخَافُ أَن يَقْتُلُونِ</vt:lpstr>
      <vt:lpstr>وَأَخِى هَـٰرُونُ هُوَ أَفْصَحُ مِنِّى لِسَانًۭا فَأَرْسِلْهُ مَعِىَ رِدْءًۭا يُصَدِّقُنِىٓ ۖ إِنِّىٓ أَخَافُ أَن يُكَذِّبُونِ</vt:lpstr>
      <vt:lpstr>قَالَ سَنَشُدُّ عَضُدَكَ بِأَخِيكَ وَنَجْعَلُ لَكُمَا سُلْطَـٰنًۭا فَلَا يَصِلُونَ إِلَيْكُمَا ۚ بِـَٔايَـٰتِنَآ أَنتُمَا وَمَنِ ٱتَّبَعَكُمَا ٱلْغَـٰلِبُونَ</vt:lpstr>
      <vt:lpstr>فَلَمَّا جَآءَهُم مُّوسَىٰ بِـَٔايَـٰتِنَا بَيِّنَـٰتٍۢ قَالُوا۟ مَا هَـٰذَآ إِلَّا سِحْرٌۭ مُّفْتَرًۭى وَمَا سَمِعْنَا بِهَـٰذَا فِىٓ ءَابَآئِنَا ٱلْأَوَّلِينَ</vt:lpstr>
      <vt:lpstr>وَقَالَ مُوسَىٰ رَبِّىٓ أَعْلَمُ بِمَن جَآءَ بِٱلْهُدَىٰ مِنْ عِندِهِۦ وَمَن تَكُونُ لَهُۥ عَـٰقِبَةُ ٱلدَّارِۖ إِنَّهُۥ لَا يُفْلِحُ ٱلظَّـٰلِمُونَ</vt:lpstr>
      <vt:lpstr>وَقَالَ فِرْعَوْنُ يَـٰٓأَيُّهَا ٱلْمَلَأُ مَا عَلِمْتُ لَكُم مِّنْ إِلَـٰهٍ غَيْرِى فَأَوْقِدْ لِى يَـٰهَـٰمَـٰنُ عَلَى ٱلطِّينِ فَٱجْعَل لِّى صَرْحًۭا لَّعَلِّىٓ أَطَّلِعُ إِلَىٰٓ إِلَـٰهِ مُوسَىٰ وَإِنِّى لَأَظُنُّهُۥ مِنَ ٱلْكَـٰذِبِينَ</vt:lpstr>
      <vt:lpstr>وَٱسْتَكْبَرَ هُوَ وَجُنُودُهُۥ فِى ٱلْأَرْضِ بِغَيْرِ ٱلْحَقِّ وَظَنُّوٓا۟ أَنَّهُمْ إِلَيْنَا لَا يُرْجَعُونَ</vt:lpstr>
      <vt:lpstr>فَأَخَذْنَـٰهُ وَجُنُودَهُۥ فَنَبَذْنَـٰهُمْ فِى ٱلْيَمِّ ۖ فَٱنظُرْ كَيْفَ كَانَ عَـٰقِبَةُ ٱلظَّـٰلِمِينَ</vt:lpstr>
      <vt:lpstr>وَجَعَلْنَـٰهُمْ أَئِمَّةًۭ يَدْعُونَ إِلَى ٱلنَّارِۖ وَيَوْمَ ٱلْقِيَـٰمَةِ لَا يُنصَرُونَ</vt:lpstr>
      <vt:lpstr>وَأَتْبَعْنَـٰهُمْ فِى هَـٰذِهِ ٱلدُّنْيَا لَعْنَةًۭ ۖ وَيَوْمَ ٱلْقِيَـٰمَةِ هُم مِّنَ ٱلْمَقْبُوحِينَ</vt:lpstr>
      <vt:lpstr>وَلَقَدْ ءَاتَيْنَا مُوسَى ٱلْكِتَـٰبَ مِنۢ بَعْدِ مَآ أَهْلَكْنَا ٱلْقُرُونَ ٱلْأُولَىٰ بَصَآئِرَ لِلنَّاسِ وَهُدًۭى وَرَحْمَةًۭ لَّعَلَّهُمْ يَتَذَكَّرُونَ</vt:lpstr>
      <vt:lpstr>وَمَا كُنتَ بِجَانِبِ ٱلْغَرْبِىِّ إِذْ قَضَيْنَآ إِلَىٰ مُوسَى ٱلْأَمْرَ وَمَا كُنتَ مِنَ ٱلشَّـٰهِدِينَ</vt:lpstr>
      <vt:lpstr>وَلَـٰكِنَّآ أَنشَأْنَا قُرُونًۭا فَتَطَاوَلَ عَلَيْهِمُ ٱلْعُمُرُ ۚ وَمَا كُنتَ ثَاوِيًۭا فِىٓ أَهْلِ مَدْيَنَ تَتْلُوا۟ عَلَيْهِمْ ءَايَـٰتِنَا وَلَـٰكِنَّا كُنَّا مُرْسِلِينَ</vt:lpstr>
      <vt:lpstr>وَمَا كُنتَ بِجَانِبِ ٱلطُّورِ إِذْ نَادَيْنَا وَلَـٰكِن رَّحْمَةًۭ مِّن رَّبِّكَ لِتُنذِرَ قَوْمًۭا مَّآ أَتَىٰهُم مِّن نَّذِيرٍۢ مِّن قَبْلِكَ لَعَلَّهُمْ يَتَذَكَّرُونَ</vt:lpstr>
      <vt:lpstr>وَلَوْلَآ أَن تُصِيبَهُم مُّصِيبَةٌۢ بِمَا قَدَّمَتْ أَيْدِيهِمْ فَيَقُولُوا۟ رَبَّنَا لَوْلَآ أَرْسَلْتَ إِلَيْنَا رَسُولًۭا فَنَتَّبِعَ ءَايَـٰتِكَ وَنَكُونَ مِنَ ٱلْمُؤْمِنِينَ</vt:lpstr>
      <vt:lpstr>فَلَمَّا جَآءَهُمُ ٱلْحَقُّ مِنْ عِندِنَا قَالُوا۟ لَوْلَآ أُوتِىَ مِثْلَ مَآ أُوتِىَ مُوسَىٰٓ ۚ أَوَلَمْ يَكْفُرُوا۟ بِمَآ أُوتِىَ مُوسَىٰ مِن قَبْلُ ۖ قَالُوا۟ سِحْرَانِ تَظَـٰهَرَا وَقَالُوٓا۟ إِنَّا بِكُلٍّۢ كَـٰفِرُونَ</vt:lpstr>
      <vt:lpstr>قُلْ فَأْتُوا۟ بِكِتَـٰبٍۢ مِّنْ عِندِ ٱللَّهِ هُوَ أَهْدَىٰ مِنْهُمَآ أَتَّبِعْهُ إِن كُنتُمْ صَـٰدِقِينَ</vt:lpstr>
      <vt:lpstr>فَإِن لَّمْ يَسْتَجِيبُوا۟ لَكَ فَٱعْلَمْ أَنَّمَا يَتَّبِعُونَ أَهْوَآءَهُمْ ۚ وَمَنْ أَضَلُّ مِمَّنِ ٱتَّبَعَ هَوَىٰهُ بِغَيْرِ هُدًۭى مِّنَ ٱللَّهِۚ إِنَّ ٱللَّهَ لَا يَهْدِى ٱلْقَوْمَ ٱلظَّـٰلِمِينَ</vt:lpstr>
      <vt:lpstr>وَلَقَدْ وَصَّلْنَا لَهُمُ ٱلْقَوْلَ لَعَلَّهُمْ يَتَذَكَّرُونَ</vt:lpstr>
      <vt:lpstr>ٱلَّذِينَ ءَاتَيْنَـٰهُمُ ٱلْكِتَـٰبَ مِن قَبْلِهِۦ هُم بِهِۦ يُؤْمِنُونَ</vt:lpstr>
      <vt:lpstr>وَإِذَا يُتْلَىٰ عَلَيْهِمْ قَالُوٓا۟ ءَامَنَّا بِهِۦٓ إِنَّهُ ٱلْحَقُّ مِن رَّبِّنَآ إِنَّا كُنَّا مِن قَبْلِهِۦ مُسْلِمِينَ</vt:lpstr>
      <vt:lpstr>أُو۟لَـٰٓئِكَ يُؤْتَوْنَ أَجْرَهُم مَّرَّتَيْنِ بِمَا صَبَرُوا۟ وَيَدْرَءُونَ بِٱلْحَسَنَةِ ٱلسَّيِّئَةَ وَمِمَّا رَزَقْنَـٰهُمْ يُنفِقُونَ</vt:lpstr>
      <vt:lpstr>وَإِذَا سَمِعُوا۟ ٱللَّغْوَ أَعْرَضُوا۟ عَنْهُ وَقَالُوا۟ لَنَآ أَعْمَـٰلُنَا وَلَكُمْ أَعْمَـٰلُكُمْ سَلَـٰمٌ عَلَيْكُمْ لَا نَبْتَغِى ٱلْجَـٰهِلِينَ</vt:lpstr>
      <vt:lpstr>إِنَّكَ لَا تَهْدِى مَنْ أَحْبَبْتَ وَلَـٰكِنَّ ٱللَّهَ يَهْدِى مَن يَشَآءُۚ وَهُوَ أَعْلَمُ بِٱلْمُهْتَدِينَ</vt:lpstr>
      <vt:lpstr>وَقَالُوٓا۟ إِن نَّتَّبِعِ ٱلْهُدَىٰ مَعَكَ نُتَخَطَّفْ مِنْ أَرْضِنَآ ۚ أَوَلَمْ نُمَكِّن لَّهُمْ حَرَمًا ءَامِنًۭا يُجْبَىٰٓ إِلَيْهِ ثَمَرَٰتُ كُلِّ شَىْءٍۢ رِّزْقًۭا مِّن لَّدُنَّا وَلَـٰكِنَّ أَكْثَرَهُمْ لَا يَعْلَمُونَ</vt:lpstr>
      <vt:lpstr>وَكَمْ أَهْلَكْنَا مِن قَرْيَةٍۭ بَطِرَتْ مَعِيشَتَهَاۖ فَتِلْكَ مَسَـٰكِنُهُمْ لَمْ تُسْكَن مِّنۢ بَعْدِهِمْ إِلَّا قَلِيلًۭا ۖ وَكُنَّا نَحْنُ ٱلْوَٰرِثِينَ</vt:lpstr>
      <vt:lpstr>وَمَا كَانَ رَبُّكَ مُهْلِكَ ٱلْقُرَىٰ حَتَّىٰ يَبْعَثَ فِىٓ أُمِّهَا رَسُولًۭا يَتْلُوا۟ عَلَيْهِمْ ءَايَـٰتِنَا ۚ وَمَا كُنَّا مُهْلِكِى ٱلْقُرَىٰٓ إِلَّا وَأَهْلُهَا ظَـٰلِمُونَ</vt:lpstr>
      <vt:lpstr>وَمَآ أُوتِيتُم مِّن شَىْءٍۢ فَمَتَـٰعُ ٱلْحَيَوٰةِ ٱلدُّنْيَا وَزِينَتُهَاۚ وَمَا عِندَ ٱللَّهِ خَيْرٌۭ وَأَبْقَىٰٓ ۚ أَفَلَا تَعْقِلُونَ</vt:lpstr>
      <vt:lpstr>أَفَمَن وَعَدْنَـٰهُ وَعْدًا حَسَنًۭا فَهُوَ لَـٰقِيهِ كَمَن مَّتَّعْنَـٰهُ مَتَـٰعَ ٱلْحَيَوٰةِ ٱلدُّنْيَا ثُمَّ هُوَ يَوْمَ ٱلْقِيَـٰمَةِ مِنَ ٱلْمُحْضَرِينَ</vt:lpstr>
      <vt:lpstr>وَيَوْمَ يُنَادِيهِمْ فَيَقُولُ أَيْنَ شُرَكَآءِىَ ٱلَّذِينَ كُنتُمْ تَزْعُمُونَ</vt:lpstr>
      <vt:lpstr>قَالَ ٱلَّذِينَ حَقَّ عَلَيْهِمُ ٱلْقَوْلُ رَبَّنَا هَـٰٓؤُلَآءِ ٱلَّذِينَ أَغْوَيْنَآ أَغْوَيْنَـٰهُمْ كَمَا غَوَيْنَا ۖ تَبَرَّأْنَآ إِلَيْكَ ۖ مَا كَانُوٓا۟ إِيَّانَا يَعْبُدُونَ</vt:lpstr>
      <vt:lpstr>وَقِيلَ ٱدْعُوا۟ شُرَكَآءَكُمْ فَدَعَوْهُمْ فَلَمْ يَسْتَجِيبُوا۟ لَهُمْ وَرَأَوُا۟ ٱلْعَذَابَۚ لَوْ أَنَّهُمْ كَانُوا۟ يَهْتَدُونَ</vt:lpstr>
      <vt:lpstr>وَيَوْمَ يُنَادِيهِمْ فَيَقُولُ مَاذَآ أَجَبْتُمُ ٱلْمُرْسَلِينَ</vt:lpstr>
      <vt:lpstr>فَعَمِيَتْ عَلَيْهِمُ ٱلْأَنۢبَآءُ يَوْمَئِذٍۢ فَهُمْ لَا يَتَسَآءَلُونَ</vt:lpstr>
      <vt:lpstr>فَأَمَّا مَن تَابَ وَءَامَنَ وَعَمِلَ صَـٰلِحًۭا فَعَسَىٰٓ أَن يَكُونَ مِنَ ٱلْمُفْلِحِينَ</vt:lpstr>
      <vt:lpstr>وَرَبُّكَ يَخْلُقُ مَا يَشَآءُ وَيَخْتَارُۗ مَا كَانَ لَهُمُ ٱلْخِيَرَةُ ۚ سُبْحَـٰنَ ٱللَّهِ وَتَعَـٰلَىٰ عَمَّا يُشْرِكُونَ</vt:lpstr>
      <vt:lpstr>وَرَبُّكَ يَعْلَمُ مَا تُكِنُّ صُدُورُهُمْ وَمَا يُعْلِنُونَ</vt:lpstr>
      <vt:lpstr>وَهُوَ ٱللَّهُ لَآ إِلَـٰهَ إِلَّا هُوَ ۖ لَهُ ٱلْحَمْدُ فِى ٱلْأُولَىٰ وَٱلْـَٔاخِرَةِ ۖ وَلَهُ ٱلْحُكْمُ وَإِلَيْهِ تُرْجَعُونَ</vt:lpstr>
      <vt:lpstr>قُلْ أَرَءَيْتُمْ إِن جَعَلَ ٱللَّهُ عَلَيْكُمُ ٱلَّيْلَ سَرْمَدًا إِلَىٰ يَوْمِ ٱلْقِيَـٰمَةِ مَنْ إِلَـٰهٌ غَيْرُ ٱللَّهِ يَأْتِيكُم بِضِيَآءٍ ۖ أَفَلَا تَسْمَعُونَ</vt:lpstr>
      <vt:lpstr>قُلْ أَرَءَيْتُمْ إِن جَعَلَ ٱللَّهُ عَلَيْكُمُ ٱلنَّهَارَ سَرْمَدًا إِلَىٰ يَوْمِ ٱلْقِيَـٰمَةِ مَنْ إِلَـٰهٌ غَيْرُ ٱللَّهِ يَأْتِيكُم بِلَيْلٍۢ تَسْكُنُونَ فِيهِۖ أَفَلَا تُبْصِرُونَ</vt:lpstr>
      <vt:lpstr>وَمِن رَّحْمَتِهِۦ جَعَلَ لَكُمُ ٱلَّيْلَ وَٱلنَّهَارَ لِتَسْكُنُوا۟ فِيهِ وَلِتَبْتَغُوا۟ مِن فَضْلِهِۦ وَلَعَلَّكُمْ تَشْكُرُونَ</vt:lpstr>
      <vt:lpstr>وَيَوْمَ يُنَادِيهِمْ فَيَقُولُ أَيْنَ شُرَكَآءِىَ ٱلَّذِينَ كُنتُمْ تَزْعُمُونَ</vt:lpstr>
      <vt:lpstr>وَنَزَعْنَا مِن كُلِّ أُمَّةٍۢ شَهِيدًۭا فَقُلْنَا هَاتُوا۟ بُرْهَـٰنَكُمْ فَعَلِمُوٓا۟ أَنَّ ٱلْحَقَّ لِلَّهِ وَضَلَّ عَنْهُم مَّا كَانُوا۟ يَفْتَرُونَ</vt:lpstr>
      <vt:lpstr>إِنَّ قَـٰرُونَ كَانَ مِن قَوْمِ مُوسَىٰ فَبَغَىٰ عَلَيْهِمْۖ وَءَاتَيْنَـٰهُ مِنَ ٱلْكُنُوزِ مَآ إِنَّ مَفَاتِحَهُۥ لَتَنُوٓأُ بِٱلْعُصْبَةِ أُو۟لِى ٱلْقُوَّةِ إِذْ قَالَ لَهُۥ قَوْمُهُۥ لَا تَفْرَحْۖ إِنَّ ٱللَّهَ لَا يُحِبُّ ٱلْفَرِحِينَ</vt:lpstr>
      <vt:lpstr>وَٱبْتَغِ فِيمَآ ءَاتَىٰكَ ٱللَّهُ ٱلدَّارَ ٱلْـَٔاخِرَةَۖ وَلَا تَنسَ نَصِيبَكَ مِنَ ٱلدُّنْيَاۖ وَأَحْسِن كَمَآ أَحْسَنَ ٱللَّهُ إِلَيْكَۖ وَلَا تَبْغِ ٱلْفَسَادَ فِى ٱلْأَرْضِۖ إِنَّ ٱللَّهَ لَا يُحِبُّ ٱلْمُفْسِدِينَ</vt:lpstr>
      <vt:lpstr>قَالَ إِنَّمَآ أُوتِيتُهُۥ عَلَىٰ عِلْمٍ عِندِىٓۚ أَوَلَمْ يَعْلَمْ أَنَّ ٱللَّهَ قَدْ أَهْلَكَ مِن قَبْلِهِۦ مِنَ ٱلْقُرُونِ مَنْ هُوَ أَشَدُّ مِنْهُ قُوَّةًۭ وَأَكْثَرُ جَمْعًۭاۚ وَلَا يُسْـَٔلُ عَن ذُنُوبِهِمُ ٱلْمُجْرِمُونَ</vt:lpstr>
      <vt:lpstr>فَخَرَجَ عَلَىٰ قَوْمِهِۦ فِى زِينَتِهِۦ ۖ قَالَ ٱلَّذِينَ يُرِيدُونَ ٱلْحَيَوٰةَ ٱلدُّنْيَا يَـٰلَيْتَ لَنَا مِثْلَ مَآ أُوتِىَ قَـٰرُونُ إِنَّهُۥ لَذُو حَظٍّ عَظِيمٍۢ</vt:lpstr>
      <vt:lpstr>وَقَالَ ٱلَّذِينَ أُوتُوا۟ ٱلْعِلْمَ وَيْلَكُمْ ثَوَابُ ٱللَّهِ خَيْرٌۭ لِّمَنْ ءَامَنَ وَعَمِلَ صَـٰلِحًۭا وَلَا يُلَقَّىٰهَآ إِلَّا ٱلصَّـٰبِرُونَ</vt:lpstr>
      <vt:lpstr>فَخَسَفْنَا بِهِۦ وَبِدَارِهِ ٱلْأَرْضَ فَمَا كَانَ لَهُۥ مِن فِئَةٍۢ يَنصُرُونَهُۥ مِن دُونِ ٱللَّهِ وَمَا كَانَ مِنَ ٱلْمُنتَصِرِينَ</vt:lpstr>
      <vt:lpstr>وَأَصْبَحَ ٱلَّذِينَ تَمَنَّوْا۟ مَكَانَهُۥ بِٱلْأَمْسِ يَقُولُونَ وَيْكَأَنَّ ٱللَّهَ يَبْسُطُ ٱلرِّزْقَ لِمَن يَشَآءُ مِنْ عِبَادِهِۦ وَيَقْدِرُ ۖ لَوْلَآ أَن مَّنَّ ٱللَّهُ عَلَيْنَا لَخَسَفَ بِنَا ۖ وَيْكَأَنَّهُۥ لَا يُفْلِحُ ٱلْكَـٰفِرُونَ</vt:lpstr>
      <vt:lpstr>تِلْكَ ٱلدَّارُ ٱلْـَٔاخِرَةُ نَجْعَلُهَا لِلَّذِينَ لَا يُرِيدُونَ عُلُوًّۭا فِى ٱلْأَرْضِ وَلَا فَسَادًۭاۚ وَٱلْعَـٰقِبَةُ لِلْمُتَّقِينَ</vt:lpstr>
      <vt:lpstr>مَن جَآءَ بِٱلْحَسَنَةِ فَلَهُۥ خَيْرٌۭ مِّنْهَا ۖ وَمَن جَآءَ بِٱلسَّيِّئَةِ فَلَا يُجْزَى ٱلَّذِينَ عَمِلُوا۟ ٱلسَّيِّـَٔاتِ إِلَّا مَا كَانُوا۟ يَعْمَلُونَ</vt:lpstr>
      <vt:lpstr>إِنَّ ٱلَّذِى فَرَضَ عَلَيْكَ ٱلْقُرْءَانَ لَرَآدُّكَ إِلَىٰ مَعَادٍۢ ۚ قُل رَّبِّىٓ أَعْلَمُ مَن جَآءَ بِٱلْهُدَىٰ وَمَنْ هُوَ فِى ضَلَـٰلٍۢ مُّبِينٍۢ</vt:lpstr>
      <vt:lpstr>وَمَا كُنتَ تَرْجُوٓا۟ أَن يُلْقَىٰٓ إِلَيْكَ ٱلْكِتَـٰبُ إِلَّا رَحْمَةًۭ مِّن رَّبِّكَ ۖ فَلَا تَكُونَنَّ ظَهِيرًۭا لِّلْكَـٰفِرِينَ</vt:lpstr>
      <vt:lpstr>وَلَا يَصُدُّنَّكَ عَنْ ءَايَـٰتِ ٱللَّهِ بَعْدَ إِذْ أُنزِلَتْ إِلَيْكَۖ وَٱدْعُ إِلَىٰ رَبِّكَۖ وَلَا تَكُونَنَّ مِنَ ٱلْمُشْرِكِينَ</vt:lpstr>
      <vt:lpstr>وَلَا تَدْعُ مَعَ ٱللَّهِ إِلَـٰهًا ءَاخَرَ ۘ لَآ إِلَـٰهَ إِلَّا هُوَۚ كُلُّ شَىْءٍ هَالِكٌ إِلَّا وَجْهَهُۥ ۚ لَهُ ٱلْحُكْمُ وَإِلَيْهِ تُرْجَعُونَ</vt:lpstr>
      <vt:lpstr>صدقَ اللهُ العليُّ العظيم</vt:lpstr>
      <vt:lpstr>سورة العنكبوت بِسْمِ ٱللَّهِ ٱلرَّحْمَـٰنِ ٱلرَّحِيمِ</vt:lpstr>
      <vt:lpstr>الٓمٓ</vt:lpstr>
      <vt:lpstr>أَحَسِبَ ٱلنَّاسُ أَن يُتْرَكُوٓا۟ أَن يَقُولُوٓا۟ ءَامَنَّا وَهُمْ لَا يُفْتَنُونَ</vt:lpstr>
      <vt:lpstr>وَلَقَدْ فَتَنَّا ٱلَّذِينَ مِن قَبْلِهِمْۖ فَلَيَعْلَمَنَّ ٱللَّهُ ٱلَّذِينَ صَدَقُوا۟ وَلَيَعْلَمَنَّ ٱلْكَـٰذِبِينَ</vt:lpstr>
      <vt:lpstr>أَمْ حَسِبَ ٱلَّذِينَ يَعْمَلُونَ ٱلسَّيِّـَٔاتِ أَن يَسْبِقُونَا ۚ سَآءَ مَا يَحْكُمُونَ</vt:lpstr>
      <vt:lpstr>مَن كَانَ يَرْجُوا۟ لِقَآءَ ٱللَّهِ فَإِنَّ أَجَلَ ٱللَّهِ لَـَٔاتٍۢ ۚ وَهُوَ ٱلسَّمِيعُ ٱلْعَلِيمُ</vt:lpstr>
      <vt:lpstr>وَمَن جَـٰهَدَ فَإِنَّمَا يُجَـٰهِدُ لِنَفْسِهِ ۦٓ ۚ إِنَّ ٱللَّهَ لَغَنِىٌّ عَنِ ٱلْعَـٰلَمِينَ</vt:lpstr>
      <vt:lpstr>وَٱلَّذِينَ ءَامَنُوا۟ وَعَمِلُوا۟ ٱلصَّـٰلِحَـٰتِ لَنُكَفِّرَنَّ عَنْهُمْ سَيِّـَٔاتِهِمْ وَلَنَجْزِيَنَّهُمْ أَحْسَنَ ٱلَّذِى كَانُوا۟ يَعْمَلُونَ</vt:lpstr>
      <vt:lpstr>وَوَصَّيْنَا ٱلْإِنسَـٰنَ بِوَٰلِدَيْهِ حُسْنًۭاۖ وَإِن جَـٰهَدَاكَ لِتُشْرِكَ بِى مَا لَيْسَ لَكَ بِهِ ۦ عِلْمٌۭ فَلَا تُطِعْهُمَآۚ إِلَىَّ مَرْجِعُكُمْ فَأُنَبِّئُكُم بِمَا كُنتُمْ تَعْمَلُونَ</vt:lpstr>
      <vt:lpstr>وَٱلَّذِينَ ءَامَنُوا۟ وَعَمِلُوا۟ ٱلصَّـٰلِحَـٰتِ لَنُدْخِلَنَّهُمْ فِى ٱلصَّـٰلِحِينَ</vt:lpstr>
      <vt:lpstr>وَمِنَ ٱلنَّاسِ مَن يَقُولُ ءَامَنَّا بِٱللَّهِ فَإِذَآ أُوذِىَ فِى ٱللَّهِ جَعَلَ فِتْنَةَ ٱلنَّاسِ كَعَذَابِ ٱللَّهِ وَلَئِن جَآءَ نَصْرٌۭ مِّن رَّبِّكَ لَيَقُولُنَّ إِنَّا كُنَّا مَعَكُمْۚ أَوَلَيْسَ ٱللَّهُ بِأَعْلَمَ بِمَا فِى صُدُورِ ٱلْعَـٰلَمِينَ</vt:lpstr>
      <vt:lpstr>وَلَيَعْلَمَنَّ ٱللَّهُ ٱلَّذِينَ ءَامَنُوا۟ وَلَيَعْلَمَنَّ ٱلْمُنَـٰفِقِينَ</vt:lpstr>
      <vt:lpstr>وَقَالَ ٱلَّذِينَ كَفَرُوا۟ لِلَّذِينَ ءَامَنُوا۟ ٱتَّبِعُوا۟ سَبِيلَنَا وَلْنَحْمِلْ خَطَـٰيَـٰكُمْ وَمَا هُم بِحَـٰمِلِينَ مِنْ خَطَـٰيَـٰهُم مِّن شَىْءٍۖ إِنَّهُمْ لَكَـٰذِبُونَ</vt:lpstr>
      <vt:lpstr>وَلَيَحْمِلُنَّ أَثْقَالَهُمْ وَأَثْقَالًۭا مَّعَ أَثْقَالِهِمْ ۖ وَلَيُسْـَٔلُنَّ يَوْمَ ٱلْقِيَـٰمَةِ عَمَّا كَانُوا۟ يَفْتَرُونَ</vt:lpstr>
      <vt:lpstr>وَلَقَدْ أَرْسَلْنَا نُوحًا إِلَىٰ قَوْمِهِۦ فَلَبِثَ فِيهِمْ أَلْفَ سَنَةٍ إِلَّا خَمْسِينَ عَامًۭا فَأَخَذَهُمُ ٱلطُّوفَانُ وَهُمْ ظَـٰلِمُونَ</vt:lpstr>
      <vt:lpstr>فَأَنجَيْنَـٰهُ وَأَصْحَـٰبَ ٱلسَّفِينَةِ وَجَعَلْنَـٰهَآ ءَايَةًۭ لِّلْعَـٰلَمِينَ</vt:lpstr>
      <vt:lpstr>وَإِبْرَٰهِيمَ إِذْ قَالَ لِقَوْمِهِ ٱعْبُدُوا۟ ٱللَّهَ وَٱتَّقُوهُۖ ذَٰلِكُمْ خَيْرٌۭ لَّكُمْ إِن كُنتُمْ تَعْلَمُونَ</vt:lpstr>
      <vt:lpstr>إِنَّمَا تَعْبُدُونَ مِن دُونِ ٱللَّهِ أَوْثَـٰنًۭا وَتَخْلُقُونَ إِفْكًاۚ إِنَّ ٱلَّذِينَ تَعْبُدُونَ مِن دُونِ ٱللَّهِ لَا يَمْلِكُونَ لَكُمْ رِزْقًۭا فَٱبْتَغُوا۟ عِندَ ٱللَّهِ ٱلرِّزْقَ وَٱعْبُدُوهُ وَٱشْكُرُوا۟ لَهُۥٓ ۖ إِلَيْهِ تُرْجَعُونَ</vt:lpstr>
      <vt:lpstr>وَإِن تُكَذِّبُوا۟ فَقَدْ كَذَّبَ أُمَمٌۭ مِّن قَبْلِكُمْۖ وَمَا عَلَى ٱلرَّسُولِ إِلَّا ٱلْبَلَـٰغُ ٱلْمُبِينُ</vt:lpstr>
      <vt:lpstr>أَوَلَمْ يَرَوْا۟ كَيْفَ يُبْدِئُ ٱللَّهُ ٱلْخَلْقَ ثُمَّ يُعِيدُهُۥٓ ۚ إِنَّ ذَٰلِكَ عَلَى ٱللَّهِ يَسِيرٌۭ</vt:lpstr>
      <vt:lpstr>قُلْ سِيرُوا۟ فِى ٱلْأَرْضِ فَٱنظُرُوا۟ كَيْفَ بَدَأَ ٱلْخَلْقَ ۚ ثُمَّ ٱللَّهُ يُنشِئُ ٱلنَّشْأَةَ ٱلْـَٔاخِرَةَۚ إِنَّ ٱللَّهَ عَلَىٰ كُلِّ شَىْءٍۢ قَدِيرٌۭ</vt:lpstr>
      <vt:lpstr>يُعَذِّبُ مَن يَشَآءُ وَيَرْحَمُ مَن يَشَآءُۖ وَإِلَيْهِ تُقْلَبُونَ</vt:lpstr>
      <vt:lpstr>وَمَآ أَنتُم بِمُعْجِزِينَ فِى ٱلْأَرْضِ وَلَا فِى ٱلسَّمَآءِۖ وَمَا لَكُم مِّن دُونِ ٱللَّهِ مِن وَلِىٍّۢ وَلَا نَصِيرٍۢ</vt:lpstr>
      <vt:lpstr>وَٱلَّذِينَ كَفَرُوا۟ بِـَٔايَـٰتِ ٱللَّهِ وَلِقَآئِهِۦٓ أُو۟لَـٰٓئِكَ يَئِسُوا۟ مِن رَّحْمَتِى وَأُو۟لَـٰٓئِكَ لَهُمْ عَذَابٌ أَلِيمٌۭ</vt:lpstr>
      <vt:lpstr>فَمَا كَانَ جَوَابَ قَوْمِهِۦٓ إِلَّآ أَن قَالُوا۟ ٱقْتُلُوهُ أَوْ حَرِّقُوهُ فَأَنجَىٰهُ ٱللَّهُ مِنَ ٱلنَّارِۚ إِنَّ فِى ذَٰلِكَ لَـَٔايَـٰتٍۢ لِّقَوْمٍۢ يُؤْمِنُونَ</vt:lpstr>
      <vt:lpstr>وَقَالَ إِنَّمَا ٱتَّخَذْتُم مِّن دُونِ ٱللَّهِ أَوْثَـٰنًۭا مَّوَدَّةَ بَيْنِكُمْ فِى ٱلْحَيَوٰةِ ٱلدُّنْيَاۖ ثُمَّ يَوْمَ ٱلْقِيَـٰمَةِ يَكْفُرُ بَعْضُكُم بِبَعْضٍۢ وَيَلْعَنُ بَعْضُكُم بَعْضًۭا وَمَأْوَىٰكُمُ ٱلنَّارُ وَمَا لَكُم مِّن نَّـٰصِرِينَ</vt:lpstr>
      <vt:lpstr>فَـَٔامَنَ لَهُۥ لُوطٌۭ ۘ وَقَالَ إِنِّى مُهَاجِرٌ إِلَىٰ رَبِّىٓ ۖ إِنَّهُۥ هُوَ ٱلْعَزِيزُ ٱلْحَكِيمُ</vt:lpstr>
      <vt:lpstr>وَوَهَبْنَا لَهُۥٓ إِسْحَـٰقَ وَيَعْقُوبَ وَجَعَلْنَا فِى ذُرِّيَّتِهِ ٱلنُّبُوَّةَ وَٱلْكِتَـٰبَ وَءَاتَيْنَـٰهُ أَجْرَهُۥ فِى ٱلدُّنْيَا ۖ وَإِنَّهُۥ فِى ٱلْـَٔاخِرَةِ لَمِنَ ٱلصَّـٰلِحِينَ</vt:lpstr>
      <vt:lpstr>وَلُوطًا إِذْ قَالَ لِقَوْمِهِۦٓ إِنَّكُمْ لَتَأْتُونَ ٱلْفَـٰحِشَةَ مَا سَبَقَكُم بِهَا مِنْ أَحَدٍۢ مِّنَ ٱلْعَـٰلَمِينَ</vt:lpstr>
      <vt:lpstr>أَئِنَّكُمْ لَتَأْتُونَ ٱلرِّجَالَ وَتَقْطَعُونَ ٱلسَّبِيلَ وَتَأْتُونَ فِى نَادِيكُمُ ٱلْمُنكَرَۖ فَمَا كَانَ جَوَابَ قَوْمِهِۦٓ إِلَّآ أَن قَالُوا۟ ٱئْتِنَا بِعَذَابِ ٱللَّهِ إِن كُنتَ مِنَ ٱلصَّـٰدِقِينَ</vt:lpstr>
      <vt:lpstr>قَالَ رَبِّ ٱنصُرْنِى عَلَى ٱلْقَوْمِ ٱلْمُفْسِدِينَ</vt:lpstr>
      <vt:lpstr>وَلَمَّا جَآءَتْ رُسُلُنَآ إِبْرَٰهِيمَ بِٱلْبُشْرَىٰ قَالُوٓا۟ إِنَّا مُهْلِكُوٓا۟ أَهْلِ هَـٰذِهِ ٱلْقَرْيَةِ ۖ إِنَّ أَهْلَهَا كَانُوا۟ ظَـٰلِمِينَ</vt:lpstr>
      <vt:lpstr>قَالَ إِنَّ فِيهَا لُوطًۭاۚ قَالُوا۟ نَحْنُ أَعْلَمُ بِمَن فِيهَا ۖ لَنُنَجِّيَنَّهُۥ وَأَهْلَهُۥٓ إِلَّا ٱمْرَأَتَهُۥ كَانَتْ مِنَ ٱلْغَـٰبِرِينَ</vt:lpstr>
      <vt:lpstr>وَلَمَّآ أَن جَآءَتْ رُسُلُنَا لُوطًۭا سِىٓءَ بِهِمْ وَضَاقَ بِهِمْ ذَرْعًۭا وَقَالُوا۟ لَا تَخَفْ وَلَا تَحْزَنْ ۖ إِنَّا مُنَجُّوكَ وَأَهْلَكَ إِلَّا ٱمْرَأَتَكَ كَانَتْ مِنَ ٱلْغَـٰبِرِينَ</vt:lpstr>
      <vt:lpstr>إِنَّا مُنزِلُونَ عَلَىٰٓ أَهْلِ هَـٰذِهِ ٱلْقَرْيَةِ رِجْزًۭا مِّنَ ٱلسَّمَآءِ بِمَا كَانُوا۟ يَفْسُقُونَ</vt:lpstr>
      <vt:lpstr>وَلَقَد تَّرَكْنَا مِنْهَآ ءَايَةًۢ بَيِّنَةًۭ لِّقَوْمٍۢ يَعْقِلُونَ</vt:lpstr>
      <vt:lpstr>وَإِلَىٰ مَدْيَنَ أَخَاهُمْ شُعَيْبًۭا فَقَالَ يَـٰقَوْمِ ٱعْبُدُوا۟ ٱللَّهَ وَٱرْجُوا۟ ٱلْيَوْمَ ٱلْـَٔاخِرَ وَلَا تَعْثَوْا۟ فِى ٱلْأَرْضِ مُفْسِدِينَ</vt:lpstr>
      <vt:lpstr>فَكَذَّبُوهُ فَأَخَذَتْهُمُ ٱلرَّجْفَةُ فَأَصْبَحُوا۟ فِى دَارِهِمْ جَـٰثِمِينَ</vt:lpstr>
      <vt:lpstr>وَعَادًۭا وَثَمُودَا۟ وَقَد تَّبَيَّنَ لَكُم مِّن مَّسَـٰكِنِهِمْ ۖ وَزَيَّنَ لَهُمُ ٱلشَّيْطَـٰنُ أَعْمَـٰلَهُمْ فَصَدَّهُمْ عَنِ ٱلسَّبِيلِ وَكَانُوا۟ مُسْتَبْصِرِينَ</vt:lpstr>
      <vt:lpstr>وَقَـٰرُونَ وَفِرْعَوْنَ وَهَـٰمَـٰنَۖ وَلَقَدْ جَآءَهُم مُّوسَىٰ بِٱلْبَيِّنَـٰتِ فَٱسْتَكْبَرُوا۟ فِى ٱلْأَرْضِ وَمَا كَانُوا۟ سَـٰبِقِينَ</vt:lpstr>
      <vt:lpstr>فَكُلًّا أَخَذْنَا بِذَنۢبِهِۦ ۖ فَمِنْهُم مَّنْ أَرْسَلْنَا عَلَيْهِ حَاصِبًۭا وَمِنْهُم مَّنْ أَخَذَتْهُ ٱلصَّيْحَةُ وَمِنْهُم مَّنْ خَسَفْنَا بِهِ ٱلْأَرْضَ وَمِنْهُم مَّنْ أَغْرَقْنَا ۚ وَمَا كَانَ ٱللَّهُ لِيَظْلِمَهُمْ وَلَـٰكِن كَانُوٓا۟ أَنفُسَهُمْ يَظْلِمُونَ</vt:lpstr>
      <vt:lpstr>مَثَلُ ٱلَّذِينَ ٱتَّخَذُوا۟ مِن دُونِ ٱللَّهِ أَوْلِيَآءَ كَمَثَلِ ٱلْعَنكَبُوتِ ٱتَّخَذَتْ بَيْتًۭاۖ وَإِنَّ أَوْهَنَ ٱلْبُيُوتِ لَبَيْتُ ٱلْعَنكَبُوتِۖ لَوْ كَانُوا۟ يَعْلَمُونَ</vt:lpstr>
      <vt:lpstr>إِنَّ ٱللَّهَ يَعْلَمُ مَا يَدْعُونَ مِن دُونِهِۦ مِن شَىْءٍۢ ۚ وَهُوَ ٱلْعَزِيزُ ٱلْحَكِيمُ</vt:lpstr>
      <vt:lpstr>وَتِلْكَ ٱلْأَمْثَـٰلُ نَضْرِبُهَا لِلنَّاسِۖ وَمَا يَعْقِلُهَآ إِلَّا ٱلْعَـٰلِمُونَ</vt:lpstr>
      <vt:lpstr>خَلَقَ ٱللَّهُ ٱلسَّمَـٰوَٰتِ وَٱلْأَرْضَ بِٱلْحَقِّ ۚ إِنَّ فِى ذَٰلِكَ لَـَٔايَةًۭ لِّلْمُؤْمِنِينَ</vt:lpstr>
      <vt:lpstr>ٱتْلُ مَآ أُوحِىَ إِلَيْكَ مِنَ ٱلْكِتَـٰبِ وَأَقِمِ ٱلصَّلَوٰةَ ۖ إِنَّ ٱلصَّلَوٰةَ تَنْهَىٰ عَنِ ٱلْفَحْشَآءِ وَٱلْمُنكَرِۗ وَلَذِكْرُ ٱللَّهِ أَكْبَرُۗ وَٱللَّهُ يَعْلَمُ مَا تَصْنَعُونَ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2025-11-30T19:12:09Z</dcterms:created>
  <dcterms:modified xsi:type="dcterms:W3CDTF">2026-03-03T18:31:06Z</dcterms:modified>
</cp:coreProperties>
</file>