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9"/>
  </p:notesMasterIdLst>
  <p:sldIdLst>
    <p:sldId id="427" r:id="rId2"/>
    <p:sldId id="269" r:id="rId3"/>
    <p:sldId id="3909" r:id="rId4"/>
    <p:sldId id="3935" r:id="rId5"/>
    <p:sldId id="3938" r:id="rId6"/>
    <p:sldId id="3939" r:id="rId7"/>
    <p:sldId id="3940" r:id="rId8"/>
    <p:sldId id="3941" r:id="rId9"/>
    <p:sldId id="3942" r:id="rId10"/>
    <p:sldId id="3943" r:id="rId11"/>
    <p:sldId id="3944" r:id="rId12"/>
    <p:sldId id="3945" r:id="rId13"/>
    <p:sldId id="3946" r:id="rId14"/>
    <p:sldId id="3947" r:id="rId15"/>
    <p:sldId id="3948" r:id="rId16"/>
    <p:sldId id="3949" r:id="rId17"/>
    <p:sldId id="3950" r:id="rId18"/>
    <p:sldId id="3951" r:id="rId19"/>
    <p:sldId id="3952" r:id="rId20"/>
    <p:sldId id="3953" r:id="rId21"/>
    <p:sldId id="3954" r:id="rId22"/>
    <p:sldId id="3955" r:id="rId23"/>
    <p:sldId id="3956" r:id="rId24"/>
    <p:sldId id="3957" r:id="rId25"/>
    <p:sldId id="3958" r:id="rId26"/>
    <p:sldId id="3959" r:id="rId27"/>
    <p:sldId id="3960" r:id="rId28"/>
    <p:sldId id="3961" r:id="rId29"/>
    <p:sldId id="3962" r:id="rId30"/>
    <p:sldId id="3963" r:id="rId31"/>
    <p:sldId id="3964" r:id="rId32"/>
    <p:sldId id="3965" r:id="rId33"/>
    <p:sldId id="3966" r:id="rId34"/>
    <p:sldId id="3967" r:id="rId35"/>
    <p:sldId id="3968" r:id="rId36"/>
    <p:sldId id="3969" r:id="rId37"/>
    <p:sldId id="3970" r:id="rId38"/>
    <p:sldId id="3971" r:id="rId39"/>
    <p:sldId id="3972" r:id="rId40"/>
    <p:sldId id="3973" r:id="rId41"/>
    <p:sldId id="3974" r:id="rId42"/>
    <p:sldId id="3975" r:id="rId43"/>
    <p:sldId id="3976" r:id="rId44"/>
    <p:sldId id="3977" r:id="rId45"/>
    <p:sldId id="3978" r:id="rId46"/>
    <p:sldId id="3979" r:id="rId47"/>
    <p:sldId id="3980" r:id="rId48"/>
    <p:sldId id="3981" r:id="rId49"/>
    <p:sldId id="3982" r:id="rId50"/>
    <p:sldId id="3983" r:id="rId51"/>
    <p:sldId id="3984" r:id="rId52"/>
    <p:sldId id="3985" r:id="rId53"/>
    <p:sldId id="3986" r:id="rId54"/>
    <p:sldId id="3987" r:id="rId55"/>
    <p:sldId id="3988" r:id="rId56"/>
    <p:sldId id="3989" r:id="rId57"/>
    <p:sldId id="3990" r:id="rId58"/>
    <p:sldId id="3991" r:id="rId59"/>
    <p:sldId id="3992" r:id="rId60"/>
    <p:sldId id="2196" r:id="rId61"/>
    <p:sldId id="3993" r:id="rId62"/>
    <p:sldId id="3994" r:id="rId63"/>
    <p:sldId id="3995" r:id="rId64"/>
    <p:sldId id="3996" r:id="rId65"/>
    <p:sldId id="3997" r:id="rId66"/>
    <p:sldId id="3998" r:id="rId67"/>
    <p:sldId id="3999" r:id="rId68"/>
    <p:sldId id="4000" r:id="rId69"/>
    <p:sldId id="4001" r:id="rId70"/>
    <p:sldId id="4002" r:id="rId71"/>
    <p:sldId id="4003" r:id="rId72"/>
    <p:sldId id="4004" r:id="rId73"/>
    <p:sldId id="4005" r:id="rId74"/>
    <p:sldId id="4006" r:id="rId75"/>
    <p:sldId id="4007" r:id="rId76"/>
    <p:sldId id="4008" r:id="rId77"/>
    <p:sldId id="4009" r:id="rId78"/>
    <p:sldId id="4010" r:id="rId79"/>
    <p:sldId id="4011" r:id="rId80"/>
    <p:sldId id="4012" r:id="rId81"/>
    <p:sldId id="4013" r:id="rId82"/>
    <p:sldId id="4014" r:id="rId83"/>
    <p:sldId id="4015" r:id="rId84"/>
    <p:sldId id="4016" r:id="rId85"/>
    <p:sldId id="4017" r:id="rId86"/>
    <p:sldId id="4018" r:id="rId87"/>
    <p:sldId id="4019" r:id="rId88"/>
    <p:sldId id="4020" r:id="rId89"/>
    <p:sldId id="4021" r:id="rId90"/>
    <p:sldId id="4022" r:id="rId91"/>
    <p:sldId id="4023" r:id="rId92"/>
    <p:sldId id="4024" r:id="rId93"/>
    <p:sldId id="4025" r:id="rId94"/>
    <p:sldId id="4026" r:id="rId95"/>
    <p:sldId id="4027" r:id="rId96"/>
    <p:sldId id="4028" r:id="rId97"/>
    <p:sldId id="4029" r:id="rId98"/>
    <p:sldId id="4030" r:id="rId99"/>
    <p:sldId id="4031" r:id="rId100"/>
    <p:sldId id="4032" r:id="rId101"/>
    <p:sldId id="4033" r:id="rId102"/>
    <p:sldId id="4034" r:id="rId103"/>
    <p:sldId id="4035" r:id="rId104"/>
    <p:sldId id="4036" r:id="rId105"/>
    <p:sldId id="4037" r:id="rId106"/>
    <p:sldId id="4038" r:id="rId107"/>
    <p:sldId id="4039" r:id="rId108"/>
    <p:sldId id="4040" r:id="rId109"/>
    <p:sldId id="4041" r:id="rId110"/>
    <p:sldId id="4042" r:id="rId111"/>
    <p:sldId id="4043" r:id="rId112"/>
    <p:sldId id="4044" r:id="rId113"/>
    <p:sldId id="4045" r:id="rId114"/>
    <p:sldId id="4046" r:id="rId115"/>
    <p:sldId id="4047" r:id="rId116"/>
    <p:sldId id="4048" r:id="rId117"/>
    <p:sldId id="4049" r:id="rId118"/>
    <p:sldId id="4050" r:id="rId119"/>
    <p:sldId id="4051" r:id="rId120"/>
    <p:sldId id="4052" r:id="rId121"/>
    <p:sldId id="4053" r:id="rId122"/>
    <p:sldId id="4054" r:id="rId123"/>
    <p:sldId id="4055" r:id="rId124"/>
    <p:sldId id="4056" r:id="rId125"/>
    <p:sldId id="4057" r:id="rId126"/>
    <p:sldId id="4058" r:id="rId127"/>
    <p:sldId id="4059" r:id="rId128"/>
    <p:sldId id="4060" r:id="rId129"/>
    <p:sldId id="4061" r:id="rId130"/>
    <p:sldId id="4062" r:id="rId131"/>
    <p:sldId id="4063" r:id="rId132"/>
    <p:sldId id="4064" r:id="rId133"/>
    <p:sldId id="4065" r:id="rId134"/>
    <p:sldId id="4066" r:id="rId135"/>
    <p:sldId id="4067" r:id="rId136"/>
    <p:sldId id="4068" r:id="rId137"/>
    <p:sldId id="4069" r:id="rId138"/>
    <p:sldId id="4070" r:id="rId139"/>
    <p:sldId id="4071" r:id="rId140"/>
    <p:sldId id="4072" r:id="rId141"/>
    <p:sldId id="4073" r:id="rId142"/>
    <p:sldId id="4074" r:id="rId143"/>
    <p:sldId id="4075" r:id="rId144"/>
    <p:sldId id="4076" r:id="rId145"/>
    <p:sldId id="4077" r:id="rId146"/>
    <p:sldId id="4078" r:id="rId147"/>
    <p:sldId id="4079" r:id="rId148"/>
    <p:sldId id="4080" r:id="rId149"/>
    <p:sldId id="4081" r:id="rId150"/>
    <p:sldId id="4082" r:id="rId151"/>
    <p:sldId id="4083" r:id="rId152"/>
    <p:sldId id="4084" r:id="rId153"/>
    <p:sldId id="4085" r:id="rId154"/>
    <p:sldId id="4086" r:id="rId155"/>
    <p:sldId id="4087" r:id="rId156"/>
    <p:sldId id="4088" r:id="rId157"/>
    <p:sldId id="4089" r:id="rId158"/>
    <p:sldId id="4090" r:id="rId159"/>
    <p:sldId id="4091" r:id="rId160"/>
    <p:sldId id="4092" r:id="rId161"/>
    <p:sldId id="4093" r:id="rId162"/>
    <p:sldId id="4094" r:id="rId163"/>
    <p:sldId id="4095" r:id="rId164"/>
    <p:sldId id="4096" r:id="rId165"/>
    <p:sldId id="4097" r:id="rId166"/>
    <p:sldId id="4098" r:id="rId167"/>
    <p:sldId id="4099" r:id="rId168"/>
    <p:sldId id="4100" r:id="rId169"/>
    <p:sldId id="4101" r:id="rId170"/>
    <p:sldId id="4102" r:id="rId171"/>
    <p:sldId id="4103" r:id="rId172"/>
    <p:sldId id="4104" r:id="rId173"/>
    <p:sldId id="4105" r:id="rId174"/>
    <p:sldId id="4106" r:id="rId175"/>
    <p:sldId id="4107" r:id="rId176"/>
    <p:sldId id="4108" r:id="rId177"/>
    <p:sldId id="4109" r:id="rId178"/>
    <p:sldId id="4110" r:id="rId179"/>
    <p:sldId id="4111" r:id="rId180"/>
    <p:sldId id="4112" r:id="rId181"/>
    <p:sldId id="4113" r:id="rId182"/>
    <p:sldId id="4114" r:id="rId183"/>
    <p:sldId id="4115" r:id="rId184"/>
    <p:sldId id="4116" r:id="rId185"/>
    <p:sldId id="4117" r:id="rId186"/>
    <p:sldId id="4118" r:id="rId187"/>
    <p:sldId id="4119" r:id="rId188"/>
    <p:sldId id="4120" r:id="rId189"/>
    <p:sldId id="4121" r:id="rId190"/>
    <p:sldId id="4122" r:id="rId191"/>
    <p:sldId id="4123" r:id="rId192"/>
    <p:sldId id="4124" r:id="rId193"/>
    <p:sldId id="4125" r:id="rId194"/>
    <p:sldId id="4126" r:id="rId195"/>
    <p:sldId id="4127" r:id="rId196"/>
    <p:sldId id="4128" r:id="rId197"/>
    <p:sldId id="4129" r:id="rId198"/>
    <p:sldId id="4130" r:id="rId199"/>
    <p:sldId id="4131" r:id="rId200"/>
    <p:sldId id="4132" r:id="rId201"/>
    <p:sldId id="4133" r:id="rId202"/>
    <p:sldId id="4134" r:id="rId203"/>
    <p:sldId id="4135" r:id="rId204"/>
    <p:sldId id="4136" r:id="rId205"/>
    <p:sldId id="4137" r:id="rId206"/>
    <p:sldId id="4138" r:id="rId207"/>
    <p:sldId id="4139" r:id="rId208"/>
    <p:sldId id="4140" r:id="rId209"/>
    <p:sldId id="4141" r:id="rId210"/>
    <p:sldId id="4142" r:id="rId211"/>
    <p:sldId id="4143" r:id="rId212"/>
    <p:sldId id="4144" r:id="rId213"/>
    <p:sldId id="4145" r:id="rId214"/>
    <p:sldId id="4146" r:id="rId215"/>
    <p:sldId id="4147" r:id="rId216"/>
    <p:sldId id="4148" r:id="rId217"/>
    <p:sldId id="4149" r:id="rId218"/>
    <p:sldId id="4150" r:id="rId219"/>
    <p:sldId id="4151" r:id="rId220"/>
    <p:sldId id="4152" r:id="rId221"/>
    <p:sldId id="4153" r:id="rId222"/>
    <p:sldId id="4154" r:id="rId223"/>
    <p:sldId id="4155" r:id="rId224"/>
    <p:sldId id="4156" r:id="rId225"/>
    <p:sldId id="4157" r:id="rId226"/>
    <p:sldId id="4158" r:id="rId227"/>
    <p:sldId id="4159" r:id="rId228"/>
    <p:sldId id="4160" r:id="rId229"/>
    <p:sldId id="4161" r:id="rId230"/>
    <p:sldId id="4162" r:id="rId231"/>
    <p:sldId id="4163" r:id="rId232"/>
    <p:sldId id="4164" r:id="rId233"/>
    <p:sldId id="4165" r:id="rId234"/>
    <p:sldId id="4166" r:id="rId235"/>
    <p:sldId id="4167" r:id="rId236"/>
    <p:sldId id="4168" r:id="rId237"/>
    <p:sldId id="4169" r:id="rId238"/>
    <p:sldId id="4170" r:id="rId239"/>
    <p:sldId id="4171" r:id="rId240"/>
    <p:sldId id="4172" r:id="rId241"/>
    <p:sldId id="4173" r:id="rId242"/>
    <p:sldId id="4174" r:id="rId243"/>
    <p:sldId id="4175" r:id="rId244"/>
    <p:sldId id="4300" r:id="rId245"/>
    <p:sldId id="4177" r:id="rId246"/>
    <p:sldId id="4178" r:id="rId247"/>
    <p:sldId id="4179" r:id="rId248"/>
    <p:sldId id="4180" r:id="rId249"/>
    <p:sldId id="4181" r:id="rId250"/>
    <p:sldId id="4182" r:id="rId251"/>
    <p:sldId id="4183" r:id="rId252"/>
    <p:sldId id="4184" r:id="rId253"/>
    <p:sldId id="4185" r:id="rId254"/>
    <p:sldId id="4186" r:id="rId255"/>
    <p:sldId id="4187" r:id="rId256"/>
    <p:sldId id="4188" r:id="rId257"/>
    <p:sldId id="4189" r:id="rId258"/>
    <p:sldId id="4190" r:id="rId259"/>
    <p:sldId id="4191" r:id="rId260"/>
    <p:sldId id="4192" r:id="rId261"/>
    <p:sldId id="4193" r:id="rId262"/>
    <p:sldId id="4194" r:id="rId263"/>
    <p:sldId id="4195" r:id="rId264"/>
    <p:sldId id="4196" r:id="rId265"/>
    <p:sldId id="4197" r:id="rId266"/>
    <p:sldId id="4198" r:id="rId267"/>
    <p:sldId id="4199" r:id="rId268"/>
    <p:sldId id="4200" r:id="rId269"/>
    <p:sldId id="4201" r:id="rId270"/>
    <p:sldId id="4202" r:id="rId271"/>
    <p:sldId id="4203" r:id="rId272"/>
    <p:sldId id="4204" r:id="rId273"/>
    <p:sldId id="4205" r:id="rId274"/>
    <p:sldId id="4206" r:id="rId275"/>
    <p:sldId id="4207" r:id="rId276"/>
    <p:sldId id="4208" r:id="rId277"/>
    <p:sldId id="4209" r:id="rId278"/>
    <p:sldId id="4210" r:id="rId279"/>
    <p:sldId id="4211" r:id="rId280"/>
    <p:sldId id="4212" r:id="rId281"/>
    <p:sldId id="4213" r:id="rId282"/>
    <p:sldId id="4214" r:id="rId283"/>
    <p:sldId id="4215" r:id="rId284"/>
    <p:sldId id="4216" r:id="rId285"/>
    <p:sldId id="4217" r:id="rId286"/>
    <p:sldId id="4218" r:id="rId287"/>
    <p:sldId id="4219" r:id="rId288"/>
    <p:sldId id="4220" r:id="rId289"/>
    <p:sldId id="4221" r:id="rId290"/>
    <p:sldId id="4222" r:id="rId291"/>
    <p:sldId id="4223" r:id="rId292"/>
    <p:sldId id="4224" r:id="rId293"/>
    <p:sldId id="4225" r:id="rId294"/>
    <p:sldId id="4226" r:id="rId295"/>
    <p:sldId id="4227" r:id="rId296"/>
    <p:sldId id="4228" r:id="rId297"/>
    <p:sldId id="4229" r:id="rId298"/>
    <p:sldId id="4230" r:id="rId299"/>
    <p:sldId id="4231" r:id="rId300"/>
    <p:sldId id="4232" r:id="rId301"/>
    <p:sldId id="4233" r:id="rId302"/>
    <p:sldId id="4234" r:id="rId303"/>
    <p:sldId id="4235" r:id="rId304"/>
    <p:sldId id="4236" r:id="rId305"/>
    <p:sldId id="4237" r:id="rId306"/>
    <p:sldId id="4238" r:id="rId307"/>
    <p:sldId id="4239" r:id="rId308"/>
    <p:sldId id="4240" r:id="rId309"/>
    <p:sldId id="4241" r:id="rId310"/>
    <p:sldId id="4242" r:id="rId311"/>
    <p:sldId id="4243" r:id="rId312"/>
    <p:sldId id="4244" r:id="rId313"/>
    <p:sldId id="4245" r:id="rId314"/>
    <p:sldId id="4246" r:id="rId315"/>
    <p:sldId id="4247" r:id="rId316"/>
    <p:sldId id="4248" r:id="rId317"/>
    <p:sldId id="4249" r:id="rId318"/>
    <p:sldId id="4250" r:id="rId319"/>
    <p:sldId id="4251" r:id="rId320"/>
    <p:sldId id="4252" r:id="rId321"/>
    <p:sldId id="4253" r:id="rId322"/>
    <p:sldId id="4254" r:id="rId323"/>
    <p:sldId id="4255" r:id="rId324"/>
    <p:sldId id="4256" r:id="rId325"/>
    <p:sldId id="4257" r:id="rId326"/>
    <p:sldId id="4258" r:id="rId327"/>
    <p:sldId id="4259" r:id="rId328"/>
    <p:sldId id="4260" r:id="rId329"/>
    <p:sldId id="4261" r:id="rId330"/>
    <p:sldId id="4262" r:id="rId331"/>
    <p:sldId id="4263" r:id="rId332"/>
    <p:sldId id="4264" r:id="rId333"/>
    <p:sldId id="4265" r:id="rId334"/>
    <p:sldId id="4301" r:id="rId335"/>
    <p:sldId id="4267" r:id="rId336"/>
    <p:sldId id="4268" r:id="rId337"/>
    <p:sldId id="4269" r:id="rId338"/>
    <p:sldId id="4270" r:id="rId339"/>
    <p:sldId id="4271" r:id="rId340"/>
    <p:sldId id="4272" r:id="rId341"/>
    <p:sldId id="4273" r:id="rId342"/>
    <p:sldId id="4274" r:id="rId343"/>
    <p:sldId id="4275" r:id="rId344"/>
    <p:sldId id="4276" r:id="rId345"/>
    <p:sldId id="4277" r:id="rId346"/>
    <p:sldId id="4278" r:id="rId347"/>
    <p:sldId id="4279" r:id="rId348"/>
    <p:sldId id="4280" r:id="rId349"/>
    <p:sldId id="4281" r:id="rId350"/>
    <p:sldId id="4282" r:id="rId351"/>
    <p:sldId id="4283" r:id="rId352"/>
    <p:sldId id="4284" r:id="rId353"/>
    <p:sldId id="4285" r:id="rId354"/>
    <p:sldId id="4286" r:id="rId355"/>
    <p:sldId id="4287" r:id="rId356"/>
    <p:sldId id="4288" r:id="rId357"/>
    <p:sldId id="4289" r:id="rId358"/>
    <p:sldId id="4290" r:id="rId359"/>
    <p:sldId id="4291" r:id="rId360"/>
    <p:sldId id="4292" r:id="rId361"/>
    <p:sldId id="4293" r:id="rId362"/>
    <p:sldId id="4294" r:id="rId363"/>
    <p:sldId id="4295" r:id="rId364"/>
    <p:sldId id="4296" r:id="rId365"/>
    <p:sldId id="4297" r:id="rId366"/>
    <p:sldId id="4298" r:id="rId367"/>
    <p:sldId id="4302" r:id="rId3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114" d="100"/>
          <a:sy n="114" d="100"/>
        </p:scale>
        <p:origin x="41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commentAuthors" Target="commentAuthors.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presProps" Target="presProp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viewProps" Target="view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theme" Target="theme/theme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notesMaster" Target="notesMasters/notesMaster1.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0275-F4F4-38DC-CB29-5E47011E6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ABDFE-0F35-D06E-A3FA-84848D7E1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A9B33-6C00-130E-6F6A-7FA7F4B9B5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A2922A-53AB-11A0-8DD2-0E171FAAB740}"/>
              </a:ext>
            </a:extLst>
          </p:cNvPr>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53213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EDD5-FF98-C234-068F-AFF74F2B9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A6CBB-C9E6-65CF-505A-F876580AF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DBE30-B311-622F-09EE-4FE36FA53B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FD0447-B861-E976-61EC-0C87CBE3401F}"/>
              </a:ext>
            </a:extLst>
          </p:cNvPr>
          <p:cNvSpPr>
            <a:spLocks noGrp="1"/>
          </p:cNvSpPr>
          <p:nvPr>
            <p:ph type="sldNum" sz="quarter" idx="5"/>
          </p:nvPr>
        </p:nvSpPr>
        <p:spPr/>
        <p:txBody>
          <a:bodyPr/>
          <a:lstStyle/>
          <a:p>
            <a:fld id="{DB245632-D4FC-4E38-ADEE-4E3390753C23}" type="slidenum">
              <a:rPr lang="en-US" smtClean="0"/>
              <a:t>12</a:t>
            </a:fld>
            <a:endParaRPr lang="en-US" dirty="0"/>
          </a:p>
        </p:txBody>
      </p:sp>
    </p:spTree>
    <p:extLst>
      <p:ext uri="{BB962C8B-B14F-4D97-AF65-F5344CB8AC3E}">
        <p14:creationId xmlns:p14="http://schemas.microsoft.com/office/powerpoint/2010/main" val="5417289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ADE8-AA72-4E62-E035-BC0AC8825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8B4B3-CCC5-7FB4-97F4-579869551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D6540-68FB-4B82-6316-EBD0CDEE2F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9ED409-F0F1-2D17-933F-4409319FABCF}"/>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28225876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B645-A030-0B60-6D4C-B2CEDFF89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A6F9E-5EEA-3971-1927-D5C2C51C0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3581A-966E-1319-1C9F-D1FEDA6509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38AD83-39EB-2BDD-B22B-31982BFC7430}"/>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10766462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A73B6-A786-2994-6F94-EF14D7ED4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D71CD-91B9-6977-D814-4B40CA8B2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BBAFE-0C1E-70A3-1C85-B6C3A5F7F7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126760-71EC-B993-7CD7-364501EC8C01}"/>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5959454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3D9B4-6723-D666-0F0D-439932F29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39AA4-DE47-29DF-D876-EEE03CEF1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E96D4-B5B2-05A6-6660-F3B5FDFBB8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5744B-BC49-27FA-D39C-0B291E3BCAB7}"/>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24370152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C9554-D40E-7B65-624E-CDD6E59C8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128F4-05F1-634E-0463-CAA0D4FC2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2BFA8-2F79-DA27-1EBA-9031459791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120301-57CA-646F-A8CF-A983B5DD2D6B}"/>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38534176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34BF1-33CE-C5D8-8EFA-7A707F1E0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B416C-5CA7-2354-9FCD-1E32C3C11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70027-761B-1AEB-7599-2D730B8964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7007DB-9170-7C7B-995E-01BDFE8E2F06}"/>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28210743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67B9D-8C00-CF4C-4F55-8E730FDB1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0697B-9BA0-C917-4C94-799F89B24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A97B1-EDB9-4A09-261A-07CBFAECB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C8DC1-F96A-82C8-6490-CCACE36F3EE6}"/>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38549753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1DFD-4D2F-83FA-BFF3-2D0513C7C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C2863-F121-3E9C-A1CD-970F28A50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A8135-51A8-0EA7-7B89-34E54DE2F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3D7CE8-DB5B-E4EB-C92A-407159B18B4F}"/>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10765123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26B40-649E-0062-827E-E2EAFD06E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2D1E9-0634-10F6-672B-C95751ED2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89936-E980-3A01-D0D3-9D33251647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342690-3963-4394-7CC2-1B904B221076}"/>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6610589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48AD5-43BA-49E4-A530-85A7B32DD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1B3B2-669E-FAA2-0D94-45F66D7F4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50B63-F4B7-B661-6837-C49AB77872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97C858-A8C4-D749-7A2F-FBDCF4B75CC9}"/>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168190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38CC4-F21D-42C3-E5E7-923B9DB44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5E517-8FC0-FE4F-7D00-C5C67C24A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78DA1-BAD9-9496-C89A-AE27D0B8DB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503F97-7747-4816-CCC6-1B13DA2DF8C9}"/>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13614773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DD75E-19FF-3F05-9143-83879E518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14062-3C9B-F85A-7034-D8CF04192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5E8E5-34FA-DA71-D109-81B431EE27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A68A0E-3EA6-84DB-8687-2997B16A4638}"/>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25522984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01B25-FB01-28C9-6EA3-1419EE381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3E257-3458-947F-CA60-55A088C2E8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D9205-F2F3-9A4C-855B-EDB771D159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1F1CE8-1012-1781-A0BB-CA650447F4F8}"/>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40371197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DF2DA-EA75-652A-C475-99B9197CE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C3615-4C04-98AC-A7C2-5C9376DBF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B4582-9E66-DCDF-18EA-0367B7A8FB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3D5BC8-56DE-B285-D4F2-9F19FB878F3C}"/>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11858438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52B79-C183-BC9E-E0A5-D229C3D9D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AC161-23A4-CA34-3B61-22513EDBF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04378-4D5D-B57D-C87D-2DDE370106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7F4B01-A84E-DFB5-2A2F-F44CB9DE5E54}"/>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1997638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9C366-F012-3B92-8CEE-1F2A00D87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5ADA0-E708-42EB-3E78-0966EDD4A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839A9-E8D3-FB0E-C295-CA9B1352D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F8A166-D698-E243-EA4E-BFCB20DCCE25}"/>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34446815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D241-6E99-0569-1094-D1C3C847C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5DFA5-AECF-D780-42B0-B46E0AE2E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268BE-9EAB-FA15-9CAB-A3E6608BC1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F22116-81B1-C97E-7BAB-CA0F6445531D}"/>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8192015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AACE2-A0B4-2DD5-556F-74FB29021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587E8-BFAE-9C48-307C-2BC11A56F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DB6DC-F6A8-6188-65FB-9D1F676A2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12B76-59E0-56F2-C2A8-BB11C4C909A8}"/>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19069814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AE4FC-FCBB-CC66-B740-B9AD73C7E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E6D33-2B38-61AD-5E18-5985857F2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38820-DE17-C259-AC6A-8F6F04E637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F22F86-9444-D03A-6CF5-1A43A099392E}"/>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37070021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E7AE9-D2C0-4718-7A27-2848FE1B1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6398A-65D5-95CA-CD17-4749D29C8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8086A-52C5-EF3A-67B0-53C4BCF679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19E85A-2ECF-FF7F-0435-2EF30297F68C}"/>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33169270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FD68-1750-18C2-1E7B-0347BA8A1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C6A89-BA95-E804-021F-1D8FAF21C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982AF-0022-8C7D-D6AB-D2121DC679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94B60-7581-C6CE-364A-A6090A998FE7}"/>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340130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46AA-44CF-55F2-69F0-F0E693B9D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0EF70-8712-7F24-7FC8-16A16F9D7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014E9-B6F8-4C69-5B33-1580D6D8AD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DA180A-2277-92EA-6FC7-5953DCB25E9B}"/>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231410826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91F6D-D3C5-ED40-10A6-EDED93E2B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872C6-6007-4AA0-93FF-B994EA382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20289-890E-C88D-3AF0-6ACE055A5C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D73CC-78BD-68AA-320B-F9FA9B8BB55D}"/>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5954873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AD33-70E2-3AED-DD3A-DDF214A48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71B96-E8D3-479A-3E0E-5323CE9DF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C3398-8A45-F7EA-870B-C1ED7E6B2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2C18C7-1675-9B5B-EF4B-A3D1AD503CDF}"/>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188550693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31DDA-DC81-1FFA-25D2-52B6B7824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F42A1-3A97-728F-63B6-4FF7C6E34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63813-1093-F37B-CBCB-7D8E1ABABD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D8826-1D03-B316-D717-C6E7299044B0}"/>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36883175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F2A7-44EC-66EE-3E05-C2E1BB89D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9877F-E36C-29C8-8882-0DE16DBAB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10EC1-9A31-9605-20A9-BDA3EAE714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B9A429-8093-8515-52BC-763737160832}"/>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38412052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7C1B9-EE5C-1D52-491E-42E982978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6FF1B-B293-82F9-545E-CE46F2BB8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FE9FD-AF29-6EFE-9C55-FCB801407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BEE3A5-6F92-B602-12DD-8564F110CE2A}"/>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342195964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B64E2-E74B-7F09-DAD9-E0D37AFC1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B6F81-0F8D-F93C-0BE3-3E3B7D18D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F2C46-6A73-E5CB-3709-62E3CE9E8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567DC3-CF5A-A0A1-9C79-AF9E43B01FD3}"/>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9432687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11610-D98D-7CCA-7B88-9B2545711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3EF23-5FDC-ED30-E320-FC42D184B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71217-C08E-6A8B-C3AD-924E003AC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C24F3B-A638-56D6-4144-5E8F55A23986}"/>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122199683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41EE-2258-874E-C817-35D8F9987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02391-780C-BF10-FD83-551D4C621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8E9DD-2617-6677-B22F-1E210CEE3D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45C896-F9A8-29A8-052E-54EB0D756018}"/>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236528675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6936B-BA8C-C830-AA2B-316A4E79D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A00E8-40F9-6966-E93D-8C88AE4D2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1B74A-C004-8588-052C-A716515A9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B2323-B6FE-BFFA-0B05-B27DE6A5A42B}"/>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6489878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A6DE-6B67-A839-E00B-DE7BD06DA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9CB6F-20B8-BE39-A40B-F109EBDEE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C601A-B09F-2881-168F-6D28F602A3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49A2CE-23CD-3471-E8F9-85A0B7A935CC}"/>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164996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10679-2953-3F5A-92F3-BB695ECF6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CF917-FDE5-F114-7BFE-49A2DCC9F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C4356-7FD6-4644-AE48-204E3D09EA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7706A2-4343-C0A9-E064-4B6A24FDC147}"/>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28444226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A6577-17E2-C01B-F369-7F99E61D0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D3C96-3E85-E08B-CF8B-18CF2D778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25570-202C-20D1-FA92-6C5E8FEE77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EA997B-5378-8953-F5F2-30A8D5B239C5}"/>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56791831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FCA96-C701-0A26-97D0-4F9923BEC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8832C-54EB-1839-9204-CF4C8FDB3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D41AD-5D2B-9EB8-6268-F663D874E9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08569-1AF5-542E-C053-656BA063945E}"/>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375637465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906BA-4972-4B0B-68D8-36DCC862C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0F4CE-2092-4D1E-C7B1-7C3723D17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62BFF-6141-3FAA-A636-3BB0B498AE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E4F8A5-CA9C-BD95-CD3A-4F845A89127E}"/>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15290077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5E57-292C-6D91-8919-EBDB0F28A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BB2CC-5705-6505-09F2-23C429229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DECF8-9015-52ED-4077-19EA0EF111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59D68F-C0D8-2FCA-1DDC-F090520DD64B}"/>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16659398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D1552-233C-5F1F-DB08-2095DC222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8A925-9DAB-4ED6-BD07-B847A2B72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10B37-7308-95F9-7ECE-74F181B80E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7CAA75-D8D1-C775-EEEA-20A19A3D7423}"/>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16322247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E9E5-21DF-C8F8-967D-6BE50984B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AFF3B-91E1-649B-8B9C-DDEDD424E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052FF-35AD-393C-3195-5329A08164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76A735-59F5-D176-7329-222995635AF3}"/>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347251280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ABA2-3182-0356-F86E-E2C8F5019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932F3-BA9C-1652-5E79-73A5BEB19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637FE-59ED-BA13-A944-C978A03880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65117B-480D-2B5F-FA93-0F83898B0AF9}"/>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66149477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D365-D302-230E-0222-70D8C4651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A79BF-BC6F-05B6-507F-F5DD9C178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275D7-E150-8D94-7807-13C295CA24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923B5B-E4D5-A5F3-CBC0-404E477FA831}"/>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427053099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A608-DA4F-B7D6-9A4A-9A00C2510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01A77-77F8-87E3-D23B-CD9BE6983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738E0-8952-7E2C-0DCF-5D3C6CE83D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129224-5665-8E11-DC76-CB8AABA2ED62}"/>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14806935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9AFE-49A1-CEBF-C8C7-91B9FB449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9917E-7116-5032-2E23-1E240B62C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C42B9-E3D0-FE88-BDEB-1839924932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EA95B-37D6-6E5C-22A3-F08C5FD08C96}"/>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3279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BC8C-4F2A-1BB5-57B7-390568509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F5238-8413-01B8-23AA-CD15E0B19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B8ED2-5F16-B343-0DEA-4094B69CBA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715E76-12B5-767C-39F3-CE3C55AFE78D}"/>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165615337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7ECBF-FF88-7728-AE5A-0C2BD2F74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29AE6-C3F8-1AE2-86E9-515B9B4710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28039-3BDD-E67D-E0B1-FD8ACE795A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807771-B6F1-CB07-735D-51B7989CE90A}"/>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196768574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E37E-7B0E-1A2A-C829-95D3835C1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5045B-3DF4-3324-4829-AEF61E7DB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177DB-9930-5959-DB56-E965E5C285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311E55-5370-F896-814E-AC400EE81228}"/>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20066825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F160E-42F3-DC2E-1D13-6C1FBC582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440C5-B7B3-0925-006D-58CCEA1F3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C196A-87C0-9CC0-4DEE-6C04E4DED9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094114-A5A2-DF55-666E-4622FD54B505}"/>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352859020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4DA7-67F9-FE68-361C-A6F71B2D7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3FFA6-53BB-CDBD-87E1-C6774B0BB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9A436-793F-61FC-D374-CA9346D88E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E5803D-D272-A9FD-D21F-1C01B3899F76}"/>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37784867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63EE-EF7B-9658-1559-B3F169EA7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AC510-D482-5667-891C-90D45AEA5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DB5BE-260A-F0CC-22DE-1E89DE407B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BA5FA5-E427-0D16-6A0B-12DCD5FBE6C7}"/>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196769644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9B5E1-4543-CC48-7638-61F749BB6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DC6D4-7811-D38B-21D8-C5EFF5D43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86625-53D4-8FC6-649C-B6933F1001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12EECF-307A-1611-8CF3-CDC0C48E778A}"/>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412934286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7E58-8EEE-2DAD-7E34-8FADA2638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4D7F8-8765-9467-2DDF-9BBEC1ECE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733F4-1C43-FDBF-AB5D-6A782387D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034F2-BC28-616B-0E4E-965421A24AA5}"/>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298643663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59CE3-DED1-31DA-1BE6-FA32C6456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AF8D2-5457-E648-2FFE-EE7AF05A2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2EE74-0C63-6361-C69F-3EBE95BDED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F685F-AD73-8E3B-D522-B3B2E28DEF95}"/>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125499036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5187E-A19A-386F-0810-EFA0884F0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FE528-88A6-A9A6-37B4-E8848C7B9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6B58B-9A60-2015-EFFF-388EF71D19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5A175-FB86-4B14-7FFE-259AAB33D7CE}"/>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14000255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C2516-F1A8-A064-C9D1-FD940DEB2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916F3-8016-D960-0C33-47BF0F7E4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4782B-E094-6C29-D9AE-F63E6FACF9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DC5C9F-F2A3-1BEA-4D6D-02D841991643}"/>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413927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0C93-9745-767D-A5A4-1A0126FF9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6BD26-33EA-90F0-B6C3-A78F92443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8BB87-E576-AF18-3A74-3028BCE2C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AE61E9-0DC5-F939-6C90-70095FF70AD9}"/>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29689118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2AC5B-E606-BAF8-009E-008FB07B5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56111-8941-AFB7-A0CB-300776F2A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3DE75-E4B8-A19A-BD6D-793D2C5B6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00552A-78BB-47E8-7AA5-A25957DDEAFB}"/>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199526435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8D9E3-AC77-9691-8EE8-4782137D3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0F65E-D3E5-184D-3B97-F907236CD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7962C-7CC7-1908-08BB-A2806ABB88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955EE-5DE5-954B-2692-1BA0291797E9}"/>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350029706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55DE-AB59-5A92-AD3E-047902DA7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16C9-4D1B-8A62-E8A8-D80E55361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58D1A-8CA7-4923-BBC9-CB23580617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327C5-6A80-81EC-7768-2E470BF32CD6}"/>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100661300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04B22-83A4-E238-13EE-CBF7EE978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EB715-79E8-DFA4-1913-6D987F61C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D6426-F995-9E5E-5E39-BF79FB007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CA4AB-D60C-24C2-098F-07412861C9B7}"/>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194614921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96DEA-379B-6923-756B-64348639F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FFD54-AD3B-504E-FE0C-A2D0D8EC7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71011-F62C-01AD-7525-D9391279A9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CFDAF4-78B5-4D35-0457-A8872288D3E9}"/>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204370547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D4BE4-2151-6E74-0808-4D6C989BC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51CDD-788A-FF7A-59CE-592943C3D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F024C-F617-53C4-43A5-4715D9F807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1C54FD-A5C0-FC1B-C4DC-01D89E48C52F}"/>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19095797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88F6-02BF-13B7-EB14-81952C671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95A43-70B8-6F83-733A-7420E1240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1478C-7B5C-FD1C-6A3C-F25072BDC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0DCFEE-4CDE-6AC4-662C-530D21435794}"/>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142919563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6F48E-67FF-ECC8-8F7E-4E3151CA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58ACB-9C6E-80D7-3229-F3563B6C6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139DB-E50E-E891-4FAF-331A035401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734C9E-7FE1-72C8-223D-5C168CC5B01F}"/>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18924079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6245-224A-59D3-1E21-ED574EFB9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DF132-2431-1ABA-50D0-C94E8EEA5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D8061-0178-C592-B893-FAD92E17A6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C1C85F-19B8-4EFF-D062-7BC8259A5B56}"/>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237524229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EA72C-0E3C-D5B3-413E-E44A564C8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C7C86-2AC9-5807-D930-3268059D2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E97AE-F029-697E-EBB9-763544235A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1EB088-0D1D-CE35-C6E8-1DF3F2B3A4DA}"/>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234659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E21E6-5485-8CF9-4AE3-5406F7B93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DF54A-D3D1-256C-E4CF-FB39BF811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5D7FC-7B4E-4653-7238-F56BE7A58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75D18-738A-D03D-2C69-B04D54B7B48C}"/>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143370048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095C9-639B-C30B-A766-03829BF2E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4AADD-E377-EDDF-2EAE-68598067E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DF899-550B-B8E8-3093-2D31B0FA1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262C56-89B2-9FED-9CE2-17A254B5A436}"/>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23713764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4D5F2-429A-3B57-84DB-A6093288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13AA7-938E-5890-31A8-2836B45A0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EF33E-188F-1D02-1B62-779D1F88FD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811FF8-D748-7667-8C39-E1CCD4351F44}"/>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310328160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0130-8040-786B-D481-CD2C0FF1D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87DBE-5C83-0043-9AC3-8AD560679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A6122-35B7-CFED-A178-6394FBF56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D31620-92A7-C81B-4B6F-82688955319F}"/>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265457965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D17C-F812-EECB-F477-ADD2C9D24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C4FAA-2F73-2DB3-4640-B92E2F01B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FD291-D69E-AD5C-8264-A889BC583D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F070A4-693F-641D-7752-8C916E03CAE1}"/>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34503762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78D03-A87F-3E77-B7D0-D8CACCBC2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565C2-7B7A-6BBE-17DE-9A2FE4748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C56BD-BFD0-766F-19EE-1E98499E35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C69965-22EC-D84D-8905-5BEFE5DD2978}"/>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232646315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38B02-7430-3DE7-D1CA-FF475C3D3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AD6EC-A33C-F3E9-C784-9D751FBD8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96555-03F6-C1BD-1816-7EB57611BA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028E97-BE11-5366-7D70-2FCF027069B5}"/>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400686321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1F46E-D63B-8CF5-953B-52BC913BC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1004B-9626-CF36-CC7D-DA39C5C86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5544C-AA55-FAD1-8140-4EF729620E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F61192-D285-4D70-DD45-4FDAC57B5EE4}"/>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286549293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00FF9-850C-C68C-A82D-CABB6B646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51AF6-6F0E-ECDA-202F-E48E0F278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61FCF-32B3-A107-05AB-7E90CAD9B2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BB91D2-22CA-359D-C055-1EF1299E149B}"/>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23548806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B3374-4A04-D4EB-638A-D64381F99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24DEB-29E0-BA81-4DAA-493BA3B2F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5413E-FB15-F9FF-B998-30C76A6EB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19F9A-0FF5-14EF-AB14-C73D9530BD3C}"/>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78959251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C2F29-8817-0F26-44DC-A1C505C4A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38B94-624B-D1C3-BFAB-AC8234913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72362-052C-2FED-58BD-0F512BF93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96CA0F-EEFF-BD3E-8B17-E91363B253A1}"/>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3169457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BC80E-2EAA-E9D3-A30B-D5048CE7A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A9C05-AD18-6C4F-E608-60D8E8590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DE93A-6CE9-A9A2-7456-694DA7DCCA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6C571-F927-44CC-2959-9AE508788776}"/>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101905233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8D69-7E4B-7B5C-41EA-DDC7AF39D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B50A6-45CB-0067-5D9E-83443879F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4BDE3-CA24-AE88-4197-1BCCC3FCA1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031B3-EFF1-DAAE-3523-0DC5F8EC2E3C}"/>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99537228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D304E-1B02-4170-5BD9-C7EC58FB5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CECAD-AA9A-B55C-3B7F-30B9E1D9E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49411-636E-44E1-3500-61729FE2F9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2C4E2-4BC4-10CB-8AB5-3D020F64EBDC}"/>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204297138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637A0-B3FE-3818-6E0D-457C06872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ADEE8-5AA8-C9EB-84B1-03D68AAAF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65E1D-C83E-7ACF-2B45-97243140C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A77AC-E211-FBAD-A351-C0D513F344BD}"/>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30563605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B1218-276B-2829-CD9B-DD18D8211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45580-99B0-4F03-C4D5-777DEB39D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5762A-C5F3-9FDD-C1A3-D3F69FA91A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EC8ACB-BD44-7116-05A2-F6E5F9133F4B}"/>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19081978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1755-451F-AB13-0D54-06D15BD1C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F06F6-725C-C1BD-D992-F3D36D308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1791B-3BDF-8581-F231-B6F0462B84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E9371-2E5D-EF88-3316-445EB1118173}"/>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148607172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5CE7-EB82-E65D-E532-54CC4B5C7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4EF14-D2FD-205B-A215-7FD05AC5E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3FC71-966F-DE5F-772A-F0E5A3444C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EE416-D61F-4E04-8206-536B7FD84F08}"/>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295017068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D04EF-9496-01C2-B001-2053ADA85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1F615-77C9-8AFC-A617-38C182746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A1930-01C1-D55D-E492-27D7A6049D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89AF95-1996-952B-C442-DAB3AD147688}"/>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60324638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08A8-B0DE-6513-FFAF-988F8F4DF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2DC8F-BF47-FAF9-7CA7-16D70CE91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CD7D8-E8CF-09E1-8B2C-3EF61D32D7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E8174F-5BCC-CE83-E945-2B74A0ACB3BD}"/>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166360134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EF878-97AE-A427-9290-6A52D4C62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56AD4-C68F-2BED-B1D2-4905D0A55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8E86E-306A-23F7-C9B8-1885675751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0C12A-F53B-6435-8BA3-D33E39FC57ED}"/>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158104326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DE197-DEB6-2ABB-400C-2F8C1920E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C2798-4F1C-CF0C-DCB8-E85DA239A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6B174-C332-1418-6BB9-391F296626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741DD1-BD56-1ED5-A2AE-8BE7FDCAC97E}"/>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1611254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BD5E-11A1-0355-52DF-E4C8E2D9F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B74FC-F6C6-4334-965F-A9AAD25C5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F79A4-668A-824A-F137-E4A96DFCD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709C08-8E8A-97A7-98A1-E7DD09A16942}"/>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114832474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07283-16CC-5F40-F6A6-B51B94EF2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427DA-C318-57E5-B1CA-59E40B61B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C36E0-1078-E2D7-F326-8668808288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27AFA6-C0B9-31B5-D12C-35C7E279FAFE}"/>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11487855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22BFC-2F5B-7A98-01C6-1A137B0E4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B8708-BD45-ED67-B202-336EA9A8A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03F5E-8BF0-5A7E-9639-E971BED5D8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FC850-7354-7F08-E47F-1B2817E89F18}"/>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62233087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802C-46DF-B934-2D53-105B0B066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59386-5DEA-BDCC-B281-FDD1FF9AB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FD79F-B4A0-2F8A-9701-5264A07518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E685A8-6A1A-6731-3BD9-58C243126E13}"/>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52321623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5EFD-E8F0-9342-138F-229C0A7B3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6B6B5-6C82-33C0-6689-B1DBC47AF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93182-AF0D-01A9-AD42-72DCDB6B48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4943BD-5065-5C96-BF6A-C4BC320F9045}"/>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877510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6555C-6CE7-87C2-E1D2-A43D3DED4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23417-1D4A-0ECC-F3FE-CBE3BF935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9415D-A7F8-25C2-F462-DE172C3BC6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4ACB9-C080-6E84-EDB5-A706BF8E7816}"/>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382853021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C5354-3FCB-EE41-E057-C5A1ED48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42961-78A1-EB41-099D-1A7B3A18E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9AF5B-DBF9-AC85-308E-86B87E30B3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A708B-DB73-F10B-FEB1-64C89691E020}"/>
              </a:ext>
            </a:extLst>
          </p:cNvPr>
          <p:cNvSpPr>
            <a:spLocks noGrp="1"/>
          </p:cNvSpPr>
          <p:nvPr>
            <p:ph type="sldNum" sz="quarter" idx="5"/>
          </p:nvPr>
        </p:nvSpPr>
        <p:spPr/>
        <p:txBody>
          <a:bodyPr/>
          <a:lstStyle/>
          <a:p>
            <a:fld id="{DB245632-D4FC-4E38-ADEE-4E3390753C23}" type="slidenum">
              <a:rPr lang="en-US" smtClean="0"/>
              <a:t>188</a:t>
            </a:fld>
            <a:endParaRPr lang="en-US" dirty="0"/>
          </a:p>
        </p:txBody>
      </p:sp>
    </p:spTree>
    <p:extLst>
      <p:ext uri="{BB962C8B-B14F-4D97-AF65-F5344CB8AC3E}">
        <p14:creationId xmlns:p14="http://schemas.microsoft.com/office/powerpoint/2010/main" val="151884081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FE56-FBBC-05E7-1AF9-7EE80290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BD1BE-7780-FE5B-F989-15A3E1D17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B94EF-0DB0-3B32-46DE-EC25BE07D5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6E061-6AF1-0CDB-85A3-42AA34C7FB2D}"/>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171229099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A17D7-7B35-0ACD-F0AB-E60E960FA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85125-0B93-66D8-28A2-3D2CDE385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27D94-160F-214E-FE2D-8D9BE692A3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14A31-6DD6-4FE8-34EA-7A52CAD4A6EA}"/>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203827110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087BE-24F3-0D25-DEE4-6C032FBED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44017-5338-0A01-7F10-B9F624B6A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17344-4B26-55DE-5E2A-9A1AD9B85C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35127-CC60-3262-B42E-5D6B0C184598}"/>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130784763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FD878-C67C-AF31-3B49-61BC400D7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28032-E9ED-144C-243F-231989161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3D88E-9933-3422-16E7-7BCCFE0038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D54C62-40F0-5CFE-3EE1-4E30DA722654}"/>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371670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CE166-DFBD-0B26-1A05-491A179F0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FAC6D-5439-4415-8B51-9E1742F28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5B9D3-1068-6250-D173-DC3C15C917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F28AAA-FA77-0BA6-1087-8F597F8B3B44}"/>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121601867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1EF64-EE81-55F8-1C6F-A667D7FE8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B3B65-7202-27F6-5653-065007662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823D0-E468-5F8F-5CC8-3B5A5452C5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3610EF-9243-5098-70D1-0EEDE00E19B3}"/>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346964632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466BA-5AF7-7CB4-E03D-0B515E47B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E7E38-501C-CE8D-D3B7-4E8E0554B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09825-DA49-171D-660B-DC36898B77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A50DB7-028E-A01C-1C2E-5EA6CC66CDFA}"/>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40756310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7D0EB-4C4B-CADD-B034-CBE0B21EC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78EA0-3927-1440-71B2-AC3540DB0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C5EAE-14E9-C0B0-552B-8A96A3885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F8B8BF-0B16-B36E-C1FE-1F9106746603}"/>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180562763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8F581-EA06-E49F-C109-19E9CBF8B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0FC15-605E-67A5-2017-5F094917A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8E73B-9D06-173B-2831-6BC8B9F0BD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C35666-BE95-6B5B-24F7-39594EE70092}"/>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72031194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7F025-5651-B8E7-5F2B-4E79979C8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6DFC5-349B-64EE-F823-3F9CD0DF9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0A77B-C89F-02E0-6A72-824AAF6230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4FD463-7A3C-C288-9255-C65F07A6420B}"/>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212368202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7CABD-D53E-6FFD-53FF-0AA8F725F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D5BD8-94CE-9290-517D-CA10BDBD5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42DFC-F6DE-0DD1-C1A6-A01C94025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892D1-98B7-415B-D60D-233FB8001649}"/>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407830339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49F2-DD31-2018-6E0E-7A798F112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8A9B3-AC5D-9144-E341-C16C87F42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DE291-C7BD-8F14-C106-3A0D33385B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F90EC1-20CA-5A5A-862A-72BB45EC1D96}"/>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253614070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43EF0-3161-6F89-FC7F-46B377557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7797D-21E6-84A8-B928-036B21F61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49948-0370-354E-5976-45C5E21170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82473F-1232-FD34-6E28-ABCC02E7D509}"/>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255711769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699A5-5E28-35F2-B483-A52102CF2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70E5F-451E-BFED-178C-04EFB1985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E0A01-AA48-F35A-97D8-065F6BFE65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8E9A01-44FF-61FA-AE29-CC7BC3DAE904}"/>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363880056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CA5A1-61B7-7410-C3CD-D90ED7652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23073-EE74-AC4A-7948-DE8649515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3C207-08CF-918B-CEE0-1E28FDECCC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8EE410-0BF1-8D34-6E1A-53AFF95115A8}"/>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33578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1D985-B443-3368-37F1-E0024A254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8B370-83DF-C0CD-7F39-A0A31ED7C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D1FD7-BDB4-AB92-C0F7-F1994D9C51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3141C8-6050-09D8-D4E7-0EC5CBCE2D06}"/>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176677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2D2C-856A-F575-8F26-1018B2F3B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D942A-C4F3-4669-CF1D-B2657A4DE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4831F-5B75-6C58-7D0F-F8E9CC807B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B64FA-5A96-AF44-E24C-518707A392E9}"/>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310441842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A366-7900-020F-FEA7-30DC61193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C15F3-6DA7-10ED-E5C4-12C936C53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09F9F-641E-5DDE-F110-0EB42EBD3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CD614E-66D2-B818-A985-1C973F5D2BE3}"/>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410756106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031E-D199-0AFD-E0E5-863D41B48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47A7B-0F54-71CF-6EC6-9283EA6A1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D2482-A0CE-AD55-916E-A6882B3DB5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0F076-5804-4B44-7083-574DBB7E09D8}"/>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385982288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EF7E6-BF84-020F-B82F-28031DF65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D5A10-504A-B187-0247-46C292214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DA2A8-6CAA-25F5-4E6B-74DB9F761D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02866B-0DB6-F7DF-4A6D-046393F420AD}"/>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297166491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66B7F-DBC7-2474-D670-7FF0EF615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6785D-9A68-6891-02E2-B404F0C72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CF4C6-35E8-FB90-CE9E-DA95B16BF5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29574C-E74E-C9E2-A17D-10E7625C4599}"/>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331306644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F02-408B-E92B-E13A-1EB71656C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9AAD9-2395-4F51-2785-2FE17E2E5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DF422-C132-EFE9-F26C-4FE8AC8C33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8F0226-DB82-3A37-819B-41D595B2488E}"/>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163401396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5F4C6-A91E-3E03-21BB-50F531D15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24452-29E5-3D7C-106C-F0A2172C5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C7923-FCC1-1E0C-F04E-563DCA5E4A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7B73EC-53F7-8034-E026-9D5175F96583}"/>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407077565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E4CA-6BB2-13E4-D460-2F1F94420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C9184-A327-7B6F-5451-C37679C51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F754F-9142-8DBB-5516-B29D30A99F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950E02-D36F-D7D7-D300-09EC47D9C217}"/>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22464071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C0EC9-2E76-6180-8E92-03B8DF303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C4A5E-5F48-3AE9-5E8D-31D28D2ED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A972D-83FE-E5EB-B8D0-D4483FDC05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9A095D-1022-1949-1D7F-9545A0A2161B}"/>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330110774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6A59-A7B3-D419-C9AB-96A3311DF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A81E1-E510-F771-E371-0DB80874E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71A74-0C49-32AE-8EFB-6378948795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193A43-473C-7774-A0A9-8D007C70865D}"/>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276725587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908C4-9B27-2951-E4B1-F5FD94D2F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6D8EB-830B-6794-782C-B61A1170C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48C15-2A0D-4A49-B322-4EF70F9CD2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67B9D1-DC29-4CCA-90B2-3972DB1586B8}"/>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260988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2BC34-4B5D-F169-843E-8766A8BFC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0F1DF-1191-54FA-0873-35AB60FB1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28F62-EF2D-08B3-B27B-A568CB89EE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5D7392-6F78-E3B1-16B4-09ABB520630F}"/>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429248579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D777C-87A0-19D8-4DA2-DD924A4D0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D3748-E8C9-CA95-118F-960E14383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281FF-16B6-D959-84E7-B0A0850AF8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23CC25-A940-A7AB-3EBE-CA344AEFABA1}"/>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300255628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90381-FD08-2AD7-5B07-7EC29703E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6C92A-2CA4-B66A-E1C2-651DAFB92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E7D9B-B49C-783E-5568-0B77FD2C5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22E3E5-7AC0-DF21-E43A-BECF8923901F}"/>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56142844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1362-42AD-56A1-98AD-A2035ED96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432C5-720D-4549-4CBE-B6B1208A9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C51B3-1D67-F3EA-8999-13D1C5A43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8F95E7-CB59-104A-7D3A-16A32CDDA406}"/>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226015264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B4FDA-B8B3-6881-4C31-A1FA74CDD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E7D11-335E-0A35-F9C4-818BDCFF7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922B1-8F10-142C-4222-D2717CDEEE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B50C8-0340-5A06-D37A-91DF348B4DF2}"/>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309749937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CECDC-6221-C20A-3BB5-02C75B9A5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6B349-E631-301B-4E94-68249BC47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3C432-A7E1-2B1E-8927-FA7B18E5E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03394E-251F-DE9F-47B3-92437C736815}"/>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4918726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9BA74-F0A3-5B87-F7ED-1E0270587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7308-82BD-A217-0DB7-46087ED47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BFE37-9BE4-B179-38C3-A1B56AE75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D84464-8D37-14DE-5EBA-B51839485AC7}"/>
              </a:ext>
            </a:extLst>
          </p:cNvPr>
          <p:cNvSpPr>
            <a:spLocks noGrp="1"/>
          </p:cNvSpPr>
          <p:nvPr>
            <p:ph type="sldNum" sz="quarter" idx="5"/>
          </p:nvPr>
        </p:nvSpPr>
        <p:spPr/>
        <p:txBody>
          <a:bodyPr/>
          <a:lstStyle/>
          <a:p>
            <a:fld id="{DB245632-D4FC-4E38-ADEE-4E3390753C23}" type="slidenum">
              <a:rPr lang="en-US" smtClean="0"/>
              <a:t>218</a:t>
            </a:fld>
            <a:endParaRPr lang="en-US" dirty="0"/>
          </a:p>
        </p:txBody>
      </p:sp>
    </p:spTree>
    <p:extLst>
      <p:ext uri="{BB962C8B-B14F-4D97-AF65-F5344CB8AC3E}">
        <p14:creationId xmlns:p14="http://schemas.microsoft.com/office/powerpoint/2010/main" val="271555630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017D2-5A0D-81C9-3B7F-AE12A2025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C4822-231E-7019-B083-1BA2F5833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0D8DD-2C59-69CD-D648-C03772A970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36B763-2998-F8F0-C9AA-A7428625EEAC}"/>
              </a:ext>
            </a:extLst>
          </p:cNvPr>
          <p:cNvSpPr>
            <a:spLocks noGrp="1"/>
          </p:cNvSpPr>
          <p:nvPr>
            <p:ph type="sldNum" sz="quarter" idx="5"/>
          </p:nvPr>
        </p:nvSpPr>
        <p:spPr/>
        <p:txBody>
          <a:bodyPr/>
          <a:lstStyle/>
          <a:p>
            <a:fld id="{DB245632-D4FC-4E38-ADEE-4E3390753C23}" type="slidenum">
              <a:rPr lang="en-US" smtClean="0"/>
              <a:t>219</a:t>
            </a:fld>
            <a:endParaRPr lang="en-US" dirty="0"/>
          </a:p>
        </p:txBody>
      </p:sp>
    </p:spTree>
    <p:extLst>
      <p:ext uri="{BB962C8B-B14F-4D97-AF65-F5344CB8AC3E}">
        <p14:creationId xmlns:p14="http://schemas.microsoft.com/office/powerpoint/2010/main" val="42938877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3B8E-AEA5-64EC-8840-FF3FE97A2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05764-1927-550F-EDDE-C9293DFAD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E0026-9019-F1A8-4436-432256063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EE93B9-DD7F-5882-E95E-BF0833BFFCF9}"/>
              </a:ext>
            </a:extLst>
          </p:cNvPr>
          <p:cNvSpPr>
            <a:spLocks noGrp="1"/>
          </p:cNvSpPr>
          <p:nvPr>
            <p:ph type="sldNum" sz="quarter" idx="5"/>
          </p:nvPr>
        </p:nvSpPr>
        <p:spPr/>
        <p:txBody>
          <a:bodyPr/>
          <a:lstStyle/>
          <a:p>
            <a:fld id="{DB245632-D4FC-4E38-ADEE-4E3390753C23}" type="slidenum">
              <a:rPr lang="en-US" smtClean="0"/>
              <a:t>220</a:t>
            </a:fld>
            <a:endParaRPr lang="en-US" dirty="0"/>
          </a:p>
        </p:txBody>
      </p:sp>
    </p:spTree>
    <p:extLst>
      <p:ext uri="{BB962C8B-B14F-4D97-AF65-F5344CB8AC3E}">
        <p14:creationId xmlns:p14="http://schemas.microsoft.com/office/powerpoint/2010/main" val="6443824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D846-6A65-7FB1-D595-03EAFD064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EA43B-F4E3-115F-DC5E-AE92B5075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4E844-2F39-BAE8-6AF9-C67A475CBF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5E8D9A-2644-1F28-A9D4-B9CD66E6C8B6}"/>
              </a:ext>
            </a:extLst>
          </p:cNvPr>
          <p:cNvSpPr>
            <a:spLocks noGrp="1"/>
          </p:cNvSpPr>
          <p:nvPr>
            <p:ph type="sldNum" sz="quarter" idx="5"/>
          </p:nvPr>
        </p:nvSpPr>
        <p:spPr/>
        <p:txBody>
          <a:bodyPr/>
          <a:lstStyle/>
          <a:p>
            <a:fld id="{DB245632-D4FC-4E38-ADEE-4E3390753C23}" type="slidenum">
              <a:rPr lang="en-US" smtClean="0"/>
              <a:t>221</a:t>
            </a:fld>
            <a:endParaRPr lang="en-US" dirty="0"/>
          </a:p>
        </p:txBody>
      </p:sp>
    </p:spTree>
    <p:extLst>
      <p:ext uri="{BB962C8B-B14F-4D97-AF65-F5344CB8AC3E}">
        <p14:creationId xmlns:p14="http://schemas.microsoft.com/office/powerpoint/2010/main" val="100512175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08C76-0BA3-7EF3-3346-7C8D89CF5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3BA3B-EADF-EE79-CCD4-9D09F394F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68D09-6C87-B431-AC65-699BE59BCD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BAB49E-46D3-12EF-2191-890DB386D593}"/>
              </a:ext>
            </a:extLst>
          </p:cNvPr>
          <p:cNvSpPr>
            <a:spLocks noGrp="1"/>
          </p:cNvSpPr>
          <p:nvPr>
            <p:ph type="sldNum" sz="quarter" idx="5"/>
          </p:nvPr>
        </p:nvSpPr>
        <p:spPr/>
        <p:txBody>
          <a:bodyPr/>
          <a:lstStyle/>
          <a:p>
            <a:fld id="{DB245632-D4FC-4E38-ADEE-4E3390753C23}" type="slidenum">
              <a:rPr lang="en-US" smtClean="0"/>
              <a:t>222</a:t>
            </a:fld>
            <a:endParaRPr lang="en-US" dirty="0"/>
          </a:p>
        </p:txBody>
      </p:sp>
    </p:spTree>
    <p:extLst>
      <p:ext uri="{BB962C8B-B14F-4D97-AF65-F5344CB8AC3E}">
        <p14:creationId xmlns:p14="http://schemas.microsoft.com/office/powerpoint/2010/main" val="3079680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53F-C873-3758-79D3-3F50F746F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64E93-CDF4-94ED-7B9D-FF7E95962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712D3-14CF-DACA-0CFE-30BA3B785A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444583-60F4-4CE8-627B-44900F55C596}"/>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134182456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B4F8-4DD8-E8F5-9360-0A9AAE4F7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33DCE-6D0C-76DB-F859-44B034744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88A47-DC4C-5DA0-67E1-03B8EF576C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CED4D-66F6-6AA5-E04F-1217D771DC09}"/>
              </a:ext>
            </a:extLst>
          </p:cNvPr>
          <p:cNvSpPr>
            <a:spLocks noGrp="1"/>
          </p:cNvSpPr>
          <p:nvPr>
            <p:ph type="sldNum" sz="quarter" idx="5"/>
          </p:nvPr>
        </p:nvSpPr>
        <p:spPr/>
        <p:txBody>
          <a:bodyPr/>
          <a:lstStyle/>
          <a:p>
            <a:fld id="{DB245632-D4FC-4E38-ADEE-4E3390753C23}" type="slidenum">
              <a:rPr lang="en-US" smtClean="0"/>
              <a:t>223</a:t>
            </a:fld>
            <a:endParaRPr lang="en-US" dirty="0"/>
          </a:p>
        </p:txBody>
      </p:sp>
    </p:spTree>
    <p:extLst>
      <p:ext uri="{BB962C8B-B14F-4D97-AF65-F5344CB8AC3E}">
        <p14:creationId xmlns:p14="http://schemas.microsoft.com/office/powerpoint/2010/main" val="171550906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3994-5A80-397B-7A22-160ADBDFE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B2249-2CA4-861C-0745-1F665C077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01FA9-E951-797F-D005-FE35BB7937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B4CFFD-D9B8-F7E4-9717-64A5C6F904B9}"/>
              </a:ext>
            </a:extLst>
          </p:cNvPr>
          <p:cNvSpPr>
            <a:spLocks noGrp="1"/>
          </p:cNvSpPr>
          <p:nvPr>
            <p:ph type="sldNum" sz="quarter" idx="5"/>
          </p:nvPr>
        </p:nvSpPr>
        <p:spPr/>
        <p:txBody>
          <a:bodyPr/>
          <a:lstStyle/>
          <a:p>
            <a:fld id="{DB245632-D4FC-4E38-ADEE-4E3390753C23}" type="slidenum">
              <a:rPr lang="en-US" smtClean="0"/>
              <a:t>224</a:t>
            </a:fld>
            <a:endParaRPr lang="en-US" dirty="0"/>
          </a:p>
        </p:txBody>
      </p:sp>
    </p:spTree>
    <p:extLst>
      <p:ext uri="{BB962C8B-B14F-4D97-AF65-F5344CB8AC3E}">
        <p14:creationId xmlns:p14="http://schemas.microsoft.com/office/powerpoint/2010/main" val="398086389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14622-D1A2-002E-23A7-38B50DFCF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E679-BAFB-E43D-E616-46522D354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42062-9C46-A3C6-1A4D-E19913008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2FFD18-4E22-6AD9-7630-D2BB51D7ED2B}"/>
              </a:ext>
            </a:extLst>
          </p:cNvPr>
          <p:cNvSpPr>
            <a:spLocks noGrp="1"/>
          </p:cNvSpPr>
          <p:nvPr>
            <p:ph type="sldNum" sz="quarter" idx="5"/>
          </p:nvPr>
        </p:nvSpPr>
        <p:spPr/>
        <p:txBody>
          <a:bodyPr/>
          <a:lstStyle/>
          <a:p>
            <a:fld id="{DB245632-D4FC-4E38-ADEE-4E3390753C23}" type="slidenum">
              <a:rPr lang="en-US" smtClean="0"/>
              <a:t>225</a:t>
            </a:fld>
            <a:endParaRPr lang="en-US" dirty="0"/>
          </a:p>
        </p:txBody>
      </p:sp>
    </p:spTree>
    <p:extLst>
      <p:ext uri="{BB962C8B-B14F-4D97-AF65-F5344CB8AC3E}">
        <p14:creationId xmlns:p14="http://schemas.microsoft.com/office/powerpoint/2010/main" val="78656701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4F39-D568-BB3D-7365-95D5D36E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DF00A-62FA-5AC2-5C8B-DAD9C182A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F3CC7-4C1F-08A9-B0FC-2C516A3D52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2D6BC3-E588-D208-205B-438E8BDD8344}"/>
              </a:ext>
            </a:extLst>
          </p:cNvPr>
          <p:cNvSpPr>
            <a:spLocks noGrp="1"/>
          </p:cNvSpPr>
          <p:nvPr>
            <p:ph type="sldNum" sz="quarter" idx="5"/>
          </p:nvPr>
        </p:nvSpPr>
        <p:spPr/>
        <p:txBody>
          <a:bodyPr/>
          <a:lstStyle/>
          <a:p>
            <a:fld id="{DB245632-D4FC-4E38-ADEE-4E3390753C23}" type="slidenum">
              <a:rPr lang="en-US" smtClean="0"/>
              <a:t>226</a:t>
            </a:fld>
            <a:endParaRPr lang="en-US" dirty="0"/>
          </a:p>
        </p:txBody>
      </p:sp>
    </p:spTree>
    <p:extLst>
      <p:ext uri="{BB962C8B-B14F-4D97-AF65-F5344CB8AC3E}">
        <p14:creationId xmlns:p14="http://schemas.microsoft.com/office/powerpoint/2010/main" val="401819995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F02A-1A2B-007B-8EC3-B76450059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55AAE-8E6D-567C-03E0-0BD609A39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EC098-82CB-E48A-1D29-467013998B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02B1BD-EA64-A39F-D2AD-C937B437D41E}"/>
              </a:ext>
            </a:extLst>
          </p:cNvPr>
          <p:cNvSpPr>
            <a:spLocks noGrp="1"/>
          </p:cNvSpPr>
          <p:nvPr>
            <p:ph type="sldNum" sz="quarter" idx="5"/>
          </p:nvPr>
        </p:nvSpPr>
        <p:spPr/>
        <p:txBody>
          <a:bodyPr/>
          <a:lstStyle/>
          <a:p>
            <a:fld id="{DB245632-D4FC-4E38-ADEE-4E3390753C23}" type="slidenum">
              <a:rPr lang="en-US" smtClean="0"/>
              <a:t>227</a:t>
            </a:fld>
            <a:endParaRPr lang="en-US" dirty="0"/>
          </a:p>
        </p:txBody>
      </p:sp>
    </p:spTree>
    <p:extLst>
      <p:ext uri="{BB962C8B-B14F-4D97-AF65-F5344CB8AC3E}">
        <p14:creationId xmlns:p14="http://schemas.microsoft.com/office/powerpoint/2010/main" val="154208147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C22B7-8ADF-3F33-7C12-462246E52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AAA67-0FDF-0012-BC86-11C150D77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90948-816F-9F49-E8DE-09F8639760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3ABCC6-114A-B201-1095-63F2E91DD81D}"/>
              </a:ext>
            </a:extLst>
          </p:cNvPr>
          <p:cNvSpPr>
            <a:spLocks noGrp="1"/>
          </p:cNvSpPr>
          <p:nvPr>
            <p:ph type="sldNum" sz="quarter" idx="5"/>
          </p:nvPr>
        </p:nvSpPr>
        <p:spPr/>
        <p:txBody>
          <a:bodyPr/>
          <a:lstStyle/>
          <a:p>
            <a:fld id="{DB245632-D4FC-4E38-ADEE-4E3390753C23}" type="slidenum">
              <a:rPr lang="en-US" smtClean="0"/>
              <a:t>228</a:t>
            </a:fld>
            <a:endParaRPr lang="en-US" dirty="0"/>
          </a:p>
        </p:txBody>
      </p:sp>
    </p:spTree>
    <p:extLst>
      <p:ext uri="{BB962C8B-B14F-4D97-AF65-F5344CB8AC3E}">
        <p14:creationId xmlns:p14="http://schemas.microsoft.com/office/powerpoint/2010/main" val="267091689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E9CB-CCA0-B570-F6F5-4296D8EE9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EBC9C-6CCB-69DA-C705-1C86D04E5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03509-860C-0A6A-AA00-7FD9CD850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FEB670-63B5-C3E7-98CD-DCAAB6DFCA01}"/>
              </a:ext>
            </a:extLst>
          </p:cNvPr>
          <p:cNvSpPr>
            <a:spLocks noGrp="1"/>
          </p:cNvSpPr>
          <p:nvPr>
            <p:ph type="sldNum" sz="quarter" idx="5"/>
          </p:nvPr>
        </p:nvSpPr>
        <p:spPr/>
        <p:txBody>
          <a:bodyPr/>
          <a:lstStyle/>
          <a:p>
            <a:fld id="{DB245632-D4FC-4E38-ADEE-4E3390753C23}" type="slidenum">
              <a:rPr lang="en-US" smtClean="0"/>
              <a:t>229</a:t>
            </a:fld>
            <a:endParaRPr lang="en-US" dirty="0"/>
          </a:p>
        </p:txBody>
      </p:sp>
    </p:spTree>
    <p:extLst>
      <p:ext uri="{BB962C8B-B14F-4D97-AF65-F5344CB8AC3E}">
        <p14:creationId xmlns:p14="http://schemas.microsoft.com/office/powerpoint/2010/main" val="388350614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26AC-11EB-7880-C06D-3D9CE3EC8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D1CE2-C894-83A6-AC65-8F85823E4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9D08D-4A7D-7684-A72D-33E7D7892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1CB670-91DA-2395-E457-F782A8DEA051}"/>
              </a:ext>
            </a:extLst>
          </p:cNvPr>
          <p:cNvSpPr>
            <a:spLocks noGrp="1"/>
          </p:cNvSpPr>
          <p:nvPr>
            <p:ph type="sldNum" sz="quarter" idx="5"/>
          </p:nvPr>
        </p:nvSpPr>
        <p:spPr/>
        <p:txBody>
          <a:bodyPr/>
          <a:lstStyle/>
          <a:p>
            <a:fld id="{DB245632-D4FC-4E38-ADEE-4E3390753C23}" type="slidenum">
              <a:rPr lang="en-US" smtClean="0"/>
              <a:t>230</a:t>
            </a:fld>
            <a:endParaRPr lang="en-US" dirty="0"/>
          </a:p>
        </p:txBody>
      </p:sp>
    </p:spTree>
    <p:extLst>
      <p:ext uri="{BB962C8B-B14F-4D97-AF65-F5344CB8AC3E}">
        <p14:creationId xmlns:p14="http://schemas.microsoft.com/office/powerpoint/2010/main" val="202375902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A2104-DEC8-CE64-7D0F-650CF1BE1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5B412-486C-DC80-842B-2FA52651D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02812-6EFF-EB15-1071-3AF5AA0E51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5C4A1E-A5CF-8ACA-27D6-D5892EE9189E}"/>
              </a:ext>
            </a:extLst>
          </p:cNvPr>
          <p:cNvSpPr>
            <a:spLocks noGrp="1"/>
          </p:cNvSpPr>
          <p:nvPr>
            <p:ph type="sldNum" sz="quarter" idx="5"/>
          </p:nvPr>
        </p:nvSpPr>
        <p:spPr/>
        <p:txBody>
          <a:bodyPr/>
          <a:lstStyle/>
          <a:p>
            <a:fld id="{DB245632-D4FC-4E38-ADEE-4E3390753C23}" type="slidenum">
              <a:rPr lang="en-US" smtClean="0"/>
              <a:t>231</a:t>
            </a:fld>
            <a:endParaRPr lang="en-US" dirty="0"/>
          </a:p>
        </p:txBody>
      </p:sp>
    </p:spTree>
    <p:extLst>
      <p:ext uri="{BB962C8B-B14F-4D97-AF65-F5344CB8AC3E}">
        <p14:creationId xmlns:p14="http://schemas.microsoft.com/office/powerpoint/2010/main" val="304964784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42354-2978-C025-F44C-750226B70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1955F-7A63-803C-E738-CBA557D7C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115AA-4C5E-F92B-8AE3-E2F215346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9CE271-A423-CAE3-153C-1F5FE6F75DC7}"/>
              </a:ext>
            </a:extLst>
          </p:cNvPr>
          <p:cNvSpPr>
            <a:spLocks noGrp="1"/>
          </p:cNvSpPr>
          <p:nvPr>
            <p:ph type="sldNum" sz="quarter" idx="5"/>
          </p:nvPr>
        </p:nvSpPr>
        <p:spPr/>
        <p:txBody>
          <a:bodyPr/>
          <a:lstStyle/>
          <a:p>
            <a:fld id="{DB245632-D4FC-4E38-ADEE-4E3390753C23}" type="slidenum">
              <a:rPr lang="en-US" smtClean="0"/>
              <a:t>232</a:t>
            </a:fld>
            <a:endParaRPr lang="en-US" dirty="0"/>
          </a:p>
        </p:txBody>
      </p:sp>
    </p:spTree>
    <p:extLst>
      <p:ext uri="{BB962C8B-B14F-4D97-AF65-F5344CB8AC3E}">
        <p14:creationId xmlns:p14="http://schemas.microsoft.com/office/powerpoint/2010/main" val="1367671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72FAB-87CF-51D7-E448-6F1D90CC7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193EF-760B-A4C2-8D29-43C6D9DF6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ABA1A-2FC6-BEFB-A7CB-74A43748FF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76600-326B-E051-2030-8537B1AD7CC3}"/>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337008355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F843-52DE-2F27-635F-6F4F9142A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EEEB4-F3E8-16D1-07EB-38F792484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B71CB-F4EB-3DDF-7F9B-3B1F8687B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D373F1-CCE0-052A-09FC-62DF30664F90}"/>
              </a:ext>
            </a:extLst>
          </p:cNvPr>
          <p:cNvSpPr>
            <a:spLocks noGrp="1"/>
          </p:cNvSpPr>
          <p:nvPr>
            <p:ph type="sldNum" sz="quarter" idx="5"/>
          </p:nvPr>
        </p:nvSpPr>
        <p:spPr/>
        <p:txBody>
          <a:bodyPr/>
          <a:lstStyle/>
          <a:p>
            <a:fld id="{DB245632-D4FC-4E38-ADEE-4E3390753C23}" type="slidenum">
              <a:rPr lang="en-US" smtClean="0"/>
              <a:t>233</a:t>
            </a:fld>
            <a:endParaRPr lang="en-US" dirty="0"/>
          </a:p>
        </p:txBody>
      </p:sp>
    </p:spTree>
    <p:extLst>
      <p:ext uri="{BB962C8B-B14F-4D97-AF65-F5344CB8AC3E}">
        <p14:creationId xmlns:p14="http://schemas.microsoft.com/office/powerpoint/2010/main" val="164568163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470B0-CE96-0118-8CFA-CA27BA3A1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2D570-2CBD-FAE4-72DC-C82865517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9042D-1B9F-BB7B-FADC-5D14907EEB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445A01-A2DC-B8D9-CC6F-D28DA38601DE}"/>
              </a:ext>
            </a:extLst>
          </p:cNvPr>
          <p:cNvSpPr>
            <a:spLocks noGrp="1"/>
          </p:cNvSpPr>
          <p:nvPr>
            <p:ph type="sldNum" sz="quarter" idx="5"/>
          </p:nvPr>
        </p:nvSpPr>
        <p:spPr/>
        <p:txBody>
          <a:bodyPr/>
          <a:lstStyle/>
          <a:p>
            <a:fld id="{DB245632-D4FC-4E38-ADEE-4E3390753C23}" type="slidenum">
              <a:rPr lang="en-US" smtClean="0"/>
              <a:t>234</a:t>
            </a:fld>
            <a:endParaRPr lang="en-US" dirty="0"/>
          </a:p>
        </p:txBody>
      </p:sp>
    </p:spTree>
    <p:extLst>
      <p:ext uri="{BB962C8B-B14F-4D97-AF65-F5344CB8AC3E}">
        <p14:creationId xmlns:p14="http://schemas.microsoft.com/office/powerpoint/2010/main" val="401479150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3EBB9-E821-66B7-D25A-51A36E07F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539B6-701F-610E-8727-DA5926870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9C157-4418-5DBB-96FE-C97D9D8D83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9B4A01-7F53-523C-0B34-78BDEE849A06}"/>
              </a:ext>
            </a:extLst>
          </p:cNvPr>
          <p:cNvSpPr>
            <a:spLocks noGrp="1"/>
          </p:cNvSpPr>
          <p:nvPr>
            <p:ph type="sldNum" sz="quarter" idx="5"/>
          </p:nvPr>
        </p:nvSpPr>
        <p:spPr/>
        <p:txBody>
          <a:bodyPr/>
          <a:lstStyle/>
          <a:p>
            <a:fld id="{DB245632-D4FC-4E38-ADEE-4E3390753C23}" type="slidenum">
              <a:rPr lang="en-US" smtClean="0"/>
              <a:t>235</a:t>
            </a:fld>
            <a:endParaRPr lang="en-US" dirty="0"/>
          </a:p>
        </p:txBody>
      </p:sp>
    </p:spTree>
    <p:extLst>
      <p:ext uri="{BB962C8B-B14F-4D97-AF65-F5344CB8AC3E}">
        <p14:creationId xmlns:p14="http://schemas.microsoft.com/office/powerpoint/2010/main" val="260075829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84A4-17C3-D64F-F786-ABF59A430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ADBD3-CC07-E8D5-ECC0-6C336F710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2F471-6911-B7B2-6923-8CA22C4010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9A9A48-2F1B-52BC-A6A2-7F579C1301DE}"/>
              </a:ext>
            </a:extLst>
          </p:cNvPr>
          <p:cNvSpPr>
            <a:spLocks noGrp="1"/>
          </p:cNvSpPr>
          <p:nvPr>
            <p:ph type="sldNum" sz="quarter" idx="5"/>
          </p:nvPr>
        </p:nvSpPr>
        <p:spPr/>
        <p:txBody>
          <a:bodyPr/>
          <a:lstStyle/>
          <a:p>
            <a:fld id="{DB245632-D4FC-4E38-ADEE-4E3390753C23}" type="slidenum">
              <a:rPr lang="en-US" smtClean="0"/>
              <a:t>236</a:t>
            </a:fld>
            <a:endParaRPr lang="en-US" dirty="0"/>
          </a:p>
        </p:txBody>
      </p:sp>
    </p:spTree>
    <p:extLst>
      <p:ext uri="{BB962C8B-B14F-4D97-AF65-F5344CB8AC3E}">
        <p14:creationId xmlns:p14="http://schemas.microsoft.com/office/powerpoint/2010/main" val="90790926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D41E-C405-0E4F-CC1E-74D80D86D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5412C-4646-E73F-1D35-7E1E7D240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AA621-2778-C5C3-8242-9796E1ABDF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8DE110-EAD1-6A6D-5531-235685B6AF25}"/>
              </a:ext>
            </a:extLst>
          </p:cNvPr>
          <p:cNvSpPr>
            <a:spLocks noGrp="1"/>
          </p:cNvSpPr>
          <p:nvPr>
            <p:ph type="sldNum" sz="quarter" idx="5"/>
          </p:nvPr>
        </p:nvSpPr>
        <p:spPr/>
        <p:txBody>
          <a:bodyPr/>
          <a:lstStyle/>
          <a:p>
            <a:fld id="{DB245632-D4FC-4E38-ADEE-4E3390753C23}" type="slidenum">
              <a:rPr lang="en-US" smtClean="0"/>
              <a:t>237</a:t>
            </a:fld>
            <a:endParaRPr lang="en-US" dirty="0"/>
          </a:p>
        </p:txBody>
      </p:sp>
    </p:spTree>
    <p:extLst>
      <p:ext uri="{BB962C8B-B14F-4D97-AF65-F5344CB8AC3E}">
        <p14:creationId xmlns:p14="http://schemas.microsoft.com/office/powerpoint/2010/main" val="340674594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CF36-AF2F-F8BC-0BB4-95D8A9853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94C3A-2B47-4BB9-257A-BD5B19F5C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FB21E-B6A1-1166-73BE-3C0A1A2A6D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6E09B-FB24-1B1B-D61E-77641906E218}"/>
              </a:ext>
            </a:extLst>
          </p:cNvPr>
          <p:cNvSpPr>
            <a:spLocks noGrp="1"/>
          </p:cNvSpPr>
          <p:nvPr>
            <p:ph type="sldNum" sz="quarter" idx="5"/>
          </p:nvPr>
        </p:nvSpPr>
        <p:spPr/>
        <p:txBody>
          <a:bodyPr/>
          <a:lstStyle/>
          <a:p>
            <a:fld id="{DB245632-D4FC-4E38-ADEE-4E3390753C23}" type="slidenum">
              <a:rPr lang="en-US" smtClean="0"/>
              <a:t>238</a:t>
            </a:fld>
            <a:endParaRPr lang="en-US" dirty="0"/>
          </a:p>
        </p:txBody>
      </p:sp>
    </p:spTree>
    <p:extLst>
      <p:ext uri="{BB962C8B-B14F-4D97-AF65-F5344CB8AC3E}">
        <p14:creationId xmlns:p14="http://schemas.microsoft.com/office/powerpoint/2010/main" val="78336256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7191F-0A1D-C904-A697-C4969BED7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F55B1-1A35-59E6-95DF-44ABB3262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68ED2-0DBC-2C4E-1EB1-0E05DA7428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D116A1-A013-B238-F961-8C432764AC71}"/>
              </a:ext>
            </a:extLst>
          </p:cNvPr>
          <p:cNvSpPr>
            <a:spLocks noGrp="1"/>
          </p:cNvSpPr>
          <p:nvPr>
            <p:ph type="sldNum" sz="quarter" idx="5"/>
          </p:nvPr>
        </p:nvSpPr>
        <p:spPr/>
        <p:txBody>
          <a:bodyPr/>
          <a:lstStyle/>
          <a:p>
            <a:fld id="{DB245632-D4FC-4E38-ADEE-4E3390753C23}" type="slidenum">
              <a:rPr lang="en-US" smtClean="0"/>
              <a:t>239</a:t>
            </a:fld>
            <a:endParaRPr lang="en-US" dirty="0"/>
          </a:p>
        </p:txBody>
      </p:sp>
    </p:spTree>
    <p:extLst>
      <p:ext uri="{BB962C8B-B14F-4D97-AF65-F5344CB8AC3E}">
        <p14:creationId xmlns:p14="http://schemas.microsoft.com/office/powerpoint/2010/main" val="31990665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1AC45-F805-A24D-8792-CE0F7B856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3DFF-7871-47F5-D705-923F8A6D6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03059-9EE3-670B-0434-90F7E5244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A8350-824F-E1E2-BB8A-83E4A87191B5}"/>
              </a:ext>
            </a:extLst>
          </p:cNvPr>
          <p:cNvSpPr>
            <a:spLocks noGrp="1"/>
          </p:cNvSpPr>
          <p:nvPr>
            <p:ph type="sldNum" sz="quarter" idx="5"/>
          </p:nvPr>
        </p:nvSpPr>
        <p:spPr/>
        <p:txBody>
          <a:bodyPr/>
          <a:lstStyle/>
          <a:p>
            <a:fld id="{DB245632-D4FC-4E38-ADEE-4E3390753C23}" type="slidenum">
              <a:rPr lang="en-US" smtClean="0"/>
              <a:t>240</a:t>
            </a:fld>
            <a:endParaRPr lang="en-US" dirty="0"/>
          </a:p>
        </p:txBody>
      </p:sp>
    </p:spTree>
    <p:extLst>
      <p:ext uri="{BB962C8B-B14F-4D97-AF65-F5344CB8AC3E}">
        <p14:creationId xmlns:p14="http://schemas.microsoft.com/office/powerpoint/2010/main" val="34997027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277FE-B5B8-136B-80DE-1366EC75A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33F6B-426D-ED6E-21D6-115DEF7A8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3FD8D-5208-403A-1F9F-F5681010EF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30DE36-5B85-4CAE-3668-40354E403EAD}"/>
              </a:ext>
            </a:extLst>
          </p:cNvPr>
          <p:cNvSpPr>
            <a:spLocks noGrp="1"/>
          </p:cNvSpPr>
          <p:nvPr>
            <p:ph type="sldNum" sz="quarter" idx="5"/>
          </p:nvPr>
        </p:nvSpPr>
        <p:spPr/>
        <p:txBody>
          <a:bodyPr/>
          <a:lstStyle/>
          <a:p>
            <a:fld id="{DB245632-D4FC-4E38-ADEE-4E3390753C23}" type="slidenum">
              <a:rPr lang="en-US" smtClean="0"/>
              <a:t>241</a:t>
            </a:fld>
            <a:endParaRPr lang="en-US" dirty="0"/>
          </a:p>
        </p:txBody>
      </p:sp>
    </p:spTree>
    <p:extLst>
      <p:ext uri="{BB962C8B-B14F-4D97-AF65-F5344CB8AC3E}">
        <p14:creationId xmlns:p14="http://schemas.microsoft.com/office/powerpoint/2010/main" val="24172027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9D10A-013D-958B-476A-226A3F90F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6C2CA-EF00-B597-313C-D25204960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9A29F-A833-4D8A-2FC3-5D2B80823B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069C92-22C5-83DB-A53C-135022CB1997}"/>
              </a:ext>
            </a:extLst>
          </p:cNvPr>
          <p:cNvSpPr>
            <a:spLocks noGrp="1"/>
          </p:cNvSpPr>
          <p:nvPr>
            <p:ph type="sldNum" sz="quarter" idx="5"/>
          </p:nvPr>
        </p:nvSpPr>
        <p:spPr/>
        <p:txBody>
          <a:bodyPr/>
          <a:lstStyle/>
          <a:p>
            <a:fld id="{DB245632-D4FC-4E38-ADEE-4E3390753C23}" type="slidenum">
              <a:rPr lang="en-US" smtClean="0"/>
              <a:t>242</a:t>
            </a:fld>
            <a:endParaRPr lang="en-US" dirty="0"/>
          </a:p>
        </p:txBody>
      </p:sp>
    </p:spTree>
    <p:extLst>
      <p:ext uri="{BB962C8B-B14F-4D97-AF65-F5344CB8AC3E}">
        <p14:creationId xmlns:p14="http://schemas.microsoft.com/office/powerpoint/2010/main" val="581948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3530-BAFC-B729-2FED-0C09F67EA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EC14B-74ED-F596-3FE1-B224103B8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785EE-B605-93B5-0B21-DD5A013F38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494DF-CD5C-0438-262E-1BC3F85D2666}"/>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2905464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E965D-265E-6137-BBA8-97CA106D1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616F3-79D4-259A-B66F-79946A98F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82CB4-3F07-4FFC-3EFE-C652C0D3DC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C3BC85-DEBE-27D4-254C-5058E02623D4}"/>
              </a:ext>
            </a:extLst>
          </p:cNvPr>
          <p:cNvSpPr>
            <a:spLocks noGrp="1"/>
          </p:cNvSpPr>
          <p:nvPr>
            <p:ph type="sldNum" sz="quarter" idx="5"/>
          </p:nvPr>
        </p:nvSpPr>
        <p:spPr/>
        <p:txBody>
          <a:bodyPr/>
          <a:lstStyle/>
          <a:p>
            <a:fld id="{DB245632-D4FC-4E38-ADEE-4E3390753C23}" type="slidenum">
              <a:rPr lang="en-US" smtClean="0"/>
              <a:t>243</a:t>
            </a:fld>
            <a:endParaRPr lang="en-US" dirty="0"/>
          </a:p>
        </p:txBody>
      </p:sp>
    </p:spTree>
    <p:extLst>
      <p:ext uri="{BB962C8B-B14F-4D97-AF65-F5344CB8AC3E}">
        <p14:creationId xmlns:p14="http://schemas.microsoft.com/office/powerpoint/2010/main" val="157892479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BCE28-B7A7-74D5-EA04-2558CCB6D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D0971-7B81-1785-F713-F2951CDB0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2D765-F760-B7FA-DA4D-D8BC08F04A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793D65-5269-9CA0-7E4F-7F4147F74EE3}"/>
              </a:ext>
            </a:extLst>
          </p:cNvPr>
          <p:cNvSpPr>
            <a:spLocks noGrp="1"/>
          </p:cNvSpPr>
          <p:nvPr>
            <p:ph type="sldNum" sz="quarter" idx="5"/>
          </p:nvPr>
        </p:nvSpPr>
        <p:spPr/>
        <p:txBody>
          <a:bodyPr/>
          <a:lstStyle/>
          <a:p>
            <a:fld id="{DB245632-D4FC-4E38-ADEE-4E3390753C23}" type="slidenum">
              <a:rPr lang="en-US" smtClean="0"/>
              <a:t>245</a:t>
            </a:fld>
            <a:endParaRPr lang="en-US" dirty="0"/>
          </a:p>
        </p:txBody>
      </p:sp>
    </p:spTree>
    <p:extLst>
      <p:ext uri="{BB962C8B-B14F-4D97-AF65-F5344CB8AC3E}">
        <p14:creationId xmlns:p14="http://schemas.microsoft.com/office/powerpoint/2010/main" val="108393278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8369C-FC64-A202-D69B-3F8078CC0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92E5A-3235-A1F0-6E1D-1F6EF7EE3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F389D-97F4-DBF5-C534-53D87EEAE0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9E6F4C-D2BD-29A5-D87F-E3B985B2CA76}"/>
              </a:ext>
            </a:extLst>
          </p:cNvPr>
          <p:cNvSpPr>
            <a:spLocks noGrp="1"/>
          </p:cNvSpPr>
          <p:nvPr>
            <p:ph type="sldNum" sz="quarter" idx="5"/>
          </p:nvPr>
        </p:nvSpPr>
        <p:spPr/>
        <p:txBody>
          <a:bodyPr/>
          <a:lstStyle/>
          <a:p>
            <a:fld id="{DB245632-D4FC-4E38-ADEE-4E3390753C23}" type="slidenum">
              <a:rPr lang="en-US" smtClean="0"/>
              <a:t>246</a:t>
            </a:fld>
            <a:endParaRPr lang="en-US" dirty="0"/>
          </a:p>
        </p:txBody>
      </p:sp>
    </p:spTree>
    <p:extLst>
      <p:ext uri="{BB962C8B-B14F-4D97-AF65-F5344CB8AC3E}">
        <p14:creationId xmlns:p14="http://schemas.microsoft.com/office/powerpoint/2010/main" val="345849808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AA24-6676-DA06-ADF6-154968330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0C8D5-6881-23FF-1F9F-1C8C6EE6A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37E50-DC12-A9D3-41B6-01C47212F5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82F58C-346C-5B9A-C870-5BD617383D50}"/>
              </a:ext>
            </a:extLst>
          </p:cNvPr>
          <p:cNvSpPr>
            <a:spLocks noGrp="1"/>
          </p:cNvSpPr>
          <p:nvPr>
            <p:ph type="sldNum" sz="quarter" idx="5"/>
          </p:nvPr>
        </p:nvSpPr>
        <p:spPr/>
        <p:txBody>
          <a:bodyPr/>
          <a:lstStyle/>
          <a:p>
            <a:fld id="{DB245632-D4FC-4E38-ADEE-4E3390753C23}" type="slidenum">
              <a:rPr lang="en-US" smtClean="0"/>
              <a:t>247</a:t>
            </a:fld>
            <a:endParaRPr lang="en-US" dirty="0"/>
          </a:p>
        </p:txBody>
      </p:sp>
    </p:spTree>
    <p:extLst>
      <p:ext uri="{BB962C8B-B14F-4D97-AF65-F5344CB8AC3E}">
        <p14:creationId xmlns:p14="http://schemas.microsoft.com/office/powerpoint/2010/main" val="102821245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EF66-DF78-EAF5-D4FE-328257C3D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093D7-1C22-50FD-B5D7-E0EB316B2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EA287-DC43-79B4-35D2-6B50DA0A5C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B6A69-20A4-424A-4DFD-E0DA62816330}"/>
              </a:ext>
            </a:extLst>
          </p:cNvPr>
          <p:cNvSpPr>
            <a:spLocks noGrp="1"/>
          </p:cNvSpPr>
          <p:nvPr>
            <p:ph type="sldNum" sz="quarter" idx="5"/>
          </p:nvPr>
        </p:nvSpPr>
        <p:spPr/>
        <p:txBody>
          <a:bodyPr/>
          <a:lstStyle/>
          <a:p>
            <a:fld id="{DB245632-D4FC-4E38-ADEE-4E3390753C23}" type="slidenum">
              <a:rPr lang="en-US" smtClean="0"/>
              <a:t>248</a:t>
            </a:fld>
            <a:endParaRPr lang="en-US" dirty="0"/>
          </a:p>
        </p:txBody>
      </p:sp>
    </p:spTree>
    <p:extLst>
      <p:ext uri="{BB962C8B-B14F-4D97-AF65-F5344CB8AC3E}">
        <p14:creationId xmlns:p14="http://schemas.microsoft.com/office/powerpoint/2010/main" val="399211868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5C3B-B518-9825-A8BA-F8F1E8F85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F8DA-2675-6756-B2D1-E01A65B47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5D3AC-6E30-77EC-D818-5B9B4201E2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536A15-6576-D748-FC71-15EA8FA97153}"/>
              </a:ext>
            </a:extLst>
          </p:cNvPr>
          <p:cNvSpPr>
            <a:spLocks noGrp="1"/>
          </p:cNvSpPr>
          <p:nvPr>
            <p:ph type="sldNum" sz="quarter" idx="5"/>
          </p:nvPr>
        </p:nvSpPr>
        <p:spPr/>
        <p:txBody>
          <a:bodyPr/>
          <a:lstStyle/>
          <a:p>
            <a:fld id="{DB245632-D4FC-4E38-ADEE-4E3390753C23}" type="slidenum">
              <a:rPr lang="en-US" smtClean="0"/>
              <a:t>249</a:t>
            </a:fld>
            <a:endParaRPr lang="en-US" dirty="0"/>
          </a:p>
        </p:txBody>
      </p:sp>
    </p:spTree>
    <p:extLst>
      <p:ext uri="{BB962C8B-B14F-4D97-AF65-F5344CB8AC3E}">
        <p14:creationId xmlns:p14="http://schemas.microsoft.com/office/powerpoint/2010/main" val="246001661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C1CC0-4BD2-DCEF-A5D0-9151CF592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D431A-509B-B477-6762-95F45496B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00CFE-7649-AFDD-C2D4-0E654FF2BE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B5E56-163C-C531-C2E0-A646DF83D6C4}"/>
              </a:ext>
            </a:extLst>
          </p:cNvPr>
          <p:cNvSpPr>
            <a:spLocks noGrp="1"/>
          </p:cNvSpPr>
          <p:nvPr>
            <p:ph type="sldNum" sz="quarter" idx="5"/>
          </p:nvPr>
        </p:nvSpPr>
        <p:spPr/>
        <p:txBody>
          <a:bodyPr/>
          <a:lstStyle/>
          <a:p>
            <a:fld id="{DB245632-D4FC-4E38-ADEE-4E3390753C23}" type="slidenum">
              <a:rPr lang="en-US" smtClean="0"/>
              <a:t>250</a:t>
            </a:fld>
            <a:endParaRPr lang="en-US" dirty="0"/>
          </a:p>
        </p:txBody>
      </p:sp>
    </p:spTree>
    <p:extLst>
      <p:ext uri="{BB962C8B-B14F-4D97-AF65-F5344CB8AC3E}">
        <p14:creationId xmlns:p14="http://schemas.microsoft.com/office/powerpoint/2010/main" val="319816686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31A7B-7863-3321-8A62-E65DB10B7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E8D1F-A8FA-CBCA-2763-CFE3F3964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9D3AF-E329-1F6F-8C99-357AE711DE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0648EB-471C-4679-4E96-A14CD68B6309}"/>
              </a:ext>
            </a:extLst>
          </p:cNvPr>
          <p:cNvSpPr>
            <a:spLocks noGrp="1"/>
          </p:cNvSpPr>
          <p:nvPr>
            <p:ph type="sldNum" sz="quarter" idx="5"/>
          </p:nvPr>
        </p:nvSpPr>
        <p:spPr/>
        <p:txBody>
          <a:bodyPr/>
          <a:lstStyle/>
          <a:p>
            <a:fld id="{DB245632-D4FC-4E38-ADEE-4E3390753C23}" type="slidenum">
              <a:rPr lang="en-US" smtClean="0"/>
              <a:t>251</a:t>
            </a:fld>
            <a:endParaRPr lang="en-US" dirty="0"/>
          </a:p>
        </p:txBody>
      </p:sp>
    </p:spTree>
    <p:extLst>
      <p:ext uri="{BB962C8B-B14F-4D97-AF65-F5344CB8AC3E}">
        <p14:creationId xmlns:p14="http://schemas.microsoft.com/office/powerpoint/2010/main" val="240846822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CE4BB-2933-2CDD-7D05-06D7835B4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35C27-88F8-49D3-FB0D-75FE3E5A2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9CC3C-8052-E18A-DC54-9A3F907934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903DD3-C06C-3F7F-A818-08BBFCA5A534}"/>
              </a:ext>
            </a:extLst>
          </p:cNvPr>
          <p:cNvSpPr>
            <a:spLocks noGrp="1"/>
          </p:cNvSpPr>
          <p:nvPr>
            <p:ph type="sldNum" sz="quarter" idx="5"/>
          </p:nvPr>
        </p:nvSpPr>
        <p:spPr/>
        <p:txBody>
          <a:bodyPr/>
          <a:lstStyle/>
          <a:p>
            <a:fld id="{DB245632-D4FC-4E38-ADEE-4E3390753C23}" type="slidenum">
              <a:rPr lang="en-US" smtClean="0"/>
              <a:t>252</a:t>
            </a:fld>
            <a:endParaRPr lang="en-US" dirty="0"/>
          </a:p>
        </p:txBody>
      </p:sp>
    </p:spTree>
    <p:extLst>
      <p:ext uri="{BB962C8B-B14F-4D97-AF65-F5344CB8AC3E}">
        <p14:creationId xmlns:p14="http://schemas.microsoft.com/office/powerpoint/2010/main" val="15901026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749D6-2BB8-1687-1C04-F813956E5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83319-ACB3-664B-A426-75B3591B9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224D0-422B-6A18-520C-5C046EF5D9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723F4-86E7-967D-7093-2D289E39265A}"/>
              </a:ext>
            </a:extLst>
          </p:cNvPr>
          <p:cNvSpPr>
            <a:spLocks noGrp="1"/>
          </p:cNvSpPr>
          <p:nvPr>
            <p:ph type="sldNum" sz="quarter" idx="5"/>
          </p:nvPr>
        </p:nvSpPr>
        <p:spPr/>
        <p:txBody>
          <a:bodyPr/>
          <a:lstStyle/>
          <a:p>
            <a:fld id="{DB245632-D4FC-4E38-ADEE-4E3390753C23}" type="slidenum">
              <a:rPr lang="en-US" smtClean="0"/>
              <a:t>253</a:t>
            </a:fld>
            <a:endParaRPr lang="en-US" dirty="0"/>
          </a:p>
        </p:txBody>
      </p:sp>
    </p:spTree>
    <p:extLst>
      <p:ext uri="{BB962C8B-B14F-4D97-AF65-F5344CB8AC3E}">
        <p14:creationId xmlns:p14="http://schemas.microsoft.com/office/powerpoint/2010/main" val="694456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C791F-C15C-7918-CA05-54638B303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58720-2078-2B3B-A61B-71FB76E6E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024BB-B3B1-681A-3EFE-068A3CF66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65A261-1D5E-090E-DF95-FCC889683C5E}"/>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20095849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F5E12-52B0-7DF4-4975-67A127CBE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FBAFF-298D-6F2D-EACB-0CF0B754C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E81AA-BE0E-F245-62CE-F6EB7FD19E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27C8C1-F6A0-6F4E-E7AC-75FC5746F6D8}"/>
              </a:ext>
            </a:extLst>
          </p:cNvPr>
          <p:cNvSpPr>
            <a:spLocks noGrp="1"/>
          </p:cNvSpPr>
          <p:nvPr>
            <p:ph type="sldNum" sz="quarter" idx="5"/>
          </p:nvPr>
        </p:nvSpPr>
        <p:spPr/>
        <p:txBody>
          <a:bodyPr/>
          <a:lstStyle/>
          <a:p>
            <a:fld id="{DB245632-D4FC-4E38-ADEE-4E3390753C23}" type="slidenum">
              <a:rPr lang="en-US" smtClean="0"/>
              <a:t>254</a:t>
            </a:fld>
            <a:endParaRPr lang="en-US" dirty="0"/>
          </a:p>
        </p:txBody>
      </p:sp>
    </p:spTree>
    <p:extLst>
      <p:ext uri="{BB962C8B-B14F-4D97-AF65-F5344CB8AC3E}">
        <p14:creationId xmlns:p14="http://schemas.microsoft.com/office/powerpoint/2010/main" val="397896352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8C3F3-A549-9B13-AEC0-FA298E984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5B39F-3B9E-D0CF-AA56-FC4ECD85C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A8A84-BBD0-2D60-75F0-2D9D63DC24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DABF46-8DE6-CB4F-B8EF-287F79A7787A}"/>
              </a:ext>
            </a:extLst>
          </p:cNvPr>
          <p:cNvSpPr>
            <a:spLocks noGrp="1"/>
          </p:cNvSpPr>
          <p:nvPr>
            <p:ph type="sldNum" sz="quarter" idx="5"/>
          </p:nvPr>
        </p:nvSpPr>
        <p:spPr/>
        <p:txBody>
          <a:bodyPr/>
          <a:lstStyle/>
          <a:p>
            <a:fld id="{DB245632-D4FC-4E38-ADEE-4E3390753C23}" type="slidenum">
              <a:rPr lang="en-US" smtClean="0"/>
              <a:t>255</a:t>
            </a:fld>
            <a:endParaRPr lang="en-US" dirty="0"/>
          </a:p>
        </p:txBody>
      </p:sp>
    </p:spTree>
    <p:extLst>
      <p:ext uri="{BB962C8B-B14F-4D97-AF65-F5344CB8AC3E}">
        <p14:creationId xmlns:p14="http://schemas.microsoft.com/office/powerpoint/2010/main" val="63167910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F5226-C500-F805-B717-DA341688C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F6FEC-0A11-0431-4551-1A9D3E4FA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67CBF-4976-F157-A20C-2DA6C88867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D2FEC4-6517-33A9-6536-8E9CF0CADE23}"/>
              </a:ext>
            </a:extLst>
          </p:cNvPr>
          <p:cNvSpPr>
            <a:spLocks noGrp="1"/>
          </p:cNvSpPr>
          <p:nvPr>
            <p:ph type="sldNum" sz="quarter" idx="5"/>
          </p:nvPr>
        </p:nvSpPr>
        <p:spPr/>
        <p:txBody>
          <a:bodyPr/>
          <a:lstStyle/>
          <a:p>
            <a:fld id="{DB245632-D4FC-4E38-ADEE-4E3390753C23}" type="slidenum">
              <a:rPr lang="en-US" smtClean="0"/>
              <a:t>256</a:t>
            </a:fld>
            <a:endParaRPr lang="en-US" dirty="0"/>
          </a:p>
        </p:txBody>
      </p:sp>
    </p:spTree>
    <p:extLst>
      <p:ext uri="{BB962C8B-B14F-4D97-AF65-F5344CB8AC3E}">
        <p14:creationId xmlns:p14="http://schemas.microsoft.com/office/powerpoint/2010/main" val="153413563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71C5C-5297-8148-DC97-E053FF6DC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AFB68-88A3-BAB8-703A-B9836D5BA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4E971-43F5-FA83-5891-40B77A144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53DE40-AA5E-35DB-B080-A4E650E99407}"/>
              </a:ext>
            </a:extLst>
          </p:cNvPr>
          <p:cNvSpPr>
            <a:spLocks noGrp="1"/>
          </p:cNvSpPr>
          <p:nvPr>
            <p:ph type="sldNum" sz="quarter" idx="5"/>
          </p:nvPr>
        </p:nvSpPr>
        <p:spPr/>
        <p:txBody>
          <a:bodyPr/>
          <a:lstStyle/>
          <a:p>
            <a:fld id="{DB245632-D4FC-4E38-ADEE-4E3390753C23}" type="slidenum">
              <a:rPr lang="en-US" smtClean="0"/>
              <a:t>257</a:t>
            </a:fld>
            <a:endParaRPr lang="en-US" dirty="0"/>
          </a:p>
        </p:txBody>
      </p:sp>
    </p:spTree>
    <p:extLst>
      <p:ext uri="{BB962C8B-B14F-4D97-AF65-F5344CB8AC3E}">
        <p14:creationId xmlns:p14="http://schemas.microsoft.com/office/powerpoint/2010/main" val="388881453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F3AB-D57D-1B9D-0E74-5941BD943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60DC8-2926-FE77-7952-ECE093FC0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B5202-A029-01E0-3E8F-A6180E5ED9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6EAC4E-8865-AC0F-AA78-31A1A1073EE8}"/>
              </a:ext>
            </a:extLst>
          </p:cNvPr>
          <p:cNvSpPr>
            <a:spLocks noGrp="1"/>
          </p:cNvSpPr>
          <p:nvPr>
            <p:ph type="sldNum" sz="quarter" idx="5"/>
          </p:nvPr>
        </p:nvSpPr>
        <p:spPr/>
        <p:txBody>
          <a:bodyPr/>
          <a:lstStyle/>
          <a:p>
            <a:fld id="{DB245632-D4FC-4E38-ADEE-4E3390753C23}" type="slidenum">
              <a:rPr lang="en-US" smtClean="0"/>
              <a:t>258</a:t>
            </a:fld>
            <a:endParaRPr lang="en-US" dirty="0"/>
          </a:p>
        </p:txBody>
      </p:sp>
    </p:spTree>
    <p:extLst>
      <p:ext uri="{BB962C8B-B14F-4D97-AF65-F5344CB8AC3E}">
        <p14:creationId xmlns:p14="http://schemas.microsoft.com/office/powerpoint/2010/main" val="22741475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73D4E-9045-5568-2359-2BA8BAE60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4A64E-8B1B-0DA9-904C-0FAD87B96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5110F-36DF-C81D-BD8D-ADDD322E1B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F1436-D96E-DBB4-CB65-3C5F16DFFAED}"/>
              </a:ext>
            </a:extLst>
          </p:cNvPr>
          <p:cNvSpPr>
            <a:spLocks noGrp="1"/>
          </p:cNvSpPr>
          <p:nvPr>
            <p:ph type="sldNum" sz="quarter" idx="5"/>
          </p:nvPr>
        </p:nvSpPr>
        <p:spPr/>
        <p:txBody>
          <a:bodyPr/>
          <a:lstStyle/>
          <a:p>
            <a:fld id="{DB245632-D4FC-4E38-ADEE-4E3390753C23}" type="slidenum">
              <a:rPr lang="en-US" smtClean="0"/>
              <a:t>259</a:t>
            </a:fld>
            <a:endParaRPr lang="en-US" dirty="0"/>
          </a:p>
        </p:txBody>
      </p:sp>
    </p:spTree>
    <p:extLst>
      <p:ext uri="{BB962C8B-B14F-4D97-AF65-F5344CB8AC3E}">
        <p14:creationId xmlns:p14="http://schemas.microsoft.com/office/powerpoint/2010/main" val="38034155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6DC58-4C5D-F22B-7421-E9926E914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44ED9-918D-16E4-9241-577A70F1D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279AB-E9F1-0EBE-A6B7-43B1601C9E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018863-DB55-E14C-912F-B59A409D18FA}"/>
              </a:ext>
            </a:extLst>
          </p:cNvPr>
          <p:cNvSpPr>
            <a:spLocks noGrp="1"/>
          </p:cNvSpPr>
          <p:nvPr>
            <p:ph type="sldNum" sz="quarter" idx="5"/>
          </p:nvPr>
        </p:nvSpPr>
        <p:spPr/>
        <p:txBody>
          <a:bodyPr/>
          <a:lstStyle/>
          <a:p>
            <a:fld id="{DB245632-D4FC-4E38-ADEE-4E3390753C23}" type="slidenum">
              <a:rPr lang="en-US" smtClean="0"/>
              <a:t>260</a:t>
            </a:fld>
            <a:endParaRPr lang="en-US" dirty="0"/>
          </a:p>
        </p:txBody>
      </p:sp>
    </p:spTree>
    <p:extLst>
      <p:ext uri="{BB962C8B-B14F-4D97-AF65-F5344CB8AC3E}">
        <p14:creationId xmlns:p14="http://schemas.microsoft.com/office/powerpoint/2010/main" val="400968882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06D90-2AD1-5CF7-F581-A6AC2F0E0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0A6FC-932B-5815-4CFB-70405A1FA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CA079-B98A-98CF-B930-462B883B9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D81440-0AB6-99EB-77E4-876D5F9F98AE}"/>
              </a:ext>
            </a:extLst>
          </p:cNvPr>
          <p:cNvSpPr>
            <a:spLocks noGrp="1"/>
          </p:cNvSpPr>
          <p:nvPr>
            <p:ph type="sldNum" sz="quarter" idx="5"/>
          </p:nvPr>
        </p:nvSpPr>
        <p:spPr/>
        <p:txBody>
          <a:bodyPr/>
          <a:lstStyle/>
          <a:p>
            <a:fld id="{DB245632-D4FC-4E38-ADEE-4E3390753C23}" type="slidenum">
              <a:rPr lang="en-US" smtClean="0"/>
              <a:t>261</a:t>
            </a:fld>
            <a:endParaRPr lang="en-US" dirty="0"/>
          </a:p>
        </p:txBody>
      </p:sp>
    </p:spTree>
    <p:extLst>
      <p:ext uri="{BB962C8B-B14F-4D97-AF65-F5344CB8AC3E}">
        <p14:creationId xmlns:p14="http://schemas.microsoft.com/office/powerpoint/2010/main" val="151450086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FB54-A69C-7C81-ACC1-DE602EAA0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403B7-0513-39DA-F4F0-27498C239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09AF2-2953-3528-EAFB-08240A900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C26636-26F6-0C97-EB3A-7061BFB84FFB}"/>
              </a:ext>
            </a:extLst>
          </p:cNvPr>
          <p:cNvSpPr>
            <a:spLocks noGrp="1"/>
          </p:cNvSpPr>
          <p:nvPr>
            <p:ph type="sldNum" sz="quarter" idx="5"/>
          </p:nvPr>
        </p:nvSpPr>
        <p:spPr/>
        <p:txBody>
          <a:bodyPr/>
          <a:lstStyle/>
          <a:p>
            <a:fld id="{DB245632-D4FC-4E38-ADEE-4E3390753C23}" type="slidenum">
              <a:rPr lang="en-US" smtClean="0"/>
              <a:t>262</a:t>
            </a:fld>
            <a:endParaRPr lang="en-US" dirty="0"/>
          </a:p>
        </p:txBody>
      </p:sp>
    </p:spTree>
    <p:extLst>
      <p:ext uri="{BB962C8B-B14F-4D97-AF65-F5344CB8AC3E}">
        <p14:creationId xmlns:p14="http://schemas.microsoft.com/office/powerpoint/2010/main" val="302513099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8B62E-059B-22E2-77DF-0BBC88358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4FB49-06E0-FF6C-B2CB-75C11AA1A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94AC2-F83C-C3A3-33C8-EB7137930A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F12AC-218D-8C43-A284-EF85087241CE}"/>
              </a:ext>
            </a:extLst>
          </p:cNvPr>
          <p:cNvSpPr>
            <a:spLocks noGrp="1"/>
          </p:cNvSpPr>
          <p:nvPr>
            <p:ph type="sldNum" sz="quarter" idx="5"/>
          </p:nvPr>
        </p:nvSpPr>
        <p:spPr/>
        <p:txBody>
          <a:bodyPr/>
          <a:lstStyle/>
          <a:p>
            <a:fld id="{DB245632-D4FC-4E38-ADEE-4E3390753C23}" type="slidenum">
              <a:rPr lang="en-US" smtClean="0"/>
              <a:t>263</a:t>
            </a:fld>
            <a:endParaRPr lang="en-US" dirty="0"/>
          </a:p>
        </p:txBody>
      </p:sp>
    </p:spTree>
    <p:extLst>
      <p:ext uri="{BB962C8B-B14F-4D97-AF65-F5344CB8AC3E}">
        <p14:creationId xmlns:p14="http://schemas.microsoft.com/office/powerpoint/2010/main" val="3431104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DCA2-97F5-DDF3-4F5D-AA6A8E0B4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55362-7A72-DC21-A2FC-4E6668034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2486D-D3EA-FE21-014E-F80E8F7603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04D0BD-3C04-1903-F498-4C887CADBD8D}"/>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48819697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332A-9582-4D45-0667-58E94F3E3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73533-BB33-1317-1550-FF0835DB4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7F3E1-2FE3-1DF4-5EEE-39E5091E41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3642C-7430-6EB9-B4D2-796A1123B373}"/>
              </a:ext>
            </a:extLst>
          </p:cNvPr>
          <p:cNvSpPr>
            <a:spLocks noGrp="1"/>
          </p:cNvSpPr>
          <p:nvPr>
            <p:ph type="sldNum" sz="quarter" idx="5"/>
          </p:nvPr>
        </p:nvSpPr>
        <p:spPr/>
        <p:txBody>
          <a:bodyPr/>
          <a:lstStyle/>
          <a:p>
            <a:fld id="{DB245632-D4FC-4E38-ADEE-4E3390753C23}" type="slidenum">
              <a:rPr lang="en-US" smtClean="0"/>
              <a:t>264</a:t>
            </a:fld>
            <a:endParaRPr lang="en-US" dirty="0"/>
          </a:p>
        </p:txBody>
      </p:sp>
    </p:spTree>
    <p:extLst>
      <p:ext uri="{BB962C8B-B14F-4D97-AF65-F5344CB8AC3E}">
        <p14:creationId xmlns:p14="http://schemas.microsoft.com/office/powerpoint/2010/main" val="65975264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FABEB-188B-325F-F68C-41068DFB3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13DC9-A2C1-2FBF-1D2E-5C13BFC53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E293F-3D13-DF4C-A6B8-015D044489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1A2C78-8DAD-1AFB-2EB6-819346086D46}"/>
              </a:ext>
            </a:extLst>
          </p:cNvPr>
          <p:cNvSpPr>
            <a:spLocks noGrp="1"/>
          </p:cNvSpPr>
          <p:nvPr>
            <p:ph type="sldNum" sz="quarter" idx="5"/>
          </p:nvPr>
        </p:nvSpPr>
        <p:spPr/>
        <p:txBody>
          <a:bodyPr/>
          <a:lstStyle/>
          <a:p>
            <a:fld id="{DB245632-D4FC-4E38-ADEE-4E3390753C23}" type="slidenum">
              <a:rPr lang="en-US" smtClean="0"/>
              <a:t>265</a:t>
            </a:fld>
            <a:endParaRPr lang="en-US" dirty="0"/>
          </a:p>
        </p:txBody>
      </p:sp>
    </p:spTree>
    <p:extLst>
      <p:ext uri="{BB962C8B-B14F-4D97-AF65-F5344CB8AC3E}">
        <p14:creationId xmlns:p14="http://schemas.microsoft.com/office/powerpoint/2010/main" val="1025512941"/>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F759-49CB-2B94-6AF2-94067F64B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2D385-8491-CE4A-9BD9-4E6E1F8B7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3ADEC-719A-9494-0BFC-991B6778A9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B2D95B-45D4-EA8A-38E6-78E208605AC8}"/>
              </a:ext>
            </a:extLst>
          </p:cNvPr>
          <p:cNvSpPr>
            <a:spLocks noGrp="1"/>
          </p:cNvSpPr>
          <p:nvPr>
            <p:ph type="sldNum" sz="quarter" idx="5"/>
          </p:nvPr>
        </p:nvSpPr>
        <p:spPr/>
        <p:txBody>
          <a:bodyPr/>
          <a:lstStyle/>
          <a:p>
            <a:fld id="{DB245632-D4FC-4E38-ADEE-4E3390753C23}" type="slidenum">
              <a:rPr lang="en-US" smtClean="0"/>
              <a:t>266</a:t>
            </a:fld>
            <a:endParaRPr lang="en-US" dirty="0"/>
          </a:p>
        </p:txBody>
      </p:sp>
    </p:spTree>
    <p:extLst>
      <p:ext uri="{BB962C8B-B14F-4D97-AF65-F5344CB8AC3E}">
        <p14:creationId xmlns:p14="http://schemas.microsoft.com/office/powerpoint/2010/main" val="255637621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2F60F-52E8-F99A-AE8A-1C5FC3AE8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78851-B79A-D00C-ED81-71246B9B7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3D9B9-87B5-730F-1CD7-5FE260F879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386BEA-7F0D-3CCA-35A1-339DBFD068B7}"/>
              </a:ext>
            </a:extLst>
          </p:cNvPr>
          <p:cNvSpPr>
            <a:spLocks noGrp="1"/>
          </p:cNvSpPr>
          <p:nvPr>
            <p:ph type="sldNum" sz="quarter" idx="5"/>
          </p:nvPr>
        </p:nvSpPr>
        <p:spPr/>
        <p:txBody>
          <a:bodyPr/>
          <a:lstStyle/>
          <a:p>
            <a:fld id="{DB245632-D4FC-4E38-ADEE-4E3390753C23}" type="slidenum">
              <a:rPr lang="en-US" smtClean="0"/>
              <a:t>267</a:t>
            </a:fld>
            <a:endParaRPr lang="en-US" dirty="0"/>
          </a:p>
        </p:txBody>
      </p:sp>
    </p:spTree>
    <p:extLst>
      <p:ext uri="{BB962C8B-B14F-4D97-AF65-F5344CB8AC3E}">
        <p14:creationId xmlns:p14="http://schemas.microsoft.com/office/powerpoint/2010/main" val="334401025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21EB5-C3A8-BED5-857E-922DA3321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4A1A2-1850-2516-F002-7FEBC9FE9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74415-B47B-97AD-EE07-78988F79C5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0EACC-067B-8830-C3E9-9233B63621FA}"/>
              </a:ext>
            </a:extLst>
          </p:cNvPr>
          <p:cNvSpPr>
            <a:spLocks noGrp="1"/>
          </p:cNvSpPr>
          <p:nvPr>
            <p:ph type="sldNum" sz="quarter" idx="5"/>
          </p:nvPr>
        </p:nvSpPr>
        <p:spPr/>
        <p:txBody>
          <a:bodyPr/>
          <a:lstStyle/>
          <a:p>
            <a:fld id="{DB245632-D4FC-4E38-ADEE-4E3390753C23}" type="slidenum">
              <a:rPr lang="en-US" smtClean="0"/>
              <a:t>268</a:t>
            </a:fld>
            <a:endParaRPr lang="en-US" dirty="0"/>
          </a:p>
        </p:txBody>
      </p:sp>
    </p:spTree>
    <p:extLst>
      <p:ext uri="{BB962C8B-B14F-4D97-AF65-F5344CB8AC3E}">
        <p14:creationId xmlns:p14="http://schemas.microsoft.com/office/powerpoint/2010/main" val="117123603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5368A-943E-8BA3-1293-25F2864C9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3FACB-8D09-D89A-1B1A-1D7C9068C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C0474-BFBF-3F4D-E983-49CBD18D92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388F40-CFB4-D579-3375-B09B78CEDA87}"/>
              </a:ext>
            </a:extLst>
          </p:cNvPr>
          <p:cNvSpPr>
            <a:spLocks noGrp="1"/>
          </p:cNvSpPr>
          <p:nvPr>
            <p:ph type="sldNum" sz="quarter" idx="5"/>
          </p:nvPr>
        </p:nvSpPr>
        <p:spPr/>
        <p:txBody>
          <a:bodyPr/>
          <a:lstStyle/>
          <a:p>
            <a:fld id="{DB245632-D4FC-4E38-ADEE-4E3390753C23}" type="slidenum">
              <a:rPr lang="en-US" smtClean="0"/>
              <a:t>269</a:t>
            </a:fld>
            <a:endParaRPr lang="en-US" dirty="0"/>
          </a:p>
        </p:txBody>
      </p:sp>
    </p:spTree>
    <p:extLst>
      <p:ext uri="{BB962C8B-B14F-4D97-AF65-F5344CB8AC3E}">
        <p14:creationId xmlns:p14="http://schemas.microsoft.com/office/powerpoint/2010/main" val="173586249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5E2B-1F6D-016B-88D0-09641316C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4892E-B0A2-F78F-3A6B-2E63EF62B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B66A1-CB6D-D08A-C3C8-E0F4F92AB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9A6E4-7116-0A32-A508-653B7F87616E}"/>
              </a:ext>
            </a:extLst>
          </p:cNvPr>
          <p:cNvSpPr>
            <a:spLocks noGrp="1"/>
          </p:cNvSpPr>
          <p:nvPr>
            <p:ph type="sldNum" sz="quarter" idx="5"/>
          </p:nvPr>
        </p:nvSpPr>
        <p:spPr/>
        <p:txBody>
          <a:bodyPr/>
          <a:lstStyle/>
          <a:p>
            <a:fld id="{DB245632-D4FC-4E38-ADEE-4E3390753C23}" type="slidenum">
              <a:rPr lang="en-US" smtClean="0"/>
              <a:t>270</a:t>
            </a:fld>
            <a:endParaRPr lang="en-US" dirty="0"/>
          </a:p>
        </p:txBody>
      </p:sp>
    </p:spTree>
    <p:extLst>
      <p:ext uri="{BB962C8B-B14F-4D97-AF65-F5344CB8AC3E}">
        <p14:creationId xmlns:p14="http://schemas.microsoft.com/office/powerpoint/2010/main" val="1667902626"/>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F5946-6E3E-D217-7277-5E3510C4D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76F34-A4AF-7163-BCB9-A6FE6FE5B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21852-D34E-2C45-0E52-2C47EBCB42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8FF479-1C10-FDEE-A761-D19B8A4957C4}"/>
              </a:ext>
            </a:extLst>
          </p:cNvPr>
          <p:cNvSpPr>
            <a:spLocks noGrp="1"/>
          </p:cNvSpPr>
          <p:nvPr>
            <p:ph type="sldNum" sz="quarter" idx="5"/>
          </p:nvPr>
        </p:nvSpPr>
        <p:spPr/>
        <p:txBody>
          <a:bodyPr/>
          <a:lstStyle/>
          <a:p>
            <a:fld id="{DB245632-D4FC-4E38-ADEE-4E3390753C23}" type="slidenum">
              <a:rPr lang="en-US" smtClean="0"/>
              <a:t>271</a:t>
            </a:fld>
            <a:endParaRPr lang="en-US" dirty="0"/>
          </a:p>
        </p:txBody>
      </p:sp>
    </p:spTree>
    <p:extLst>
      <p:ext uri="{BB962C8B-B14F-4D97-AF65-F5344CB8AC3E}">
        <p14:creationId xmlns:p14="http://schemas.microsoft.com/office/powerpoint/2010/main" val="206305031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44C4-9C94-FAE2-D67E-F39A75BC0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3BB68-0530-4E3D-33AA-AEBA7E1B2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5BB42-CFE6-16E6-6712-F23EF85E5A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3966AE-D777-1799-365C-E8CD23EFE952}"/>
              </a:ext>
            </a:extLst>
          </p:cNvPr>
          <p:cNvSpPr>
            <a:spLocks noGrp="1"/>
          </p:cNvSpPr>
          <p:nvPr>
            <p:ph type="sldNum" sz="quarter" idx="5"/>
          </p:nvPr>
        </p:nvSpPr>
        <p:spPr/>
        <p:txBody>
          <a:bodyPr/>
          <a:lstStyle/>
          <a:p>
            <a:fld id="{DB245632-D4FC-4E38-ADEE-4E3390753C23}" type="slidenum">
              <a:rPr lang="en-US" smtClean="0"/>
              <a:t>272</a:t>
            </a:fld>
            <a:endParaRPr lang="en-US" dirty="0"/>
          </a:p>
        </p:txBody>
      </p:sp>
    </p:spTree>
    <p:extLst>
      <p:ext uri="{BB962C8B-B14F-4D97-AF65-F5344CB8AC3E}">
        <p14:creationId xmlns:p14="http://schemas.microsoft.com/office/powerpoint/2010/main" val="282369935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F64AE-D558-9336-6740-EBE03949E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AE2D3-3D3A-FD8A-B947-9B6572BD8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69FEA-CB75-8BA5-B9E5-C4157298A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F7FD07-3846-C973-9630-21BEF9CEC229}"/>
              </a:ext>
            </a:extLst>
          </p:cNvPr>
          <p:cNvSpPr>
            <a:spLocks noGrp="1"/>
          </p:cNvSpPr>
          <p:nvPr>
            <p:ph type="sldNum" sz="quarter" idx="5"/>
          </p:nvPr>
        </p:nvSpPr>
        <p:spPr/>
        <p:txBody>
          <a:bodyPr/>
          <a:lstStyle/>
          <a:p>
            <a:fld id="{DB245632-D4FC-4E38-ADEE-4E3390753C23}" type="slidenum">
              <a:rPr lang="en-US" smtClean="0"/>
              <a:t>273</a:t>
            </a:fld>
            <a:endParaRPr lang="en-US" dirty="0"/>
          </a:p>
        </p:txBody>
      </p:sp>
    </p:spTree>
    <p:extLst>
      <p:ext uri="{BB962C8B-B14F-4D97-AF65-F5344CB8AC3E}">
        <p14:creationId xmlns:p14="http://schemas.microsoft.com/office/powerpoint/2010/main" val="190819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B6539-E0B7-88EC-8E87-B4205087A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EDBB3-22E2-EDEA-8C14-8E2BC80C9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C6276-3A87-1D00-941D-405D64528F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E2DFD-42F7-3F2D-86D0-9E9F5010A8C2}"/>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318379574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FB264-6A12-8431-7215-5107C4AE4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BF317-26F9-C715-09AD-BB5856303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31E16-C619-56DC-E314-A5447D568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D937FD-EE66-3A85-7DCD-DD317A54E15E}"/>
              </a:ext>
            </a:extLst>
          </p:cNvPr>
          <p:cNvSpPr>
            <a:spLocks noGrp="1"/>
          </p:cNvSpPr>
          <p:nvPr>
            <p:ph type="sldNum" sz="quarter" idx="5"/>
          </p:nvPr>
        </p:nvSpPr>
        <p:spPr/>
        <p:txBody>
          <a:bodyPr/>
          <a:lstStyle/>
          <a:p>
            <a:fld id="{DB245632-D4FC-4E38-ADEE-4E3390753C23}" type="slidenum">
              <a:rPr lang="en-US" smtClean="0"/>
              <a:t>274</a:t>
            </a:fld>
            <a:endParaRPr lang="en-US" dirty="0"/>
          </a:p>
        </p:txBody>
      </p:sp>
    </p:spTree>
    <p:extLst>
      <p:ext uri="{BB962C8B-B14F-4D97-AF65-F5344CB8AC3E}">
        <p14:creationId xmlns:p14="http://schemas.microsoft.com/office/powerpoint/2010/main" val="246051341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5DE4-4BCF-9D93-06E3-E8FCF128D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FD14B-DE2A-3DC8-6A3F-D104F7F5A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86CD9-1B18-82E7-2962-ADFE45F022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B61AC3-2D3A-4CA5-946D-B5AAAAA41784}"/>
              </a:ext>
            </a:extLst>
          </p:cNvPr>
          <p:cNvSpPr>
            <a:spLocks noGrp="1"/>
          </p:cNvSpPr>
          <p:nvPr>
            <p:ph type="sldNum" sz="quarter" idx="5"/>
          </p:nvPr>
        </p:nvSpPr>
        <p:spPr/>
        <p:txBody>
          <a:bodyPr/>
          <a:lstStyle/>
          <a:p>
            <a:fld id="{DB245632-D4FC-4E38-ADEE-4E3390753C23}" type="slidenum">
              <a:rPr lang="en-US" smtClean="0"/>
              <a:t>275</a:t>
            </a:fld>
            <a:endParaRPr lang="en-US" dirty="0"/>
          </a:p>
        </p:txBody>
      </p:sp>
    </p:spTree>
    <p:extLst>
      <p:ext uri="{BB962C8B-B14F-4D97-AF65-F5344CB8AC3E}">
        <p14:creationId xmlns:p14="http://schemas.microsoft.com/office/powerpoint/2010/main" val="4113193283"/>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CE98-8F6B-E23C-4593-B9432D8CD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B0542-F1BB-CD14-9C7D-B79614600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3E2CF-87FA-7BFE-82B3-616E65FEE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FA7973-FBFF-1CF0-76D5-6718276C4FA2}"/>
              </a:ext>
            </a:extLst>
          </p:cNvPr>
          <p:cNvSpPr>
            <a:spLocks noGrp="1"/>
          </p:cNvSpPr>
          <p:nvPr>
            <p:ph type="sldNum" sz="quarter" idx="5"/>
          </p:nvPr>
        </p:nvSpPr>
        <p:spPr/>
        <p:txBody>
          <a:bodyPr/>
          <a:lstStyle/>
          <a:p>
            <a:fld id="{DB245632-D4FC-4E38-ADEE-4E3390753C23}" type="slidenum">
              <a:rPr lang="en-US" smtClean="0"/>
              <a:t>276</a:t>
            </a:fld>
            <a:endParaRPr lang="en-US" dirty="0"/>
          </a:p>
        </p:txBody>
      </p:sp>
    </p:spTree>
    <p:extLst>
      <p:ext uri="{BB962C8B-B14F-4D97-AF65-F5344CB8AC3E}">
        <p14:creationId xmlns:p14="http://schemas.microsoft.com/office/powerpoint/2010/main" val="271434133"/>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93BB5-6D2C-D719-BCB2-CDC95D657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3B337-3DDB-9478-1C2C-ED8FE08D4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8DD51-C370-E301-5A68-3677FAA9CC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ACBBAB-0545-B53D-58DF-0869CA720E28}"/>
              </a:ext>
            </a:extLst>
          </p:cNvPr>
          <p:cNvSpPr>
            <a:spLocks noGrp="1"/>
          </p:cNvSpPr>
          <p:nvPr>
            <p:ph type="sldNum" sz="quarter" idx="5"/>
          </p:nvPr>
        </p:nvSpPr>
        <p:spPr/>
        <p:txBody>
          <a:bodyPr/>
          <a:lstStyle/>
          <a:p>
            <a:fld id="{DB245632-D4FC-4E38-ADEE-4E3390753C23}" type="slidenum">
              <a:rPr lang="en-US" smtClean="0"/>
              <a:t>277</a:t>
            </a:fld>
            <a:endParaRPr lang="en-US" dirty="0"/>
          </a:p>
        </p:txBody>
      </p:sp>
    </p:spTree>
    <p:extLst>
      <p:ext uri="{BB962C8B-B14F-4D97-AF65-F5344CB8AC3E}">
        <p14:creationId xmlns:p14="http://schemas.microsoft.com/office/powerpoint/2010/main" val="187246556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2C0D-AC09-79AD-9A29-C6FD75649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9BBFF-5DF5-12E0-9DBA-D56694199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806BA-3273-8BA9-8958-5B88857B1C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A1473A-C1B6-2BA2-FBF9-186B45F003FB}"/>
              </a:ext>
            </a:extLst>
          </p:cNvPr>
          <p:cNvSpPr>
            <a:spLocks noGrp="1"/>
          </p:cNvSpPr>
          <p:nvPr>
            <p:ph type="sldNum" sz="quarter" idx="5"/>
          </p:nvPr>
        </p:nvSpPr>
        <p:spPr/>
        <p:txBody>
          <a:bodyPr/>
          <a:lstStyle/>
          <a:p>
            <a:fld id="{DB245632-D4FC-4E38-ADEE-4E3390753C23}" type="slidenum">
              <a:rPr lang="en-US" smtClean="0"/>
              <a:t>278</a:t>
            </a:fld>
            <a:endParaRPr lang="en-US" dirty="0"/>
          </a:p>
        </p:txBody>
      </p:sp>
    </p:spTree>
    <p:extLst>
      <p:ext uri="{BB962C8B-B14F-4D97-AF65-F5344CB8AC3E}">
        <p14:creationId xmlns:p14="http://schemas.microsoft.com/office/powerpoint/2010/main" val="280375456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3C8CE-5441-14C9-FB6D-4A2376067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1F75B-C312-50F4-DA62-81B4E4C81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946F4-409D-7A5B-1DF1-6A18487AE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1F5A80-EC1A-E24F-B6FC-0932137948C6}"/>
              </a:ext>
            </a:extLst>
          </p:cNvPr>
          <p:cNvSpPr>
            <a:spLocks noGrp="1"/>
          </p:cNvSpPr>
          <p:nvPr>
            <p:ph type="sldNum" sz="quarter" idx="5"/>
          </p:nvPr>
        </p:nvSpPr>
        <p:spPr/>
        <p:txBody>
          <a:bodyPr/>
          <a:lstStyle/>
          <a:p>
            <a:fld id="{DB245632-D4FC-4E38-ADEE-4E3390753C23}" type="slidenum">
              <a:rPr lang="en-US" smtClean="0"/>
              <a:t>279</a:t>
            </a:fld>
            <a:endParaRPr lang="en-US" dirty="0"/>
          </a:p>
        </p:txBody>
      </p:sp>
    </p:spTree>
    <p:extLst>
      <p:ext uri="{BB962C8B-B14F-4D97-AF65-F5344CB8AC3E}">
        <p14:creationId xmlns:p14="http://schemas.microsoft.com/office/powerpoint/2010/main" val="3013527118"/>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3159-746C-9E86-E6E8-8A0AA0B55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BF57B-0BD7-1BA6-FB1F-1F0CD49B3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48328-DA9A-3A49-AE7D-E538313F02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D98066-C722-8F62-9A28-DAC9E8D12F3A}"/>
              </a:ext>
            </a:extLst>
          </p:cNvPr>
          <p:cNvSpPr>
            <a:spLocks noGrp="1"/>
          </p:cNvSpPr>
          <p:nvPr>
            <p:ph type="sldNum" sz="quarter" idx="5"/>
          </p:nvPr>
        </p:nvSpPr>
        <p:spPr/>
        <p:txBody>
          <a:bodyPr/>
          <a:lstStyle/>
          <a:p>
            <a:fld id="{DB245632-D4FC-4E38-ADEE-4E3390753C23}" type="slidenum">
              <a:rPr lang="en-US" smtClean="0"/>
              <a:t>280</a:t>
            </a:fld>
            <a:endParaRPr lang="en-US" dirty="0"/>
          </a:p>
        </p:txBody>
      </p:sp>
    </p:spTree>
    <p:extLst>
      <p:ext uri="{BB962C8B-B14F-4D97-AF65-F5344CB8AC3E}">
        <p14:creationId xmlns:p14="http://schemas.microsoft.com/office/powerpoint/2010/main" val="242583292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B84BB-045C-840E-316E-BBD0B5B00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CF6D0-A551-38C0-0C6A-41EB9CC0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74CF2-ECA6-7539-BDB4-076F297188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BFA341-6012-9977-731D-50D114249613}"/>
              </a:ext>
            </a:extLst>
          </p:cNvPr>
          <p:cNvSpPr>
            <a:spLocks noGrp="1"/>
          </p:cNvSpPr>
          <p:nvPr>
            <p:ph type="sldNum" sz="quarter" idx="5"/>
          </p:nvPr>
        </p:nvSpPr>
        <p:spPr/>
        <p:txBody>
          <a:bodyPr/>
          <a:lstStyle/>
          <a:p>
            <a:fld id="{DB245632-D4FC-4E38-ADEE-4E3390753C23}" type="slidenum">
              <a:rPr lang="en-US" smtClean="0"/>
              <a:t>281</a:t>
            </a:fld>
            <a:endParaRPr lang="en-US" dirty="0"/>
          </a:p>
        </p:txBody>
      </p:sp>
    </p:spTree>
    <p:extLst>
      <p:ext uri="{BB962C8B-B14F-4D97-AF65-F5344CB8AC3E}">
        <p14:creationId xmlns:p14="http://schemas.microsoft.com/office/powerpoint/2010/main" val="258186146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1991-5964-D0BC-4711-22FA9846F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A8EC8-AABE-36F7-50F2-230AA8871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D5944-FD2E-CE1E-5254-B2D4750D99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56A7C9-2FBE-7997-2C3B-C41E04E6EAEC}"/>
              </a:ext>
            </a:extLst>
          </p:cNvPr>
          <p:cNvSpPr>
            <a:spLocks noGrp="1"/>
          </p:cNvSpPr>
          <p:nvPr>
            <p:ph type="sldNum" sz="quarter" idx="5"/>
          </p:nvPr>
        </p:nvSpPr>
        <p:spPr/>
        <p:txBody>
          <a:bodyPr/>
          <a:lstStyle/>
          <a:p>
            <a:fld id="{DB245632-D4FC-4E38-ADEE-4E3390753C23}" type="slidenum">
              <a:rPr lang="en-US" smtClean="0"/>
              <a:t>282</a:t>
            </a:fld>
            <a:endParaRPr lang="en-US" dirty="0"/>
          </a:p>
        </p:txBody>
      </p:sp>
    </p:spTree>
    <p:extLst>
      <p:ext uri="{BB962C8B-B14F-4D97-AF65-F5344CB8AC3E}">
        <p14:creationId xmlns:p14="http://schemas.microsoft.com/office/powerpoint/2010/main" val="301235196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61FB0-25E2-809B-4780-1EA305EBF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0ABEC-2733-A7DC-5696-B2F694A45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24D68-1048-4B18-0FCE-5168AD7782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76A160-C27C-F818-62A6-CC0D29B928B5}"/>
              </a:ext>
            </a:extLst>
          </p:cNvPr>
          <p:cNvSpPr>
            <a:spLocks noGrp="1"/>
          </p:cNvSpPr>
          <p:nvPr>
            <p:ph type="sldNum" sz="quarter" idx="5"/>
          </p:nvPr>
        </p:nvSpPr>
        <p:spPr/>
        <p:txBody>
          <a:bodyPr/>
          <a:lstStyle/>
          <a:p>
            <a:fld id="{DB245632-D4FC-4E38-ADEE-4E3390753C23}" type="slidenum">
              <a:rPr lang="en-US" smtClean="0"/>
              <a:t>283</a:t>
            </a:fld>
            <a:endParaRPr lang="en-US" dirty="0"/>
          </a:p>
        </p:txBody>
      </p:sp>
    </p:spTree>
    <p:extLst>
      <p:ext uri="{BB962C8B-B14F-4D97-AF65-F5344CB8AC3E}">
        <p14:creationId xmlns:p14="http://schemas.microsoft.com/office/powerpoint/2010/main" val="3045312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08FA7-B020-C61D-DDF7-5F46222E0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44F23-67DC-8240-D979-A0EE5F4C8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3BBFF-48DF-F6C6-4ABA-757727AF2A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2CA68-AC72-AA05-5B9F-AF98D53BC6CD}"/>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210948200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17735-C328-95AB-A5B7-577B67D90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29A00-2DA7-ACC4-9F75-80E8B62E4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E3CC1-5B20-760E-D029-BA1CAC1639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E52F45-3620-5239-F363-DA3A871249FF}"/>
              </a:ext>
            </a:extLst>
          </p:cNvPr>
          <p:cNvSpPr>
            <a:spLocks noGrp="1"/>
          </p:cNvSpPr>
          <p:nvPr>
            <p:ph type="sldNum" sz="quarter" idx="5"/>
          </p:nvPr>
        </p:nvSpPr>
        <p:spPr/>
        <p:txBody>
          <a:bodyPr/>
          <a:lstStyle/>
          <a:p>
            <a:fld id="{DB245632-D4FC-4E38-ADEE-4E3390753C23}" type="slidenum">
              <a:rPr lang="en-US" smtClean="0"/>
              <a:t>284</a:t>
            </a:fld>
            <a:endParaRPr lang="en-US" dirty="0"/>
          </a:p>
        </p:txBody>
      </p:sp>
    </p:spTree>
    <p:extLst>
      <p:ext uri="{BB962C8B-B14F-4D97-AF65-F5344CB8AC3E}">
        <p14:creationId xmlns:p14="http://schemas.microsoft.com/office/powerpoint/2010/main" val="34776524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A57B0-D242-729C-A668-2573DA8D8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09C95-FC31-9C47-9C67-61DC094D9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907D5-7BCA-6262-9A40-CDA531DEE4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CE0363-5696-144A-A07B-63CA880950DC}"/>
              </a:ext>
            </a:extLst>
          </p:cNvPr>
          <p:cNvSpPr>
            <a:spLocks noGrp="1"/>
          </p:cNvSpPr>
          <p:nvPr>
            <p:ph type="sldNum" sz="quarter" idx="5"/>
          </p:nvPr>
        </p:nvSpPr>
        <p:spPr/>
        <p:txBody>
          <a:bodyPr/>
          <a:lstStyle/>
          <a:p>
            <a:fld id="{DB245632-D4FC-4E38-ADEE-4E3390753C23}" type="slidenum">
              <a:rPr lang="en-US" smtClean="0"/>
              <a:t>285</a:t>
            </a:fld>
            <a:endParaRPr lang="en-US" dirty="0"/>
          </a:p>
        </p:txBody>
      </p:sp>
    </p:spTree>
    <p:extLst>
      <p:ext uri="{BB962C8B-B14F-4D97-AF65-F5344CB8AC3E}">
        <p14:creationId xmlns:p14="http://schemas.microsoft.com/office/powerpoint/2010/main" val="791425783"/>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098AA-13A9-FFB2-A80F-9C0249F09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0F328-2E81-33F8-6598-D0F5906EE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2B015-1551-30AF-8B27-6999D18A2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B40772-9AC7-493C-63B4-D2241B78EC4E}"/>
              </a:ext>
            </a:extLst>
          </p:cNvPr>
          <p:cNvSpPr>
            <a:spLocks noGrp="1"/>
          </p:cNvSpPr>
          <p:nvPr>
            <p:ph type="sldNum" sz="quarter" idx="5"/>
          </p:nvPr>
        </p:nvSpPr>
        <p:spPr/>
        <p:txBody>
          <a:bodyPr/>
          <a:lstStyle/>
          <a:p>
            <a:fld id="{DB245632-D4FC-4E38-ADEE-4E3390753C23}" type="slidenum">
              <a:rPr lang="en-US" smtClean="0"/>
              <a:t>286</a:t>
            </a:fld>
            <a:endParaRPr lang="en-US" dirty="0"/>
          </a:p>
        </p:txBody>
      </p:sp>
    </p:spTree>
    <p:extLst>
      <p:ext uri="{BB962C8B-B14F-4D97-AF65-F5344CB8AC3E}">
        <p14:creationId xmlns:p14="http://schemas.microsoft.com/office/powerpoint/2010/main" val="68527839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C36E8-FFD5-634C-171E-8457C93F9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E2366-33A0-58E5-0C5F-E3E21FB80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43C55-60E2-1733-C3AD-BADACA98BC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25508-5939-6BC5-27E9-50C1F57DA53F}"/>
              </a:ext>
            </a:extLst>
          </p:cNvPr>
          <p:cNvSpPr>
            <a:spLocks noGrp="1"/>
          </p:cNvSpPr>
          <p:nvPr>
            <p:ph type="sldNum" sz="quarter" idx="5"/>
          </p:nvPr>
        </p:nvSpPr>
        <p:spPr/>
        <p:txBody>
          <a:bodyPr/>
          <a:lstStyle/>
          <a:p>
            <a:fld id="{DB245632-D4FC-4E38-ADEE-4E3390753C23}" type="slidenum">
              <a:rPr lang="en-US" smtClean="0"/>
              <a:t>287</a:t>
            </a:fld>
            <a:endParaRPr lang="en-US" dirty="0"/>
          </a:p>
        </p:txBody>
      </p:sp>
    </p:spTree>
    <p:extLst>
      <p:ext uri="{BB962C8B-B14F-4D97-AF65-F5344CB8AC3E}">
        <p14:creationId xmlns:p14="http://schemas.microsoft.com/office/powerpoint/2010/main" val="5082041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4856-1C4F-9FDF-E842-03546CE6D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B5894-5B24-C522-7A87-13F580FA6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DD7E3-E4E6-7F3D-0B03-2A827D575F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C599DB-4E06-2154-E4D8-AE0CFF07D0D8}"/>
              </a:ext>
            </a:extLst>
          </p:cNvPr>
          <p:cNvSpPr>
            <a:spLocks noGrp="1"/>
          </p:cNvSpPr>
          <p:nvPr>
            <p:ph type="sldNum" sz="quarter" idx="5"/>
          </p:nvPr>
        </p:nvSpPr>
        <p:spPr/>
        <p:txBody>
          <a:bodyPr/>
          <a:lstStyle/>
          <a:p>
            <a:fld id="{DB245632-D4FC-4E38-ADEE-4E3390753C23}" type="slidenum">
              <a:rPr lang="en-US" smtClean="0"/>
              <a:t>288</a:t>
            </a:fld>
            <a:endParaRPr lang="en-US" dirty="0"/>
          </a:p>
        </p:txBody>
      </p:sp>
    </p:spTree>
    <p:extLst>
      <p:ext uri="{BB962C8B-B14F-4D97-AF65-F5344CB8AC3E}">
        <p14:creationId xmlns:p14="http://schemas.microsoft.com/office/powerpoint/2010/main" val="2932173102"/>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4BEDB-A461-B605-4D0C-65CF95FDC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B0F1F-63BB-B83E-2045-C404F4E75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DA433-C92E-D93B-BF25-EF2F81197D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385745-1BE1-022A-5E12-F7798ECF5A9A}"/>
              </a:ext>
            </a:extLst>
          </p:cNvPr>
          <p:cNvSpPr>
            <a:spLocks noGrp="1"/>
          </p:cNvSpPr>
          <p:nvPr>
            <p:ph type="sldNum" sz="quarter" idx="5"/>
          </p:nvPr>
        </p:nvSpPr>
        <p:spPr/>
        <p:txBody>
          <a:bodyPr/>
          <a:lstStyle/>
          <a:p>
            <a:fld id="{DB245632-D4FC-4E38-ADEE-4E3390753C23}" type="slidenum">
              <a:rPr lang="en-US" smtClean="0"/>
              <a:t>289</a:t>
            </a:fld>
            <a:endParaRPr lang="en-US" dirty="0"/>
          </a:p>
        </p:txBody>
      </p:sp>
    </p:spTree>
    <p:extLst>
      <p:ext uri="{BB962C8B-B14F-4D97-AF65-F5344CB8AC3E}">
        <p14:creationId xmlns:p14="http://schemas.microsoft.com/office/powerpoint/2010/main" val="4214196666"/>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FE36B-B8F9-8023-3D50-A06379564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D09B3-3666-8EBF-EDBB-C63029C14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B9860-6448-3FC1-E09D-28C1169E22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2C9056-7A63-0409-0C50-67B7FC6F156F}"/>
              </a:ext>
            </a:extLst>
          </p:cNvPr>
          <p:cNvSpPr>
            <a:spLocks noGrp="1"/>
          </p:cNvSpPr>
          <p:nvPr>
            <p:ph type="sldNum" sz="quarter" idx="5"/>
          </p:nvPr>
        </p:nvSpPr>
        <p:spPr/>
        <p:txBody>
          <a:bodyPr/>
          <a:lstStyle/>
          <a:p>
            <a:fld id="{DB245632-D4FC-4E38-ADEE-4E3390753C23}" type="slidenum">
              <a:rPr lang="en-US" smtClean="0"/>
              <a:t>290</a:t>
            </a:fld>
            <a:endParaRPr lang="en-US" dirty="0"/>
          </a:p>
        </p:txBody>
      </p:sp>
    </p:spTree>
    <p:extLst>
      <p:ext uri="{BB962C8B-B14F-4D97-AF65-F5344CB8AC3E}">
        <p14:creationId xmlns:p14="http://schemas.microsoft.com/office/powerpoint/2010/main" val="289138337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1F1A-2E2A-A65E-F39A-E95D1B5DE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FF93A-6FA6-DA39-10E7-ED4D000E1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F1C51-143E-1956-F7EF-09631D7ED9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6445B-CDF4-A0A6-4573-DFF977052567}"/>
              </a:ext>
            </a:extLst>
          </p:cNvPr>
          <p:cNvSpPr>
            <a:spLocks noGrp="1"/>
          </p:cNvSpPr>
          <p:nvPr>
            <p:ph type="sldNum" sz="quarter" idx="5"/>
          </p:nvPr>
        </p:nvSpPr>
        <p:spPr/>
        <p:txBody>
          <a:bodyPr/>
          <a:lstStyle/>
          <a:p>
            <a:fld id="{DB245632-D4FC-4E38-ADEE-4E3390753C23}" type="slidenum">
              <a:rPr lang="en-US" smtClean="0"/>
              <a:t>291</a:t>
            </a:fld>
            <a:endParaRPr lang="en-US" dirty="0"/>
          </a:p>
        </p:txBody>
      </p:sp>
    </p:spTree>
    <p:extLst>
      <p:ext uri="{BB962C8B-B14F-4D97-AF65-F5344CB8AC3E}">
        <p14:creationId xmlns:p14="http://schemas.microsoft.com/office/powerpoint/2010/main" val="3719101122"/>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1231-EF70-3959-D295-382290142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EE0D3-6F17-7C18-8B24-12EC9885F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59D19-A26A-83BE-2B72-EB35ECC60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237881-6226-00FF-73D2-4BA59590F751}"/>
              </a:ext>
            </a:extLst>
          </p:cNvPr>
          <p:cNvSpPr>
            <a:spLocks noGrp="1"/>
          </p:cNvSpPr>
          <p:nvPr>
            <p:ph type="sldNum" sz="quarter" idx="5"/>
          </p:nvPr>
        </p:nvSpPr>
        <p:spPr/>
        <p:txBody>
          <a:bodyPr/>
          <a:lstStyle/>
          <a:p>
            <a:fld id="{DB245632-D4FC-4E38-ADEE-4E3390753C23}" type="slidenum">
              <a:rPr lang="en-US" smtClean="0"/>
              <a:t>292</a:t>
            </a:fld>
            <a:endParaRPr lang="en-US" dirty="0"/>
          </a:p>
        </p:txBody>
      </p:sp>
    </p:spTree>
    <p:extLst>
      <p:ext uri="{BB962C8B-B14F-4D97-AF65-F5344CB8AC3E}">
        <p14:creationId xmlns:p14="http://schemas.microsoft.com/office/powerpoint/2010/main" val="7623048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7B14A-7A3B-22CD-62B0-22C51EFD2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DAA72-A0FE-9A6C-E2C7-FBEC589C8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EDD15-E68A-4EE7-EA9B-B6E69CD82A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C2C251-2A62-3ED4-8747-85F6CB72E59B}"/>
              </a:ext>
            </a:extLst>
          </p:cNvPr>
          <p:cNvSpPr>
            <a:spLocks noGrp="1"/>
          </p:cNvSpPr>
          <p:nvPr>
            <p:ph type="sldNum" sz="quarter" idx="5"/>
          </p:nvPr>
        </p:nvSpPr>
        <p:spPr/>
        <p:txBody>
          <a:bodyPr/>
          <a:lstStyle/>
          <a:p>
            <a:fld id="{DB245632-D4FC-4E38-ADEE-4E3390753C23}" type="slidenum">
              <a:rPr lang="en-US" smtClean="0"/>
              <a:t>293</a:t>
            </a:fld>
            <a:endParaRPr lang="en-US" dirty="0"/>
          </a:p>
        </p:txBody>
      </p:sp>
    </p:spTree>
    <p:extLst>
      <p:ext uri="{BB962C8B-B14F-4D97-AF65-F5344CB8AC3E}">
        <p14:creationId xmlns:p14="http://schemas.microsoft.com/office/powerpoint/2010/main" val="103795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8D0F-E06B-585C-AE6C-544DE1DDE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2FA2E-A139-83A9-0D6A-3A1BEB8DF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4ED14-D82C-ED3E-4E25-3B7BF421F0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31C837-B3EC-2DAD-9A8B-BF56CAD231EE}"/>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290129980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1931-717C-5DD2-5623-0F580A973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B8A84-F9F7-522B-52FB-38B0E0D4D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12BA4-3DEE-C9C7-723B-F32F497EB4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781C5A-C6A2-BF2B-0670-D00C2550BB56}"/>
              </a:ext>
            </a:extLst>
          </p:cNvPr>
          <p:cNvSpPr>
            <a:spLocks noGrp="1"/>
          </p:cNvSpPr>
          <p:nvPr>
            <p:ph type="sldNum" sz="quarter" idx="5"/>
          </p:nvPr>
        </p:nvSpPr>
        <p:spPr/>
        <p:txBody>
          <a:bodyPr/>
          <a:lstStyle/>
          <a:p>
            <a:fld id="{DB245632-D4FC-4E38-ADEE-4E3390753C23}" type="slidenum">
              <a:rPr lang="en-US" smtClean="0"/>
              <a:t>294</a:t>
            </a:fld>
            <a:endParaRPr lang="en-US" dirty="0"/>
          </a:p>
        </p:txBody>
      </p:sp>
    </p:spTree>
    <p:extLst>
      <p:ext uri="{BB962C8B-B14F-4D97-AF65-F5344CB8AC3E}">
        <p14:creationId xmlns:p14="http://schemas.microsoft.com/office/powerpoint/2010/main" val="3074057502"/>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08B93-4801-A2AA-B25D-4A8DBFCAB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BAC2D-2A19-0010-AD24-5C1325DF7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12BAE-BD23-C0D8-450B-B6F76A095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120FEC-C929-8D3D-1292-15E0709AE998}"/>
              </a:ext>
            </a:extLst>
          </p:cNvPr>
          <p:cNvSpPr>
            <a:spLocks noGrp="1"/>
          </p:cNvSpPr>
          <p:nvPr>
            <p:ph type="sldNum" sz="quarter" idx="5"/>
          </p:nvPr>
        </p:nvSpPr>
        <p:spPr/>
        <p:txBody>
          <a:bodyPr/>
          <a:lstStyle/>
          <a:p>
            <a:fld id="{DB245632-D4FC-4E38-ADEE-4E3390753C23}" type="slidenum">
              <a:rPr lang="en-US" smtClean="0"/>
              <a:t>295</a:t>
            </a:fld>
            <a:endParaRPr lang="en-US" dirty="0"/>
          </a:p>
        </p:txBody>
      </p:sp>
    </p:spTree>
    <p:extLst>
      <p:ext uri="{BB962C8B-B14F-4D97-AF65-F5344CB8AC3E}">
        <p14:creationId xmlns:p14="http://schemas.microsoft.com/office/powerpoint/2010/main" val="327755911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BCC0-7D9A-459E-4073-5B96C9FDF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B700B-78A7-30EC-22B0-389650879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3FF30-1EB4-3A14-0868-A9322AA61D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113DD5-97EB-42CB-D92E-68E8B6E94B63}"/>
              </a:ext>
            </a:extLst>
          </p:cNvPr>
          <p:cNvSpPr>
            <a:spLocks noGrp="1"/>
          </p:cNvSpPr>
          <p:nvPr>
            <p:ph type="sldNum" sz="quarter" idx="5"/>
          </p:nvPr>
        </p:nvSpPr>
        <p:spPr/>
        <p:txBody>
          <a:bodyPr/>
          <a:lstStyle/>
          <a:p>
            <a:fld id="{DB245632-D4FC-4E38-ADEE-4E3390753C23}" type="slidenum">
              <a:rPr lang="en-US" smtClean="0"/>
              <a:t>296</a:t>
            </a:fld>
            <a:endParaRPr lang="en-US" dirty="0"/>
          </a:p>
        </p:txBody>
      </p:sp>
    </p:spTree>
    <p:extLst>
      <p:ext uri="{BB962C8B-B14F-4D97-AF65-F5344CB8AC3E}">
        <p14:creationId xmlns:p14="http://schemas.microsoft.com/office/powerpoint/2010/main" val="333174438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044C2-61BA-0F15-9107-16F00A32A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F795D-E4F5-27F2-1D03-A29118B92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731F2-A58D-4236-0517-333A4B1E4E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CE5690-5149-5B38-6E13-61691AA7A35E}"/>
              </a:ext>
            </a:extLst>
          </p:cNvPr>
          <p:cNvSpPr>
            <a:spLocks noGrp="1"/>
          </p:cNvSpPr>
          <p:nvPr>
            <p:ph type="sldNum" sz="quarter" idx="5"/>
          </p:nvPr>
        </p:nvSpPr>
        <p:spPr/>
        <p:txBody>
          <a:bodyPr/>
          <a:lstStyle/>
          <a:p>
            <a:fld id="{DB245632-D4FC-4E38-ADEE-4E3390753C23}" type="slidenum">
              <a:rPr lang="en-US" smtClean="0"/>
              <a:t>297</a:t>
            </a:fld>
            <a:endParaRPr lang="en-US" dirty="0"/>
          </a:p>
        </p:txBody>
      </p:sp>
    </p:spTree>
    <p:extLst>
      <p:ext uri="{BB962C8B-B14F-4D97-AF65-F5344CB8AC3E}">
        <p14:creationId xmlns:p14="http://schemas.microsoft.com/office/powerpoint/2010/main" val="1153183167"/>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C7B0-FDCF-4A33-0945-86B934799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CB472-AD07-38BD-B1AB-D844DD2C4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CCCCE-692B-2353-5062-A1162C1F1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38CB9-E04E-469C-F0F3-3EBCA3DEFCE3}"/>
              </a:ext>
            </a:extLst>
          </p:cNvPr>
          <p:cNvSpPr>
            <a:spLocks noGrp="1"/>
          </p:cNvSpPr>
          <p:nvPr>
            <p:ph type="sldNum" sz="quarter" idx="5"/>
          </p:nvPr>
        </p:nvSpPr>
        <p:spPr/>
        <p:txBody>
          <a:bodyPr/>
          <a:lstStyle/>
          <a:p>
            <a:fld id="{DB245632-D4FC-4E38-ADEE-4E3390753C23}" type="slidenum">
              <a:rPr lang="en-US" smtClean="0"/>
              <a:t>298</a:t>
            </a:fld>
            <a:endParaRPr lang="en-US" dirty="0"/>
          </a:p>
        </p:txBody>
      </p:sp>
    </p:spTree>
    <p:extLst>
      <p:ext uri="{BB962C8B-B14F-4D97-AF65-F5344CB8AC3E}">
        <p14:creationId xmlns:p14="http://schemas.microsoft.com/office/powerpoint/2010/main" val="63963841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1959E-A824-4878-D72C-0CC4CE20B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99683-98DE-9491-E232-D364A5488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2B6AE-6945-DAA4-BE0C-22A4AEEB4D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959FA8-2AFC-24C1-D49E-745013B8644C}"/>
              </a:ext>
            </a:extLst>
          </p:cNvPr>
          <p:cNvSpPr>
            <a:spLocks noGrp="1"/>
          </p:cNvSpPr>
          <p:nvPr>
            <p:ph type="sldNum" sz="quarter" idx="5"/>
          </p:nvPr>
        </p:nvSpPr>
        <p:spPr/>
        <p:txBody>
          <a:bodyPr/>
          <a:lstStyle/>
          <a:p>
            <a:fld id="{DB245632-D4FC-4E38-ADEE-4E3390753C23}" type="slidenum">
              <a:rPr lang="en-US" smtClean="0"/>
              <a:t>299</a:t>
            </a:fld>
            <a:endParaRPr lang="en-US" dirty="0"/>
          </a:p>
        </p:txBody>
      </p:sp>
    </p:spTree>
    <p:extLst>
      <p:ext uri="{BB962C8B-B14F-4D97-AF65-F5344CB8AC3E}">
        <p14:creationId xmlns:p14="http://schemas.microsoft.com/office/powerpoint/2010/main" val="1644163435"/>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9BAE-0447-6F11-81DF-950A10A46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009DC-0270-0213-75EB-AD32F2064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03209-0686-0072-5ED9-8187A59D7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86148-ADF1-314D-2635-1817829E1C35}"/>
              </a:ext>
            </a:extLst>
          </p:cNvPr>
          <p:cNvSpPr>
            <a:spLocks noGrp="1"/>
          </p:cNvSpPr>
          <p:nvPr>
            <p:ph type="sldNum" sz="quarter" idx="5"/>
          </p:nvPr>
        </p:nvSpPr>
        <p:spPr/>
        <p:txBody>
          <a:bodyPr/>
          <a:lstStyle/>
          <a:p>
            <a:fld id="{DB245632-D4FC-4E38-ADEE-4E3390753C23}" type="slidenum">
              <a:rPr lang="en-US" smtClean="0"/>
              <a:t>300</a:t>
            </a:fld>
            <a:endParaRPr lang="en-US" dirty="0"/>
          </a:p>
        </p:txBody>
      </p:sp>
    </p:spTree>
    <p:extLst>
      <p:ext uri="{BB962C8B-B14F-4D97-AF65-F5344CB8AC3E}">
        <p14:creationId xmlns:p14="http://schemas.microsoft.com/office/powerpoint/2010/main" val="387113738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9DC7C-FE03-705D-B90F-627B7A1E9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374EF-6AC2-5146-2A42-2B2627FB5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7-1F1A-EB6B-3DE2-6A6E881C2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5F7D1B-CB29-B9F9-A480-0CB777E66DB4}"/>
              </a:ext>
            </a:extLst>
          </p:cNvPr>
          <p:cNvSpPr>
            <a:spLocks noGrp="1"/>
          </p:cNvSpPr>
          <p:nvPr>
            <p:ph type="sldNum" sz="quarter" idx="5"/>
          </p:nvPr>
        </p:nvSpPr>
        <p:spPr/>
        <p:txBody>
          <a:bodyPr/>
          <a:lstStyle/>
          <a:p>
            <a:fld id="{DB245632-D4FC-4E38-ADEE-4E3390753C23}" type="slidenum">
              <a:rPr lang="en-US" smtClean="0"/>
              <a:t>301</a:t>
            </a:fld>
            <a:endParaRPr lang="en-US" dirty="0"/>
          </a:p>
        </p:txBody>
      </p:sp>
    </p:spTree>
    <p:extLst>
      <p:ext uri="{BB962C8B-B14F-4D97-AF65-F5344CB8AC3E}">
        <p14:creationId xmlns:p14="http://schemas.microsoft.com/office/powerpoint/2010/main" val="462006283"/>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BBBC1-28DD-92C0-3343-BD5325392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0874E-7878-8811-6180-C9AEFBDFB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3286C-BE3C-A843-F127-D8CA9FF705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A5A96-5478-2BF7-2246-3D2953B5B180}"/>
              </a:ext>
            </a:extLst>
          </p:cNvPr>
          <p:cNvSpPr>
            <a:spLocks noGrp="1"/>
          </p:cNvSpPr>
          <p:nvPr>
            <p:ph type="sldNum" sz="quarter" idx="5"/>
          </p:nvPr>
        </p:nvSpPr>
        <p:spPr/>
        <p:txBody>
          <a:bodyPr/>
          <a:lstStyle/>
          <a:p>
            <a:fld id="{DB245632-D4FC-4E38-ADEE-4E3390753C23}" type="slidenum">
              <a:rPr lang="en-US" smtClean="0"/>
              <a:t>302</a:t>
            </a:fld>
            <a:endParaRPr lang="en-US" dirty="0"/>
          </a:p>
        </p:txBody>
      </p:sp>
    </p:spTree>
    <p:extLst>
      <p:ext uri="{BB962C8B-B14F-4D97-AF65-F5344CB8AC3E}">
        <p14:creationId xmlns:p14="http://schemas.microsoft.com/office/powerpoint/2010/main" val="216832120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5004F-0207-4A48-72A5-A222DB376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C9BF7-1838-7660-1C61-E50017C25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D5517-2279-6817-A0E7-049C8F9276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8AA916-CCC1-89A8-5FA3-884908D05D1C}"/>
              </a:ext>
            </a:extLst>
          </p:cNvPr>
          <p:cNvSpPr>
            <a:spLocks noGrp="1"/>
          </p:cNvSpPr>
          <p:nvPr>
            <p:ph type="sldNum" sz="quarter" idx="5"/>
          </p:nvPr>
        </p:nvSpPr>
        <p:spPr/>
        <p:txBody>
          <a:bodyPr/>
          <a:lstStyle/>
          <a:p>
            <a:fld id="{DB245632-D4FC-4E38-ADEE-4E3390753C23}" type="slidenum">
              <a:rPr lang="en-US" smtClean="0"/>
              <a:t>303</a:t>
            </a:fld>
            <a:endParaRPr lang="en-US" dirty="0"/>
          </a:p>
        </p:txBody>
      </p:sp>
    </p:spTree>
    <p:extLst>
      <p:ext uri="{BB962C8B-B14F-4D97-AF65-F5344CB8AC3E}">
        <p14:creationId xmlns:p14="http://schemas.microsoft.com/office/powerpoint/2010/main" val="11212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F2D3A-A2A1-6743-7F1F-783E9AC84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FEB1C-92E0-B851-FC64-D6B53AB93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0C33C-E3FF-EB9E-A7F3-2787CEC18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49768-A0C6-2726-6FF4-2D49EB579AF9}"/>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3634133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0299-089E-4D82-4362-C34330920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9B491-DA1C-CE01-D3B6-6860590DA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20758-5F68-AD13-BF2C-B01DBE5D24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8A8725-A7A0-973A-EED5-0BE5CD7F9E8E}"/>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162282607"/>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3D779-E14E-2673-4A9A-0D710DC17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1CE44-1479-E136-5E4A-C3AD154E9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0CB06-BDDB-DBB5-0E87-4E31BD87C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C0490-90DD-BF1F-99D8-79FB7ED5D7F3}"/>
              </a:ext>
            </a:extLst>
          </p:cNvPr>
          <p:cNvSpPr>
            <a:spLocks noGrp="1"/>
          </p:cNvSpPr>
          <p:nvPr>
            <p:ph type="sldNum" sz="quarter" idx="5"/>
          </p:nvPr>
        </p:nvSpPr>
        <p:spPr/>
        <p:txBody>
          <a:bodyPr/>
          <a:lstStyle/>
          <a:p>
            <a:fld id="{DB245632-D4FC-4E38-ADEE-4E3390753C23}" type="slidenum">
              <a:rPr lang="en-US" smtClean="0"/>
              <a:t>304</a:t>
            </a:fld>
            <a:endParaRPr lang="en-US" dirty="0"/>
          </a:p>
        </p:txBody>
      </p:sp>
    </p:spTree>
    <p:extLst>
      <p:ext uri="{BB962C8B-B14F-4D97-AF65-F5344CB8AC3E}">
        <p14:creationId xmlns:p14="http://schemas.microsoft.com/office/powerpoint/2010/main" val="1582729908"/>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03D32-4F30-C5BB-CC16-EB23070DF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00915-EB78-48BE-CCCC-1BDC8E802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B487A-D86A-B70F-394C-95248C5C07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85105E-CAB2-52D9-4340-3AB009CD068C}"/>
              </a:ext>
            </a:extLst>
          </p:cNvPr>
          <p:cNvSpPr>
            <a:spLocks noGrp="1"/>
          </p:cNvSpPr>
          <p:nvPr>
            <p:ph type="sldNum" sz="quarter" idx="5"/>
          </p:nvPr>
        </p:nvSpPr>
        <p:spPr/>
        <p:txBody>
          <a:bodyPr/>
          <a:lstStyle/>
          <a:p>
            <a:fld id="{DB245632-D4FC-4E38-ADEE-4E3390753C23}" type="slidenum">
              <a:rPr lang="en-US" smtClean="0"/>
              <a:t>305</a:t>
            </a:fld>
            <a:endParaRPr lang="en-US" dirty="0"/>
          </a:p>
        </p:txBody>
      </p:sp>
    </p:spTree>
    <p:extLst>
      <p:ext uri="{BB962C8B-B14F-4D97-AF65-F5344CB8AC3E}">
        <p14:creationId xmlns:p14="http://schemas.microsoft.com/office/powerpoint/2010/main" val="344400415"/>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DBE1-5350-3469-A9F5-7E2BA586F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DE187-314B-F0AF-4B50-AF61C3BEC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675C9-BFFD-D1C3-B5C8-EE398324A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1AA691-1839-916E-6A98-71A94AF7B94F}"/>
              </a:ext>
            </a:extLst>
          </p:cNvPr>
          <p:cNvSpPr>
            <a:spLocks noGrp="1"/>
          </p:cNvSpPr>
          <p:nvPr>
            <p:ph type="sldNum" sz="quarter" idx="5"/>
          </p:nvPr>
        </p:nvSpPr>
        <p:spPr/>
        <p:txBody>
          <a:bodyPr/>
          <a:lstStyle/>
          <a:p>
            <a:fld id="{DB245632-D4FC-4E38-ADEE-4E3390753C23}" type="slidenum">
              <a:rPr lang="en-US" smtClean="0"/>
              <a:t>306</a:t>
            </a:fld>
            <a:endParaRPr lang="en-US" dirty="0"/>
          </a:p>
        </p:txBody>
      </p:sp>
    </p:spTree>
    <p:extLst>
      <p:ext uri="{BB962C8B-B14F-4D97-AF65-F5344CB8AC3E}">
        <p14:creationId xmlns:p14="http://schemas.microsoft.com/office/powerpoint/2010/main" val="422789053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1207-9647-4996-80EF-30D6339FE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A51AE-56D2-8C8C-D714-D55E53BCE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5A72D-C18A-6690-99BB-5EB4C5A6EC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EC21FF-741E-5A25-8990-0D7B61276206}"/>
              </a:ext>
            </a:extLst>
          </p:cNvPr>
          <p:cNvSpPr>
            <a:spLocks noGrp="1"/>
          </p:cNvSpPr>
          <p:nvPr>
            <p:ph type="sldNum" sz="quarter" idx="5"/>
          </p:nvPr>
        </p:nvSpPr>
        <p:spPr/>
        <p:txBody>
          <a:bodyPr/>
          <a:lstStyle/>
          <a:p>
            <a:fld id="{DB245632-D4FC-4E38-ADEE-4E3390753C23}" type="slidenum">
              <a:rPr lang="en-US" smtClean="0"/>
              <a:t>307</a:t>
            </a:fld>
            <a:endParaRPr lang="en-US" dirty="0"/>
          </a:p>
        </p:txBody>
      </p:sp>
    </p:spTree>
    <p:extLst>
      <p:ext uri="{BB962C8B-B14F-4D97-AF65-F5344CB8AC3E}">
        <p14:creationId xmlns:p14="http://schemas.microsoft.com/office/powerpoint/2010/main" val="4273467364"/>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1A598-6D58-F19D-5E1D-ADBF4DF12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11D11-23F1-699D-5673-291DEEF0D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610BE-B271-39DB-7F28-34E85211B6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4131CD-E9A0-1DEE-996E-EF040663F4C9}"/>
              </a:ext>
            </a:extLst>
          </p:cNvPr>
          <p:cNvSpPr>
            <a:spLocks noGrp="1"/>
          </p:cNvSpPr>
          <p:nvPr>
            <p:ph type="sldNum" sz="quarter" idx="5"/>
          </p:nvPr>
        </p:nvSpPr>
        <p:spPr/>
        <p:txBody>
          <a:bodyPr/>
          <a:lstStyle/>
          <a:p>
            <a:fld id="{DB245632-D4FC-4E38-ADEE-4E3390753C23}" type="slidenum">
              <a:rPr lang="en-US" smtClean="0"/>
              <a:t>308</a:t>
            </a:fld>
            <a:endParaRPr lang="en-US" dirty="0"/>
          </a:p>
        </p:txBody>
      </p:sp>
    </p:spTree>
    <p:extLst>
      <p:ext uri="{BB962C8B-B14F-4D97-AF65-F5344CB8AC3E}">
        <p14:creationId xmlns:p14="http://schemas.microsoft.com/office/powerpoint/2010/main" val="70376025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A5F5-8099-EEB0-EF1E-8C2A99989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5D2C2-C628-8C29-93B6-2B0C4A1E1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59495-F09A-E3FF-45E6-FD12CA5E7A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81259-8D17-EFD0-22BD-808ABB857C5B}"/>
              </a:ext>
            </a:extLst>
          </p:cNvPr>
          <p:cNvSpPr>
            <a:spLocks noGrp="1"/>
          </p:cNvSpPr>
          <p:nvPr>
            <p:ph type="sldNum" sz="quarter" idx="5"/>
          </p:nvPr>
        </p:nvSpPr>
        <p:spPr/>
        <p:txBody>
          <a:bodyPr/>
          <a:lstStyle/>
          <a:p>
            <a:fld id="{DB245632-D4FC-4E38-ADEE-4E3390753C23}" type="slidenum">
              <a:rPr lang="en-US" smtClean="0"/>
              <a:t>309</a:t>
            </a:fld>
            <a:endParaRPr lang="en-US" dirty="0"/>
          </a:p>
        </p:txBody>
      </p:sp>
    </p:spTree>
    <p:extLst>
      <p:ext uri="{BB962C8B-B14F-4D97-AF65-F5344CB8AC3E}">
        <p14:creationId xmlns:p14="http://schemas.microsoft.com/office/powerpoint/2010/main" val="79905115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B22D-D119-3339-7AA3-4779247EC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FA1C9-7BEE-7F23-8A32-3ABAC9B4A0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5AC9A-BFFF-3784-4CC1-E08ADBB8E1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6B8F6-B44F-369B-9978-78CF763314FC}"/>
              </a:ext>
            </a:extLst>
          </p:cNvPr>
          <p:cNvSpPr>
            <a:spLocks noGrp="1"/>
          </p:cNvSpPr>
          <p:nvPr>
            <p:ph type="sldNum" sz="quarter" idx="5"/>
          </p:nvPr>
        </p:nvSpPr>
        <p:spPr/>
        <p:txBody>
          <a:bodyPr/>
          <a:lstStyle/>
          <a:p>
            <a:fld id="{DB245632-D4FC-4E38-ADEE-4E3390753C23}" type="slidenum">
              <a:rPr lang="en-US" smtClean="0"/>
              <a:t>310</a:t>
            </a:fld>
            <a:endParaRPr lang="en-US" dirty="0"/>
          </a:p>
        </p:txBody>
      </p:sp>
    </p:spTree>
    <p:extLst>
      <p:ext uri="{BB962C8B-B14F-4D97-AF65-F5344CB8AC3E}">
        <p14:creationId xmlns:p14="http://schemas.microsoft.com/office/powerpoint/2010/main" val="113308853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E15AE-7786-3036-C6D3-3A3CA84FE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9D43F-FB72-4484-9412-D14BEDB94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8E1DB-EB81-C59B-8501-15674D35C1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4EFCC-F3EA-C1FA-2990-C5BDEC60083F}"/>
              </a:ext>
            </a:extLst>
          </p:cNvPr>
          <p:cNvSpPr>
            <a:spLocks noGrp="1"/>
          </p:cNvSpPr>
          <p:nvPr>
            <p:ph type="sldNum" sz="quarter" idx="5"/>
          </p:nvPr>
        </p:nvSpPr>
        <p:spPr/>
        <p:txBody>
          <a:bodyPr/>
          <a:lstStyle/>
          <a:p>
            <a:fld id="{DB245632-D4FC-4E38-ADEE-4E3390753C23}" type="slidenum">
              <a:rPr lang="en-US" smtClean="0"/>
              <a:t>311</a:t>
            </a:fld>
            <a:endParaRPr lang="en-US" dirty="0"/>
          </a:p>
        </p:txBody>
      </p:sp>
    </p:spTree>
    <p:extLst>
      <p:ext uri="{BB962C8B-B14F-4D97-AF65-F5344CB8AC3E}">
        <p14:creationId xmlns:p14="http://schemas.microsoft.com/office/powerpoint/2010/main" val="253052566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837E-5C12-B171-1F9B-2424E0A62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A5285-C957-F78A-CE2A-102E3C3D2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E1A0-5942-9206-8EA9-D0D3DE360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368892-DE8A-F49B-99BE-9003DC79D92B}"/>
              </a:ext>
            </a:extLst>
          </p:cNvPr>
          <p:cNvSpPr>
            <a:spLocks noGrp="1"/>
          </p:cNvSpPr>
          <p:nvPr>
            <p:ph type="sldNum" sz="quarter" idx="5"/>
          </p:nvPr>
        </p:nvSpPr>
        <p:spPr/>
        <p:txBody>
          <a:bodyPr/>
          <a:lstStyle/>
          <a:p>
            <a:fld id="{DB245632-D4FC-4E38-ADEE-4E3390753C23}" type="slidenum">
              <a:rPr lang="en-US" smtClean="0"/>
              <a:t>312</a:t>
            </a:fld>
            <a:endParaRPr lang="en-US" dirty="0"/>
          </a:p>
        </p:txBody>
      </p:sp>
    </p:spTree>
    <p:extLst>
      <p:ext uri="{BB962C8B-B14F-4D97-AF65-F5344CB8AC3E}">
        <p14:creationId xmlns:p14="http://schemas.microsoft.com/office/powerpoint/2010/main" val="644795780"/>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749D0-3CA7-9017-D237-0AB3C0C54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F359C-8D90-1382-D657-937D9A302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4E3BF-904D-514F-4148-2BF7A66F7C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B43AA4-85E8-D3C7-86B9-2141EDAF568B}"/>
              </a:ext>
            </a:extLst>
          </p:cNvPr>
          <p:cNvSpPr>
            <a:spLocks noGrp="1"/>
          </p:cNvSpPr>
          <p:nvPr>
            <p:ph type="sldNum" sz="quarter" idx="5"/>
          </p:nvPr>
        </p:nvSpPr>
        <p:spPr/>
        <p:txBody>
          <a:bodyPr/>
          <a:lstStyle/>
          <a:p>
            <a:fld id="{DB245632-D4FC-4E38-ADEE-4E3390753C23}" type="slidenum">
              <a:rPr lang="en-US" smtClean="0"/>
              <a:t>313</a:t>
            </a:fld>
            <a:endParaRPr lang="en-US" dirty="0"/>
          </a:p>
        </p:txBody>
      </p:sp>
    </p:spTree>
    <p:extLst>
      <p:ext uri="{BB962C8B-B14F-4D97-AF65-F5344CB8AC3E}">
        <p14:creationId xmlns:p14="http://schemas.microsoft.com/office/powerpoint/2010/main" val="1904960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7D85A-021A-A9A4-377B-3774C2678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AF538-E516-95FE-FAB1-9F7AD012B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76A51-7550-94DD-7000-93A812FC9D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DF5978-1600-8977-42AA-AE010210BEFE}"/>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2405593220"/>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92B9-F33F-8407-38EA-D63D58186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85529-42F3-8DD0-EEEC-4F5174447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746B6-81C5-FAB6-D212-F42969CCF5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36EC96-8D26-3EF1-21E5-7FE44E00C290}"/>
              </a:ext>
            </a:extLst>
          </p:cNvPr>
          <p:cNvSpPr>
            <a:spLocks noGrp="1"/>
          </p:cNvSpPr>
          <p:nvPr>
            <p:ph type="sldNum" sz="quarter" idx="5"/>
          </p:nvPr>
        </p:nvSpPr>
        <p:spPr/>
        <p:txBody>
          <a:bodyPr/>
          <a:lstStyle/>
          <a:p>
            <a:fld id="{DB245632-D4FC-4E38-ADEE-4E3390753C23}" type="slidenum">
              <a:rPr lang="en-US" smtClean="0"/>
              <a:t>314</a:t>
            </a:fld>
            <a:endParaRPr lang="en-US" dirty="0"/>
          </a:p>
        </p:txBody>
      </p:sp>
    </p:spTree>
    <p:extLst>
      <p:ext uri="{BB962C8B-B14F-4D97-AF65-F5344CB8AC3E}">
        <p14:creationId xmlns:p14="http://schemas.microsoft.com/office/powerpoint/2010/main" val="305741668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6A74C-2AFD-E461-0E9F-51142AD9A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676F3-6BBB-C751-FAFE-4F76EBE6C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418DB-C7C2-CDCD-3051-5150BF2693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FA547A-2998-8FF5-217C-37D9BB7AE489}"/>
              </a:ext>
            </a:extLst>
          </p:cNvPr>
          <p:cNvSpPr>
            <a:spLocks noGrp="1"/>
          </p:cNvSpPr>
          <p:nvPr>
            <p:ph type="sldNum" sz="quarter" idx="5"/>
          </p:nvPr>
        </p:nvSpPr>
        <p:spPr/>
        <p:txBody>
          <a:bodyPr/>
          <a:lstStyle/>
          <a:p>
            <a:fld id="{DB245632-D4FC-4E38-ADEE-4E3390753C23}" type="slidenum">
              <a:rPr lang="en-US" smtClean="0"/>
              <a:t>315</a:t>
            </a:fld>
            <a:endParaRPr lang="en-US" dirty="0"/>
          </a:p>
        </p:txBody>
      </p:sp>
    </p:spTree>
    <p:extLst>
      <p:ext uri="{BB962C8B-B14F-4D97-AF65-F5344CB8AC3E}">
        <p14:creationId xmlns:p14="http://schemas.microsoft.com/office/powerpoint/2010/main" val="2299495563"/>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223E-12AD-5723-17D9-B6E074A59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AFD0C-3804-FCBA-04AB-88539E178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FAF9F-6ACE-D096-47F8-7416FDE823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678B3-FB3C-B431-0A6F-2B275629F225}"/>
              </a:ext>
            </a:extLst>
          </p:cNvPr>
          <p:cNvSpPr>
            <a:spLocks noGrp="1"/>
          </p:cNvSpPr>
          <p:nvPr>
            <p:ph type="sldNum" sz="quarter" idx="5"/>
          </p:nvPr>
        </p:nvSpPr>
        <p:spPr/>
        <p:txBody>
          <a:bodyPr/>
          <a:lstStyle/>
          <a:p>
            <a:fld id="{DB245632-D4FC-4E38-ADEE-4E3390753C23}" type="slidenum">
              <a:rPr lang="en-US" smtClean="0"/>
              <a:t>316</a:t>
            </a:fld>
            <a:endParaRPr lang="en-US" dirty="0"/>
          </a:p>
        </p:txBody>
      </p:sp>
    </p:spTree>
    <p:extLst>
      <p:ext uri="{BB962C8B-B14F-4D97-AF65-F5344CB8AC3E}">
        <p14:creationId xmlns:p14="http://schemas.microsoft.com/office/powerpoint/2010/main" val="4238339720"/>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94311-F0B9-D297-2121-CA79ECEC6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3EB7F-13B5-6FB1-5754-B0FE3C796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A66A5-747B-5453-8E5D-CC40FF91EE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3958C3-1469-C9F2-8EB8-83AB0B792D7D}"/>
              </a:ext>
            </a:extLst>
          </p:cNvPr>
          <p:cNvSpPr>
            <a:spLocks noGrp="1"/>
          </p:cNvSpPr>
          <p:nvPr>
            <p:ph type="sldNum" sz="quarter" idx="5"/>
          </p:nvPr>
        </p:nvSpPr>
        <p:spPr/>
        <p:txBody>
          <a:bodyPr/>
          <a:lstStyle/>
          <a:p>
            <a:fld id="{DB245632-D4FC-4E38-ADEE-4E3390753C23}" type="slidenum">
              <a:rPr lang="en-US" smtClean="0"/>
              <a:t>317</a:t>
            </a:fld>
            <a:endParaRPr lang="en-US" dirty="0"/>
          </a:p>
        </p:txBody>
      </p:sp>
    </p:spTree>
    <p:extLst>
      <p:ext uri="{BB962C8B-B14F-4D97-AF65-F5344CB8AC3E}">
        <p14:creationId xmlns:p14="http://schemas.microsoft.com/office/powerpoint/2010/main" val="321436475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A8D6-F8A1-4947-C04E-4956885D0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67041-2DB1-086A-15F1-EA1AE7183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F7348-14C2-AEBA-5E1D-6EEFA9716D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87529B-0688-E7D4-CA63-3A03B49DC7E4}"/>
              </a:ext>
            </a:extLst>
          </p:cNvPr>
          <p:cNvSpPr>
            <a:spLocks noGrp="1"/>
          </p:cNvSpPr>
          <p:nvPr>
            <p:ph type="sldNum" sz="quarter" idx="5"/>
          </p:nvPr>
        </p:nvSpPr>
        <p:spPr/>
        <p:txBody>
          <a:bodyPr/>
          <a:lstStyle/>
          <a:p>
            <a:fld id="{DB245632-D4FC-4E38-ADEE-4E3390753C23}" type="slidenum">
              <a:rPr lang="en-US" smtClean="0"/>
              <a:t>318</a:t>
            </a:fld>
            <a:endParaRPr lang="en-US" dirty="0"/>
          </a:p>
        </p:txBody>
      </p:sp>
    </p:spTree>
    <p:extLst>
      <p:ext uri="{BB962C8B-B14F-4D97-AF65-F5344CB8AC3E}">
        <p14:creationId xmlns:p14="http://schemas.microsoft.com/office/powerpoint/2010/main" val="468574050"/>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EAC7B-72EB-1182-5406-F4B94D33A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E669B-72A7-28DF-9827-A833F41B7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2A18-F8DB-76D1-B0EC-88FA1CF333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76B3C5-E7C5-0FD6-F34A-D13149EE69C9}"/>
              </a:ext>
            </a:extLst>
          </p:cNvPr>
          <p:cNvSpPr>
            <a:spLocks noGrp="1"/>
          </p:cNvSpPr>
          <p:nvPr>
            <p:ph type="sldNum" sz="quarter" idx="5"/>
          </p:nvPr>
        </p:nvSpPr>
        <p:spPr/>
        <p:txBody>
          <a:bodyPr/>
          <a:lstStyle/>
          <a:p>
            <a:fld id="{DB245632-D4FC-4E38-ADEE-4E3390753C23}" type="slidenum">
              <a:rPr lang="en-US" smtClean="0"/>
              <a:t>319</a:t>
            </a:fld>
            <a:endParaRPr lang="en-US" dirty="0"/>
          </a:p>
        </p:txBody>
      </p:sp>
    </p:spTree>
    <p:extLst>
      <p:ext uri="{BB962C8B-B14F-4D97-AF65-F5344CB8AC3E}">
        <p14:creationId xmlns:p14="http://schemas.microsoft.com/office/powerpoint/2010/main" val="1654860325"/>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FEE8F-FE10-CE78-2AFA-1C73424EE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5FAB8-FCE0-CC7E-609A-E02578EA7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606EA-7A9F-2819-999E-B98D99A2A8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95E0BD-6626-41F2-B948-DFBF68255E4F}"/>
              </a:ext>
            </a:extLst>
          </p:cNvPr>
          <p:cNvSpPr>
            <a:spLocks noGrp="1"/>
          </p:cNvSpPr>
          <p:nvPr>
            <p:ph type="sldNum" sz="quarter" idx="5"/>
          </p:nvPr>
        </p:nvSpPr>
        <p:spPr/>
        <p:txBody>
          <a:bodyPr/>
          <a:lstStyle/>
          <a:p>
            <a:fld id="{DB245632-D4FC-4E38-ADEE-4E3390753C23}" type="slidenum">
              <a:rPr lang="en-US" smtClean="0"/>
              <a:t>320</a:t>
            </a:fld>
            <a:endParaRPr lang="en-US" dirty="0"/>
          </a:p>
        </p:txBody>
      </p:sp>
    </p:spTree>
    <p:extLst>
      <p:ext uri="{BB962C8B-B14F-4D97-AF65-F5344CB8AC3E}">
        <p14:creationId xmlns:p14="http://schemas.microsoft.com/office/powerpoint/2010/main" val="2411797264"/>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D25E-9BDF-E278-7A1A-3F1495A8D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C4509-AB3C-E43B-EC4B-A688B2617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FEEAC-0DDB-9205-E922-ABF4FC5052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2E94E-C3DE-BD1F-6C44-EBE4FD72E65B}"/>
              </a:ext>
            </a:extLst>
          </p:cNvPr>
          <p:cNvSpPr>
            <a:spLocks noGrp="1"/>
          </p:cNvSpPr>
          <p:nvPr>
            <p:ph type="sldNum" sz="quarter" idx="5"/>
          </p:nvPr>
        </p:nvSpPr>
        <p:spPr/>
        <p:txBody>
          <a:bodyPr/>
          <a:lstStyle/>
          <a:p>
            <a:fld id="{DB245632-D4FC-4E38-ADEE-4E3390753C23}" type="slidenum">
              <a:rPr lang="en-US" smtClean="0"/>
              <a:t>321</a:t>
            </a:fld>
            <a:endParaRPr lang="en-US" dirty="0"/>
          </a:p>
        </p:txBody>
      </p:sp>
    </p:spTree>
    <p:extLst>
      <p:ext uri="{BB962C8B-B14F-4D97-AF65-F5344CB8AC3E}">
        <p14:creationId xmlns:p14="http://schemas.microsoft.com/office/powerpoint/2010/main" val="1061783078"/>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21A7F-D5C4-735A-10E4-5E6DDB28D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FF2C1-452A-1007-38A2-56B381230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14D32-0DEB-26EF-A825-F0012D337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7A4547-BD53-8DBB-502D-FCAB7EF385BC}"/>
              </a:ext>
            </a:extLst>
          </p:cNvPr>
          <p:cNvSpPr>
            <a:spLocks noGrp="1"/>
          </p:cNvSpPr>
          <p:nvPr>
            <p:ph type="sldNum" sz="quarter" idx="5"/>
          </p:nvPr>
        </p:nvSpPr>
        <p:spPr/>
        <p:txBody>
          <a:bodyPr/>
          <a:lstStyle/>
          <a:p>
            <a:fld id="{DB245632-D4FC-4E38-ADEE-4E3390753C23}" type="slidenum">
              <a:rPr lang="en-US" smtClean="0"/>
              <a:t>322</a:t>
            </a:fld>
            <a:endParaRPr lang="en-US" dirty="0"/>
          </a:p>
        </p:txBody>
      </p:sp>
    </p:spTree>
    <p:extLst>
      <p:ext uri="{BB962C8B-B14F-4D97-AF65-F5344CB8AC3E}">
        <p14:creationId xmlns:p14="http://schemas.microsoft.com/office/powerpoint/2010/main" val="249810423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34EA2-018D-E99F-2E4F-BDB0611C0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89716-EB76-0B3F-9BF9-87954FE91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C85F9-BD3D-69D2-F891-1AB8D062D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76CB1A-FF30-F1B9-C5E3-2439DBF5CED6}"/>
              </a:ext>
            </a:extLst>
          </p:cNvPr>
          <p:cNvSpPr>
            <a:spLocks noGrp="1"/>
          </p:cNvSpPr>
          <p:nvPr>
            <p:ph type="sldNum" sz="quarter" idx="5"/>
          </p:nvPr>
        </p:nvSpPr>
        <p:spPr/>
        <p:txBody>
          <a:bodyPr/>
          <a:lstStyle/>
          <a:p>
            <a:fld id="{DB245632-D4FC-4E38-ADEE-4E3390753C23}" type="slidenum">
              <a:rPr lang="en-US" smtClean="0"/>
              <a:t>323</a:t>
            </a:fld>
            <a:endParaRPr lang="en-US" dirty="0"/>
          </a:p>
        </p:txBody>
      </p:sp>
    </p:spTree>
    <p:extLst>
      <p:ext uri="{BB962C8B-B14F-4D97-AF65-F5344CB8AC3E}">
        <p14:creationId xmlns:p14="http://schemas.microsoft.com/office/powerpoint/2010/main" val="3036179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D9DFD-19F8-A2B1-BEE7-DA73FB8C1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4853B-04A5-2B6D-89CC-6C2235913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3142B-4408-E467-5172-0DB1D3BA2B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DF544E-6208-E677-CCEF-8CE8A24ADBEE}"/>
              </a:ext>
            </a:extLst>
          </p:cNvPr>
          <p:cNvSpPr>
            <a:spLocks noGrp="1"/>
          </p:cNvSpPr>
          <p:nvPr>
            <p:ph type="sldNum" sz="quarter" idx="5"/>
          </p:nvPr>
        </p:nvSpPr>
        <p:spPr/>
        <p:txBody>
          <a:bodyPr/>
          <a:lstStyle/>
          <a:p>
            <a:fld id="{DB245632-D4FC-4E38-ADEE-4E3390753C23}" type="slidenum">
              <a:rPr lang="en-US" smtClean="0"/>
              <a:t>34</a:t>
            </a:fld>
            <a:endParaRPr lang="en-US" dirty="0"/>
          </a:p>
        </p:txBody>
      </p:sp>
    </p:spTree>
    <p:extLst>
      <p:ext uri="{BB962C8B-B14F-4D97-AF65-F5344CB8AC3E}">
        <p14:creationId xmlns:p14="http://schemas.microsoft.com/office/powerpoint/2010/main" val="38854653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9253-113D-EF6A-0707-C92D08B21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5FF67-20B0-6B6E-461F-1A79F450E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B8EE9-A99C-D5B3-E5A6-2941E72BE5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3C9FBE-3B5C-C0A4-85D3-F7F46819A3E3}"/>
              </a:ext>
            </a:extLst>
          </p:cNvPr>
          <p:cNvSpPr>
            <a:spLocks noGrp="1"/>
          </p:cNvSpPr>
          <p:nvPr>
            <p:ph type="sldNum" sz="quarter" idx="5"/>
          </p:nvPr>
        </p:nvSpPr>
        <p:spPr/>
        <p:txBody>
          <a:bodyPr/>
          <a:lstStyle/>
          <a:p>
            <a:fld id="{DB245632-D4FC-4E38-ADEE-4E3390753C23}" type="slidenum">
              <a:rPr lang="en-US" smtClean="0"/>
              <a:t>324</a:t>
            </a:fld>
            <a:endParaRPr lang="en-US" dirty="0"/>
          </a:p>
        </p:txBody>
      </p:sp>
    </p:spTree>
    <p:extLst>
      <p:ext uri="{BB962C8B-B14F-4D97-AF65-F5344CB8AC3E}">
        <p14:creationId xmlns:p14="http://schemas.microsoft.com/office/powerpoint/2010/main" val="94501440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C7FA3-CEC9-6318-5017-28F094733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E7D3E-619C-37A4-CD0A-C479E8895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41292-14A9-60A8-6E12-DF59E820EB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33CDE4-CDFF-475D-1621-7ED6DEC49A82}"/>
              </a:ext>
            </a:extLst>
          </p:cNvPr>
          <p:cNvSpPr>
            <a:spLocks noGrp="1"/>
          </p:cNvSpPr>
          <p:nvPr>
            <p:ph type="sldNum" sz="quarter" idx="5"/>
          </p:nvPr>
        </p:nvSpPr>
        <p:spPr/>
        <p:txBody>
          <a:bodyPr/>
          <a:lstStyle/>
          <a:p>
            <a:fld id="{DB245632-D4FC-4E38-ADEE-4E3390753C23}" type="slidenum">
              <a:rPr lang="en-US" smtClean="0"/>
              <a:t>325</a:t>
            </a:fld>
            <a:endParaRPr lang="en-US" dirty="0"/>
          </a:p>
        </p:txBody>
      </p:sp>
    </p:spTree>
    <p:extLst>
      <p:ext uri="{BB962C8B-B14F-4D97-AF65-F5344CB8AC3E}">
        <p14:creationId xmlns:p14="http://schemas.microsoft.com/office/powerpoint/2010/main" val="2273525827"/>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DB324-AE48-89EE-36D2-F2CD79852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28107-B26D-AD4E-999B-7C4D4F447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70A30-06E1-B93B-E61D-42120D3C1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10AED3-7090-8C6F-2A2B-650993979BDA}"/>
              </a:ext>
            </a:extLst>
          </p:cNvPr>
          <p:cNvSpPr>
            <a:spLocks noGrp="1"/>
          </p:cNvSpPr>
          <p:nvPr>
            <p:ph type="sldNum" sz="quarter" idx="5"/>
          </p:nvPr>
        </p:nvSpPr>
        <p:spPr/>
        <p:txBody>
          <a:bodyPr/>
          <a:lstStyle/>
          <a:p>
            <a:fld id="{DB245632-D4FC-4E38-ADEE-4E3390753C23}" type="slidenum">
              <a:rPr lang="en-US" smtClean="0"/>
              <a:t>326</a:t>
            </a:fld>
            <a:endParaRPr lang="en-US" dirty="0"/>
          </a:p>
        </p:txBody>
      </p:sp>
    </p:spTree>
    <p:extLst>
      <p:ext uri="{BB962C8B-B14F-4D97-AF65-F5344CB8AC3E}">
        <p14:creationId xmlns:p14="http://schemas.microsoft.com/office/powerpoint/2010/main" val="286477574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E3B8C-3523-BE3B-25AD-0C1D10CE4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E700D-FD44-65B8-781A-47484A342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5E9F8-FE08-3AAF-4D02-19C8A85991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E7D4A1-11F0-E527-0725-EE3B5B829DCC}"/>
              </a:ext>
            </a:extLst>
          </p:cNvPr>
          <p:cNvSpPr>
            <a:spLocks noGrp="1"/>
          </p:cNvSpPr>
          <p:nvPr>
            <p:ph type="sldNum" sz="quarter" idx="5"/>
          </p:nvPr>
        </p:nvSpPr>
        <p:spPr/>
        <p:txBody>
          <a:bodyPr/>
          <a:lstStyle/>
          <a:p>
            <a:fld id="{DB245632-D4FC-4E38-ADEE-4E3390753C23}" type="slidenum">
              <a:rPr lang="en-US" smtClean="0"/>
              <a:t>327</a:t>
            </a:fld>
            <a:endParaRPr lang="en-US" dirty="0"/>
          </a:p>
        </p:txBody>
      </p:sp>
    </p:spTree>
    <p:extLst>
      <p:ext uri="{BB962C8B-B14F-4D97-AF65-F5344CB8AC3E}">
        <p14:creationId xmlns:p14="http://schemas.microsoft.com/office/powerpoint/2010/main" val="141891676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BEF08-42DD-6F94-EC67-17D826479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6C34D-6BD3-B7D2-0D6A-4FCDA1949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A0C53-B16E-FE2D-74D5-E23BA0721B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CF226-5956-3A9E-6A11-E0FF3DE00CF0}"/>
              </a:ext>
            </a:extLst>
          </p:cNvPr>
          <p:cNvSpPr>
            <a:spLocks noGrp="1"/>
          </p:cNvSpPr>
          <p:nvPr>
            <p:ph type="sldNum" sz="quarter" idx="5"/>
          </p:nvPr>
        </p:nvSpPr>
        <p:spPr/>
        <p:txBody>
          <a:bodyPr/>
          <a:lstStyle/>
          <a:p>
            <a:fld id="{DB245632-D4FC-4E38-ADEE-4E3390753C23}" type="slidenum">
              <a:rPr lang="en-US" smtClean="0"/>
              <a:t>328</a:t>
            </a:fld>
            <a:endParaRPr lang="en-US" dirty="0"/>
          </a:p>
        </p:txBody>
      </p:sp>
    </p:spTree>
    <p:extLst>
      <p:ext uri="{BB962C8B-B14F-4D97-AF65-F5344CB8AC3E}">
        <p14:creationId xmlns:p14="http://schemas.microsoft.com/office/powerpoint/2010/main" val="1538168644"/>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D1B6-437C-13F7-9751-6347E2355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F6ABF-4048-8E70-1E54-8C3633978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E0C07-71E8-47AA-88D8-7F7BBA9996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3FAAF-E1EE-25FF-C939-1C437313FC58}"/>
              </a:ext>
            </a:extLst>
          </p:cNvPr>
          <p:cNvSpPr>
            <a:spLocks noGrp="1"/>
          </p:cNvSpPr>
          <p:nvPr>
            <p:ph type="sldNum" sz="quarter" idx="5"/>
          </p:nvPr>
        </p:nvSpPr>
        <p:spPr/>
        <p:txBody>
          <a:bodyPr/>
          <a:lstStyle/>
          <a:p>
            <a:fld id="{DB245632-D4FC-4E38-ADEE-4E3390753C23}" type="slidenum">
              <a:rPr lang="en-US" smtClean="0"/>
              <a:t>329</a:t>
            </a:fld>
            <a:endParaRPr lang="en-US" dirty="0"/>
          </a:p>
        </p:txBody>
      </p:sp>
    </p:spTree>
    <p:extLst>
      <p:ext uri="{BB962C8B-B14F-4D97-AF65-F5344CB8AC3E}">
        <p14:creationId xmlns:p14="http://schemas.microsoft.com/office/powerpoint/2010/main" val="3181173208"/>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3CEC0-A713-558E-80D2-60976A32F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08682-3CA3-B035-CDE6-5F29B2E17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C15C1-B7F6-196D-70BD-20972A93C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4C8BB3-54BB-EC5C-A990-B2A2A4477EF4}"/>
              </a:ext>
            </a:extLst>
          </p:cNvPr>
          <p:cNvSpPr>
            <a:spLocks noGrp="1"/>
          </p:cNvSpPr>
          <p:nvPr>
            <p:ph type="sldNum" sz="quarter" idx="5"/>
          </p:nvPr>
        </p:nvSpPr>
        <p:spPr/>
        <p:txBody>
          <a:bodyPr/>
          <a:lstStyle/>
          <a:p>
            <a:fld id="{DB245632-D4FC-4E38-ADEE-4E3390753C23}" type="slidenum">
              <a:rPr lang="en-US" smtClean="0"/>
              <a:t>330</a:t>
            </a:fld>
            <a:endParaRPr lang="en-US" dirty="0"/>
          </a:p>
        </p:txBody>
      </p:sp>
    </p:spTree>
    <p:extLst>
      <p:ext uri="{BB962C8B-B14F-4D97-AF65-F5344CB8AC3E}">
        <p14:creationId xmlns:p14="http://schemas.microsoft.com/office/powerpoint/2010/main" val="1069023478"/>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F9E8-8408-0468-C6AF-353E6A6E0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3F927-7EA9-8809-23BF-F1ADD9501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79B66-6FE3-4B4E-4FCC-7960B2B9CF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285E0C-9AFD-4A8F-BF67-4C3C4F5EB193}"/>
              </a:ext>
            </a:extLst>
          </p:cNvPr>
          <p:cNvSpPr>
            <a:spLocks noGrp="1"/>
          </p:cNvSpPr>
          <p:nvPr>
            <p:ph type="sldNum" sz="quarter" idx="5"/>
          </p:nvPr>
        </p:nvSpPr>
        <p:spPr/>
        <p:txBody>
          <a:bodyPr/>
          <a:lstStyle/>
          <a:p>
            <a:fld id="{DB245632-D4FC-4E38-ADEE-4E3390753C23}" type="slidenum">
              <a:rPr lang="en-US" smtClean="0"/>
              <a:t>331</a:t>
            </a:fld>
            <a:endParaRPr lang="en-US" dirty="0"/>
          </a:p>
        </p:txBody>
      </p:sp>
    </p:spTree>
    <p:extLst>
      <p:ext uri="{BB962C8B-B14F-4D97-AF65-F5344CB8AC3E}">
        <p14:creationId xmlns:p14="http://schemas.microsoft.com/office/powerpoint/2010/main" val="3858377129"/>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2F9BA-ADAC-1787-9435-52B4381DA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D95F2-331A-93CC-B906-06A70A03C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5538D-CA66-B034-3FE8-B2980AA19E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207736-AAB2-865D-8186-7A93E7749DF2}"/>
              </a:ext>
            </a:extLst>
          </p:cNvPr>
          <p:cNvSpPr>
            <a:spLocks noGrp="1"/>
          </p:cNvSpPr>
          <p:nvPr>
            <p:ph type="sldNum" sz="quarter" idx="5"/>
          </p:nvPr>
        </p:nvSpPr>
        <p:spPr/>
        <p:txBody>
          <a:bodyPr/>
          <a:lstStyle/>
          <a:p>
            <a:fld id="{DB245632-D4FC-4E38-ADEE-4E3390753C23}" type="slidenum">
              <a:rPr lang="en-US" smtClean="0"/>
              <a:t>332</a:t>
            </a:fld>
            <a:endParaRPr lang="en-US" dirty="0"/>
          </a:p>
        </p:txBody>
      </p:sp>
    </p:spTree>
    <p:extLst>
      <p:ext uri="{BB962C8B-B14F-4D97-AF65-F5344CB8AC3E}">
        <p14:creationId xmlns:p14="http://schemas.microsoft.com/office/powerpoint/2010/main" val="1427965860"/>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A5D28-FC39-7B20-5FB3-C388A138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BB810-4CE1-6A41-CCA0-37AD63F3F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47171-56C8-DA2F-A2CB-A8AB4AB2DD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E00C2F-B309-B37D-1E4C-5134FC5898A7}"/>
              </a:ext>
            </a:extLst>
          </p:cNvPr>
          <p:cNvSpPr>
            <a:spLocks noGrp="1"/>
          </p:cNvSpPr>
          <p:nvPr>
            <p:ph type="sldNum" sz="quarter" idx="5"/>
          </p:nvPr>
        </p:nvSpPr>
        <p:spPr/>
        <p:txBody>
          <a:bodyPr/>
          <a:lstStyle/>
          <a:p>
            <a:fld id="{DB245632-D4FC-4E38-ADEE-4E3390753C23}" type="slidenum">
              <a:rPr lang="en-US" smtClean="0"/>
              <a:t>333</a:t>
            </a:fld>
            <a:endParaRPr lang="en-US" dirty="0"/>
          </a:p>
        </p:txBody>
      </p:sp>
    </p:spTree>
    <p:extLst>
      <p:ext uri="{BB962C8B-B14F-4D97-AF65-F5344CB8AC3E}">
        <p14:creationId xmlns:p14="http://schemas.microsoft.com/office/powerpoint/2010/main" val="2012911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D356-4105-6D3E-BC43-EDD5E3E35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8B267-0E78-1B32-06A7-B984588CB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E1124-92CE-B546-AD60-21744B1AFD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E7B5E4-662A-A93C-2137-E89729BF43EB}"/>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2388893212"/>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BBDB-5FEF-47E3-2470-A7459FBA5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46DEA-82C6-4DB5-92C3-1C9F83680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FBB9A-0C7F-DE84-0790-DFEACB8009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5CD50-B80C-68A5-2677-3A7392971F40}"/>
              </a:ext>
            </a:extLst>
          </p:cNvPr>
          <p:cNvSpPr>
            <a:spLocks noGrp="1"/>
          </p:cNvSpPr>
          <p:nvPr>
            <p:ph type="sldNum" sz="quarter" idx="5"/>
          </p:nvPr>
        </p:nvSpPr>
        <p:spPr/>
        <p:txBody>
          <a:bodyPr/>
          <a:lstStyle/>
          <a:p>
            <a:fld id="{DB245632-D4FC-4E38-ADEE-4E3390753C23}" type="slidenum">
              <a:rPr lang="en-US" smtClean="0"/>
              <a:t>335</a:t>
            </a:fld>
            <a:endParaRPr lang="en-US" dirty="0"/>
          </a:p>
        </p:txBody>
      </p:sp>
    </p:spTree>
    <p:extLst>
      <p:ext uri="{BB962C8B-B14F-4D97-AF65-F5344CB8AC3E}">
        <p14:creationId xmlns:p14="http://schemas.microsoft.com/office/powerpoint/2010/main" val="1958212241"/>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0527A-B0C8-4937-3469-F92EB3CA1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0C560-8B16-C558-B064-752DE8869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A9B96-D710-C04D-E152-7BE894C06D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07C6A-3507-C86B-AFF1-1574ECAAB507}"/>
              </a:ext>
            </a:extLst>
          </p:cNvPr>
          <p:cNvSpPr>
            <a:spLocks noGrp="1"/>
          </p:cNvSpPr>
          <p:nvPr>
            <p:ph type="sldNum" sz="quarter" idx="5"/>
          </p:nvPr>
        </p:nvSpPr>
        <p:spPr/>
        <p:txBody>
          <a:bodyPr/>
          <a:lstStyle/>
          <a:p>
            <a:fld id="{DB245632-D4FC-4E38-ADEE-4E3390753C23}" type="slidenum">
              <a:rPr lang="en-US" smtClean="0"/>
              <a:t>336</a:t>
            </a:fld>
            <a:endParaRPr lang="en-US" dirty="0"/>
          </a:p>
        </p:txBody>
      </p:sp>
    </p:spTree>
    <p:extLst>
      <p:ext uri="{BB962C8B-B14F-4D97-AF65-F5344CB8AC3E}">
        <p14:creationId xmlns:p14="http://schemas.microsoft.com/office/powerpoint/2010/main" val="376860330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70BF7-8E99-51A1-A33E-7D6EE7A5E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78004-108E-00E0-AE7C-11057DC47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28E9A-7D53-E143-F6BC-C4C818CA06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B99BD6-C3FF-805A-C284-3EF35DB452B1}"/>
              </a:ext>
            </a:extLst>
          </p:cNvPr>
          <p:cNvSpPr>
            <a:spLocks noGrp="1"/>
          </p:cNvSpPr>
          <p:nvPr>
            <p:ph type="sldNum" sz="quarter" idx="5"/>
          </p:nvPr>
        </p:nvSpPr>
        <p:spPr/>
        <p:txBody>
          <a:bodyPr/>
          <a:lstStyle/>
          <a:p>
            <a:fld id="{DB245632-D4FC-4E38-ADEE-4E3390753C23}" type="slidenum">
              <a:rPr lang="en-US" smtClean="0"/>
              <a:t>337</a:t>
            </a:fld>
            <a:endParaRPr lang="en-US" dirty="0"/>
          </a:p>
        </p:txBody>
      </p:sp>
    </p:spTree>
    <p:extLst>
      <p:ext uri="{BB962C8B-B14F-4D97-AF65-F5344CB8AC3E}">
        <p14:creationId xmlns:p14="http://schemas.microsoft.com/office/powerpoint/2010/main" val="155636540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7667E-07E8-47B6-E4E8-B60840388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9A6F7-4284-6EEC-5E7B-BF02F0E87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C12C4-153F-6FC4-B371-3B4E1F5CE8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2F93E-9BCF-3841-10E7-E5AD4DC98DDA}"/>
              </a:ext>
            </a:extLst>
          </p:cNvPr>
          <p:cNvSpPr>
            <a:spLocks noGrp="1"/>
          </p:cNvSpPr>
          <p:nvPr>
            <p:ph type="sldNum" sz="quarter" idx="5"/>
          </p:nvPr>
        </p:nvSpPr>
        <p:spPr/>
        <p:txBody>
          <a:bodyPr/>
          <a:lstStyle/>
          <a:p>
            <a:fld id="{DB245632-D4FC-4E38-ADEE-4E3390753C23}" type="slidenum">
              <a:rPr lang="en-US" smtClean="0"/>
              <a:t>338</a:t>
            </a:fld>
            <a:endParaRPr lang="en-US" dirty="0"/>
          </a:p>
        </p:txBody>
      </p:sp>
    </p:spTree>
    <p:extLst>
      <p:ext uri="{BB962C8B-B14F-4D97-AF65-F5344CB8AC3E}">
        <p14:creationId xmlns:p14="http://schemas.microsoft.com/office/powerpoint/2010/main" val="360790480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729C1-13FF-2E7B-4473-CCE977234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84254-C3BF-6259-2524-FF99D1BDF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36922-426D-98CD-0BC4-C118F2789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3B8410-F1C2-B906-9972-6A51CC23817F}"/>
              </a:ext>
            </a:extLst>
          </p:cNvPr>
          <p:cNvSpPr>
            <a:spLocks noGrp="1"/>
          </p:cNvSpPr>
          <p:nvPr>
            <p:ph type="sldNum" sz="quarter" idx="5"/>
          </p:nvPr>
        </p:nvSpPr>
        <p:spPr/>
        <p:txBody>
          <a:bodyPr/>
          <a:lstStyle/>
          <a:p>
            <a:fld id="{DB245632-D4FC-4E38-ADEE-4E3390753C23}" type="slidenum">
              <a:rPr lang="en-US" smtClean="0"/>
              <a:t>339</a:t>
            </a:fld>
            <a:endParaRPr lang="en-US" dirty="0"/>
          </a:p>
        </p:txBody>
      </p:sp>
    </p:spTree>
    <p:extLst>
      <p:ext uri="{BB962C8B-B14F-4D97-AF65-F5344CB8AC3E}">
        <p14:creationId xmlns:p14="http://schemas.microsoft.com/office/powerpoint/2010/main" val="2165050220"/>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5D04-E945-A0B0-C653-72B175AE3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F4372-6B05-1167-9A2F-2739B8E7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ACCBE-AFBB-9C1E-866B-D1DA03F29C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65A1CC-9D75-9EB6-090F-F210E2378987}"/>
              </a:ext>
            </a:extLst>
          </p:cNvPr>
          <p:cNvSpPr>
            <a:spLocks noGrp="1"/>
          </p:cNvSpPr>
          <p:nvPr>
            <p:ph type="sldNum" sz="quarter" idx="5"/>
          </p:nvPr>
        </p:nvSpPr>
        <p:spPr/>
        <p:txBody>
          <a:bodyPr/>
          <a:lstStyle/>
          <a:p>
            <a:fld id="{DB245632-D4FC-4E38-ADEE-4E3390753C23}" type="slidenum">
              <a:rPr lang="en-US" smtClean="0"/>
              <a:t>340</a:t>
            </a:fld>
            <a:endParaRPr lang="en-US" dirty="0"/>
          </a:p>
        </p:txBody>
      </p:sp>
    </p:spTree>
    <p:extLst>
      <p:ext uri="{BB962C8B-B14F-4D97-AF65-F5344CB8AC3E}">
        <p14:creationId xmlns:p14="http://schemas.microsoft.com/office/powerpoint/2010/main" val="3048843354"/>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4555D-3E3D-F5C9-7963-ACE5A93FA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372DF-766D-1F60-B1AD-527D92C4D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C5410-35A7-86D3-8E62-557222DBF1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9DE3D-DEAF-CD66-2072-1702EB393EF3}"/>
              </a:ext>
            </a:extLst>
          </p:cNvPr>
          <p:cNvSpPr>
            <a:spLocks noGrp="1"/>
          </p:cNvSpPr>
          <p:nvPr>
            <p:ph type="sldNum" sz="quarter" idx="5"/>
          </p:nvPr>
        </p:nvSpPr>
        <p:spPr/>
        <p:txBody>
          <a:bodyPr/>
          <a:lstStyle/>
          <a:p>
            <a:fld id="{DB245632-D4FC-4E38-ADEE-4E3390753C23}" type="slidenum">
              <a:rPr lang="en-US" smtClean="0"/>
              <a:t>341</a:t>
            </a:fld>
            <a:endParaRPr lang="en-US" dirty="0"/>
          </a:p>
        </p:txBody>
      </p:sp>
    </p:spTree>
    <p:extLst>
      <p:ext uri="{BB962C8B-B14F-4D97-AF65-F5344CB8AC3E}">
        <p14:creationId xmlns:p14="http://schemas.microsoft.com/office/powerpoint/2010/main" val="3294454453"/>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B3127-BCAD-76CE-636B-45EBE00CC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842A8-F5DD-D156-217E-EAEDEB34F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A68F7-EA59-DE8F-9B0A-484B069E3D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310B0-A0A7-B6EC-CC82-C95D2ECABDA7}"/>
              </a:ext>
            </a:extLst>
          </p:cNvPr>
          <p:cNvSpPr>
            <a:spLocks noGrp="1"/>
          </p:cNvSpPr>
          <p:nvPr>
            <p:ph type="sldNum" sz="quarter" idx="5"/>
          </p:nvPr>
        </p:nvSpPr>
        <p:spPr/>
        <p:txBody>
          <a:bodyPr/>
          <a:lstStyle/>
          <a:p>
            <a:fld id="{DB245632-D4FC-4E38-ADEE-4E3390753C23}" type="slidenum">
              <a:rPr lang="en-US" smtClean="0"/>
              <a:t>342</a:t>
            </a:fld>
            <a:endParaRPr lang="en-US" dirty="0"/>
          </a:p>
        </p:txBody>
      </p:sp>
    </p:spTree>
    <p:extLst>
      <p:ext uri="{BB962C8B-B14F-4D97-AF65-F5344CB8AC3E}">
        <p14:creationId xmlns:p14="http://schemas.microsoft.com/office/powerpoint/2010/main" val="2009254017"/>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3FB1C-0496-3F5A-2F33-BEF68E942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C867A-7771-FE3A-B880-7063699EB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48523-2010-153C-E421-6F676C4280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0C696-8285-24B9-5D2C-2E81D1C32354}"/>
              </a:ext>
            </a:extLst>
          </p:cNvPr>
          <p:cNvSpPr>
            <a:spLocks noGrp="1"/>
          </p:cNvSpPr>
          <p:nvPr>
            <p:ph type="sldNum" sz="quarter" idx="5"/>
          </p:nvPr>
        </p:nvSpPr>
        <p:spPr/>
        <p:txBody>
          <a:bodyPr/>
          <a:lstStyle/>
          <a:p>
            <a:fld id="{DB245632-D4FC-4E38-ADEE-4E3390753C23}" type="slidenum">
              <a:rPr lang="en-US" smtClean="0"/>
              <a:t>343</a:t>
            </a:fld>
            <a:endParaRPr lang="en-US" dirty="0"/>
          </a:p>
        </p:txBody>
      </p:sp>
    </p:spTree>
    <p:extLst>
      <p:ext uri="{BB962C8B-B14F-4D97-AF65-F5344CB8AC3E}">
        <p14:creationId xmlns:p14="http://schemas.microsoft.com/office/powerpoint/2010/main" val="3475972994"/>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F78C4-CE13-B73D-BE19-12BB644B9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7E6E4-D852-8BC8-ADBD-416AFB6C6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DB8B4-13B9-906B-D538-79AB0EF41A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A40F55-387B-DF22-118E-BCC8D2A9CA69}"/>
              </a:ext>
            </a:extLst>
          </p:cNvPr>
          <p:cNvSpPr>
            <a:spLocks noGrp="1"/>
          </p:cNvSpPr>
          <p:nvPr>
            <p:ph type="sldNum" sz="quarter" idx="5"/>
          </p:nvPr>
        </p:nvSpPr>
        <p:spPr/>
        <p:txBody>
          <a:bodyPr/>
          <a:lstStyle/>
          <a:p>
            <a:fld id="{DB245632-D4FC-4E38-ADEE-4E3390753C23}" type="slidenum">
              <a:rPr lang="en-US" smtClean="0"/>
              <a:t>344</a:t>
            </a:fld>
            <a:endParaRPr lang="en-US" dirty="0"/>
          </a:p>
        </p:txBody>
      </p:sp>
    </p:spTree>
    <p:extLst>
      <p:ext uri="{BB962C8B-B14F-4D97-AF65-F5344CB8AC3E}">
        <p14:creationId xmlns:p14="http://schemas.microsoft.com/office/powerpoint/2010/main" val="3646638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982B0-7FD3-85E5-64A3-7F2C497B9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D4FA8-C813-92E2-292A-FDFAD2760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14B74-7871-AF5A-6009-49430F7A2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626057-B9E3-D5EE-70B6-60D4F95BAC32}"/>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2032495145"/>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CD93-6805-75BC-0075-EFF40B290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FC1DE-9C15-2FB5-21EE-A2388050E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11978-6842-F2E3-DF05-1E55AA5BDC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0C3D78-39CF-29FD-098C-A220CB8E1E09}"/>
              </a:ext>
            </a:extLst>
          </p:cNvPr>
          <p:cNvSpPr>
            <a:spLocks noGrp="1"/>
          </p:cNvSpPr>
          <p:nvPr>
            <p:ph type="sldNum" sz="quarter" idx="5"/>
          </p:nvPr>
        </p:nvSpPr>
        <p:spPr/>
        <p:txBody>
          <a:bodyPr/>
          <a:lstStyle/>
          <a:p>
            <a:fld id="{DB245632-D4FC-4E38-ADEE-4E3390753C23}" type="slidenum">
              <a:rPr lang="en-US" smtClean="0"/>
              <a:t>345</a:t>
            </a:fld>
            <a:endParaRPr lang="en-US" dirty="0"/>
          </a:p>
        </p:txBody>
      </p:sp>
    </p:spTree>
    <p:extLst>
      <p:ext uri="{BB962C8B-B14F-4D97-AF65-F5344CB8AC3E}">
        <p14:creationId xmlns:p14="http://schemas.microsoft.com/office/powerpoint/2010/main" val="32917450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75ED9-03DF-53C9-8927-825FE7415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3C49C-31A4-DBA7-5CF7-0968381ED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B48FD-64B0-8425-A5C2-B7AEE2BF67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03527-8E8C-AB7F-E1B8-5CC971423BC4}"/>
              </a:ext>
            </a:extLst>
          </p:cNvPr>
          <p:cNvSpPr>
            <a:spLocks noGrp="1"/>
          </p:cNvSpPr>
          <p:nvPr>
            <p:ph type="sldNum" sz="quarter" idx="5"/>
          </p:nvPr>
        </p:nvSpPr>
        <p:spPr/>
        <p:txBody>
          <a:bodyPr/>
          <a:lstStyle/>
          <a:p>
            <a:fld id="{DB245632-D4FC-4E38-ADEE-4E3390753C23}" type="slidenum">
              <a:rPr lang="en-US" smtClean="0"/>
              <a:t>346</a:t>
            </a:fld>
            <a:endParaRPr lang="en-US" dirty="0"/>
          </a:p>
        </p:txBody>
      </p:sp>
    </p:spTree>
    <p:extLst>
      <p:ext uri="{BB962C8B-B14F-4D97-AF65-F5344CB8AC3E}">
        <p14:creationId xmlns:p14="http://schemas.microsoft.com/office/powerpoint/2010/main" val="1224720418"/>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BF659-96CF-412B-BB09-9E030BB43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21F7D-92C8-7A53-C6F5-1BF4AD618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91933-9ACC-81A9-743B-F919DEB447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F4799-AF96-0319-07F2-BEB60EC130DF}"/>
              </a:ext>
            </a:extLst>
          </p:cNvPr>
          <p:cNvSpPr>
            <a:spLocks noGrp="1"/>
          </p:cNvSpPr>
          <p:nvPr>
            <p:ph type="sldNum" sz="quarter" idx="5"/>
          </p:nvPr>
        </p:nvSpPr>
        <p:spPr/>
        <p:txBody>
          <a:bodyPr/>
          <a:lstStyle/>
          <a:p>
            <a:fld id="{DB245632-D4FC-4E38-ADEE-4E3390753C23}" type="slidenum">
              <a:rPr lang="en-US" smtClean="0"/>
              <a:t>347</a:t>
            </a:fld>
            <a:endParaRPr lang="en-US" dirty="0"/>
          </a:p>
        </p:txBody>
      </p:sp>
    </p:spTree>
    <p:extLst>
      <p:ext uri="{BB962C8B-B14F-4D97-AF65-F5344CB8AC3E}">
        <p14:creationId xmlns:p14="http://schemas.microsoft.com/office/powerpoint/2010/main" val="1666661419"/>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941FF-63E1-49D6-7F2F-824CC6659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5898C-EEB0-A5FD-A7EA-867549A69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0D39B-833E-178E-32A1-259DCED1F5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3A912-6C4B-2D1F-726D-0102F67323B5}"/>
              </a:ext>
            </a:extLst>
          </p:cNvPr>
          <p:cNvSpPr>
            <a:spLocks noGrp="1"/>
          </p:cNvSpPr>
          <p:nvPr>
            <p:ph type="sldNum" sz="quarter" idx="5"/>
          </p:nvPr>
        </p:nvSpPr>
        <p:spPr/>
        <p:txBody>
          <a:bodyPr/>
          <a:lstStyle/>
          <a:p>
            <a:fld id="{DB245632-D4FC-4E38-ADEE-4E3390753C23}" type="slidenum">
              <a:rPr lang="en-US" smtClean="0"/>
              <a:t>348</a:t>
            </a:fld>
            <a:endParaRPr lang="en-US" dirty="0"/>
          </a:p>
        </p:txBody>
      </p:sp>
    </p:spTree>
    <p:extLst>
      <p:ext uri="{BB962C8B-B14F-4D97-AF65-F5344CB8AC3E}">
        <p14:creationId xmlns:p14="http://schemas.microsoft.com/office/powerpoint/2010/main" val="291983605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BC67B-E5E3-9734-627D-25A2D8A6D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15DEC-2972-DFC9-FBF4-557E99C4D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699D3-218D-D310-B826-F77C7ABAF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8730F2-59B6-9528-4407-F8493FAF0399}"/>
              </a:ext>
            </a:extLst>
          </p:cNvPr>
          <p:cNvSpPr>
            <a:spLocks noGrp="1"/>
          </p:cNvSpPr>
          <p:nvPr>
            <p:ph type="sldNum" sz="quarter" idx="5"/>
          </p:nvPr>
        </p:nvSpPr>
        <p:spPr/>
        <p:txBody>
          <a:bodyPr/>
          <a:lstStyle/>
          <a:p>
            <a:fld id="{DB245632-D4FC-4E38-ADEE-4E3390753C23}" type="slidenum">
              <a:rPr lang="en-US" smtClean="0"/>
              <a:t>349</a:t>
            </a:fld>
            <a:endParaRPr lang="en-US" dirty="0"/>
          </a:p>
        </p:txBody>
      </p:sp>
    </p:spTree>
    <p:extLst>
      <p:ext uri="{BB962C8B-B14F-4D97-AF65-F5344CB8AC3E}">
        <p14:creationId xmlns:p14="http://schemas.microsoft.com/office/powerpoint/2010/main" val="3769479745"/>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A619-8307-32D3-3193-FB0CB7CEE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82420-1681-EA82-870A-9B27A6D23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2C8E4-C1C7-B88C-7E8A-6EEA739D55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9E023-EB6E-4B6F-EC2C-60AD39E240F5}"/>
              </a:ext>
            </a:extLst>
          </p:cNvPr>
          <p:cNvSpPr>
            <a:spLocks noGrp="1"/>
          </p:cNvSpPr>
          <p:nvPr>
            <p:ph type="sldNum" sz="quarter" idx="5"/>
          </p:nvPr>
        </p:nvSpPr>
        <p:spPr/>
        <p:txBody>
          <a:bodyPr/>
          <a:lstStyle/>
          <a:p>
            <a:fld id="{DB245632-D4FC-4E38-ADEE-4E3390753C23}" type="slidenum">
              <a:rPr lang="en-US" smtClean="0"/>
              <a:t>350</a:t>
            </a:fld>
            <a:endParaRPr lang="en-US" dirty="0"/>
          </a:p>
        </p:txBody>
      </p:sp>
    </p:spTree>
    <p:extLst>
      <p:ext uri="{BB962C8B-B14F-4D97-AF65-F5344CB8AC3E}">
        <p14:creationId xmlns:p14="http://schemas.microsoft.com/office/powerpoint/2010/main" val="1331937891"/>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0745-7367-6BD6-1DE7-EFE78B882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5EF37-FC83-1A6D-10CB-5BE3EAF3B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3DE07-E7FB-4EB4-AAC4-7F43E343A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98628-F0B9-F530-B9B7-3D63C0863C47}"/>
              </a:ext>
            </a:extLst>
          </p:cNvPr>
          <p:cNvSpPr>
            <a:spLocks noGrp="1"/>
          </p:cNvSpPr>
          <p:nvPr>
            <p:ph type="sldNum" sz="quarter" idx="5"/>
          </p:nvPr>
        </p:nvSpPr>
        <p:spPr/>
        <p:txBody>
          <a:bodyPr/>
          <a:lstStyle/>
          <a:p>
            <a:fld id="{DB245632-D4FC-4E38-ADEE-4E3390753C23}" type="slidenum">
              <a:rPr lang="en-US" smtClean="0"/>
              <a:t>351</a:t>
            </a:fld>
            <a:endParaRPr lang="en-US" dirty="0"/>
          </a:p>
        </p:txBody>
      </p:sp>
    </p:spTree>
    <p:extLst>
      <p:ext uri="{BB962C8B-B14F-4D97-AF65-F5344CB8AC3E}">
        <p14:creationId xmlns:p14="http://schemas.microsoft.com/office/powerpoint/2010/main" val="1202666886"/>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499A-9A1B-A664-BA13-A7C916C28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7211B-D8DC-EA3F-E7A7-40991D419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B1D78-F5BF-9294-2D7B-F2FF2A569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19A245-EE4E-0177-4CCC-D22A23F1D21F}"/>
              </a:ext>
            </a:extLst>
          </p:cNvPr>
          <p:cNvSpPr>
            <a:spLocks noGrp="1"/>
          </p:cNvSpPr>
          <p:nvPr>
            <p:ph type="sldNum" sz="quarter" idx="5"/>
          </p:nvPr>
        </p:nvSpPr>
        <p:spPr/>
        <p:txBody>
          <a:bodyPr/>
          <a:lstStyle/>
          <a:p>
            <a:fld id="{DB245632-D4FC-4E38-ADEE-4E3390753C23}" type="slidenum">
              <a:rPr lang="en-US" smtClean="0"/>
              <a:t>352</a:t>
            </a:fld>
            <a:endParaRPr lang="en-US" dirty="0"/>
          </a:p>
        </p:txBody>
      </p:sp>
    </p:spTree>
    <p:extLst>
      <p:ext uri="{BB962C8B-B14F-4D97-AF65-F5344CB8AC3E}">
        <p14:creationId xmlns:p14="http://schemas.microsoft.com/office/powerpoint/2010/main" val="2443514394"/>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18C9-F576-B07B-FAE1-7633DBA91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25014-3F95-24AB-7729-51F39C16F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AB289-314F-15CD-1C1A-4F0E14A002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86A496-CB02-DFB1-7CE5-2A4056561E67}"/>
              </a:ext>
            </a:extLst>
          </p:cNvPr>
          <p:cNvSpPr>
            <a:spLocks noGrp="1"/>
          </p:cNvSpPr>
          <p:nvPr>
            <p:ph type="sldNum" sz="quarter" idx="5"/>
          </p:nvPr>
        </p:nvSpPr>
        <p:spPr/>
        <p:txBody>
          <a:bodyPr/>
          <a:lstStyle/>
          <a:p>
            <a:fld id="{DB245632-D4FC-4E38-ADEE-4E3390753C23}" type="slidenum">
              <a:rPr lang="en-US" smtClean="0"/>
              <a:t>353</a:t>
            </a:fld>
            <a:endParaRPr lang="en-US" dirty="0"/>
          </a:p>
        </p:txBody>
      </p:sp>
    </p:spTree>
    <p:extLst>
      <p:ext uri="{BB962C8B-B14F-4D97-AF65-F5344CB8AC3E}">
        <p14:creationId xmlns:p14="http://schemas.microsoft.com/office/powerpoint/2010/main" val="408226644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5479D-7C20-758B-129A-6AD95DB71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7D039-893C-B30F-D1C9-88143A3C9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5755A-76BA-5437-C902-1E8D82A86C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6BFF8A-999D-901D-6D91-EA5CE7E79D5D}"/>
              </a:ext>
            </a:extLst>
          </p:cNvPr>
          <p:cNvSpPr>
            <a:spLocks noGrp="1"/>
          </p:cNvSpPr>
          <p:nvPr>
            <p:ph type="sldNum" sz="quarter" idx="5"/>
          </p:nvPr>
        </p:nvSpPr>
        <p:spPr/>
        <p:txBody>
          <a:bodyPr/>
          <a:lstStyle/>
          <a:p>
            <a:fld id="{DB245632-D4FC-4E38-ADEE-4E3390753C23}" type="slidenum">
              <a:rPr lang="en-US" smtClean="0"/>
              <a:t>354</a:t>
            </a:fld>
            <a:endParaRPr lang="en-US" dirty="0"/>
          </a:p>
        </p:txBody>
      </p:sp>
    </p:spTree>
    <p:extLst>
      <p:ext uri="{BB962C8B-B14F-4D97-AF65-F5344CB8AC3E}">
        <p14:creationId xmlns:p14="http://schemas.microsoft.com/office/powerpoint/2010/main" val="2008502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10BD1-A64A-DB71-3ABC-9498454B4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229EA-1EC3-D01B-DE9B-5EB1A0861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108BF-AF41-BB79-9CE4-1ED4044DB4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B58E7A-2F5B-F842-A741-389B951A591E}"/>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1345410044"/>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C548-8CFE-5A70-90CF-4F3A92BC5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3163C-93EC-C2B0-9C25-3252D9FA3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B3E68-1241-099F-099C-4F5963CE32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AC2F39-F75A-CEB3-8516-F4243DCA081A}"/>
              </a:ext>
            </a:extLst>
          </p:cNvPr>
          <p:cNvSpPr>
            <a:spLocks noGrp="1"/>
          </p:cNvSpPr>
          <p:nvPr>
            <p:ph type="sldNum" sz="quarter" idx="5"/>
          </p:nvPr>
        </p:nvSpPr>
        <p:spPr/>
        <p:txBody>
          <a:bodyPr/>
          <a:lstStyle/>
          <a:p>
            <a:fld id="{DB245632-D4FC-4E38-ADEE-4E3390753C23}" type="slidenum">
              <a:rPr lang="en-US" smtClean="0"/>
              <a:t>355</a:t>
            </a:fld>
            <a:endParaRPr lang="en-US" dirty="0"/>
          </a:p>
        </p:txBody>
      </p:sp>
    </p:spTree>
    <p:extLst>
      <p:ext uri="{BB962C8B-B14F-4D97-AF65-F5344CB8AC3E}">
        <p14:creationId xmlns:p14="http://schemas.microsoft.com/office/powerpoint/2010/main" val="2020019049"/>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2D53E-D9B4-D5FB-7F10-BE0031A57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95AC2-67F5-DC78-7663-C0FC3C0F4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A990F-8419-601E-97ED-6A49AF7848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DA4B7E-886B-251C-9BC3-42CD0DB676B2}"/>
              </a:ext>
            </a:extLst>
          </p:cNvPr>
          <p:cNvSpPr>
            <a:spLocks noGrp="1"/>
          </p:cNvSpPr>
          <p:nvPr>
            <p:ph type="sldNum" sz="quarter" idx="5"/>
          </p:nvPr>
        </p:nvSpPr>
        <p:spPr/>
        <p:txBody>
          <a:bodyPr/>
          <a:lstStyle/>
          <a:p>
            <a:fld id="{DB245632-D4FC-4E38-ADEE-4E3390753C23}" type="slidenum">
              <a:rPr lang="en-US" smtClean="0"/>
              <a:t>356</a:t>
            </a:fld>
            <a:endParaRPr lang="en-US" dirty="0"/>
          </a:p>
        </p:txBody>
      </p:sp>
    </p:spTree>
    <p:extLst>
      <p:ext uri="{BB962C8B-B14F-4D97-AF65-F5344CB8AC3E}">
        <p14:creationId xmlns:p14="http://schemas.microsoft.com/office/powerpoint/2010/main" val="298189308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43079-81FC-5AEA-8597-B311D2153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24C1E-1068-21B0-4BB0-A265AD77F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B325A-5A35-E372-FD60-219EE8C008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F5151-EBD7-121A-5304-962D144A57D2}"/>
              </a:ext>
            </a:extLst>
          </p:cNvPr>
          <p:cNvSpPr>
            <a:spLocks noGrp="1"/>
          </p:cNvSpPr>
          <p:nvPr>
            <p:ph type="sldNum" sz="quarter" idx="5"/>
          </p:nvPr>
        </p:nvSpPr>
        <p:spPr/>
        <p:txBody>
          <a:bodyPr/>
          <a:lstStyle/>
          <a:p>
            <a:fld id="{DB245632-D4FC-4E38-ADEE-4E3390753C23}" type="slidenum">
              <a:rPr lang="en-US" smtClean="0"/>
              <a:t>357</a:t>
            </a:fld>
            <a:endParaRPr lang="en-US" dirty="0"/>
          </a:p>
        </p:txBody>
      </p:sp>
    </p:spTree>
    <p:extLst>
      <p:ext uri="{BB962C8B-B14F-4D97-AF65-F5344CB8AC3E}">
        <p14:creationId xmlns:p14="http://schemas.microsoft.com/office/powerpoint/2010/main" val="3523632230"/>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C6F4D-A7EF-8662-EE07-09E5F8896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60AAD-D531-00D3-FDD6-7780EF5D1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18F52-EB21-8D75-8E1B-8FDE10D10A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A3163D-E737-1E12-29F9-2B226759657A}"/>
              </a:ext>
            </a:extLst>
          </p:cNvPr>
          <p:cNvSpPr>
            <a:spLocks noGrp="1"/>
          </p:cNvSpPr>
          <p:nvPr>
            <p:ph type="sldNum" sz="quarter" idx="5"/>
          </p:nvPr>
        </p:nvSpPr>
        <p:spPr/>
        <p:txBody>
          <a:bodyPr/>
          <a:lstStyle/>
          <a:p>
            <a:fld id="{DB245632-D4FC-4E38-ADEE-4E3390753C23}" type="slidenum">
              <a:rPr lang="en-US" smtClean="0"/>
              <a:t>358</a:t>
            </a:fld>
            <a:endParaRPr lang="en-US" dirty="0"/>
          </a:p>
        </p:txBody>
      </p:sp>
    </p:spTree>
    <p:extLst>
      <p:ext uri="{BB962C8B-B14F-4D97-AF65-F5344CB8AC3E}">
        <p14:creationId xmlns:p14="http://schemas.microsoft.com/office/powerpoint/2010/main" val="256869342"/>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3124D-01C3-8680-3FCF-87A82E1EB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E52CF-18DB-44D0-51DB-67EBE09F0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4573B-E425-7039-C062-23CDB7D39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46F0F-6A49-D968-C5E1-B4560FE09D1C}"/>
              </a:ext>
            </a:extLst>
          </p:cNvPr>
          <p:cNvSpPr>
            <a:spLocks noGrp="1"/>
          </p:cNvSpPr>
          <p:nvPr>
            <p:ph type="sldNum" sz="quarter" idx="5"/>
          </p:nvPr>
        </p:nvSpPr>
        <p:spPr/>
        <p:txBody>
          <a:bodyPr/>
          <a:lstStyle/>
          <a:p>
            <a:fld id="{DB245632-D4FC-4E38-ADEE-4E3390753C23}" type="slidenum">
              <a:rPr lang="en-US" smtClean="0"/>
              <a:t>359</a:t>
            </a:fld>
            <a:endParaRPr lang="en-US" dirty="0"/>
          </a:p>
        </p:txBody>
      </p:sp>
    </p:spTree>
    <p:extLst>
      <p:ext uri="{BB962C8B-B14F-4D97-AF65-F5344CB8AC3E}">
        <p14:creationId xmlns:p14="http://schemas.microsoft.com/office/powerpoint/2010/main" val="775304474"/>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BB196-121E-8D2C-8161-37945D485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E7767-525A-EEBB-0BA3-3F63ACB14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1EA3E-7CD0-CE59-5974-056420AAA8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FC0AF7-6442-ECCA-FE66-8FEDAB3AE8FD}"/>
              </a:ext>
            </a:extLst>
          </p:cNvPr>
          <p:cNvSpPr>
            <a:spLocks noGrp="1"/>
          </p:cNvSpPr>
          <p:nvPr>
            <p:ph type="sldNum" sz="quarter" idx="5"/>
          </p:nvPr>
        </p:nvSpPr>
        <p:spPr/>
        <p:txBody>
          <a:bodyPr/>
          <a:lstStyle/>
          <a:p>
            <a:fld id="{DB245632-D4FC-4E38-ADEE-4E3390753C23}" type="slidenum">
              <a:rPr lang="en-US" smtClean="0"/>
              <a:t>360</a:t>
            </a:fld>
            <a:endParaRPr lang="en-US" dirty="0"/>
          </a:p>
        </p:txBody>
      </p:sp>
    </p:spTree>
    <p:extLst>
      <p:ext uri="{BB962C8B-B14F-4D97-AF65-F5344CB8AC3E}">
        <p14:creationId xmlns:p14="http://schemas.microsoft.com/office/powerpoint/2010/main" val="1572890139"/>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57F8F-7B9B-B188-76BF-E6929A395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A6AD8-F295-8A0D-D7A4-08CA7709C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88CF3-3040-97BF-98C4-40805224CA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CBA147-936D-4230-6B31-DF165F6CCEB8}"/>
              </a:ext>
            </a:extLst>
          </p:cNvPr>
          <p:cNvSpPr>
            <a:spLocks noGrp="1"/>
          </p:cNvSpPr>
          <p:nvPr>
            <p:ph type="sldNum" sz="quarter" idx="5"/>
          </p:nvPr>
        </p:nvSpPr>
        <p:spPr/>
        <p:txBody>
          <a:bodyPr/>
          <a:lstStyle/>
          <a:p>
            <a:fld id="{DB245632-D4FC-4E38-ADEE-4E3390753C23}" type="slidenum">
              <a:rPr lang="en-US" smtClean="0"/>
              <a:t>361</a:t>
            </a:fld>
            <a:endParaRPr lang="en-US" dirty="0"/>
          </a:p>
        </p:txBody>
      </p:sp>
    </p:spTree>
    <p:extLst>
      <p:ext uri="{BB962C8B-B14F-4D97-AF65-F5344CB8AC3E}">
        <p14:creationId xmlns:p14="http://schemas.microsoft.com/office/powerpoint/2010/main" val="278207369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011D-344C-E7FC-B6E9-6760616EA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5F7AC-4D34-BB8A-46CF-162423B80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0E363-D012-3C5D-310C-1BC992F202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4B43A-38EA-6482-1D87-E82C74EA9DC5}"/>
              </a:ext>
            </a:extLst>
          </p:cNvPr>
          <p:cNvSpPr>
            <a:spLocks noGrp="1"/>
          </p:cNvSpPr>
          <p:nvPr>
            <p:ph type="sldNum" sz="quarter" idx="5"/>
          </p:nvPr>
        </p:nvSpPr>
        <p:spPr/>
        <p:txBody>
          <a:bodyPr/>
          <a:lstStyle/>
          <a:p>
            <a:fld id="{DB245632-D4FC-4E38-ADEE-4E3390753C23}" type="slidenum">
              <a:rPr lang="en-US" smtClean="0"/>
              <a:t>362</a:t>
            </a:fld>
            <a:endParaRPr lang="en-US" dirty="0"/>
          </a:p>
        </p:txBody>
      </p:sp>
    </p:spTree>
    <p:extLst>
      <p:ext uri="{BB962C8B-B14F-4D97-AF65-F5344CB8AC3E}">
        <p14:creationId xmlns:p14="http://schemas.microsoft.com/office/powerpoint/2010/main" val="3002731381"/>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8766-7608-08B3-A7BF-1ABACCA34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57584-6FD5-D0FA-6424-8E7AB5F14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369BB-B8DF-D7F9-9E13-E8E493A62C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044FAF-FDCD-E99D-6D1F-516FDF7CE4B4}"/>
              </a:ext>
            </a:extLst>
          </p:cNvPr>
          <p:cNvSpPr>
            <a:spLocks noGrp="1"/>
          </p:cNvSpPr>
          <p:nvPr>
            <p:ph type="sldNum" sz="quarter" idx="5"/>
          </p:nvPr>
        </p:nvSpPr>
        <p:spPr/>
        <p:txBody>
          <a:bodyPr/>
          <a:lstStyle/>
          <a:p>
            <a:fld id="{DB245632-D4FC-4E38-ADEE-4E3390753C23}" type="slidenum">
              <a:rPr lang="en-US" smtClean="0"/>
              <a:t>363</a:t>
            </a:fld>
            <a:endParaRPr lang="en-US" dirty="0"/>
          </a:p>
        </p:txBody>
      </p:sp>
    </p:spTree>
    <p:extLst>
      <p:ext uri="{BB962C8B-B14F-4D97-AF65-F5344CB8AC3E}">
        <p14:creationId xmlns:p14="http://schemas.microsoft.com/office/powerpoint/2010/main" val="16869716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9C9F6-9FBC-7896-D851-366EC865F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0BB55-029C-C4CF-78FC-475466D0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2C15D-4536-21D8-D43E-A8E31F0174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EA89D3-99DD-2221-87A7-1E3AE8901217}"/>
              </a:ext>
            </a:extLst>
          </p:cNvPr>
          <p:cNvSpPr>
            <a:spLocks noGrp="1"/>
          </p:cNvSpPr>
          <p:nvPr>
            <p:ph type="sldNum" sz="quarter" idx="5"/>
          </p:nvPr>
        </p:nvSpPr>
        <p:spPr/>
        <p:txBody>
          <a:bodyPr/>
          <a:lstStyle/>
          <a:p>
            <a:fld id="{DB245632-D4FC-4E38-ADEE-4E3390753C23}" type="slidenum">
              <a:rPr lang="en-US" smtClean="0"/>
              <a:t>364</a:t>
            </a:fld>
            <a:endParaRPr lang="en-US" dirty="0"/>
          </a:p>
        </p:txBody>
      </p:sp>
    </p:spTree>
    <p:extLst>
      <p:ext uri="{BB962C8B-B14F-4D97-AF65-F5344CB8AC3E}">
        <p14:creationId xmlns:p14="http://schemas.microsoft.com/office/powerpoint/2010/main" val="2543036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FA7E3-502A-877A-47C6-B52922FCA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32359-9C6B-012D-13A5-1C7172646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DA5D7-FFF7-9AF4-1410-18E011182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EC7E0-7874-BC25-C5EB-DDBCF39A81E9}"/>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2779462479"/>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15EF-A7DB-2841-888D-9D3962880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B1536-74C3-AA8E-E33B-E4254C1A9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6A122-3455-65FA-B7CF-77EB507CD1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F66CFF-E8BD-CBA6-3136-0BAD2363F5A1}"/>
              </a:ext>
            </a:extLst>
          </p:cNvPr>
          <p:cNvSpPr>
            <a:spLocks noGrp="1"/>
          </p:cNvSpPr>
          <p:nvPr>
            <p:ph type="sldNum" sz="quarter" idx="5"/>
          </p:nvPr>
        </p:nvSpPr>
        <p:spPr/>
        <p:txBody>
          <a:bodyPr/>
          <a:lstStyle/>
          <a:p>
            <a:fld id="{DB245632-D4FC-4E38-ADEE-4E3390753C23}" type="slidenum">
              <a:rPr lang="en-US" smtClean="0"/>
              <a:t>365</a:t>
            </a:fld>
            <a:endParaRPr lang="en-US" dirty="0"/>
          </a:p>
        </p:txBody>
      </p:sp>
    </p:spTree>
    <p:extLst>
      <p:ext uri="{BB962C8B-B14F-4D97-AF65-F5344CB8AC3E}">
        <p14:creationId xmlns:p14="http://schemas.microsoft.com/office/powerpoint/2010/main" val="2881989582"/>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E671-226C-2662-F0D0-D70BC2B6F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0AE29-D6FE-2B12-BFE1-59E4E8AD5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CFD3F-2C2D-0EF3-3736-893536A24E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8D0A7C-1383-FB90-1D79-1C44B1D78C11}"/>
              </a:ext>
            </a:extLst>
          </p:cNvPr>
          <p:cNvSpPr>
            <a:spLocks noGrp="1"/>
          </p:cNvSpPr>
          <p:nvPr>
            <p:ph type="sldNum" sz="quarter" idx="5"/>
          </p:nvPr>
        </p:nvSpPr>
        <p:spPr/>
        <p:txBody>
          <a:bodyPr/>
          <a:lstStyle/>
          <a:p>
            <a:fld id="{DB245632-D4FC-4E38-ADEE-4E3390753C23}" type="slidenum">
              <a:rPr lang="en-US" smtClean="0"/>
              <a:t>366</a:t>
            </a:fld>
            <a:endParaRPr lang="en-US" dirty="0"/>
          </a:p>
        </p:txBody>
      </p:sp>
    </p:spTree>
    <p:extLst>
      <p:ext uri="{BB962C8B-B14F-4D97-AF65-F5344CB8AC3E}">
        <p14:creationId xmlns:p14="http://schemas.microsoft.com/office/powerpoint/2010/main" val="1333790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D7D4C-CF0E-794F-DBEB-E72FA9C5E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B15E1-4FF9-5A25-6005-55C751D04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E3D17-5DC6-671D-ABC8-694949CE8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8EDA62-DC2E-8596-EE59-0A76DEC9E0E3}"/>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4182642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587C8-47A3-8077-0081-5E8D9B30D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0F739-DB3E-4930-ADCB-F6690941D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1EF45-74C5-4A86-5089-026F5C925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E64A02-8714-9C70-7CF1-C20B166C09DC}"/>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3750673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31629-0D2B-0BCF-3EEA-0B7889102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D7BAD-96B2-16B7-6AE2-80F181E79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6A8C7-6EB8-C7D3-FE74-2B21D3FFC0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4E4237-3348-FA78-92E2-E166B597254B}"/>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202908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FA335-5449-17EC-A98D-515FD8436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17D5C-0511-5F99-5301-AB8F5B556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DB217-E169-5E9E-5262-A0105C40F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504C6-CEBF-8397-6477-711A04595AFB}"/>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658709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E70A7-A0CC-E22F-34F2-8206F5E15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7F129-8D96-B0DF-9088-A04B75C4F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0B341-2677-6CFF-F6D4-8315516E5F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82678A-E98F-4823-FB1B-12BB5EBA3DFD}"/>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4026125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3BB57-E9BD-EC1B-FBC9-ABF477E60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EB618-0B5C-BDEC-83D3-0A98187E8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4108D-2FBB-AA78-510D-5ADD6B0EAE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2B83D6-E3E3-2AA6-FECC-1B993A81DF8F}"/>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1398312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10968-00CD-DC0E-893B-D3DB3149B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797E3-18D1-22C2-60F2-553B557A0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067B1-D728-F740-C20D-7230A2B6B6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AEC7E-0D9E-E406-F51B-3516D18EEE3B}"/>
              </a:ext>
            </a:extLst>
          </p:cNvPr>
          <p:cNvSpPr>
            <a:spLocks noGrp="1"/>
          </p:cNvSpPr>
          <p:nvPr>
            <p:ph type="sldNum" sz="quarter" idx="5"/>
          </p:nvPr>
        </p:nvSpPr>
        <p:spPr/>
        <p:txBody>
          <a:bodyPr/>
          <a:lstStyle/>
          <a:p>
            <a:fld id="{DB245632-D4FC-4E38-ADEE-4E3390753C23}" type="slidenum">
              <a:rPr lang="en-US" smtClean="0"/>
              <a:t>44</a:t>
            </a:fld>
            <a:endParaRPr lang="en-US" dirty="0"/>
          </a:p>
        </p:txBody>
      </p:sp>
    </p:spTree>
    <p:extLst>
      <p:ext uri="{BB962C8B-B14F-4D97-AF65-F5344CB8AC3E}">
        <p14:creationId xmlns:p14="http://schemas.microsoft.com/office/powerpoint/2010/main" val="2356477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24A3E-EF2A-3F7A-C04A-8BF0990D5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3984A-8CA7-FFEE-2DDB-23F671F92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80341-EC38-BEA4-7033-5B6BAFFD2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1249DE-129D-F264-F20B-32AE228CB935}"/>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3385981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DE84-3466-6F11-6802-B2FF19D20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DCFAD-9CFD-3AED-D850-8D319D9F1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E02EC-2070-C940-7A7C-C0A07A44D4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D7C184-6F42-F797-9664-A87C0B443181}"/>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2438662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9A47-9FCE-EB6C-332D-416662B2A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6F249-DA09-9955-BE6C-6B588E041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E1064-2EF3-D2EC-2073-F78E81D7F6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2CC835-3C86-31F8-906E-70E85E9DDA7A}"/>
              </a:ext>
            </a:extLst>
          </p:cNvPr>
          <p:cNvSpPr>
            <a:spLocks noGrp="1"/>
          </p:cNvSpPr>
          <p:nvPr>
            <p:ph type="sldNum" sz="quarter" idx="5"/>
          </p:nvPr>
        </p:nvSpPr>
        <p:spPr/>
        <p:txBody>
          <a:bodyPr/>
          <a:lstStyle/>
          <a:p>
            <a:fld id="{DB245632-D4FC-4E38-ADEE-4E3390753C23}" type="slidenum">
              <a:rPr lang="en-US" smtClean="0"/>
              <a:t>47</a:t>
            </a:fld>
            <a:endParaRPr lang="en-US" dirty="0"/>
          </a:p>
        </p:txBody>
      </p:sp>
    </p:spTree>
    <p:extLst>
      <p:ext uri="{BB962C8B-B14F-4D97-AF65-F5344CB8AC3E}">
        <p14:creationId xmlns:p14="http://schemas.microsoft.com/office/powerpoint/2010/main" val="1662540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FF82-B44D-D51B-05E3-689D9DC9A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90499-4B34-0470-D8F9-CF212ED3B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C6976-53DE-C101-F130-2E36E86E8B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DEEF33-3952-23F1-AD6F-C2B97E18523E}"/>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1494371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FA14C-957E-685E-1582-FD1A22A3A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D751D-1F12-47E9-45C4-13786BD96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BF830-8F2E-4B3D-E2A1-AE2B4E0C9F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795571-6BAA-D3E6-65AA-FB73B8D50F4E}"/>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27696152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64960-ABAE-0913-4310-732450BE0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4BEB5-7385-F949-AA17-88D71D1B4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8E13E-53D5-18E0-1C4B-3DF62FEF78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FC0AA2-B608-982D-BC3C-05A332D608A9}"/>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2416800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FCC5F-1925-28B2-A3D1-FB03E7E1F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290B0-00A9-082A-A759-1B2B7F84C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9A962-5171-7372-0036-D76BEB7E61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FDAC83-E4D3-35C4-73A7-3F5D858799CB}"/>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195585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BAD17-BE05-731B-4655-A64B260D8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948CC-D432-15C9-750C-3E67062E2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6F7AE-F0BA-3E35-FFB9-3A7B394FF0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803668-C6AE-329C-0026-E869855D3899}"/>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1778905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00E8F-0D62-080D-58F4-2C2875073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45077-4035-7850-F369-2BF6BEEC5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AE85F-5286-879A-323A-9E9A27C3FA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EDBC79-693D-5B1A-B849-A5344AE2562C}"/>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158730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EDFF-C366-4ABB-3DA5-8872A273B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5F8B6-1869-51C5-72EB-F0AAB188E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AA967-4095-D946-EFD4-8319797099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4E6BAE-942B-331E-3F2E-975D42E47D02}"/>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3190834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BD1B0-3ABC-F43F-7295-6CAD29CA8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66645-86E1-D03E-9EC9-6C4F42E7B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8B8C4-0E92-5455-12D6-B436120D9E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D93525-8DBD-7333-A17D-47FECC3B8798}"/>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1736157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9A93-0507-3F91-2E8C-87030C2BF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8C1E0-82A6-0C5A-1894-FFACAF0C2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BAF6A-8A8A-DF6D-0319-B632B052BE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77FAC-9A01-9745-868E-F5174360BE59}"/>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3388010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96D83-DC3A-C86C-737F-A0EAEE087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78EFA-B8D4-ED78-2877-6CFA23139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B6729-8BB2-BF79-5420-6C78A92833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3A7B72-CDBF-6491-9B89-55F1582FFA6C}"/>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2001025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8B3C2-DA49-FFF6-392B-2043EDC1F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13291-56A0-495A-91E0-067F73A26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C2199-A6A4-0F2B-DC07-8A9A7420C2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9B7D46-70B4-4EB3-D70C-0FA7F6D0493B}"/>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1449851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1A619-B4DC-952D-6475-29A8741AE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67AD7-3050-88EA-7255-AB0839DDD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4754D-8EB6-E4B4-0049-06F51DEB1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22A98-FBC7-3309-7A80-6BA04D74269B}"/>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41521441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C950-C0AD-B8F1-17D1-EE23F962C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542C6-25D5-EA65-3807-5B781EF86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F5545-540B-2E26-8FDF-580334E558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FAF9BF-6606-6AD4-56F6-DF9CA092015A}"/>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2395356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F0F7B-6E38-5E7C-9736-9DF9A80D1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2FBAF-A6EA-1D89-1502-A6AB6BE9C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7A595-AC5A-FA4F-E9B9-FEDE4C1ACD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5EA510-FABC-B947-5873-D89BF40E3F95}"/>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1676900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BBC2-B354-6CC6-7509-08A29027D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4E6CF-E002-AC09-3A7C-C84613BFA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1CD57-C413-536C-35DB-0DE9B7C258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99A419-C815-8DC2-9C34-10487A915B04}"/>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403806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E7A1A-9D72-5F70-FD83-5555EFF25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8CD63-2DD0-1F39-8547-FE5B6E8F6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7FB8E-BDDC-8114-2C09-C2E42B9E50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3E1D3E-59D3-0C9A-3A4D-72FF6B13EEA8}"/>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2215538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3F311-EA50-AA36-F73C-EA98E425F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E653B-4B51-54C4-26A9-8D173A72B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A1B48-7428-C9D8-49B7-85C39F4AC0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FA8375-03ED-811F-19B4-53B53CDF9D46}"/>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2726696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ADA2-0ECE-7E0B-A06D-B7406797C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7D23A-6844-083F-B2B9-FFE2F8417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243EF-D5DF-8149-887E-DCA8A060C9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069D2-FEB2-A9A6-3874-836A44D06026}"/>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3910044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A3B8-185B-5F6C-FBBC-4AA1A20F4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43061-56D8-16D5-D5A3-234DA65AA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953DB-3687-3864-518C-A4735D68C9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C2E621-5CE3-F386-626F-5254A25A8452}"/>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3744438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2FC4C-98C3-E59C-028F-27D17E0B3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99CE8-3605-B9A9-A991-45B7070D4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13EC4-1FB7-3582-E858-84DB248143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863B87-7D59-4D09-31E9-2DF28E4916CB}"/>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35115551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ED647-38D2-91EA-0FA6-A7422F45F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206E6-4244-EC22-7D8F-B0172E514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BC9FF-6DF7-61AA-CF97-19F1DDEAD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B3AF1-0883-5B98-B46C-457203FD8827}"/>
              </a:ext>
            </a:extLst>
          </p:cNvPr>
          <p:cNvSpPr>
            <a:spLocks noGrp="1"/>
          </p:cNvSpPr>
          <p:nvPr>
            <p:ph type="sldNum" sz="quarter" idx="5"/>
          </p:nvPr>
        </p:nvSpPr>
        <p:spPr/>
        <p:txBody>
          <a:bodyPr/>
          <a:lstStyle/>
          <a:p>
            <a:fld id="{DB245632-D4FC-4E38-ADEE-4E3390753C23}" type="slidenum">
              <a:rPr lang="en-US" smtClean="0"/>
              <a:t>67</a:t>
            </a:fld>
            <a:endParaRPr lang="en-US" dirty="0"/>
          </a:p>
        </p:txBody>
      </p:sp>
    </p:spTree>
    <p:extLst>
      <p:ext uri="{BB962C8B-B14F-4D97-AF65-F5344CB8AC3E}">
        <p14:creationId xmlns:p14="http://schemas.microsoft.com/office/powerpoint/2010/main" val="16656500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C6AC-2413-A540-23BE-81DDA8D40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11BEB-5AE5-EB1B-1956-CFD2D088A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A67E4-CACE-06BF-BFC2-DF439051C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3AF8E6-4EB7-9EAC-337C-7FE001F15E39}"/>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2150380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028FF-43E0-38FA-78F2-E0E155A0C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BAB72-3FB8-EC5F-A73E-96380CDD4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87F30-D04D-7D4B-0DEC-625508CB44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ACC5C2-78C3-3C0A-8097-6CEDF773516D}"/>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27668754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54160-61BA-2185-995D-555864BF4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78CA2-ABC5-15D5-1B22-6B660FDB7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6CE04-15FA-EFEA-D0F0-1C4B82ED5C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E4148-4AA0-A0AE-FCC4-6CBBAFB2F531}"/>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2464510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CF669-EE21-38DA-7F50-6E61CEDAD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EC4A7-DAEA-2687-4369-396A242FF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190DE-3009-36C3-ABFB-5B0F01E9AF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5B0DCF-4CFC-7CF1-02BA-51544DF4065B}"/>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23854818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C6F3-669D-1848-2BF7-C01A0A78B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E0A90-2AC0-C505-A518-DD7677C5A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2F5E-EDDE-FD0F-A5A9-12192E724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9D061C-5CD3-4D21-CE86-BAB919F8E367}"/>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428136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4A8FB-E4FC-B29E-0D8C-038C3FA5B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B8E6A-EA8D-5DBA-F5F3-5184FEF6E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DE9BB4-CBD9-9376-3520-A674C4CE4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A59C29-7907-1288-39A9-B069156C3755}"/>
              </a:ext>
            </a:extLst>
          </p:cNvPr>
          <p:cNvSpPr>
            <a:spLocks noGrp="1"/>
          </p:cNvSpPr>
          <p:nvPr>
            <p:ph type="sldNum" sz="quarter" idx="5"/>
          </p:nvPr>
        </p:nvSpPr>
        <p:spPr/>
        <p:txBody>
          <a:bodyPr/>
          <a:lstStyle/>
          <a:p>
            <a:fld id="{DB245632-D4FC-4E38-ADEE-4E3390753C23}" type="slidenum">
              <a:rPr lang="en-US" smtClean="0"/>
              <a:t>9</a:t>
            </a:fld>
            <a:endParaRPr lang="en-US" dirty="0"/>
          </a:p>
        </p:txBody>
      </p:sp>
    </p:spTree>
    <p:extLst>
      <p:ext uri="{BB962C8B-B14F-4D97-AF65-F5344CB8AC3E}">
        <p14:creationId xmlns:p14="http://schemas.microsoft.com/office/powerpoint/2010/main" val="18226153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80391-3234-10B0-87AF-E81E721ED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F407A-7F35-419B-B1A3-9F9300E93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665A0-2327-F17E-5AF7-90F236AB93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B6C5F-472D-53C5-814A-871AB85805A2}"/>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27210740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4B8C3-D77B-1602-614C-69A643575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94C2E-902D-59A8-36D8-701E24213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4EFB5-B292-2EED-18AE-CF29D4002E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8A0F7-3AB2-4C51-AEC5-2D1FD4F630CB}"/>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22066202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7797-8A87-EF06-3169-23A58403E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D2216-6990-9900-06E4-248CDC1BA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75C9D-4BCD-524E-0483-52FE039948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087C6-08BE-2B35-F05D-B1D91E973CF0}"/>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23794332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B21-AA8E-BAF4-D914-C660C1524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FF153-53F5-E569-D957-6FF0D7812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A3BA1-05E5-4439-703D-780380057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375805-4D24-B401-0BDA-E4D482635913}"/>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3151890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0A556-3BF7-7208-BF81-CE4A03485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EDBF4-ECCA-1675-FEA3-72F288851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782ED-2A7F-F02E-1DC9-1EFDA1DC12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6FCC31-1FA2-7D5C-B6DA-3A2BB4486416}"/>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27628388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CDEB9-943C-F271-89CC-E3CAA3D9E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0A1-E9C4-16A5-20BF-1ABA937CD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37561-C90D-0279-590E-ADE5E9E575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761B73-F393-EDB8-6987-56932FB4B6A6}"/>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12743707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31EFE-14E6-B6C8-33E8-0EACED989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61BD1-AA3F-7238-BE81-0CD561A95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66145-095B-E297-C5CF-6A569FA367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AEA614-6C30-CE09-586A-F007CC802594}"/>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3198274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2DB2-7648-830E-5361-3E081DA25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A4CB8-B652-F33C-0867-0055D18F6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26A4C-FC3D-93D0-AB8E-7AFB60003D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4633C0-8C5F-3EB0-5CD9-EB2F01FAF84D}"/>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1015997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3BD90-1675-464E-86A9-CB330EE96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083DC-18A0-575E-EC80-3CD375BC1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E5085-EA47-CF38-31E1-E20F4DB607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BC55D3-4911-1A79-1CD4-BD851E854D3D}"/>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42080072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9F483-108A-4908-4D0F-D56A62A92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E7C05-3422-8822-2E8C-D00341DCB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308E8-82EB-A9CA-4581-0106F7144B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C27DAD-FD15-BB25-0B88-FE5064D6D789}"/>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119103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20484-6EC5-CDA1-051A-A4CFFFF97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4BCD9-A120-88A1-FCB7-771A04C5A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C212F-5621-638E-2BD9-349439432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BA67DA-B657-4A72-FED9-4B73BB0720E2}"/>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18836921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E2AC-93F4-D68C-AFA2-E81C5C87B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C8E9C-4D9C-426C-3DBE-08A444AD9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54213-307D-0F4D-06A5-9ACC76CAEF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60A1C-962E-06CE-FC02-6719DF12516A}"/>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37046575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B0C52-8BD3-1361-4AFA-EEDEEBF52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3BDD4-69BF-3DD0-A7B0-10763B490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9466E-81D3-5F0D-D160-7D63E2D24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6E2B3D-A74D-5E99-BFC8-C40D9768DF41}"/>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32727817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E20D2-2246-546F-31AA-28DCD03DC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3911C-ED96-B0B3-4794-B7D41D8C4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3C2C9-3226-5737-8FAC-342BB16E9B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31B879-CD15-7F07-F4E2-9D4A4DF9DCBB}"/>
              </a:ext>
            </a:extLst>
          </p:cNvPr>
          <p:cNvSpPr>
            <a:spLocks noGrp="1"/>
          </p:cNvSpPr>
          <p:nvPr>
            <p:ph type="sldNum" sz="quarter" idx="5"/>
          </p:nvPr>
        </p:nvSpPr>
        <p:spPr/>
        <p:txBody>
          <a:bodyPr/>
          <a:lstStyle/>
          <a:p>
            <a:fld id="{DB245632-D4FC-4E38-ADEE-4E3390753C23}" type="slidenum">
              <a:rPr lang="en-US" smtClean="0"/>
              <a:t>85</a:t>
            </a:fld>
            <a:endParaRPr lang="en-US" dirty="0"/>
          </a:p>
        </p:txBody>
      </p:sp>
    </p:spTree>
    <p:extLst>
      <p:ext uri="{BB962C8B-B14F-4D97-AF65-F5344CB8AC3E}">
        <p14:creationId xmlns:p14="http://schemas.microsoft.com/office/powerpoint/2010/main" val="5662179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D81C-E83E-E59C-7AB3-0BC21677B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00BCF-19CA-AF8F-1D85-6F7F90962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7525D-88B0-D45C-D67B-28275E61CA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6D5A74-BF3F-1471-45A4-579CB2255351}"/>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1454695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4636-4F84-21BB-F378-8C1BD4F62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77F00-23D8-6827-1AB5-D6DAC02E3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2A052-97E5-8B61-F185-1376E03453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328166-7837-0F6F-311B-81F0C6E1E0D7}"/>
              </a:ext>
            </a:extLst>
          </p:cNvPr>
          <p:cNvSpPr>
            <a:spLocks noGrp="1"/>
          </p:cNvSpPr>
          <p:nvPr>
            <p:ph type="sldNum" sz="quarter" idx="5"/>
          </p:nvPr>
        </p:nvSpPr>
        <p:spPr/>
        <p:txBody>
          <a:bodyPr/>
          <a:lstStyle/>
          <a:p>
            <a:fld id="{DB245632-D4FC-4E38-ADEE-4E3390753C23}" type="slidenum">
              <a:rPr lang="en-US" smtClean="0"/>
              <a:t>87</a:t>
            </a:fld>
            <a:endParaRPr lang="en-US" dirty="0"/>
          </a:p>
        </p:txBody>
      </p:sp>
    </p:spTree>
    <p:extLst>
      <p:ext uri="{BB962C8B-B14F-4D97-AF65-F5344CB8AC3E}">
        <p14:creationId xmlns:p14="http://schemas.microsoft.com/office/powerpoint/2010/main" val="40594614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26180-4091-99EC-969C-2132EAF37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7E144-B9C5-15C3-B6C8-F14121794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0EDB8-07BD-F611-C1A7-E3410F61A2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25B039-3285-6D4B-2C46-DFF892DE632F}"/>
              </a:ext>
            </a:extLst>
          </p:cNvPr>
          <p:cNvSpPr>
            <a:spLocks noGrp="1"/>
          </p:cNvSpPr>
          <p:nvPr>
            <p:ph type="sldNum" sz="quarter" idx="5"/>
          </p:nvPr>
        </p:nvSpPr>
        <p:spPr/>
        <p:txBody>
          <a:bodyPr/>
          <a:lstStyle/>
          <a:p>
            <a:fld id="{DB245632-D4FC-4E38-ADEE-4E3390753C23}" type="slidenum">
              <a:rPr lang="en-US" smtClean="0"/>
              <a:t>88</a:t>
            </a:fld>
            <a:endParaRPr lang="en-US" dirty="0"/>
          </a:p>
        </p:txBody>
      </p:sp>
    </p:spTree>
    <p:extLst>
      <p:ext uri="{BB962C8B-B14F-4D97-AF65-F5344CB8AC3E}">
        <p14:creationId xmlns:p14="http://schemas.microsoft.com/office/powerpoint/2010/main" val="39753983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C2679-F4A9-0D6D-CC4C-EFFFA50DF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71A35-18E7-BBB6-937D-9C19901A6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A753B-7D39-AA8D-6323-96230355C2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38C45A-74E0-9148-8208-3013FEFC3E09}"/>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15308735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40287-8205-917B-559F-6A745354F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36B24-CF87-14A2-4F7B-3CCEA72E0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DE8F5-7C1D-B174-8101-9427AE51DF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F6A27E-6140-F6AC-ECA0-714D0A7113F0}"/>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321371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A15E6-6A63-21C1-7955-F27C945BC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6E471-B929-529D-C0B0-EA5B73C95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D7734-ED52-DB50-F60C-C69A997E4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6CB067-DBB4-A717-2D92-0C92CCCAF9E0}"/>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9506800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55735-2F76-36EE-F724-7C625CFFA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CA246-B7BC-C6F7-9290-C84212D5F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295F9-1047-8F98-44BB-65A003E19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2E2C33-EE18-0B62-A2EE-10E128D1BC5D}"/>
              </a:ext>
            </a:extLst>
          </p:cNvPr>
          <p:cNvSpPr>
            <a:spLocks noGrp="1"/>
          </p:cNvSpPr>
          <p:nvPr>
            <p:ph type="sldNum" sz="quarter" idx="5"/>
          </p:nvPr>
        </p:nvSpPr>
        <p:spPr/>
        <p:txBody>
          <a:bodyPr/>
          <a:lstStyle/>
          <a:p>
            <a:fld id="{DB245632-D4FC-4E38-ADEE-4E3390753C23}" type="slidenum">
              <a:rPr lang="en-US" smtClean="0"/>
              <a:t>92</a:t>
            </a:fld>
            <a:endParaRPr lang="en-US" dirty="0"/>
          </a:p>
        </p:txBody>
      </p:sp>
    </p:spTree>
    <p:extLst>
      <p:ext uri="{BB962C8B-B14F-4D97-AF65-F5344CB8AC3E}">
        <p14:creationId xmlns:p14="http://schemas.microsoft.com/office/powerpoint/2010/main" val="308246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DF559-78DF-485D-0257-7B2312860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F2014-BEED-E74A-C804-9B272AA85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0FFF2-99C0-F98C-ED1B-A19815E5C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7ADF6B-546D-FF73-44B1-76559F4D4016}"/>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14182312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26D46-F75E-6B80-E982-4BF4D6B33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69CBE-2A73-69C2-C481-AAED1C3FB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17218-9F0B-68B7-087D-94F28E9AB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92D9B-8FED-6034-CC38-95CA08711D83}"/>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14722541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A877-0CC6-4BF2-999A-7DA953ACA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5F448-F4CF-3A39-6FF4-2DC990AD0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4DD58-EDFB-68C8-D57B-9189B2DA70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6BEFD-87A1-9A45-8616-1A5B03C79AD4}"/>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36992231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EF6A6-E6FE-9FA3-3013-59145561E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B3A33-EB10-3C42-5C35-31F0F5381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D742E-54A0-6092-F887-470CA8E406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A77680-9183-6477-5A96-8AD6CBE33475}"/>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42027454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7369-0D59-4B88-A18E-1D2D585F9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385AD-BA0C-29D2-FDFC-1F76FA3D2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ED31D-0ECF-284C-F532-377702395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075C3D-A921-5647-9127-F648BACFF02A}"/>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34494841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6731-3954-729E-C8DD-327C6CC42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E4733-4BAE-5155-31AD-69436578C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4FAAF-6C41-6FCD-0127-A6FADC6AF9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E0448B-7AF1-6456-BB79-4923D31B4CC2}"/>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10315020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A0CB9-A145-A0EB-DB42-25DB90CC9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55FE4-0334-5FD9-DE4A-40C403563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D7761-CE82-547C-4715-C79380518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2178B4-5875-BCA0-D494-60888A867899}"/>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12616561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21C2-FC7C-FA3A-8368-BAABC8C32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E7FEC-8745-774A-20E7-9886B3456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47CEF-4D89-3F10-7A08-713EAFB50D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461EB8-7610-29EA-7246-697248DEAC5F}"/>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40040196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91D7-FFA8-A1E8-BA59-F0CF9A22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6062C-306C-08F1-D36F-1E8A711C3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FCD91-3CEC-B5CA-6E25-50A69E4A70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CBDB07-2EFC-66A5-B133-74D9DF0B72E6}"/>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5850848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E3222-CA67-F043-D978-8F5C340E8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B31B2-B691-E42D-6245-B02301C40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97D61-3B9F-CE44-1088-599727508F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23BD8F-CB78-D411-CACB-BDB2BAF40C87}"/>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16002894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B9A0-430C-F890-877D-49AAA9669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04016-54BA-2E15-2ECB-4D76695CD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31EBE-297E-C707-A2A0-F3804EBDF3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98FAED-A643-7815-2E39-22120B33293C}"/>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3486867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619710" y="2096603"/>
            <a:ext cx="8952579" cy="2657138"/>
          </a:xfrm>
          <a:prstGeom prst="rect">
            <a:avLst/>
          </a:prstGeom>
          <a:noFill/>
        </p:spPr>
        <p:txBody>
          <a:bodyPr wrap="none" rtlCol="0">
            <a:spAutoFit/>
          </a:bodyPr>
          <a:lstStyle/>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RAMADHAN RECITATION</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MADE EASY</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1 CHAPTER PER DAY DIVIDED INTO 5 PARTS</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FAJR-DOHR-ASR-MAGHRIB-ISHA</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TOTAL 30 DAYS – 150 SECTIONS</a:t>
            </a: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9619"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952996" y="2244060"/>
            <a:ext cx="8301247" cy="2369880"/>
          </a:xfrm>
          <a:prstGeom prst="rect">
            <a:avLst/>
          </a:prstGeom>
          <a:noFill/>
        </p:spPr>
        <p:txBody>
          <a:bodyPr wrap="none" rtlCol="0">
            <a:spAutoFit/>
          </a:bodyPr>
          <a:lstStyle/>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RECITED 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Sheikh Mohamed Harby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Managed by Br. Abdul Qader Alizada</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For Imam Hasan Centre, Sydney</a:t>
            </a:r>
            <a:endParaRPr lang="en-AU" sz="4800" b="1" kern="1800" dirty="0">
              <a:solidFill>
                <a:prstClr val="black"/>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p:nvPr>
        </p:nvSpPr>
        <p:spPr>
          <a:xfrm>
            <a:off x="1197033" y="2766218"/>
            <a:ext cx="9360131" cy="1325563"/>
          </a:xfrm>
        </p:spPr>
        <p:txBody>
          <a:bodyPr/>
          <a:lstStyle>
            <a:lvl1pPr algn="ctr" rtl="1">
              <a:defRPr b="1">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1" r:id="rId5"/>
    <p:sldLayoutId id="2147483649" r:id="rId6"/>
    <p:sldLayoutId id="2147483660" r:id="rId7"/>
    <p:sldLayoutId id="2147483651"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3.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3.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3.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3.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3.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3.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3.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3.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3.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23 – </a:t>
            </a:r>
            <a:r>
              <a:rPr lang="en-US" sz="3600"/>
              <a:t>Chapter 23 </a:t>
            </a:r>
            <a:endParaRPr lang="en-US" sz="3600" dirty="0"/>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16D38-77D6-BEE0-099B-448510726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0925C-2AA4-875F-44E5-A8612D8F4EDA}"/>
              </a:ext>
            </a:extLst>
          </p:cNvPr>
          <p:cNvSpPr>
            <a:spLocks noGrp="1"/>
          </p:cNvSpPr>
          <p:nvPr>
            <p:ph type="title"/>
          </p:nvPr>
        </p:nvSpPr>
        <p:spPr>
          <a:xfrm>
            <a:off x="1708884" y="2014229"/>
            <a:ext cx="8774232" cy="3450327"/>
          </a:xfrm>
        </p:spPr>
        <p:txBody>
          <a:bodyPr>
            <a:noAutofit/>
          </a:bodyPr>
          <a:lstStyle/>
          <a:p>
            <a:r>
              <a:rPr lang="ar-EG" sz="6000" b="0" dirty="0"/>
              <a:t>وَجَعَلْنَا فِيهَا جَنَّـٰتٍۢ مِّن نَّخِيلٍۢ وَأَعْنَـٰبٍۢ وَفَجَّرْنَا فِيهَا مِنَ ٱلْعُيُونِ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4011232-1F25-3EC0-C5B9-1E18294E908B}"/>
              </a:ext>
            </a:extLst>
          </p:cNvPr>
          <p:cNvSpPr txBox="1"/>
          <p:nvPr/>
        </p:nvSpPr>
        <p:spPr>
          <a:xfrm>
            <a:off x="2060712" y="4532962"/>
            <a:ext cx="8070575" cy="707886"/>
          </a:xfrm>
          <a:prstGeom prst="rect">
            <a:avLst/>
          </a:prstGeom>
          <a:noFill/>
        </p:spPr>
        <p:txBody>
          <a:bodyPr wrap="square">
            <a:spAutoFit/>
          </a:bodyPr>
          <a:lstStyle/>
          <a:p>
            <a:pPr algn="ctr" fontAlgn="base"/>
            <a:r>
              <a:rPr lang="en-US" sz="2000" dirty="0"/>
              <a:t>And We produce therein orchard with date-palms and vines, and We cause springs to gush forth therein:</a:t>
            </a:r>
          </a:p>
        </p:txBody>
      </p:sp>
      <p:sp>
        <p:nvSpPr>
          <p:cNvPr id="3" name="TextBox 2">
            <a:extLst>
              <a:ext uri="{FF2B5EF4-FFF2-40B4-BE49-F238E27FC236}">
                <a16:creationId xmlns:a16="http://schemas.microsoft.com/office/drawing/2014/main" id="{56543951-C140-857E-4AF6-710BA80D5F09}"/>
              </a:ext>
            </a:extLst>
          </p:cNvPr>
          <p:cNvSpPr txBox="1"/>
          <p:nvPr/>
        </p:nvSpPr>
        <p:spPr>
          <a:xfrm>
            <a:off x="2874444" y="42251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{34}</a:t>
            </a:r>
            <a:endParaRPr lang="en-US" sz="1400" dirty="0"/>
          </a:p>
        </p:txBody>
      </p:sp>
    </p:spTree>
    <p:extLst>
      <p:ext uri="{BB962C8B-B14F-4D97-AF65-F5344CB8AC3E}">
        <p14:creationId xmlns:p14="http://schemas.microsoft.com/office/powerpoint/2010/main" val="4161236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A7CEA-8083-6A64-83F3-483F277AF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D5906-28C4-3742-CCA7-C732DD780CD8}"/>
              </a:ext>
            </a:extLst>
          </p:cNvPr>
          <p:cNvSpPr>
            <a:spLocks noGrp="1"/>
          </p:cNvSpPr>
          <p:nvPr>
            <p:ph type="title"/>
          </p:nvPr>
        </p:nvSpPr>
        <p:spPr>
          <a:xfrm>
            <a:off x="1845568" y="2039051"/>
            <a:ext cx="8500865" cy="3450327"/>
          </a:xfrm>
        </p:spPr>
        <p:txBody>
          <a:bodyPr>
            <a:noAutofit/>
          </a:bodyPr>
          <a:lstStyle/>
          <a:p>
            <a:r>
              <a:rPr lang="ar-EG" sz="6000" b="0" dirty="0"/>
              <a:t>وَمَا تُجْزَوْنَ إِلَّا مَا كُنتُمْ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031F05-964E-0A95-736F-1AA1FDBE205F}"/>
              </a:ext>
            </a:extLst>
          </p:cNvPr>
          <p:cNvSpPr txBox="1"/>
          <p:nvPr/>
        </p:nvSpPr>
        <p:spPr>
          <a:xfrm>
            <a:off x="2060712" y="4142291"/>
            <a:ext cx="8070575" cy="707886"/>
          </a:xfrm>
          <a:prstGeom prst="rect">
            <a:avLst/>
          </a:prstGeom>
          <a:noFill/>
        </p:spPr>
        <p:txBody>
          <a:bodyPr wrap="square">
            <a:spAutoFit/>
          </a:bodyPr>
          <a:lstStyle/>
          <a:p>
            <a:pPr algn="ctr" fontAlgn="base"/>
            <a:r>
              <a:rPr lang="en-US" sz="2000" dirty="0"/>
              <a:t>But it will be no more than the retribution of (the Evil) that ye have wrought;-</a:t>
            </a:r>
          </a:p>
        </p:txBody>
      </p:sp>
      <p:sp>
        <p:nvSpPr>
          <p:cNvPr id="3" name="TextBox 2">
            <a:extLst>
              <a:ext uri="{FF2B5EF4-FFF2-40B4-BE49-F238E27FC236}">
                <a16:creationId xmlns:a16="http://schemas.microsoft.com/office/drawing/2014/main" id="{2089F4D6-0350-956A-ED9C-2A54DB978499}"/>
              </a:ext>
            </a:extLst>
          </p:cNvPr>
          <p:cNvSpPr txBox="1"/>
          <p:nvPr/>
        </p:nvSpPr>
        <p:spPr>
          <a:xfrm>
            <a:off x="2027156" y="38345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{39}</a:t>
            </a:r>
            <a:endParaRPr lang="en-US" sz="1400" dirty="0"/>
          </a:p>
        </p:txBody>
      </p:sp>
    </p:spTree>
    <p:extLst>
      <p:ext uri="{BB962C8B-B14F-4D97-AF65-F5344CB8AC3E}">
        <p14:creationId xmlns:p14="http://schemas.microsoft.com/office/powerpoint/2010/main" val="18992060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0CDAC-E992-DECD-5C37-2B04A11DC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DCB1C-64C8-5D3D-0FC2-7691A2D9F122}"/>
              </a:ext>
            </a:extLst>
          </p:cNvPr>
          <p:cNvSpPr>
            <a:spLocks noGrp="1"/>
          </p:cNvSpPr>
          <p:nvPr>
            <p:ph type="title"/>
          </p:nvPr>
        </p:nvSpPr>
        <p:spPr>
          <a:xfrm>
            <a:off x="1845568" y="2039051"/>
            <a:ext cx="8500865" cy="3450327"/>
          </a:xfrm>
        </p:spPr>
        <p:txBody>
          <a:bodyPr>
            <a:noAutofit/>
          </a:bodyPr>
          <a:lstStyle/>
          <a:p>
            <a:r>
              <a:rPr lang="ar-EG" sz="6000" b="0" dirty="0"/>
              <a:t>إِلَّا عِبَادَ ٱللَّهِ ٱلْمُخْلَصِينَ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957952-D4FD-AB18-A89F-F19E6F4DBB3D}"/>
              </a:ext>
            </a:extLst>
          </p:cNvPr>
          <p:cNvSpPr txBox="1"/>
          <p:nvPr/>
        </p:nvSpPr>
        <p:spPr>
          <a:xfrm>
            <a:off x="2060712" y="4121773"/>
            <a:ext cx="8070575" cy="400110"/>
          </a:xfrm>
          <a:prstGeom prst="rect">
            <a:avLst/>
          </a:prstGeom>
          <a:noFill/>
        </p:spPr>
        <p:txBody>
          <a:bodyPr wrap="square">
            <a:spAutoFit/>
          </a:bodyPr>
          <a:lstStyle/>
          <a:p>
            <a:pPr algn="ctr" fontAlgn="base"/>
            <a:r>
              <a:rPr lang="en-US" sz="2000" dirty="0"/>
              <a:t>But the sincere (and devoted) Servants of Allah,-</a:t>
            </a:r>
          </a:p>
        </p:txBody>
      </p:sp>
      <p:sp>
        <p:nvSpPr>
          <p:cNvPr id="3" name="TextBox 2">
            <a:extLst>
              <a:ext uri="{FF2B5EF4-FFF2-40B4-BE49-F238E27FC236}">
                <a16:creationId xmlns:a16="http://schemas.microsoft.com/office/drawing/2014/main" id="{1B134C2D-F85A-50F8-FE21-559D416BC86F}"/>
              </a:ext>
            </a:extLst>
          </p:cNvPr>
          <p:cNvSpPr txBox="1"/>
          <p:nvPr/>
        </p:nvSpPr>
        <p:spPr>
          <a:xfrm>
            <a:off x="2933167" y="38139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1520926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946AC-CA41-9DEA-A150-4B22A87CD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D70C0-65D7-1963-6E41-B5654A2C5049}"/>
              </a:ext>
            </a:extLst>
          </p:cNvPr>
          <p:cNvSpPr>
            <a:spLocks noGrp="1"/>
          </p:cNvSpPr>
          <p:nvPr>
            <p:ph type="title"/>
          </p:nvPr>
        </p:nvSpPr>
        <p:spPr>
          <a:xfrm>
            <a:off x="1845568" y="2039051"/>
            <a:ext cx="8500865" cy="3450327"/>
          </a:xfrm>
        </p:spPr>
        <p:txBody>
          <a:bodyPr>
            <a:noAutofit/>
          </a:bodyPr>
          <a:lstStyle/>
          <a:p>
            <a:r>
              <a:rPr lang="ar-EG" sz="6000" b="0" dirty="0"/>
              <a:t>أُو۟لَـٰٓئِكَ لَهُمْ رِزْقٌۭ مَّعْلُومٌۭ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91B8599-7B7F-722F-26F5-7A0E9FE4C80D}"/>
              </a:ext>
            </a:extLst>
          </p:cNvPr>
          <p:cNvSpPr txBox="1"/>
          <p:nvPr/>
        </p:nvSpPr>
        <p:spPr>
          <a:xfrm>
            <a:off x="2060712" y="4229215"/>
            <a:ext cx="8070575" cy="400110"/>
          </a:xfrm>
          <a:prstGeom prst="rect">
            <a:avLst/>
          </a:prstGeom>
          <a:noFill/>
        </p:spPr>
        <p:txBody>
          <a:bodyPr wrap="square">
            <a:spAutoFit/>
          </a:bodyPr>
          <a:lstStyle/>
          <a:p>
            <a:pPr algn="ctr" fontAlgn="base"/>
            <a:r>
              <a:rPr lang="en-US" sz="2000" dirty="0"/>
              <a:t>For them is a Sustenance determined,</a:t>
            </a:r>
          </a:p>
        </p:txBody>
      </p:sp>
      <p:sp>
        <p:nvSpPr>
          <p:cNvPr id="3" name="TextBox 2">
            <a:extLst>
              <a:ext uri="{FF2B5EF4-FFF2-40B4-BE49-F238E27FC236}">
                <a16:creationId xmlns:a16="http://schemas.microsoft.com/office/drawing/2014/main" id="{F440E1BD-4436-F0FF-EDB3-40E65C124354}"/>
              </a:ext>
            </a:extLst>
          </p:cNvPr>
          <p:cNvSpPr txBox="1"/>
          <p:nvPr/>
        </p:nvSpPr>
        <p:spPr>
          <a:xfrm>
            <a:off x="2899611" y="3861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19110372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6605-4D95-F129-4846-214C26299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EF3D6-ECD5-2908-0AD1-E0C5F31F4AA5}"/>
              </a:ext>
            </a:extLst>
          </p:cNvPr>
          <p:cNvSpPr>
            <a:spLocks noGrp="1"/>
          </p:cNvSpPr>
          <p:nvPr>
            <p:ph type="title"/>
          </p:nvPr>
        </p:nvSpPr>
        <p:spPr>
          <a:xfrm>
            <a:off x="1845568" y="2039051"/>
            <a:ext cx="8500865" cy="3450327"/>
          </a:xfrm>
        </p:spPr>
        <p:txBody>
          <a:bodyPr>
            <a:noAutofit/>
          </a:bodyPr>
          <a:lstStyle/>
          <a:p>
            <a:r>
              <a:rPr lang="ar-EG" sz="6000" b="0" dirty="0"/>
              <a:t>فَوَٰكِهُۖ وَهُم مُّكْرَمُونَ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C6B897-E494-B7A3-E8BD-CD529EBD2364}"/>
              </a:ext>
            </a:extLst>
          </p:cNvPr>
          <p:cNvSpPr txBox="1"/>
          <p:nvPr/>
        </p:nvSpPr>
        <p:spPr>
          <a:xfrm>
            <a:off x="2060712" y="4121773"/>
            <a:ext cx="8070575" cy="400110"/>
          </a:xfrm>
          <a:prstGeom prst="rect">
            <a:avLst/>
          </a:prstGeom>
          <a:noFill/>
        </p:spPr>
        <p:txBody>
          <a:bodyPr wrap="square">
            <a:spAutoFit/>
          </a:bodyPr>
          <a:lstStyle/>
          <a:p>
            <a:pPr algn="ctr" fontAlgn="base"/>
            <a:r>
              <a:rPr lang="en-US" sz="2000" dirty="0"/>
              <a:t>Fruits (Delights); and they (shall enjoy) </a:t>
            </a:r>
            <a:r>
              <a:rPr lang="en-US" sz="2000" dirty="0" err="1"/>
              <a:t>honour</a:t>
            </a:r>
            <a:r>
              <a:rPr lang="en-US" sz="2000" dirty="0"/>
              <a:t> and dignity,</a:t>
            </a:r>
          </a:p>
        </p:txBody>
      </p:sp>
      <p:sp>
        <p:nvSpPr>
          <p:cNvPr id="3" name="TextBox 2">
            <a:extLst>
              <a:ext uri="{FF2B5EF4-FFF2-40B4-BE49-F238E27FC236}">
                <a16:creationId xmlns:a16="http://schemas.microsoft.com/office/drawing/2014/main" id="{A2CB1D5F-C42D-6212-C1C8-A223F42A2BAC}"/>
              </a:ext>
            </a:extLst>
          </p:cNvPr>
          <p:cNvSpPr txBox="1"/>
          <p:nvPr/>
        </p:nvSpPr>
        <p:spPr>
          <a:xfrm>
            <a:off x="3369395" y="38139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35847734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BEC3-4293-2899-F93B-E6A714EB7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BAC8F-E54C-A885-BE5C-5B890EFFD1AD}"/>
              </a:ext>
            </a:extLst>
          </p:cNvPr>
          <p:cNvSpPr>
            <a:spLocks noGrp="1"/>
          </p:cNvSpPr>
          <p:nvPr>
            <p:ph type="title"/>
          </p:nvPr>
        </p:nvSpPr>
        <p:spPr>
          <a:xfrm>
            <a:off x="1845568" y="2039051"/>
            <a:ext cx="8500865" cy="3450327"/>
          </a:xfrm>
        </p:spPr>
        <p:txBody>
          <a:bodyPr>
            <a:noAutofit/>
          </a:bodyPr>
          <a:lstStyle/>
          <a:p>
            <a:r>
              <a:rPr lang="ar-EG" sz="6000" b="0" dirty="0"/>
              <a:t>فِى جَنَّـٰتِ ٱلنَّعِيمِ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F57D6A2-B21F-441B-9D11-733D424AE0E2}"/>
              </a:ext>
            </a:extLst>
          </p:cNvPr>
          <p:cNvSpPr txBox="1"/>
          <p:nvPr/>
        </p:nvSpPr>
        <p:spPr>
          <a:xfrm>
            <a:off x="2060712" y="4121773"/>
            <a:ext cx="8070575" cy="400110"/>
          </a:xfrm>
          <a:prstGeom prst="rect">
            <a:avLst/>
          </a:prstGeom>
          <a:noFill/>
        </p:spPr>
        <p:txBody>
          <a:bodyPr wrap="square">
            <a:spAutoFit/>
          </a:bodyPr>
          <a:lstStyle/>
          <a:p>
            <a:pPr algn="ctr" fontAlgn="base"/>
            <a:r>
              <a:rPr lang="en-US" sz="2000" dirty="0"/>
              <a:t>In Gardens of Felicity,</a:t>
            </a:r>
          </a:p>
        </p:txBody>
      </p:sp>
      <p:sp>
        <p:nvSpPr>
          <p:cNvPr id="3" name="TextBox 2">
            <a:extLst>
              <a:ext uri="{FF2B5EF4-FFF2-40B4-BE49-F238E27FC236}">
                <a16:creationId xmlns:a16="http://schemas.microsoft.com/office/drawing/2014/main" id="{7BF3119D-B7EC-B607-A958-FF86F5CF14D9}"/>
              </a:ext>
            </a:extLst>
          </p:cNvPr>
          <p:cNvSpPr txBox="1"/>
          <p:nvPr/>
        </p:nvSpPr>
        <p:spPr>
          <a:xfrm>
            <a:off x="3772066" y="3833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2748497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E1CE-D87C-ED66-1531-E6FB3E3A5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D49FB-0529-C335-A356-ECF954D8CB21}"/>
              </a:ext>
            </a:extLst>
          </p:cNvPr>
          <p:cNvSpPr>
            <a:spLocks noGrp="1"/>
          </p:cNvSpPr>
          <p:nvPr>
            <p:ph type="title"/>
          </p:nvPr>
        </p:nvSpPr>
        <p:spPr>
          <a:xfrm>
            <a:off x="1845568" y="2039051"/>
            <a:ext cx="8500865" cy="3450327"/>
          </a:xfrm>
        </p:spPr>
        <p:txBody>
          <a:bodyPr>
            <a:noAutofit/>
          </a:bodyPr>
          <a:lstStyle/>
          <a:p>
            <a:r>
              <a:rPr lang="ar-EG" sz="6000" b="0" dirty="0"/>
              <a:t>عَلَىٰ سُرُرٍۢ مُّتَقَـٰبِلِينَ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CBEA64-B7AB-1522-7BA8-B422279986D0}"/>
              </a:ext>
            </a:extLst>
          </p:cNvPr>
          <p:cNvSpPr txBox="1"/>
          <p:nvPr/>
        </p:nvSpPr>
        <p:spPr>
          <a:xfrm>
            <a:off x="2060712" y="4205410"/>
            <a:ext cx="8070575" cy="400110"/>
          </a:xfrm>
          <a:prstGeom prst="rect">
            <a:avLst/>
          </a:prstGeom>
          <a:noFill/>
        </p:spPr>
        <p:txBody>
          <a:bodyPr wrap="square">
            <a:spAutoFit/>
          </a:bodyPr>
          <a:lstStyle/>
          <a:p>
            <a:pPr algn="ctr" fontAlgn="base"/>
            <a:r>
              <a:rPr lang="en-US" sz="2000" dirty="0"/>
              <a:t>Facing each other on Thrones (of Dignity):</a:t>
            </a:r>
          </a:p>
        </p:txBody>
      </p:sp>
      <p:sp>
        <p:nvSpPr>
          <p:cNvPr id="3" name="TextBox 2">
            <a:extLst>
              <a:ext uri="{FF2B5EF4-FFF2-40B4-BE49-F238E27FC236}">
                <a16:creationId xmlns:a16="http://schemas.microsoft.com/office/drawing/2014/main" id="{0409335E-DCD1-B905-F84D-BD26FA00E46C}"/>
              </a:ext>
            </a:extLst>
          </p:cNvPr>
          <p:cNvSpPr txBox="1"/>
          <p:nvPr/>
        </p:nvSpPr>
        <p:spPr>
          <a:xfrm>
            <a:off x="3377784" y="38139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15176239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B6D14-B8A4-238A-608E-061A1D41B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6D4C0-B84F-409D-A306-C6A34BB029FA}"/>
              </a:ext>
            </a:extLst>
          </p:cNvPr>
          <p:cNvSpPr>
            <a:spLocks noGrp="1"/>
          </p:cNvSpPr>
          <p:nvPr>
            <p:ph type="title"/>
          </p:nvPr>
        </p:nvSpPr>
        <p:spPr>
          <a:xfrm>
            <a:off x="1845568" y="2039051"/>
            <a:ext cx="8500865" cy="3450327"/>
          </a:xfrm>
        </p:spPr>
        <p:txBody>
          <a:bodyPr>
            <a:noAutofit/>
          </a:bodyPr>
          <a:lstStyle/>
          <a:p>
            <a:r>
              <a:rPr lang="ar-EG" sz="6000" b="0" dirty="0"/>
              <a:t>يُطَافُ عَلَيْهِم بِكَأْسٍۢ مِّن 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1BA12FA-9BF3-F924-DFE9-34263B92BFE5}"/>
              </a:ext>
            </a:extLst>
          </p:cNvPr>
          <p:cNvSpPr txBox="1"/>
          <p:nvPr/>
        </p:nvSpPr>
        <p:spPr>
          <a:xfrm>
            <a:off x="2060712" y="4356412"/>
            <a:ext cx="8070575" cy="400110"/>
          </a:xfrm>
          <a:prstGeom prst="rect">
            <a:avLst/>
          </a:prstGeom>
          <a:noFill/>
        </p:spPr>
        <p:txBody>
          <a:bodyPr wrap="square">
            <a:spAutoFit/>
          </a:bodyPr>
          <a:lstStyle/>
          <a:p>
            <a:pPr algn="ctr" fontAlgn="base"/>
            <a:r>
              <a:rPr lang="en-US" sz="2000" dirty="0"/>
              <a:t>Round will be passed to them a Cup from a clear-flowing fountain,</a:t>
            </a:r>
          </a:p>
        </p:txBody>
      </p:sp>
      <p:sp>
        <p:nvSpPr>
          <p:cNvPr id="3" name="TextBox 2">
            <a:extLst>
              <a:ext uri="{FF2B5EF4-FFF2-40B4-BE49-F238E27FC236}">
                <a16:creationId xmlns:a16="http://schemas.microsoft.com/office/drawing/2014/main" id="{50B9FC86-7134-CC99-E9AC-952F98D11CEC}"/>
              </a:ext>
            </a:extLst>
          </p:cNvPr>
          <p:cNvSpPr txBox="1"/>
          <p:nvPr/>
        </p:nvSpPr>
        <p:spPr>
          <a:xfrm>
            <a:off x="2236881" y="38976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10465559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F079-C0A4-C1D4-51A9-571FE0A36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5DB37-3258-C4A4-7C38-5D3436E14A42}"/>
              </a:ext>
            </a:extLst>
          </p:cNvPr>
          <p:cNvSpPr>
            <a:spLocks noGrp="1"/>
          </p:cNvSpPr>
          <p:nvPr>
            <p:ph type="title"/>
          </p:nvPr>
        </p:nvSpPr>
        <p:spPr>
          <a:xfrm>
            <a:off x="1845568" y="2039051"/>
            <a:ext cx="8500865" cy="3450327"/>
          </a:xfrm>
        </p:spPr>
        <p:txBody>
          <a:bodyPr>
            <a:noAutofit/>
          </a:bodyPr>
          <a:lstStyle/>
          <a:p>
            <a:r>
              <a:rPr lang="ar-EG" sz="6000" b="0" dirty="0"/>
              <a:t>بَيْضَآءَ لَذَّةٍۢ لِّلشَّـٰرِبِينَ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474654F-C057-9189-C8A9-98BC246635FA}"/>
              </a:ext>
            </a:extLst>
          </p:cNvPr>
          <p:cNvSpPr txBox="1"/>
          <p:nvPr/>
        </p:nvSpPr>
        <p:spPr>
          <a:xfrm>
            <a:off x="2060712" y="4138298"/>
            <a:ext cx="8070575" cy="400110"/>
          </a:xfrm>
          <a:prstGeom prst="rect">
            <a:avLst/>
          </a:prstGeom>
          <a:noFill/>
        </p:spPr>
        <p:txBody>
          <a:bodyPr wrap="square">
            <a:spAutoFit/>
          </a:bodyPr>
          <a:lstStyle/>
          <a:p>
            <a:pPr algn="ctr" fontAlgn="base"/>
            <a:r>
              <a:rPr lang="en-US" sz="2000" dirty="0"/>
              <a:t>Crystal-white, of a taste delicious to those who drink (thereof),</a:t>
            </a:r>
          </a:p>
        </p:txBody>
      </p:sp>
      <p:sp>
        <p:nvSpPr>
          <p:cNvPr id="3" name="TextBox 2">
            <a:extLst>
              <a:ext uri="{FF2B5EF4-FFF2-40B4-BE49-F238E27FC236}">
                <a16:creationId xmlns:a16="http://schemas.microsoft.com/office/drawing/2014/main" id="{A0941717-6292-4B63-73AA-8D0759A7A478}"/>
              </a:ext>
            </a:extLst>
          </p:cNvPr>
          <p:cNvSpPr txBox="1"/>
          <p:nvPr/>
        </p:nvSpPr>
        <p:spPr>
          <a:xfrm>
            <a:off x="3285505" y="38305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16646976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A5B72-8183-44DD-BAD0-A1E1A983C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AAD2B-475D-1AEC-EB43-A284E3DEB12C}"/>
              </a:ext>
            </a:extLst>
          </p:cNvPr>
          <p:cNvSpPr>
            <a:spLocks noGrp="1"/>
          </p:cNvSpPr>
          <p:nvPr>
            <p:ph type="title"/>
          </p:nvPr>
        </p:nvSpPr>
        <p:spPr>
          <a:xfrm>
            <a:off x="1845568" y="2039051"/>
            <a:ext cx="8500865" cy="3450327"/>
          </a:xfrm>
        </p:spPr>
        <p:txBody>
          <a:bodyPr>
            <a:noAutofit/>
          </a:bodyPr>
          <a:lstStyle/>
          <a:p>
            <a:r>
              <a:rPr lang="ar-EG" sz="6000" b="0" dirty="0"/>
              <a:t>لَا فِيهَا غَوْلٌۭ وَلَا هُمْ عَنْهَا يُنزَفُونَ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DE4D46-D655-D423-8AC5-37CFA24FDAA5}"/>
              </a:ext>
            </a:extLst>
          </p:cNvPr>
          <p:cNvSpPr txBox="1"/>
          <p:nvPr/>
        </p:nvSpPr>
        <p:spPr>
          <a:xfrm>
            <a:off x="2060712" y="4214936"/>
            <a:ext cx="8070575" cy="400110"/>
          </a:xfrm>
          <a:prstGeom prst="rect">
            <a:avLst/>
          </a:prstGeom>
          <a:noFill/>
        </p:spPr>
        <p:txBody>
          <a:bodyPr wrap="square">
            <a:spAutoFit/>
          </a:bodyPr>
          <a:lstStyle/>
          <a:p>
            <a:pPr algn="ctr" fontAlgn="base"/>
            <a:r>
              <a:rPr lang="en-US" sz="2000" dirty="0"/>
              <a:t>Free from headiness; nor will they suffer intoxication therefrom.</a:t>
            </a:r>
          </a:p>
        </p:txBody>
      </p:sp>
      <p:sp>
        <p:nvSpPr>
          <p:cNvPr id="3" name="TextBox 2">
            <a:extLst>
              <a:ext uri="{FF2B5EF4-FFF2-40B4-BE49-F238E27FC236}">
                <a16:creationId xmlns:a16="http://schemas.microsoft.com/office/drawing/2014/main" id="{FDF014AD-F38F-E928-AA73-8145BF34BE1A}"/>
              </a:ext>
            </a:extLst>
          </p:cNvPr>
          <p:cNvSpPr txBox="1"/>
          <p:nvPr/>
        </p:nvSpPr>
        <p:spPr>
          <a:xfrm>
            <a:off x="1718543" y="38330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24296860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6472-64B4-E083-DD53-779D11705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B7F95-276C-2030-83C7-2078A608C52A}"/>
              </a:ext>
            </a:extLst>
          </p:cNvPr>
          <p:cNvSpPr>
            <a:spLocks noGrp="1"/>
          </p:cNvSpPr>
          <p:nvPr>
            <p:ph type="title"/>
          </p:nvPr>
        </p:nvSpPr>
        <p:spPr>
          <a:xfrm>
            <a:off x="1845568" y="2039051"/>
            <a:ext cx="8500865" cy="3450327"/>
          </a:xfrm>
        </p:spPr>
        <p:txBody>
          <a:bodyPr>
            <a:noAutofit/>
          </a:bodyPr>
          <a:lstStyle/>
          <a:p>
            <a:r>
              <a:rPr lang="ar-EG" sz="6000" b="0" dirty="0"/>
              <a:t>وَعِندَهُمْ قَـٰصِرَٰتُ ٱلطَّرْفِ 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796A5F-C5F2-A706-272D-3C779D50C4B0}"/>
              </a:ext>
            </a:extLst>
          </p:cNvPr>
          <p:cNvSpPr txBox="1"/>
          <p:nvPr/>
        </p:nvSpPr>
        <p:spPr>
          <a:xfrm>
            <a:off x="2060713" y="4298826"/>
            <a:ext cx="8070575" cy="707886"/>
          </a:xfrm>
          <a:prstGeom prst="rect">
            <a:avLst/>
          </a:prstGeom>
          <a:noFill/>
        </p:spPr>
        <p:txBody>
          <a:bodyPr wrap="square">
            <a:spAutoFit/>
          </a:bodyPr>
          <a:lstStyle/>
          <a:p>
            <a:pPr algn="ctr" fontAlgn="base"/>
            <a:r>
              <a:rPr lang="en-US" sz="2000" dirty="0"/>
              <a:t>And besides them will be chaste women, restraining their glances, with big eyes (of wonder and beauty).</a:t>
            </a:r>
          </a:p>
        </p:txBody>
      </p:sp>
      <p:sp>
        <p:nvSpPr>
          <p:cNvPr id="3" name="TextBox 2">
            <a:extLst>
              <a:ext uri="{FF2B5EF4-FFF2-40B4-BE49-F238E27FC236}">
                <a16:creationId xmlns:a16="http://schemas.microsoft.com/office/drawing/2014/main" id="{8A40BA77-A7EB-3ECA-7F33-1F8908632583}"/>
              </a:ext>
            </a:extLst>
          </p:cNvPr>
          <p:cNvSpPr txBox="1"/>
          <p:nvPr/>
        </p:nvSpPr>
        <p:spPr>
          <a:xfrm>
            <a:off x="2060712" y="39071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152163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6EFE3-95C4-FA6C-C867-EA3BFDAB0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51586-0CF6-371A-D9E2-45CC36264E4A}"/>
              </a:ext>
            </a:extLst>
          </p:cNvPr>
          <p:cNvSpPr>
            <a:spLocks noGrp="1"/>
          </p:cNvSpPr>
          <p:nvPr>
            <p:ph type="title"/>
          </p:nvPr>
        </p:nvSpPr>
        <p:spPr>
          <a:xfrm>
            <a:off x="1708884" y="2014229"/>
            <a:ext cx="8774232" cy="3450327"/>
          </a:xfrm>
        </p:spPr>
        <p:txBody>
          <a:bodyPr>
            <a:noAutofit/>
          </a:bodyPr>
          <a:lstStyle/>
          <a:p>
            <a:r>
              <a:rPr lang="ar-EG" sz="6000" b="0" dirty="0"/>
              <a:t>لِيَأْكُلُوا۟ مِن ثَمَرِهِۦ وَمَا عَمِلَتْهُ أَيْدِيهِمْ ۖ أَفَلَا يَشْكُرُونَ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6E408E-5BDB-13E9-4977-5201E862C9EB}"/>
              </a:ext>
            </a:extLst>
          </p:cNvPr>
          <p:cNvSpPr txBox="1"/>
          <p:nvPr/>
        </p:nvSpPr>
        <p:spPr>
          <a:xfrm>
            <a:off x="2060712" y="4510702"/>
            <a:ext cx="8070575" cy="707886"/>
          </a:xfrm>
          <a:prstGeom prst="rect">
            <a:avLst/>
          </a:prstGeom>
          <a:noFill/>
        </p:spPr>
        <p:txBody>
          <a:bodyPr wrap="square">
            <a:spAutoFit/>
          </a:bodyPr>
          <a:lstStyle/>
          <a:p>
            <a:pPr algn="ctr" fontAlgn="base"/>
            <a:r>
              <a:rPr lang="en-US" sz="2000" dirty="0"/>
              <a:t>That they may enjoy the fruits of this (artistry): It was not their hands that made this: will they not then give thanks?</a:t>
            </a:r>
          </a:p>
        </p:txBody>
      </p:sp>
      <p:sp>
        <p:nvSpPr>
          <p:cNvPr id="3" name="TextBox 2">
            <a:extLst>
              <a:ext uri="{FF2B5EF4-FFF2-40B4-BE49-F238E27FC236}">
                <a16:creationId xmlns:a16="http://schemas.microsoft.com/office/drawing/2014/main" id="{21E0489D-A900-4730-010C-F0915E2E7BDA}"/>
              </a:ext>
            </a:extLst>
          </p:cNvPr>
          <p:cNvSpPr txBox="1"/>
          <p:nvPr/>
        </p:nvSpPr>
        <p:spPr>
          <a:xfrm>
            <a:off x="4023736" y="422518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{35}</a:t>
            </a:r>
            <a:endParaRPr lang="en-US" sz="1400" dirty="0"/>
          </a:p>
        </p:txBody>
      </p:sp>
    </p:spTree>
    <p:extLst>
      <p:ext uri="{BB962C8B-B14F-4D97-AF65-F5344CB8AC3E}">
        <p14:creationId xmlns:p14="http://schemas.microsoft.com/office/powerpoint/2010/main" val="24646873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F35EF-1A89-AC86-60AB-612209BF4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58089-4E4B-4998-570C-B92BFAF2D211}"/>
              </a:ext>
            </a:extLst>
          </p:cNvPr>
          <p:cNvSpPr>
            <a:spLocks noGrp="1"/>
          </p:cNvSpPr>
          <p:nvPr>
            <p:ph type="title"/>
          </p:nvPr>
        </p:nvSpPr>
        <p:spPr>
          <a:xfrm>
            <a:off x="1845568" y="2039051"/>
            <a:ext cx="8500865" cy="3450327"/>
          </a:xfrm>
        </p:spPr>
        <p:txBody>
          <a:bodyPr>
            <a:noAutofit/>
          </a:bodyPr>
          <a:lstStyle/>
          <a:p>
            <a:r>
              <a:rPr lang="ar-EG" sz="6000" b="0" dirty="0"/>
              <a:t>كَأَنَّهُنَّ بَيْضٌۭ مَّكْنُونٌۭ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5B74B4-DF05-F671-FE6B-3C697114DFFE}"/>
              </a:ext>
            </a:extLst>
          </p:cNvPr>
          <p:cNvSpPr txBox="1"/>
          <p:nvPr/>
        </p:nvSpPr>
        <p:spPr>
          <a:xfrm>
            <a:off x="2060713" y="4298826"/>
            <a:ext cx="8070575" cy="400110"/>
          </a:xfrm>
          <a:prstGeom prst="rect">
            <a:avLst/>
          </a:prstGeom>
          <a:noFill/>
        </p:spPr>
        <p:txBody>
          <a:bodyPr wrap="square">
            <a:spAutoFit/>
          </a:bodyPr>
          <a:lstStyle/>
          <a:p>
            <a:pPr algn="ctr" fontAlgn="base"/>
            <a:r>
              <a:rPr lang="en-US" sz="2000" dirty="0"/>
              <a:t>As if they were (delicate) eggs closely guarded.</a:t>
            </a:r>
          </a:p>
        </p:txBody>
      </p:sp>
      <p:sp>
        <p:nvSpPr>
          <p:cNvPr id="3" name="TextBox 2">
            <a:extLst>
              <a:ext uri="{FF2B5EF4-FFF2-40B4-BE49-F238E27FC236}">
                <a16:creationId xmlns:a16="http://schemas.microsoft.com/office/drawing/2014/main" id="{AD77D060-07CA-1ABC-C1AA-678C518A88EF}"/>
              </a:ext>
            </a:extLst>
          </p:cNvPr>
          <p:cNvSpPr txBox="1"/>
          <p:nvPr/>
        </p:nvSpPr>
        <p:spPr>
          <a:xfrm>
            <a:off x="3285505" y="38400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29319426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5B564-E4C5-4A55-21C7-33B3D6AB7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896A4-A518-0D77-A477-3436A08BE5F2}"/>
              </a:ext>
            </a:extLst>
          </p:cNvPr>
          <p:cNvSpPr>
            <a:spLocks noGrp="1"/>
          </p:cNvSpPr>
          <p:nvPr>
            <p:ph type="title"/>
          </p:nvPr>
        </p:nvSpPr>
        <p:spPr>
          <a:xfrm>
            <a:off x="1845568" y="2039051"/>
            <a:ext cx="8500865" cy="3450327"/>
          </a:xfrm>
        </p:spPr>
        <p:txBody>
          <a:bodyPr>
            <a:noAutofit/>
          </a:bodyPr>
          <a:lstStyle/>
          <a:p>
            <a:r>
              <a:rPr lang="ar-EG" sz="6000" b="0" dirty="0"/>
              <a:t>فَأَقْبَلَ بَعْضُهُمْ عَلَىٰ بَعْضٍۢ يَتَسَآءَلُونَ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7A72950-3396-EACE-9753-AAB080664EE4}"/>
              </a:ext>
            </a:extLst>
          </p:cNvPr>
          <p:cNvSpPr txBox="1"/>
          <p:nvPr/>
        </p:nvSpPr>
        <p:spPr>
          <a:xfrm>
            <a:off x="2060712" y="4218436"/>
            <a:ext cx="8070575" cy="400110"/>
          </a:xfrm>
          <a:prstGeom prst="rect">
            <a:avLst/>
          </a:prstGeom>
          <a:noFill/>
        </p:spPr>
        <p:txBody>
          <a:bodyPr wrap="square">
            <a:spAutoFit/>
          </a:bodyPr>
          <a:lstStyle/>
          <a:p>
            <a:pPr algn="ctr" fontAlgn="base"/>
            <a:r>
              <a:rPr lang="en-US" sz="2000" dirty="0"/>
              <a:t>Then they will turn to one another and question one another.</a:t>
            </a:r>
          </a:p>
        </p:txBody>
      </p:sp>
      <p:sp>
        <p:nvSpPr>
          <p:cNvPr id="3" name="TextBox 2">
            <a:extLst>
              <a:ext uri="{FF2B5EF4-FFF2-40B4-BE49-F238E27FC236}">
                <a16:creationId xmlns:a16="http://schemas.microsoft.com/office/drawing/2014/main" id="{763DCFCE-1802-BF80-C401-78AD798BDC02}"/>
              </a:ext>
            </a:extLst>
          </p:cNvPr>
          <p:cNvSpPr txBox="1"/>
          <p:nvPr/>
        </p:nvSpPr>
        <p:spPr>
          <a:xfrm>
            <a:off x="1503398" y="38400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12435222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616AA-B8C3-A87B-64EA-42B580202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8B9DE-22EF-E0B9-4FED-7F16DA1751DF}"/>
              </a:ext>
            </a:extLst>
          </p:cNvPr>
          <p:cNvSpPr>
            <a:spLocks noGrp="1"/>
          </p:cNvSpPr>
          <p:nvPr>
            <p:ph type="title"/>
          </p:nvPr>
        </p:nvSpPr>
        <p:spPr>
          <a:xfrm>
            <a:off x="1845568" y="2039051"/>
            <a:ext cx="8500865" cy="3450327"/>
          </a:xfrm>
        </p:spPr>
        <p:txBody>
          <a:bodyPr>
            <a:noAutofit/>
          </a:bodyPr>
          <a:lstStyle/>
          <a:p>
            <a:r>
              <a:rPr lang="ar-EG" sz="6000" b="0" dirty="0"/>
              <a:t>قَالَ قَآئِلٌۭ مِّنْهُمْ إِنِّى كَانَ لِى قَرِينٌۭ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8CE497-E055-D467-2476-EAAC04DFF139}"/>
              </a:ext>
            </a:extLst>
          </p:cNvPr>
          <p:cNvSpPr txBox="1"/>
          <p:nvPr/>
        </p:nvSpPr>
        <p:spPr>
          <a:xfrm>
            <a:off x="2060712" y="4277159"/>
            <a:ext cx="8070575" cy="707886"/>
          </a:xfrm>
          <a:prstGeom prst="rect">
            <a:avLst/>
          </a:prstGeom>
          <a:noFill/>
        </p:spPr>
        <p:txBody>
          <a:bodyPr wrap="square">
            <a:spAutoFit/>
          </a:bodyPr>
          <a:lstStyle/>
          <a:p>
            <a:pPr algn="ctr" fontAlgn="base"/>
            <a:r>
              <a:rPr lang="en-US" sz="2000" dirty="0"/>
              <a:t>One of them will start the talk and say: "I had an intimate companion (on the earth),</a:t>
            </a:r>
          </a:p>
        </p:txBody>
      </p:sp>
      <p:sp>
        <p:nvSpPr>
          <p:cNvPr id="3" name="TextBox 2">
            <a:extLst>
              <a:ext uri="{FF2B5EF4-FFF2-40B4-BE49-F238E27FC236}">
                <a16:creationId xmlns:a16="http://schemas.microsoft.com/office/drawing/2014/main" id="{83E11BB3-60B0-DC94-15EB-6C944457AC32}"/>
              </a:ext>
            </a:extLst>
          </p:cNvPr>
          <p:cNvSpPr txBox="1"/>
          <p:nvPr/>
        </p:nvSpPr>
        <p:spPr>
          <a:xfrm>
            <a:off x="1914458" y="389038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41764617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1175-8802-A5F6-0A6B-D94EA7077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4D8D0-F053-C5BB-58D6-9F688F3DA9FA}"/>
              </a:ext>
            </a:extLst>
          </p:cNvPr>
          <p:cNvSpPr>
            <a:spLocks noGrp="1"/>
          </p:cNvSpPr>
          <p:nvPr>
            <p:ph type="title"/>
          </p:nvPr>
        </p:nvSpPr>
        <p:spPr>
          <a:xfrm>
            <a:off x="1845568" y="2039051"/>
            <a:ext cx="8500865" cy="3450327"/>
          </a:xfrm>
        </p:spPr>
        <p:txBody>
          <a:bodyPr>
            <a:noAutofit/>
          </a:bodyPr>
          <a:lstStyle/>
          <a:p>
            <a:r>
              <a:rPr lang="ar-EG" sz="6000" b="0" dirty="0"/>
              <a:t>يَقُولُ أَءِنَّكَ لَمِنَ ٱلْمُصَدِّقِينَ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3A4879-7A7C-4734-0BBA-925DCFD1C0A1}"/>
              </a:ext>
            </a:extLst>
          </p:cNvPr>
          <p:cNvSpPr txBox="1"/>
          <p:nvPr/>
        </p:nvSpPr>
        <p:spPr>
          <a:xfrm>
            <a:off x="2060712" y="4138100"/>
            <a:ext cx="8070575" cy="707886"/>
          </a:xfrm>
          <a:prstGeom prst="rect">
            <a:avLst/>
          </a:prstGeom>
          <a:noFill/>
        </p:spPr>
        <p:txBody>
          <a:bodyPr wrap="square">
            <a:spAutoFit/>
          </a:bodyPr>
          <a:lstStyle/>
          <a:p>
            <a:pPr algn="ctr" fontAlgn="base"/>
            <a:r>
              <a:rPr lang="en-US" sz="2000" dirty="0"/>
              <a:t>"Who used to say, 'what! art thou amongst those who bear witness to the Truth (of the Message)?</a:t>
            </a:r>
          </a:p>
        </p:txBody>
      </p:sp>
      <p:sp>
        <p:nvSpPr>
          <p:cNvPr id="3" name="TextBox 2">
            <a:extLst>
              <a:ext uri="{FF2B5EF4-FFF2-40B4-BE49-F238E27FC236}">
                <a16:creationId xmlns:a16="http://schemas.microsoft.com/office/drawing/2014/main" id="{AE2D04A0-A5FF-98A1-2255-8B47B2C03DC6}"/>
              </a:ext>
            </a:extLst>
          </p:cNvPr>
          <p:cNvSpPr txBox="1"/>
          <p:nvPr/>
        </p:nvSpPr>
        <p:spPr>
          <a:xfrm>
            <a:off x="2560411" y="38303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23905258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BEFD-C58B-DA82-2E67-591AD8ED1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63A8F-D490-34AF-ADD4-33B7FFB1BD85}"/>
              </a:ext>
            </a:extLst>
          </p:cNvPr>
          <p:cNvSpPr>
            <a:spLocks noGrp="1"/>
          </p:cNvSpPr>
          <p:nvPr>
            <p:ph type="title"/>
          </p:nvPr>
        </p:nvSpPr>
        <p:spPr>
          <a:xfrm>
            <a:off x="1845567" y="2064218"/>
            <a:ext cx="8500865" cy="3450327"/>
          </a:xfrm>
        </p:spPr>
        <p:txBody>
          <a:bodyPr>
            <a:noAutofit/>
          </a:bodyPr>
          <a:lstStyle/>
          <a:p>
            <a:r>
              <a:rPr lang="ar-EG" sz="6000" b="0" dirty="0"/>
              <a:t>أَءِذَا مِتْنَا وَكُنَّا تُرَابًۭا وَعِظَـٰمًا أَءِنَّا لَمَدِينُونَ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47EAB0-1B01-CFB3-A29A-A4F7AAE28667}"/>
              </a:ext>
            </a:extLst>
          </p:cNvPr>
          <p:cNvSpPr txBox="1"/>
          <p:nvPr/>
        </p:nvSpPr>
        <p:spPr>
          <a:xfrm>
            <a:off x="2060711" y="4524057"/>
            <a:ext cx="8070575" cy="707886"/>
          </a:xfrm>
          <a:prstGeom prst="rect">
            <a:avLst/>
          </a:prstGeom>
          <a:noFill/>
        </p:spPr>
        <p:txBody>
          <a:bodyPr wrap="square">
            <a:spAutoFit/>
          </a:bodyPr>
          <a:lstStyle/>
          <a:p>
            <a:pPr algn="ctr" fontAlgn="base"/>
            <a:r>
              <a:rPr lang="en-US" sz="2000" dirty="0"/>
              <a:t>"'When we die and become dust and bones, shall we indeed receive rewards and punishments?'"</a:t>
            </a:r>
          </a:p>
        </p:txBody>
      </p:sp>
      <p:sp>
        <p:nvSpPr>
          <p:cNvPr id="3" name="TextBox 2">
            <a:extLst>
              <a:ext uri="{FF2B5EF4-FFF2-40B4-BE49-F238E27FC236}">
                <a16:creationId xmlns:a16="http://schemas.microsoft.com/office/drawing/2014/main" id="{597A78BA-BD3F-53BA-B9DD-67D0FB17740D}"/>
              </a:ext>
            </a:extLst>
          </p:cNvPr>
          <p:cNvSpPr txBox="1"/>
          <p:nvPr/>
        </p:nvSpPr>
        <p:spPr>
          <a:xfrm>
            <a:off x="4640879" y="4260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1980398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F78CE-0F59-AEC7-3A33-322ADC74C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023CB-CBE3-4122-3C53-5D93214EC88D}"/>
              </a:ext>
            </a:extLst>
          </p:cNvPr>
          <p:cNvSpPr>
            <a:spLocks noGrp="1"/>
          </p:cNvSpPr>
          <p:nvPr>
            <p:ph type="title"/>
          </p:nvPr>
        </p:nvSpPr>
        <p:spPr>
          <a:xfrm>
            <a:off x="1845567" y="2064218"/>
            <a:ext cx="8500865" cy="3450327"/>
          </a:xfrm>
        </p:spPr>
        <p:txBody>
          <a:bodyPr>
            <a:noAutofit/>
          </a:bodyPr>
          <a:lstStyle/>
          <a:p>
            <a:r>
              <a:rPr lang="ar-EG" sz="6000" b="0" dirty="0"/>
              <a:t>قَالَ هَلْ أَنتُم مُّطَّلِعُونَ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09AC06B-1389-494F-A64B-7B1A3585A46F}"/>
              </a:ext>
            </a:extLst>
          </p:cNvPr>
          <p:cNvSpPr txBox="1"/>
          <p:nvPr/>
        </p:nvSpPr>
        <p:spPr>
          <a:xfrm>
            <a:off x="2060711" y="4169052"/>
            <a:ext cx="8070575" cy="400110"/>
          </a:xfrm>
          <a:prstGeom prst="rect">
            <a:avLst/>
          </a:prstGeom>
          <a:noFill/>
        </p:spPr>
        <p:txBody>
          <a:bodyPr wrap="square">
            <a:spAutoFit/>
          </a:bodyPr>
          <a:lstStyle/>
          <a:p>
            <a:pPr algn="ctr" fontAlgn="base"/>
            <a:r>
              <a:rPr lang="en-US" sz="2000" dirty="0"/>
              <a:t>(A voice) said: "Would ye like to look down?"</a:t>
            </a:r>
          </a:p>
        </p:txBody>
      </p:sp>
      <p:sp>
        <p:nvSpPr>
          <p:cNvPr id="3" name="TextBox 2">
            <a:extLst>
              <a:ext uri="{FF2B5EF4-FFF2-40B4-BE49-F238E27FC236}">
                <a16:creationId xmlns:a16="http://schemas.microsoft.com/office/drawing/2014/main" id="{733F79C7-1817-BFBA-F4BD-E7EFE46205FB}"/>
              </a:ext>
            </a:extLst>
          </p:cNvPr>
          <p:cNvSpPr txBox="1"/>
          <p:nvPr/>
        </p:nvSpPr>
        <p:spPr>
          <a:xfrm>
            <a:off x="3181194" y="38085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26673478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9E24-781B-425A-B275-B8ACEB46E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522E9-871A-5C63-762A-BE987D5FB9D8}"/>
              </a:ext>
            </a:extLst>
          </p:cNvPr>
          <p:cNvSpPr>
            <a:spLocks noGrp="1"/>
          </p:cNvSpPr>
          <p:nvPr>
            <p:ph type="title"/>
          </p:nvPr>
        </p:nvSpPr>
        <p:spPr>
          <a:xfrm>
            <a:off x="1845567" y="2064218"/>
            <a:ext cx="8500865" cy="3450327"/>
          </a:xfrm>
        </p:spPr>
        <p:txBody>
          <a:bodyPr>
            <a:noAutofit/>
          </a:bodyPr>
          <a:lstStyle/>
          <a:p>
            <a:r>
              <a:rPr lang="ar-EG" sz="6000" b="0" dirty="0"/>
              <a:t>فَٱطَّلَعَ فَرَءَاهُ فِى سَوَآءِ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9FC669-7C33-A138-61D0-92CE4D6DBB2F}"/>
              </a:ext>
            </a:extLst>
          </p:cNvPr>
          <p:cNvSpPr txBox="1"/>
          <p:nvPr/>
        </p:nvSpPr>
        <p:spPr>
          <a:xfrm>
            <a:off x="2060711" y="4169052"/>
            <a:ext cx="8070575" cy="400110"/>
          </a:xfrm>
          <a:prstGeom prst="rect">
            <a:avLst/>
          </a:prstGeom>
          <a:noFill/>
        </p:spPr>
        <p:txBody>
          <a:bodyPr wrap="square">
            <a:spAutoFit/>
          </a:bodyPr>
          <a:lstStyle/>
          <a:p>
            <a:pPr algn="ctr" fontAlgn="base"/>
            <a:r>
              <a:rPr lang="en-US" sz="2000" dirty="0"/>
              <a:t>He looked down and saw him in the midst of the Fire.</a:t>
            </a:r>
          </a:p>
        </p:txBody>
      </p:sp>
      <p:sp>
        <p:nvSpPr>
          <p:cNvPr id="3" name="TextBox 2">
            <a:extLst>
              <a:ext uri="{FF2B5EF4-FFF2-40B4-BE49-F238E27FC236}">
                <a16:creationId xmlns:a16="http://schemas.microsoft.com/office/drawing/2014/main" id="{74516CD0-94C9-9767-C56B-44CD74A69C86}"/>
              </a:ext>
            </a:extLst>
          </p:cNvPr>
          <p:cNvSpPr txBox="1"/>
          <p:nvPr/>
        </p:nvSpPr>
        <p:spPr>
          <a:xfrm>
            <a:off x="2199682" y="39197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14574645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FAAD4-B91A-B48F-2D56-25BFBBBE9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354D5-A429-555E-53F2-C626B2B0C3AD}"/>
              </a:ext>
            </a:extLst>
          </p:cNvPr>
          <p:cNvSpPr>
            <a:spLocks noGrp="1"/>
          </p:cNvSpPr>
          <p:nvPr>
            <p:ph type="title"/>
          </p:nvPr>
        </p:nvSpPr>
        <p:spPr>
          <a:xfrm>
            <a:off x="1845567" y="2064218"/>
            <a:ext cx="8500865" cy="3450327"/>
          </a:xfrm>
        </p:spPr>
        <p:txBody>
          <a:bodyPr>
            <a:noAutofit/>
          </a:bodyPr>
          <a:lstStyle/>
          <a:p>
            <a:r>
              <a:rPr lang="ar-EG" sz="6000" b="0" dirty="0"/>
              <a:t>قَالَ تَٱللَّهِ إِن كِدتَّ لَتُرْدِينِ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F7CD3B-3CF4-9383-892D-309764442A75}"/>
              </a:ext>
            </a:extLst>
          </p:cNvPr>
          <p:cNvSpPr txBox="1"/>
          <p:nvPr/>
        </p:nvSpPr>
        <p:spPr>
          <a:xfrm>
            <a:off x="2060711" y="4169052"/>
            <a:ext cx="8070575" cy="400110"/>
          </a:xfrm>
          <a:prstGeom prst="rect">
            <a:avLst/>
          </a:prstGeom>
          <a:noFill/>
        </p:spPr>
        <p:txBody>
          <a:bodyPr wrap="square">
            <a:spAutoFit/>
          </a:bodyPr>
          <a:lstStyle/>
          <a:p>
            <a:pPr algn="ctr" fontAlgn="base"/>
            <a:r>
              <a:rPr lang="en-US" sz="2000" dirty="0"/>
              <a:t>He said: "By Allah! thou </a:t>
            </a:r>
            <a:r>
              <a:rPr lang="en-US" sz="2000" dirty="0" err="1"/>
              <a:t>wast</a:t>
            </a:r>
            <a:r>
              <a:rPr lang="en-US" sz="2000" dirty="0"/>
              <a:t> little short of bringing me to perdition!</a:t>
            </a:r>
          </a:p>
        </p:txBody>
      </p:sp>
      <p:sp>
        <p:nvSpPr>
          <p:cNvPr id="3" name="TextBox 2">
            <a:extLst>
              <a:ext uri="{FF2B5EF4-FFF2-40B4-BE49-F238E27FC236}">
                <a16:creationId xmlns:a16="http://schemas.microsoft.com/office/drawing/2014/main" id="{F89DF381-C1AC-864B-F01F-DE4A4A597A12}"/>
              </a:ext>
            </a:extLst>
          </p:cNvPr>
          <p:cNvSpPr txBox="1"/>
          <p:nvPr/>
        </p:nvSpPr>
        <p:spPr>
          <a:xfrm>
            <a:off x="2753355" y="3861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11199412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87B22-31C2-532A-E4F7-0301F378A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21F42-8FF4-02A6-A34E-9F6E17ADCB56}"/>
              </a:ext>
            </a:extLst>
          </p:cNvPr>
          <p:cNvSpPr>
            <a:spLocks noGrp="1"/>
          </p:cNvSpPr>
          <p:nvPr>
            <p:ph type="title"/>
          </p:nvPr>
        </p:nvSpPr>
        <p:spPr>
          <a:xfrm>
            <a:off x="1845567" y="2064218"/>
            <a:ext cx="8500865" cy="3450327"/>
          </a:xfrm>
        </p:spPr>
        <p:txBody>
          <a:bodyPr>
            <a:noAutofit/>
          </a:bodyPr>
          <a:lstStyle/>
          <a:p>
            <a:r>
              <a:rPr lang="ar-EG" sz="6000" b="0" dirty="0"/>
              <a:t>وَلَوْلَا نِعْمَةُ رَبِّى لَكُنتُ مِنَ ٱلْمُحْضَرِينَ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94D6E90-C21F-EF78-E5CD-37ECED429FCD}"/>
              </a:ext>
            </a:extLst>
          </p:cNvPr>
          <p:cNvSpPr txBox="1"/>
          <p:nvPr/>
        </p:nvSpPr>
        <p:spPr>
          <a:xfrm>
            <a:off x="2060711" y="4487855"/>
            <a:ext cx="8070575" cy="707886"/>
          </a:xfrm>
          <a:prstGeom prst="rect">
            <a:avLst/>
          </a:prstGeom>
          <a:noFill/>
        </p:spPr>
        <p:txBody>
          <a:bodyPr wrap="square">
            <a:spAutoFit/>
          </a:bodyPr>
          <a:lstStyle/>
          <a:p>
            <a:pPr algn="ctr" fontAlgn="base"/>
            <a:r>
              <a:rPr lang="en-US" sz="2000" dirty="0"/>
              <a:t>"Had it not been for the Grace of my Lord, I should certainly have been among those brought (there)!</a:t>
            </a:r>
          </a:p>
        </p:txBody>
      </p:sp>
      <p:sp>
        <p:nvSpPr>
          <p:cNvPr id="3" name="TextBox 2">
            <a:extLst>
              <a:ext uri="{FF2B5EF4-FFF2-40B4-BE49-F238E27FC236}">
                <a16:creationId xmlns:a16="http://schemas.microsoft.com/office/drawing/2014/main" id="{684F5B5B-1FA6-25CB-958A-CF2DAD722924}"/>
              </a:ext>
            </a:extLst>
          </p:cNvPr>
          <p:cNvSpPr txBox="1"/>
          <p:nvPr/>
        </p:nvSpPr>
        <p:spPr>
          <a:xfrm>
            <a:off x="4263374" y="42584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16066120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AE31C-346C-3CAD-B170-93EE2E58A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ACAAA-26A4-98FA-14C4-8352950DD009}"/>
              </a:ext>
            </a:extLst>
          </p:cNvPr>
          <p:cNvSpPr>
            <a:spLocks noGrp="1"/>
          </p:cNvSpPr>
          <p:nvPr>
            <p:ph type="title"/>
          </p:nvPr>
        </p:nvSpPr>
        <p:spPr>
          <a:xfrm>
            <a:off x="1845567" y="2064218"/>
            <a:ext cx="8500865" cy="3450327"/>
          </a:xfrm>
        </p:spPr>
        <p:txBody>
          <a:bodyPr>
            <a:noAutofit/>
          </a:bodyPr>
          <a:lstStyle/>
          <a:p>
            <a:r>
              <a:rPr lang="ar-EG" sz="6000" b="0" dirty="0"/>
              <a:t>أَفَمَا نَحْنُ بِمَيِّتِينَ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E881DC-6DCC-CEF0-77C2-74D8D164C08F}"/>
              </a:ext>
            </a:extLst>
          </p:cNvPr>
          <p:cNvSpPr txBox="1"/>
          <p:nvPr/>
        </p:nvSpPr>
        <p:spPr>
          <a:xfrm>
            <a:off x="2060711" y="4169052"/>
            <a:ext cx="8070575" cy="400110"/>
          </a:xfrm>
          <a:prstGeom prst="rect">
            <a:avLst/>
          </a:prstGeom>
          <a:noFill/>
        </p:spPr>
        <p:txBody>
          <a:bodyPr wrap="square">
            <a:spAutoFit/>
          </a:bodyPr>
          <a:lstStyle/>
          <a:p>
            <a:pPr algn="ctr" fontAlgn="base"/>
            <a:r>
              <a:rPr lang="en-US" sz="2000" dirty="0"/>
              <a:t>"Is it (the case) that we shall not die,</a:t>
            </a:r>
          </a:p>
        </p:txBody>
      </p:sp>
      <p:sp>
        <p:nvSpPr>
          <p:cNvPr id="3" name="TextBox 2">
            <a:extLst>
              <a:ext uri="{FF2B5EF4-FFF2-40B4-BE49-F238E27FC236}">
                <a16:creationId xmlns:a16="http://schemas.microsoft.com/office/drawing/2014/main" id="{28C993B2-B0D6-5844-02B4-26034781B92B}"/>
              </a:ext>
            </a:extLst>
          </p:cNvPr>
          <p:cNvSpPr txBox="1"/>
          <p:nvPr/>
        </p:nvSpPr>
        <p:spPr>
          <a:xfrm>
            <a:off x="3768423" y="3861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171509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5D61A-4368-76DB-4E78-CC8AB0346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3B20F-0FAE-9EB7-3CF9-6048CD298215}"/>
              </a:ext>
            </a:extLst>
          </p:cNvPr>
          <p:cNvSpPr>
            <a:spLocks noGrp="1"/>
          </p:cNvSpPr>
          <p:nvPr>
            <p:ph type="title"/>
          </p:nvPr>
        </p:nvSpPr>
        <p:spPr>
          <a:xfrm>
            <a:off x="1708884" y="1955506"/>
            <a:ext cx="8774232" cy="3450327"/>
          </a:xfrm>
        </p:spPr>
        <p:txBody>
          <a:bodyPr>
            <a:noAutofit/>
          </a:bodyPr>
          <a:lstStyle/>
          <a:p>
            <a:r>
              <a:rPr lang="ar-EG" sz="5400" b="0" dirty="0"/>
              <a:t>سُبْحَـٰنَ ٱلَّذِى خَلَقَ ٱلْأَزْوَٰجَ كُلَّهَا مِمَّا تُنۢبِتُ ٱلْأَرْضُ وَمِنْ أَنفُسِهِمْ وَمِمَّا لَا يَعْلَمُونَ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DED731-27E1-C6F9-3311-377A8660B44B}"/>
              </a:ext>
            </a:extLst>
          </p:cNvPr>
          <p:cNvSpPr txBox="1"/>
          <p:nvPr/>
        </p:nvSpPr>
        <p:spPr>
          <a:xfrm>
            <a:off x="2060712" y="4374140"/>
            <a:ext cx="8070575" cy="1015663"/>
          </a:xfrm>
          <a:prstGeom prst="rect">
            <a:avLst/>
          </a:prstGeom>
          <a:noFill/>
        </p:spPr>
        <p:txBody>
          <a:bodyPr wrap="square">
            <a:spAutoFit/>
          </a:bodyPr>
          <a:lstStyle/>
          <a:p>
            <a:pPr algn="ctr" fontAlgn="base"/>
            <a:r>
              <a:rPr lang="en-US" sz="2000" dirty="0"/>
              <a:t>Glory to Allah, Who created in pairs all things that the earth produces, as well as their own (human) kind and (other) things of which they have no knowledge.</a:t>
            </a:r>
          </a:p>
        </p:txBody>
      </p:sp>
      <p:sp>
        <p:nvSpPr>
          <p:cNvPr id="3" name="TextBox 2">
            <a:extLst>
              <a:ext uri="{FF2B5EF4-FFF2-40B4-BE49-F238E27FC236}">
                <a16:creationId xmlns:a16="http://schemas.microsoft.com/office/drawing/2014/main" id="{C11A572A-B57C-F850-4777-FD910FA60DAD}"/>
              </a:ext>
            </a:extLst>
          </p:cNvPr>
          <p:cNvSpPr txBox="1"/>
          <p:nvPr/>
        </p:nvSpPr>
        <p:spPr>
          <a:xfrm>
            <a:off x="1718543" y="409659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{36}</a:t>
            </a:r>
            <a:endParaRPr lang="en-US" sz="1400" dirty="0"/>
          </a:p>
        </p:txBody>
      </p:sp>
    </p:spTree>
    <p:extLst>
      <p:ext uri="{BB962C8B-B14F-4D97-AF65-F5344CB8AC3E}">
        <p14:creationId xmlns:p14="http://schemas.microsoft.com/office/powerpoint/2010/main" val="32301616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7651-2675-1354-9F0D-6C22E1D57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1C093-3019-9EB1-D2EE-7002D8E9E540}"/>
              </a:ext>
            </a:extLst>
          </p:cNvPr>
          <p:cNvSpPr>
            <a:spLocks noGrp="1"/>
          </p:cNvSpPr>
          <p:nvPr>
            <p:ph type="title"/>
          </p:nvPr>
        </p:nvSpPr>
        <p:spPr>
          <a:xfrm>
            <a:off x="1845567" y="2064218"/>
            <a:ext cx="8500865" cy="3450327"/>
          </a:xfrm>
        </p:spPr>
        <p:txBody>
          <a:bodyPr>
            <a:noAutofit/>
          </a:bodyPr>
          <a:lstStyle/>
          <a:p>
            <a:r>
              <a:rPr lang="ar-EG" sz="6000" b="0" dirty="0"/>
              <a:t>إِلَّا مَوْتَتَنَا ٱلْأُولَىٰ وَمَا نَحْنُ بِمُعَذَّبِينَ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B66DB8-F504-1E0D-D466-17DA4C3F03D9}"/>
              </a:ext>
            </a:extLst>
          </p:cNvPr>
          <p:cNvSpPr txBox="1"/>
          <p:nvPr/>
        </p:nvSpPr>
        <p:spPr>
          <a:xfrm>
            <a:off x="2060711" y="4169052"/>
            <a:ext cx="8070575" cy="400110"/>
          </a:xfrm>
          <a:prstGeom prst="rect">
            <a:avLst/>
          </a:prstGeom>
          <a:noFill/>
        </p:spPr>
        <p:txBody>
          <a:bodyPr wrap="square">
            <a:spAutoFit/>
          </a:bodyPr>
          <a:lstStyle/>
          <a:p>
            <a:pPr algn="ctr" fontAlgn="base"/>
            <a:r>
              <a:rPr lang="en-US" sz="2000" dirty="0"/>
              <a:t>"Except our first death, and that we shall not be punished?"</a:t>
            </a:r>
          </a:p>
        </p:txBody>
      </p:sp>
      <p:sp>
        <p:nvSpPr>
          <p:cNvPr id="3" name="TextBox 2">
            <a:extLst>
              <a:ext uri="{FF2B5EF4-FFF2-40B4-BE49-F238E27FC236}">
                <a16:creationId xmlns:a16="http://schemas.microsoft.com/office/drawing/2014/main" id="{111C14E9-FEBC-E123-2300-E83F7D83FFA9}"/>
              </a:ext>
            </a:extLst>
          </p:cNvPr>
          <p:cNvSpPr txBox="1"/>
          <p:nvPr/>
        </p:nvSpPr>
        <p:spPr>
          <a:xfrm>
            <a:off x="1594193" y="3861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38663478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E257-7B55-6EED-986B-EF3769B66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60997-B9A8-6BE4-A30F-ABCFC4471EA0}"/>
              </a:ext>
            </a:extLst>
          </p:cNvPr>
          <p:cNvSpPr>
            <a:spLocks noGrp="1"/>
          </p:cNvSpPr>
          <p:nvPr>
            <p:ph type="title"/>
          </p:nvPr>
        </p:nvSpPr>
        <p:spPr>
          <a:xfrm>
            <a:off x="1845567" y="2064218"/>
            <a:ext cx="8500865" cy="3450327"/>
          </a:xfrm>
        </p:spPr>
        <p:txBody>
          <a:bodyPr>
            <a:noAutofit/>
          </a:bodyPr>
          <a:lstStyle/>
          <a:p>
            <a:r>
              <a:rPr lang="ar-EG" sz="6000" b="0" dirty="0"/>
              <a:t>إِنَّ هَـٰذَا لَهُوَ ٱلْفَوْزُ ٱلْعَظِيمُ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015C34-F36B-5F54-924F-AA2BD5E47A30}"/>
              </a:ext>
            </a:extLst>
          </p:cNvPr>
          <p:cNvSpPr txBox="1"/>
          <p:nvPr/>
        </p:nvSpPr>
        <p:spPr>
          <a:xfrm>
            <a:off x="2060711" y="4169052"/>
            <a:ext cx="8070575" cy="400110"/>
          </a:xfrm>
          <a:prstGeom prst="rect">
            <a:avLst/>
          </a:prstGeom>
          <a:noFill/>
        </p:spPr>
        <p:txBody>
          <a:bodyPr wrap="square">
            <a:spAutoFit/>
          </a:bodyPr>
          <a:lstStyle/>
          <a:p>
            <a:pPr algn="ctr" fontAlgn="base"/>
            <a:r>
              <a:rPr lang="en-US" sz="2000" dirty="0"/>
              <a:t>Verily this is the supreme achievement!</a:t>
            </a:r>
          </a:p>
        </p:txBody>
      </p:sp>
      <p:sp>
        <p:nvSpPr>
          <p:cNvPr id="3" name="TextBox 2">
            <a:extLst>
              <a:ext uri="{FF2B5EF4-FFF2-40B4-BE49-F238E27FC236}">
                <a16:creationId xmlns:a16="http://schemas.microsoft.com/office/drawing/2014/main" id="{9912A6F1-5ED6-F1A0-F383-34336DEF2742}"/>
              </a:ext>
            </a:extLst>
          </p:cNvPr>
          <p:cNvSpPr txBox="1"/>
          <p:nvPr/>
        </p:nvSpPr>
        <p:spPr>
          <a:xfrm>
            <a:off x="2701539" y="39367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22860981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73FBC-CFDE-4DFE-CC35-6E9768B2B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A3C81-253D-F3A0-3BBB-09BC94E4952E}"/>
              </a:ext>
            </a:extLst>
          </p:cNvPr>
          <p:cNvSpPr>
            <a:spLocks noGrp="1"/>
          </p:cNvSpPr>
          <p:nvPr>
            <p:ph type="title"/>
          </p:nvPr>
        </p:nvSpPr>
        <p:spPr>
          <a:xfrm>
            <a:off x="1845567" y="2064218"/>
            <a:ext cx="8500865" cy="3450327"/>
          </a:xfrm>
        </p:spPr>
        <p:txBody>
          <a:bodyPr>
            <a:noAutofit/>
          </a:bodyPr>
          <a:lstStyle/>
          <a:p>
            <a:r>
              <a:rPr lang="ar-EG" sz="6000" b="0" dirty="0"/>
              <a:t>لِمِثْلِ هَـٰذَا فَلْيَعْمَلِ ٱلْعَـٰمِلُونَ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A86AEE-8C7F-C2A0-8D64-006F5BA1E6BA}"/>
              </a:ext>
            </a:extLst>
          </p:cNvPr>
          <p:cNvSpPr txBox="1"/>
          <p:nvPr/>
        </p:nvSpPr>
        <p:spPr>
          <a:xfrm>
            <a:off x="2060711" y="4169052"/>
            <a:ext cx="8070575" cy="400110"/>
          </a:xfrm>
          <a:prstGeom prst="rect">
            <a:avLst/>
          </a:prstGeom>
          <a:noFill/>
        </p:spPr>
        <p:txBody>
          <a:bodyPr wrap="square">
            <a:spAutoFit/>
          </a:bodyPr>
          <a:lstStyle/>
          <a:p>
            <a:pPr algn="ctr" fontAlgn="base"/>
            <a:r>
              <a:rPr lang="en-US" sz="2000" dirty="0"/>
              <a:t>For the like of this let all strive, who wish to strive.</a:t>
            </a:r>
          </a:p>
        </p:txBody>
      </p:sp>
      <p:sp>
        <p:nvSpPr>
          <p:cNvPr id="3" name="TextBox 2">
            <a:extLst>
              <a:ext uri="{FF2B5EF4-FFF2-40B4-BE49-F238E27FC236}">
                <a16:creationId xmlns:a16="http://schemas.microsoft.com/office/drawing/2014/main" id="{D1BC1BD7-6BCE-5D44-3E72-0C44E93BFAAC}"/>
              </a:ext>
            </a:extLst>
          </p:cNvPr>
          <p:cNvSpPr txBox="1"/>
          <p:nvPr/>
        </p:nvSpPr>
        <p:spPr>
          <a:xfrm>
            <a:off x="2558927" y="3861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10950720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FAA60-3B88-3392-849D-121E4ED84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CD52F-58BE-26E1-40EB-210A2B27B657}"/>
              </a:ext>
            </a:extLst>
          </p:cNvPr>
          <p:cNvSpPr>
            <a:spLocks noGrp="1"/>
          </p:cNvSpPr>
          <p:nvPr>
            <p:ph type="title"/>
          </p:nvPr>
        </p:nvSpPr>
        <p:spPr>
          <a:xfrm>
            <a:off x="1845567" y="2064218"/>
            <a:ext cx="8500865" cy="3450327"/>
          </a:xfrm>
        </p:spPr>
        <p:txBody>
          <a:bodyPr>
            <a:noAutofit/>
          </a:bodyPr>
          <a:lstStyle/>
          <a:p>
            <a:r>
              <a:rPr lang="ar-EG" sz="6000" b="0" dirty="0"/>
              <a:t>أَذَٰلِكَ خَيْرٌۭ نُّزُلًا أَمْ شَجَرَةُ ٱلزَّقُّومِ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014623-3383-F96C-F8E0-4C3A39D15F62}"/>
              </a:ext>
            </a:extLst>
          </p:cNvPr>
          <p:cNvSpPr txBox="1"/>
          <p:nvPr/>
        </p:nvSpPr>
        <p:spPr>
          <a:xfrm>
            <a:off x="2060711" y="4208158"/>
            <a:ext cx="8070575" cy="400110"/>
          </a:xfrm>
          <a:prstGeom prst="rect">
            <a:avLst/>
          </a:prstGeom>
          <a:noFill/>
        </p:spPr>
        <p:txBody>
          <a:bodyPr wrap="square">
            <a:spAutoFit/>
          </a:bodyPr>
          <a:lstStyle/>
          <a:p>
            <a:pPr algn="ctr" fontAlgn="base"/>
            <a:r>
              <a:rPr lang="en-US" sz="2000" dirty="0"/>
              <a:t>Is that the better entertainment or the Tree of Zaqqum?</a:t>
            </a:r>
          </a:p>
        </p:txBody>
      </p:sp>
      <p:sp>
        <p:nvSpPr>
          <p:cNvPr id="3" name="TextBox 2">
            <a:extLst>
              <a:ext uri="{FF2B5EF4-FFF2-40B4-BE49-F238E27FC236}">
                <a16:creationId xmlns:a16="http://schemas.microsoft.com/office/drawing/2014/main" id="{A84C509C-9575-6797-A63A-03D926F76C68}"/>
              </a:ext>
            </a:extLst>
          </p:cNvPr>
          <p:cNvSpPr txBox="1"/>
          <p:nvPr/>
        </p:nvSpPr>
        <p:spPr>
          <a:xfrm>
            <a:off x="1946530" y="39281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38494706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7747F-E1A6-1B4E-2AFF-F858B18AE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6D046-72C2-16E0-603D-10052FD31A51}"/>
              </a:ext>
            </a:extLst>
          </p:cNvPr>
          <p:cNvSpPr>
            <a:spLocks noGrp="1"/>
          </p:cNvSpPr>
          <p:nvPr>
            <p:ph type="title"/>
          </p:nvPr>
        </p:nvSpPr>
        <p:spPr>
          <a:xfrm>
            <a:off x="1845567" y="2064218"/>
            <a:ext cx="8500865" cy="3450327"/>
          </a:xfrm>
        </p:spPr>
        <p:txBody>
          <a:bodyPr>
            <a:noAutofit/>
          </a:bodyPr>
          <a:lstStyle/>
          <a:p>
            <a:r>
              <a:rPr lang="ar-EG" sz="6000" b="0" dirty="0"/>
              <a:t>إِنَّا جَعَلْنَـٰهَا فِتْنَةًۭ لِّلظَّـٰلِمِينَ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7C8F2B-C796-92CD-579E-CE14E8B7F2C6}"/>
              </a:ext>
            </a:extLst>
          </p:cNvPr>
          <p:cNvSpPr txBox="1"/>
          <p:nvPr/>
        </p:nvSpPr>
        <p:spPr>
          <a:xfrm>
            <a:off x="2060711" y="4179876"/>
            <a:ext cx="8070575" cy="400110"/>
          </a:xfrm>
          <a:prstGeom prst="rect">
            <a:avLst/>
          </a:prstGeom>
          <a:noFill/>
        </p:spPr>
        <p:txBody>
          <a:bodyPr wrap="square">
            <a:spAutoFit/>
          </a:bodyPr>
          <a:lstStyle/>
          <a:p>
            <a:pPr algn="ctr" fontAlgn="base"/>
            <a:r>
              <a:rPr lang="en-US" sz="2000" dirty="0"/>
              <a:t>For We have truly made it (as) a trial for the wrong-doers.</a:t>
            </a:r>
          </a:p>
        </p:txBody>
      </p:sp>
      <p:sp>
        <p:nvSpPr>
          <p:cNvPr id="3" name="TextBox 2">
            <a:extLst>
              <a:ext uri="{FF2B5EF4-FFF2-40B4-BE49-F238E27FC236}">
                <a16:creationId xmlns:a16="http://schemas.microsoft.com/office/drawing/2014/main" id="{DB0B6FDF-6452-BB52-5823-6F321FA93E11}"/>
              </a:ext>
            </a:extLst>
          </p:cNvPr>
          <p:cNvSpPr txBox="1"/>
          <p:nvPr/>
        </p:nvSpPr>
        <p:spPr>
          <a:xfrm>
            <a:off x="2768651" y="3900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{63}</a:t>
            </a:r>
            <a:endParaRPr lang="en-US" sz="1400" dirty="0"/>
          </a:p>
        </p:txBody>
      </p:sp>
    </p:spTree>
    <p:extLst>
      <p:ext uri="{BB962C8B-B14F-4D97-AF65-F5344CB8AC3E}">
        <p14:creationId xmlns:p14="http://schemas.microsoft.com/office/powerpoint/2010/main" val="8993378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F28B3-E073-6089-D33A-27B760768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3CC11-047A-0BAA-83B1-85CB7EF53CF7}"/>
              </a:ext>
            </a:extLst>
          </p:cNvPr>
          <p:cNvSpPr>
            <a:spLocks noGrp="1"/>
          </p:cNvSpPr>
          <p:nvPr>
            <p:ph type="title"/>
          </p:nvPr>
        </p:nvSpPr>
        <p:spPr>
          <a:xfrm>
            <a:off x="1845567" y="2064218"/>
            <a:ext cx="8500865" cy="3450327"/>
          </a:xfrm>
        </p:spPr>
        <p:txBody>
          <a:bodyPr>
            <a:noAutofit/>
          </a:bodyPr>
          <a:lstStyle/>
          <a:p>
            <a:r>
              <a:rPr lang="ar-EG" sz="6000" b="0" dirty="0"/>
              <a:t>إِنَّهَا شَجَرَةٌۭ تَخْرُجُ فِىٓ أَصْلِ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235E05-D503-92DA-41FE-19FE0FAB1BB3}"/>
              </a:ext>
            </a:extLst>
          </p:cNvPr>
          <p:cNvSpPr txBox="1"/>
          <p:nvPr/>
        </p:nvSpPr>
        <p:spPr>
          <a:xfrm>
            <a:off x="2060711" y="4179876"/>
            <a:ext cx="8070575" cy="400110"/>
          </a:xfrm>
          <a:prstGeom prst="rect">
            <a:avLst/>
          </a:prstGeom>
          <a:noFill/>
        </p:spPr>
        <p:txBody>
          <a:bodyPr wrap="square">
            <a:spAutoFit/>
          </a:bodyPr>
          <a:lstStyle/>
          <a:p>
            <a:pPr algn="ctr" fontAlgn="base"/>
            <a:r>
              <a:rPr lang="en-US" sz="2000" dirty="0"/>
              <a:t>For it is a tree that springs out of the bottom of Hell-Fire:</a:t>
            </a:r>
          </a:p>
        </p:txBody>
      </p:sp>
      <p:sp>
        <p:nvSpPr>
          <p:cNvPr id="3" name="TextBox 2">
            <a:extLst>
              <a:ext uri="{FF2B5EF4-FFF2-40B4-BE49-F238E27FC236}">
                <a16:creationId xmlns:a16="http://schemas.microsoft.com/office/drawing/2014/main" id="{0545E143-0B56-CBA0-6750-982C6DC6F19F}"/>
              </a:ext>
            </a:extLst>
          </p:cNvPr>
          <p:cNvSpPr txBox="1"/>
          <p:nvPr/>
        </p:nvSpPr>
        <p:spPr>
          <a:xfrm>
            <a:off x="1610971" y="39591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{64}</a:t>
            </a:r>
            <a:endParaRPr lang="en-US" sz="1400" dirty="0"/>
          </a:p>
        </p:txBody>
      </p:sp>
    </p:spTree>
    <p:extLst>
      <p:ext uri="{BB962C8B-B14F-4D97-AF65-F5344CB8AC3E}">
        <p14:creationId xmlns:p14="http://schemas.microsoft.com/office/powerpoint/2010/main" val="16068176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7B28B-A808-BE1D-C10B-55DF70A1B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AA101-3D7E-AAA0-2FF3-4403A147D1AA}"/>
              </a:ext>
            </a:extLst>
          </p:cNvPr>
          <p:cNvSpPr>
            <a:spLocks noGrp="1"/>
          </p:cNvSpPr>
          <p:nvPr>
            <p:ph type="title"/>
          </p:nvPr>
        </p:nvSpPr>
        <p:spPr>
          <a:xfrm>
            <a:off x="1845567" y="2064218"/>
            <a:ext cx="8500865" cy="3450327"/>
          </a:xfrm>
        </p:spPr>
        <p:txBody>
          <a:bodyPr>
            <a:noAutofit/>
          </a:bodyPr>
          <a:lstStyle/>
          <a:p>
            <a:r>
              <a:rPr lang="ar-EG" sz="6000" b="0" dirty="0"/>
              <a:t>طَلْعُهَا كَأَنَّهُۥ رُءُوسُ ٱلشَّيَـٰطِينِ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5AF719-A4AA-D96A-1F1E-A188FFFF5877}"/>
              </a:ext>
            </a:extLst>
          </p:cNvPr>
          <p:cNvSpPr txBox="1"/>
          <p:nvPr/>
        </p:nvSpPr>
        <p:spPr>
          <a:xfrm>
            <a:off x="2060711" y="4196308"/>
            <a:ext cx="8070575" cy="400110"/>
          </a:xfrm>
          <a:prstGeom prst="rect">
            <a:avLst/>
          </a:prstGeom>
          <a:noFill/>
        </p:spPr>
        <p:txBody>
          <a:bodyPr wrap="square">
            <a:spAutoFit/>
          </a:bodyPr>
          <a:lstStyle/>
          <a:p>
            <a:pPr algn="ctr" fontAlgn="base"/>
            <a:r>
              <a:rPr lang="en-US" sz="2000" dirty="0"/>
              <a:t>The shoots of its fruit-stalks are like the heads of devils:</a:t>
            </a:r>
          </a:p>
        </p:txBody>
      </p:sp>
      <p:sp>
        <p:nvSpPr>
          <p:cNvPr id="3" name="TextBox 2">
            <a:extLst>
              <a:ext uri="{FF2B5EF4-FFF2-40B4-BE49-F238E27FC236}">
                <a16:creationId xmlns:a16="http://schemas.microsoft.com/office/drawing/2014/main" id="{8F2D2030-72C4-DB5F-8AF7-45BD9FC2D179}"/>
              </a:ext>
            </a:extLst>
          </p:cNvPr>
          <p:cNvSpPr txBox="1"/>
          <p:nvPr/>
        </p:nvSpPr>
        <p:spPr>
          <a:xfrm>
            <a:off x="2206589" y="38720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{65}</a:t>
            </a:r>
            <a:endParaRPr lang="en-US" sz="1400" dirty="0"/>
          </a:p>
        </p:txBody>
      </p:sp>
    </p:spTree>
    <p:extLst>
      <p:ext uri="{BB962C8B-B14F-4D97-AF65-F5344CB8AC3E}">
        <p14:creationId xmlns:p14="http://schemas.microsoft.com/office/powerpoint/2010/main" val="35632763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E1C97-257C-365D-D225-D9F4D7C60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B6C55-25A5-24D9-4BCA-5FF1FC991662}"/>
              </a:ext>
            </a:extLst>
          </p:cNvPr>
          <p:cNvSpPr>
            <a:spLocks noGrp="1"/>
          </p:cNvSpPr>
          <p:nvPr>
            <p:ph type="title"/>
          </p:nvPr>
        </p:nvSpPr>
        <p:spPr>
          <a:xfrm>
            <a:off x="1845567" y="2064218"/>
            <a:ext cx="8500865" cy="3450327"/>
          </a:xfrm>
        </p:spPr>
        <p:txBody>
          <a:bodyPr>
            <a:noAutofit/>
          </a:bodyPr>
          <a:lstStyle/>
          <a:p>
            <a:r>
              <a:rPr lang="ar-EG" sz="6000" b="0" dirty="0"/>
              <a:t>فَإِنَّهُمْ لَـَٔاكِلُونَ مِنْهَا فَمَالِـُٔونَ مِنْهَا ٱلْبُطُونَ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2732D0-CDA5-ECBC-894C-7759F74E41FB}"/>
              </a:ext>
            </a:extLst>
          </p:cNvPr>
          <p:cNvSpPr txBox="1"/>
          <p:nvPr/>
        </p:nvSpPr>
        <p:spPr>
          <a:xfrm>
            <a:off x="2060711" y="4523479"/>
            <a:ext cx="8070575" cy="400110"/>
          </a:xfrm>
          <a:prstGeom prst="rect">
            <a:avLst/>
          </a:prstGeom>
          <a:noFill/>
        </p:spPr>
        <p:txBody>
          <a:bodyPr wrap="square">
            <a:spAutoFit/>
          </a:bodyPr>
          <a:lstStyle/>
          <a:p>
            <a:pPr algn="ctr" fontAlgn="base"/>
            <a:r>
              <a:rPr lang="en-US" sz="2000" dirty="0"/>
              <a:t>Truly they will eat thereof and fill their bellies therewith.</a:t>
            </a:r>
          </a:p>
        </p:txBody>
      </p:sp>
      <p:sp>
        <p:nvSpPr>
          <p:cNvPr id="3" name="TextBox 2">
            <a:extLst>
              <a:ext uri="{FF2B5EF4-FFF2-40B4-BE49-F238E27FC236}">
                <a16:creationId xmlns:a16="http://schemas.microsoft.com/office/drawing/2014/main" id="{2F06C1F4-B288-C8F4-AE4B-F82F2B9C1C2C}"/>
              </a:ext>
            </a:extLst>
          </p:cNvPr>
          <p:cNvSpPr txBox="1"/>
          <p:nvPr/>
        </p:nvSpPr>
        <p:spPr>
          <a:xfrm>
            <a:off x="4756842" y="42930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{66}</a:t>
            </a:r>
            <a:endParaRPr lang="en-US" sz="1400" dirty="0"/>
          </a:p>
        </p:txBody>
      </p:sp>
    </p:spTree>
    <p:extLst>
      <p:ext uri="{BB962C8B-B14F-4D97-AF65-F5344CB8AC3E}">
        <p14:creationId xmlns:p14="http://schemas.microsoft.com/office/powerpoint/2010/main" val="32633395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47C9C-454E-5E23-7534-28E8D4E9C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90C8A-FC37-D45A-C246-3AF1492A1D9F}"/>
              </a:ext>
            </a:extLst>
          </p:cNvPr>
          <p:cNvSpPr>
            <a:spLocks noGrp="1"/>
          </p:cNvSpPr>
          <p:nvPr>
            <p:ph type="title"/>
          </p:nvPr>
        </p:nvSpPr>
        <p:spPr>
          <a:xfrm>
            <a:off x="1845567" y="2064218"/>
            <a:ext cx="8500865" cy="3450327"/>
          </a:xfrm>
        </p:spPr>
        <p:txBody>
          <a:bodyPr>
            <a:noAutofit/>
          </a:bodyPr>
          <a:lstStyle/>
          <a:p>
            <a:r>
              <a:rPr lang="ar-EG" sz="6000" b="0" dirty="0"/>
              <a:t>ثُمَّ إِنَّ لَهُمْ عَلَيْهَا لَشَوْبًۭا مِّنْ حَمِيمٍۢ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8DEBE61-A2A2-5B52-7CB6-DE5DAF5412D0}"/>
              </a:ext>
            </a:extLst>
          </p:cNvPr>
          <p:cNvSpPr txBox="1"/>
          <p:nvPr/>
        </p:nvSpPr>
        <p:spPr>
          <a:xfrm>
            <a:off x="2060711" y="4314891"/>
            <a:ext cx="8070575" cy="400110"/>
          </a:xfrm>
          <a:prstGeom prst="rect">
            <a:avLst/>
          </a:prstGeom>
          <a:noFill/>
        </p:spPr>
        <p:txBody>
          <a:bodyPr wrap="square">
            <a:spAutoFit/>
          </a:bodyPr>
          <a:lstStyle/>
          <a:p>
            <a:pPr algn="ctr" fontAlgn="base"/>
            <a:r>
              <a:rPr lang="en-US" sz="2000" dirty="0"/>
              <a:t>Then on top of that they will be given a mixture made of boiling water.</a:t>
            </a:r>
          </a:p>
        </p:txBody>
      </p:sp>
      <p:sp>
        <p:nvSpPr>
          <p:cNvPr id="3" name="TextBox 2">
            <a:extLst>
              <a:ext uri="{FF2B5EF4-FFF2-40B4-BE49-F238E27FC236}">
                <a16:creationId xmlns:a16="http://schemas.microsoft.com/office/drawing/2014/main" id="{C4183328-EE37-8165-83D2-A86CB6EE9893}"/>
              </a:ext>
            </a:extLst>
          </p:cNvPr>
          <p:cNvSpPr txBox="1"/>
          <p:nvPr/>
        </p:nvSpPr>
        <p:spPr>
          <a:xfrm>
            <a:off x="1980086" y="40077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{67}</a:t>
            </a:r>
            <a:endParaRPr lang="en-US" sz="1400" dirty="0"/>
          </a:p>
        </p:txBody>
      </p:sp>
    </p:spTree>
    <p:extLst>
      <p:ext uri="{BB962C8B-B14F-4D97-AF65-F5344CB8AC3E}">
        <p14:creationId xmlns:p14="http://schemas.microsoft.com/office/powerpoint/2010/main" val="5322444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ECD27-5C98-9C43-5374-DF980CFFC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A3E27-8F11-2782-9595-A7403354D4E0}"/>
              </a:ext>
            </a:extLst>
          </p:cNvPr>
          <p:cNvSpPr>
            <a:spLocks noGrp="1"/>
          </p:cNvSpPr>
          <p:nvPr>
            <p:ph type="title"/>
          </p:nvPr>
        </p:nvSpPr>
        <p:spPr>
          <a:xfrm>
            <a:off x="1845567" y="2064218"/>
            <a:ext cx="8500865" cy="3450327"/>
          </a:xfrm>
        </p:spPr>
        <p:txBody>
          <a:bodyPr>
            <a:noAutofit/>
          </a:bodyPr>
          <a:lstStyle/>
          <a:p>
            <a:r>
              <a:rPr lang="ar-EG" sz="6000" b="0" dirty="0"/>
              <a:t>ثُمَّ إِنَّ مَرْجِعَهُمْ لَإِلَى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3131DF-DDF8-3009-E789-751048087E61}"/>
              </a:ext>
            </a:extLst>
          </p:cNvPr>
          <p:cNvSpPr txBox="1"/>
          <p:nvPr/>
        </p:nvSpPr>
        <p:spPr>
          <a:xfrm>
            <a:off x="2060711" y="4247779"/>
            <a:ext cx="8070575" cy="400110"/>
          </a:xfrm>
          <a:prstGeom prst="rect">
            <a:avLst/>
          </a:prstGeom>
          <a:noFill/>
        </p:spPr>
        <p:txBody>
          <a:bodyPr wrap="square">
            <a:spAutoFit/>
          </a:bodyPr>
          <a:lstStyle/>
          <a:p>
            <a:pPr algn="ctr" fontAlgn="base"/>
            <a:r>
              <a:rPr lang="en-US" sz="2000" dirty="0"/>
              <a:t>Then shall their return be to the (Blazing) Fire.</a:t>
            </a:r>
          </a:p>
        </p:txBody>
      </p:sp>
      <p:sp>
        <p:nvSpPr>
          <p:cNvPr id="3" name="TextBox 2">
            <a:extLst>
              <a:ext uri="{FF2B5EF4-FFF2-40B4-BE49-F238E27FC236}">
                <a16:creationId xmlns:a16="http://schemas.microsoft.com/office/drawing/2014/main" id="{F9CA2A9F-0E51-DFBB-967F-CEA63EB55D66}"/>
              </a:ext>
            </a:extLst>
          </p:cNvPr>
          <p:cNvSpPr txBox="1"/>
          <p:nvPr/>
        </p:nvSpPr>
        <p:spPr>
          <a:xfrm>
            <a:off x="2441481" y="40071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{68}</a:t>
            </a:r>
            <a:endParaRPr lang="en-US" sz="1400" dirty="0"/>
          </a:p>
        </p:txBody>
      </p:sp>
    </p:spTree>
    <p:extLst>
      <p:ext uri="{BB962C8B-B14F-4D97-AF65-F5344CB8AC3E}">
        <p14:creationId xmlns:p14="http://schemas.microsoft.com/office/powerpoint/2010/main" val="343381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5526E-268F-AEBD-7EA4-2D7C23D3F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82B77-CCB0-10E6-CA01-8AC1288986AB}"/>
              </a:ext>
            </a:extLst>
          </p:cNvPr>
          <p:cNvSpPr>
            <a:spLocks noGrp="1"/>
          </p:cNvSpPr>
          <p:nvPr>
            <p:ph type="title"/>
          </p:nvPr>
        </p:nvSpPr>
        <p:spPr>
          <a:xfrm>
            <a:off x="1708884" y="2081341"/>
            <a:ext cx="8774232" cy="3450327"/>
          </a:xfrm>
        </p:spPr>
        <p:txBody>
          <a:bodyPr>
            <a:noAutofit/>
          </a:bodyPr>
          <a:lstStyle/>
          <a:p>
            <a:r>
              <a:rPr lang="ar-EG" sz="6000" b="0" dirty="0"/>
              <a:t>وَءَايَةٌۭ لَّهُمُ ٱلَّيْلُ نَسْلَخُ مِنْهُ ٱلنَّهَارَ فَإِذَا هُم مُّظْلِمُونَ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280E0B-E0C2-BF12-365A-E1144C7A205C}"/>
              </a:ext>
            </a:extLst>
          </p:cNvPr>
          <p:cNvSpPr txBox="1"/>
          <p:nvPr/>
        </p:nvSpPr>
        <p:spPr>
          <a:xfrm>
            <a:off x="2060712" y="4600684"/>
            <a:ext cx="8070575" cy="707886"/>
          </a:xfrm>
          <a:prstGeom prst="rect">
            <a:avLst/>
          </a:prstGeom>
          <a:noFill/>
        </p:spPr>
        <p:txBody>
          <a:bodyPr wrap="square">
            <a:spAutoFit/>
          </a:bodyPr>
          <a:lstStyle/>
          <a:p>
            <a:pPr algn="ctr" fontAlgn="base"/>
            <a:r>
              <a:rPr lang="en-US" sz="2000" dirty="0"/>
              <a:t>And a Sign for them is the Night: We withdraw therefrom the Day, and behold they are plunged in darkness;</a:t>
            </a:r>
          </a:p>
        </p:txBody>
      </p:sp>
      <p:sp>
        <p:nvSpPr>
          <p:cNvPr id="3" name="TextBox 2">
            <a:extLst>
              <a:ext uri="{FF2B5EF4-FFF2-40B4-BE49-F238E27FC236}">
                <a16:creationId xmlns:a16="http://schemas.microsoft.com/office/drawing/2014/main" id="{D56AE902-0872-7CF5-0583-AA45A0034B10}"/>
              </a:ext>
            </a:extLst>
          </p:cNvPr>
          <p:cNvSpPr txBox="1"/>
          <p:nvPr/>
        </p:nvSpPr>
        <p:spPr>
          <a:xfrm>
            <a:off x="4193296" y="43147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{37}</a:t>
            </a:r>
            <a:endParaRPr lang="en-US" sz="1400" dirty="0"/>
          </a:p>
        </p:txBody>
      </p:sp>
    </p:spTree>
    <p:extLst>
      <p:ext uri="{BB962C8B-B14F-4D97-AF65-F5344CB8AC3E}">
        <p14:creationId xmlns:p14="http://schemas.microsoft.com/office/powerpoint/2010/main" val="11161518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B9A9F-5238-E06E-38A4-EBD3928EB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CF972-DE69-AE2B-AD45-5CEC562C8202}"/>
              </a:ext>
            </a:extLst>
          </p:cNvPr>
          <p:cNvSpPr>
            <a:spLocks noGrp="1"/>
          </p:cNvSpPr>
          <p:nvPr>
            <p:ph type="title"/>
          </p:nvPr>
        </p:nvSpPr>
        <p:spPr>
          <a:xfrm>
            <a:off x="1845567" y="2064218"/>
            <a:ext cx="8500865" cy="3450327"/>
          </a:xfrm>
        </p:spPr>
        <p:txBody>
          <a:bodyPr>
            <a:noAutofit/>
          </a:bodyPr>
          <a:lstStyle/>
          <a:p>
            <a:r>
              <a:rPr lang="ar-EG" sz="6000" b="0" dirty="0"/>
              <a:t>إِنَّهُمْ أَلْفَوْا۟ ءَابَآءَهُمْ ضَآلِّينَ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EE2728-C22C-812A-0A50-6EE4F879E50C}"/>
              </a:ext>
            </a:extLst>
          </p:cNvPr>
          <p:cNvSpPr txBox="1"/>
          <p:nvPr/>
        </p:nvSpPr>
        <p:spPr>
          <a:xfrm>
            <a:off x="2060711" y="4247779"/>
            <a:ext cx="8070575" cy="400110"/>
          </a:xfrm>
          <a:prstGeom prst="rect">
            <a:avLst/>
          </a:prstGeom>
          <a:noFill/>
        </p:spPr>
        <p:txBody>
          <a:bodyPr wrap="square">
            <a:spAutoFit/>
          </a:bodyPr>
          <a:lstStyle/>
          <a:p>
            <a:pPr algn="ctr" fontAlgn="base"/>
            <a:r>
              <a:rPr lang="en-US" sz="2000" dirty="0"/>
              <a:t>Truly they found their fathers on the wrong Path;</a:t>
            </a:r>
          </a:p>
        </p:txBody>
      </p:sp>
      <p:sp>
        <p:nvSpPr>
          <p:cNvPr id="3" name="TextBox 2">
            <a:extLst>
              <a:ext uri="{FF2B5EF4-FFF2-40B4-BE49-F238E27FC236}">
                <a16:creationId xmlns:a16="http://schemas.microsoft.com/office/drawing/2014/main" id="{C4E4C9C1-9300-10F5-0995-2B9665340955}"/>
              </a:ext>
            </a:extLst>
          </p:cNvPr>
          <p:cNvSpPr txBox="1"/>
          <p:nvPr/>
        </p:nvSpPr>
        <p:spPr>
          <a:xfrm>
            <a:off x="2659595" y="38842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{69}</a:t>
            </a:r>
            <a:endParaRPr lang="en-US" sz="1400" dirty="0"/>
          </a:p>
        </p:txBody>
      </p:sp>
    </p:spTree>
    <p:extLst>
      <p:ext uri="{BB962C8B-B14F-4D97-AF65-F5344CB8AC3E}">
        <p14:creationId xmlns:p14="http://schemas.microsoft.com/office/powerpoint/2010/main" val="7618267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4188D-0CF4-3F7A-B6EF-2D940E885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F9654-07F8-04A9-E182-BAAAC47E7366}"/>
              </a:ext>
            </a:extLst>
          </p:cNvPr>
          <p:cNvSpPr>
            <a:spLocks noGrp="1"/>
          </p:cNvSpPr>
          <p:nvPr>
            <p:ph type="title"/>
          </p:nvPr>
        </p:nvSpPr>
        <p:spPr>
          <a:xfrm>
            <a:off x="1845567" y="2064218"/>
            <a:ext cx="8500865" cy="3450327"/>
          </a:xfrm>
        </p:spPr>
        <p:txBody>
          <a:bodyPr>
            <a:noAutofit/>
          </a:bodyPr>
          <a:lstStyle/>
          <a:p>
            <a:r>
              <a:rPr lang="ar-EG" sz="6000" b="0" dirty="0"/>
              <a:t>فَهُمْ عَلَىٰٓ ءَاثَـٰرِهِمْ يُهْرَعُونَ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7548D20-F270-8830-7C29-FDD2DA819F1B}"/>
              </a:ext>
            </a:extLst>
          </p:cNvPr>
          <p:cNvSpPr txBox="1"/>
          <p:nvPr/>
        </p:nvSpPr>
        <p:spPr>
          <a:xfrm>
            <a:off x="2060711" y="4208784"/>
            <a:ext cx="8070575" cy="400110"/>
          </a:xfrm>
          <a:prstGeom prst="rect">
            <a:avLst/>
          </a:prstGeom>
          <a:noFill/>
        </p:spPr>
        <p:txBody>
          <a:bodyPr wrap="square">
            <a:spAutoFit/>
          </a:bodyPr>
          <a:lstStyle/>
          <a:p>
            <a:pPr algn="ctr" fontAlgn="base"/>
            <a:r>
              <a:rPr lang="en-US" sz="2000" dirty="0"/>
              <a:t>So they (too) were rushed down on their footsteps!</a:t>
            </a:r>
          </a:p>
        </p:txBody>
      </p:sp>
      <p:sp>
        <p:nvSpPr>
          <p:cNvPr id="3" name="TextBox 2">
            <a:extLst>
              <a:ext uri="{FF2B5EF4-FFF2-40B4-BE49-F238E27FC236}">
                <a16:creationId xmlns:a16="http://schemas.microsoft.com/office/drawing/2014/main" id="{70A167A7-81FC-8136-6C3C-0F976CC0C1A9}"/>
              </a:ext>
            </a:extLst>
          </p:cNvPr>
          <p:cNvSpPr txBox="1"/>
          <p:nvPr/>
        </p:nvSpPr>
        <p:spPr>
          <a:xfrm>
            <a:off x="2500205" y="39010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{70}</a:t>
            </a:r>
            <a:endParaRPr lang="en-US" sz="1400" dirty="0"/>
          </a:p>
        </p:txBody>
      </p:sp>
    </p:spTree>
    <p:extLst>
      <p:ext uri="{BB962C8B-B14F-4D97-AF65-F5344CB8AC3E}">
        <p14:creationId xmlns:p14="http://schemas.microsoft.com/office/powerpoint/2010/main" val="16313692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16AD-782D-A483-4030-B4D74582D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6DD5E-802B-6C20-EBBC-A8E9881D98D2}"/>
              </a:ext>
            </a:extLst>
          </p:cNvPr>
          <p:cNvSpPr>
            <a:spLocks noGrp="1"/>
          </p:cNvSpPr>
          <p:nvPr>
            <p:ph type="title"/>
          </p:nvPr>
        </p:nvSpPr>
        <p:spPr>
          <a:xfrm>
            <a:off x="1845567" y="2064218"/>
            <a:ext cx="8500865" cy="3450327"/>
          </a:xfrm>
        </p:spPr>
        <p:txBody>
          <a:bodyPr>
            <a:noAutofit/>
          </a:bodyPr>
          <a:lstStyle/>
          <a:p>
            <a:r>
              <a:rPr lang="ar-EG" sz="6000" b="0" dirty="0"/>
              <a:t>وَلَقَدْ ضَلَّ قَبْلَهُمْ أَكْثَرُ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B0AAC92-BEF8-521A-3B59-1EB64F533B08}"/>
              </a:ext>
            </a:extLst>
          </p:cNvPr>
          <p:cNvSpPr txBox="1"/>
          <p:nvPr/>
        </p:nvSpPr>
        <p:spPr>
          <a:xfrm>
            <a:off x="2060711" y="4208784"/>
            <a:ext cx="8070575" cy="400110"/>
          </a:xfrm>
          <a:prstGeom prst="rect">
            <a:avLst/>
          </a:prstGeom>
          <a:noFill/>
        </p:spPr>
        <p:txBody>
          <a:bodyPr wrap="square">
            <a:spAutoFit/>
          </a:bodyPr>
          <a:lstStyle/>
          <a:p>
            <a:pPr algn="ctr" fontAlgn="base"/>
            <a:r>
              <a:rPr lang="en-US" sz="2000" dirty="0"/>
              <a:t>And truly before them, many of the ancients went astray;-</a:t>
            </a:r>
          </a:p>
        </p:txBody>
      </p:sp>
      <p:sp>
        <p:nvSpPr>
          <p:cNvPr id="3" name="TextBox 2">
            <a:extLst>
              <a:ext uri="{FF2B5EF4-FFF2-40B4-BE49-F238E27FC236}">
                <a16:creationId xmlns:a16="http://schemas.microsoft.com/office/drawing/2014/main" id="{83E36F6C-F5E5-AE7A-789E-80FC3E607F74}"/>
              </a:ext>
            </a:extLst>
          </p:cNvPr>
          <p:cNvSpPr txBox="1"/>
          <p:nvPr/>
        </p:nvSpPr>
        <p:spPr>
          <a:xfrm>
            <a:off x="2307258" y="39010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{71}</a:t>
            </a:r>
            <a:endParaRPr lang="en-US" sz="1400" dirty="0"/>
          </a:p>
        </p:txBody>
      </p:sp>
    </p:spTree>
    <p:extLst>
      <p:ext uri="{BB962C8B-B14F-4D97-AF65-F5344CB8AC3E}">
        <p14:creationId xmlns:p14="http://schemas.microsoft.com/office/powerpoint/2010/main" val="41723805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B2BF7-3E90-C4DB-787A-A62209FFF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60750-49EB-A12A-4261-B651F8C59B9F}"/>
              </a:ext>
            </a:extLst>
          </p:cNvPr>
          <p:cNvSpPr>
            <a:spLocks noGrp="1"/>
          </p:cNvSpPr>
          <p:nvPr>
            <p:ph type="title"/>
          </p:nvPr>
        </p:nvSpPr>
        <p:spPr>
          <a:xfrm>
            <a:off x="1845567" y="2064218"/>
            <a:ext cx="8500865" cy="3450327"/>
          </a:xfrm>
        </p:spPr>
        <p:txBody>
          <a:bodyPr>
            <a:noAutofit/>
          </a:bodyPr>
          <a:lstStyle/>
          <a:p>
            <a:r>
              <a:rPr lang="ar-EG" sz="6000" b="0" dirty="0"/>
              <a:t>وَلَقَدْ أَرْسَلْنَا فِيهِم مُّنذِرِينَ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A993A4-94AC-ACD2-7F71-DBC935CE7507}"/>
              </a:ext>
            </a:extLst>
          </p:cNvPr>
          <p:cNvSpPr txBox="1"/>
          <p:nvPr/>
        </p:nvSpPr>
        <p:spPr>
          <a:xfrm>
            <a:off x="2060711" y="4208784"/>
            <a:ext cx="8070575" cy="400110"/>
          </a:xfrm>
          <a:prstGeom prst="rect">
            <a:avLst/>
          </a:prstGeom>
          <a:noFill/>
        </p:spPr>
        <p:txBody>
          <a:bodyPr wrap="square">
            <a:spAutoFit/>
          </a:bodyPr>
          <a:lstStyle/>
          <a:p>
            <a:pPr algn="ctr" fontAlgn="base"/>
            <a:r>
              <a:rPr lang="en-US" sz="2000" dirty="0"/>
              <a:t>But We sent aforetime, among them, (messengers) to admonish them;-</a:t>
            </a:r>
          </a:p>
        </p:txBody>
      </p:sp>
      <p:sp>
        <p:nvSpPr>
          <p:cNvPr id="3" name="TextBox 2">
            <a:extLst>
              <a:ext uri="{FF2B5EF4-FFF2-40B4-BE49-F238E27FC236}">
                <a16:creationId xmlns:a16="http://schemas.microsoft.com/office/drawing/2014/main" id="{E976748A-5E95-5273-71B5-E246A855A6C0}"/>
              </a:ext>
            </a:extLst>
          </p:cNvPr>
          <p:cNvSpPr txBox="1"/>
          <p:nvPr/>
        </p:nvSpPr>
        <p:spPr>
          <a:xfrm>
            <a:off x="2751874" y="39010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{72}</a:t>
            </a:r>
            <a:endParaRPr lang="en-US" sz="1400" dirty="0"/>
          </a:p>
        </p:txBody>
      </p:sp>
    </p:spTree>
    <p:extLst>
      <p:ext uri="{BB962C8B-B14F-4D97-AF65-F5344CB8AC3E}">
        <p14:creationId xmlns:p14="http://schemas.microsoft.com/office/powerpoint/2010/main" val="11304814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C00BD-6F1E-2177-6E2D-E93D2AC78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27ABD-35EB-517D-3F43-6E53C9266F51}"/>
              </a:ext>
            </a:extLst>
          </p:cNvPr>
          <p:cNvSpPr>
            <a:spLocks noGrp="1"/>
          </p:cNvSpPr>
          <p:nvPr>
            <p:ph type="title"/>
          </p:nvPr>
        </p:nvSpPr>
        <p:spPr>
          <a:xfrm>
            <a:off x="1845567" y="2064218"/>
            <a:ext cx="8500865" cy="3450327"/>
          </a:xfrm>
        </p:spPr>
        <p:txBody>
          <a:bodyPr>
            <a:noAutofit/>
          </a:bodyPr>
          <a:lstStyle/>
          <a:p>
            <a:r>
              <a:rPr lang="ar-EG" sz="6000" b="0" dirty="0"/>
              <a:t>فَٱنظُرْ كَيْفَ كَانَ عَـٰقِبَةُ ٱلْمُنذَرِينَ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4CB2957-E633-5BFB-4998-CC88CC49B400}"/>
              </a:ext>
            </a:extLst>
          </p:cNvPr>
          <p:cNvSpPr txBox="1"/>
          <p:nvPr/>
        </p:nvSpPr>
        <p:spPr>
          <a:xfrm>
            <a:off x="2060711" y="4208784"/>
            <a:ext cx="8070575" cy="707886"/>
          </a:xfrm>
          <a:prstGeom prst="rect">
            <a:avLst/>
          </a:prstGeom>
          <a:noFill/>
        </p:spPr>
        <p:txBody>
          <a:bodyPr wrap="square">
            <a:spAutoFit/>
          </a:bodyPr>
          <a:lstStyle/>
          <a:p>
            <a:pPr algn="ctr" fontAlgn="base"/>
            <a:r>
              <a:rPr lang="en-US" sz="2000" dirty="0"/>
              <a:t>Then see what was the end of those who were admonished (but heeded not),-</a:t>
            </a:r>
          </a:p>
        </p:txBody>
      </p:sp>
      <p:sp>
        <p:nvSpPr>
          <p:cNvPr id="3" name="TextBox 2">
            <a:extLst>
              <a:ext uri="{FF2B5EF4-FFF2-40B4-BE49-F238E27FC236}">
                <a16:creationId xmlns:a16="http://schemas.microsoft.com/office/drawing/2014/main" id="{7AA788FB-C865-6D01-8819-F6B836641116}"/>
              </a:ext>
            </a:extLst>
          </p:cNvPr>
          <p:cNvSpPr txBox="1"/>
          <p:nvPr/>
        </p:nvSpPr>
        <p:spPr>
          <a:xfrm>
            <a:off x="1904288" y="39010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{73}</a:t>
            </a:r>
            <a:endParaRPr lang="en-US" sz="1400" dirty="0"/>
          </a:p>
        </p:txBody>
      </p:sp>
    </p:spTree>
    <p:extLst>
      <p:ext uri="{BB962C8B-B14F-4D97-AF65-F5344CB8AC3E}">
        <p14:creationId xmlns:p14="http://schemas.microsoft.com/office/powerpoint/2010/main" val="14934645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2A66-1BD9-53AC-F056-09683D473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25618-B681-4F9B-BC93-D9D45F6430DD}"/>
              </a:ext>
            </a:extLst>
          </p:cNvPr>
          <p:cNvSpPr>
            <a:spLocks noGrp="1"/>
          </p:cNvSpPr>
          <p:nvPr>
            <p:ph type="title"/>
          </p:nvPr>
        </p:nvSpPr>
        <p:spPr>
          <a:xfrm>
            <a:off x="1845567" y="2064218"/>
            <a:ext cx="8500865" cy="3450327"/>
          </a:xfrm>
        </p:spPr>
        <p:txBody>
          <a:bodyPr>
            <a:noAutofit/>
          </a:bodyPr>
          <a:lstStyle/>
          <a:p>
            <a:r>
              <a:rPr lang="ar-EG" sz="6000" b="0" dirty="0"/>
              <a:t>إِلَّا عِبَادَ ٱللَّهِ ٱلْمُخْلَصِينَ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1E224E-C13B-4156-A867-C42536C50900}"/>
              </a:ext>
            </a:extLst>
          </p:cNvPr>
          <p:cNvSpPr txBox="1"/>
          <p:nvPr/>
        </p:nvSpPr>
        <p:spPr>
          <a:xfrm>
            <a:off x="2060711" y="4169641"/>
            <a:ext cx="8070575" cy="400110"/>
          </a:xfrm>
          <a:prstGeom prst="rect">
            <a:avLst/>
          </a:prstGeom>
          <a:noFill/>
        </p:spPr>
        <p:txBody>
          <a:bodyPr wrap="square">
            <a:spAutoFit/>
          </a:bodyPr>
          <a:lstStyle/>
          <a:p>
            <a:pPr algn="ctr" fontAlgn="base"/>
            <a:r>
              <a:rPr lang="en-US" sz="2000" dirty="0"/>
              <a:t>Except the sincere (and devoted) Servants of Allah.</a:t>
            </a:r>
          </a:p>
        </p:txBody>
      </p:sp>
      <p:sp>
        <p:nvSpPr>
          <p:cNvPr id="3" name="TextBox 2">
            <a:extLst>
              <a:ext uri="{FF2B5EF4-FFF2-40B4-BE49-F238E27FC236}">
                <a16:creationId xmlns:a16="http://schemas.microsoft.com/office/drawing/2014/main" id="{5A18E54B-0F4C-E213-3451-9A51C3A35D95}"/>
              </a:ext>
            </a:extLst>
          </p:cNvPr>
          <p:cNvSpPr txBox="1"/>
          <p:nvPr/>
        </p:nvSpPr>
        <p:spPr>
          <a:xfrm>
            <a:off x="2952912" y="3789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{74}</a:t>
            </a:r>
            <a:endParaRPr lang="en-US" sz="1400" dirty="0"/>
          </a:p>
        </p:txBody>
      </p:sp>
    </p:spTree>
    <p:extLst>
      <p:ext uri="{BB962C8B-B14F-4D97-AF65-F5344CB8AC3E}">
        <p14:creationId xmlns:p14="http://schemas.microsoft.com/office/powerpoint/2010/main" val="41901826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234B2-9768-71E1-E588-34025794D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3EE77-9950-F114-2B50-A0C77AABEC34}"/>
              </a:ext>
            </a:extLst>
          </p:cNvPr>
          <p:cNvSpPr>
            <a:spLocks noGrp="1"/>
          </p:cNvSpPr>
          <p:nvPr>
            <p:ph type="title"/>
          </p:nvPr>
        </p:nvSpPr>
        <p:spPr>
          <a:xfrm>
            <a:off x="1845567" y="2064218"/>
            <a:ext cx="8500865" cy="3450327"/>
          </a:xfrm>
        </p:spPr>
        <p:txBody>
          <a:bodyPr>
            <a:noAutofit/>
          </a:bodyPr>
          <a:lstStyle/>
          <a:p>
            <a:r>
              <a:rPr lang="ar-EG" sz="6000" b="0" dirty="0"/>
              <a:t>وَلَقَدْ نَادَىٰنَا نُوحٌۭ فَلَنِعْمَ ٱلْمُجِيبُونَ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DF7D98-A66D-0290-7546-8456113C5011}"/>
              </a:ext>
            </a:extLst>
          </p:cNvPr>
          <p:cNvSpPr txBox="1"/>
          <p:nvPr/>
        </p:nvSpPr>
        <p:spPr>
          <a:xfrm>
            <a:off x="2060711" y="4312254"/>
            <a:ext cx="8070575" cy="400110"/>
          </a:xfrm>
          <a:prstGeom prst="rect">
            <a:avLst/>
          </a:prstGeom>
          <a:noFill/>
        </p:spPr>
        <p:txBody>
          <a:bodyPr wrap="square">
            <a:spAutoFit/>
          </a:bodyPr>
          <a:lstStyle/>
          <a:p>
            <a:pPr algn="ctr" fontAlgn="base"/>
            <a:r>
              <a:rPr lang="en-US" sz="2000" dirty="0"/>
              <a:t>(In the days of old), Noah cried to Us, and We are the best to hear prayer.</a:t>
            </a:r>
          </a:p>
        </p:txBody>
      </p:sp>
      <p:sp>
        <p:nvSpPr>
          <p:cNvPr id="3" name="TextBox 2">
            <a:extLst>
              <a:ext uri="{FF2B5EF4-FFF2-40B4-BE49-F238E27FC236}">
                <a16:creationId xmlns:a16="http://schemas.microsoft.com/office/drawing/2014/main" id="{5EF67973-79BE-F2D8-E765-87D623E91448}"/>
              </a:ext>
            </a:extLst>
          </p:cNvPr>
          <p:cNvSpPr txBox="1"/>
          <p:nvPr/>
        </p:nvSpPr>
        <p:spPr>
          <a:xfrm>
            <a:off x="2060711" y="38618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17620534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3607D-559E-2AFB-1E14-06CF20AD6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5C3CA-69F8-A4E1-2CBF-C3AB77C8830C}"/>
              </a:ext>
            </a:extLst>
          </p:cNvPr>
          <p:cNvSpPr>
            <a:spLocks noGrp="1"/>
          </p:cNvSpPr>
          <p:nvPr>
            <p:ph type="title"/>
          </p:nvPr>
        </p:nvSpPr>
        <p:spPr>
          <a:xfrm>
            <a:off x="1845567" y="2064218"/>
            <a:ext cx="8500865" cy="3450327"/>
          </a:xfrm>
        </p:spPr>
        <p:txBody>
          <a:bodyPr>
            <a:noAutofit/>
          </a:bodyPr>
          <a:lstStyle/>
          <a:p>
            <a:r>
              <a:rPr lang="ar-EG" sz="6000" b="0" dirty="0"/>
              <a:t>وَنَجَّيْنَـٰهُ وَأَهْلَهُۥ مِنَ ٱلْكَرْبِ ٱلْعَظِيمِ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19EBAB-3E7A-B6D3-B8B8-AE655937C07A}"/>
              </a:ext>
            </a:extLst>
          </p:cNvPr>
          <p:cNvSpPr txBox="1"/>
          <p:nvPr/>
        </p:nvSpPr>
        <p:spPr>
          <a:xfrm>
            <a:off x="2060711" y="4278698"/>
            <a:ext cx="8070575" cy="400110"/>
          </a:xfrm>
          <a:prstGeom prst="rect">
            <a:avLst/>
          </a:prstGeom>
          <a:noFill/>
        </p:spPr>
        <p:txBody>
          <a:bodyPr wrap="square">
            <a:spAutoFit/>
          </a:bodyPr>
          <a:lstStyle/>
          <a:p>
            <a:pPr algn="ctr" fontAlgn="base"/>
            <a:r>
              <a:rPr lang="en-US" sz="2000" dirty="0"/>
              <a:t>And We delivered him and his people from the Great Calamity,</a:t>
            </a:r>
          </a:p>
        </p:txBody>
      </p:sp>
      <p:sp>
        <p:nvSpPr>
          <p:cNvPr id="3" name="TextBox 2">
            <a:extLst>
              <a:ext uri="{FF2B5EF4-FFF2-40B4-BE49-F238E27FC236}">
                <a16:creationId xmlns:a16="http://schemas.microsoft.com/office/drawing/2014/main" id="{AAFEC8FB-A4DD-8522-BCC6-361B9C2D754D}"/>
              </a:ext>
            </a:extLst>
          </p:cNvPr>
          <p:cNvSpPr txBox="1"/>
          <p:nvPr/>
        </p:nvSpPr>
        <p:spPr>
          <a:xfrm>
            <a:off x="1812011" y="39709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13386083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ED3B-56CF-FCBB-38AD-3B6F63A0B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7B562-B842-28DA-65C6-8C78AE8C4545}"/>
              </a:ext>
            </a:extLst>
          </p:cNvPr>
          <p:cNvSpPr>
            <a:spLocks noGrp="1"/>
          </p:cNvSpPr>
          <p:nvPr>
            <p:ph type="title"/>
          </p:nvPr>
        </p:nvSpPr>
        <p:spPr>
          <a:xfrm>
            <a:off x="1845567" y="2064218"/>
            <a:ext cx="8500865" cy="3450327"/>
          </a:xfrm>
        </p:spPr>
        <p:txBody>
          <a:bodyPr>
            <a:noAutofit/>
          </a:bodyPr>
          <a:lstStyle/>
          <a:p>
            <a:r>
              <a:rPr lang="ar-EG" sz="6000" b="0" dirty="0"/>
              <a:t>وَجَعَلْنَا ذُرِّيَّتَهُۥ هُمُ ٱلْبَاقِينَ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8EFE58-F1E4-9967-EE5C-25C17F101E4D}"/>
              </a:ext>
            </a:extLst>
          </p:cNvPr>
          <p:cNvSpPr txBox="1"/>
          <p:nvPr/>
        </p:nvSpPr>
        <p:spPr>
          <a:xfrm>
            <a:off x="2060711" y="4161252"/>
            <a:ext cx="8070575" cy="400110"/>
          </a:xfrm>
          <a:prstGeom prst="rect">
            <a:avLst/>
          </a:prstGeom>
          <a:noFill/>
        </p:spPr>
        <p:txBody>
          <a:bodyPr wrap="square">
            <a:spAutoFit/>
          </a:bodyPr>
          <a:lstStyle/>
          <a:p>
            <a:pPr algn="ctr" fontAlgn="base"/>
            <a:r>
              <a:rPr lang="en-US" sz="2000" dirty="0"/>
              <a:t>And made his progeny to endure (on this earth);</a:t>
            </a:r>
          </a:p>
        </p:txBody>
      </p:sp>
      <p:sp>
        <p:nvSpPr>
          <p:cNvPr id="3" name="TextBox 2">
            <a:extLst>
              <a:ext uri="{FF2B5EF4-FFF2-40B4-BE49-F238E27FC236}">
                <a16:creationId xmlns:a16="http://schemas.microsoft.com/office/drawing/2014/main" id="{615E7BC5-074C-3465-1D49-DBD4C7F6C29F}"/>
              </a:ext>
            </a:extLst>
          </p:cNvPr>
          <p:cNvSpPr txBox="1"/>
          <p:nvPr/>
        </p:nvSpPr>
        <p:spPr>
          <a:xfrm>
            <a:off x="2827079" y="38534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2336158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F43F-F51A-5FA6-005D-9E9634284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65B52-36F6-8EDC-19B6-26581C9BA69F}"/>
              </a:ext>
            </a:extLst>
          </p:cNvPr>
          <p:cNvSpPr>
            <a:spLocks noGrp="1"/>
          </p:cNvSpPr>
          <p:nvPr>
            <p:ph type="title"/>
          </p:nvPr>
        </p:nvSpPr>
        <p:spPr>
          <a:xfrm>
            <a:off x="1845567" y="2064218"/>
            <a:ext cx="8500865" cy="3450327"/>
          </a:xfrm>
        </p:spPr>
        <p:txBody>
          <a:bodyPr>
            <a:noAutofit/>
          </a:bodyPr>
          <a:lstStyle/>
          <a:p>
            <a:r>
              <a:rPr lang="ar-EG" sz="6000" b="0" dirty="0"/>
              <a:t>وَتَرَكْنَا عَلَيْهِ فِى ٱلْـَٔاخِرِينَ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EDF306C-5D52-21FE-FBE4-911EB21ECA4B}"/>
              </a:ext>
            </a:extLst>
          </p:cNvPr>
          <p:cNvSpPr txBox="1"/>
          <p:nvPr/>
        </p:nvSpPr>
        <p:spPr>
          <a:xfrm>
            <a:off x="2060711" y="4161252"/>
            <a:ext cx="8070575" cy="707886"/>
          </a:xfrm>
          <a:prstGeom prst="rect">
            <a:avLst/>
          </a:prstGeom>
          <a:noFill/>
        </p:spPr>
        <p:txBody>
          <a:bodyPr wrap="square">
            <a:spAutoFit/>
          </a:bodyPr>
          <a:lstStyle/>
          <a:p>
            <a:pPr algn="ctr" fontAlgn="base"/>
            <a:r>
              <a:rPr lang="en-US" sz="2000" dirty="0"/>
              <a:t>And We left (this blessing) for him among generations to come in later times:</a:t>
            </a:r>
          </a:p>
        </p:txBody>
      </p:sp>
      <p:sp>
        <p:nvSpPr>
          <p:cNvPr id="3" name="TextBox 2">
            <a:extLst>
              <a:ext uri="{FF2B5EF4-FFF2-40B4-BE49-F238E27FC236}">
                <a16:creationId xmlns:a16="http://schemas.microsoft.com/office/drawing/2014/main" id="{07688AAE-A9E3-7714-31EC-D71EE609B210}"/>
              </a:ext>
            </a:extLst>
          </p:cNvPr>
          <p:cNvSpPr txBox="1"/>
          <p:nvPr/>
        </p:nvSpPr>
        <p:spPr>
          <a:xfrm>
            <a:off x="2642522" y="38705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49638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F8C4-F4B6-A252-BD39-0B828912C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B10C3-6DF4-B1D7-1B12-ABBD4E470424}"/>
              </a:ext>
            </a:extLst>
          </p:cNvPr>
          <p:cNvSpPr>
            <a:spLocks noGrp="1"/>
          </p:cNvSpPr>
          <p:nvPr>
            <p:ph type="title"/>
          </p:nvPr>
        </p:nvSpPr>
        <p:spPr>
          <a:xfrm>
            <a:off x="1708884" y="2039396"/>
            <a:ext cx="8774232" cy="3450327"/>
          </a:xfrm>
        </p:spPr>
        <p:txBody>
          <a:bodyPr>
            <a:noAutofit/>
          </a:bodyPr>
          <a:lstStyle/>
          <a:p>
            <a:r>
              <a:rPr lang="ar-EG" sz="6000" b="0" dirty="0"/>
              <a:t>وَٱلشَّمْسُ تَجْرِى لِمُسْتَقَرٍّۢ لَّهَاۚ ذَٰلِكَ تَقْدِيرُ ٱلْعَزِيزِ ٱلْعَلِيمِ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9F2247-6D69-BF14-EA1B-255D50E82096}"/>
              </a:ext>
            </a:extLst>
          </p:cNvPr>
          <p:cNvSpPr txBox="1"/>
          <p:nvPr/>
        </p:nvSpPr>
        <p:spPr>
          <a:xfrm>
            <a:off x="2060712" y="4558739"/>
            <a:ext cx="8070575" cy="707886"/>
          </a:xfrm>
          <a:prstGeom prst="rect">
            <a:avLst/>
          </a:prstGeom>
          <a:noFill/>
        </p:spPr>
        <p:txBody>
          <a:bodyPr wrap="square">
            <a:spAutoFit/>
          </a:bodyPr>
          <a:lstStyle/>
          <a:p>
            <a:pPr algn="ctr" fontAlgn="base"/>
            <a:r>
              <a:rPr lang="en-US" sz="2000" dirty="0"/>
              <a:t>And the sun runs his course for a period determined for him: that is the decree of (Him), the Exalted in Might, the All-Knowing.</a:t>
            </a:r>
          </a:p>
        </p:txBody>
      </p:sp>
      <p:sp>
        <p:nvSpPr>
          <p:cNvPr id="3" name="TextBox 2">
            <a:extLst>
              <a:ext uri="{FF2B5EF4-FFF2-40B4-BE49-F238E27FC236}">
                <a16:creationId xmlns:a16="http://schemas.microsoft.com/office/drawing/2014/main" id="{5842CC43-809F-660E-ADD6-62B2F3FC32CE}"/>
              </a:ext>
            </a:extLst>
          </p:cNvPr>
          <p:cNvSpPr txBox="1"/>
          <p:nvPr/>
        </p:nvSpPr>
        <p:spPr>
          <a:xfrm>
            <a:off x="3404731" y="43356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{38}</a:t>
            </a:r>
            <a:endParaRPr lang="en-US" sz="1400" dirty="0"/>
          </a:p>
        </p:txBody>
      </p:sp>
    </p:spTree>
    <p:extLst>
      <p:ext uri="{BB962C8B-B14F-4D97-AF65-F5344CB8AC3E}">
        <p14:creationId xmlns:p14="http://schemas.microsoft.com/office/powerpoint/2010/main" val="3637274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FEA04-FC8B-4A12-E2E4-3B4561413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4CC98-4B5D-D485-9752-6ACEE6FC7875}"/>
              </a:ext>
            </a:extLst>
          </p:cNvPr>
          <p:cNvSpPr>
            <a:spLocks noGrp="1"/>
          </p:cNvSpPr>
          <p:nvPr>
            <p:ph type="title"/>
          </p:nvPr>
        </p:nvSpPr>
        <p:spPr>
          <a:xfrm>
            <a:off x="1845567" y="2064218"/>
            <a:ext cx="8500865" cy="3450327"/>
          </a:xfrm>
        </p:spPr>
        <p:txBody>
          <a:bodyPr>
            <a:noAutofit/>
          </a:bodyPr>
          <a:lstStyle/>
          <a:p>
            <a:r>
              <a:rPr lang="ar-EG" sz="6000" b="0" dirty="0"/>
              <a:t>سَلَـٰمٌ عَلَىٰ نُوحٍۢ فِى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C8620BF-926C-EF10-4FDF-8638FA574435}"/>
              </a:ext>
            </a:extLst>
          </p:cNvPr>
          <p:cNvSpPr txBox="1"/>
          <p:nvPr/>
        </p:nvSpPr>
        <p:spPr>
          <a:xfrm>
            <a:off x="2060711" y="4237733"/>
            <a:ext cx="8070575" cy="400110"/>
          </a:xfrm>
          <a:prstGeom prst="rect">
            <a:avLst/>
          </a:prstGeom>
          <a:noFill/>
        </p:spPr>
        <p:txBody>
          <a:bodyPr wrap="square">
            <a:spAutoFit/>
          </a:bodyPr>
          <a:lstStyle/>
          <a:p>
            <a:pPr algn="ctr" fontAlgn="base"/>
            <a:r>
              <a:rPr lang="en-US" sz="2000" dirty="0"/>
              <a:t>"Peace and salutation to Noah among the nations!"</a:t>
            </a:r>
          </a:p>
        </p:txBody>
      </p:sp>
      <p:sp>
        <p:nvSpPr>
          <p:cNvPr id="3" name="TextBox 2">
            <a:extLst>
              <a:ext uri="{FF2B5EF4-FFF2-40B4-BE49-F238E27FC236}">
                <a16:creationId xmlns:a16="http://schemas.microsoft.com/office/drawing/2014/main" id="{436C5941-23D2-31B7-D792-F211426B6C29}"/>
              </a:ext>
            </a:extLst>
          </p:cNvPr>
          <p:cNvSpPr txBox="1"/>
          <p:nvPr/>
        </p:nvSpPr>
        <p:spPr>
          <a:xfrm>
            <a:off x="2483131" y="38534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16736192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FEF5-B702-ED43-BAC2-04A0C631C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C19E6-FF81-6784-84DF-9D99D0B01B5C}"/>
              </a:ext>
            </a:extLst>
          </p:cNvPr>
          <p:cNvSpPr>
            <a:spLocks noGrp="1"/>
          </p:cNvSpPr>
          <p:nvPr>
            <p:ph type="title"/>
          </p:nvPr>
        </p:nvSpPr>
        <p:spPr>
          <a:xfrm>
            <a:off x="1845567" y="2064218"/>
            <a:ext cx="8500865" cy="3450327"/>
          </a:xfrm>
        </p:spPr>
        <p:txBody>
          <a:bodyPr>
            <a:noAutofit/>
          </a:bodyPr>
          <a:lstStyle/>
          <a:p>
            <a:r>
              <a:rPr lang="ar-EG" sz="6000" b="0" dirty="0"/>
              <a:t>إِنَّا كَذَٰلِكَ نَجْزِى ٱلْمُحْسِنِينَ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7BE080-4F00-9C30-B495-6B9024B75BCC}"/>
              </a:ext>
            </a:extLst>
          </p:cNvPr>
          <p:cNvSpPr txBox="1"/>
          <p:nvPr/>
        </p:nvSpPr>
        <p:spPr>
          <a:xfrm>
            <a:off x="2060711" y="4237733"/>
            <a:ext cx="8070575" cy="400110"/>
          </a:xfrm>
          <a:prstGeom prst="rect">
            <a:avLst/>
          </a:prstGeom>
          <a:noFill/>
        </p:spPr>
        <p:txBody>
          <a:bodyPr wrap="square">
            <a:spAutoFit/>
          </a:bodyPr>
          <a:lstStyle/>
          <a:p>
            <a:pPr algn="ctr" fontAlgn="base"/>
            <a:r>
              <a:rPr lang="en-US" sz="2000" dirty="0"/>
              <a:t>Thus indeed do we reward those who do right.</a:t>
            </a:r>
          </a:p>
        </p:txBody>
      </p:sp>
      <p:sp>
        <p:nvSpPr>
          <p:cNvPr id="3" name="TextBox 2">
            <a:extLst>
              <a:ext uri="{FF2B5EF4-FFF2-40B4-BE49-F238E27FC236}">
                <a16:creationId xmlns:a16="http://schemas.microsoft.com/office/drawing/2014/main" id="{AADFB330-93CC-516C-95BC-A2F4CC94693E}"/>
              </a:ext>
            </a:extLst>
          </p:cNvPr>
          <p:cNvSpPr txBox="1"/>
          <p:nvPr/>
        </p:nvSpPr>
        <p:spPr>
          <a:xfrm>
            <a:off x="2592188" y="38534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1190635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7278-0ED9-C2F7-F421-D4DC83BBC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C5F2D-D442-0056-9174-D514618889A5}"/>
              </a:ext>
            </a:extLst>
          </p:cNvPr>
          <p:cNvSpPr>
            <a:spLocks noGrp="1"/>
          </p:cNvSpPr>
          <p:nvPr>
            <p:ph type="title"/>
          </p:nvPr>
        </p:nvSpPr>
        <p:spPr>
          <a:xfrm>
            <a:off x="1845567" y="2064218"/>
            <a:ext cx="8500865" cy="3450327"/>
          </a:xfrm>
        </p:spPr>
        <p:txBody>
          <a:bodyPr>
            <a:noAutofit/>
          </a:bodyPr>
          <a:lstStyle/>
          <a:p>
            <a:r>
              <a:rPr lang="ar-EG" sz="6000" b="0" dirty="0"/>
              <a:t>إِنَّهُۥ مِنْ عِبَادِنَا ٱلْمُؤْمِنِينَ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141E11-4094-E9E1-414D-7F440A5924D7}"/>
              </a:ext>
            </a:extLst>
          </p:cNvPr>
          <p:cNvSpPr txBox="1"/>
          <p:nvPr/>
        </p:nvSpPr>
        <p:spPr>
          <a:xfrm>
            <a:off x="2060711" y="4162232"/>
            <a:ext cx="8070575" cy="400110"/>
          </a:xfrm>
          <a:prstGeom prst="rect">
            <a:avLst/>
          </a:prstGeom>
          <a:noFill/>
        </p:spPr>
        <p:txBody>
          <a:bodyPr wrap="square">
            <a:spAutoFit/>
          </a:bodyPr>
          <a:lstStyle/>
          <a:p>
            <a:pPr algn="ctr" fontAlgn="base"/>
            <a:r>
              <a:rPr lang="en-US" sz="2000" dirty="0"/>
              <a:t>For he was one of our believing Servants.</a:t>
            </a:r>
          </a:p>
        </p:txBody>
      </p:sp>
      <p:sp>
        <p:nvSpPr>
          <p:cNvPr id="3" name="TextBox 2">
            <a:extLst>
              <a:ext uri="{FF2B5EF4-FFF2-40B4-BE49-F238E27FC236}">
                <a16:creationId xmlns:a16="http://schemas.microsoft.com/office/drawing/2014/main" id="{1706176F-1EB1-86F0-E04D-C921FE3A3BEF}"/>
              </a:ext>
            </a:extLst>
          </p:cNvPr>
          <p:cNvSpPr txBox="1"/>
          <p:nvPr/>
        </p:nvSpPr>
        <p:spPr>
          <a:xfrm>
            <a:off x="2910969" y="38544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5506135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3AF81-23C5-E22C-4B9B-40756EF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789CE-FAAB-F9B6-E6FF-1F008442613A}"/>
              </a:ext>
            </a:extLst>
          </p:cNvPr>
          <p:cNvSpPr>
            <a:spLocks noGrp="1"/>
          </p:cNvSpPr>
          <p:nvPr>
            <p:ph type="title"/>
          </p:nvPr>
        </p:nvSpPr>
        <p:spPr>
          <a:xfrm>
            <a:off x="1845567" y="2064218"/>
            <a:ext cx="8500865" cy="3450327"/>
          </a:xfrm>
        </p:spPr>
        <p:txBody>
          <a:bodyPr>
            <a:noAutofit/>
          </a:bodyPr>
          <a:lstStyle/>
          <a:p>
            <a:r>
              <a:rPr lang="ar-EG" sz="6000" b="0" dirty="0"/>
              <a:t>ثُمَّ أَغْرَقْنَا ٱلْـَٔاخَرِينَ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66DFD6-4DEB-726A-71B7-6875FF28FDF3}"/>
              </a:ext>
            </a:extLst>
          </p:cNvPr>
          <p:cNvSpPr txBox="1"/>
          <p:nvPr/>
        </p:nvSpPr>
        <p:spPr>
          <a:xfrm>
            <a:off x="2060711" y="4162232"/>
            <a:ext cx="8070575" cy="400110"/>
          </a:xfrm>
          <a:prstGeom prst="rect">
            <a:avLst/>
          </a:prstGeom>
          <a:noFill/>
        </p:spPr>
        <p:txBody>
          <a:bodyPr wrap="square">
            <a:spAutoFit/>
          </a:bodyPr>
          <a:lstStyle/>
          <a:p>
            <a:pPr algn="ctr" fontAlgn="base"/>
            <a:r>
              <a:rPr lang="en-US" sz="2000" dirty="0"/>
              <a:t>Then the rest we overwhelmed in the Flood.</a:t>
            </a:r>
          </a:p>
        </p:txBody>
      </p:sp>
      <p:sp>
        <p:nvSpPr>
          <p:cNvPr id="3" name="TextBox 2">
            <a:extLst>
              <a:ext uri="{FF2B5EF4-FFF2-40B4-BE49-F238E27FC236}">
                <a16:creationId xmlns:a16="http://schemas.microsoft.com/office/drawing/2014/main" id="{794F73F8-D69E-92DA-99B0-E8018DC905B2}"/>
              </a:ext>
            </a:extLst>
          </p:cNvPr>
          <p:cNvSpPr txBox="1"/>
          <p:nvPr/>
        </p:nvSpPr>
        <p:spPr>
          <a:xfrm>
            <a:off x="3397531" y="385574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{82}</a:t>
            </a:r>
            <a:endParaRPr lang="en-US" sz="1400" dirty="0"/>
          </a:p>
        </p:txBody>
      </p:sp>
    </p:spTree>
    <p:extLst>
      <p:ext uri="{BB962C8B-B14F-4D97-AF65-F5344CB8AC3E}">
        <p14:creationId xmlns:p14="http://schemas.microsoft.com/office/powerpoint/2010/main" val="16200709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BBA40-501C-520A-0EF0-7F0013D57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230C9-42F5-B2AE-88E0-A8267B45BE9A}"/>
              </a:ext>
            </a:extLst>
          </p:cNvPr>
          <p:cNvSpPr>
            <a:spLocks noGrp="1"/>
          </p:cNvSpPr>
          <p:nvPr>
            <p:ph type="title"/>
          </p:nvPr>
        </p:nvSpPr>
        <p:spPr>
          <a:xfrm>
            <a:off x="1845567" y="2064218"/>
            <a:ext cx="8500865" cy="3450327"/>
          </a:xfrm>
        </p:spPr>
        <p:txBody>
          <a:bodyPr>
            <a:noAutofit/>
          </a:bodyPr>
          <a:lstStyle/>
          <a:p>
            <a:r>
              <a:rPr lang="ar-EG" sz="6000" b="0" dirty="0"/>
              <a:t>وَإِنَّ مِن شِيعَتِهِۦ لَإِبْرَٰهِيمَ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EE4772-1012-5FEA-4027-0EB7943EF8EB}"/>
              </a:ext>
            </a:extLst>
          </p:cNvPr>
          <p:cNvSpPr txBox="1"/>
          <p:nvPr/>
        </p:nvSpPr>
        <p:spPr>
          <a:xfrm>
            <a:off x="2060711" y="4239026"/>
            <a:ext cx="8070575" cy="400110"/>
          </a:xfrm>
          <a:prstGeom prst="rect">
            <a:avLst/>
          </a:prstGeom>
          <a:noFill/>
        </p:spPr>
        <p:txBody>
          <a:bodyPr wrap="square">
            <a:spAutoFit/>
          </a:bodyPr>
          <a:lstStyle/>
          <a:p>
            <a:pPr algn="ctr" fontAlgn="base"/>
            <a:r>
              <a:rPr lang="en-US" sz="2000" dirty="0"/>
              <a:t>Verily among those who followed his Way was Abraham.</a:t>
            </a:r>
          </a:p>
        </p:txBody>
      </p:sp>
      <p:sp>
        <p:nvSpPr>
          <p:cNvPr id="3" name="TextBox 2">
            <a:extLst>
              <a:ext uri="{FF2B5EF4-FFF2-40B4-BE49-F238E27FC236}">
                <a16:creationId xmlns:a16="http://schemas.microsoft.com/office/drawing/2014/main" id="{3D7DDDA2-C913-AE3B-85A2-9077D92B9EAF}"/>
              </a:ext>
            </a:extLst>
          </p:cNvPr>
          <p:cNvSpPr txBox="1"/>
          <p:nvPr/>
        </p:nvSpPr>
        <p:spPr>
          <a:xfrm>
            <a:off x="2927747" y="39312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389281611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3623-E9F3-BF80-28CB-076A5BC45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DF05A-22EE-02DE-BF5C-D216DCA5C378}"/>
              </a:ext>
            </a:extLst>
          </p:cNvPr>
          <p:cNvSpPr>
            <a:spLocks noGrp="1"/>
          </p:cNvSpPr>
          <p:nvPr>
            <p:ph type="title"/>
          </p:nvPr>
        </p:nvSpPr>
        <p:spPr>
          <a:xfrm>
            <a:off x="1845567" y="2064218"/>
            <a:ext cx="8500865" cy="3450327"/>
          </a:xfrm>
        </p:spPr>
        <p:txBody>
          <a:bodyPr>
            <a:noAutofit/>
          </a:bodyPr>
          <a:lstStyle/>
          <a:p>
            <a:r>
              <a:rPr lang="ar-EG" sz="6000" b="0" dirty="0"/>
              <a:t>إِذْ جَآءَ رَبَّهُۥ بِقَلْبٍۢ سَلِيمٍ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1F13C6-ABF8-8654-317C-A5F894F8963D}"/>
              </a:ext>
            </a:extLst>
          </p:cNvPr>
          <p:cNvSpPr txBox="1"/>
          <p:nvPr/>
        </p:nvSpPr>
        <p:spPr>
          <a:xfrm>
            <a:off x="2060711" y="4233247"/>
            <a:ext cx="8070575" cy="400110"/>
          </a:xfrm>
          <a:prstGeom prst="rect">
            <a:avLst/>
          </a:prstGeom>
          <a:noFill/>
        </p:spPr>
        <p:txBody>
          <a:bodyPr wrap="square">
            <a:spAutoFit/>
          </a:bodyPr>
          <a:lstStyle/>
          <a:p>
            <a:pPr algn="ctr" fontAlgn="base"/>
            <a:r>
              <a:rPr lang="en-US" sz="2000" dirty="0"/>
              <a:t>Behold! he approached his Lord with a sound heart.</a:t>
            </a:r>
          </a:p>
        </p:txBody>
      </p:sp>
      <p:sp>
        <p:nvSpPr>
          <p:cNvPr id="3" name="TextBox 2">
            <a:extLst>
              <a:ext uri="{FF2B5EF4-FFF2-40B4-BE49-F238E27FC236}">
                <a16:creationId xmlns:a16="http://schemas.microsoft.com/office/drawing/2014/main" id="{0850551B-AC26-43A1-7EC6-01E66B44D77F}"/>
              </a:ext>
            </a:extLst>
          </p:cNvPr>
          <p:cNvSpPr txBox="1"/>
          <p:nvPr/>
        </p:nvSpPr>
        <p:spPr>
          <a:xfrm>
            <a:off x="3070360" y="39338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{84}</a:t>
            </a:r>
            <a:endParaRPr lang="en-US" sz="1400" dirty="0"/>
          </a:p>
        </p:txBody>
      </p:sp>
    </p:spTree>
    <p:extLst>
      <p:ext uri="{BB962C8B-B14F-4D97-AF65-F5344CB8AC3E}">
        <p14:creationId xmlns:p14="http://schemas.microsoft.com/office/powerpoint/2010/main" val="6420551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67A32-361E-FAD8-8F14-9DF4FF74A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8FF1A-8D0A-9F01-5B60-103ADD54C166}"/>
              </a:ext>
            </a:extLst>
          </p:cNvPr>
          <p:cNvSpPr>
            <a:spLocks noGrp="1"/>
          </p:cNvSpPr>
          <p:nvPr>
            <p:ph type="title"/>
          </p:nvPr>
        </p:nvSpPr>
        <p:spPr>
          <a:xfrm>
            <a:off x="1845567" y="2064218"/>
            <a:ext cx="8500865" cy="3450327"/>
          </a:xfrm>
        </p:spPr>
        <p:txBody>
          <a:bodyPr>
            <a:noAutofit/>
          </a:bodyPr>
          <a:lstStyle/>
          <a:p>
            <a:r>
              <a:rPr lang="ar-EG" sz="6000" b="0" dirty="0"/>
              <a:t>إِذْ قَالَ لِأَبِيهِ وَقَوْمِهِۦ مَاذَا تَعْبُدُونَ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B4A94DC-0119-438F-8E62-55C59B01D6E2}"/>
              </a:ext>
            </a:extLst>
          </p:cNvPr>
          <p:cNvSpPr txBox="1"/>
          <p:nvPr/>
        </p:nvSpPr>
        <p:spPr>
          <a:xfrm>
            <a:off x="2060711" y="4233247"/>
            <a:ext cx="8070575" cy="707886"/>
          </a:xfrm>
          <a:prstGeom prst="rect">
            <a:avLst/>
          </a:prstGeom>
          <a:noFill/>
        </p:spPr>
        <p:txBody>
          <a:bodyPr wrap="square">
            <a:spAutoFit/>
          </a:bodyPr>
          <a:lstStyle/>
          <a:p>
            <a:pPr algn="ctr" fontAlgn="base"/>
            <a:r>
              <a:rPr lang="en-US" sz="2000" dirty="0"/>
              <a:t>Behold! he said to his father and to his people, "What is that which ye worship?</a:t>
            </a:r>
          </a:p>
        </p:txBody>
      </p:sp>
      <p:sp>
        <p:nvSpPr>
          <p:cNvPr id="3" name="TextBox 2">
            <a:extLst>
              <a:ext uri="{FF2B5EF4-FFF2-40B4-BE49-F238E27FC236}">
                <a16:creationId xmlns:a16="http://schemas.microsoft.com/office/drawing/2014/main" id="{F6AC3B98-64C2-0C03-1B7A-0758814AADBC}"/>
              </a:ext>
            </a:extLst>
          </p:cNvPr>
          <p:cNvSpPr txBox="1"/>
          <p:nvPr/>
        </p:nvSpPr>
        <p:spPr>
          <a:xfrm>
            <a:off x="1988181" y="39254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{85}</a:t>
            </a:r>
            <a:endParaRPr lang="en-US" sz="1400" dirty="0"/>
          </a:p>
        </p:txBody>
      </p:sp>
    </p:spTree>
    <p:extLst>
      <p:ext uri="{BB962C8B-B14F-4D97-AF65-F5344CB8AC3E}">
        <p14:creationId xmlns:p14="http://schemas.microsoft.com/office/powerpoint/2010/main" val="13003990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621D-3387-6CDB-A392-6304917CF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1BDF5-062D-E0EE-6C2B-82949AB983BD}"/>
              </a:ext>
            </a:extLst>
          </p:cNvPr>
          <p:cNvSpPr>
            <a:spLocks noGrp="1"/>
          </p:cNvSpPr>
          <p:nvPr>
            <p:ph type="title"/>
          </p:nvPr>
        </p:nvSpPr>
        <p:spPr>
          <a:xfrm>
            <a:off x="1845567" y="2064218"/>
            <a:ext cx="8500865" cy="3450327"/>
          </a:xfrm>
        </p:spPr>
        <p:txBody>
          <a:bodyPr>
            <a:noAutofit/>
          </a:bodyPr>
          <a:lstStyle/>
          <a:p>
            <a:r>
              <a:rPr lang="ar-EG" sz="6000" b="0" dirty="0"/>
              <a:t>أَئِفْكًا ءَالِهَةًۭ دُونَ ٱللَّهِ تُرِيدُونَ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ADF625C-546A-0F6C-DA11-BD24B389336C}"/>
              </a:ext>
            </a:extLst>
          </p:cNvPr>
          <p:cNvSpPr txBox="1"/>
          <p:nvPr/>
        </p:nvSpPr>
        <p:spPr>
          <a:xfrm>
            <a:off x="2060711" y="4216673"/>
            <a:ext cx="8070575" cy="400110"/>
          </a:xfrm>
          <a:prstGeom prst="rect">
            <a:avLst/>
          </a:prstGeom>
          <a:noFill/>
        </p:spPr>
        <p:txBody>
          <a:bodyPr wrap="square">
            <a:spAutoFit/>
          </a:bodyPr>
          <a:lstStyle/>
          <a:p>
            <a:pPr algn="ctr" fontAlgn="base"/>
            <a:r>
              <a:rPr lang="en-US" sz="2000" dirty="0"/>
              <a:t>"Is it a falsehood- gods other than Allah- that ye desire?</a:t>
            </a:r>
          </a:p>
        </p:txBody>
      </p:sp>
      <p:sp>
        <p:nvSpPr>
          <p:cNvPr id="3" name="TextBox 2">
            <a:extLst>
              <a:ext uri="{FF2B5EF4-FFF2-40B4-BE49-F238E27FC236}">
                <a16:creationId xmlns:a16="http://schemas.microsoft.com/office/drawing/2014/main" id="{0B2BA49D-ECE6-9F3B-E02F-D16124D3C4A5}"/>
              </a:ext>
            </a:extLst>
          </p:cNvPr>
          <p:cNvSpPr txBox="1"/>
          <p:nvPr/>
        </p:nvSpPr>
        <p:spPr>
          <a:xfrm>
            <a:off x="2365686" y="38113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{86}</a:t>
            </a:r>
            <a:endParaRPr lang="en-US" sz="1400" dirty="0"/>
          </a:p>
        </p:txBody>
      </p:sp>
    </p:spTree>
    <p:extLst>
      <p:ext uri="{BB962C8B-B14F-4D97-AF65-F5344CB8AC3E}">
        <p14:creationId xmlns:p14="http://schemas.microsoft.com/office/powerpoint/2010/main" val="8410647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6693E-3D41-D419-12CA-25E55C7EA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9D124-367E-03C3-DD68-B9049EBC046E}"/>
              </a:ext>
            </a:extLst>
          </p:cNvPr>
          <p:cNvSpPr>
            <a:spLocks noGrp="1"/>
          </p:cNvSpPr>
          <p:nvPr>
            <p:ph type="title"/>
          </p:nvPr>
        </p:nvSpPr>
        <p:spPr>
          <a:xfrm>
            <a:off x="1845567" y="2064218"/>
            <a:ext cx="8500865" cy="3450327"/>
          </a:xfrm>
        </p:spPr>
        <p:txBody>
          <a:bodyPr>
            <a:noAutofit/>
          </a:bodyPr>
          <a:lstStyle/>
          <a:p>
            <a:r>
              <a:rPr lang="ar-EG" sz="6000" b="0" dirty="0"/>
              <a:t>فَمَا ظَنُّكُم بِرَبِّ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CAC10B3-0B5D-6820-6D68-D99A0C2301A5}"/>
              </a:ext>
            </a:extLst>
          </p:cNvPr>
          <p:cNvSpPr txBox="1"/>
          <p:nvPr/>
        </p:nvSpPr>
        <p:spPr>
          <a:xfrm>
            <a:off x="2060711" y="4205686"/>
            <a:ext cx="8070575" cy="400110"/>
          </a:xfrm>
          <a:prstGeom prst="rect">
            <a:avLst/>
          </a:prstGeom>
          <a:noFill/>
        </p:spPr>
        <p:txBody>
          <a:bodyPr wrap="square">
            <a:spAutoFit/>
          </a:bodyPr>
          <a:lstStyle/>
          <a:p>
            <a:pPr algn="ctr" fontAlgn="base"/>
            <a:r>
              <a:rPr lang="en-US" sz="2000" dirty="0"/>
              <a:t>"Then what is your idea about the Lord of the worlds?"</a:t>
            </a:r>
          </a:p>
        </p:txBody>
      </p:sp>
      <p:sp>
        <p:nvSpPr>
          <p:cNvPr id="3" name="TextBox 2">
            <a:extLst>
              <a:ext uri="{FF2B5EF4-FFF2-40B4-BE49-F238E27FC236}">
                <a16:creationId xmlns:a16="http://schemas.microsoft.com/office/drawing/2014/main" id="{8DEC4D94-085E-4CE2-FBCE-A00D19BD194C}"/>
              </a:ext>
            </a:extLst>
          </p:cNvPr>
          <p:cNvSpPr txBox="1"/>
          <p:nvPr/>
        </p:nvSpPr>
        <p:spPr>
          <a:xfrm>
            <a:off x="2843858" y="3789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{87}</a:t>
            </a:r>
            <a:endParaRPr lang="en-US" sz="1400" dirty="0"/>
          </a:p>
        </p:txBody>
      </p:sp>
    </p:spTree>
    <p:extLst>
      <p:ext uri="{BB962C8B-B14F-4D97-AF65-F5344CB8AC3E}">
        <p14:creationId xmlns:p14="http://schemas.microsoft.com/office/powerpoint/2010/main" val="14898626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D91A-68A5-5A4B-47D4-CA4E324A6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6A7F3-53E8-E403-F8CE-4C1DAA8BD2FB}"/>
              </a:ext>
            </a:extLst>
          </p:cNvPr>
          <p:cNvSpPr>
            <a:spLocks noGrp="1"/>
          </p:cNvSpPr>
          <p:nvPr>
            <p:ph type="title"/>
          </p:nvPr>
        </p:nvSpPr>
        <p:spPr>
          <a:xfrm>
            <a:off x="1845567" y="2064218"/>
            <a:ext cx="8500865" cy="3450327"/>
          </a:xfrm>
        </p:spPr>
        <p:txBody>
          <a:bodyPr>
            <a:noAutofit/>
          </a:bodyPr>
          <a:lstStyle/>
          <a:p>
            <a:r>
              <a:rPr lang="ar-EG" sz="6000" b="0" dirty="0"/>
              <a:t>فَنَظَرَ نَظْرَةًۭ فِى ٱلنُّجُومِ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9B46106-91BE-C9CB-F3CE-7491295421FE}"/>
              </a:ext>
            </a:extLst>
          </p:cNvPr>
          <p:cNvSpPr txBox="1"/>
          <p:nvPr/>
        </p:nvSpPr>
        <p:spPr>
          <a:xfrm>
            <a:off x="2060711" y="4205686"/>
            <a:ext cx="8070575" cy="400110"/>
          </a:xfrm>
          <a:prstGeom prst="rect">
            <a:avLst/>
          </a:prstGeom>
          <a:noFill/>
        </p:spPr>
        <p:txBody>
          <a:bodyPr wrap="square">
            <a:spAutoFit/>
          </a:bodyPr>
          <a:lstStyle/>
          <a:p>
            <a:pPr algn="ctr" fontAlgn="base"/>
            <a:r>
              <a:rPr lang="en-US" sz="2000" dirty="0"/>
              <a:t>Then did he cast a glance at the Stars.</a:t>
            </a:r>
          </a:p>
        </p:txBody>
      </p:sp>
      <p:sp>
        <p:nvSpPr>
          <p:cNvPr id="3" name="TextBox 2">
            <a:extLst>
              <a:ext uri="{FF2B5EF4-FFF2-40B4-BE49-F238E27FC236}">
                <a16:creationId xmlns:a16="http://schemas.microsoft.com/office/drawing/2014/main" id="{1A4866DC-E096-DF1E-1DC9-DF8F35E9EC08}"/>
              </a:ext>
            </a:extLst>
          </p:cNvPr>
          <p:cNvSpPr txBox="1"/>
          <p:nvPr/>
        </p:nvSpPr>
        <p:spPr>
          <a:xfrm>
            <a:off x="2978082" y="39907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{88}</a:t>
            </a:r>
            <a:endParaRPr lang="en-US" sz="1400" dirty="0"/>
          </a:p>
        </p:txBody>
      </p:sp>
    </p:spTree>
    <p:extLst>
      <p:ext uri="{BB962C8B-B14F-4D97-AF65-F5344CB8AC3E}">
        <p14:creationId xmlns:p14="http://schemas.microsoft.com/office/powerpoint/2010/main" val="3229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551BE-1EF2-DB38-C68A-1D40F6760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189A2-1B82-B33D-71C6-43C73C4F233F}"/>
              </a:ext>
            </a:extLst>
          </p:cNvPr>
          <p:cNvSpPr>
            <a:spLocks noGrp="1"/>
          </p:cNvSpPr>
          <p:nvPr>
            <p:ph type="title"/>
          </p:nvPr>
        </p:nvSpPr>
        <p:spPr>
          <a:xfrm>
            <a:off x="1708884" y="1989062"/>
            <a:ext cx="8774232" cy="3450327"/>
          </a:xfrm>
        </p:spPr>
        <p:txBody>
          <a:bodyPr>
            <a:noAutofit/>
          </a:bodyPr>
          <a:lstStyle/>
          <a:p>
            <a:r>
              <a:rPr lang="ar-EG" sz="6000" b="0" dirty="0"/>
              <a:t>وَٱلْقَمَرَ قَدَّرْنَـٰهُ مَنَازِلَ حَتَّىٰ عَادَ كَٱلْعُرْجُونِ ٱلْقَدِيمِ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6F0E11C-A389-184A-F33C-3A090A26A747}"/>
              </a:ext>
            </a:extLst>
          </p:cNvPr>
          <p:cNvSpPr txBox="1"/>
          <p:nvPr/>
        </p:nvSpPr>
        <p:spPr>
          <a:xfrm>
            <a:off x="2060712" y="4508405"/>
            <a:ext cx="8070575" cy="707886"/>
          </a:xfrm>
          <a:prstGeom prst="rect">
            <a:avLst/>
          </a:prstGeom>
          <a:noFill/>
        </p:spPr>
        <p:txBody>
          <a:bodyPr wrap="square">
            <a:spAutoFit/>
          </a:bodyPr>
          <a:lstStyle/>
          <a:p>
            <a:pPr algn="ctr" fontAlgn="base"/>
            <a:r>
              <a:rPr lang="en-US" sz="2000" dirty="0"/>
              <a:t>And the Moon,- We have measured for her mansions (to traverse) till she returns like the old (and withered) lower part of a date-stalk.</a:t>
            </a:r>
          </a:p>
        </p:txBody>
      </p:sp>
      <p:sp>
        <p:nvSpPr>
          <p:cNvPr id="3" name="TextBox 2">
            <a:extLst>
              <a:ext uri="{FF2B5EF4-FFF2-40B4-BE49-F238E27FC236}">
                <a16:creationId xmlns:a16="http://schemas.microsoft.com/office/drawing/2014/main" id="{AB6DC2EF-2453-ED6E-F517-C686C73332F3}"/>
              </a:ext>
            </a:extLst>
          </p:cNvPr>
          <p:cNvSpPr txBox="1"/>
          <p:nvPr/>
        </p:nvSpPr>
        <p:spPr>
          <a:xfrm>
            <a:off x="3648011" y="4285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{39}</a:t>
            </a:r>
            <a:endParaRPr lang="en-US" sz="1400" dirty="0"/>
          </a:p>
        </p:txBody>
      </p:sp>
    </p:spTree>
    <p:extLst>
      <p:ext uri="{BB962C8B-B14F-4D97-AF65-F5344CB8AC3E}">
        <p14:creationId xmlns:p14="http://schemas.microsoft.com/office/powerpoint/2010/main" val="38664921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5F8C-E263-3415-826C-F824FD400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0AE88-C58B-2078-7176-3D5645ED5E9B}"/>
              </a:ext>
            </a:extLst>
          </p:cNvPr>
          <p:cNvSpPr>
            <a:spLocks noGrp="1"/>
          </p:cNvSpPr>
          <p:nvPr>
            <p:ph type="title"/>
          </p:nvPr>
        </p:nvSpPr>
        <p:spPr>
          <a:xfrm>
            <a:off x="1845567" y="2064218"/>
            <a:ext cx="8500865" cy="3450327"/>
          </a:xfrm>
        </p:spPr>
        <p:txBody>
          <a:bodyPr>
            <a:noAutofit/>
          </a:bodyPr>
          <a:lstStyle/>
          <a:p>
            <a:r>
              <a:rPr lang="ar-EG" sz="6000" b="0" dirty="0"/>
              <a:t>فَقَالَ إِنِّى سَقِيمٌۭ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00C6AC3-2FB3-2829-1839-C76EADBFA02D}"/>
              </a:ext>
            </a:extLst>
          </p:cNvPr>
          <p:cNvSpPr txBox="1"/>
          <p:nvPr/>
        </p:nvSpPr>
        <p:spPr>
          <a:xfrm>
            <a:off x="2060711" y="4230853"/>
            <a:ext cx="8070575" cy="400110"/>
          </a:xfrm>
          <a:prstGeom prst="rect">
            <a:avLst/>
          </a:prstGeom>
          <a:noFill/>
        </p:spPr>
        <p:txBody>
          <a:bodyPr wrap="square">
            <a:spAutoFit/>
          </a:bodyPr>
          <a:lstStyle/>
          <a:p>
            <a:pPr algn="ctr" fontAlgn="base"/>
            <a:r>
              <a:rPr lang="en-US" sz="2000" dirty="0"/>
              <a:t>And he said, "I am indeed sick (at heart)!"</a:t>
            </a:r>
          </a:p>
        </p:txBody>
      </p:sp>
      <p:sp>
        <p:nvSpPr>
          <p:cNvPr id="3" name="TextBox 2">
            <a:extLst>
              <a:ext uri="{FF2B5EF4-FFF2-40B4-BE49-F238E27FC236}">
                <a16:creationId xmlns:a16="http://schemas.microsoft.com/office/drawing/2014/main" id="{D7FB3A0B-52F4-F4AC-E97B-53248E0B9DFA}"/>
              </a:ext>
            </a:extLst>
          </p:cNvPr>
          <p:cNvSpPr txBox="1"/>
          <p:nvPr/>
        </p:nvSpPr>
        <p:spPr>
          <a:xfrm>
            <a:off x="3959594" y="39823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{89}</a:t>
            </a:r>
            <a:endParaRPr lang="en-US" sz="1400" dirty="0"/>
          </a:p>
        </p:txBody>
      </p:sp>
    </p:spTree>
    <p:extLst>
      <p:ext uri="{BB962C8B-B14F-4D97-AF65-F5344CB8AC3E}">
        <p14:creationId xmlns:p14="http://schemas.microsoft.com/office/powerpoint/2010/main" val="38524690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EC266-CBE5-8CB1-551D-D51802EFF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08305-187B-1F0A-551E-59423D6C141F}"/>
              </a:ext>
            </a:extLst>
          </p:cNvPr>
          <p:cNvSpPr>
            <a:spLocks noGrp="1"/>
          </p:cNvSpPr>
          <p:nvPr>
            <p:ph type="title"/>
          </p:nvPr>
        </p:nvSpPr>
        <p:spPr>
          <a:xfrm>
            <a:off x="1845567" y="2064218"/>
            <a:ext cx="8500865" cy="3450327"/>
          </a:xfrm>
        </p:spPr>
        <p:txBody>
          <a:bodyPr>
            <a:noAutofit/>
          </a:bodyPr>
          <a:lstStyle/>
          <a:p>
            <a:r>
              <a:rPr lang="ar-EG" sz="6000" b="0" dirty="0"/>
              <a:t>فَتَوَلَّوْا۟ عَنْهُ مُدْبِرِينَ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4DAA249-9D4B-BB1F-CC26-59168FA55C66}"/>
              </a:ext>
            </a:extLst>
          </p:cNvPr>
          <p:cNvSpPr txBox="1"/>
          <p:nvPr/>
        </p:nvSpPr>
        <p:spPr>
          <a:xfrm>
            <a:off x="2060711" y="4200099"/>
            <a:ext cx="8070575" cy="400110"/>
          </a:xfrm>
          <a:prstGeom prst="rect">
            <a:avLst/>
          </a:prstGeom>
          <a:noFill/>
        </p:spPr>
        <p:txBody>
          <a:bodyPr wrap="square">
            <a:spAutoFit/>
          </a:bodyPr>
          <a:lstStyle/>
          <a:p>
            <a:pPr algn="ctr" fontAlgn="base"/>
            <a:r>
              <a:rPr lang="en-US" sz="2000" dirty="0"/>
              <a:t>So they turned away from him, and departed.</a:t>
            </a:r>
          </a:p>
        </p:txBody>
      </p:sp>
      <p:sp>
        <p:nvSpPr>
          <p:cNvPr id="3" name="TextBox 2">
            <a:extLst>
              <a:ext uri="{FF2B5EF4-FFF2-40B4-BE49-F238E27FC236}">
                <a16:creationId xmlns:a16="http://schemas.microsoft.com/office/drawing/2014/main" id="{3CDBB3A3-90DD-9C5F-044F-FB6178D6491D}"/>
              </a:ext>
            </a:extLst>
          </p:cNvPr>
          <p:cNvSpPr txBox="1"/>
          <p:nvPr/>
        </p:nvSpPr>
        <p:spPr>
          <a:xfrm>
            <a:off x="3405921" y="39230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{90}</a:t>
            </a:r>
            <a:endParaRPr lang="en-US" sz="1400" dirty="0"/>
          </a:p>
        </p:txBody>
      </p:sp>
    </p:spTree>
    <p:extLst>
      <p:ext uri="{BB962C8B-B14F-4D97-AF65-F5344CB8AC3E}">
        <p14:creationId xmlns:p14="http://schemas.microsoft.com/office/powerpoint/2010/main" val="40769654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4B2E-9579-3B40-53CE-007FBAD05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76A3A-1207-F053-E2F2-8E995F785126}"/>
              </a:ext>
            </a:extLst>
          </p:cNvPr>
          <p:cNvSpPr>
            <a:spLocks noGrp="1"/>
          </p:cNvSpPr>
          <p:nvPr>
            <p:ph type="title"/>
          </p:nvPr>
        </p:nvSpPr>
        <p:spPr>
          <a:xfrm>
            <a:off x="1845567" y="2064218"/>
            <a:ext cx="8500865" cy="3450327"/>
          </a:xfrm>
        </p:spPr>
        <p:txBody>
          <a:bodyPr>
            <a:noAutofit/>
          </a:bodyPr>
          <a:lstStyle/>
          <a:p>
            <a:r>
              <a:rPr lang="ar-EG" sz="6000" b="0" dirty="0"/>
              <a:t>فَرَاغَ إِلَىٰٓ ءَالِهَتِهِمْ فَقَالَ أَلَا تَأْكُلُونَ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A4E420-6872-3360-2D79-E3EA03CA58D9}"/>
              </a:ext>
            </a:extLst>
          </p:cNvPr>
          <p:cNvSpPr txBox="1"/>
          <p:nvPr/>
        </p:nvSpPr>
        <p:spPr>
          <a:xfrm>
            <a:off x="2060711" y="4200099"/>
            <a:ext cx="8070575" cy="707886"/>
          </a:xfrm>
          <a:prstGeom prst="rect">
            <a:avLst/>
          </a:prstGeom>
          <a:noFill/>
        </p:spPr>
        <p:txBody>
          <a:bodyPr wrap="square">
            <a:spAutoFit/>
          </a:bodyPr>
          <a:lstStyle/>
          <a:p>
            <a:pPr algn="ctr" fontAlgn="base"/>
            <a:r>
              <a:rPr lang="en-US" sz="2000" dirty="0"/>
              <a:t>Then did he turn to their gods and said, "will ye not eat (of the offerings before you)?...</a:t>
            </a:r>
          </a:p>
        </p:txBody>
      </p:sp>
      <p:sp>
        <p:nvSpPr>
          <p:cNvPr id="3" name="TextBox 2">
            <a:extLst>
              <a:ext uri="{FF2B5EF4-FFF2-40B4-BE49-F238E27FC236}">
                <a16:creationId xmlns:a16="http://schemas.microsoft.com/office/drawing/2014/main" id="{48E40AD2-3536-FB09-D75B-0E4C2A6AED45}"/>
              </a:ext>
            </a:extLst>
          </p:cNvPr>
          <p:cNvSpPr txBox="1"/>
          <p:nvPr/>
        </p:nvSpPr>
        <p:spPr>
          <a:xfrm>
            <a:off x="1778456" y="38979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{91}</a:t>
            </a:r>
            <a:endParaRPr lang="en-US" sz="1400" dirty="0"/>
          </a:p>
        </p:txBody>
      </p:sp>
    </p:spTree>
    <p:extLst>
      <p:ext uri="{BB962C8B-B14F-4D97-AF65-F5344CB8AC3E}">
        <p14:creationId xmlns:p14="http://schemas.microsoft.com/office/powerpoint/2010/main" val="2937299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091E-99C2-0FD8-0B91-2AA976AA4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C5D4E-5C34-2283-DE3A-EED595A7399B}"/>
              </a:ext>
            </a:extLst>
          </p:cNvPr>
          <p:cNvSpPr>
            <a:spLocks noGrp="1"/>
          </p:cNvSpPr>
          <p:nvPr>
            <p:ph type="title"/>
          </p:nvPr>
        </p:nvSpPr>
        <p:spPr>
          <a:xfrm>
            <a:off x="1845567" y="2064218"/>
            <a:ext cx="8500865" cy="3450327"/>
          </a:xfrm>
        </p:spPr>
        <p:txBody>
          <a:bodyPr>
            <a:noAutofit/>
          </a:bodyPr>
          <a:lstStyle/>
          <a:p>
            <a:r>
              <a:rPr lang="ar-EG" sz="6000" b="0" dirty="0"/>
              <a:t>مَا لَكُمْ لَا تَنطِقُونَ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0AC9E8-38F3-7901-6276-730E9460E9C8}"/>
              </a:ext>
            </a:extLst>
          </p:cNvPr>
          <p:cNvSpPr txBox="1"/>
          <p:nvPr/>
        </p:nvSpPr>
        <p:spPr>
          <a:xfrm>
            <a:off x="2060711" y="4166577"/>
            <a:ext cx="8070575" cy="400110"/>
          </a:xfrm>
          <a:prstGeom prst="rect">
            <a:avLst/>
          </a:prstGeom>
          <a:noFill/>
        </p:spPr>
        <p:txBody>
          <a:bodyPr wrap="square">
            <a:spAutoFit/>
          </a:bodyPr>
          <a:lstStyle/>
          <a:p>
            <a:pPr algn="ctr" fontAlgn="base"/>
            <a:r>
              <a:rPr lang="en-US" sz="2000" dirty="0"/>
              <a:t>"What is the matter with you that ye speak not (intelligently)?"</a:t>
            </a:r>
          </a:p>
        </p:txBody>
      </p:sp>
      <p:sp>
        <p:nvSpPr>
          <p:cNvPr id="3" name="TextBox 2">
            <a:extLst>
              <a:ext uri="{FF2B5EF4-FFF2-40B4-BE49-F238E27FC236}">
                <a16:creationId xmlns:a16="http://schemas.microsoft.com/office/drawing/2014/main" id="{6524C230-C03B-2C99-99E7-B8C1E3AD7E51}"/>
              </a:ext>
            </a:extLst>
          </p:cNvPr>
          <p:cNvSpPr txBox="1"/>
          <p:nvPr/>
        </p:nvSpPr>
        <p:spPr>
          <a:xfrm>
            <a:off x="3624034" y="38727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{92}</a:t>
            </a:r>
            <a:endParaRPr lang="en-US" sz="1400" dirty="0"/>
          </a:p>
        </p:txBody>
      </p:sp>
    </p:spTree>
    <p:extLst>
      <p:ext uri="{BB962C8B-B14F-4D97-AF65-F5344CB8AC3E}">
        <p14:creationId xmlns:p14="http://schemas.microsoft.com/office/powerpoint/2010/main" val="15845531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7770-0DFA-75F8-AEDE-A3E04734D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876E3-ECA4-C9A3-2695-06F5A0C8BA6E}"/>
              </a:ext>
            </a:extLst>
          </p:cNvPr>
          <p:cNvSpPr>
            <a:spLocks noGrp="1"/>
          </p:cNvSpPr>
          <p:nvPr>
            <p:ph type="title"/>
          </p:nvPr>
        </p:nvSpPr>
        <p:spPr>
          <a:xfrm>
            <a:off x="1845567" y="2064218"/>
            <a:ext cx="8500865" cy="3450327"/>
          </a:xfrm>
        </p:spPr>
        <p:txBody>
          <a:bodyPr>
            <a:noAutofit/>
          </a:bodyPr>
          <a:lstStyle/>
          <a:p>
            <a:r>
              <a:rPr lang="ar-EG" sz="6000" b="0" dirty="0"/>
              <a:t>فَرَاغَ عَلَيْهِمْ ضَرْبًۢا بِٱلْيَمِينِ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8D881E-DCE1-9D03-9BC2-BA88B7B658CA}"/>
              </a:ext>
            </a:extLst>
          </p:cNvPr>
          <p:cNvSpPr txBox="1"/>
          <p:nvPr/>
        </p:nvSpPr>
        <p:spPr>
          <a:xfrm>
            <a:off x="2060711" y="4188993"/>
            <a:ext cx="8070575" cy="400110"/>
          </a:xfrm>
          <a:prstGeom prst="rect">
            <a:avLst/>
          </a:prstGeom>
          <a:noFill/>
        </p:spPr>
        <p:txBody>
          <a:bodyPr wrap="square">
            <a:spAutoFit/>
          </a:bodyPr>
          <a:lstStyle/>
          <a:p>
            <a:pPr algn="ctr" fontAlgn="base"/>
            <a:r>
              <a:rPr lang="en-US" sz="2000" dirty="0"/>
              <a:t>Then did he turn upon them, striking (them) with the right hand.</a:t>
            </a:r>
          </a:p>
        </p:txBody>
      </p:sp>
      <p:sp>
        <p:nvSpPr>
          <p:cNvPr id="3" name="TextBox 2">
            <a:extLst>
              <a:ext uri="{FF2B5EF4-FFF2-40B4-BE49-F238E27FC236}">
                <a16:creationId xmlns:a16="http://schemas.microsoft.com/office/drawing/2014/main" id="{87620F8A-8D79-CD10-5D18-04D0B6460418}"/>
              </a:ext>
            </a:extLst>
          </p:cNvPr>
          <p:cNvSpPr txBox="1"/>
          <p:nvPr/>
        </p:nvSpPr>
        <p:spPr>
          <a:xfrm>
            <a:off x="2583800" y="38812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{93}</a:t>
            </a:r>
            <a:endParaRPr lang="en-US" sz="1400" dirty="0"/>
          </a:p>
        </p:txBody>
      </p:sp>
    </p:spTree>
    <p:extLst>
      <p:ext uri="{BB962C8B-B14F-4D97-AF65-F5344CB8AC3E}">
        <p14:creationId xmlns:p14="http://schemas.microsoft.com/office/powerpoint/2010/main" val="23016646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A7BFB-7F60-BFE5-1A6C-D5797975E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3E1EF-77AB-1098-CB98-CB72F2C99985}"/>
              </a:ext>
            </a:extLst>
          </p:cNvPr>
          <p:cNvSpPr>
            <a:spLocks noGrp="1"/>
          </p:cNvSpPr>
          <p:nvPr>
            <p:ph type="title"/>
          </p:nvPr>
        </p:nvSpPr>
        <p:spPr>
          <a:xfrm>
            <a:off x="1845567" y="2064218"/>
            <a:ext cx="8500865" cy="3450327"/>
          </a:xfrm>
        </p:spPr>
        <p:txBody>
          <a:bodyPr>
            <a:noAutofit/>
          </a:bodyPr>
          <a:lstStyle/>
          <a:p>
            <a:r>
              <a:rPr lang="ar-EG" sz="6000" b="0" dirty="0"/>
              <a:t>فَأَقْبَلُوٓا۟ إِلَيْهِ يَزِفُّونَ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A45711C-A55F-43A1-AF07-FF62A2469190}"/>
              </a:ext>
            </a:extLst>
          </p:cNvPr>
          <p:cNvSpPr txBox="1"/>
          <p:nvPr/>
        </p:nvSpPr>
        <p:spPr>
          <a:xfrm>
            <a:off x="2060711" y="4188993"/>
            <a:ext cx="8070575" cy="400110"/>
          </a:xfrm>
          <a:prstGeom prst="rect">
            <a:avLst/>
          </a:prstGeom>
          <a:noFill/>
        </p:spPr>
        <p:txBody>
          <a:bodyPr wrap="square">
            <a:spAutoFit/>
          </a:bodyPr>
          <a:lstStyle/>
          <a:p>
            <a:pPr algn="ctr" fontAlgn="base"/>
            <a:r>
              <a:rPr lang="en-US" sz="2000" dirty="0"/>
              <a:t>Then came (the worshippers) with hurried steps, and faced (him).</a:t>
            </a:r>
          </a:p>
        </p:txBody>
      </p:sp>
      <p:sp>
        <p:nvSpPr>
          <p:cNvPr id="3" name="TextBox 2">
            <a:extLst>
              <a:ext uri="{FF2B5EF4-FFF2-40B4-BE49-F238E27FC236}">
                <a16:creationId xmlns:a16="http://schemas.microsoft.com/office/drawing/2014/main" id="{15F3D1FF-B373-1A82-EFF4-575BDB9939B2}"/>
              </a:ext>
            </a:extLst>
          </p:cNvPr>
          <p:cNvSpPr txBox="1"/>
          <p:nvPr/>
        </p:nvSpPr>
        <p:spPr>
          <a:xfrm>
            <a:off x="3514978" y="3881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{94}</a:t>
            </a:r>
            <a:endParaRPr lang="en-US" sz="1400" dirty="0"/>
          </a:p>
        </p:txBody>
      </p:sp>
    </p:spTree>
    <p:extLst>
      <p:ext uri="{BB962C8B-B14F-4D97-AF65-F5344CB8AC3E}">
        <p14:creationId xmlns:p14="http://schemas.microsoft.com/office/powerpoint/2010/main" val="17048198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97AD6-604A-DDF6-5784-21B95218A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D9D65-B218-6DC6-E231-2FEE46AE1A22}"/>
              </a:ext>
            </a:extLst>
          </p:cNvPr>
          <p:cNvSpPr>
            <a:spLocks noGrp="1"/>
          </p:cNvSpPr>
          <p:nvPr>
            <p:ph type="title"/>
          </p:nvPr>
        </p:nvSpPr>
        <p:spPr>
          <a:xfrm>
            <a:off x="1845567" y="2064218"/>
            <a:ext cx="8500865" cy="3450327"/>
          </a:xfrm>
        </p:spPr>
        <p:txBody>
          <a:bodyPr>
            <a:noAutofit/>
          </a:bodyPr>
          <a:lstStyle/>
          <a:p>
            <a:r>
              <a:rPr lang="ar-EG" sz="6000" b="0" dirty="0"/>
              <a:t>قَالَ أَتَعْبُدُونَ مَا تَنْحِتُونَ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666F8C-FB30-6058-CA20-7DF37A323E1B}"/>
              </a:ext>
            </a:extLst>
          </p:cNvPr>
          <p:cNvSpPr txBox="1"/>
          <p:nvPr/>
        </p:nvSpPr>
        <p:spPr>
          <a:xfrm>
            <a:off x="2060711" y="4169600"/>
            <a:ext cx="8070575" cy="400110"/>
          </a:xfrm>
          <a:prstGeom prst="rect">
            <a:avLst/>
          </a:prstGeom>
          <a:noFill/>
        </p:spPr>
        <p:txBody>
          <a:bodyPr wrap="square">
            <a:spAutoFit/>
          </a:bodyPr>
          <a:lstStyle/>
          <a:p>
            <a:pPr algn="ctr" fontAlgn="base"/>
            <a:r>
              <a:rPr lang="en-US" sz="2000" dirty="0"/>
              <a:t>He said: "Worship ye that which ye have (yourselves) carved?</a:t>
            </a:r>
          </a:p>
        </p:txBody>
      </p:sp>
      <p:sp>
        <p:nvSpPr>
          <p:cNvPr id="3" name="TextBox 2">
            <a:extLst>
              <a:ext uri="{FF2B5EF4-FFF2-40B4-BE49-F238E27FC236}">
                <a16:creationId xmlns:a16="http://schemas.microsoft.com/office/drawing/2014/main" id="{656A6211-B062-8035-74CF-62A24E23E0A8}"/>
              </a:ext>
            </a:extLst>
          </p:cNvPr>
          <p:cNvSpPr txBox="1"/>
          <p:nvPr/>
        </p:nvSpPr>
        <p:spPr>
          <a:xfrm>
            <a:off x="2910970" y="38757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{95}</a:t>
            </a:r>
            <a:endParaRPr lang="en-US" sz="1400" dirty="0"/>
          </a:p>
        </p:txBody>
      </p:sp>
    </p:spTree>
    <p:extLst>
      <p:ext uri="{BB962C8B-B14F-4D97-AF65-F5344CB8AC3E}">
        <p14:creationId xmlns:p14="http://schemas.microsoft.com/office/powerpoint/2010/main" val="15365748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597E-DBEF-3741-A4E0-41BE07E44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B574F-CB72-8FB6-ECD9-7695E90DBBFA}"/>
              </a:ext>
            </a:extLst>
          </p:cNvPr>
          <p:cNvSpPr>
            <a:spLocks noGrp="1"/>
          </p:cNvSpPr>
          <p:nvPr>
            <p:ph type="title"/>
          </p:nvPr>
        </p:nvSpPr>
        <p:spPr>
          <a:xfrm>
            <a:off x="1845567" y="2064218"/>
            <a:ext cx="8500865" cy="3450327"/>
          </a:xfrm>
        </p:spPr>
        <p:txBody>
          <a:bodyPr>
            <a:noAutofit/>
          </a:bodyPr>
          <a:lstStyle/>
          <a:p>
            <a:r>
              <a:rPr lang="ar-EG" sz="6000" b="0" dirty="0"/>
              <a:t>وَٱللَّهُ خَلَقَكُمْ وَمَا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438E30B-5470-3B30-8505-6BEACBF4A87D}"/>
              </a:ext>
            </a:extLst>
          </p:cNvPr>
          <p:cNvSpPr txBox="1"/>
          <p:nvPr/>
        </p:nvSpPr>
        <p:spPr>
          <a:xfrm>
            <a:off x="2060711" y="4169600"/>
            <a:ext cx="8070575" cy="400110"/>
          </a:xfrm>
          <a:prstGeom prst="rect">
            <a:avLst/>
          </a:prstGeom>
          <a:noFill/>
        </p:spPr>
        <p:txBody>
          <a:bodyPr wrap="square">
            <a:spAutoFit/>
          </a:bodyPr>
          <a:lstStyle/>
          <a:p>
            <a:pPr algn="ctr" fontAlgn="base"/>
            <a:r>
              <a:rPr lang="en-US" sz="2000" dirty="0"/>
              <a:t>"But Allah has created you and your handwork!"</a:t>
            </a:r>
          </a:p>
        </p:txBody>
      </p:sp>
      <p:sp>
        <p:nvSpPr>
          <p:cNvPr id="3" name="TextBox 2">
            <a:extLst>
              <a:ext uri="{FF2B5EF4-FFF2-40B4-BE49-F238E27FC236}">
                <a16:creationId xmlns:a16="http://schemas.microsoft.com/office/drawing/2014/main" id="{68E2371E-D38E-A5A1-3479-5203F1FF7909}"/>
              </a:ext>
            </a:extLst>
          </p:cNvPr>
          <p:cNvSpPr txBox="1"/>
          <p:nvPr/>
        </p:nvSpPr>
        <p:spPr>
          <a:xfrm>
            <a:off x="2902581" y="38618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{96}</a:t>
            </a:r>
            <a:endParaRPr lang="en-US" sz="1400" dirty="0"/>
          </a:p>
        </p:txBody>
      </p:sp>
    </p:spTree>
    <p:extLst>
      <p:ext uri="{BB962C8B-B14F-4D97-AF65-F5344CB8AC3E}">
        <p14:creationId xmlns:p14="http://schemas.microsoft.com/office/powerpoint/2010/main" val="1849064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98F2-0B4D-B108-C710-1CC078104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1706F-CD0B-0D3F-2E99-26C193D1AFAC}"/>
              </a:ext>
            </a:extLst>
          </p:cNvPr>
          <p:cNvSpPr>
            <a:spLocks noGrp="1"/>
          </p:cNvSpPr>
          <p:nvPr>
            <p:ph type="title"/>
          </p:nvPr>
        </p:nvSpPr>
        <p:spPr>
          <a:xfrm>
            <a:off x="1845567" y="2064218"/>
            <a:ext cx="8500865" cy="3450327"/>
          </a:xfrm>
        </p:spPr>
        <p:txBody>
          <a:bodyPr>
            <a:noAutofit/>
          </a:bodyPr>
          <a:lstStyle/>
          <a:p>
            <a:r>
              <a:rPr lang="ar-EG" sz="6000" b="0" dirty="0"/>
              <a:t>قَالُوا۟ ٱبْنُوا۟ لَهُۥ بُنْيَـٰنًۭا فَأَلْقُوهُ فِى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D354E7-768B-D721-83AD-04333B4DB222}"/>
              </a:ext>
            </a:extLst>
          </p:cNvPr>
          <p:cNvSpPr txBox="1"/>
          <p:nvPr/>
        </p:nvSpPr>
        <p:spPr>
          <a:xfrm>
            <a:off x="2060711" y="4169600"/>
            <a:ext cx="8070575" cy="400110"/>
          </a:xfrm>
          <a:prstGeom prst="rect">
            <a:avLst/>
          </a:prstGeom>
          <a:noFill/>
        </p:spPr>
        <p:txBody>
          <a:bodyPr wrap="square">
            <a:spAutoFit/>
          </a:bodyPr>
          <a:lstStyle/>
          <a:p>
            <a:pPr algn="ctr" fontAlgn="base"/>
            <a:r>
              <a:rPr lang="en-US" sz="2000" dirty="0"/>
              <a:t>They said, "Build him a furnace, and throw him into the blazing fire!"</a:t>
            </a:r>
          </a:p>
        </p:txBody>
      </p:sp>
      <p:sp>
        <p:nvSpPr>
          <p:cNvPr id="3" name="TextBox 2">
            <a:extLst>
              <a:ext uri="{FF2B5EF4-FFF2-40B4-BE49-F238E27FC236}">
                <a16:creationId xmlns:a16="http://schemas.microsoft.com/office/drawing/2014/main" id="{7305654F-11E3-2F99-8374-218F00178431}"/>
              </a:ext>
            </a:extLst>
          </p:cNvPr>
          <p:cNvSpPr txBox="1"/>
          <p:nvPr/>
        </p:nvSpPr>
        <p:spPr>
          <a:xfrm>
            <a:off x="1503396" y="40157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{97}</a:t>
            </a:r>
            <a:endParaRPr lang="en-US" sz="1400" dirty="0"/>
          </a:p>
        </p:txBody>
      </p:sp>
    </p:spTree>
    <p:extLst>
      <p:ext uri="{BB962C8B-B14F-4D97-AF65-F5344CB8AC3E}">
        <p14:creationId xmlns:p14="http://schemas.microsoft.com/office/powerpoint/2010/main" val="281793110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CDD1-E619-DF8F-4AB4-5F43EEFD4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0BD68-2264-0896-DA9F-82D64EB44593}"/>
              </a:ext>
            </a:extLst>
          </p:cNvPr>
          <p:cNvSpPr>
            <a:spLocks noGrp="1"/>
          </p:cNvSpPr>
          <p:nvPr>
            <p:ph type="title"/>
          </p:nvPr>
        </p:nvSpPr>
        <p:spPr>
          <a:xfrm>
            <a:off x="1845567" y="2064218"/>
            <a:ext cx="8500865" cy="3450327"/>
          </a:xfrm>
        </p:spPr>
        <p:txBody>
          <a:bodyPr>
            <a:noAutofit/>
          </a:bodyPr>
          <a:lstStyle/>
          <a:p>
            <a:r>
              <a:rPr lang="ar-EG" sz="6000" b="0" dirty="0"/>
              <a:t>فَأَرَادُوا۟ بِهِۦ كَيْدًۭا فَجَعَلْنَـٰهُمُ ٱلْأَسْفَلِينَ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92913B-106B-7083-B26E-78F64D31C472}"/>
              </a:ext>
            </a:extLst>
          </p:cNvPr>
          <p:cNvSpPr txBox="1"/>
          <p:nvPr/>
        </p:nvSpPr>
        <p:spPr>
          <a:xfrm>
            <a:off x="2060711" y="4169600"/>
            <a:ext cx="8070575" cy="707886"/>
          </a:xfrm>
          <a:prstGeom prst="rect">
            <a:avLst/>
          </a:prstGeom>
          <a:noFill/>
        </p:spPr>
        <p:txBody>
          <a:bodyPr wrap="square">
            <a:spAutoFit/>
          </a:bodyPr>
          <a:lstStyle/>
          <a:p>
            <a:pPr algn="ctr" fontAlgn="base"/>
            <a:r>
              <a:rPr lang="en-US" sz="2000" dirty="0"/>
              <a:t>(This failing), they then sought a stratagem against him, but We made them the ones most humiliated!</a:t>
            </a:r>
          </a:p>
        </p:txBody>
      </p:sp>
      <p:sp>
        <p:nvSpPr>
          <p:cNvPr id="3" name="TextBox 2">
            <a:extLst>
              <a:ext uri="{FF2B5EF4-FFF2-40B4-BE49-F238E27FC236}">
                <a16:creationId xmlns:a16="http://schemas.microsoft.com/office/drawing/2014/main" id="{744DD772-58A3-6772-DC47-2BFB2391C70D}"/>
              </a:ext>
            </a:extLst>
          </p:cNvPr>
          <p:cNvSpPr txBox="1"/>
          <p:nvPr/>
        </p:nvSpPr>
        <p:spPr>
          <a:xfrm>
            <a:off x="1718542" y="3789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{98}</a:t>
            </a:r>
            <a:endParaRPr lang="en-US" sz="1400" dirty="0"/>
          </a:p>
        </p:txBody>
      </p:sp>
    </p:spTree>
    <p:extLst>
      <p:ext uri="{BB962C8B-B14F-4D97-AF65-F5344CB8AC3E}">
        <p14:creationId xmlns:p14="http://schemas.microsoft.com/office/powerpoint/2010/main" val="67491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7B0B-5A8A-E0FB-6D64-1DDF968D3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C7394-1DE8-A034-0CE7-B30A5BFD119D}"/>
              </a:ext>
            </a:extLst>
          </p:cNvPr>
          <p:cNvSpPr>
            <a:spLocks noGrp="1"/>
          </p:cNvSpPr>
          <p:nvPr>
            <p:ph type="title"/>
          </p:nvPr>
        </p:nvSpPr>
        <p:spPr>
          <a:xfrm>
            <a:off x="1708884" y="1905172"/>
            <a:ext cx="8774232" cy="3450327"/>
          </a:xfrm>
        </p:spPr>
        <p:txBody>
          <a:bodyPr>
            <a:noAutofit/>
          </a:bodyPr>
          <a:lstStyle/>
          <a:p>
            <a:r>
              <a:rPr lang="ar-EG" sz="5400" b="0" dirty="0"/>
              <a:t>لَا ٱلشَّمْسُ يَنۢبَغِى لَهَآ أَن تُدْرِكَ ٱلْقَمَرَ وَلَا ٱلَّيْلُ سَابِقُ ٱلنَّهَارِۚ وَكُلٌّۭ فِى فَلَكٍۢ يَسْبَحُونَ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1502A5-C22F-8193-294F-04338B66EF91}"/>
              </a:ext>
            </a:extLst>
          </p:cNvPr>
          <p:cNvSpPr txBox="1"/>
          <p:nvPr/>
        </p:nvSpPr>
        <p:spPr>
          <a:xfrm>
            <a:off x="2060712" y="4375545"/>
            <a:ext cx="8070575" cy="1015663"/>
          </a:xfrm>
          <a:prstGeom prst="rect">
            <a:avLst/>
          </a:prstGeom>
          <a:noFill/>
        </p:spPr>
        <p:txBody>
          <a:bodyPr wrap="square">
            <a:spAutoFit/>
          </a:bodyPr>
          <a:lstStyle/>
          <a:p>
            <a:pPr algn="ctr" fontAlgn="base"/>
            <a:r>
              <a:rPr lang="en-US" sz="2000" dirty="0"/>
              <a:t>It is not permitted to the Sun to catch up the Moon, nor can the Night outstrip the Day: Each (just) swims along in (its own) orbit (according to Law).</a:t>
            </a:r>
          </a:p>
        </p:txBody>
      </p:sp>
      <p:sp>
        <p:nvSpPr>
          <p:cNvPr id="3" name="TextBox 2">
            <a:extLst>
              <a:ext uri="{FF2B5EF4-FFF2-40B4-BE49-F238E27FC236}">
                <a16:creationId xmlns:a16="http://schemas.microsoft.com/office/drawing/2014/main" id="{B2169050-26C5-2DBD-4776-A4E877687DF3}"/>
              </a:ext>
            </a:extLst>
          </p:cNvPr>
          <p:cNvSpPr txBox="1"/>
          <p:nvPr/>
        </p:nvSpPr>
        <p:spPr>
          <a:xfrm>
            <a:off x="1506094" y="40831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17427216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76145-CF04-7B9C-C023-9F835C1D8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0E013-AA1E-B52F-0D3D-0E6283D4A46F}"/>
              </a:ext>
            </a:extLst>
          </p:cNvPr>
          <p:cNvSpPr>
            <a:spLocks noGrp="1"/>
          </p:cNvSpPr>
          <p:nvPr>
            <p:ph type="title"/>
          </p:nvPr>
        </p:nvSpPr>
        <p:spPr>
          <a:xfrm>
            <a:off x="1845567" y="2064218"/>
            <a:ext cx="8500865" cy="3450327"/>
          </a:xfrm>
        </p:spPr>
        <p:txBody>
          <a:bodyPr>
            <a:noAutofit/>
          </a:bodyPr>
          <a:lstStyle/>
          <a:p>
            <a:r>
              <a:rPr lang="ar-EG" sz="6000" b="0" dirty="0"/>
              <a:t>وَقَالَ إِنِّى ذَاهِبٌ إِلَىٰ رَبِّى سَيَهْدِينِ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6EC08B-AF14-EDC8-A0AB-C2A9E5A36B95}"/>
              </a:ext>
            </a:extLst>
          </p:cNvPr>
          <p:cNvSpPr txBox="1"/>
          <p:nvPr/>
        </p:nvSpPr>
        <p:spPr>
          <a:xfrm>
            <a:off x="2060711" y="4169600"/>
            <a:ext cx="8070575" cy="400110"/>
          </a:xfrm>
          <a:prstGeom prst="rect">
            <a:avLst/>
          </a:prstGeom>
          <a:noFill/>
        </p:spPr>
        <p:txBody>
          <a:bodyPr wrap="square">
            <a:spAutoFit/>
          </a:bodyPr>
          <a:lstStyle/>
          <a:p>
            <a:pPr algn="ctr" fontAlgn="base"/>
            <a:r>
              <a:rPr lang="en-US" sz="2000" dirty="0"/>
              <a:t>He said: "I will go to my Lord! He will surely guide me!</a:t>
            </a:r>
          </a:p>
        </p:txBody>
      </p:sp>
      <p:sp>
        <p:nvSpPr>
          <p:cNvPr id="3" name="TextBox 2">
            <a:extLst>
              <a:ext uri="{FF2B5EF4-FFF2-40B4-BE49-F238E27FC236}">
                <a16:creationId xmlns:a16="http://schemas.microsoft.com/office/drawing/2014/main" id="{EDBBF574-6108-4A3B-2D7F-7DFF8F70CEB2}"/>
              </a:ext>
            </a:extLst>
          </p:cNvPr>
          <p:cNvSpPr txBox="1"/>
          <p:nvPr/>
        </p:nvSpPr>
        <p:spPr>
          <a:xfrm>
            <a:off x="1718542" y="386182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{99}</a:t>
            </a:r>
            <a:endParaRPr lang="en-US" sz="1400" dirty="0"/>
          </a:p>
        </p:txBody>
      </p:sp>
    </p:spTree>
    <p:extLst>
      <p:ext uri="{BB962C8B-B14F-4D97-AF65-F5344CB8AC3E}">
        <p14:creationId xmlns:p14="http://schemas.microsoft.com/office/powerpoint/2010/main" val="840567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E6552-A133-5E2F-7145-8C01D6D3B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25B4D-6CC4-382B-CB52-0834F71DE01C}"/>
              </a:ext>
            </a:extLst>
          </p:cNvPr>
          <p:cNvSpPr>
            <a:spLocks noGrp="1"/>
          </p:cNvSpPr>
          <p:nvPr>
            <p:ph type="title"/>
          </p:nvPr>
        </p:nvSpPr>
        <p:spPr>
          <a:xfrm>
            <a:off x="1845567" y="2064218"/>
            <a:ext cx="8500865" cy="3450327"/>
          </a:xfrm>
        </p:spPr>
        <p:txBody>
          <a:bodyPr>
            <a:noAutofit/>
          </a:bodyPr>
          <a:lstStyle/>
          <a:p>
            <a:r>
              <a:rPr lang="ar-EG" sz="6000" b="0" dirty="0"/>
              <a:t>رَبِّ هَبْ لِى مِنَ ٱلصَّـٰلِحِينَ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57B39DF-FCEC-63C0-C723-1290253861CF}"/>
              </a:ext>
            </a:extLst>
          </p:cNvPr>
          <p:cNvSpPr txBox="1"/>
          <p:nvPr/>
        </p:nvSpPr>
        <p:spPr>
          <a:xfrm>
            <a:off x="2060711" y="4169600"/>
            <a:ext cx="8070575" cy="400110"/>
          </a:xfrm>
          <a:prstGeom prst="rect">
            <a:avLst/>
          </a:prstGeom>
          <a:noFill/>
        </p:spPr>
        <p:txBody>
          <a:bodyPr wrap="square">
            <a:spAutoFit/>
          </a:bodyPr>
          <a:lstStyle/>
          <a:p>
            <a:pPr algn="ctr" fontAlgn="base"/>
            <a:r>
              <a:rPr lang="en-US" sz="2000" dirty="0"/>
              <a:t>"O my Lord! Grant me a righteous (son)!"</a:t>
            </a:r>
          </a:p>
        </p:txBody>
      </p:sp>
      <p:sp>
        <p:nvSpPr>
          <p:cNvPr id="3" name="TextBox 2">
            <a:extLst>
              <a:ext uri="{FF2B5EF4-FFF2-40B4-BE49-F238E27FC236}">
                <a16:creationId xmlns:a16="http://schemas.microsoft.com/office/drawing/2014/main" id="{2CB58A31-61BB-99EC-BCA3-FC7A49C6613E}"/>
              </a:ext>
            </a:extLst>
          </p:cNvPr>
          <p:cNvSpPr txBox="1"/>
          <p:nvPr/>
        </p:nvSpPr>
        <p:spPr>
          <a:xfrm>
            <a:off x="2398050" y="38618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{100}</a:t>
            </a:r>
            <a:endParaRPr lang="en-US" sz="1400" dirty="0"/>
          </a:p>
        </p:txBody>
      </p:sp>
    </p:spTree>
    <p:extLst>
      <p:ext uri="{BB962C8B-B14F-4D97-AF65-F5344CB8AC3E}">
        <p14:creationId xmlns:p14="http://schemas.microsoft.com/office/powerpoint/2010/main" val="2714187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1B5C-A01A-B70D-02EB-7497B1A5D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5F611-AE6B-D19F-C4BB-EB28080C7746}"/>
              </a:ext>
            </a:extLst>
          </p:cNvPr>
          <p:cNvSpPr>
            <a:spLocks noGrp="1"/>
          </p:cNvSpPr>
          <p:nvPr>
            <p:ph type="title"/>
          </p:nvPr>
        </p:nvSpPr>
        <p:spPr>
          <a:xfrm>
            <a:off x="1845567" y="2064218"/>
            <a:ext cx="8500865" cy="3450327"/>
          </a:xfrm>
        </p:spPr>
        <p:txBody>
          <a:bodyPr>
            <a:noAutofit/>
          </a:bodyPr>
          <a:lstStyle/>
          <a:p>
            <a:r>
              <a:rPr lang="ar-EG" sz="6000" b="0" dirty="0"/>
              <a:t>فَبَشَّرْنَـٰهُ بِغُلَـٰمٍ حَلِيمٍۢ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53F3AE-0212-A5BC-ED89-D2B0BE70158F}"/>
              </a:ext>
            </a:extLst>
          </p:cNvPr>
          <p:cNvSpPr txBox="1"/>
          <p:nvPr/>
        </p:nvSpPr>
        <p:spPr>
          <a:xfrm>
            <a:off x="2060711" y="4258821"/>
            <a:ext cx="8070575" cy="400110"/>
          </a:xfrm>
          <a:prstGeom prst="rect">
            <a:avLst/>
          </a:prstGeom>
          <a:noFill/>
        </p:spPr>
        <p:txBody>
          <a:bodyPr wrap="square">
            <a:spAutoFit/>
          </a:bodyPr>
          <a:lstStyle/>
          <a:p>
            <a:pPr algn="ctr" fontAlgn="base"/>
            <a:r>
              <a:rPr lang="en-US" sz="2000" dirty="0"/>
              <a:t>So We gave him the good news of a boy ready to suffer and forbear.</a:t>
            </a:r>
          </a:p>
        </p:txBody>
      </p:sp>
      <p:sp>
        <p:nvSpPr>
          <p:cNvPr id="3" name="TextBox 2">
            <a:extLst>
              <a:ext uri="{FF2B5EF4-FFF2-40B4-BE49-F238E27FC236}">
                <a16:creationId xmlns:a16="http://schemas.microsoft.com/office/drawing/2014/main" id="{479A6BD1-F711-0CC5-F826-98736D9ADF28}"/>
              </a:ext>
            </a:extLst>
          </p:cNvPr>
          <p:cNvSpPr txBox="1"/>
          <p:nvPr/>
        </p:nvSpPr>
        <p:spPr>
          <a:xfrm>
            <a:off x="3413118" y="399353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{101}</a:t>
            </a:r>
            <a:endParaRPr lang="en-US" sz="1400" dirty="0"/>
          </a:p>
        </p:txBody>
      </p:sp>
    </p:spTree>
    <p:extLst>
      <p:ext uri="{BB962C8B-B14F-4D97-AF65-F5344CB8AC3E}">
        <p14:creationId xmlns:p14="http://schemas.microsoft.com/office/powerpoint/2010/main" val="24795110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6838-A5CA-D150-C85D-5141C137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A4AA1-896A-D53D-9AB2-E9D8755BEB63}"/>
              </a:ext>
            </a:extLst>
          </p:cNvPr>
          <p:cNvSpPr>
            <a:spLocks noGrp="1"/>
          </p:cNvSpPr>
          <p:nvPr>
            <p:ph type="title"/>
          </p:nvPr>
        </p:nvSpPr>
        <p:spPr>
          <a:xfrm>
            <a:off x="1845568" y="1435043"/>
            <a:ext cx="8500865" cy="3450327"/>
          </a:xfrm>
        </p:spPr>
        <p:txBody>
          <a:bodyPr>
            <a:noAutofit/>
          </a:bodyPr>
          <a:lstStyle/>
          <a:p>
            <a:r>
              <a:rPr lang="ar-EG" sz="5400" b="0" dirty="0"/>
              <a:t>فَلَمَّا بَلَغَ مَعَهُ ٱلسَّعْىَ قَالَ يَـٰبُنَىَّ إِنِّىٓ أَرَىٰ فِى ٱلْمَنَامِ أَنِّىٓ أَذْبَحُكَ فَٱنظُرْ مَاذَا تَرَىٰۚ قَالَ يَـٰٓأَبَتِ ٱفْعَلْ مَا تُؤْمَرُۖ سَتَجِدُنِىٓ إِن شَآءَ ٱللَّهُ مِنَ ٱلصَّـٰبِرِينَ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1687EF-2015-9684-2ECD-2AC3D675A88E}"/>
              </a:ext>
            </a:extLst>
          </p:cNvPr>
          <p:cNvSpPr txBox="1"/>
          <p:nvPr/>
        </p:nvSpPr>
        <p:spPr>
          <a:xfrm>
            <a:off x="2060712" y="4585991"/>
            <a:ext cx="8070575" cy="1323439"/>
          </a:xfrm>
          <a:prstGeom prst="rect">
            <a:avLst/>
          </a:prstGeom>
          <a:noFill/>
        </p:spPr>
        <p:txBody>
          <a:bodyPr wrap="square">
            <a:spAutoFit/>
          </a:bodyPr>
          <a:lstStyle/>
          <a:p>
            <a:pPr algn="ctr" fontAlgn="base"/>
            <a:r>
              <a:rPr lang="en-US" sz="2000" dirty="0"/>
              <a:t>Then, when (the son) reached (the age of) (serious) work with him, he said: "O my son! I see in vision that I offer thee in sacrifice: Now see what is thy view!" (The son) said: "O my father! Do as thou art commanded: thou will find me, if Allah so wills one </a:t>
            </a:r>
            <a:r>
              <a:rPr lang="en-US" sz="2000" dirty="0" err="1"/>
              <a:t>practising</a:t>
            </a:r>
            <a:r>
              <a:rPr lang="en-US" sz="2000" dirty="0"/>
              <a:t> Patience and Constancy!"</a:t>
            </a:r>
          </a:p>
        </p:txBody>
      </p:sp>
      <p:sp>
        <p:nvSpPr>
          <p:cNvPr id="3" name="TextBox 2">
            <a:extLst>
              <a:ext uri="{FF2B5EF4-FFF2-40B4-BE49-F238E27FC236}">
                <a16:creationId xmlns:a16="http://schemas.microsoft.com/office/drawing/2014/main" id="{5F9601A9-745A-9998-7B6A-10A81E416FBE}"/>
              </a:ext>
            </a:extLst>
          </p:cNvPr>
          <p:cNvSpPr txBox="1"/>
          <p:nvPr/>
        </p:nvSpPr>
        <p:spPr>
          <a:xfrm>
            <a:off x="3228563" y="43005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{102}</a:t>
            </a:r>
            <a:endParaRPr lang="en-US" sz="1400" dirty="0"/>
          </a:p>
        </p:txBody>
      </p:sp>
    </p:spTree>
    <p:extLst>
      <p:ext uri="{BB962C8B-B14F-4D97-AF65-F5344CB8AC3E}">
        <p14:creationId xmlns:p14="http://schemas.microsoft.com/office/powerpoint/2010/main" val="13950264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5B361-C539-6A18-294E-97606D34C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9BFBA-D3D4-71DF-FA7F-7F090B6BB667}"/>
              </a:ext>
            </a:extLst>
          </p:cNvPr>
          <p:cNvSpPr>
            <a:spLocks noGrp="1"/>
          </p:cNvSpPr>
          <p:nvPr>
            <p:ph type="title"/>
          </p:nvPr>
        </p:nvSpPr>
        <p:spPr>
          <a:xfrm>
            <a:off x="1845567" y="1929993"/>
            <a:ext cx="8500865" cy="3450327"/>
          </a:xfrm>
        </p:spPr>
        <p:txBody>
          <a:bodyPr>
            <a:noAutofit/>
          </a:bodyPr>
          <a:lstStyle/>
          <a:p>
            <a:r>
              <a:rPr lang="ar-EG" sz="6000" b="0" dirty="0"/>
              <a:t>فَلَمَّآ أَسْلَمَا وَتَلَّهُۥ لِلْجَبِينِ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EFF380-B913-2B97-8E1D-BDB406CFD410}"/>
              </a:ext>
            </a:extLst>
          </p:cNvPr>
          <p:cNvSpPr txBox="1"/>
          <p:nvPr/>
        </p:nvSpPr>
        <p:spPr>
          <a:xfrm>
            <a:off x="2060711" y="4077838"/>
            <a:ext cx="8070575" cy="707886"/>
          </a:xfrm>
          <a:prstGeom prst="rect">
            <a:avLst/>
          </a:prstGeom>
          <a:noFill/>
        </p:spPr>
        <p:txBody>
          <a:bodyPr wrap="square">
            <a:spAutoFit/>
          </a:bodyPr>
          <a:lstStyle/>
          <a:p>
            <a:pPr algn="ctr" fontAlgn="base"/>
            <a:r>
              <a:rPr lang="en-US" sz="2000" dirty="0"/>
              <a:t>So when they had both submitted their wills (to Allah), and he had laid him prostrate on his forehead (for sacrifice),</a:t>
            </a:r>
          </a:p>
        </p:txBody>
      </p:sp>
      <p:sp>
        <p:nvSpPr>
          <p:cNvPr id="3" name="TextBox 2">
            <a:extLst>
              <a:ext uri="{FF2B5EF4-FFF2-40B4-BE49-F238E27FC236}">
                <a16:creationId xmlns:a16="http://schemas.microsoft.com/office/drawing/2014/main" id="{4542477E-4D66-9490-0448-1ECBF0C59461}"/>
              </a:ext>
            </a:extLst>
          </p:cNvPr>
          <p:cNvSpPr txBox="1"/>
          <p:nvPr/>
        </p:nvSpPr>
        <p:spPr>
          <a:xfrm>
            <a:off x="2985282" y="37700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{103}</a:t>
            </a:r>
            <a:endParaRPr lang="en-US" sz="1400" dirty="0"/>
          </a:p>
        </p:txBody>
      </p:sp>
    </p:spTree>
    <p:extLst>
      <p:ext uri="{BB962C8B-B14F-4D97-AF65-F5344CB8AC3E}">
        <p14:creationId xmlns:p14="http://schemas.microsoft.com/office/powerpoint/2010/main" val="25536946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E6BB-F2E6-417C-20D5-51DA33644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F33A5-7463-76BB-5040-A09279A149D9}"/>
              </a:ext>
            </a:extLst>
          </p:cNvPr>
          <p:cNvSpPr>
            <a:spLocks noGrp="1"/>
          </p:cNvSpPr>
          <p:nvPr>
            <p:ph type="title"/>
          </p:nvPr>
        </p:nvSpPr>
        <p:spPr>
          <a:xfrm>
            <a:off x="1845567" y="1929993"/>
            <a:ext cx="8500865" cy="3450327"/>
          </a:xfrm>
        </p:spPr>
        <p:txBody>
          <a:bodyPr>
            <a:noAutofit/>
          </a:bodyPr>
          <a:lstStyle/>
          <a:p>
            <a:r>
              <a:rPr lang="ar-EG" sz="6000" b="0" dirty="0"/>
              <a:t>وَنَـٰدَيْنَـٰهُ أَن يَـٰٓإِبْرَٰهِيمُ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BFFD75-23CF-7A53-50A4-3066CEB18F56}"/>
              </a:ext>
            </a:extLst>
          </p:cNvPr>
          <p:cNvSpPr txBox="1"/>
          <p:nvPr/>
        </p:nvSpPr>
        <p:spPr>
          <a:xfrm>
            <a:off x="2060711" y="4077838"/>
            <a:ext cx="8070575" cy="400110"/>
          </a:xfrm>
          <a:prstGeom prst="rect">
            <a:avLst/>
          </a:prstGeom>
          <a:noFill/>
        </p:spPr>
        <p:txBody>
          <a:bodyPr wrap="square">
            <a:spAutoFit/>
          </a:bodyPr>
          <a:lstStyle/>
          <a:p>
            <a:pPr algn="ctr" fontAlgn="base"/>
            <a:r>
              <a:rPr lang="en-US" sz="2000" dirty="0"/>
              <a:t>We called out to him "O Abraham!</a:t>
            </a:r>
          </a:p>
        </p:txBody>
      </p:sp>
      <p:sp>
        <p:nvSpPr>
          <p:cNvPr id="3" name="TextBox 2">
            <a:extLst>
              <a:ext uri="{FF2B5EF4-FFF2-40B4-BE49-F238E27FC236}">
                <a16:creationId xmlns:a16="http://schemas.microsoft.com/office/drawing/2014/main" id="{BCDD3A76-BBFA-28BB-3B98-51903B2C0FD2}"/>
              </a:ext>
            </a:extLst>
          </p:cNvPr>
          <p:cNvSpPr txBox="1"/>
          <p:nvPr/>
        </p:nvSpPr>
        <p:spPr>
          <a:xfrm>
            <a:off x="3195007" y="377084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{104}</a:t>
            </a:r>
            <a:endParaRPr lang="en-US" sz="1400" dirty="0"/>
          </a:p>
        </p:txBody>
      </p:sp>
    </p:spTree>
    <p:extLst>
      <p:ext uri="{BB962C8B-B14F-4D97-AF65-F5344CB8AC3E}">
        <p14:creationId xmlns:p14="http://schemas.microsoft.com/office/powerpoint/2010/main" val="23787084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06D55-B6B6-305E-5082-7B3897F5F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D5518-CBCC-1368-A0AE-A648173AEA6F}"/>
              </a:ext>
            </a:extLst>
          </p:cNvPr>
          <p:cNvSpPr>
            <a:spLocks noGrp="1"/>
          </p:cNvSpPr>
          <p:nvPr>
            <p:ph type="title"/>
          </p:nvPr>
        </p:nvSpPr>
        <p:spPr>
          <a:xfrm>
            <a:off x="1845567" y="1963549"/>
            <a:ext cx="8500865" cy="3450327"/>
          </a:xfrm>
        </p:spPr>
        <p:txBody>
          <a:bodyPr>
            <a:noAutofit/>
          </a:bodyPr>
          <a:lstStyle/>
          <a:p>
            <a:r>
              <a:rPr lang="ar-EG" sz="6000" b="0" dirty="0"/>
              <a:t>قَدْ صَدَّقْتَ ٱلرُّءْيَآۚ إِنَّا كَذَٰلِكَ نَجْزِى ٱلْمُحْسِنِينَ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6453BB-35E1-A3B5-94A3-A87895E3E565}"/>
              </a:ext>
            </a:extLst>
          </p:cNvPr>
          <p:cNvSpPr txBox="1"/>
          <p:nvPr/>
        </p:nvSpPr>
        <p:spPr>
          <a:xfrm>
            <a:off x="2060711" y="4409086"/>
            <a:ext cx="8070575" cy="707886"/>
          </a:xfrm>
          <a:prstGeom prst="rect">
            <a:avLst/>
          </a:prstGeom>
          <a:noFill/>
        </p:spPr>
        <p:txBody>
          <a:bodyPr wrap="square">
            <a:spAutoFit/>
          </a:bodyPr>
          <a:lstStyle/>
          <a:p>
            <a:pPr algn="ctr" fontAlgn="base"/>
            <a:r>
              <a:rPr lang="en-US" sz="2000" dirty="0"/>
              <a:t>"Thou hast already fulfilled the vision!" - thus indeed do We reward those who do right.</a:t>
            </a:r>
          </a:p>
        </p:txBody>
      </p:sp>
      <p:sp>
        <p:nvSpPr>
          <p:cNvPr id="3" name="TextBox 2">
            <a:extLst>
              <a:ext uri="{FF2B5EF4-FFF2-40B4-BE49-F238E27FC236}">
                <a16:creationId xmlns:a16="http://schemas.microsoft.com/office/drawing/2014/main" id="{D437419B-7B12-6869-0919-00234F811D35}"/>
              </a:ext>
            </a:extLst>
          </p:cNvPr>
          <p:cNvSpPr txBox="1"/>
          <p:nvPr/>
        </p:nvSpPr>
        <p:spPr>
          <a:xfrm>
            <a:off x="4394632" y="41735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{105}</a:t>
            </a:r>
            <a:endParaRPr lang="en-US" sz="1400" dirty="0"/>
          </a:p>
        </p:txBody>
      </p:sp>
    </p:spTree>
    <p:extLst>
      <p:ext uri="{BB962C8B-B14F-4D97-AF65-F5344CB8AC3E}">
        <p14:creationId xmlns:p14="http://schemas.microsoft.com/office/powerpoint/2010/main" val="15437987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D9F88-7581-FD38-8E27-D9BE0D111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D29E8-31ED-3C9E-A98E-4CEE0F478A3D}"/>
              </a:ext>
            </a:extLst>
          </p:cNvPr>
          <p:cNvSpPr>
            <a:spLocks noGrp="1"/>
          </p:cNvSpPr>
          <p:nvPr>
            <p:ph type="title"/>
          </p:nvPr>
        </p:nvSpPr>
        <p:spPr>
          <a:xfrm>
            <a:off x="1845567" y="1963549"/>
            <a:ext cx="8500865" cy="3450327"/>
          </a:xfrm>
        </p:spPr>
        <p:txBody>
          <a:bodyPr>
            <a:noAutofit/>
          </a:bodyPr>
          <a:lstStyle/>
          <a:p>
            <a:r>
              <a:rPr lang="ar-EG" sz="6000" b="0" dirty="0"/>
              <a:t>إِنَّ هَـٰذَا لَهُوَ ٱلْبَلَـٰٓؤُا۟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0B6F48C-0D56-3EFA-6704-0624B3220208}"/>
              </a:ext>
            </a:extLst>
          </p:cNvPr>
          <p:cNvSpPr txBox="1"/>
          <p:nvPr/>
        </p:nvSpPr>
        <p:spPr>
          <a:xfrm>
            <a:off x="2060711" y="4058326"/>
            <a:ext cx="8070575" cy="400110"/>
          </a:xfrm>
          <a:prstGeom prst="rect">
            <a:avLst/>
          </a:prstGeom>
          <a:noFill/>
        </p:spPr>
        <p:txBody>
          <a:bodyPr wrap="square">
            <a:spAutoFit/>
          </a:bodyPr>
          <a:lstStyle/>
          <a:p>
            <a:pPr algn="ctr" fontAlgn="base"/>
            <a:r>
              <a:rPr lang="en-US" sz="2000" dirty="0"/>
              <a:t>For this was obviously a trial-</a:t>
            </a:r>
          </a:p>
        </p:txBody>
      </p:sp>
      <p:sp>
        <p:nvSpPr>
          <p:cNvPr id="3" name="TextBox 2">
            <a:extLst>
              <a:ext uri="{FF2B5EF4-FFF2-40B4-BE49-F238E27FC236}">
                <a16:creationId xmlns:a16="http://schemas.microsoft.com/office/drawing/2014/main" id="{F6E52C73-F2C8-76D8-BA37-B56B546C921E}"/>
              </a:ext>
            </a:extLst>
          </p:cNvPr>
          <p:cNvSpPr txBox="1"/>
          <p:nvPr/>
        </p:nvSpPr>
        <p:spPr>
          <a:xfrm>
            <a:off x="2666500" y="37505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{106}</a:t>
            </a:r>
            <a:endParaRPr lang="en-US" sz="1400" dirty="0"/>
          </a:p>
        </p:txBody>
      </p:sp>
    </p:spTree>
    <p:extLst>
      <p:ext uri="{BB962C8B-B14F-4D97-AF65-F5344CB8AC3E}">
        <p14:creationId xmlns:p14="http://schemas.microsoft.com/office/powerpoint/2010/main" val="116015207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8D5A-2BFE-2058-BC4D-310C80052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36722-1A64-76FF-F658-C29795D8F610}"/>
              </a:ext>
            </a:extLst>
          </p:cNvPr>
          <p:cNvSpPr>
            <a:spLocks noGrp="1"/>
          </p:cNvSpPr>
          <p:nvPr>
            <p:ph type="title"/>
          </p:nvPr>
        </p:nvSpPr>
        <p:spPr>
          <a:xfrm>
            <a:off x="1845567" y="1963549"/>
            <a:ext cx="8500865" cy="3450327"/>
          </a:xfrm>
        </p:spPr>
        <p:txBody>
          <a:bodyPr>
            <a:noAutofit/>
          </a:bodyPr>
          <a:lstStyle/>
          <a:p>
            <a:r>
              <a:rPr lang="ar-EG" sz="6000" b="0" dirty="0"/>
              <a:t>وَفَدَيْنَـٰهُ بِذِبْحٍ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9354A1E-2B86-51C2-24C6-88694D56A1E0}"/>
              </a:ext>
            </a:extLst>
          </p:cNvPr>
          <p:cNvSpPr txBox="1"/>
          <p:nvPr/>
        </p:nvSpPr>
        <p:spPr>
          <a:xfrm>
            <a:off x="2060711" y="4250318"/>
            <a:ext cx="8070575" cy="400110"/>
          </a:xfrm>
          <a:prstGeom prst="rect">
            <a:avLst/>
          </a:prstGeom>
          <a:noFill/>
        </p:spPr>
        <p:txBody>
          <a:bodyPr wrap="square">
            <a:spAutoFit/>
          </a:bodyPr>
          <a:lstStyle/>
          <a:p>
            <a:pPr algn="ctr" fontAlgn="base"/>
            <a:r>
              <a:rPr lang="en-US" sz="2000" dirty="0"/>
              <a:t>And We ransomed him with a momentous sacrifice:</a:t>
            </a:r>
          </a:p>
        </p:txBody>
      </p:sp>
      <p:sp>
        <p:nvSpPr>
          <p:cNvPr id="3" name="TextBox 2">
            <a:extLst>
              <a:ext uri="{FF2B5EF4-FFF2-40B4-BE49-F238E27FC236}">
                <a16:creationId xmlns:a16="http://schemas.microsoft.com/office/drawing/2014/main" id="{F3FEAF83-F716-1449-959B-86E9EDD6DA57}"/>
              </a:ext>
            </a:extLst>
          </p:cNvPr>
          <p:cNvSpPr txBox="1"/>
          <p:nvPr/>
        </p:nvSpPr>
        <p:spPr>
          <a:xfrm>
            <a:off x="3371175" y="39044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{107}</a:t>
            </a:r>
            <a:endParaRPr lang="en-US" sz="1400" dirty="0"/>
          </a:p>
        </p:txBody>
      </p:sp>
    </p:spTree>
    <p:extLst>
      <p:ext uri="{BB962C8B-B14F-4D97-AF65-F5344CB8AC3E}">
        <p14:creationId xmlns:p14="http://schemas.microsoft.com/office/powerpoint/2010/main" val="37175930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BB973-15D6-E27D-A629-E808E7E23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4DF69-AAC1-B793-10CF-F98A00BAE5B2}"/>
              </a:ext>
            </a:extLst>
          </p:cNvPr>
          <p:cNvSpPr>
            <a:spLocks noGrp="1"/>
          </p:cNvSpPr>
          <p:nvPr>
            <p:ph type="title"/>
          </p:nvPr>
        </p:nvSpPr>
        <p:spPr>
          <a:xfrm>
            <a:off x="1845567" y="2022272"/>
            <a:ext cx="8500865" cy="3450327"/>
          </a:xfrm>
        </p:spPr>
        <p:txBody>
          <a:bodyPr>
            <a:noAutofit/>
          </a:bodyPr>
          <a:lstStyle/>
          <a:p>
            <a:r>
              <a:rPr lang="ar-EG" sz="6000" b="0" dirty="0"/>
              <a:t>وَتَرَكْنَا عَلَيْهِ فِى ٱلْـَٔاخِرِينَ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F64E75-D184-E3A7-32D9-D0967E526BE6}"/>
              </a:ext>
            </a:extLst>
          </p:cNvPr>
          <p:cNvSpPr txBox="1"/>
          <p:nvPr/>
        </p:nvSpPr>
        <p:spPr>
          <a:xfrm>
            <a:off x="2060711" y="4161146"/>
            <a:ext cx="8070575" cy="707886"/>
          </a:xfrm>
          <a:prstGeom prst="rect">
            <a:avLst/>
          </a:prstGeom>
          <a:noFill/>
        </p:spPr>
        <p:txBody>
          <a:bodyPr wrap="square">
            <a:spAutoFit/>
          </a:bodyPr>
          <a:lstStyle/>
          <a:p>
            <a:pPr algn="ctr" fontAlgn="base"/>
            <a:r>
              <a:rPr lang="en-US" sz="2000" dirty="0"/>
              <a:t>And We left (this blessing) for him among generations (to come) in later times:</a:t>
            </a:r>
          </a:p>
        </p:txBody>
      </p:sp>
      <p:sp>
        <p:nvSpPr>
          <p:cNvPr id="3" name="TextBox 2">
            <a:extLst>
              <a:ext uri="{FF2B5EF4-FFF2-40B4-BE49-F238E27FC236}">
                <a16:creationId xmlns:a16="http://schemas.microsoft.com/office/drawing/2014/main" id="{2B99271C-47C4-21E1-F847-2557D15349CE}"/>
              </a:ext>
            </a:extLst>
          </p:cNvPr>
          <p:cNvSpPr txBox="1"/>
          <p:nvPr/>
        </p:nvSpPr>
        <p:spPr>
          <a:xfrm>
            <a:off x="2607777" y="38533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{108}</a:t>
            </a:r>
            <a:endParaRPr lang="en-US" sz="1400" dirty="0"/>
          </a:p>
        </p:txBody>
      </p:sp>
    </p:spTree>
    <p:extLst>
      <p:ext uri="{BB962C8B-B14F-4D97-AF65-F5344CB8AC3E}">
        <p14:creationId xmlns:p14="http://schemas.microsoft.com/office/powerpoint/2010/main" val="170039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8B33B-4D3A-A5B9-A1FB-033AAD113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41A6A-FF0A-48A9-E02C-47A7E03C269D}"/>
              </a:ext>
            </a:extLst>
          </p:cNvPr>
          <p:cNvSpPr>
            <a:spLocks noGrp="1"/>
          </p:cNvSpPr>
          <p:nvPr>
            <p:ph type="title"/>
          </p:nvPr>
        </p:nvSpPr>
        <p:spPr>
          <a:xfrm>
            <a:off x="1708884" y="2047785"/>
            <a:ext cx="8774232" cy="3450327"/>
          </a:xfrm>
        </p:spPr>
        <p:txBody>
          <a:bodyPr>
            <a:noAutofit/>
          </a:bodyPr>
          <a:lstStyle/>
          <a:p>
            <a:r>
              <a:rPr lang="ar-EG" sz="6000" b="0" dirty="0"/>
              <a:t>وَءَايَةٌۭ لَّهُمْ أَنَّا حَمَلْنَا ذُرِّيَّتَهُمْ فِى ٱلْفُلْكِ ٱلْمَشْحُونِ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4B1B169-7CFB-BD24-9A79-42DD64269F77}"/>
              </a:ext>
            </a:extLst>
          </p:cNvPr>
          <p:cNvSpPr txBox="1"/>
          <p:nvPr/>
        </p:nvSpPr>
        <p:spPr>
          <a:xfrm>
            <a:off x="2060712" y="4553867"/>
            <a:ext cx="8070575" cy="707886"/>
          </a:xfrm>
          <a:prstGeom prst="rect">
            <a:avLst/>
          </a:prstGeom>
          <a:noFill/>
        </p:spPr>
        <p:txBody>
          <a:bodyPr wrap="square">
            <a:spAutoFit/>
          </a:bodyPr>
          <a:lstStyle/>
          <a:p>
            <a:pPr algn="ctr" fontAlgn="base"/>
            <a:r>
              <a:rPr lang="en-US" sz="2000" dirty="0"/>
              <a:t>And a Sign for them is that We bore their race (through the Flood) in the loaded Ark;</a:t>
            </a:r>
          </a:p>
        </p:txBody>
      </p:sp>
      <p:sp>
        <p:nvSpPr>
          <p:cNvPr id="3" name="TextBox 2">
            <a:extLst>
              <a:ext uri="{FF2B5EF4-FFF2-40B4-BE49-F238E27FC236}">
                <a16:creationId xmlns:a16="http://schemas.microsoft.com/office/drawing/2014/main" id="{EB50AF33-A6DF-2837-BED4-B16B6BE87941}"/>
              </a:ext>
            </a:extLst>
          </p:cNvPr>
          <p:cNvSpPr txBox="1"/>
          <p:nvPr/>
        </p:nvSpPr>
        <p:spPr>
          <a:xfrm>
            <a:off x="4459019" y="42460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41971147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B03C-80C2-A770-E0FF-44A8E0387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DFCAE-D54F-7412-25B5-39664F42B943}"/>
              </a:ext>
            </a:extLst>
          </p:cNvPr>
          <p:cNvSpPr>
            <a:spLocks noGrp="1"/>
          </p:cNvSpPr>
          <p:nvPr>
            <p:ph type="title"/>
          </p:nvPr>
        </p:nvSpPr>
        <p:spPr>
          <a:xfrm>
            <a:off x="1845567" y="2022272"/>
            <a:ext cx="8500865" cy="3450327"/>
          </a:xfrm>
        </p:spPr>
        <p:txBody>
          <a:bodyPr>
            <a:noAutofit/>
          </a:bodyPr>
          <a:lstStyle/>
          <a:p>
            <a:r>
              <a:rPr lang="ar-EG" sz="6000" b="0" dirty="0"/>
              <a:t>سَلَـٰمٌ عَلَىٰٓ إِبْرَٰهِيمَ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FC328A-A4A9-2981-A2E5-2D62C3995A7B}"/>
              </a:ext>
            </a:extLst>
          </p:cNvPr>
          <p:cNvSpPr txBox="1"/>
          <p:nvPr/>
        </p:nvSpPr>
        <p:spPr>
          <a:xfrm>
            <a:off x="2060711" y="4161146"/>
            <a:ext cx="8070575" cy="400110"/>
          </a:xfrm>
          <a:prstGeom prst="rect">
            <a:avLst/>
          </a:prstGeom>
          <a:noFill/>
        </p:spPr>
        <p:txBody>
          <a:bodyPr wrap="square">
            <a:spAutoFit/>
          </a:bodyPr>
          <a:lstStyle/>
          <a:p>
            <a:pPr algn="ctr" fontAlgn="base"/>
            <a:r>
              <a:rPr lang="en-US" sz="2000" dirty="0"/>
              <a:t>"Peace and salutation to Abraham!"</a:t>
            </a:r>
          </a:p>
        </p:txBody>
      </p:sp>
      <p:sp>
        <p:nvSpPr>
          <p:cNvPr id="3" name="TextBox 2">
            <a:extLst>
              <a:ext uri="{FF2B5EF4-FFF2-40B4-BE49-F238E27FC236}">
                <a16:creationId xmlns:a16="http://schemas.microsoft.com/office/drawing/2014/main" id="{7C6E6679-A66C-12C9-2E46-46E8554B8E3A}"/>
              </a:ext>
            </a:extLst>
          </p:cNvPr>
          <p:cNvSpPr txBox="1"/>
          <p:nvPr/>
        </p:nvSpPr>
        <p:spPr>
          <a:xfrm>
            <a:off x="3597678" y="38871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{109}</a:t>
            </a:r>
            <a:endParaRPr lang="en-US" sz="1400" dirty="0"/>
          </a:p>
        </p:txBody>
      </p:sp>
    </p:spTree>
    <p:extLst>
      <p:ext uri="{BB962C8B-B14F-4D97-AF65-F5344CB8AC3E}">
        <p14:creationId xmlns:p14="http://schemas.microsoft.com/office/powerpoint/2010/main" val="173431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B4C41-786C-87F7-0D83-67F67190A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01A0D-562A-0483-1E27-73E7B803BF33}"/>
              </a:ext>
            </a:extLst>
          </p:cNvPr>
          <p:cNvSpPr>
            <a:spLocks noGrp="1"/>
          </p:cNvSpPr>
          <p:nvPr>
            <p:ph type="title"/>
          </p:nvPr>
        </p:nvSpPr>
        <p:spPr>
          <a:xfrm>
            <a:off x="1845567" y="2022272"/>
            <a:ext cx="8500865" cy="3450327"/>
          </a:xfrm>
        </p:spPr>
        <p:txBody>
          <a:bodyPr>
            <a:noAutofit/>
          </a:bodyPr>
          <a:lstStyle/>
          <a:p>
            <a:r>
              <a:rPr lang="ar-EG" sz="6000" b="0" dirty="0"/>
              <a:t>كَذَٰلِكَ نَجْزِى ٱلْمُحْسِنِينَ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CFA094-3748-8E17-CC6C-EEF4A448AE52}"/>
              </a:ext>
            </a:extLst>
          </p:cNvPr>
          <p:cNvSpPr txBox="1"/>
          <p:nvPr/>
        </p:nvSpPr>
        <p:spPr>
          <a:xfrm>
            <a:off x="2060711" y="4161146"/>
            <a:ext cx="8070575" cy="400110"/>
          </a:xfrm>
          <a:prstGeom prst="rect">
            <a:avLst/>
          </a:prstGeom>
          <a:noFill/>
        </p:spPr>
        <p:txBody>
          <a:bodyPr wrap="square">
            <a:spAutoFit/>
          </a:bodyPr>
          <a:lstStyle/>
          <a:p>
            <a:pPr algn="ctr" fontAlgn="base"/>
            <a:r>
              <a:rPr lang="en-US" sz="2000" dirty="0"/>
              <a:t>Thus indeed do We reward those who do right.</a:t>
            </a:r>
          </a:p>
        </p:txBody>
      </p:sp>
      <p:sp>
        <p:nvSpPr>
          <p:cNvPr id="3" name="TextBox 2">
            <a:extLst>
              <a:ext uri="{FF2B5EF4-FFF2-40B4-BE49-F238E27FC236}">
                <a16:creationId xmlns:a16="http://schemas.microsoft.com/office/drawing/2014/main" id="{52C2495A-1E23-9BAA-F3FF-0F79A9A2577D}"/>
              </a:ext>
            </a:extLst>
          </p:cNvPr>
          <p:cNvSpPr txBox="1"/>
          <p:nvPr/>
        </p:nvSpPr>
        <p:spPr>
          <a:xfrm>
            <a:off x="2918169" y="38533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{110}</a:t>
            </a:r>
            <a:endParaRPr lang="en-US" sz="1400" dirty="0"/>
          </a:p>
        </p:txBody>
      </p:sp>
    </p:spTree>
    <p:extLst>
      <p:ext uri="{BB962C8B-B14F-4D97-AF65-F5344CB8AC3E}">
        <p14:creationId xmlns:p14="http://schemas.microsoft.com/office/powerpoint/2010/main" val="21291001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FBC8-B4B7-16FB-7C56-7F82FD20F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337A7-AA7C-E7ED-06A7-4026A14D81F6}"/>
              </a:ext>
            </a:extLst>
          </p:cNvPr>
          <p:cNvSpPr>
            <a:spLocks noGrp="1"/>
          </p:cNvSpPr>
          <p:nvPr>
            <p:ph type="title"/>
          </p:nvPr>
        </p:nvSpPr>
        <p:spPr>
          <a:xfrm>
            <a:off x="1845567" y="2022272"/>
            <a:ext cx="8500865" cy="3450327"/>
          </a:xfrm>
        </p:spPr>
        <p:txBody>
          <a:bodyPr>
            <a:noAutofit/>
          </a:bodyPr>
          <a:lstStyle/>
          <a:p>
            <a:r>
              <a:rPr lang="ar-EG" sz="6000" b="0" dirty="0"/>
              <a:t>إِنَّهُۥ مِنْ عِبَادِنَا ٱلْمُؤْمِنِينَ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AC5F63-CED9-E902-D8A4-1F703CC70F6D}"/>
              </a:ext>
            </a:extLst>
          </p:cNvPr>
          <p:cNvSpPr txBox="1"/>
          <p:nvPr/>
        </p:nvSpPr>
        <p:spPr>
          <a:xfrm>
            <a:off x="2060711" y="4161146"/>
            <a:ext cx="8070575" cy="400110"/>
          </a:xfrm>
          <a:prstGeom prst="rect">
            <a:avLst/>
          </a:prstGeom>
          <a:noFill/>
        </p:spPr>
        <p:txBody>
          <a:bodyPr wrap="square">
            <a:spAutoFit/>
          </a:bodyPr>
          <a:lstStyle/>
          <a:p>
            <a:pPr algn="ctr" fontAlgn="base"/>
            <a:r>
              <a:rPr lang="en-US" sz="2000" dirty="0"/>
              <a:t>For he was one of our believing Servants.</a:t>
            </a:r>
          </a:p>
        </p:txBody>
      </p:sp>
      <p:sp>
        <p:nvSpPr>
          <p:cNvPr id="3" name="TextBox 2">
            <a:extLst>
              <a:ext uri="{FF2B5EF4-FFF2-40B4-BE49-F238E27FC236}">
                <a16:creationId xmlns:a16="http://schemas.microsoft.com/office/drawing/2014/main" id="{E117F429-4F04-E23F-91C8-4879A43A2CF4}"/>
              </a:ext>
            </a:extLst>
          </p:cNvPr>
          <p:cNvSpPr txBox="1"/>
          <p:nvPr/>
        </p:nvSpPr>
        <p:spPr>
          <a:xfrm>
            <a:off x="2867835" y="38533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{111}</a:t>
            </a:r>
            <a:endParaRPr lang="en-US" sz="1400" dirty="0"/>
          </a:p>
        </p:txBody>
      </p:sp>
    </p:spTree>
    <p:extLst>
      <p:ext uri="{BB962C8B-B14F-4D97-AF65-F5344CB8AC3E}">
        <p14:creationId xmlns:p14="http://schemas.microsoft.com/office/powerpoint/2010/main" val="3480077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A6FB0-6838-B219-F18E-CCEAA8094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607B3-AE6D-54C4-99C3-504D82129818}"/>
              </a:ext>
            </a:extLst>
          </p:cNvPr>
          <p:cNvSpPr>
            <a:spLocks noGrp="1"/>
          </p:cNvSpPr>
          <p:nvPr>
            <p:ph type="title"/>
          </p:nvPr>
        </p:nvSpPr>
        <p:spPr>
          <a:xfrm>
            <a:off x="1845567" y="2022272"/>
            <a:ext cx="8500865" cy="3450327"/>
          </a:xfrm>
        </p:spPr>
        <p:txBody>
          <a:bodyPr>
            <a:noAutofit/>
          </a:bodyPr>
          <a:lstStyle/>
          <a:p>
            <a:r>
              <a:rPr lang="ar-EG" sz="6000" b="0" dirty="0"/>
              <a:t>وَبَشَّرْنَـٰهُ بِإِسْحَـٰقَ نَبِيًّۭا مِّنَ ٱلصَّـٰلِحِينَ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DC20D8E-81BD-116A-2271-B3094775BA59}"/>
              </a:ext>
            </a:extLst>
          </p:cNvPr>
          <p:cNvSpPr txBox="1"/>
          <p:nvPr/>
        </p:nvSpPr>
        <p:spPr>
          <a:xfrm>
            <a:off x="2060711" y="4161146"/>
            <a:ext cx="8070575" cy="400110"/>
          </a:xfrm>
          <a:prstGeom prst="rect">
            <a:avLst/>
          </a:prstGeom>
          <a:noFill/>
        </p:spPr>
        <p:txBody>
          <a:bodyPr wrap="square">
            <a:spAutoFit/>
          </a:bodyPr>
          <a:lstStyle/>
          <a:p>
            <a:pPr algn="ctr" fontAlgn="base"/>
            <a:r>
              <a:rPr lang="en-US" sz="2000" dirty="0"/>
              <a:t>And We gave him the good news of Isaac - a prophet,- one of the Righteous.</a:t>
            </a:r>
          </a:p>
        </p:txBody>
      </p:sp>
      <p:sp>
        <p:nvSpPr>
          <p:cNvPr id="3" name="TextBox 2">
            <a:extLst>
              <a:ext uri="{FF2B5EF4-FFF2-40B4-BE49-F238E27FC236}">
                <a16:creationId xmlns:a16="http://schemas.microsoft.com/office/drawing/2014/main" id="{9FB4CBDD-CB91-E836-95B8-2C1740F77746}"/>
              </a:ext>
            </a:extLst>
          </p:cNvPr>
          <p:cNvSpPr txBox="1"/>
          <p:nvPr/>
        </p:nvSpPr>
        <p:spPr>
          <a:xfrm>
            <a:off x="1461451" y="38198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{112}</a:t>
            </a:r>
            <a:endParaRPr lang="en-US" sz="1400" dirty="0"/>
          </a:p>
        </p:txBody>
      </p:sp>
    </p:spTree>
    <p:extLst>
      <p:ext uri="{BB962C8B-B14F-4D97-AF65-F5344CB8AC3E}">
        <p14:creationId xmlns:p14="http://schemas.microsoft.com/office/powerpoint/2010/main" val="345247993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1533A-BED8-D7F5-3B06-88D44038C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6CE62-DA74-5A11-81E8-33BBE3D7BE04}"/>
              </a:ext>
            </a:extLst>
          </p:cNvPr>
          <p:cNvSpPr>
            <a:spLocks noGrp="1"/>
          </p:cNvSpPr>
          <p:nvPr>
            <p:ph type="title"/>
          </p:nvPr>
        </p:nvSpPr>
        <p:spPr>
          <a:xfrm>
            <a:off x="1845567" y="1846103"/>
            <a:ext cx="8500865" cy="3450327"/>
          </a:xfrm>
        </p:spPr>
        <p:txBody>
          <a:bodyPr>
            <a:noAutofit/>
          </a:bodyPr>
          <a:lstStyle/>
          <a:p>
            <a:r>
              <a:rPr lang="ar-EG" sz="6000" b="0" dirty="0"/>
              <a:t>وَبَـٰرَكْنَا عَلَيْهِ وَعَلَىٰٓ إِسْحَـٰقَۚ وَمِن ذُرِّيَّتِهِمَا مُحْسِنٌۭ وَظَالِمٌۭ لِّنَفْسِهِۦ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77ADB8-9DC1-64A3-A547-5418FA07FE08}"/>
              </a:ext>
            </a:extLst>
          </p:cNvPr>
          <p:cNvSpPr txBox="1"/>
          <p:nvPr/>
        </p:nvSpPr>
        <p:spPr>
          <a:xfrm>
            <a:off x="2060711" y="4513483"/>
            <a:ext cx="8070575" cy="707886"/>
          </a:xfrm>
          <a:prstGeom prst="rect">
            <a:avLst/>
          </a:prstGeom>
          <a:noFill/>
        </p:spPr>
        <p:txBody>
          <a:bodyPr wrap="square">
            <a:spAutoFit/>
          </a:bodyPr>
          <a:lstStyle/>
          <a:p>
            <a:pPr algn="ctr" fontAlgn="base"/>
            <a:r>
              <a:rPr lang="en-US" sz="2000" dirty="0"/>
              <a:t>We blessed him and Isaac: but of their progeny are (some) that do right, and (some) that obviously do wrong, to their own souls.</a:t>
            </a:r>
          </a:p>
        </p:txBody>
      </p:sp>
      <p:sp>
        <p:nvSpPr>
          <p:cNvPr id="3" name="TextBox 2">
            <a:extLst>
              <a:ext uri="{FF2B5EF4-FFF2-40B4-BE49-F238E27FC236}">
                <a16:creationId xmlns:a16="http://schemas.microsoft.com/office/drawing/2014/main" id="{40A71512-A525-0FD2-19EA-987BD18CC16F}"/>
              </a:ext>
            </a:extLst>
          </p:cNvPr>
          <p:cNvSpPr txBox="1"/>
          <p:nvPr/>
        </p:nvSpPr>
        <p:spPr>
          <a:xfrm>
            <a:off x="1643041" y="40272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{113}</a:t>
            </a:r>
            <a:endParaRPr lang="en-US" sz="1400" dirty="0"/>
          </a:p>
        </p:txBody>
      </p:sp>
    </p:spTree>
    <p:extLst>
      <p:ext uri="{BB962C8B-B14F-4D97-AF65-F5344CB8AC3E}">
        <p14:creationId xmlns:p14="http://schemas.microsoft.com/office/powerpoint/2010/main" val="37032642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E82E0-7DC1-BEA7-17C8-F9734ACC6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C4737-432F-A973-7BD4-BDA4C7D87D63}"/>
              </a:ext>
            </a:extLst>
          </p:cNvPr>
          <p:cNvSpPr>
            <a:spLocks noGrp="1"/>
          </p:cNvSpPr>
          <p:nvPr>
            <p:ph type="title"/>
          </p:nvPr>
        </p:nvSpPr>
        <p:spPr>
          <a:xfrm>
            <a:off x="1845567" y="1971938"/>
            <a:ext cx="8500865" cy="3450327"/>
          </a:xfrm>
        </p:spPr>
        <p:txBody>
          <a:bodyPr>
            <a:noAutofit/>
          </a:bodyPr>
          <a:lstStyle/>
          <a:p>
            <a:r>
              <a:rPr lang="ar-EG" sz="6000" b="0" dirty="0"/>
              <a:t>وَلَقَدْ مَنَنَّا عَلَىٰ مُوسَىٰ وَهَـٰرُونَ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9D0283-3693-38A2-95BD-C8C13BFFC330}"/>
              </a:ext>
            </a:extLst>
          </p:cNvPr>
          <p:cNvSpPr txBox="1"/>
          <p:nvPr/>
        </p:nvSpPr>
        <p:spPr>
          <a:xfrm>
            <a:off x="2060711" y="4078277"/>
            <a:ext cx="8070575" cy="400110"/>
          </a:xfrm>
          <a:prstGeom prst="rect">
            <a:avLst/>
          </a:prstGeom>
          <a:noFill/>
        </p:spPr>
        <p:txBody>
          <a:bodyPr wrap="square">
            <a:spAutoFit/>
          </a:bodyPr>
          <a:lstStyle/>
          <a:p>
            <a:pPr algn="ctr" fontAlgn="base"/>
            <a:r>
              <a:rPr lang="en-US" sz="2000" dirty="0"/>
              <a:t>Again (of old) We bestowed Our </a:t>
            </a:r>
            <a:r>
              <a:rPr lang="en-US" sz="2000" dirty="0" err="1"/>
              <a:t>favour</a:t>
            </a:r>
            <a:r>
              <a:rPr lang="en-US" sz="2000" dirty="0"/>
              <a:t> on Moses and Aaron,</a:t>
            </a:r>
          </a:p>
        </p:txBody>
      </p:sp>
      <p:sp>
        <p:nvSpPr>
          <p:cNvPr id="3" name="TextBox 2">
            <a:extLst>
              <a:ext uri="{FF2B5EF4-FFF2-40B4-BE49-F238E27FC236}">
                <a16:creationId xmlns:a16="http://schemas.microsoft.com/office/drawing/2014/main" id="{94C55860-13EC-2B5B-0E0C-C4A5A8CF2287}"/>
              </a:ext>
            </a:extLst>
          </p:cNvPr>
          <p:cNvSpPr txBox="1"/>
          <p:nvPr/>
        </p:nvSpPr>
        <p:spPr>
          <a:xfrm>
            <a:off x="2035544" y="37705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{114}</a:t>
            </a:r>
            <a:endParaRPr lang="en-US" sz="1400" dirty="0"/>
          </a:p>
        </p:txBody>
      </p:sp>
    </p:spTree>
    <p:extLst>
      <p:ext uri="{BB962C8B-B14F-4D97-AF65-F5344CB8AC3E}">
        <p14:creationId xmlns:p14="http://schemas.microsoft.com/office/powerpoint/2010/main" val="2341073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C58EE-33A5-667A-5BF9-EF326FB62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28A44-25FB-7C46-5420-59713DBFB779}"/>
              </a:ext>
            </a:extLst>
          </p:cNvPr>
          <p:cNvSpPr>
            <a:spLocks noGrp="1"/>
          </p:cNvSpPr>
          <p:nvPr>
            <p:ph type="title"/>
          </p:nvPr>
        </p:nvSpPr>
        <p:spPr>
          <a:xfrm>
            <a:off x="1845567" y="2055828"/>
            <a:ext cx="8500865" cy="3450327"/>
          </a:xfrm>
        </p:spPr>
        <p:txBody>
          <a:bodyPr>
            <a:noAutofit/>
          </a:bodyPr>
          <a:lstStyle/>
          <a:p>
            <a:r>
              <a:rPr lang="ar-EG" sz="6000" b="0" dirty="0"/>
              <a:t>وَنَجَّيْنَـٰهُمَا وَقَوْمَهُمَا مِنَ ٱلْكَرْبِ ٱلْعَظِيمِ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6551EA7-AAB8-24AB-42C1-93197D824684}"/>
              </a:ext>
            </a:extLst>
          </p:cNvPr>
          <p:cNvSpPr txBox="1"/>
          <p:nvPr/>
        </p:nvSpPr>
        <p:spPr>
          <a:xfrm>
            <a:off x="2060711" y="4588671"/>
            <a:ext cx="8070575" cy="400110"/>
          </a:xfrm>
          <a:prstGeom prst="rect">
            <a:avLst/>
          </a:prstGeom>
          <a:noFill/>
        </p:spPr>
        <p:txBody>
          <a:bodyPr wrap="square">
            <a:spAutoFit/>
          </a:bodyPr>
          <a:lstStyle/>
          <a:p>
            <a:pPr algn="ctr" fontAlgn="base"/>
            <a:r>
              <a:rPr lang="en-US" sz="2000" dirty="0"/>
              <a:t>And We delivered them and their people from (their) Great Calamity;</a:t>
            </a:r>
          </a:p>
        </p:txBody>
      </p:sp>
      <p:sp>
        <p:nvSpPr>
          <p:cNvPr id="3" name="TextBox 2">
            <a:extLst>
              <a:ext uri="{FF2B5EF4-FFF2-40B4-BE49-F238E27FC236}">
                <a16:creationId xmlns:a16="http://schemas.microsoft.com/office/drawing/2014/main" id="{5BF0DE0E-44F3-35B7-718B-BA0DA4CE8176}"/>
              </a:ext>
            </a:extLst>
          </p:cNvPr>
          <p:cNvSpPr txBox="1"/>
          <p:nvPr/>
        </p:nvSpPr>
        <p:spPr>
          <a:xfrm>
            <a:off x="4736799" y="4394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{115}</a:t>
            </a:r>
            <a:endParaRPr lang="en-US" sz="1400" dirty="0"/>
          </a:p>
        </p:txBody>
      </p:sp>
    </p:spTree>
    <p:extLst>
      <p:ext uri="{BB962C8B-B14F-4D97-AF65-F5344CB8AC3E}">
        <p14:creationId xmlns:p14="http://schemas.microsoft.com/office/powerpoint/2010/main" val="27712149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DBD6-25AD-9073-0B6C-7756F22A1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CB15C-0EFC-DDCF-8798-06A0B926BB40}"/>
              </a:ext>
            </a:extLst>
          </p:cNvPr>
          <p:cNvSpPr>
            <a:spLocks noGrp="1"/>
          </p:cNvSpPr>
          <p:nvPr>
            <p:ph type="title"/>
          </p:nvPr>
        </p:nvSpPr>
        <p:spPr>
          <a:xfrm>
            <a:off x="1845567" y="2055828"/>
            <a:ext cx="8500865" cy="3450327"/>
          </a:xfrm>
        </p:spPr>
        <p:txBody>
          <a:bodyPr>
            <a:noAutofit/>
          </a:bodyPr>
          <a:lstStyle/>
          <a:p>
            <a:r>
              <a:rPr lang="ar-EG" sz="6000" b="0" dirty="0"/>
              <a:t>وَنَصَرْنَـٰهُمْ فَكَانُوا۟ هُمُ ٱلْغَـٰلِبِينَ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4D115A7-0F86-97EB-D175-A2F1EAEEF760}"/>
              </a:ext>
            </a:extLst>
          </p:cNvPr>
          <p:cNvSpPr txBox="1"/>
          <p:nvPr/>
        </p:nvSpPr>
        <p:spPr>
          <a:xfrm>
            <a:off x="2060711" y="4225185"/>
            <a:ext cx="8070575" cy="400110"/>
          </a:xfrm>
          <a:prstGeom prst="rect">
            <a:avLst/>
          </a:prstGeom>
          <a:noFill/>
        </p:spPr>
        <p:txBody>
          <a:bodyPr wrap="square">
            <a:spAutoFit/>
          </a:bodyPr>
          <a:lstStyle/>
          <a:p>
            <a:pPr algn="ctr" fontAlgn="base"/>
            <a:r>
              <a:rPr lang="en-US" sz="2000" dirty="0"/>
              <a:t>And We helped them, so they overcame (their troubles);</a:t>
            </a:r>
          </a:p>
        </p:txBody>
      </p:sp>
      <p:sp>
        <p:nvSpPr>
          <p:cNvPr id="3" name="TextBox 2">
            <a:extLst>
              <a:ext uri="{FF2B5EF4-FFF2-40B4-BE49-F238E27FC236}">
                <a16:creationId xmlns:a16="http://schemas.microsoft.com/office/drawing/2014/main" id="{B3655F57-CA9B-1B8C-6A2A-F40837FA7886}"/>
              </a:ext>
            </a:extLst>
          </p:cNvPr>
          <p:cNvSpPr txBox="1"/>
          <p:nvPr/>
        </p:nvSpPr>
        <p:spPr>
          <a:xfrm>
            <a:off x="2220102" y="39174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{116}</a:t>
            </a:r>
            <a:endParaRPr lang="en-US" sz="1400" dirty="0"/>
          </a:p>
        </p:txBody>
      </p:sp>
    </p:spTree>
    <p:extLst>
      <p:ext uri="{BB962C8B-B14F-4D97-AF65-F5344CB8AC3E}">
        <p14:creationId xmlns:p14="http://schemas.microsoft.com/office/powerpoint/2010/main" val="39423964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6250E-0DDD-AAA8-6CF4-2C369AB3E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C98D0-3826-BB14-A3F3-00949237E2F7}"/>
              </a:ext>
            </a:extLst>
          </p:cNvPr>
          <p:cNvSpPr>
            <a:spLocks noGrp="1"/>
          </p:cNvSpPr>
          <p:nvPr>
            <p:ph type="title"/>
          </p:nvPr>
        </p:nvSpPr>
        <p:spPr>
          <a:xfrm>
            <a:off x="1845567" y="2055828"/>
            <a:ext cx="8500865" cy="3450327"/>
          </a:xfrm>
        </p:spPr>
        <p:txBody>
          <a:bodyPr>
            <a:noAutofit/>
          </a:bodyPr>
          <a:lstStyle/>
          <a:p>
            <a:r>
              <a:rPr lang="ar-EG" sz="6000" b="0" dirty="0"/>
              <a:t>وَءَاتَيْنَـٰهُمَا ٱلْكِتَـٰبَ ٱلْمُسْتَبِينَ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903F08-C2C9-EEE1-02E9-68691F78FC1E}"/>
              </a:ext>
            </a:extLst>
          </p:cNvPr>
          <p:cNvSpPr txBox="1"/>
          <p:nvPr/>
        </p:nvSpPr>
        <p:spPr>
          <a:xfrm>
            <a:off x="2060711" y="4149684"/>
            <a:ext cx="8070575" cy="400110"/>
          </a:xfrm>
          <a:prstGeom prst="rect">
            <a:avLst/>
          </a:prstGeom>
          <a:noFill/>
        </p:spPr>
        <p:txBody>
          <a:bodyPr wrap="square">
            <a:spAutoFit/>
          </a:bodyPr>
          <a:lstStyle/>
          <a:p>
            <a:pPr algn="ctr" fontAlgn="base"/>
            <a:r>
              <a:rPr lang="en-US" sz="2000" dirty="0"/>
              <a:t>And We gave them the Book which helps to make things clear;</a:t>
            </a:r>
          </a:p>
        </p:txBody>
      </p:sp>
      <p:sp>
        <p:nvSpPr>
          <p:cNvPr id="3" name="TextBox 2">
            <a:extLst>
              <a:ext uri="{FF2B5EF4-FFF2-40B4-BE49-F238E27FC236}">
                <a16:creationId xmlns:a16="http://schemas.microsoft.com/office/drawing/2014/main" id="{ECD66F47-7F6E-995B-88DA-52741798B32B}"/>
              </a:ext>
            </a:extLst>
          </p:cNvPr>
          <p:cNvSpPr txBox="1"/>
          <p:nvPr/>
        </p:nvSpPr>
        <p:spPr>
          <a:xfrm>
            <a:off x="2413049" y="38419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{117}</a:t>
            </a:r>
            <a:endParaRPr lang="en-US" sz="1400" dirty="0"/>
          </a:p>
        </p:txBody>
      </p:sp>
    </p:spTree>
    <p:extLst>
      <p:ext uri="{BB962C8B-B14F-4D97-AF65-F5344CB8AC3E}">
        <p14:creationId xmlns:p14="http://schemas.microsoft.com/office/powerpoint/2010/main" val="261521284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D7247-4975-126F-4C90-983F3E7A9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0D6F6-CE77-092D-E210-050E7498F02B}"/>
              </a:ext>
            </a:extLst>
          </p:cNvPr>
          <p:cNvSpPr>
            <a:spLocks noGrp="1"/>
          </p:cNvSpPr>
          <p:nvPr>
            <p:ph type="title"/>
          </p:nvPr>
        </p:nvSpPr>
        <p:spPr>
          <a:xfrm>
            <a:off x="1845567" y="2080995"/>
            <a:ext cx="8500865" cy="3450327"/>
          </a:xfrm>
        </p:spPr>
        <p:txBody>
          <a:bodyPr>
            <a:noAutofit/>
          </a:bodyPr>
          <a:lstStyle/>
          <a:p>
            <a:r>
              <a:rPr lang="ar-EG" sz="6000" b="0" dirty="0"/>
              <a:t>وَهَدَيْنَـٰهُمَا ٱلصِّرَٰطَ ٱلْمُسْتَقِيمَ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A3DA61-A0DA-5C91-E9C7-DEFAFED93E99}"/>
              </a:ext>
            </a:extLst>
          </p:cNvPr>
          <p:cNvSpPr txBox="1"/>
          <p:nvPr/>
        </p:nvSpPr>
        <p:spPr>
          <a:xfrm>
            <a:off x="2060711" y="4174850"/>
            <a:ext cx="8070575" cy="400110"/>
          </a:xfrm>
          <a:prstGeom prst="rect">
            <a:avLst/>
          </a:prstGeom>
          <a:noFill/>
        </p:spPr>
        <p:txBody>
          <a:bodyPr wrap="square">
            <a:spAutoFit/>
          </a:bodyPr>
          <a:lstStyle/>
          <a:p>
            <a:pPr algn="ctr" fontAlgn="base"/>
            <a:r>
              <a:rPr lang="en-US" sz="2000" dirty="0"/>
              <a:t>And We guided them to the Straight Way.</a:t>
            </a:r>
          </a:p>
        </p:txBody>
      </p:sp>
      <p:sp>
        <p:nvSpPr>
          <p:cNvPr id="3" name="TextBox 2">
            <a:extLst>
              <a:ext uri="{FF2B5EF4-FFF2-40B4-BE49-F238E27FC236}">
                <a16:creationId xmlns:a16="http://schemas.microsoft.com/office/drawing/2014/main" id="{AA4BA599-CDBA-8D56-FE23-8D53A33CAA7D}"/>
              </a:ext>
            </a:extLst>
          </p:cNvPr>
          <p:cNvSpPr txBox="1"/>
          <p:nvPr/>
        </p:nvSpPr>
        <p:spPr>
          <a:xfrm>
            <a:off x="2421438" y="40209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{118}</a:t>
            </a:r>
            <a:endParaRPr lang="en-US" sz="1400" dirty="0"/>
          </a:p>
        </p:txBody>
      </p:sp>
    </p:spTree>
    <p:extLst>
      <p:ext uri="{BB962C8B-B14F-4D97-AF65-F5344CB8AC3E}">
        <p14:creationId xmlns:p14="http://schemas.microsoft.com/office/powerpoint/2010/main" val="209324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4F304-BF40-1815-C52C-FD5F5C6D7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49F02-F3BA-F6E2-0891-549C9B1AD112}"/>
              </a:ext>
            </a:extLst>
          </p:cNvPr>
          <p:cNvSpPr>
            <a:spLocks noGrp="1"/>
          </p:cNvSpPr>
          <p:nvPr>
            <p:ph type="title"/>
          </p:nvPr>
        </p:nvSpPr>
        <p:spPr>
          <a:xfrm>
            <a:off x="1708884" y="2022618"/>
            <a:ext cx="8774232" cy="3450327"/>
          </a:xfrm>
        </p:spPr>
        <p:txBody>
          <a:bodyPr>
            <a:noAutofit/>
          </a:bodyPr>
          <a:lstStyle/>
          <a:p>
            <a:r>
              <a:rPr lang="ar-EG" sz="6000" b="0" dirty="0"/>
              <a:t>وَخَلَقْنَا لَهُم مِّن مِّثْلِهِۦ مَا يَرْكَبُونَ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9E5CA2D-C8E8-9C9D-1682-E51570CAB28E}"/>
              </a:ext>
            </a:extLst>
          </p:cNvPr>
          <p:cNvSpPr txBox="1"/>
          <p:nvPr/>
        </p:nvSpPr>
        <p:spPr>
          <a:xfrm>
            <a:off x="2060712" y="4138453"/>
            <a:ext cx="8070575" cy="400110"/>
          </a:xfrm>
          <a:prstGeom prst="rect">
            <a:avLst/>
          </a:prstGeom>
          <a:noFill/>
        </p:spPr>
        <p:txBody>
          <a:bodyPr wrap="square">
            <a:spAutoFit/>
          </a:bodyPr>
          <a:lstStyle/>
          <a:p>
            <a:pPr algn="ctr" fontAlgn="base"/>
            <a:r>
              <a:rPr lang="en-US" sz="2000" dirty="0"/>
              <a:t>And We have created for them similar (vessels) on which they ride.</a:t>
            </a:r>
          </a:p>
        </p:txBody>
      </p:sp>
      <p:sp>
        <p:nvSpPr>
          <p:cNvPr id="3" name="TextBox 2">
            <a:extLst>
              <a:ext uri="{FF2B5EF4-FFF2-40B4-BE49-F238E27FC236}">
                <a16:creationId xmlns:a16="http://schemas.microsoft.com/office/drawing/2014/main" id="{FE207592-3F89-56F2-34E8-8C17FC157AD8}"/>
              </a:ext>
            </a:extLst>
          </p:cNvPr>
          <p:cNvSpPr txBox="1"/>
          <p:nvPr/>
        </p:nvSpPr>
        <p:spPr>
          <a:xfrm>
            <a:off x="2060712" y="383067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367586758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1E7EB-04B3-59A2-565C-450CF2179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D4921-6095-6E6E-7671-490496F058B9}"/>
              </a:ext>
            </a:extLst>
          </p:cNvPr>
          <p:cNvSpPr>
            <a:spLocks noGrp="1"/>
          </p:cNvSpPr>
          <p:nvPr>
            <p:ph type="title"/>
          </p:nvPr>
        </p:nvSpPr>
        <p:spPr>
          <a:xfrm>
            <a:off x="1845567" y="2047439"/>
            <a:ext cx="8500865" cy="3450327"/>
          </a:xfrm>
        </p:spPr>
        <p:txBody>
          <a:bodyPr>
            <a:noAutofit/>
          </a:bodyPr>
          <a:lstStyle/>
          <a:p>
            <a:r>
              <a:rPr lang="ar-EG" sz="6000" b="0" dirty="0"/>
              <a:t>وَتَرَكْنَا عَلَيْهِمَا فِى ٱلْـَٔاخِرِينَ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6B53185-D341-3533-475F-036A66299189}"/>
              </a:ext>
            </a:extLst>
          </p:cNvPr>
          <p:cNvSpPr txBox="1"/>
          <p:nvPr/>
        </p:nvSpPr>
        <p:spPr>
          <a:xfrm>
            <a:off x="2060711" y="4138949"/>
            <a:ext cx="8070575" cy="707886"/>
          </a:xfrm>
          <a:prstGeom prst="rect">
            <a:avLst/>
          </a:prstGeom>
          <a:noFill/>
        </p:spPr>
        <p:txBody>
          <a:bodyPr wrap="square">
            <a:spAutoFit/>
          </a:bodyPr>
          <a:lstStyle/>
          <a:p>
            <a:pPr algn="ctr" fontAlgn="base"/>
            <a:r>
              <a:rPr lang="en-US" sz="2000" dirty="0"/>
              <a:t>And We left (this blessing) for them among generations (to come) in later times:</a:t>
            </a:r>
          </a:p>
        </p:txBody>
      </p:sp>
      <p:sp>
        <p:nvSpPr>
          <p:cNvPr id="3" name="TextBox 2">
            <a:extLst>
              <a:ext uri="{FF2B5EF4-FFF2-40B4-BE49-F238E27FC236}">
                <a16:creationId xmlns:a16="http://schemas.microsoft.com/office/drawing/2014/main" id="{B923BEC0-39D8-7BD9-BB5A-11C9C2BB0BB7}"/>
              </a:ext>
            </a:extLst>
          </p:cNvPr>
          <p:cNvSpPr txBox="1"/>
          <p:nvPr/>
        </p:nvSpPr>
        <p:spPr>
          <a:xfrm>
            <a:off x="2345937" y="3831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{119}</a:t>
            </a:r>
            <a:endParaRPr lang="en-US" sz="1400" dirty="0"/>
          </a:p>
        </p:txBody>
      </p:sp>
    </p:spTree>
    <p:extLst>
      <p:ext uri="{BB962C8B-B14F-4D97-AF65-F5344CB8AC3E}">
        <p14:creationId xmlns:p14="http://schemas.microsoft.com/office/powerpoint/2010/main" val="3109203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7191D-CD74-6D6D-53F7-FD641191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076AD-7C25-237A-4FA6-918F7AE931FA}"/>
              </a:ext>
            </a:extLst>
          </p:cNvPr>
          <p:cNvSpPr>
            <a:spLocks noGrp="1"/>
          </p:cNvSpPr>
          <p:nvPr>
            <p:ph type="title"/>
          </p:nvPr>
        </p:nvSpPr>
        <p:spPr>
          <a:xfrm>
            <a:off x="1845567" y="2047439"/>
            <a:ext cx="8500865" cy="3450327"/>
          </a:xfrm>
        </p:spPr>
        <p:txBody>
          <a:bodyPr>
            <a:noAutofit/>
          </a:bodyPr>
          <a:lstStyle/>
          <a:p>
            <a:r>
              <a:rPr lang="ar-EG" sz="6000" b="0" dirty="0"/>
              <a:t>سَلَـٰمٌ عَلَىٰ مُوسَىٰ وَهَـٰرُونَ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CEA1AD-6DEB-92B2-B75D-11EBADD5EA93}"/>
              </a:ext>
            </a:extLst>
          </p:cNvPr>
          <p:cNvSpPr txBox="1"/>
          <p:nvPr/>
        </p:nvSpPr>
        <p:spPr>
          <a:xfrm>
            <a:off x="2060711" y="4138949"/>
            <a:ext cx="8070575" cy="400110"/>
          </a:xfrm>
          <a:prstGeom prst="rect">
            <a:avLst/>
          </a:prstGeom>
          <a:noFill/>
        </p:spPr>
        <p:txBody>
          <a:bodyPr wrap="square">
            <a:spAutoFit/>
          </a:bodyPr>
          <a:lstStyle/>
          <a:p>
            <a:pPr algn="ctr" fontAlgn="base"/>
            <a:r>
              <a:rPr lang="en-US" sz="2000" dirty="0"/>
              <a:t>"Peace and salutation to Moses and Aaron!"</a:t>
            </a:r>
          </a:p>
        </p:txBody>
      </p:sp>
      <p:sp>
        <p:nvSpPr>
          <p:cNvPr id="3" name="TextBox 2">
            <a:extLst>
              <a:ext uri="{FF2B5EF4-FFF2-40B4-BE49-F238E27FC236}">
                <a16:creationId xmlns:a16="http://schemas.microsoft.com/office/drawing/2014/main" id="{88223D07-A121-F82B-5333-57E1EFE01460}"/>
              </a:ext>
            </a:extLst>
          </p:cNvPr>
          <p:cNvSpPr txBox="1"/>
          <p:nvPr/>
        </p:nvSpPr>
        <p:spPr>
          <a:xfrm>
            <a:off x="2522106" y="38595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{120}</a:t>
            </a:r>
            <a:endParaRPr lang="en-US" sz="1400" dirty="0"/>
          </a:p>
        </p:txBody>
      </p:sp>
    </p:spTree>
    <p:extLst>
      <p:ext uri="{BB962C8B-B14F-4D97-AF65-F5344CB8AC3E}">
        <p14:creationId xmlns:p14="http://schemas.microsoft.com/office/powerpoint/2010/main" val="98947478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25A46-98F6-0BB6-674A-63746130B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2DD62-F94C-00E7-253D-0928345F6E5F}"/>
              </a:ext>
            </a:extLst>
          </p:cNvPr>
          <p:cNvSpPr>
            <a:spLocks noGrp="1"/>
          </p:cNvSpPr>
          <p:nvPr>
            <p:ph type="title"/>
          </p:nvPr>
        </p:nvSpPr>
        <p:spPr>
          <a:xfrm>
            <a:off x="1845567" y="2047439"/>
            <a:ext cx="8500865" cy="3450327"/>
          </a:xfrm>
        </p:spPr>
        <p:txBody>
          <a:bodyPr>
            <a:noAutofit/>
          </a:bodyPr>
          <a:lstStyle/>
          <a:p>
            <a:r>
              <a:rPr lang="ar-EG" sz="6000" b="0" dirty="0"/>
              <a:t>إِنَّا كَذَٰلِكَ نَجْزِى ٱلْمُحْسِنِينَ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F4C8D7-E0EA-3DB0-679F-8ED23AA057F2}"/>
              </a:ext>
            </a:extLst>
          </p:cNvPr>
          <p:cNvSpPr txBox="1"/>
          <p:nvPr/>
        </p:nvSpPr>
        <p:spPr>
          <a:xfrm>
            <a:off x="2060711" y="4138949"/>
            <a:ext cx="8070575" cy="400110"/>
          </a:xfrm>
          <a:prstGeom prst="rect">
            <a:avLst/>
          </a:prstGeom>
          <a:noFill/>
        </p:spPr>
        <p:txBody>
          <a:bodyPr wrap="square">
            <a:spAutoFit/>
          </a:bodyPr>
          <a:lstStyle/>
          <a:p>
            <a:pPr algn="ctr" fontAlgn="base"/>
            <a:r>
              <a:rPr lang="en-US" sz="2000" dirty="0"/>
              <a:t>Thus indeed do We reward those who do right.</a:t>
            </a:r>
          </a:p>
        </p:txBody>
      </p:sp>
      <p:sp>
        <p:nvSpPr>
          <p:cNvPr id="3" name="TextBox 2">
            <a:extLst>
              <a:ext uri="{FF2B5EF4-FFF2-40B4-BE49-F238E27FC236}">
                <a16:creationId xmlns:a16="http://schemas.microsoft.com/office/drawing/2014/main" id="{B9188D70-707F-6EBA-B10F-6B2CA3FEFBB1}"/>
              </a:ext>
            </a:extLst>
          </p:cNvPr>
          <p:cNvSpPr txBox="1"/>
          <p:nvPr/>
        </p:nvSpPr>
        <p:spPr>
          <a:xfrm>
            <a:off x="2496939" y="384273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{121}</a:t>
            </a:r>
            <a:endParaRPr lang="en-US" sz="1400" dirty="0"/>
          </a:p>
        </p:txBody>
      </p:sp>
    </p:spTree>
    <p:extLst>
      <p:ext uri="{BB962C8B-B14F-4D97-AF65-F5344CB8AC3E}">
        <p14:creationId xmlns:p14="http://schemas.microsoft.com/office/powerpoint/2010/main" val="341023744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F2E82-B680-0D7A-DD25-5EEC75F3C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58CB3-2129-9C6E-F93B-5FAA8D76430C}"/>
              </a:ext>
            </a:extLst>
          </p:cNvPr>
          <p:cNvSpPr>
            <a:spLocks noGrp="1"/>
          </p:cNvSpPr>
          <p:nvPr>
            <p:ph type="title"/>
          </p:nvPr>
        </p:nvSpPr>
        <p:spPr>
          <a:xfrm>
            <a:off x="1845567" y="2047439"/>
            <a:ext cx="8500865" cy="3450327"/>
          </a:xfrm>
        </p:spPr>
        <p:txBody>
          <a:bodyPr>
            <a:noAutofit/>
          </a:bodyPr>
          <a:lstStyle/>
          <a:p>
            <a:r>
              <a:rPr lang="ar-EG" sz="6000" b="0" dirty="0"/>
              <a:t>إِنَّهُمَا مِنْ عِبَادِنَا ٱلْمُؤْمِنِينَ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7B061A-08DA-381A-3A7D-4BD274E23DD0}"/>
              </a:ext>
            </a:extLst>
          </p:cNvPr>
          <p:cNvSpPr txBox="1"/>
          <p:nvPr/>
        </p:nvSpPr>
        <p:spPr>
          <a:xfrm>
            <a:off x="2060711" y="4138949"/>
            <a:ext cx="8070575" cy="400110"/>
          </a:xfrm>
          <a:prstGeom prst="rect">
            <a:avLst/>
          </a:prstGeom>
          <a:noFill/>
        </p:spPr>
        <p:txBody>
          <a:bodyPr wrap="square">
            <a:spAutoFit/>
          </a:bodyPr>
          <a:lstStyle/>
          <a:p>
            <a:pPr algn="ctr" fontAlgn="base"/>
            <a:r>
              <a:rPr lang="en-US" sz="2000" dirty="0"/>
              <a:t>For they were two of our believing Servants.</a:t>
            </a:r>
          </a:p>
        </p:txBody>
      </p:sp>
      <p:sp>
        <p:nvSpPr>
          <p:cNvPr id="3" name="TextBox 2">
            <a:extLst>
              <a:ext uri="{FF2B5EF4-FFF2-40B4-BE49-F238E27FC236}">
                <a16:creationId xmlns:a16="http://schemas.microsoft.com/office/drawing/2014/main" id="{CAC9BDB5-EE44-774A-D5DA-AC95DEF569F0}"/>
              </a:ext>
            </a:extLst>
          </p:cNvPr>
          <p:cNvSpPr txBox="1"/>
          <p:nvPr/>
        </p:nvSpPr>
        <p:spPr>
          <a:xfrm>
            <a:off x="2605996" y="3831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{122}</a:t>
            </a:r>
            <a:endParaRPr lang="en-US" sz="1400" dirty="0"/>
          </a:p>
        </p:txBody>
      </p:sp>
    </p:spTree>
    <p:extLst>
      <p:ext uri="{BB962C8B-B14F-4D97-AF65-F5344CB8AC3E}">
        <p14:creationId xmlns:p14="http://schemas.microsoft.com/office/powerpoint/2010/main" val="10949271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6F9C-7EB4-C8C7-1147-216D2E250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C982C-B41F-2C4E-A79F-F8E3E65331D2}"/>
              </a:ext>
            </a:extLst>
          </p:cNvPr>
          <p:cNvSpPr>
            <a:spLocks noGrp="1"/>
          </p:cNvSpPr>
          <p:nvPr>
            <p:ph type="title"/>
          </p:nvPr>
        </p:nvSpPr>
        <p:spPr>
          <a:xfrm>
            <a:off x="1845567" y="2047439"/>
            <a:ext cx="8500865" cy="3450327"/>
          </a:xfrm>
        </p:spPr>
        <p:txBody>
          <a:bodyPr>
            <a:noAutofit/>
          </a:bodyPr>
          <a:lstStyle/>
          <a:p>
            <a:r>
              <a:rPr lang="ar-EG" sz="6000" b="0" dirty="0"/>
              <a:t>وَإِنَّ إِلْيَاسَ لَمِنَ ٱلْمُرْسَلِينَ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3C0F300-2AAB-DB63-DA2E-A537C12FBCA6}"/>
              </a:ext>
            </a:extLst>
          </p:cNvPr>
          <p:cNvSpPr txBox="1"/>
          <p:nvPr/>
        </p:nvSpPr>
        <p:spPr>
          <a:xfrm>
            <a:off x="2060711" y="4138949"/>
            <a:ext cx="8070575" cy="400110"/>
          </a:xfrm>
          <a:prstGeom prst="rect">
            <a:avLst/>
          </a:prstGeom>
          <a:noFill/>
        </p:spPr>
        <p:txBody>
          <a:bodyPr wrap="square">
            <a:spAutoFit/>
          </a:bodyPr>
          <a:lstStyle/>
          <a:p>
            <a:pPr algn="ctr" fontAlgn="base"/>
            <a:r>
              <a:rPr lang="en-US" sz="2000" dirty="0"/>
              <a:t>So also was Elias among those sent (by Us).</a:t>
            </a:r>
          </a:p>
        </p:txBody>
      </p:sp>
      <p:sp>
        <p:nvSpPr>
          <p:cNvPr id="3" name="TextBox 2">
            <a:extLst>
              <a:ext uri="{FF2B5EF4-FFF2-40B4-BE49-F238E27FC236}">
                <a16:creationId xmlns:a16="http://schemas.microsoft.com/office/drawing/2014/main" id="{46C024E2-6F95-9E13-CDC8-836BE1664334}"/>
              </a:ext>
            </a:extLst>
          </p:cNvPr>
          <p:cNvSpPr txBox="1"/>
          <p:nvPr/>
        </p:nvSpPr>
        <p:spPr>
          <a:xfrm>
            <a:off x="2605996" y="3831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{123}</a:t>
            </a:r>
            <a:endParaRPr lang="en-US" sz="1400" dirty="0"/>
          </a:p>
        </p:txBody>
      </p:sp>
    </p:spTree>
    <p:extLst>
      <p:ext uri="{BB962C8B-B14F-4D97-AF65-F5344CB8AC3E}">
        <p14:creationId xmlns:p14="http://schemas.microsoft.com/office/powerpoint/2010/main" val="9247281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2D30-A9AB-B278-5004-E17F97CCE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AB3F7-5950-A03B-D373-DC0762ECAE72}"/>
              </a:ext>
            </a:extLst>
          </p:cNvPr>
          <p:cNvSpPr>
            <a:spLocks noGrp="1"/>
          </p:cNvSpPr>
          <p:nvPr>
            <p:ph type="title"/>
          </p:nvPr>
        </p:nvSpPr>
        <p:spPr>
          <a:xfrm>
            <a:off x="1845567" y="2047439"/>
            <a:ext cx="8500865" cy="3450327"/>
          </a:xfrm>
        </p:spPr>
        <p:txBody>
          <a:bodyPr>
            <a:noAutofit/>
          </a:bodyPr>
          <a:lstStyle/>
          <a:p>
            <a:r>
              <a:rPr lang="ar-EG" sz="6000" b="0" dirty="0"/>
              <a:t>إِذْ قَالَ لِقَوْمِهِۦٓ أَلَا تَتَّقُونَ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F44BC6-1880-6A08-147A-24B8CB97FB2B}"/>
              </a:ext>
            </a:extLst>
          </p:cNvPr>
          <p:cNvSpPr txBox="1"/>
          <p:nvPr/>
        </p:nvSpPr>
        <p:spPr>
          <a:xfrm>
            <a:off x="2060711" y="4150515"/>
            <a:ext cx="8070575" cy="400110"/>
          </a:xfrm>
          <a:prstGeom prst="rect">
            <a:avLst/>
          </a:prstGeom>
          <a:noFill/>
        </p:spPr>
        <p:txBody>
          <a:bodyPr wrap="square">
            <a:spAutoFit/>
          </a:bodyPr>
          <a:lstStyle/>
          <a:p>
            <a:pPr algn="ctr" fontAlgn="base"/>
            <a:r>
              <a:rPr lang="en-US" sz="2000" dirty="0"/>
              <a:t>Behold, he said to his people, "Will ye not fear (Allah)?</a:t>
            </a:r>
          </a:p>
        </p:txBody>
      </p:sp>
      <p:sp>
        <p:nvSpPr>
          <p:cNvPr id="3" name="TextBox 2">
            <a:extLst>
              <a:ext uri="{FF2B5EF4-FFF2-40B4-BE49-F238E27FC236}">
                <a16:creationId xmlns:a16="http://schemas.microsoft.com/office/drawing/2014/main" id="{B912094B-6477-F6E1-0ED9-33D9971D6A8F}"/>
              </a:ext>
            </a:extLst>
          </p:cNvPr>
          <p:cNvSpPr txBox="1"/>
          <p:nvPr/>
        </p:nvSpPr>
        <p:spPr>
          <a:xfrm>
            <a:off x="2958333" y="38427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{124}</a:t>
            </a:r>
            <a:endParaRPr lang="en-US" sz="1400" dirty="0"/>
          </a:p>
        </p:txBody>
      </p:sp>
    </p:spTree>
    <p:extLst>
      <p:ext uri="{BB962C8B-B14F-4D97-AF65-F5344CB8AC3E}">
        <p14:creationId xmlns:p14="http://schemas.microsoft.com/office/powerpoint/2010/main" val="14675144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C805-5E19-FD6D-67E5-4239A40B5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B04A1-7D24-2D31-29F2-999F251E5323}"/>
              </a:ext>
            </a:extLst>
          </p:cNvPr>
          <p:cNvSpPr>
            <a:spLocks noGrp="1"/>
          </p:cNvSpPr>
          <p:nvPr>
            <p:ph type="title"/>
          </p:nvPr>
        </p:nvSpPr>
        <p:spPr>
          <a:xfrm>
            <a:off x="1845567" y="2114551"/>
            <a:ext cx="8500865" cy="3450327"/>
          </a:xfrm>
        </p:spPr>
        <p:txBody>
          <a:bodyPr>
            <a:noAutofit/>
          </a:bodyPr>
          <a:lstStyle/>
          <a:p>
            <a:r>
              <a:rPr lang="ar-EG" sz="6000" b="0" dirty="0"/>
              <a:t>أَتَدْعُونَ بَعْلًۭا وَتَذَرُونَ أَحْسَنَ ٱلْخَـٰلِقِينَ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4FC25C3-3B44-E4D2-4467-1518EAB078B2}"/>
              </a:ext>
            </a:extLst>
          </p:cNvPr>
          <p:cNvSpPr txBox="1"/>
          <p:nvPr/>
        </p:nvSpPr>
        <p:spPr>
          <a:xfrm>
            <a:off x="2060711" y="4586743"/>
            <a:ext cx="8070575" cy="400110"/>
          </a:xfrm>
          <a:prstGeom prst="rect">
            <a:avLst/>
          </a:prstGeom>
          <a:noFill/>
        </p:spPr>
        <p:txBody>
          <a:bodyPr wrap="square">
            <a:spAutoFit/>
          </a:bodyPr>
          <a:lstStyle/>
          <a:p>
            <a:pPr algn="ctr" fontAlgn="base"/>
            <a:r>
              <a:rPr lang="en-US" sz="2000" dirty="0"/>
              <a:t>"Will ye call upon Baal and forsake the Best of Creators,-</a:t>
            </a:r>
          </a:p>
        </p:txBody>
      </p:sp>
      <p:sp>
        <p:nvSpPr>
          <p:cNvPr id="3" name="TextBox 2">
            <a:extLst>
              <a:ext uri="{FF2B5EF4-FFF2-40B4-BE49-F238E27FC236}">
                <a16:creationId xmlns:a16="http://schemas.microsoft.com/office/drawing/2014/main" id="{3D53AD1E-83B0-3C60-FA39-383618F70F72}"/>
              </a:ext>
            </a:extLst>
          </p:cNvPr>
          <p:cNvSpPr txBox="1"/>
          <p:nvPr/>
        </p:nvSpPr>
        <p:spPr>
          <a:xfrm>
            <a:off x="4577408" y="42789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{125}</a:t>
            </a:r>
            <a:endParaRPr lang="en-US" sz="1400" dirty="0"/>
          </a:p>
        </p:txBody>
      </p:sp>
    </p:spTree>
    <p:extLst>
      <p:ext uri="{BB962C8B-B14F-4D97-AF65-F5344CB8AC3E}">
        <p14:creationId xmlns:p14="http://schemas.microsoft.com/office/powerpoint/2010/main" val="13927310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8F0ED-A1DF-6862-7228-8147C30F1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16D0E-38AB-4E4D-61D1-E0DE18C698C2}"/>
              </a:ext>
            </a:extLst>
          </p:cNvPr>
          <p:cNvSpPr>
            <a:spLocks noGrp="1"/>
          </p:cNvSpPr>
          <p:nvPr>
            <p:ph type="title"/>
          </p:nvPr>
        </p:nvSpPr>
        <p:spPr>
          <a:xfrm>
            <a:off x="1845567" y="2114551"/>
            <a:ext cx="8500865" cy="3450327"/>
          </a:xfrm>
        </p:spPr>
        <p:txBody>
          <a:bodyPr>
            <a:noAutofit/>
          </a:bodyPr>
          <a:lstStyle/>
          <a:p>
            <a:r>
              <a:rPr lang="ar-EG" sz="6000" b="0" dirty="0"/>
              <a:t>ٱللَّهَ رَبَّكُمْ وَرَبَّ ءَابَآئِكُمُ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06F016-3848-9378-3FEC-C60F9DA31C0A}"/>
              </a:ext>
            </a:extLst>
          </p:cNvPr>
          <p:cNvSpPr txBox="1"/>
          <p:nvPr/>
        </p:nvSpPr>
        <p:spPr>
          <a:xfrm>
            <a:off x="2060711" y="4195790"/>
            <a:ext cx="8070575" cy="707886"/>
          </a:xfrm>
          <a:prstGeom prst="rect">
            <a:avLst/>
          </a:prstGeom>
          <a:noFill/>
        </p:spPr>
        <p:txBody>
          <a:bodyPr wrap="square">
            <a:spAutoFit/>
          </a:bodyPr>
          <a:lstStyle/>
          <a:p>
            <a:pPr algn="ctr" fontAlgn="base"/>
            <a:r>
              <a:rPr lang="en-US" sz="2000" dirty="0"/>
              <a:t>"Allah, your Lord and Cherisher and the Lord and Cherisher of your fathers of old?"</a:t>
            </a:r>
          </a:p>
        </p:txBody>
      </p:sp>
      <p:sp>
        <p:nvSpPr>
          <p:cNvPr id="3" name="TextBox 2">
            <a:extLst>
              <a:ext uri="{FF2B5EF4-FFF2-40B4-BE49-F238E27FC236}">
                <a16:creationId xmlns:a16="http://schemas.microsoft.com/office/drawing/2014/main" id="{B6122A90-F43A-77F7-3999-9D469DD057A9}"/>
              </a:ext>
            </a:extLst>
          </p:cNvPr>
          <p:cNvSpPr txBox="1"/>
          <p:nvPr/>
        </p:nvSpPr>
        <p:spPr>
          <a:xfrm>
            <a:off x="2027155" y="3888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{126}</a:t>
            </a:r>
            <a:endParaRPr lang="en-US" sz="1400" dirty="0"/>
          </a:p>
        </p:txBody>
      </p:sp>
    </p:spTree>
    <p:extLst>
      <p:ext uri="{BB962C8B-B14F-4D97-AF65-F5344CB8AC3E}">
        <p14:creationId xmlns:p14="http://schemas.microsoft.com/office/powerpoint/2010/main" val="151449169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53859-E8DB-AE38-0565-14EA4F07A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2C831-3157-0C68-976E-F75B52714C9E}"/>
              </a:ext>
            </a:extLst>
          </p:cNvPr>
          <p:cNvSpPr>
            <a:spLocks noGrp="1"/>
          </p:cNvSpPr>
          <p:nvPr>
            <p:ph type="title"/>
          </p:nvPr>
        </p:nvSpPr>
        <p:spPr>
          <a:xfrm>
            <a:off x="1845567" y="2114551"/>
            <a:ext cx="8500865" cy="3450327"/>
          </a:xfrm>
        </p:spPr>
        <p:txBody>
          <a:bodyPr>
            <a:noAutofit/>
          </a:bodyPr>
          <a:lstStyle/>
          <a:p>
            <a:r>
              <a:rPr lang="ar-EG" sz="6000" b="0" dirty="0"/>
              <a:t>فَكَذَّبُوهُ فَإِنَّهُمْ لَمُحْضَرُونَ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54B02B-51BA-0C6E-0A25-598AB3B1F187}"/>
              </a:ext>
            </a:extLst>
          </p:cNvPr>
          <p:cNvSpPr txBox="1"/>
          <p:nvPr/>
        </p:nvSpPr>
        <p:spPr>
          <a:xfrm>
            <a:off x="2060711" y="4195790"/>
            <a:ext cx="8070575" cy="400110"/>
          </a:xfrm>
          <a:prstGeom prst="rect">
            <a:avLst/>
          </a:prstGeom>
          <a:noFill/>
        </p:spPr>
        <p:txBody>
          <a:bodyPr wrap="square">
            <a:spAutoFit/>
          </a:bodyPr>
          <a:lstStyle/>
          <a:p>
            <a:pPr algn="ctr" fontAlgn="base"/>
            <a:r>
              <a:rPr lang="en-US" sz="2000" dirty="0"/>
              <a:t>But they rejected him, and they will certainly be called up (for punishment),-</a:t>
            </a:r>
          </a:p>
        </p:txBody>
      </p:sp>
      <p:sp>
        <p:nvSpPr>
          <p:cNvPr id="3" name="TextBox 2">
            <a:extLst>
              <a:ext uri="{FF2B5EF4-FFF2-40B4-BE49-F238E27FC236}">
                <a16:creationId xmlns:a16="http://schemas.microsoft.com/office/drawing/2014/main" id="{A7D5C1AD-77F5-0BCC-2330-17150A85FCAD}"/>
              </a:ext>
            </a:extLst>
          </p:cNvPr>
          <p:cNvSpPr txBox="1"/>
          <p:nvPr/>
        </p:nvSpPr>
        <p:spPr>
          <a:xfrm>
            <a:off x="2706664" y="3888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{127}</a:t>
            </a:r>
            <a:endParaRPr lang="en-US" sz="1400" dirty="0"/>
          </a:p>
        </p:txBody>
      </p:sp>
    </p:spTree>
    <p:extLst>
      <p:ext uri="{BB962C8B-B14F-4D97-AF65-F5344CB8AC3E}">
        <p14:creationId xmlns:p14="http://schemas.microsoft.com/office/powerpoint/2010/main" val="379038958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D0FE1-2502-ABC1-545D-115A86DC5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86D98-0058-D1A6-1718-D178A93C6594}"/>
              </a:ext>
            </a:extLst>
          </p:cNvPr>
          <p:cNvSpPr>
            <a:spLocks noGrp="1"/>
          </p:cNvSpPr>
          <p:nvPr>
            <p:ph type="title"/>
          </p:nvPr>
        </p:nvSpPr>
        <p:spPr>
          <a:xfrm>
            <a:off x="1845567" y="2114551"/>
            <a:ext cx="8500865" cy="3450327"/>
          </a:xfrm>
        </p:spPr>
        <p:txBody>
          <a:bodyPr>
            <a:noAutofit/>
          </a:bodyPr>
          <a:lstStyle/>
          <a:p>
            <a:r>
              <a:rPr lang="ar-EG" sz="6000" b="0" dirty="0"/>
              <a:t>إِلَّا عِبَادَ ٱللَّهِ ٱلْمُخْلَصِينَ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608E1A-6618-C582-EAC1-201BCB5706E0}"/>
              </a:ext>
            </a:extLst>
          </p:cNvPr>
          <p:cNvSpPr txBox="1"/>
          <p:nvPr/>
        </p:nvSpPr>
        <p:spPr>
          <a:xfrm>
            <a:off x="2060711" y="4195790"/>
            <a:ext cx="8070575" cy="400110"/>
          </a:xfrm>
          <a:prstGeom prst="rect">
            <a:avLst/>
          </a:prstGeom>
          <a:noFill/>
        </p:spPr>
        <p:txBody>
          <a:bodyPr wrap="square">
            <a:spAutoFit/>
          </a:bodyPr>
          <a:lstStyle/>
          <a:p>
            <a:pPr algn="ctr" fontAlgn="base"/>
            <a:r>
              <a:rPr lang="en-US" sz="2000" dirty="0"/>
              <a:t>Except the sincere and devoted Servants of Allah (among them).</a:t>
            </a:r>
          </a:p>
        </p:txBody>
      </p:sp>
      <p:sp>
        <p:nvSpPr>
          <p:cNvPr id="3" name="TextBox 2">
            <a:extLst>
              <a:ext uri="{FF2B5EF4-FFF2-40B4-BE49-F238E27FC236}">
                <a16:creationId xmlns:a16="http://schemas.microsoft.com/office/drawing/2014/main" id="{A4627C30-4FBD-CFF6-90B7-0112C0EC1F9A}"/>
              </a:ext>
            </a:extLst>
          </p:cNvPr>
          <p:cNvSpPr txBox="1"/>
          <p:nvPr/>
        </p:nvSpPr>
        <p:spPr>
          <a:xfrm>
            <a:off x="2891222" y="39060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{128}</a:t>
            </a:r>
            <a:endParaRPr lang="en-US" sz="1400" dirty="0"/>
          </a:p>
        </p:txBody>
      </p:sp>
    </p:spTree>
    <p:extLst>
      <p:ext uri="{BB962C8B-B14F-4D97-AF65-F5344CB8AC3E}">
        <p14:creationId xmlns:p14="http://schemas.microsoft.com/office/powerpoint/2010/main" val="177274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6A2E-062B-FB89-ABC8-E25021825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1718F-FCC3-366F-9250-8D62F8F99092}"/>
              </a:ext>
            </a:extLst>
          </p:cNvPr>
          <p:cNvSpPr>
            <a:spLocks noGrp="1"/>
          </p:cNvSpPr>
          <p:nvPr>
            <p:ph type="title"/>
          </p:nvPr>
        </p:nvSpPr>
        <p:spPr>
          <a:xfrm>
            <a:off x="1708884" y="2022618"/>
            <a:ext cx="8774232" cy="3450327"/>
          </a:xfrm>
        </p:spPr>
        <p:txBody>
          <a:bodyPr>
            <a:noAutofit/>
          </a:bodyPr>
          <a:lstStyle/>
          <a:p>
            <a:r>
              <a:rPr lang="ar-EG" sz="6000" b="0" dirty="0"/>
              <a:t>وَإِن نَّشَأْ نُغْرِقْهُمْ فَلَا صَرِيخَ لَهُمْ وَلَا هُمْ يُنقَذُونَ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6EFC94-715E-F33C-A01B-C6792D9B6EE9}"/>
              </a:ext>
            </a:extLst>
          </p:cNvPr>
          <p:cNvSpPr txBox="1"/>
          <p:nvPr/>
        </p:nvSpPr>
        <p:spPr>
          <a:xfrm>
            <a:off x="2060712" y="4457647"/>
            <a:ext cx="8070575" cy="707886"/>
          </a:xfrm>
          <a:prstGeom prst="rect">
            <a:avLst/>
          </a:prstGeom>
          <a:noFill/>
        </p:spPr>
        <p:txBody>
          <a:bodyPr wrap="square">
            <a:spAutoFit/>
          </a:bodyPr>
          <a:lstStyle/>
          <a:p>
            <a:pPr algn="ctr" fontAlgn="base"/>
            <a:r>
              <a:rPr lang="en-US" sz="2000" dirty="0"/>
              <a:t>If it were Our Will, We could drown them: then would there be no helper (to hear their cry), nor could they be delivered,</a:t>
            </a:r>
          </a:p>
        </p:txBody>
      </p:sp>
      <p:sp>
        <p:nvSpPr>
          <p:cNvPr id="3" name="TextBox 2">
            <a:extLst>
              <a:ext uri="{FF2B5EF4-FFF2-40B4-BE49-F238E27FC236}">
                <a16:creationId xmlns:a16="http://schemas.microsoft.com/office/drawing/2014/main" id="{AE4FD937-2521-087B-9B91-22429AEB0843}"/>
              </a:ext>
            </a:extLst>
          </p:cNvPr>
          <p:cNvSpPr txBox="1"/>
          <p:nvPr/>
        </p:nvSpPr>
        <p:spPr>
          <a:xfrm>
            <a:off x="4384463" y="42333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43091827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EA888-9C4D-0A0A-25BE-ADD6C9F70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4EB6C-4192-F191-F4C6-32C88099005F}"/>
              </a:ext>
            </a:extLst>
          </p:cNvPr>
          <p:cNvSpPr>
            <a:spLocks noGrp="1"/>
          </p:cNvSpPr>
          <p:nvPr>
            <p:ph type="title"/>
          </p:nvPr>
        </p:nvSpPr>
        <p:spPr>
          <a:xfrm>
            <a:off x="1845567" y="2114551"/>
            <a:ext cx="8500865" cy="3450327"/>
          </a:xfrm>
        </p:spPr>
        <p:txBody>
          <a:bodyPr>
            <a:noAutofit/>
          </a:bodyPr>
          <a:lstStyle/>
          <a:p>
            <a:r>
              <a:rPr lang="ar-EG" sz="6000" b="0" dirty="0"/>
              <a:t>وَتَرَكْنَا عَلَيْهِ فِى ٱلْـَٔاخِرِينَ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1287E3-509D-C133-92CB-174490A9A865}"/>
              </a:ext>
            </a:extLst>
          </p:cNvPr>
          <p:cNvSpPr txBox="1"/>
          <p:nvPr/>
        </p:nvSpPr>
        <p:spPr>
          <a:xfrm>
            <a:off x="2060711" y="4195790"/>
            <a:ext cx="8070575" cy="707886"/>
          </a:xfrm>
          <a:prstGeom prst="rect">
            <a:avLst/>
          </a:prstGeom>
          <a:noFill/>
        </p:spPr>
        <p:txBody>
          <a:bodyPr wrap="square">
            <a:spAutoFit/>
          </a:bodyPr>
          <a:lstStyle/>
          <a:p>
            <a:pPr algn="ctr" fontAlgn="base"/>
            <a:r>
              <a:rPr lang="en-US" sz="2000" dirty="0"/>
              <a:t>And We left (this blessing) for him among generations (to come) in later times:</a:t>
            </a:r>
          </a:p>
        </p:txBody>
      </p:sp>
      <p:sp>
        <p:nvSpPr>
          <p:cNvPr id="3" name="TextBox 2">
            <a:extLst>
              <a:ext uri="{FF2B5EF4-FFF2-40B4-BE49-F238E27FC236}">
                <a16:creationId xmlns:a16="http://schemas.microsoft.com/office/drawing/2014/main" id="{6F9E45A1-D20D-A66A-21BA-1A9A6E9D3B68}"/>
              </a:ext>
            </a:extLst>
          </p:cNvPr>
          <p:cNvSpPr txBox="1"/>
          <p:nvPr/>
        </p:nvSpPr>
        <p:spPr>
          <a:xfrm>
            <a:off x="2614386" y="39060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{129}</a:t>
            </a:r>
            <a:endParaRPr lang="en-US" sz="1400" dirty="0"/>
          </a:p>
        </p:txBody>
      </p:sp>
    </p:spTree>
    <p:extLst>
      <p:ext uri="{BB962C8B-B14F-4D97-AF65-F5344CB8AC3E}">
        <p14:creationId xmlns:p14="http://schemas.microsoft.com/office/powerpoint/2010/main" val="23370215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241C0-0B85-B7DE-FD94-9651CAEFC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F92EC-EEEE-19DD-FAF5-B9BDAC22315C}"/>
              </a:ext>
            </a:extLst>
          </p:cNvPr>
          <p:cNvSpPr>
            <a:spLocks noGrp="1"/>
          </p:cNvSpPr>
          <p:nvPr>
            <p:ph type="title"/>
          </p:nvPr>
        </p:nvSpPr>
        <p:spPr>
          <a:xfrm>
            <a:off x="1845567" y="2114551"/>
            <a:ext cx="8500865" cy="3450327"/>
          </a:xfrm>
        </p:spPr>
        <p:txBody>
          <a:bodyPr>
            <a:noAutofit/>
          </a:bodyPr>
          <a:lstStyle/>
          <a:p>
            <a:r>
              <a:rPr lang="ar-EG" sz="6000" b="0" dirty="0"/>
              <a:t>سَلَـٰمٌ عَلَىٰٓ إِلْ يَاسِينَ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B0FC74-2939-DAA9-6A04-A44C83500606}"/>
              </a:ext>
            </a:extLst>
          </p:cNvPr>
          <p:cNvSpPr txBox="1"/>
          <p:nvPr/>
        </p:nvSpPr>
        <p:spPr>
          <a:xfrm>
            <a:off x="2060711" y="4195790"/>
            <a:ext cx="8070575" cy="400110"/>
          </a:xfrm>
          <a:prstGeom prst="rect">
            <a:avLst/>
          </a:prstGeom>
          <a:noFill/>
        </p:spPr>
        <p:txBody>
          <a:bodyPr wrap="square">
            <a:spAutoFit/>
          </a:bodyPr>
          <a:lstStyle/>
          <a:p>
            <a:pPr algn="ctr" fontAlgn="base"/>
            <a:r>
              <a:rPr lang="en-US" sz="2000" dirty="0"/>
              <a:t>"Peace and salutation to such as Elias!"</a:t>
            </a:r>
          </a:p>
        </p:txBody>
      </p:sp>
      <p:sp>
        <p:nvSpPr>
          <p:cNvPr id="3" name="TextBox 2">
            <a:extLst>
              <a:ext uri="{FF2B5EF4-FFF2-40B4-BE49-F238E27FC236}">
                <a16:creationId xmlns:a16="http://schemas.microsoft.com/office/drawing/2014/main" id="{8D894D72-02BC-5D89-348A-C823BA63D7A6}"/>
              </a:ext>
            </a:extLst>
          </p:cNvPr>
          <p:cNvSpPr txBox="1"/>
          <p:nvPr/>
        </p:nvSpPr>
        <p:spPr>
          <a:xfrm>
            <a:off x="3277116" y="3888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{130}</a:t>
            </a:r>
            <a:endParaRPr lang="en-US" sz="1400" dirty="0"/>
          </a:p>
        </p:txBody>
      </p:sp>
    </p:spTree>
    <p:extLst>
      <p:ext uri="{BB962C8B-B14F-4D97-AF65-F5344CB8AC3E}">
        <p14:creationId xmlns:p14="http://schemas.microsoft.com/office/powerpoint/2010/main" val="6245734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6F980-7A59-73A6-6410-7151F354A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4B1BF-BE8A-2F24-0E40-55298FC5F6D6}"/>
              </a:ext>
            </a:extLst>
          </p:cNvPr>
          <p:cNvSpPr>
            <a:spLocks noGrp="1"/>
          </p:cNvSpPr>
          <p:nvPr>
            <p:ph type="title"/>
          </p:nvPr>
        </p:nvSpPr>
        <p:spPr>
          <a:xfrm>
            <a:off x="1845567" y="2114551"/>
            <a:ext cx="8500865" cy="3450327"/>
          </a:xfrm>
        </p:spPr>
        <p:txBody>
          <a:bodyPr>
            <a:noAutofit/>
          </a:bodyPr>
          <a:lstStyle/>
          <a:p>
            <a:r>
              <a:rPr lang="ar-EG" sz="6000" b="0" dirty="0"/>
              <a:t>إِنَّا كَذَٰلِكَ نَجْزِى ٱلْمُحْسِنِينَ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726E42-2077-2C89-1155-DC46259E21A6}"/>
              </a:ext>
            </a:extLst>
          </p:cNvPr>
          <p:cNvSpPr txBox="1"/>
          <p:nvPr/>
        </p:nvSpPr>
        <p:spPr>
          <a:xfrm>
            <a:off x="2060711" y="4195790"/>
            <a:ext cx="8070575" cy="400110"/>
          </a:xfrm>
          <a:prstGeom prst="rect">
            <a:avLst/>
          </a:prstGeom>
          <a:noFill/>
        </p:spPr>
        <p:txBody>
          <a:bodyPr wrap="square">
            <a:spAutoFit/>
          </a:bodyPr>
          <a:lstStyle/>
          <a:p>
            <a:pPr algn="ctr" fontAlgn="base"/>
            <a:r>
              <a:rPr lang="en-US" sz="2000" dirty="0"/>
              <a:t>Thus indeed do We reward those who do right.</a:t>
            </a:r>
          </a:p>
        </p:txBody>
      </p:sp>
      <p:sp>
        <p:nvSpPr>
          <p:cNvPr id="3" name="TextBox 2">
            <a:extLst>
              <a:ext uri="{FF2B5EF4-FFF2-40B4-BE49-F238E27FC236}">
                <a16:creationId xmlns:a16="http://schemas.microsoft.com/office/drawing/2014/main" id="{495B4473-1F4C-632B-C82E-CAE7AA53511B}"/>
              </a:ext>
            </a:extLst>
          </p:cNvPr>
          <p:cNvSpPr txBox="1"/>
          <p:nvPr/>
        </p:nvSpPr>
        <p:spPr>
          <a:xfrm>
            <a:off x="2564052" y="38880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{131}</a:t>
            </a:r>
            <a:endParaRPr lang="en-US" sz="1400" dirty="0"/>
          </a:p>
        </p:txBody>
      </p:sp>
    </p:spTree>
    <p:extLst>
      <p:ext uri="{BB962C8B-B14F-4D97-AF65-F5344CB8AC3E}">
        <p14:creationId xmlns:p14="http://schemas.microsoft.com/office/powerpoint/2010/main" val="30254340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77C5-6FBC-A9B9-C409-EAA569C0D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6A7BF-9B15-7E9B-2DEB-53DB36753A81}"/>
              </a:ext>
            </a:extLst>
          </p:cNvPr>
          <p:cNvSpPr>
            <a:spLocks noGrp="1"/>
          </p:cNvSpPr>
          <p:nvPr>
            <p:ph type="title"/>
          </p:nvPr>
        </p:nvSpPr>
        <p:spPr>
          <a:xfrm>
            <a:off x="1845567" y="2114551"/>
            <a:ext cx="8500865" cy="3450327"/>
          </a:xfrm>
        </p:spPr>
        <p:txBody>
          <a:bodyPr>
            <a:noAutofit/>
          </a:bodyPr>
          <a:lstStyle/>
          <a:p>
            <a:r>
              <a:rPr lang="ar-EG" sz="6000" b="0" dirty="0"/>
              <a:t>إِنَّهُۥ مِنْ عِبَادِنَا ٱلْمُؤْمِنِينَ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81AEC44-14E5-9A94-43C3-950CDCD37B00}"/>
              </a:ext>
            </a:extLst>
          </p:cNvPr>
          <p:cNvSpPr txBox="1"/>
          <p:nvPr/>
        </p:nvSpPr>
        <p:spPr>
          <a:xfrm>
            <a:off x="2060711" y="4195790"/>
            <a:ext cx="8070575" cy="400110"/>
          </a:xfrm>
          <a:prstGeom prst="rect">
            <a:avLst/>
          </a:prstGeom>
          <a:noFill/>
        </p:spPr>
        <p:txBody>
          <a:bodyPr wrap="square">
            <a:spAutoFit/>
          </a:bodyPr>
          <a:lstStyle/>
          <a:p>
            <a:pPr algn="ctr" fontAlgn="base"/>
            <a:r>
              <a:rPr lang="en-US" sz="2000" dirty="0"/>
              <a:t>For he was one of our believing Servants.</a:t>
            </a:r>
          </a:p>
        </p:txBody>
      </p:sp>
      <p:sp>
        <p:nvSpPr>
          <p:cNvPr id="3" name="TextBox 2">
            <a:extLst>
              <a:ext uri="{FF2B5EF4-FFF2-40B4-BE49-F238E27FC236}">
                <a16:creationId xmlns:a16="http://schemas.microsoft.com/office/drawing/2014/main" id="{5E835B41-50B8-5BD3-63B2-C3044B243279}"/>
              </a:ext>
            </a:extLst>
          </p:cNvPr>
          <p:cNvSpPr txBox="1"/>
          <p:nvPr/>
        </p:nvSpPr>
        <p:spPr>
          <a:xfrm>
            <a:off x="2832499" y="3888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{132}</a:t>
            </a:r>
            <a:endParaRPr lang="en-US" sz="1400" dirty="0"/>
          </a:p>
        </p:txBody>
      </p:sp>
    </p:spTree>
    <p:extLst>
      <p:ext uri="{BB962C8B-B14F-4D97-AF65-F5344CB8AC3E}">
        <p14:creationId xmlns:p14="http://schemas.microsoft.com/office/powerpoint/2010/main" val="32461834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AB241-8B57-A5D5-5BC2-985E96982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5A818-FE14-B540-20D6-1481F01DE990}"/>
              </a:ext>
            </a:extLst>
          </p:cNvPr>
          <p:cNvSpPr>
            <a:spLocks noGrp="1"/>
          </p:cNvSpPr>
          <p:nvPr>
            <p:ph type="title"/>
          </p:nvPr>
        </p:nvSpPr>
        <p:spPr>
          <a:xfrm>
            <a:off x="1845567" y="2114551"/>
            <a:ext cx="8500865" cy="3450327"/>
          </a:xfrm>
        </p:spPr>
        <p:txBody>
          <a:bodyPr>
            <a:noAutofit/>
          </a:bodyPr>
          <a:lstStyle/>
          <a:p>
            <a:r>
              <a:rPr lang="ar-EG" sz="6000" b="0" dirty="0"/>
              <a:t>وَإِنَّ لُوطًۭا لَّمِنَ ٱلْمُرْسَلِينَ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41BE39-8ABF-7A8F-A343-2D16687680F5}"/>
              </a:ext>
            </a:extLst>
          </p:cNvPr>
          <p:cNvSpPr txBox="1"/>
          <p:nvPr/>
        </p:nvSpPr>
        <p:spPr>
          <a:xfrm>
            <a:off x="2060711" y="4195790"/>
            <a:ext cx="8070575" cy="400110"/>
          </a:xfrm>
          <a:prstGeom prst="rect">
            <a:avLst/>
          </a:prstGeom>
          <a:noFill/>
        </p:spPr>
        <p:txBody>
          <a:bodyPr wrap="square">
            <a:spAutoFit/>
          </a:bodyPr>
          <a:lstStyle/>
          <a:p>
            <a:pPr algn="ctr" fontAlgn="base"/>
            <a:r>
              <a:rPr lang="en-US" sz="2000" dirty="0"/>
              <a:t>So also was </a:t>
            </a:r>
            <a:r>
              <a:rPr lang="en-US" sz="2000" dirty="0" err="1"/>
              <a:t>Lut</a:t>
            </a:r>
            <a:r>
              <a:rPr lang="en-US" sz="2000" dirty="0"/>
              <a:t> among those sent (by Us).</a:t>
            </a:r>
          </a:p>
        </p:txBody>
      </p:sp>
      <p:sp>
        <p:nvSpPr>
          <p:cNvPr id="3" name="TextBox 2">
            <a:extLst>
              <a:ext uri="{FF2B5EF4-FFF2-40B4-BE49-F238E27FC236}">
                <a16:creationId xmlns:a16="http://schemas.microsoft.com/office/drawing/2014/main" id="{9F60CA5E-0BAC-8F45-C87D-0D0A5CB4BBB2}"/>
              </a:ext>
            </a:extLst>
          </p:cNvPr>
          <p:cNvSpPr txBox="1"/>
          <p:nvPr/>
        </p:nvSpPr>
        <p:spPr>
          <a:xfrm>
            <a:off x="2723442" y="3888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{133}</a:t>
            </a:r>
            <a:endParaRPr lang="en-US" sz="1400" dirty="0"/>
          </a:p>
        </p:txBody>
      </p:sp>
    </p:spTree>
    <p:extLst>
      <p:ext uri="{BB962C8B-B14F-4D97-AF65-F5344CB8AC3E}">
        <p14:creationId xmlns:p14="http://schemas.microsoft.com/office/powerpoint/2010/main" val="15403619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7A342-F7ED-7D9E-77D8-21C05A395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03CB4-554D-70C1-BE6A-F963B37F0884}"/>
              </a:ext>
            </a:extLst>
          </p:cNvPr>
          <p:cNvSpPr>
            <a:spLocks noGrp="1"/>
          </p:cNvSpPr>
          <p:nvPr>
            <p:ph type="title"/>
          </p:nvPr>
        </p:nvSpPr>
        <p:spPr>
          <a:xfrm>
            <a:off x="1845567" y="2114551"/>
            <a:ext cx="8500865" cy="3450327"/>
          </a:xfrm>
        </p:spPr>
        <p:txBody>
          <a:bodyPr>
            <a:noAutofit/>
          </a:bodyPr>
          <a:lstStyle/>
          <a:p>
            <a:r>
              <a:rPr lang="ar-EG" sz="6000" b="0" dirty="0"/>
              <a:t>إِذْ نَجَّيْنَـٰهُ وَأَهْلَهُۥٓ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43A1F05-873D-D066-1736-3BA27F8ADF7F}"/>
              </a:ext>
            </a:extLst>
          </p:cNvPr>
          <p:cNvSpPr txBox="1"/>
          <p:nvPr/>
        </p:nvSpPr>
        <p:spPr>
          <a:xfrm>
            <a:off x="2060711" y="4195790"/>
            <a:ext cx="8070575" cy="400110"/>
          </a:xfrm>
          <a:prstGeom prst="rect">
            <a:avLst/>
          </a:prstGeom>
          <a:noFill/>
        </p:spPr>
        <p:txBody>
          <a:bodyPr wrap="square">
            <a:spAutoFit/>
          </a:bodyPr>
          <a:lstStyle/>
          <a:p>
            <a:pPr algn="ctr" fontAlgn="base"/>
            <a:r>
              <a:rPr lang="en-US" sz="2000" dirty="0"/>
              <a:t>Behold, We delivered him and his adherents, all</a:t>
            </a:r>
          </a:p>
        </p:txBody>
      </p:sp>
      <p:sp>
        <p:nvSpPr>
          <p:cNvPr id="3" name="TextBox 2">
            <a:extLst>
              <a:ext uri="{FF2B5EF4-FFF2-40B4-BE49-F238E27FC236}">
                <a16:creationId xmlns:a16="http://schemas.microsoft.com/office/drawing/2014/main" id="{71009BCB-1AAE-B625-C180-55C4888CB880}"/>
              </a:ext>
            </a:extLst>
          </p:cNvPr>
          <p:cNvSpPr txBox="1"/>
          <p:nvPr/>
        </p:nvSpPr>
        <p:spPr>
          <a:xfrm>
            <a:off x="2790554" y="3888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{134}</a:t>
            </a:r>
            <a:endParaRPr lang="en-US" sz="1400" dirty="0"/>
          </a:p>
        </p:txBody>
      </p:sp>
    </p:spTree>
    <p:extLst>
      <p:ext uri="{BB962C8B-B14F-4D97-AF65-F5344CB8AC3E}">
        <p14:creationId xmlns:p14="http://schemas.microsoft.com/office/powerpoint/2010/main" val="19085951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E9CE0-B478-95E1-71D1-90B50B71E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99F6F-DCBF-3D7C-FB7E-43DB2C471ABA}"/>
              </a:ext>
            </a:extLst>
          </p:cNvPr>
          <p:cNvSpPr>
            <a:spLocks noGrp="1"/>
          </p:cNvSpPr>
          <p:nvPr>
            <p:ph type="title"/>
          </p:nvPr>
        </p:nvSpPr>
        <p:spPr>
          <a:xfrm>
            <a:off x="1845567" y="2114551"/>
            <a:ext cx="8500865" cy="3450327"/>
          </a:xfrm>
        </p:spPr>
        <p:txBody>
          <a:bodyPr>
            <a:noAutofit/>
          </a:bodyPr>
          <a:lstStyle/>
          <a:p>
            <a:r>
              <a:rPr lang="ar-EG" sz="6000" b="0" dirty="0"/>
              <a:t>إِلَّا عَجُوزًۭا فِى ٱلْغَـٰبِرِينَ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AA39D07-18AA-EA44-6F6A-17FED76CBB7D}"/>
              </a:ext>
            </a:extLst>
          </p:cNvPr>
          <p:cNvSpPr txBox="1"/>
          <p:nvPr/>
        </p:nvSpPr>
        <p:spPr>
          <a:xfrm>
            <a:off x="2060711" y="4308911"/>
            <a:ext cx="8070575" cy="400110"/>
          </a:xfrm>
          <a:prstGeom prst="rect">
            <a:avLst/>
          </a:prstGeom>
          <a:noFill/>
        </p:spPr>
        <p:txBody>
          <a:bodyPr wrap="square">
            <a:spAutoFit/>
          </a:bodyPr>
          <a:lstStyle/>
          <a:p>
            <a:pPr algn="ctr" fontAlgn="base"/>
            <a:r>
              <a:rPr lang="en-US" sz="2000" dirty="0"/>
              <a:t>Except an old woman who was among those who lagged behind:</a:t>
            </a:r>
          </a:p>
        </p:txBody>
      </p:sp>
      <p:sp>
        <p:nvSpPr>
          <p:cNvPr id="3" name="TextBox 2">
            <a:extLst>
              <a:ext uri="{FF2B5EF4-FFF2-40B4-BE49-F238E27FC236}">
                <a16:creationId xmlns:a16="http://schemas.microsoft.com/office/drawing/2014/main" id="{E0F9A19C-6851-9A03-C3E4-DD0EF0E03A9F}"/>
              </a:ext>
            </a:extLst>
          </p:cNvPr>
          <p:cNvSpPr txBox="1"/>
          <p:nvPr/>
        </p:nvSpPr>
        <p:spPr>
          <a:xfrm>
            <a:off x="2815721" y="39144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{135}</a:t>
            </a:r>
            <a:endParaRPr lang="en-US" sz="1400" dirty="0"/>
          </a:p>
        </p:txBody>
      </p:sp>
    </p:spTree>
    <p:extLst>
      <p:ext uri="{BB962C8B-B14F-4D97-AF65-F5344CB8AC3E}">
        <p14:creationId xmlns:p14="http://schemas.microsoft.com/office/powerpoint/2010/main" val="31997153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10C1-2850-AB61-0C92-5CC6403A0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167DA-801A-CA46-2099-E55DD8D18BF7}"/>
              </a:ext>
            </a:extLst>
          </p:cNvPr>
          <p:cNvSpPr>
            <a:spLocks noGrp="1"/>
          </p:cNvSpPr>
          <p:nvPr>
            <p:ph type="title"/>
          </p:nvPr>
        </p:nvSpPr>
        <p:spPr>
          <a:xfrm>
            <a:off x="1845567" y="2114551"/>
            <a:ext cx="8500865" cy="3450327"/>
          </a:xfrm>
        </p:spPr>
        <p:txBody>
          <a:bodyPr>
            <a:noAutofit/>
          </a:bodyPr>
          <a:lstStyle/>
          <a:p>
            <a:r>
              <a:rPr lang="ar-EG" sz="6000" b="0" dirty="0"/>
              <a:t>ثُمَّ دَمَّرْنَا ٱلْـَٔاخَرِينَ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9B5F90-EF0A-1DC0-41EA-AE9962B32FC7}"/>
              </a:ext>
            </a:extLst>
          </p:cNvPr>
          <p:cNvSpPr txBox="1"/>
          <p:nvPr/>
        </p:nvSpPr>
        <p:spPr>
          <a:xfrm>
            <a:off x="2060711" y="4239030"/>
            <a:ext cx="8070575" cy="400110"/>
          </a:xfrm>
          <a:prstGeom prst="rect">
            <a:avLst/>
          </a:prstGeom>
          <a:noFill/>
        </p:spPr>
        <p:txBody>
          <a:bodyPr wrap="square">
            <a:spAutoFit/>
          </a:bodyPr>
          <a:lstStyle/>
          <a:p>
            <a:pPr algn="ctr" fontAlgn="base"/>
            <a:r>
              <a:rPr lang="en-US" sz="2000" dirty="0"/>
              <a:t>Then We destroyed the rest.</a:t>
            </a:r>
          </a:p>
        </p:txBody>
      </p:sp>
      <p:sp>
        <p:nvSpPr>
          <p:cNvPr id="3" name="TextBox 2">
            <a:extLst>
              <a:ext uri="{FF2B5EF4-FFF2-40B4-BE49-F238E27FC236}">
                <a16:creationId xmlns:a16="http://schemas.microsoft.com/office/drawing/2014/main" id="{D1879696-EA61-C8C5-3961-A12F30C2690B}"/>
              </a:ext>
            </a:extLst>
          </p:cNvPr>
          <p:cNvSpPr txBox="1"/>
          <p:nvPr/>
        </p:nvSpPr>
        <p:spPr>
          <a:xfrm>
            <a:off x="3436507" y="393125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{136}</a:t>
            </a:r>
            <a:endParaRPr lang="en-US" sz="1400" dirty="0"/>
          </a:p>
        </p:txBody>
      </p:sp>
    </p:spTree>
    <p:extLst>
      <p:ext uri="{BB962C8B-B14F-4D97-AF65-F5344CB8AC3E}">
        <p14:creationId xmlns:p14="http://schemas.microsoft.com/office/powerpoint/2010/main" val="5141481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891F-E19B-EDEF-3733-FA3EB54D4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3910A-DF3B-CC59-481F-7A4EE7243DDD}"/>
              </a:ext>
            </a:extLst>
          </p:cNvPr>
          <p:cNvSpPr>
            <a:spLocks noGrp="1"/>
          </p:cNvSpPr>
          <p:nvPr>
            <p:ph type="title"/>
          </p:nvPr>
        </p:nvSpPr>
        <p:spPr>
          <a:xfrm>
            <a:off x="1845567" y="2114551"/>
            <a:ext cx="8500865" cy="3450327"/>
          </a:xfrm>
        </p:spPr>
        <p:txBody>
          <a:bodyPr>
            <a:noAutofit/>
          </a:bodyPr>
          <a:lstStyle/>
          <a:p>
            <a:r>
              <a:rPr lang="ar-EG" sz="6000" b="0" dirty="0"/>
              <a:t>وَإِنَّكُمْ لَتَمُرُّونَ عَلَيْهِم مُّصْبِحِينَ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2D8F58-D072-6F50-1008-7E14B7B8FA63}"/>
              </a:ext>
            </a:extLst>
          </p:cNvPr>
          <p:cNvSpPr txBox="1"/>
          <p:nvPr/>
        </p:nvSpPr>
        <p:spPr>
          <a:xfrm>
            <a:off x="2060711" y="4239030"/>
            <a:ext cx="8070575" cy="400110"/>
          </a:xfrm>
          <a:prstGeom prst="rect">
            <a:avLst/>
          </a:prstGeom>
          <a:noFill/>
        </p:spPr>
        <p:txBody>
          <a:bodyPr wrap="square">
            <a:spAutoFit/>
          </a:bodyPr>
          <a:lstStyle/>
          <a:p>
            <a:pPr algn="ctr" fontAlgn="base"/>
            <a:r>
              <a:rPr lang="en-US" sz="2000" dirty="0"/>
              <a:t>Verily, ye pass by their (sites), by day-</a:t>
            </a:r>
          </a:p>
        </p:txBody>
      </p:sp>
      <p:sp>
        <p:nvSpPr>
          <p:cNvPr id="3" name="TextBox 2">
            <a:extLst>
              <a:ext uri="{FF2B5EF4-FFF2-40B4-BE49-F238E27FC236}">
                <a16:creationId xmlns:a16="http://schemas.microsoft.com/office/drawing/2014/main" id="{28E0901A-6D45-6B1D-B81A-607A15F2B328}"/>
              </a:ext>
            </a:extLst>
          </p:cNvPr>
          <p:cNvSpPr txBox="1"/>
          <p:nvPr/>
        </p:nvSpPr>
        <p:spPr>
          <a:xfrm>
            <a:off x="2043933" y="39312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{137}</a:t>
            </a:r>
            <a:endParaRPr lang="en-US" sz="1400" dirty="0"/>
          </a:p>
        </p:txBody>
      </p:sp>
    </p:spTree>
    <p:extLst>
      <p:ext uri="{BB962C8B-B14F-4D97-AF65-F5344CB8AC3E}">
        <p14:creationId xmlns:p14="http://schemas.microsoft.com/office/powerpoint/2010/main" val="335222002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81531-761D-D8AE-24BD-88612BE89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D277C-BF55-9727-B549-0400790CA751}"/>
              </a:ext>
            </a:extLst>
          </p:cNvPr>
          <p:cNvSpPr>
            <a:spLocks noGrp="1"/>
          </p:cNvSpPr>
          <p:nvPr>
            <p:ph type="title"/>
          </p:nvPr>
        </p:nvSpPr>
        <p:spPr>
          <a:xfrm>
            <a:off x="1845567" y="2114551"/>
            <a:ext cx="8500865" cy="3450327"/>
          </a:xfrm>
        </p:spPr>
        <p:txBody>
          <a:bodyPr>
            <a:noAutofit/>
          </a:bodyPr>
          <a:lstStyle/>
          <a:p>
            <a:r>
              <a:rPr lang="ar-EG" sz="6000" b="0" dirty="0"/>
              <a:t>وَبِٱلَّيْلِۗ أَفَلَا تَعْقِلُونَ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938F0C1-A778-2689-D049-AFB182B32230}"/>
              </a:ext>
            </a:extLst>
          </p:cNvPr>
          <p:cNvSpPr txBox="1"/>
          <p:nvPr/>
        </p:nvSpPr>
        <p:spPr>
          <a:xfrm>
            <a:off x="2060711" y="4222280"/>
            <a:ext cx="8070575" cy="400110"/>
          </a:xfrm>
          <a:prstGeom prst="rect">
            <a:avLst/>
          </a:prstGeom>
          <a:noFill/>
        </p:spPr>
        <p:txBody>
          <a:bodyPr wrap="square">
            <a:spAutoFit/>
          </a:bodyPr>
          <a:lstStyle/>
          <a:p>
            <a:pPr algn="ctr" fontAlgn="base"/>
            <a:r>
              <a:rPr lang="en-US" sz="2000" dirty="0"/>
              <a:t>And by night: will ye not understand?</a:t>
            </a:r>
          </a:p>
        </p:txBody>
      </p:sp>
      <p:sp>
        <p:nvSpPr>
          <p:cNvPr id="3" name="TextBox 2">
            <a:extLst>
              <a:ext uri="{FF2B5EF4-FFF2-40B4-BE49-F238E27FC236}">
                <a16:creationId xmlns:a16="http://schemas.microsoft.com/office/drawing/2014/main" id="{B1F8A93F-1B8E-442B-83FC-8A9DFBF9A500}"/>
              </a:ext>
            </a:extLst>
          </p:cNvPr>
          <p:cNvSpPr txBox="1"/>
          <p:nvPr/>
        </p:nvSpPr>
        <p:spPr>
          <a:xfrm>
            <a:off x="3394561" y="39145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{138}</a:t>
            </a:r>
            <a:endParaRPr lang="en-US" sz="1400" dirty="0"/>
          </a:p>
        </p:txBody>
      </p:sp>
    </p:spTree>
    <p:extLst>
      <p:ext uri="{BB962C8B-B14F-4D97-AF65-F5344CB8AC3E}">
        <p14:creationId xmlns:p14="http://schemas.microsoft.com/office/powerpoint/2010/main" val="80462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04918"/>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B3E40-EEC1-F46B-0BBD-F1356A3EA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12B40-0C56-FFD6-8ACC-90E0C5B2948F}"/>
              </a:ext>
            </a:extLst>
          </p:cNvPr>
          <p:cNvSpPr>
            <a:spLocks noGrp="1"/>
          </p:cNvSpPr>
          <p:nvPr>
            <p:ph type="title"/>
          </p:nvPr>
        </p:nvSpPr>
        <p:spPr>
          <a:xfrm>
            <a:off x="1708884" y="2022618"/>
            <a:ext cx="8774232" cy="3450327"/>
          </a:xfrm>
        </p:spPr>
        <p:txBody>
          <a:bodyPr>
            <a:noAutofit/>
          </a:bodyPr>
          <a:lstStyle/>
          <a:p>
            <a:r>
              <a:rPr lang="ar-EG" sz="6000" b="0" dirty="0"/>
              <a:t>إِلَّا رَحْمَةًۭ مِّنَّا وَمَتَـٰعًا إِلَىٰ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E94761-C4A2-419C-F2D9-16F925D125FC}"/>
              </a:ext>
            </a:extLst>
          </p:cNvPr>
          <p:cNvSpPr txBox="1"/>
          <p:nvPr/>
        </p:nvSpPr>
        <p:spPr>
          <a:xfrm>
            <a:off x="2060712" y="4150235"/>
            <a:ext cx="8070575" cy="707886"/>
          </a:xfrm>
          <a:prstGeom prst="rect">
            <a:avLst/>
          </a:prstGeom>
          <a:noFill/>
        </p:spPr>
        <p:txBody>
          <a:bodyPr wrap="square">
            <a:spAutoFit/>
          </a:bodyPr>
          <a:lstStyle/>
          <a:p>
            <a:pPr algn="ctr" fontAlgn="base"/>
            <a:r>
              <a:rPr lang="en-US" sz="2000" dirty="0"/>
              <a:t>Except by way of Mercy from Us, and by way of (world) convenience (to serve them) for a time.</a:t>
            </a:r>
          </a:p>
        </p:txBody>
      </p:sp>
      <p:sp>
        <p:nvSpPr>
          <p:cNvPr id="3" name="TextBox 2">
            <a:extLst>
              <a:ext uri="{FF2B5EF4-FFF2-40B4-BE49-F238E27FC236}">
                <a16:creationId xmlns:a16="http://schemas.microsoft.com/office/drawing/2014/main" id="{AB13A420-9B5A-014C-B953-67DD84792F3F}"/>
              </a:ext>
            </a:extLst>
          </p:cNvPr>
          <p:cNvSpPr txBox="1"/>
          <p:nvPr/>
        </p:nvSpPr>
        <p:spPr>
          <a:xfrm>
            <a:off x="2194936" y="38424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4694487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E478-C07A-BB3A-10E2-CE82E100C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E99A6-0349-9DE7-541E-C9CC38D3FB94}"/>
              </a:ext>
            </a:extLst>
          </p:cNvPr>
          <p:cNvSpPr>
            <a:spLocks noGrp="1"/>
          </p:cNvSpPr>
          <p:nvPr>
            <p:ph type="title"/>
          </p:nvPr>
        </p:nvSpPr>
        <p:spPr>
          <a:xfrm>
            <a:off x="1845567" y="2114551"/>
            <a:ext cx="8500865" cy="3450327"/>
          </a:xfrm>
        </p:spPr>
        <p:txBody>
          <a:bodyPr>
            <a:noAutofit/>
          </a:bodyPr>
          <a:lstStyle/>
          <a:p>
            <a:r>
              <a:rPr lang="ar-EG" sz="6000" b="0" dirty="0"/>
              <a:t>وَإِنَّ يُونُسَ لَمِنَ ٱلْمُرْسَلِينَ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CA3789-E55C-1658-4933-BE2492B5A9EB}"/>
              </a:ext>
            </a:extLst>
          </p:cNvPr>
          <p:cNvSpPr txBox="1"/>
          <p:nvPr/>
        </p:nvSpPr>
        <p:spPr>
          <a:xfrm>
            <a:off x="2060711" y="4222280"/>
            <a:ext cx="8070575" cy="400110"/>
          </a:xfrm>
          <a:prstGeom prst="rect">
            <a:avLst/>
          </a:prstGeom>
          <a:noFill/>
        </p:spPr>
        <p:txBody>
          <a:bodyPr wrap="square">
            <a:spAutoFit/>
          </a:bodyPr>
          <a:lstStyle/>
          <a:p>
            <a:pPr algn="ctr" fontAlgn="base"/>
            <a:r>
              <a:rPr lang="en-US" sz="2000" dirty="0"/>
              <a:t>So also was Jonah among those sent (by Us).</a:t>
            </a:r>
          </a:p>
        </p:txBody>
      </p:sp>
      <p:sp>
        <p:nvSpPr>
          <p:cNvPr id="3" name="TextBox 2">
            <a:extLst>
              <a:ext uri="{FF2B5EF4-FFF2-40B4-BE49-F238E27FC236}">
                <a16:creationId xmlns:a16="http://schemas.microsoft.com/office/drawing/2014/main" id="{4CDD332B-8270-2856-A893-A6E66FD09DDF}"/>
              </a:ext>
            </a:extLst>
          </p:cNvPr>
          <p:cNvSpPr txBox="1"/>
          <p:nvPr/>
        </p:nvSpPr>
        <p:spPr>
          <a:xfrm>
            <a:off x="2622774" y="39145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{139}</a:t>
            </a:r>
            <a:endParaRPr lang="en-US" sz="1400" dirty="0"/>
          </a:p>
        </p:txBody>
      </p:sp>
    </p:spTree>
    <p:extLst>
      <p:ext uri="{BB962C8B-B14F-4D97-AF65-F5344CB8AC3E}">
        <p14:creationId xmlns:p14="http://schemas.microsoft.com/office/powerpoint/2010/main" val="186027899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296C3-79B9-254F-E5EB-090526494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7ED56-768D-19B3-78AC-09FCC1BC6E9B}"/>
              </a:ext>
            </a:extLst>
          </p:cNvPr>
          <p:cNvSpPr>
            <a:spLocks noGrp="1"/>
          </p:cNvSpPr>
          <p:nvPr>
            <p:ph type="title"/>
          </p:nvPr>
        </p:nvSpPr>
        <p:spPr>
          <a:xfrm>
            <a:off x="1845567" y="2114551"/>
            <a:ext cx="8500865" cy="3450327"/>
          </a:xfrm>
        </p:spPr>
        <p:txBody>
          <a:bodyPr>
            <a:noAutofit/>
          </a:bodyPr>
          <a:lstStyle/>
          <a:p>
            <a:r>
              <a:rPr lang="ar-EG" sz="6000" b="0" dirty="0"/>
              <a:t>إِذْ أَبَقَ إِلَى ٱلْفُلْكِ ٱلْمَشْحُونِ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024B8E-C390-D4DA-CE26-08657E360CDC}"/>
              </a:ext>
            </a:extLst>
          </p:cNvPr>
          <p:cNvSpPr txBox="1"/>
          <p:nvPr/>
        </p:nvSpPr>
        <p:spPr>
          <a:xfrm>
            <a:off x="2060711" y="4247503"/>
            <a:ext cx="8070575" cy="400110"/>
          </a:xfrm>
          <a:prstGeom prst="rect">
            <a:avLst/>
          </a:prstGeom>
          <a:noFill/>
        </p:spPr>
        <p:txBody>
          <a:bodyPr wrap="square">
            <a:spAutoFit/>
          </a:bodyPr>
          <a:lstStyle/>
          <a:p>
            <a:pPr algn="ctr" fontAlgn="base"/>
            <a:r>
              <a:rPr lang="en-US" sz="2000" dirty="0"/>
              <a:t>When he ran away (like a slave from captivity) to the ship (fully) laden,</a:t>
            </a:r>
          </a:p>
        </p:txBody>
      </p:sp>
      <p:sp>
        <p:nvSpPr>
          <p:cNvPr id="3" name="TextBox 2">
            <a:extLst>
              <a:ext uri="{FF2B5EF4-FFF2-40B4-BE49-F238E27FC236}">
                <a16:creationId xmlns:a16="http://schemas.microsoft.com/office/drawing/2014/main" id="{272D3F9E-DF2A-0AF1-6E33-18BD41AD0ECE}"/>
              </a:ext>
            </a:extLst>
          </p:cNvPr>
          <p:cNvSpPr txBox="1"/>
          <p:nvPr/>
        </p:nvSpPr>
        <p:spPr>
          <a:xfrm>
            <a:off x="2454994" y="39145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{140}</a:t>
            </a:r>
            <a:endParaRPr lang="en-US" sz="1400" dirty="0"/>
          </a:p>
        </p:txBody>
      </p:sp>
    </p:spTree>
    <p:extLst>
      <p:ext uri="{BB962C8B-B14F-4D97-AF65-F5344CB8AC3E}">
        <p14:creationId xmlns:p14="http://schemas.microsoft.com/office/powerpoint/2010/main" val="13701484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4109-ED34-0E33-4EE3-86915A42F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ADCF8-7571-E6FC-262E-0B9F7203F33D}"/>
              </a:ext>
            </a:extLst>
          </p:cNvPr>
          <p:cNvSpPr>
            <a:spLocks noGrp="1"/>
          </p:cNvSpPr>
          <p:nvPr>
            <p:ph type="title"/>
          </p:nvPr>
        </p:nvSpPr>
        <p:spPr>
          <a:xfrm>
            <a:off x="1845567" y="2114551"/>
            <a:ext cx="8500865" cy="3450327"/>
          </a:xfrm>
        </p:spPr>
        <p:txBody>
          <a:bodyPr>
            <a:noAutofit/>
          </a:bodyPr>
          <a:lstStyle/>
          <a:p>
            <a:r>
              <a:rPr lang="ar-EG" sz="6000" b="0" dirty="0"/>
              <a:t>فَسَاهَمَ فَكَانَ مِنَ ٱلْمُدْحَضِينَ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9A0F74C-83B5-6457-E10D-F9811F9DE124}"/>
              </a:ext>
            </a:extLst>
          </p:cNvPr>
          <p:cNvSpPr txBox="1"/>
          <p:nvPr/>
        </p:nvSpPr>
        <p:spPr>
          <a:xfrm>
            <a:off x="2060711" y="4247503"/>
            <a:ext cx="8070575" cy="400110"/>
          </a:xfrm>
          <a:prstGeom prst="rect">
            <a:avLst/>
          </a:prstGeom>
          <a:noFill/>
        </p:spPr>
        <p:txBody>
          <a:bodyPr wrap="square">
            <a:spAutoFit/>
          </a:bodyPr>
          <a:lstStyle/>
          <a:p>
            <a:pPr algn="ctr" fontAlgn="base"/>
            <a:r>
              <a:rPr lang="en-US" sz="2000" dirty="0"/>
              <a:t>He (agreed to) cast lots, and he was condemned:</a:t>
            </a:r>
          </a:p>
        </p:txBody>
      </p:sp>
      <p:sp>
        <p:nvSpPr>
          <p:cNvPr id="3" name="TextBox 2">
            <a:extLst>
              <a:ext uri="{FF2B5EF4-FFF2-40B4-BE49-F238E27FC236}">
                <a16:creationId xmlns:a16="http://schemas.microsoft.com/office/drawing/2014/main" id="{3D90E478-8F50-AB1F-DC43-4190ABFBB5F7}"/>
              </a:ext>
            </a:extLst>
          </p:cNvPr>
          <p:cNvSpPr txBox="1"/>
          <p:nvPr/>
        </p:nvSpPr>
        <p:spPr>
          <a:xfrm>
            <a:off x="2387882" y="39397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{141}</a:t>
            </a:r>
            <a:endParaRPr lang="en-US" sz="1400" dirty="0"/>
          </a:p>
        </p:txBody>
      </p:sp>
    </p:spTree>
    <p:extLst>
      <p:ext uri="{BB962C8B-B14F-4D97-AF65-F5344CB8AC3E}">
        <p14:creationId xmlns:p14="http://schemas.microsoft.com/office/powerpoint/2010/main" val="236978209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92E99-EE2A-C48B-CC0C-FF8730427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DBB67-3042-9E17-8E06-2D630E9C126D}"/>
              </a:ext>
            </a:extLst>
          </p:cNvPr>
          <p:cNvSpPr>
            <a:spLocks noGrp="1"/>
          </p:cNvSpPr>
          <p:nvPr>
            <p:ph type="title"/>
          </p:nvPr>
        </p:nvSpPr>
        <p:spPr>
          <a:xfrm>
            <a:off x="1845567" y="2114551"/>
            <a:ext cx="8500865" cy="3450327"/>
          </a:xfrm>
        </p:spPr>
        <p:txBody>
          <a:bodyPr>
            <a:noAutofit/>
          </a:bodyPr>
          <a:lstStyle/>
          <a:p>
            <a:r>
              <a:rPr lang="ar-EG" sz="6000" b="0" dirty="0"/>
              <a:t>فَٱلْتَقَمَهُ ٱلْحُوتُ وَهُوَ مُلِيمٌۭ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6A15ABD-0C2F-4B7F-8BDD-CF9E0D6EFC10}"/>
              </a:ext>
            </a:extLst>
          </p:cNvPr>
          <p:cNvSpPr txBox="1"/>
          <p:nvPr/>
        </p:nvSpPr>
        <p:spPr>
          <a:xfrm>
            <a:off x="2060711" y="4317289"/>
            <a:ext cx="8070575" cy="400110"/>
          </a:xfrm>
          <a:prstGeom prst="rect">
            <a:avLst/>
          </a:prstGeom>
          <a:noFill/>
        </p:spPr>
        <p:txBody>
          <a:bodyPr wrap="square">
            <a:spAutoFit/>
          </a:bodyPr>
          <a:lstStyle/>
          <a:p>
            <a:pPr algn="ctr" fontAlgn="base"/>
            <a:r>
              <a:rPr lang="en-US" sz="2000" dirty="0"/>
              <a:t>Then the big Fish did swallow him, and he had done acts worthy of blame.</a:t>
            </a:r>
          </a:p>
        </p:txBody>
      </p:sp>
      <p:sp>
        <p:nvSpPr>
          <p:cNvPr id="3" name="TextBox 2">
            <a:extLst>
              <a:ext uri="{FF2B5EF4-FFF2-40B4-BE49-F238E27FC236}">
                <a16:creationId xmlns:a16="http://schemas.microsoft.com/office/drawing/2014/main" id="{835FED6A-EB05-637A-EAC2-68777CD3354B}"/>
              </a:ext>
            </a:extLst>
          </p:cNvPr>
          <p:cNvSpPr txBox="1"/>
          <p:nvPr/>
        </p:nvSpPr>
        <p:spPr>
          <a:xfrm>
            <a:off x="2698274" y="40400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{142}</a:t>
            </a:r>
            <a:endParaRPr lang="en-US" sz="1400" dirty="0"/>
          </a:p>
        </p:txBody>
      </p:sp>
    </p:spTree>
    <p:extLst>
      <p:ext uri="{BB962C8B-B14F-4D97-AF65-F5344CB8AC3E}">
        <p14:creationId xmlns:p14="http://schemas.microsoft.com/office/powerpoint/2010/main" val="381552763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F2BED-24D6-00F0-AEAB-7EBA2A7FC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4E541-9DE3-9CE5-BA2C-002D5C11DFC5}"/>
              </a:ext>
            </a:extLst>
          </p:cNvPr>
          <p:cNvSpPr>
            <a:spLocks noGrp="1"/>
          </p:cNvSpPr>
          <p:nvPr>
            <p:ph type="title"/>
          </p:nvPr>
        </p:nvSpPr>
        <p:spPr>
          <a:xfrm>
            <a:off x="1845567" y="2114551"/>
            <a:ext cx="8500865" cy="3450327"/>
          </a:xfrm>
        </p:spPr>
        <p:txBody>
          <a:bodyPr>
            <a:noAutofit/>
          </a:bodyPr>
          <a:lstStyle/>
          <a:p>
            <a:r>
              <a:rPr lang="ar-EG" sz="6000" b="0" dirty="0"/>
              <a:t>فَلَوْلَآ أَنَّهُۥ كَانَ مِنَ ٱلْمُسَبِّحِينَ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FECBA4-954D-8F3B-F090-5BDEB1FFB051}"/>
              </a:ext>
            </a:extLst>
          </p:cNvPr>
          <p:cNvSpPr txBox="1"/>
          <p:nvPr/>
        </p:nvSpPr>
        <p:spPr>
          <a:xfrm>
            <a:off x="2060711" y="4171789"/>
            <a:ext cx="8070575" cy="400110"/>
          </a:xfrm>
          <a:prstGeom prst="rect">
            <a:avLst/>
          </a:prstGeom>
          <a:noFill/>
        </p:spPr>
        <p:txBody>
          <a:bodyPr wrap="square">
            <a:spAutoFit/>
          </a:bodyPr>
          <a:lstStyle/>
          <a:p>
            <a:pPr algn="ctr" fontAlgn="base"/>
            <a:r>
              <a:rPr lang="en-US" sz="2000" dirty="0"/>
              <a:t>Had it not been that he (repented and) glorified Allah,</a:t>
            </a:r>
          </a:p>
        </p:txBody>
      </p:sp>
      <p:sp>
        <p:nvSpPr>
          <p:cNvPr id="3" name="TextBox 2">
            <a:extLst>
              <a:ext uri="{FF2B5EF4-FFF2-40B4-BE49-F238E27FC236}">
                <a16:creationId xmlns:a16="http://schemas.microsoft.com/office/drawing/2014/main" id="{CC9A8859-6A16-09A3-E3BD-927380D51E87}"/>
              </a:ext>
            </a:extLst>
          </p:cNvPr>
          <p:cNvSpPr txBox="1"/>
          <p:nvPr/>
        </p:nvSpPr>
        <p:spPr>
          <a:xfrm>
            <a:off x="2379493" y="391130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{143}</a:t>
            </a:r>
            <a:endParaRPr lang="en-US" sz="1400" dirty="0"/>
          </a:p>
        </p:txBody>
      </p:sp>
    </p:spTree>
    <p:extLst>
      <p:ext uri="{BB962C8B-B14F-4D97-AF65-F5344CB8AC3E}">
        <p14:creationId xmlns:p14="http://schemas.microsoft.com/office/powerpoint/2010/main" val="26827764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C23F-4B24-6D7D-6390-F5CCA9CF4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40CDD-3C69-6FDE-A42D-9DBD98624416}"/>
              </a:ext>
            </a:extLst>
          </p:cNvPr>
          <p:cNvSpPr>
            <a:spLocks noGrp="1"/>
          </p:cNvSpPr>
          <p:nvPr>
            <p:ph type="title"/>
          </p:nvPr>
        </p:nvSpPr>
        <p:spPr>
          <a:xfrm>
            <a:off x="1845565" y="2022272"/>
            <a:ext cx="8500865" cy="3450327"/>
          </a:xfrm>
        </p:spPr>
        <p:txBody>
          <a:bodyPr>
            <a:noAutofit/>
          </a:bodyPr>
          <a:lstStyle/>
          <a:p>
            <a:r>
              <a:rPr lang="ar-EG" sz="6000" b="0" dirty="0"/>
              <a:t>لَلَبِثَ فِى بَطْنِهِۦٓ إِلَىٰ يَوْمِ يُبْعَثُونَ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22C779-053A-526D-B515-5E9B199D3748}"/>
              </a:ext>
            </a:extLst>
          </p:cNvPr>
          <p:cNvSpPr txBox="1"/>
          <p:nvPr/>
        </p:nvSpPr>
        <p:spPr>
          <a:xfrm>
            <a:off x="2060712" y="4090360"/>
            <a:ext cx="8070575" cy="707886"/>
          </a:xfrm>
          <a:prstGeom prst="rect">
            <a:avLst/>
          </a:prstGeom>
          <a:noFill/>
        </p:spPr>
        <p:txBody>
          <a:bodyPr wrap="square">
            <a:spAutoFit/>
          </a:bodyPr>
          <a:lstStyle/>
          <a:p>
            <a:pPr algn="ctr" fontAlgn="base"/>
            <a:r>
              <a:rPr lang="en-US" sz="2000" dirty="0"/>
              <a:t>He would certainly have remained inside the Fish till the Day of Resurrection.</a:t>
            </a:r>
          </a:p>
        </p:txBody>
      </p:sp>
      <p:sp>
        <p:nvSpPr>
          <p:cNvPr id="3" name="TextBox 2">
            <a:extLst>
              <a:ext uri="{FF2B5EF4-FFF2-40B4-BE49-F238E27FC236}">
                <a16:creationId xmlns:a16="http://schemas.microsoft.com/office/drawing/2014/main" id="{0A7528BD-0FF5-CCAA-4979-98C58662E477}"/>
              </a:ext>
            </a:extLst>
          </p:cNvPr>
          <p:cNvSpPr txBox="1"/>
          <p:nvPr/>
        </p:nvSpPr>
        <p:spPr>
          <a:xfrm>
            <a:off x="2060709" y="37825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{144}</a:t>
            </a:r>
            <a:endParaRPr lang="en-US" sz="1400" dirty="0"/>
          </a:p>
        </p:txBody>
      </p:sp>
    </p:spTree>
    <p:extLst>
      <p:ext uri="{BB962C8B-B14F-4D97-AF65-F5344CB8AC3E}">
        <p14:creationId xmlns:p14="http://schemas.microsoft.com/office/powerpoint/2010/main" val="22186200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B3C2-6DCD-1F96-7584-8352183B6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6F65F-04FB-8D6F-77C1-4A57642173C8}"/>
              </a:ext>
            </a:extLst>
          </p:cNvPr>
          <p:cNvSpPr>
            <a:spLocks noGrp="1"/>
          </p:cNvSpPr>
          <p:nvPr>
            <p:ph type="title"/>
          </p:nvPr>
        </p:nvSpPr>
        <p:spPr>
          <a:xfrm>
            <a:off x="1845565" y="2022272"/>
            <a:ext cx="8500865" cy="3450327"/>
          </a:xfrm>
        </p:spPr>
        <p:txBody>
          <a:bodyPr>
            <a:noAutofit/>
          </a:bodyPr>
          <a:lstStyle/>
          <a:p>
            <a:r>
              <a:rPr lang="ar-EG" sz="6000" b="0" dirty="0"/>
              <a:t>فَنَبَذْنَـٰهُ بِٱلْعَرَآءِ وَهُوَ سَقِيمٌۭ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CAFB007-11DD-AD1F-615A-EAA9490C8F05}"/>
              </a:ext>
            </a:extLst>
          </p:cNvPr>
          <p:cNvSpPr txBox="1"/>
          <p:nvPr/>
        </p:nvSpPr>
        <p:spPr>
          <a:xfrm>
            <a:off x="2060709" y="4181314"/>
            <a:ext cx="8070575" cy="400110"/>
          </a:xfrm>
          <a:prstGeom prst="rect">
            <a:avLst/>
          </a:prstGeom>
          <a:noFill/>
        </p:spPr>
        <p:txBody>
          <a:bodyPr wrap="square">
            <a:spAutoFit/>
          </a:bodyPr>
          <a:lstStyle/>
          <a:p>
            <a:pPr algn="ctr" fontAlgn="base"/>
            <a:r>
              <a:rPr lang="en-US" sz="2000" dirty="0"/>
              <a:t>But We cast him forth on the naked shore in a state of sickness,</a:t>
            </a:r>
          </a:p>
        </p:txBody>
      </p:sp>
      <p:sp>
        <p:nvSpPr>
          <p:cNvPr id="3" name="TextBox 2">
            <a:extLst>
              <a:ext uri="{FF2B5EF4-FFF2-40B4-BE49-F238E27FC236}">
                <a16:creationId xmlns:a16="http://schemas.microsoft.com/office/drawing/2014/main" id="{6DEDA5F4-1DA7-074F-B8E1-D3F2F690AF8A}"/>
              </a:ext>
            </a:extLst>
          </p:cNvPr>
          <p:cNvSpPr txBox="1"/>
          <p:nvPr/>
        </p:nvSpPr>
        <p:spPr>
          <a:xfrm>
            <a:off x="2647938" y="3873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{145}</a:t>
            </a:r>
            <a:endParaRPr lang="en-US" sz="1400" dirty="0"/>
          </a:p>
        </p:txBody>
      </p:sp>
    </p:spTree>
    <p:extLst>
      <p:ext uri="{BB962C8B-B14F-4D97-AF65-F5344CB8AC3E}">
        <p14:creationId xmlns:p14="http://schemas.microsoft.com/office/powerpoint/2010/main" val="398059661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CC38-72CB-2A4C-9442-B06E5D521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D7794-ED90-4068-B065-C0D1E6532E0A}"/>
              </a:ext>
            </a:extLst>
          </p:cNvPr>
          <p:cNvSpPr>
            <a:spLocks noGrp="1"/>
          </p:cNvSpPr>
          <p:nvPr>
            <p:ph type="title"/>
          </p:nvPr>
        </p:nvSpPr>
        <p:spPr>
          <a:xfrm>
            <a:off x="1845565" y="2022272"/>
            <a:ext cx="8500865" cy="3450327"/>
          </a:xfrm>
        </p:spPr>
        <p:txBody>
          <a:bodyPr>
            <a:noAutofit/>
          </a:bodyPr>
          <a:lstStyle/>
          <a:p>
            <a:r>
              <a:rPr lang="ar-EG" sz="6000" b="0" dirty="0"/>
              <a:t>وَأَنۢبَتْنَا عَلَيْهِ شَجَرَةًۭ مِّن يَقْطِينٍۢ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9830C2C-D27C-A103-1654-02598B77057C}"/>
              </a:ext>
            </a:extLst>
          </p:cNvPr>
          <p:cNvSpPr txBox="1"/>
          <p:nvPr/>
        </p:nvSpPr>
        <p:spPr>
          <a:xfrm>
            <a:off x="2060709" y="4181314"/>
            <a:ext cx="8070575" cy="400110"/>
          </a:xfrm>
          <a:prstGeom prst="rect">
            <a:avLst/>
          </a:prstGeom>
          <a:noFill/>
        </p:spPr>
        <p:txBody>
          <a:bodyPr wrap="square">
            <a:spAutoFit/>
          </a:bodyPr>
          <a:lstStyle/>
          <a:p>
            <a:pPr algn="ctr" fontAlgn="base"/>
            <a:r>
              <a:rPr lang="en-US" sz="2000" dirty="0"/>
              <a:t>And We caused to grow, over him, a spreading plant of the gourd kind.</a:t>
            </a:r>
          </a:p>
        </p:txBody>
      </p:sp>
      <p:sp>
        <p:nvSpPr>
          <p:cNvPr id="3" name="TextBox 2">
            <a:extLst>
              <a:ext uri="{FF2B5EF4-FFF2-40B4-BE49-F238E27FC236}">
                <a16:creationId xmlns:a16="http://schemas.microsoft.com/office/drawing/2014/main" id="{1A56568D-08AC-7DFA-515A-9E346A98BE2B}"/>
              </a:ext>
            </a:extLst>
          </p:cNvPr>
          <p:cNvSpPr txBox="1"/>
          <p:nvPr/>
        </p:nvSpPr>
        <p:spPr>
          <a:xfrm>
            <a:off x="2144598" y="3873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{146}</a:t>
            </a:r>
            <a:endParaRPr lang="en-US" sz="1400" dirty="0"/>
          </a:p>
        </p:txBody>
      </p:sp>
    </p:spTree>
    <p:extLst>
      <p:ext uri="{BB962C8B-B14F-4D97-AF65-F5344CB8AC3E}">
        <p14:creationId xmlns:p14="http://schemas.microsoft.com/office/powerpoint/2010/main" val="217907793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C4C50-195A-C736-2471-943BE7936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08047-E0E6-AFF8-5460-54018E91CB44}"/>
              </a:ext>
            </a:extLst>
          </p:cNvPr>
          <p:cNvSpPr>
            <a:spLocks noGrp="1"/>
          </p:cNvSpPr>
          <p:nvPr>
            <p:ph type="title"/>
          </p:nvPr>
        </p:nvSpPr>
        <p:spPr>
          <a:xfrm>
            <a:off x="1845565" y="2022272"/>
            <a:ext cx="8500865" cy="3450327"/>
          </a:xfrm>
        </p:spPr>
        <p:txBody>
          <a:bodyPr>
            <a:noAutofit/>
          </a:bodyPr>
          <a:lstStyle/>
          <a:p>
            <a:r>
              <a:rPr lang="ar-EG" sz="6000" b="0" dirty="0"/>
              <a:t>وَأَرْسَلْنَـٰهُ إِلَىٰ مِا۟ئَةِ أَلْفٍ أَوْ يَزِيدُونَ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DF931D2-94F2-F347-BBFE-CBFCAEF8FD5F}"/>
              </a:ext>
            </a:extLst>
          </p:cNvPr>
          <p:cNvSpPr txBox="1"/>
          <p:nvPr/>
        </p:nvSpPr>
        <p:spPr>
          <a:xfrm>
            <a:off x="2060709" y="4181314"/>
            <a:ext cx="8070575" cy="400110"/>
          </a:xfrm>
          <a:prstGeom prst="rect">
            <a:avLst/>
          </a:prstGeom>
          <a:noFill/>
        </p:spPr>
        <p:txBody>
          <a:bodyPr wrap="square">
            <a:spAutoFit/>
          </a:bodyPr>
          <a:lstStyle/>
          <a:p>
            <a:pPr algn="ctr" fontAlgn="base"/>
            <a:r>
              <a:rPr lang="en-US" sz="2000" dirty="0"/>
              <a:t>And We sent him (on a mission) to a hundred thousand (men) or more.</a:t>
            </a:r>
          </a:p>
        </p:txBody>
      </p:sp>
      <p:sp>
        <p:nvSpPr>
          <p:cNvPr id="3" name="TextBox 2">
            <a:extLst>
              <a:ext uri="{FF2B5EF4-FFF2-40B4-BE49-F238E27FC236}">
                <a16:creationId xmlns:a16="http://schemas.microsoft.com/office/drawing/2014/main" id="{8E9259B7-D6A1-ECC4-892E-F656BB8397D9}"/>
              </a:ext>
            </a:extLst>
          </p:cNvPr>
          <p:cNvSpPr txBox="1"/>
          <p:nvPr/>
        </p:nvSpPr>
        <p:spPr>
          <a:xfrm>
            <a:off x="1610969" y="3873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{147}</a:t>
            </a:r>
            <a:endParaRPr lang="en-US" sz="1400" dirty="0"/>
          </a:p>
        </p:txBody>
      </p:sp>
    </p:spTree>
    <p:extLst>
      <p:ext uri="{BB962C8B-B14F-4D97-AF65-F5344CB8AC3E}">
        <p14:creationId xmlns:p14="http://schemas.microsoft.com/office/powerpoint/2010/main" val="22925245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286BE-792E-AF27-8040-70997A736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11AF2-CF7F-7D67-EC7C-043A01A91070}"/>
              </a:ext>
            </a:extLst>
          </p:cNvPr>
          <p:cNvSpPr>
            <a:spLocks noGrp="1"/>
          </p:cNvSpPr>
          <p:nvPr>
            <p:ph type="title"/>
          </p:nvPr>
        </p:nvSpPr>
        <p:spPr>
          <a:xfrm>
            <a:off x="1845565" y="2022272"/>
            <a:ext cx="8500865" cy="3450327"/>
          </a:xfrm>
        </p:spPr>
        <p:txBody>
          <a:bodyPr>
            <a:noAutofit/>
          </a:bodyPr>
          <a:lstStyle/>
          <a:p>
            <a:r>
              <a:rPr lang="ar-EG" sz="6000" b="0" dirty="0"/>
              <a:t>فَـَٔامَنُوا۟ فَمَتَّعْنَـٰهُمْ إِلَىٰ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735EB78-9DE5-9A1C-3A0B-5C36A834815D}"/>
              </a:ext>
            </a:extLst>
          </p:cNvPr>
          <p:cNvSpPr txBox="1"/>
          <p:nvPr/>
        </p:nvSpPr>
        <p:spPr>
          <a:xfrm>
            <a:off x="2060709" y="4181314"/>
            <a:ext cx="8070575" cy="400110"/>
          </a:xfrm>
          <a:prstGeom prst="rect">
            <a:avLst/>
          </a:prstGeom>
          <a:noFill/>
        </p:spPr>
        <p:txBody>
          <a:bodyPr wrap="square">
            <a:spAutoFit/>
          </a:bodyPr>
          <a:lstStyle/>
          <a:p>
            <a:pPr algn="ctr" fontAlgn="base"/>
            <a:r>
              <a:rPr lang="en-US" sz="2000" dirty="0"/>
              <a:t>And they believed; so We permitted them to enjoy (their life) for a while.</a:t>
            </a:r>
          </a:p>
        </p:txBody>
      </p:sp>
      <p:sp>
        <p:nvSpPr>
          <p:cNvPr id="3" name="TextBox 2">
            <a:extLst>
              <a:ext uri="{FF2B5EF4-FFF2-40B4-BE49-F238E27FC236}">
                <a16:creationId xmlns:a16="http://schemas.microsoft.com/office/drawing/2014/main" id="{D70CD0D5-8D61-CB6E-C378-A28C9139290D}"/>
              </a:ext>
            </a:extLst>
          </p:cNvPr>
          <p:cNvSpPr txBox="1"/>
          <p:nvPr/>
        </p:nvSpPr>
        <p:spPr>
          <a:xfrm>
            <a:off x="2651204" y="3873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{148}</a:t>
            </a:r>
            <a:endParaRPr lang="en-US" sz="1400" dirty="0"/>
          </a:p>
        </p:txBody>
      </p:sp>
    </p:spTree>
    <p:extLst>
      <p:ext uri="{BB962C8B-B14F-4D97-AF65-F5344CB8AC3E}">
        <p14:creationId xmlns:p14="http://schemas.microsoft.com/office/powerpoint/2010/main" val="228553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5508-786C-6527-5360-D6BCFCFE4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26C5E-261B-529D-DB81-B7ABF885BEA4}"/>
              </a:ext>
            </a:extLst>
          </p:cNvPr>
          <p:cNvSpPr>
            <a:spLocks noGrp="1"/>
          </p:cNvSpPr>
          <p:nvPr>
            <p:ph type="title"/>
          </p:nvPr>
        </p:nvSpPr>
        <p:spPr>
          <a:xfrm>
            <a:off x="1708884" y="1955506"/>
            <a:ext cx="8774232" cy="3450327"/>
          </a:xfrm>
        </p:spPr>
        <p:txBody>
          <a:bodyPr>
            <a:noAutofit/>
          </a:bodyPr>
          <a:lstStyle/>
          <a:p>
            <a:r>
              <a:rPr lang="ar-EG" sz="6000" b="0" dirty="0"/>
              <a:t>وَإِذَا قِيلَ لَهُمُ ٱتَّقُوا۟ مَا بَيْنَ أَيْدِيكُمْ وَمَا خَلْفَكُمْ لَعَلَّكُمْ تُرْحَمُونَ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C629EE-7391-02CE-E3FF-4B59FDB10B33}"/>
              </a:ext>
            </a:extLst>
          </p:cNvPr>
          <p:cNvSpPr txBox="1"/>
          <p:nvPr/>
        </p:nvSpPr>
        <p:spPr>
          <a:xfrm>
            <a:off x="2060712" y="4416597"/>
            <a:ext cx="8070575" cy="707886"/>
          </a:xfrm>
          <a:prstGeom prst="rect">
            <a:avLst/>
          </a:prstGeom>
          <a:noFill/>
        </p:spPr>
        <p:txBody>
          <a:bodyPr wrap="square">
            <a:spAutoFit/>
          </a:bodyPr>
          <a:lstStyle/>
          <a:p>
            <a:pPr algn="ctr" fontAlgn="base"/>
            <a:r>
              <a:rPr lang="en-US" sz="2000" dirty="0"/>
              <a:t>When they are told, "Fear ye that which is before you and that which will be after you, in order that ye may receive Mercy," (they turn back).</a:t>
            </a:r>
          </a:p>
        </p:txBody>
      </p:sp>
      <p:sp>
        <p:nvSpPr>
          <p:cNvPr id="3" name="TextBox 2">
            <a:extLst>
              <a:ext uri="{FF2B5EF4-FFF2-40B4-BE49-F238E27FC236}">
                <a16:creationId xmlns:a16="http://schemas.microsoft.com/office/drawing/2014/main" id="{8CA99368-0A5E-0503-1EBE-284BB6F1A99E}"/>
              </a:ext>
            </a:extLst>
          </p:cNvPr>
          <p:cNvSpPr txBox="1"/>
          <p:nvPr/>
        </p:nvSpPr>
        <p:spPr>
          <a:xfrm>
            <a:off x="3117725" y="41352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365878409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97A7E-A4BB-5635-FA02-B3CFAF0AB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F6303-B4EF-9BA2-3D3B-D7F3E074C466}"/>
              </a:ext>
            </a:extLst>
          </p:cNvPr>
          <p:cNvSpPr>
            <a:spLocks noGrp="1"/>
          </p:cNvSpPr>
          <p:nvPr>
            <p:ph type="title"/>
          </p:nvPr>
        </p:nvSpPr>
        <p:spPr>
          <a:xfrm>
            <a:off x="1845565" y="2022272"/>
            <a:ext cx="8500865" cy="3450327"/>
          </a:xfrm>
        </p:spPr>
        <p:txBody>
          <a:bodyPr>
            <a:noAutofit/>
          </a:bodyPr>
          <a:lstStyle/>
          <a:p>
            <a:r>
              <a:rPr lang="ar-EG" sz="6000" b="0" dirty="0"/>
              <a:t>فَٱسْتَفْتِهِمْ أَلِرَبِّكَ ٱلْبَنَاتُ وَلَهُمُ ٱلْبَنُونَ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B3782C6-D773-FEA8-C599-BC5B724A34A5}"/>
              </a:ext>
            </a:extLst>
          </p:cNvPr>
          <p:cNvSpPr txBox="1"/>
          <p:nvPr/>
        </p:nvSpPr>
        <p:spPr>
          <a:xfrm>
            <a:off x="2060709" y="4181314"/>
            <a:ext cx="8070575" cy="707886"/>
          </a:xfrm>
          <a:prstGeom prst="rect">
            <a:avLst/>
          </a:prstGeom>
          <a:noFill/>
        </p:spPr>
        <p:txBody>
          <a:bodyPr wrap="square">
            <a:spAutoFit/>
          </a:bodyPr>
          <a:lstStyle/>
          <a:p>
            <a:pPr algn="ctr" fontAlgn="base"/>
            <a:r>
              <a:rPr lang="en-US" sz="2000" dirty="0"/>
              <a:t>Now ask them their opinion: Is it that thy Lord has (only) daughters, and they have sons?-</a:t>
            </a:r>
          </a:p>
        </p:txBody>
      </p:sp>
      <p:sp>
        <p:nvSpPr>
          <p:cNvPr id="3" name="TextBox 2">
            <a:extLst>
              <a:ext uri="{FF2B5EF4-FFF2-40B4-BE49-F238E27FC236}">
                <a16:creationId xmlns:a16="http://schemas.microsoft.com/office/drawing/2014/main" id="{2154AEDE-1BC3-E566-3033-4E09B8F7D50B}"/>
              </a:ext>
            </a:extLst>
          </p:cNvPr>
          <p:cNvSpPr txBox="1"/>
          <p:nvPr/>
        </p:nvSpPr>
        <p:spPr>
          <a:xfrm>
            <a:off x="1610969" y="3873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{149}</a:t>
            </a:r>
            <a:endParaRPr lang="en-US" sz="1400" dirty="0"/>
          </a:p>
        </p:txBody>
      </p:sp>
    </p:spTree>
    <p:extLst>
      <p:ext uri="{BB962C8B-B14F-4D97-AF65-F5344CB8AC3E}">
        <p14:creationId xmlns:p14="http://schemas.microsoft.com/office/powerpoint/2010/main" val="6371029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1B18-40F2-7DED-1582-F95BB380F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9BEBF-C1F4-396D-B5A5-3B20B7C41D22}"/>
              </a:ext>
            </a:extLst>
          </p:cNvPr>
          <p:cNvSpPr>
            <a:spLocks noGrp="1"/>
          </p:cNvSpPr>
          <p:nvPr>
            <p:ph type="title"/>
          </p:nvPr>
        </p:nvSpPr>
        <p:spPr>
          <a:xfrm>
            <a:off x="1845565" y="2022272"/>
            <a:ext cx="8500865" cy="3450327"/>
          </a:xfrm>
        </p:spPr>
        <p:txBody>
          <a:bodyPr>
            <a:noAutofit/>
          </a:bodyPr>
          <a:lstStyle/>
          <a:p>
            <a:r>
              <a:rPr lang="ar-EG" sz="6000" b="0" dirty="0"/>
              <a:t>أَمْ خَلَقْنَا ٱلْمَلَـٰٓئِكَةَ إِنَـٰثًۭا وَهُمْ شَـٰهِدُونَ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871603-55F6-8367-A4DA-F5A4650F252D}"/>
              </a:ext>
            </a:extLst>
          </p:cNvPr>
          <p:cNvSpPr txBox="1"/>
          <p:nvPr/>
        </p:nvSpPr>
        <p:spPr>
          <a:xfrm>
            <a:off x="2060709" y="4181314"/>
            <a:ext cx="8070575" cy="400110"/>
          </a:xfrm>
          <a:prstGeom prst="rect">
            <a:avLst/>
          </a:prstGeom>
          <a:noFill/>
        </p:spPr>
        <p:txBody>
          <a:bodyPr wrap="square">
            <a:spAutoFit/>
          </a:bodyPr>
          <a:lstStyle/>
          <a:p>
            <a:pPr algn="ctr" fontAlgn="base"/>
            <a:r>
              <a:rPr lang="en-US" sz="2000" dirty="0"/>
              <a:t>Or that We created the angels female, and they are witnesses (thereto)?</a:t>
            </a:r>
          </a:p>
        </p:txBody>
      </p:sp>
      <p:sp>
        <p:nvSpPr>
          <p:cNvPr id="3" name="TextBox 2">
            <a:extLst>
              <a:ext uri="{FF2B5EF4-FFF2-40B4-BE49-F238E27FC236}">
                <a16:creationId xmlns:a16="http://schemas.microsoft.com/office/drawing/2014/main" id="{BC4C3C98-5E39-F174-130C-7C47604C4F04}"/>
              </a:ext>
            </a:extLst>
          </p:cNvPr>
          <p:cNvSpPr txBox="1"/>
          <p:nvPr/>
        </p:nvSpPr>
        <p:spPr>
          <a:xfrm>
            <a:off x="1610969" y="3873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{150}</a:t>
            </a:r>
            <a:endParaRPr lang="en-US" sz="1400" dirty="0"/>
          </a:p>
        </p:txBody>
      </p:sp>
    </p:spTree>
    <p:extLst>
      <p:ext uri="{BB962C8B-B14F-4D97-AF65-F5344CB8AC3E}">
        <p14:creationId xmlns:p14="http://schemas.microsoft.com/office/powerpoint/2010/main" val="18844425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641C9-E928-C5C5-A73D-C238B5FC6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06ADD-8995-9CC0-CC84-636D571B02D9}"/>
              </a:ext>
            </a:extLst>
          </p:cNvPr>
          <p:cNvSpPr>
            <a:spLocks noGrp="1"/>
          </p:cNvSpPr>
          <p:nvPr>
            <p:ph type="title"/>
          </p:nvPr>
        </p:nvSpPr>
        <p:spPr>
          <a:xfrm>
            <a:off x="1845565" y="2022272"/>
            <a:ext cx="8500865" cy="3450327"/>
          </a:xfrm>
        </p:spPr>
        <p:txBody>
          <a:bodyPr>
            <a:noAutofit/>
          </a:bodyPr>
          <a:lstStyle/>
          <a:p>
            <a:r>
              <a:rPr lang="ar-EG" sz="6000" b="0" dirty="0"/>
              <a:t>أَلَآ إِنَّهُم مِّنْ إِفْكِهِمْ لَيَقُولُونَ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A39DAA-9045-49F7-4BB4-1A906DBF4309}"/>
              </a:ext>
            </a:extLst>
          </p:cNvPr>
          <p:cNvSpPr txBox="1"/>
          <p:nvPr/>
        </p:nvSpPr>
        <p:spPr>
          <a:xfrm>
            <a:off x="2060712" y="4181314"/>
            <a:ext cx="8070575" cy="400110"/>
          </a:xfrm>
          <a:prstGeom prst="rect">
            <a:avLst/>
          </a:prstGeom>
          <a:noFill/>
        </p:spPr>
        <p:txBody>
          <a:bodyPr wrap="square">
            <a:spAutoFit/>
          </a:bodyPr>
          <a:lstStyle/>
          <a:p>
            <a:pPr algn="ctr" fontAlgn="base"/>
            <a:r>
              <a:rPr lang="en-US" sz="2000" dirty="0"/>
              <a:t>Is it not that they say, from their own invention,</a:t>
            </a:r>
          </a:p>
        </p:txBody>
      </p:sp>
      <p:sp>
        <p:nvSpPr>
          <p:cNvPr id="3" name="TextBox 2">
            <a:extLst>
              <a:ext uri="{FF2B5EF4-FFF2-40B4-BE49-F238E27FC236}">
                <a16:creationId xmlns:a16="http://schemas.microsoft.com/office/drawing/2014/main" id="{54D3D527-C31F-8F33-F3E2-E49634D54AB1}"/>
              </a:ext>
            </a:extLst>
          </p:cNvPr>
          <p:cNvSpPr txBox="1"/>
          <p:nvPr/>
        </p:nvSpPr>
        <p:spPr>
          <a:xfrm>
            <a:off x="2584091" y="387353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{151}</a:t>
            </a:r>
            <a:endParaRPr lang="en-US" sz="1400" dirty="0"/>
          </a:p>
        </p:txBody>
      </p:sp>
    </p:spTree>
    <p:extLst>
      <p:ext uri="{BB962C8B-B14F-4D97-AF65-F5344CB8AC3E}">
        <p14:creationId xmlns:p14="http://schemas.microsoft.com/office/powerpoint/2010/main" val="111079446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0BEC-78FB-945F-7757-8C2CB30A4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45951-9B59-2688-0433-4569CD8C777D}"/>
              </a:ext>
            </a:extLst>
          </p:cNvPr>
          <p:cNvSpPr>
            <a:spLocks noGrp="1"/>
          </p:cNvSpPr>
          <p:nvPr>
            <p:ph type="title"/>
          </p:nvPr>
        </p:nvSpPr>
        <p:spPr>
          <a:xfrm>
            <a:off x="1845565" y="2022272"/>
            <a:ext cx="8500865" cy="3450327"/>
          </a:xfrm>
        </p:spPr>
        <p:txBody>
          <a:bodyPr>
            <a:noAutofit/>
          </a:bodyPr>
          <a:lstStyle/>
          <a:p>
            <a:r>
              <a:rPr lang="ar-EG" sz="6000" b="0" dirty="0"/>
              <a:t>وَلَدَ ٱللَّهُ وَإِنَّهُمْ لَكَـٰذِبُونَ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3795FB-ECF1-7F16-A629-0AB190DDDF2D}"/>
              </a:ext>
            </a:extLst>
          </p:cNvPr>
          <p:cNvSpPr txBox="1"/>
          <p:nvPr/>
        </p:nvSpPr>
        <p:spPr>
          <a:xfrm>
            <a:off x="2060712" y="4181314"/>
            <a:ext cx="8070575" cy="400110"/>
          </a:xfrm>
          <a:prstGeom prst="rect">
            <a:avLst/>
          </a:prstGeom>
          <a:noFill/>
        </p:spPr>
        <p:txBody>
          <a:bodyPr wrap="square">
            <a:spAutoFit/>
          </a:bodyPr>
          <a:lstStyle/>
          <a:p>
            <a:pPr algn="ctr" fontAlgn="base"/>
            <a:r>
              <a:rPr lang="en-US" sz="2000" dirty="0"/>
              <a:t>"Allah has begotten children"? but they are liars!</a:t>
            </a:r>
          </a:p>
        </p:txBody>
      </p:sp>
      <p:sp>
        <p:nvSpPr>
          <p:cNvPr id="3" name="TextBox 2">
            <a:extLst>
              <a:ext uri="{FF2B5EF4-FFF2-40B4-BE49-F238E27FC236}">
                <a16:creationId xmlns:a16="http://schemas.microsoft.com/office/drawing/2014/main" id="{8C2FD407-0C2E-8E5C-CF06-326EFB757CD2}"/>
              </a:ext>
            </a:extLst>
          </p:cNvPr>
          <p:cNvSpPr txBox="1"/>
          <p:nvPr/>
        </p:nvSpPr>
        <p:spPr>
          <a:xfrm>
            <a:off x="3053874" y="3873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{152}</a:t>
            </a:r>
            <a:endParaRPr lang="en-US" sz="1400" dirty="0"/>
          </a:p>
        </p:txBody>
      </p:sp>
    </p:spTree>
    <p:extLst>
      <p:ext uri="{BB962C8B-B14F-4D97-AF65-F5344CB8AC3E}">
        <p14:creationId xmlns:p14="http://schemas.microsoft.com/office/powerpoint/2010/main" val="22563215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D8FF8-349B-CB8A-01BC-98E26753B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F5C09-D000-C704-B56F-8627CE8FF8DD}"/>
              </a:ext>
            </a:extLst>
          </p:cNvPr>
          <p:cNvSpPr>
            <a:spLocks noGrp="1"/>
          </p:cNvSpPr>
          <p:nvPr>
            <p:ph type="title"/>
          </p:nvPr>
        </p:nvSpPr>
        <p:spPr>
          <a:xfrm>
            <a:off x="1845565" y="2022272"/>
            <a:ext cx="8500865" cy="3450327"/>
          </a:xfrm>
        </p:spPr>
        <p:txBody>
          <a:bodyPr>
            <a:noAutofit/>
          </a:bodyPr>
          <a:lstStyle/>
          <a:p>
            <a:r>
              <a:rPr lang="ar-EG" sz="6000" b="0" dirty="0"/>
              <a:t>أَصْطَفَى ٱلْبَنَاتِ عَلَى ٱلْبَنِينَ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85032D-B6F5-D760-3370-358A8198DE48}"/>
              </a:ext>
            </a:extLst>
          </p:cNvPr>
          <p:cNvSpPr txBox="1"/>
          <p:nvPr/>
        </p:nvSpPr>
        <p:spPr>
          <a:xfrm>
            <a:off x="2060709" y="4169168"/>
            <a:ext cx="8070575" cy="400110"/>
          </a:xfrm>
          <a:prstGeom prst="rect">
            <a:avLst/>
          </a:prstGeom>
          <a:noFill/>
        </p:spPr>
        <p:txBody>
          <a:bodyPr wrap="square">
            <a:spAutoFit/>
          </a:bodyPr>
          <a:lstStyle/>
          <a:p>
            <a:pPr algn="ctr" fontAlgn="base"/>
            <a:r>
              <a:rPr lang="en-US" sz="2000" dirty="0"/>
              <a:t>Did He (then) choose daughters rather than sons?</a:t>
            </a:r>
          </a:p>
        </p:txBody>
      </p:sp>
      <p:sp>
        <p:nvSpPr>
          <p:cNvPr id="3" name="TextBox 2">
            <a:extLst>
              <a:ext uri="{FF2B5EF4-FFF2-40B4-BE49-F238E27FC236}">
                <a16:creationId xmlns:a16="http://schemas.microsoft.com/office/drawing/2014/main" id="{BAA9A5C7-BBF7-9180-1CD7-E6993C047BA0}"/>
              </a:ext>
            </a:extLst>
          </p:cNvPr>
          <p:cNvSpPr txBox="1"/>
          <p:nvPr/>
        </p:nvSpPr>
        <p:spPr>
          <a:xfrm>
            <a:off x="2449867" y="38687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{153}</a:t>
            </a:r>
            <a:endParaRPr lang="en-US" sz="1400" dirty="0"/>
          </a:p>
        </p:txBody>
      </p:sp>
    </p:spTree>
    <p:extLst>
      <p:ext uri="{BB962C8B-B14F-4D97-AF65-F5344CB8AC3E}">
        <p14:creationId xmlns:p14="http://schemas.microsoft.com/office/powerpoint/2010/main" val="156792655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7E311-4170-83D9-F7A3-45104F443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D7D6B-7AF4-0135-276C-5253AF2601E3}"/>
              </a:ext>
            </a:extLst>
          </p:cNvPr>
          <p:cNvSpPr>
            <a:spLocks noGrp="1"/>
          </p:cNvSpPr>
          <p:nvPr>
            <p:ph type="title"/>
          </p:nvPr>
        </p:nvSpPr>
        <p:spPr>
          <a:xfrm>
            <a:off x="1845565" y="2022272"/>
            <a:ext cx="8500865" cy="3450327"/>
          </a:xfrm>
        </p:spPr>
        <p:txBody>
          <a:bodyPr>
            <a:noAutofit/>
          </a:bodyPr>
          <a:lstStyle/>
          <a:p>
            <a:r>
              <a:rPr lang="ar-EG" sz="6000" b="0" dirty="0"/>
              <a:t>مَا لَكُمْ كَيْفَ تَحْكُمُونَ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0F2F1C-074E-8BFC-B20A-A84F39F89EFB}"/>
              </a:ext>
            </a:extLst>
          </p:cNvPr>
          <p:cNvSpPr txBox="1"/>
          <p:nvPr/>
        </p:nvSpPr>
        <p:spPr>
          <a:xfrm>
            <a:off x="2060709" y="4015279"/>
            <a:ext cx="8070575" cy="400110"/>
          </a:xfrm>
          <a:prstGeom prst="rect">
            <a:avLst/>
          </a:prstGeom>
          <a:noFill/>
        </p:spPr>
        <p:txBody>
          <a:bodyPr wrap="square">
            <a:spAutoFit/>
          </a:bodyPr>
          <a:lstStyle/>
          <a:p>
            <a:pPr algn="ctr" fontAlgn="base"/>
            <a:r>
              <a:rPr lang="en-US" sz="2000" dirty="0"/>
              <a:t>What is the matter with you? How judge ye?</a:t>
            </a:r>
          </a:p>
        </p:txBody>
      </p:sp>
      <p:sp>
        <p:nvSpPr>
          <p:cNvPr id="3" name="TextBox 2">
            <a:extLst>
              <a:ext uri="{FF2B5EF4-FFF2-40B4-BE49-F238E27FC236}">
                <a16:creationId xmlns:a16="http://schemas.microsoft.com/office/drawing/2014/main" id="{CAD6AE6F-5E27-595C-11E6-A685D003FD10}"/>
              </a:ext>
            </a:extLst>
          </p:cNvPr>
          <p:cNvSpPr txBox="1"/>
          <p:nvPr/>
        </p:nvSpPr>
        <p:spPr>
          <a:xfrm>
            <a:off x="3112597" y="38613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{154}</a:t>
            </a:r>
            <a:endParaRPr lang="en-US" sz="1400" dirty="0"/>
          </a:p>
        </p:txBody>
      </p:sp>
    </p:spTree>
    <p:extLst>
      <p:ext uri="{BB962C8B-B14F-4D97-AF65-F5344CB8AC3E}">
        <p14:creationId xmlns:p14="http://schemas.microsoft.com/office/powerpoint/2010/main" val="6536690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A901-B408-FE19-BDEC-E9A3DAF5A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C906B-78CE-A3E0-64D6-68C205AA0E5C}"/>
              </a:ext>
            </a:extLst>
          </p:cNvPr>
          <p:cNvSpPr>
            <a:spLocks noGrp="1"/>
          </p:cNvSpPr>
          <p:nvPr>
            <p:ph type="title"/>
          </p:nvPr>
        </p:nvSpPr>
        <p:spPr>
          <a:xfrm>
            <a:off x="1845565" y="2022272"/>
            <a:ext cx="8500865" cy="3450327"/>
          </a:xfrm>
        </p:spPr>
        <p:txBody>
          <a:bodyPr>
            <a:noAutofit/>
          </a:bodyPr>
          <a:lstStyle/>
          <a:p>
            <a:r>
              <a:rPr lang="ar-EG" sz="6000" b="0" dirty="0"/>
              <a:t>أَفَلَا 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CF6BFA-4E75-9E8A-AA69-5B974BBDEB26}"/>
              </a:ext>
            </a:extLst>
          </p:cNvPr>
          <p:cNvSpPr txBox="1"/>
          <p:nvPr/>
        </p:nvSpPr>
        <p:spPr>
          <a:xfrm>
            <a:off x="2060709" y="4118834"/>
            <a:ext cx="8070575" cy="400110"/>
          </a:xfrm>
          <a:prstGeom prst="rect">
            <a:avLst/>
          </a:prstGeom>
          <a:noFill/>
        </p:spPr>
        <p:txBody>
          <a:bodyPr wrap="square">
            <a:spAutoFit/>
          </a:bodyPr>
          <a:lstStyle/>
          <a:p>
            <a:pPr algn="ctr" fontAlgn="base"/>
            <a:r>
              <a:rPr lang="en-US" sz="2000" dirty="0"/>
              <a:t>Will ye not then receive admonition?</a:t>
            </a:r>
          </a:p>
        </p:txBody>
      </p:sp>
      <p:sp>
        <p:nvSpPr>
          <p:cNvPr id="3" name="TextBox 2">
            <a:extLst>
              <a:ext uri="{FF2B5EF4-FFF2-40B4-BE49-F238E27FC236}">
                <a16:creationId xmlns:a16="http://schemas.microsoft.com/office/drawing/2014/main" id="{19C4B5F2-2E99-4AFC-1F3F-862653AD43FF}"/>
              </a:ext>
            </a:extLst>
          </p:cNvPr>
          <p:cNvSpPr txBox="1"/>
          <p:nvPr/>
        </p:nvSpPr>
        <p:spPr>
          <a:xfrm>
            <a:off x="4085720" y="38110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{155}</a:t>
            </a:r>
            <a:endParaRPr lang="en-US" sz="1400" dirty="0"/>
          </a:p>
        </p:txBody>
      </p:sp>
    </p:spTree>
    <p:extLst>
      <p:ext uri="{BB962C8B-B14F-4D97-AF65-F5344CB8AC3E}">
        <p14:creationId xmlns:p14="http://schemas.microsoft.com/office/powerpoint/2010/main" val="92863967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7967A-FDE4-B6A0-D415-FE45D9ED2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141A3-2FCA-D9CE-A3C4-1709F478CB1B}"/>
              </a:ext>
            </a:extLst>
          </p:cNvPr>
          <p:cNvSpPr>
            <a:spLocks noGrp="1"/>
          </p:cNvSpPr>
          <p:nvPr>
            <p:ph type="title"/>
          </p:nvPr>
        </p:nvSpPr>
        <p:spPr>
          <a:xfrm>
            <a:off x="1845565" y="2022272"/>
            <a:ext cx="8500865" cy="3450327"/>
          </a:xfrm>
        </p:spPr>
        <p:txBody>
          <a:bodyPr>
            <a:noAutofit/>
          </a:bodyPr>
          <a:lstStyle/>
          <a:p>
            <a:r>
              <a:rPr lang="ar-EG" sz="6000" b="0" dirty="0"/>
              <a:t>أَمْ لَكُمْ سُلْطَـٰنٌۭ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451F26-0DCB-5BF8-D1AB-48C5541BD4E3}"/>
              </a:ext>
            </a:extLst>
          </p:cNvPr>
          <p:cNvSpPr txBox="1"/>
          <p:nvPr/>
        </p:nvSpPr>
        <p:spPr>
          <a:xfrm>
            <a:off x="2060709" y="4217996"/>
            <a:ext cx="8070575" cy="400110"/>
          </a:xfrm>
          <a:prstGeom prst="rect">
            <a:avLst/>
          </a:prstGeom>
          <a:noFill/>
        </p:spPr>
        <p:txBody>
          <a:bodyPr wrap="square">
            <a:spAutoFit/>
          </a:bodyPr>
          <a:lstStyle/>
          <a:p>
            <a:pPr algn="ctr" fontAlgn="base"/>
            <a:r>
              <a:rPr lang="en-US" sz="2000" dirty="0"/>
              <a:t>Or have ye an authority manifest?</a:t>
            </a:r>
          </a:p>
        </p:txBody>
      </p:sp>
      <p:sp>
        <p:nvSpPr>
          <p:cNvPr id="3" name="TextBox 2">
            <a:extLst>
              <a:ext uri="{FF2B5EF4-FFF2-40B4-BE49-F238E27FC236}">
                <a16:creationId xmlns:a16="http://schemas.microsoft.com/office/drawing/2014/main" id="{0D067D97-0A56-FD4F-2A21-B40200D46B4A}"/>
              </a:ext>
            </a:extLst>
          </p:cNvPr>
          <p:cNvSpPr txBox="1"/>
          <p:nvPr/>
        </p:nvSpPr>
        <p:spPr>
          <a:xfrm>
            <a:off x="3339100" y="38110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{156}</a:t>
            </a:r>
            <a:endParaRPr lang="en-US" sz="1400" dirty="0"/>
          </a:p>
        </p:txBody>
      </p:sp>
    </p:spTree>
    <p:extLst>
      <p:ext uri="{BB962C8B-B14F-4D97-AF65-F5344CB8AC3E}">
        <p14:creationId xmlns:p14="http://schemas.microsoft.com/office/powerpoint/2010/main" val="355237282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31B87-6D19-83BA-3738-AB018EE55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A197A-B44B-1524-9F91-C1FCCA10DB30}"/>
              </a:ext>
            </a:extLst>
          </p:cNvPr>
          <p:cNvSpPr>
            <a:spLocks noGrp="1"/>
          </p:cNvSpPr>
          <p:nvPr>
            <p:ph type="title"/>
          </p:nvPr>
        </p:nvSpPr>
        <p:spPr>
          <a:xfrm>
            <a:off x="1845565" y="2022272"/>
            <a:ext cx="8500865" cy="3450327"/>
          </a:xfrm>
        </p:spPr>
        <p:txBody>
          <a:bodyPr>
            <a:noAutofit/>
          </a:bodyPr>
          <a:lstStyle/>
          <a:p>
            <a:r>
              <a:rPr lang="ar-EG" sz="6000" b="0" dirty="0"/>
              <a:t>فَأْتُوا۟ بِكِتَـٰبِكُمْ إِن كُنتُمْ 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9C659C-32DE-ABE2-C7F2-5C916A969819}"/>
              </a:ext>
            </a:extLst>
          </p:cNvPr>
          <p:cNvSpPr txBox="1"/>
          <p:nvPr/>
        </p:nvSpPr>
        <p:spPr>
          <a:xfrm>
            <a:off x="2060709" y="4206468"/>
            <a:ext cx="8070575" cy="400110"/>
          </a:xfrm>
          <a:prstGeom prst="rect">
            <a:avLst/>
          </a:prstGeom>
          <a:noFill/>
        </p:spPr>
        <p:txBody>
          <a:bodyPr wrap="square">
            <a:spAutoFit/>
          </a:bodyPr>
          <a:lstStyle/>
          <a:p>
            <a:pPr algn="ctr" fontAlgn="base"/>
            <a:r>
              <a:rPr lang="en-US" sz="2000" dirty="0"/>
              <a:t>Then bring ye your Book (of authority) if ye be truthful!</a:t>
            </a:r>
          </a:p>
        </p:txBody>
      </p:sp>
      <p:sp>
        <p:nvSpPr>
          <p:cNvPr id="3" name="TextBox 2">
            <a:extLst>
              <a:ext uri="{FF2B5EF4-FFF2-40B4-BE49-F238E27FC236}">
                <a16:creationId xmlns:a16="http://schemas.microsoft.com/office/drawing/2014/main" id="{2E3F2F03-8B0C-CBB4-AD47-460990FF4C33}"/>
              </a:ext>
            </a:extLst>
          </p:cNvPr>
          <p:cNvSpPr txBox="1"/>
          <p:nvPr/>
        </p:nvSpPr>
        <p:spPr>
          <a:xfrm>
            <a:off x="2156252" y="38362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{157}</a:t>
            </a:r>
            <a:endParaRPr lang="en-US" sz="1400" dirty="0"/>
          </a:p>
        </p:txBody>
      </p:sp>
    </p:spTree>
    <p:extLst>
      <p:ext uri="{BB962C8B-B14F-4D97-AF65-F5344CB8AC3E}">
        <p14:creationId xmlns:p14="http://schemas.microsoft.com/office/powerpoint/2010/main" val="366044154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F78C-04E0-54B3-E419-0C29797F9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34595-2333-69CB-CB4A-82A49AE8A080}"/>
              </a:ext>
            </a:extLst>
          </p:cNvPr>
          <p:cNvSpPr>
            <a:spLocks noGrp="1"/>
          </p:cNvSpPr>
          <p:nvPr>
            <p:ph type="title"/>
          </p:nvPr>
        </p:nvSpPr>
        <p:spPr>
          <a:xfrm>
            <a:off x="1845568" y="1997105"/>
            <a:ext cx="8500865" cy="3450327"/>
          </a:xfrm>
        </p:spPr>
        <p:txBody>
          <a:bodyPr>
            <a:noAutofit/>
          </a:bodyPr>
          <a:lstStyle/>
          <a:p>
            <a:r>
              <a:rPr lang="ar-EG" sz="6000" b="0" dirty="0"/>
              <a:t>وَجَعَلُوا۟ بَيْنَهُۥ وَبَيْنَ ٱلْجِنَّةِ نَسَبًۭاۚ وَلَقَدْ عَلِمَتِ ٱلْجِنَّةُ إِنَّهُمْ لَمُحْضَرُونَ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8F420C2-1BF7-DF97-7C1E-E8800ECDD208}"/>
              </a:ext>
            </a:extLst>
          </p:cNvPr>
          <p:cNvSpPr txBox="1"/>
          <p:nvPr/>
        </p:nvSpPr>
        <p:spPr>
          <a:xfrm>
            <a:off x="2060712" y="4509621"/>
            <a:ext cx="8070575" cy="1015663"/>
          </a:xfrm>
          <a:prstGeom prst="rect">
            <a:avLst/>
          </a:prstGeom>
          <a:noFill/>
        </p:spPr>
        <p:txBody>
          <a:bodyPr wrap="square">
            <a:spAutoFit/>
          </a:bodyPr>
          <a:lstStyle/>
          <a:p>
            <a:pPr algn="ctr" fontAlgn="base"/>
            <a:r>
              <a:rPr lang="en-US" sz="2000" dirty="0"/>
              <a:t>And they have invented a blood-relationship between Him and the </a:t>
            </a:r>
            <a:r>
              <a:rPr lang="en-US" sz="2000" dirty="0" err="1"/>
              <a:t>Jinns</a:t>
            </a:r>
            <a:r>
              <a:rPr lang="en-US" sz="2000" dirty="0"/>
              <a:t>: but the </a:t>
            </a:r>
            <a:r>
              <a:rPr lang="en-US" sz="2000" dirty="0" err="1"/>
              <a:t>Jinns</a:t>
            </a:r>
            <a:r>
              <a:rPr lang="en-US" sz="2000" dirty="0"/>
              <a:t> know (quite well) that they have indeed to appear (before his Judgment-Seat)!</a:t>
            </a:r>
          </a:p>
        </p:txBody>
      </p:sp>
      <p:sp>
        <p:nvSpPr>
          <p:cNvPr id="3" name="TextBox 2">
            <a:extLst>
              <a:ext uri="{FF2B5EF4-FFF2-40B4-BE49-F238E27FC236}">
                <a16:creationId xmlns:a16="http://schemas.microsoft.com/office/drawing/2014/main" id="{94B05672-F573-5B47-4BF5-A478BFEDB8AB}"/>
              </a:ext>
            </a:extLst>
          </p:cNvPr>
          <p:cNvSpPr txBox="1"/>
          <p:nvPr/>
        </p:nvSpPr>
        <p:spPr>
          <a:xfrm>
            <a:off x="2181422" y="42018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{158}</a:t>
            </a:r>
            <a:endParaRPr lang="en-US" sz="1400" dirty="0"/>
          </a:p>
        </p:txBody>
      </p:sp>
    </p:spTree>
    <p:extLst>
      <p:ext uri="{BB962C8B-B14F-4D97-AF65-F5344CB8AC3E}">
        <p14:creationId xmlns:p14="http://schemas.microsoft.com/office/powerpoint/2010/main" val="221489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ADFA-45D4-FDAB-31D9-4C61D9C46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F663E-2481-6BD6-510F-C7792A03A574}"/>
              </a:ext>
            </a:extLst>
          </p:cNvPr>
          <p:cNvSpPr>
            <a:spLocks noGrp="1"/>
          </p:cNvSpPr>
          <p:nvPr>
            <p:ph type="title"/>
          </p:nvPr>
        </p:nvSpPr>
        <p:spPr>
          <a:xfrm>
            <a:off x="1708884" y="1955506"/>
            <a:ext cx="8774232" cy="3450327"/>
          </a:xfrm>
        </p:spPr>
        <p:txBody>
          <a:bodyPr>
            <a:noAutofit/>
          </a:bodyPr>
          <a:lstStyle/>
          <a:p>
            <a:r>
              <a:rPr lang="ar-EG" sz="6000" b="0" dirty="0"/>
              <a:t>وَمَا تَأْتِيهِم مِّنْ ءَايَةٍۢ مِّنْ ءَايَـٰتِ رَبِّهِمْ إِلَّا كَانُوا۟ عَنْهَا مُعْرِضِينَ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0C8DAB-BC5C-7A0F-7319-50FACA6A2F2A}"/>
              </a:ext>
            </a:extLst>
          </p:cNvPr>
          <p:cNvSpPr txBox="1"/>
          <p:nvPr/>
        </p:nvSpPr>
        <p:spPr>
          <a:xfrm>
            <a:off x="2060712" y="4416597"/>
            <a:ext cx="8070575" cy="707886"/>
          </a:xfrm>
          <a:prstGeom prst="rect">
            <a:avLst/>
          </a:prstGeom>
          <a:noFill/>
        </p:spPr>
        <p:txBody>
          <a:bodyPr wrap="square">
            <a:spAutoFit/>
          </a:bodyPr>
          <a:lstStyle/>
          <a:p>
            <a:pPr algn="ctr" fontAlgn="base"/>
            <a:r>
              <a:rPr lang="en-US" sz="2000" dirty="0"/>
              <a:t>Not a Sign comes to them from among the Signs of their Lord, but they turn away therefrom.</a:t>
            </a:r>
          </a:p>
        </p:txBody>
      </p:sp>
      <p:sp>
        <p:nvSpPr>
          <p:cNvPr id="3" name="TextBox 2">
            <a:extLst>
              <a:ext uri="{FF2B5EF4-FFF2-40B4-BE49-F238E27FC236}">
                <a16:creationId xmlns:a16="http://schemas.microsoft.com/office/drawing/2014/main" id="{95B4678B-8EEB-386F-F6A5-D5A6F4C9630F}"/>
              </a:ext>
            </a:extLst>
          </p:cNvPr>
          <p:cNvSpPr txBox="1"/>
          <p:nvPr/>
        </p:nvSpPr>
        <p:spPr>
          <a:xfrm>
            <a:off x="2773776" y="414762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217028441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5B33B-223A-07C9-C6D6-1F1B925BD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B35EC-B65B-90D1-A646-F724B67A7381}"/>
              </a:ext>
            </a:extLst>
          </p:cNvPr>
          <p:cNvSpPr>
            <a:spLocks noGrp="1"/>
          </p:cNvSpPr>
          <p:nvPr>
            <p:ph type="title"/>
          </p:nvPr>
        </p:nvSpPr>
        <p:spPr>
          <a:xfrm>
            <a:off x="1845568" y="1997105"/>
            <a:ext cx="8500865" cy="3450327"/>
          </a:xfrm>
        </p:spPr>
        <p:txBody>
          <a:bodyPr>
            <a:noAutofit/>
          </a:bodyPr>
          <a:lstStyle/>
          <a:p>
            <a:r>
              <a:rPr lang="ar-EG" sz="6000" b="0" dirty="0"/>
              <a:t>سُبْحَـٰنَ ٱللَّهِ عَمَّا يَصِفُونَ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D59B77E-6C9C-178B-0F82-B266A0EA222B}"/>
              </a:ext>
            </a:extLst>
          </p:cNvPr>
          <p:cNvSpPr txBox="1"/>
          <p:nvPr/>
        </p:nvSpPr>
        <p:spPr>
          <a:xfrm>
            <a:off x="2060712" y="4125906"/>
            <a:ext cx="8070575" cy="400110"/>
          </a:xfrm>
          <a:prstGeom prst="rect">
            <a:avLst/>
          </a:prstGeom>
          <a:noFill/>
        </p:spPr>
        <p:txBody>
          <a:bodyPr wrap="square">
            <a:spAutoFit/>
          </a:bodyPr>
          <a:lstStyle/>
          <a:p>
            <a:pPr algn="ctr" fontAlgn="base"/>
            <a:r>
              <a:rPr lang="en-US" sz="2000" dirty="0"/>
              <a:t>Glory to Allah! (He is free) from the things they ascribe (to Him)!</a:t>
            </a:r>
          </a:p>
        </p:txBody>
      </p:sp>
      <p:sp>
        <p:nvSpPr>
          <p:cNvPr id="3" name="TextBox 2">
            <a:extLst>
              <a:ext uri="{FF2B5EF4-FFF2-40B4-BE49-F238E27FC236}">
                <a16:creationId xmlns:a16="http://schemas.microsoft.com/office/drawing/2014/main" id="{056194B0-2001-BC56-8561-A4984FB5A18A}"/>
              </a:ext>
            </a:extLst>
          </p:cNvPr>
          <p:cNvSpPr txBox="1"/>
          <p:nvPr/>
        </p:nvSpPr>
        <p:spPr>
          <a:xfrm>
            <a:off x="2827374" y="38227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{159}</a:t>
            </a:r>
            <a:endParaRPr lang="en-US" sz="1400" dirty="0"/>
          </a:p>
        </p:txBody>
      </p:sp>
    </p:spTree>
    <p:extLst>
      <p:ext uri="{BB962C8B-B14F-4D97-AF65-F5344CB8AC3E}">
        <p14:creationId xmlns:p14="http://schemas.microsoft.com/office/powerpoint/2010/main" val="373340585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D376-0F62-8D23-9E33-D5B2CC4B9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5F513-27B6-2D09-03F6-B4FB66249820}"/>
              </a:ext>
            </a:extLst>
          </p:cNvPr>
          <p:cNvSpPr>
            <a:spLocks noGrp="1"/>
          </p:cNvSpPr>
          <p:nvPr>
            <p:ph type="title"/>
          </p:nvPr>
        </p:nvSpPr>
        <p:spPr>
          <a:xfrm>
            <a:off x="1845568" y="1997105"/>
            <a:ext cx="8500865" cy="3450327"/>
          </a:xfrm>
        </p:spPr>
        <p:txBody>
          <a:bodyPr>
            <a:noAutofit/>
          </a:bodyPr>
          <a:lstStyle/>
          <a:p>
            <a:r>
              <a:rPr lang="ar-EG" sz="6000" b="0" dirty="0"/>
              <a:t>إِلَّا عِبَادَ ٱللَّهِ ٱلْمُخْلَصِينَ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FD4508-53EB-0EAC-9409-66C72B872F6E}"/>
              </a:ext>
            </a:extLst>
          </p:cNvPr>
          <p:cNvSpPr txBox="1"/>
          <p:nvPr/>
        </p:nvSpPr>
        <p:spPr>
          <a:xfrm>
            <a:off x="2060712" y="4124429"/>
            <a:ext cx="8070575" cy="400110"/>
          </a:xfrm>
          <a:prstGeom prst="rect">
            <a:avLst/>
          </a:prstGeom>
          <a:noFill/>
        </p:spPr>
        <p:txBody>
          <a:bodyPr wrap="square">
            <a:spAutoFit/>
          </a:bodyPr>
          <a:lstStyle/>
          <a:p>
            <a:pPr algn="ctr" fontAlgn="base"/>
            <a:r>
              <a:rPr lang="en-US" sz="2000" dirty="0"/>
              <a:t>Not (so do) the Servants of Allah, sincere and devoted.</a:t>
            </a:r>
          </a:p>
        </p:txBody>
      </p:sp>
      <p:sp>
        <p:nvSpPr>
          <p:cNvPr id="3" name="TextBox 2">
            <a:extLst>
              <a:ext uri="{FF2B5EF4-FFF2-40B4-BE49-F238E27FC236}">
                <a16:creationId xmlns:a16="http://schemas.microsoft.com/office/drawing/2014/main" id="{0A0FA159-56C7-03BF-F638-F3BAC97CE226}"/>
              </a:ext>
            </a:extLst>
          </p:cNvPr>
          <p:cNvSpPr txBox="1"/>
          <p:nvPr/>
        </p:nvSpPr>
        <p:spPr>
          <a:xfrm>
            <a:off x="2911264" y="38166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{160}</a:t>
            </a:r>
            <a:endParaRPr lang="en-US" sz="1400" dirty="0"/>
          </a:p>
        </p:txBody>
      </p:sp>
    </p:spTree>
    <p:extLst>
      <p:ext uri="{BB962C8B-B14F-4D97-AF65-F5344CB8AC3E}">
        <p14:creationId xmlns:p14="http://schemas.microsoft.com/office/powerpoint/2010/main" val="69077186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DDD2-BC90-3CA5-963E-730C0E913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6089A-89DB-C1B2-DC6E-1D93539AC1C0}"/>
              </a:ext>
            </a:extLst>
          </p:cNvPr>
          <p:cNvSpPr>
            <a:spLocks noGrp="1"/>
          </p:cNvSpPr>
          <p:nvPr>
            <p:ph type="title"/>
          </p:nvPr>
        </p:nvSpPr>
        <p:spPr>
          <a:xfrm>
            <a:off x="1845568" y="1997105"/>
            <a:ext cx="8500865" cy="3450327"/>
          </a:xfrm>
        </p:spPr>
        <p:txBody>
          <a:bodyPr>
            <a:noAutofit/>
          </a:bodyPr>
          <a:lstStyle/>
          <a:p>
            <a:r>
              <a:rPr lang="ar-EG" sz="6000" b="0" dirty="0"/>
              <a:t>فَإِنَّكُمْ وَمَا تَعْبُدُونَ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5F911E-2421-06F5-40C5-F6F3D2A8F045}"/>
              </a:ext>
            </a:extLst>
          </p:cNvPr>
          <p:cNvSpPr txBox="1"/>
          <p:nvPr/>
        </p:nvSpPr>
        <p:spPr>
          <a:xfrm>
            <a:off x="2060712" y="4085357"/>
            <a:ext cx="8070575" cy="400110"/>
          </a:xfrm>
          <a:prstGeom prst="rect">
            <a:avLst/>
          </a:prstGeom>
          <a:noFill/>
        </p:spPr>
        <p:txBody>
          <a:bodyPr wrap="square">
            <a:spAutoFit/>
          </a:bodyPr>
          <a:lstStyle/>
          <a:p>
            <a:pPr algn="ctr" fontAlgn="base"/>
            <a:r>
              <a:rPr lang="en-US" sz="2000" dirty="0"/>
              <a:t>For, verily, neither ye nor those ye worship-</a:t>
            </a:r>
          </a:p>
        </p:txBody>
      </p:sp>
      <p:sp>
        <p:nvSpPr>
          <p:cNvPr id="3" name="TextBox 2">
            <a:extLst>
              <a:ext uri="{FF2B5EF4-FFF2-40B4-BE49-F238E27FC236}">
                <a16:creationId xmlns:a16="http://schemas.microsoft.com/office/drawing/2014/main" id="{2F0271B2-0ED1-7675-A11E-0148594EA63E}"/>
              </a:ext>
            </a:extLst>
          </p:cNvPr>
          <p:cNvSpPr txBox="1"/>
          <p:nvPr/>
        </p:nvSpPr>
        <p:spPr>
          <a:xfrm>
            <a:off x="3523661" y="38166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{161}</a:t>
            </a:r>
            <a:endParaRPr lang="en-US" sz="1400" dirty="0"/>
          </a:p>
        </p:txBody>
      </p:sp>
    </p:spTree>
    <p:extLst>
      <p:ext uri="{BB962C8B-B14F-4D97-AF65-F5344CB8AC3E}">
        <p14:creationId xmlns:p14="http://schemas.microsoft.com/office/powerpoint/2010/main" val="129693230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5A94C-9056-B4A5-9598-AFD3D15C0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2843F-A856-F59E-B382-D108F8C7FA35}"/>
              </a:ext>
            </a:extLst>
          </p:cNvPr>
          <p:cNvSpPr>
            <a:spLocks noGrp="1"/>
          </p:cNvSpPr>
          <p:nvPr>
            <p:ph type="title"/>
          </p:nvPr>
        </p:nvSpPr>
        <p:spPr>
          <a:xfrm>
            <a:off x="1845568" y="1997105"/>
            <a:ext cx="8500865" cy="3450327"/>
          </a:xfrm>
        </p:spPr>
        <p:txBody>
          <a:bodyPr>
            <a:noAutofit/>
          </a:bodyPr>
          <a:lstStyle/>
          <a:p>
            <a:r>
              <a:rPr lang="ar-EG" sz="6000" b="0" dirty="0"/>
              <a:t>مَآ أَنتُمْ عَلَيْهِ بِفَـٰتِنِينَ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9DA1F5-0B9E-64D2-0E80-C13F0FE990C2}"/>
              </a:ext>
            </a:extLst>
          </p:cNvPr>
          <p:cNvSpPr txBox="1"/>
          <p:nvPr/>
        </p:nvSpPr>
        <p:spPr>
          <a:xfrm>
            <a:off x="2060712" y="4085357"/>
            <a:ext cx="8070575" cy="400110"/>
          </a:xfrm>
          <a:prstGeom prst="rect">
            <a:avLst/>
          </a:prstGeom>
          <a:noFill/>
        </p:spPr>
        <p:txBody>
          <a:bodyPr wrap="square">
            <a:spAutoFit/>
          </a:bodyPr>
          <a:lstStyle/>
          <a:p>
            <a:pPr algn="ctr" fontAlgn="base"/>
            <a:r>
              <a:rPr lang="en-US" sz="2000" dirty="0"/>
              <a:t>Can lead (any) into temptation concerning Allah,</a:t>
            </a:r>
          </a:p>
        </p:txBody>
      </p:sp>
      <p:sp>
        <p:nvSpPr>
          <p:cNvPr id="3" name="TextBox 2">
            <a:extLst>
              <a:ext uri="{FF2B5EF4-FFF2-40B4-BE49-F238E27FC236}">
                <a16:creationId xmlns:a16="http://schemas.microsoft.com/office/drawing/2014/main" id="{3B21119E-1D29-84EF-20FB-BA259E441A6A}"/>
              </a:ext>
            </a:extLst>
          </p:cNvPr>
          <p:cNvSpPr txBox="1"/>
          <p:nvPr/>
        </p:nvSpPr>
        <p:spPr>
          <a:xfrm>
            <a:off x="3330714" y="377758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{162}</a:t>
            </a:r>
            <a:endParaRPr lang="en-US" sz="1400" dirty="0"/>
          </a:p>
        </p:txBody>
      </p:sp>
    </p:spTree>
    <p:extLst>
      <p:ext uri="{BB962C8B-B14F-4D97-AF65-F5344CB8AC3E}">
        <p14:creationId xmlns:p14="http://schemas.microsoft.com/office/powerpoint/2010/main" val="428696518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C925-08CB-18A9-1B56-08CD55956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57AF3-A35D-215B-7FB1-EDEDA3AA96C8}"/>
              </a:ext>
            </a:extLst>
          </p:cNvPr>
          <p:cNvSpPr>
            <a:spLocks noGrp="1"/>
          </p:cNvSpPr>
          <p:nvPr>
            <p:ph type="title"/>
          </p:nvPr>
        </p:nvSpPr>
        <p:spPr>
          <a:xfrm>
            <a:off x="1845568" y="1997105"/>
            <a:ext cx="8500865" cy="3450327"/>
          </a:xfrm>
        </p:spPr>
        <p:txBody>
          <a:bodyPr>
            <a:noAutofit/>
          </a:bodyPr>
          <a:lstStyle/>
          <a:p>
            <a:r>
              <a:rPr lang="ar-EG" sz="6000" b="0" dirty="0"/>
              <a:t>إِلَّا مَنْ هُوَ صَالِ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0BF224-781B-BF40-A9FF-079A7D499B32}"/>
              </a:ext>
            </a:extLst>
          </p:cNvPr>
          <p:cNvSpPr txBox="1"/>
          <p:nvPr/>
        </p:nvSpPr>
        <p:spPr>
          <a:xfrm>
            <a:off x="2060712" y="4127220"/>
            <a:ext cx="8070575" cy="400110"/>
          </a:xfrm>
          <a:prstGeom prst="rect">
            <a:avLst/>
          </a:prstGeom>
          <a:noFill/>
        </p:spPr>
        <p:txBody>
          <a:bodyPr wrap="square">
            <a:spAutoFit/>
          </a:bodyPr>
          <a:lstStyle/>
          <a:p>
            <a:pPr algn="ctr" fontAlgn="base"/>
            <a:r>
              <a:rPr lang="en-US" sz="2000" dirty="0"/>
              <a:t>Except such as are (themselves) going to the blazing Fire!</a:t>
            </a:r>
          </a:p>
        </p:txBody>
      </p:sp>
      <p:sp>
        <p:nvSpPr>
          <p:cNvPr id="3" name="TextBox 2">
            <a:extLst>
              <a:ext uri="{FF2B5EF4-FFF2-40B4-BE49-F238E27FC236}">
                <a16:creationId xmlns:a16="http://schemas.microsoft.com/office/drawing/2014/main" id="{5F713905-7A3E-FCD2-36FE-0EEE8C41F4BC}"/>
              </a:ext>
            </a:extLst>
          </p:cNvPr>
          <p:cNvSpPr txBox="1"/>
          <p:nvPr/>
        </p:nvSpPr>
        <p:spPr>
          <a:xfrm>
            <a:off x="2785429" y="38444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{163}</a:t>
            </a:r>
            <a:endParaRPr lang="en-US" sz="1400" dirty="0"/>
          </a:p>
        </p:txBody>
      </p:sp>
    </p:spTree>
    <p:extLst>
      <p:ext uri="{BB962C8B-B14F-4D97-AF65-F5344CB8AC3E}">
        <p14:creationId xmlns:p14="http://schemas.microsoft.com/office/powerpoint/2010/main" val="39451534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6759-03F0-4262-3B7E-C574E1270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5A138-6C97-A800-B2D9-14C59DA9B7AC}"/>
              </a:ext>
            </a:extLst>
          </p:cNvPr>
          <p:cNvSpPr>
            <a:spLocks noGrp="1"/>
          </p:cNvSpPr>
          <p:nvPr>
            <p:ph type="title"/>
          </p:nvPr>
        </p:nvSpPr>
        <p:spPr>
          <a:xfrm>
            <a:off x="1845568" y="1997105"/>
            <a:ext cx="8500865" cy="3450327"/>
          </a:xfrm>
        </p:spPr>
        <p:txBody>
          <a:bodyPr>
            <a:noAutofit/>
          </a:bodyPr>
          <a:lstStyle/>
          <a:p>
            <a:r>
              <a:rPr lang="ar-EG" sz="6000" b="0" dirty="0"/>
              <a:t>وَمَا مِنَّآ إِلَّا لَهُۥ مَقَامٌۭ مَّعْلُومٌۭ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A37C11-5CB1-A1B9-BA6A-5DE3962AF7CC}"/>
              </a:ext>
            </a:extLst>
          </p:cNvPr>
          <p:cNvSpPr txBox="1"/>
          <p:nvPr/>
        </p:nvSpPr>
        <p:spPr>
          <a:xfrm>
            <a:off x="2060712" y="4194168"/>
            <a:ext cx="8070575" cy="400110"/>
          </a:xfrm>
          <a:prstGeom prst="rect">
            <a:avLst/>
          </a:prstGeom>
          <a:noFill/>
        </p:spPr>
        <p:txBody>
          <a:bodyPr wrap="square">
            <a:spAutoFit/>
          </a:bodyPr>
          <a:lstStyle/>
          <a:p>
            <a:pPr algn="ctr" fontAlgn="base"/>
            <a:r>
              <a:rPr lang="en-US" sz="2000" dirty="0"/>
              <a:t>(Those ranged in ranks say): "Not one of us but has a place appointed;</a:t>
            </a:r>
          </a:p>
        </p:txBody>
      </p:sp>
      <p:sp>
        <p:nvSpPr>
          <p:cNvPr id="3" name="TextBox 2">
            <a:extLst>
              <a:ext uri="{FF2B5EF4-FFF2-40B4-BE49-F238E27FC236}">
                <a16:creationId xmlns:a16="http://schemas.microsoft.com/office/drawing/2014/main" id="{742C02A7-B663-BBA2-7E9C-AF75CE8ABEAA}"/>
              </a:ext>
            </a:extLst>
          </p:cNvPr>
          <p:cNvSpPr txBox="1"/>
          <p:nvPr/>
        </p:nvSpPr>
        <p:spPr>
          <a:xfrm>
            <a:off x="2676372" y="38863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{164}</a:t>
            </a:r>
            <a:endParaRPr lang="en-US" sz="1400" dirty="0"/>
          </a:p>
        </p:txBody>
      </p:sp>
    </p:spTree>
    <p:extLst>
      <p:ext uri="{BB962C8B-B14F-4D97-AF65-F5344CB8AC3E}">
        <p14:creationId xmlns:p14="http://schemas.microsoft.com/office/powerpoint/2010/main" val="739881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06860-7BB0-20B6-F2F9-2CBB169D3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EFF9D-A0E2-DC2F-B509-0DBCABCDDF5A}"/>
              </a:ext>
            </a:extLst>
          </p:cNvPr>
          <p:cNvSpPr>
            <a:spLocks noGrp="1"/>
          </p:cNvSpPr>
          <p:nvPr>
            <p:ph type="title"/>
          </p:nvPr>
        </p:nvSpPr>
        <p:spPr>
          <a:xfrm>
            <a:off x="1845568" y="1997105"/>
            <a:ext cx="8500865" cy="3450327"/>
          </a:xfrm>
        </p:spPr>
        <p:txBody>
          <a:bodyPr>
            <a:noAutofit/>
          </a:bodyPr>
          <a:lstStyle/>
          <a:p>
            <a:r>
              <a:rPr lang="ar-EG" sz="6000" b="0" dirty="0"/>
              <a:t>وَإِنَّا لَنَحْنُ ٱلصَّآفُّونَ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79DE27-8849-5975-ECDF-620D85C1DC9B}"/>
              </a:ext>
            </a:extLst>
          </p:cNvPr>
          <p:cNvSpPr txBox="1"/>
          <p:nvPr/>
        </p:nvSpPr>
        <p:spPr>
          <a:xfrm>
            <a:off x="2060712" y="4075319"/>
            <a:ext cx="8070575" cy="400110"/>
          </a:xfrm>
          <a:prstGeom prst="rect">
            <a:avLst/>
          </a:prstGeom>
          <a:noFill/>
        </p:spPr>
        <p:txBody>
          <a:bodyPr wrap="square">
            <a:spAutoFit/>
          </a:bodyPr>
          <a:lstStyle/>
          <a:p>
            <a:pPr algn="ctr" fontAlgn="base"/>
            <a:r>
              <a:rPr lang="en-US" sz="2000" dirty="0"/>
              <a:t>"And we are verily ranged in ranks (for service);</a:t>
            </a:r>
          </a:p>
        </p:txBody>
      </p:sp>
      <p:sp>
        <p:nvSpPr>
          <p:cNvPr id="3" name="TextBox 2">
            <a:extLst>
              <a:ext uri="{FF2B5EF4-FFF2-40B4-BE49-F238E27FC236}">
                <a16:creationId xmlns:a16="http://schemas.microsoft.com/office/drawing/2014/main" id="{8B078B05-12C0-B852-228C-9EC103CCF7BA}"/>
              </a:ext>
            </a:extLst>
          </p:cNvPr>
          <p:cNvSpPr txBox="1"/>
          <p:nvPr/>
        </p:nvSpPr>
        <p:spPr>
          <a:xfrm>
            <a:off x="3288768" y="376754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{165}</a:t>
            </a:r>
            <a:endParaRPr lang="en-US" sz="1400" dirty="0"/>
          </a:p>
        </p:txBody>
      </p:sp>
    </p:spTree>
    <p:extLst>
      <p:ext uri="{BB962C8B-B14F-4D97-AF65-F5344CB8AC3E}">
        <p14:creationId xmlns:p14="http://schemas.microsoft.com/office/powerpoint/2010/main" val="9521247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9D010-3AF6-B2CF-A9E3-6E9CEA156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28012-4D65-C7DF-4B88-3A7EEEFB3D87}"/>
              </a:ext>
            </a:extLst>
          </p:cNvPr>
          <p:cNvSpPr>
            <a:spLocks noGrp="1"/>
          </p:cNvSpPr>
          <p:nvPr>
            <p:ph type="title"/>
          </p:nvPr>
        </p:nvSpPr>
        <p:spPr>
          <a:xfrm>
            <a:off x="1845568" y="2013883"/>
            <a:ext cx="8500865" cy="3450327"/>
          </a:xfrm>
        </p:spPr>
        <p:txBody>
          <a:bodyPr>
            <a:noAutofit/>
          </a:bodyPr>
          <a:lstStyle/>
          <a:p>
            <a:r>
              <a:rPr lang="ar-EG" sz="6000" b="0" dirty="0"/>
              <a:t>وَإِنَّا لَنَحْنُ ٱلْمُسَبِّحُونَ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4E3163-9CD8-5CAC-0D8C-FBAC6FF0E59B}"/>
              </a:ext>
            </a:extLst>
          </p:cNvPr>
          <p:cNvSpPr txBox="1"/>
          <p:nvPr/>
        </p:nvSpPr>
        <p:spPr>
          <a:xfrm>
            <a:off x="2060712" y="4112972"/>
            <a:ext cx="8070575" cy="400110"/>
          </a:xfrm>
          <a:prstGeom prst="rect">
            <a:avLst/>
          </a:prstGeom>
          <a:noFill/>
        </p:spPr>
        <p:txBody>
          <a:bodyPr wrap="square">
            <a:spAutoFit/>
          </a:bodyPr>
          <a:lstStyle/>
          <a:p>
            <a:pPr algn="ctr" fontAlgn="base"/>
            <a:r>
              <a:rPr lang="en-US" sz="2000" dirty="0"/>
              <a:t>"And we are verily those who declare (Allah's) glory!"</a:t>
            </a:r>
          </a:p>
        </p:txBody>
      </p:sp>
      <p:sp>
        <p:nvSpPr>
          <p:cNvPr id="3" name="TextBox 2">
            <a:extLst>
              <a:ext uri="{FF2B5EF4-FFF2-40B4-BE49-F238E27FC236}">
                <a16:creationId xmlns:a16="http://schemas.microsoft.com/office/drawing/2014/main" id="{64E5D66A-A34D-9988-3EAE-9BF84E5B7DFB}"/>
              </a:ext>
            </a:extLst>
          </p:cNvPr>
          <p:cNvSpPr txBox="1"/>
          <p:nvPr/>
        </p:nvSpPr>
        <p:spPr>
          <a:xfrm>
            <a:off x="3171322" y="3784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{166}</a:t>
            </a:r>
            <a:endParaRPr lang="en-US" sz="1400" dirty="0"/>
          </a:p>
        </p:txBody>
      </p:sp>
    </p:spTree>
    <p:extLst>
      <p:ext uri="{BB962C8B-B14F-4D97-AF65-F5344CB8AC3E}">
        <p14:creationId xmlns:p14="http://schemas.microsoft.com/office/powerpoint/2010/main" val="92592850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E026E-7BB8-782D-961F-44D25707E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E4C1B-D9A5-058D-1528-BB64BF692FCF}"/>
              </a:ext>
            </a:extLst>
          </p:cNvPr>
          <p:cNvSpPr>
            <a:spLocks noGrp="1"/>
          </p:cNvSpPr>
          <p:nvPr>
            <p:ph type="title"/>
          </p:nvPr>
        </p:nvSpPr>
        <p:spPr>
          <a:xfrm>
            <a:off x="1845568" y="2013883"/>
            <a:ext cx="8500865" cy="3450327"/>
          </a:xfrm>
        </p:spPr>
        <p:txBody>
          <a:bodyPr>
            <a:noAutofit/>
          </a:bodyPr>
          <a:lstStyle/>
          <a:p>
            <a:r>
              <a:rPr lang="ar-EG" sz="6000" b="0" dirty="0"/>
              <a:t>وَإِن كَانُوا۟ لَيَقُولُونَ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98E143-2AB6-8793-FD9F-A3DF2A0F7C8F}"/>
              </a:ext>
            </a:extLst>
          </p:cNvPr>
          <p:cNvSpPr txBox="1"/>
          <p:nvPr/>
        </p:nvSpPr>
        <p:spPr>
          <a:xfrm>
            <a:off x="2060712" y="4106950"/>
            <a:ext cx="8070575" cy="400110"/>
          </a:xfrm>
          <a:prstGeom prst="rect">
            <a:avLst/>
          </a:prstGeom>
          <a:noFill/>
        </p:spPr>
        <p:txBody>
          <a:bodyPr wrap="square">
            <a:spAutoFit/>
          </a:bodyPr>
          <a:lstStyle/>
          <a:p>
            <a:pPr algn="ctr" fontAlgn="base"/>
            <a:r>
              <a:rPr lang="en-US" sz="2000" dirty="0"/>
              <a:t>And there were those who said,</a:t>
            </a:r>
          </a:p>
        </p:txBody>
      </p:sp>
      <p:sp>
        <p:nvSpPr>
          <p:cNvPr id="3" name="TextBox 2">
            <a:extLst>
              <a:ext uri="{FF2B5EF4-FFF2-40B4-BE49-F238E27FC236}">
                <a16:creationId xmlns:a16="http://schemas.microsoft.com/office/drawing/2014/main" id="{0923ADE2-DB79-6C7E-9A61-D217407AF565}"/>
              </a:ext>
            </a:extLst>
          </p:cNvPr>
          <p:cNvSpPr txBox="1"/>
          <p:nvPr/>
        </p:nvSpPr>
        <p:spPr>
          <a:xfrm>
            <a:off x="3406214" y="37991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{167}</a:t>
            </a:r>
            <a:endParaRPr lang="en-US" sz="1400" dirty="0"/>
          </a:p>
        </p:txBody>
      </p:sp>
    </p:spTree>
    <p:extLst>
      <p:ext uri="{BB962C8B-B14F-4D97-AF65-F5344CB8AC3E}">
        <p14:creationId xmlns:p14="http://schemas.microsoft.com/office/powerpoint/2010/main" val="183906724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E4782-E7D0-5EE2-57AF-8AEB2F100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E7848-C254-B2D6-55C0-012DD557A64C}"/>
              </a:ext>
            </a:extLst>
          </p:cNvPr>
          <p:cNvSpPr>
            <a:spLocks noGrp="1"/>
          </p:cNvSpPr>
          <p:nvPr>
            <p:ph type="title"/>
          </p:nvPr>
        </p:nvSpPr>
        <p:spPr>
          <a:xfrm>
            <a:off x="1845568" y="2013883"/>
            <a:ext cx="8500865" cy="3450327"/>
          </a:xfrm>
        </p:spPr>
        <p:txBody>
          <a:bodyPr>
            <a:noAutofit/>
          </a:bodyPr>
          <a:lstStyle/>
          <a:p>
            <a:r>
              <a:rPr lang="ar-EG" sz="6000" b="0" dirty="0"/>
              <a:t>لَوْ أَنَّ عِندَنَا ذِكْرًۭا مِّنَ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96EA95-0E76-C3A2-D775-2236490EB303}"/>
              </a:ext>
            </a:extLst>
          </p:cNvPr>
          <p:cNvSpPr txBox="1"/>
          <p:nvPr/>
        </p:nvSpPr>
        <p:spPr>
          <a:xfrm>
            <a:off x="2060712" y="4172578"/>
            <a:ext cx="8070575" cy="400110"/>
          </a:xfrm>
          <a:prstGeom prst="rect">
            <a:avLst/>
          </a:prstGeom>
          <a:noFill/>
        </p:spPr>
        <p:txBody>
          <a:bodyPr wrap="square">
            <a:spAutoFit/>
          </a:bodyPr>
          <a:lstStyle/>
          <a:p>
            <a:pPr algn="ctr" fontAlgn="base"/>
            <a:r>
              <a:rPr lang="en-US" sz="2000" dirty="0"/>
              <a:t>"If only we had had before us a Message from those of old,</a:t>
            </a:r>
          </a:p>
        </p:txBody>
      </p:sp>
      <p:sp>
        <p:nvSpPr>
          <p:cNvPr id="3" name="TextBox 2">
            <a:extLst>
              <a:ext uri="{FF2B5EF4-FFF2-40B4-BE49-F238E27FC236}">
                <a16:creationId xmlns:a16="http://schemas.microsoft.com/office/drawing/2014/main" id="{83B06108-A3CF-A1D0-B88B-8D8326ED38A4}"/>
              </a:ext>
            </a:extLst>
          </p:cNvPr>
          <p:cNvSpPr txBox="1"/>
          <p:nvPr/>
        </p:nvSpPr>
        <p:spPr>
          <a:xfrm>
            <a:off x="2181421" y="38290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{168}</a:t>
            </a:r>
            <a:endParaRPr lang="en-US" sz="1400" dirty="0"/>
          </a:p>
        </p:txBody>
      </p:sp>
    </p:spTree>
    <p:extLst>
      <p:ext uri="{BB962C8B-B14F-4D97-AF65-F5344CB8AC3E}">
        <p14:creationId xmlns:p14="http://schemas.microsoft.com/office/powerpoint/2010/main" val="7520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74539-2DAF-3A53-D7B1-C32B9BCB6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F5E89-2F57-755E-487D-4B5F293D7534}"/>
              </a:ext>
            </a:extLst>
          </p:cNvPr>
          <p:cNvSpPr>
            <a:spLocks noGrp="1"/>
          </p:cNvSpPr>
          <p:nvPr>
            <p:ph type="title"/>
          </p:nvPr>
        </p:nvSpPr>
        <p:spPr>
          <a:xfrm>
            <a:off x="1630422" y="1636378"/>
            <a:ext cx="8931153" cy="3450327"/>
          </a:xfrm>
        </p:spPr>
        <p:txBody>
          <a:bodyPr>
            <a:noAutofit/>
          </a:bodyPr>
          <a:lstStyle/>
          <a:p>
            <a:r>
              <a:rPr lang="ar-EG" sz="5400" b="0" dirty="0"/>
              <a:t>وَإِذَا قِيلَ لَهُمْ أَنفِقُوا۟ مِمَّا رَزَقَكُمُ ٱللَّهُ قَالَ ٱلَّذِينَ كَفَرُوا۟ لِلَّذِينَ ءَامَنُوٓا۟ أَنُطْعِمُ مَن لَّوْ يَشَآءُ ٱللَّهُ أَطْعَمَهُۥٓ إِنْ أَنتُمْ إِلَّا فِى ضَلَـٰلٍۢ مُّبِينٍۢ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824284-C3A3-F28C-80FA-9632459CA966}"/>
              </a:ext>
            </a:extLst>
          </p:cNvPr>
          <p:cNvSpPr txBox="1"/>
          <p:nvPr/>
        </p:nvSpPr>
        <p:spPr>
          <a:xfrm>
            <a:off x="2060710" y="4424985"/>
            <a:ext cx="8070575" cy="1323439"/>
          </a:xfrm>
          <a:prstGeom prst="rect">
            <a:avLst/>
          </a:prstGeom>
          <a:noFill/>
        </p:spPr>
        <p:txBody>
          <a:bodyPr wrap="square">
            <a:spAutoFit/>
          </a:bodyPr>
          <a:lstStyle/>
          <a:p>
            <a:pPr algn="ctr" fontAlgn="base"/>
            <a:r>
              <a:rPr lang="en-US" sz="2000" dirty="0"/>
              <a:t>And when they are told, "Spend ye of (the bounties) with which Allah has provided you," the Unbelievers say to those who believe: "Shall we then feed those whom, if Allah had so willed, He would have fed, (Himself)?- Ye are in nothing but manifest error."</a:t>
            </a:r>
          </a:p>
        </p:txBody>
      </p:sp>
      <p:sp>
        <p:nvSpPr>
          <p:cNvPr id="3" name="TextBox 2">
            <a:extLst>
              <a:ext uri="{FF2B5EF4-FFF2-40B4-BE49-F238E27FC236}">
                <a16:creationId xmlns:a16="http://schemas.microsoft.com/office/drawing/2014/main" id="{93B9E0A0-86D2-4BBF-597C-303E49DE54DE}"/>
              </a:ext>
            </a:extLst>
          </p:cNvPr>
          <p:cNvSpPr txBox="1"/>
          <p:nvPr/>
        </p:nvSpPr>
        <p:spPr>
          <a:xfrm>
            <a:off x="1221139" y="41644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86934905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7CFC6-4DE5-7907-8A2E-64682D908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2DB95-DE9D-FE5E-0664-31B0E18EF3C0}"/>
              </a:ext>
            </a:extLst>
          </p:cNvPr>
          <p:cNvSpPr>
            <a:spLocks noGrp="1"/>
          </p:cNvSpPr>
          <p:nvPr>
            <p:ph type="title"/>
          </p:nvPr>
        </p:nvSpPr>
        <p:spPr>
          <a:xfrm>
            <a:off x="1845568" y="2013883"/>
            <a:ext cx="8500865" cy="3450327"/>
          </a:xfrm>
        </p:spPr>
        <p:txBody>
          <a:bodyPr>
            <a:noAutofit/>
          </a:bodyPr>
          <a:lstStyle/>
          <a:p>
            <a:r>
              <a:rPr lang="ar-EG" sz="6000" b="0" dirty="0"/>
              <a:t>لَكُنَّا عِبَادَ ٱللَّهِ ٱلْمُخْلَصِينَ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6A78CF-4CCD-4F5F-B034-C432E0E5C8A5}"/>
              </a:ext>
            </a:extLst>
          </p:cNvPr>
          <p:cNvSpPr txBox="1"/>
          <p:nvPr/>
        </p:nvSpPr>
        <p:spPr>
          <a:xfrm>
            <a:off x="2060712" y="4080300"/>
            <a:ext cx="8070575" cy="400110"/>
          </a:xfrm>
          <a:prstGeom prst="rect">
            <a:avLst/>
          </a:prstGeom>
          <a:noFill/>
        </p:spPr>
        <p:txBody>
          <a:bodyPr wrap="square">
            <a:spAutoFit/>
          </a:bodyPr>
          <a:lstStyle/>
          <a:p>
            <a:pPr algn="ctr" fontAlgn="base"/>
            <a:r>
              <a:rPr lang="en-US" sz="2000" dirty="0"/>
              <a:t>"We should certainly have been Servants of Allah, sincere (and devoted)!"</a:t>
            </a:r>
          </a:p>
        </p:txBody>
      </p:sp>
      <p:sp>
        <p:nvSpPr>
          <p:cNvPr id="3" name="TextBox 2">
            <a:extLst>
              <a:ext uri="{FF2B5EF4-FFF2-40B4-BE49-F238E27FC236}">
                <a16:creationId xmlns:a16="http://schemas.microsoft.com/office/drawing/2014/main" id="{F2F4304B-82B9-CCF3-0597-0F0D3CEDDD15}"/>
              </a:ext>
            </a:extLst>
          </p:cNvPr>
          <p:cNvSpPr txBox="1"/>
          <p:nvPr/>
        </p:nvSpPr>
        <p:spPr>
          <a:xfrm>
            <a:off x="2793817" y="38648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{169}</a:t>
            </a:r>
            <a:endParaRPr lang="en-US" sz="1400" dirty="0"/>
          </a:p>
        </p:txBody>
      </p:sp>
    </p:spTree>
    <p:extLst>
      <p:ext uri="{BB962C8B-B14F-4D97-AF65-F5344CB8AC3E}">
        <p14:creationId xmlns:p14="http://schemas.microsoft.com/office/powerpoint/2010/main" val="81069160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818DF-4677-3AAD-B9DE-0C43F8194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F3F64-0CE5-AE0F-C890-01680B7CDC57}"/>
              </a:ext>
            </a:extLst>
          </p:cNvPr>
          <p:cNvSpPr>
            <a:spLocks noGrp="1"/>
          </p:cNvSpPr>
          <p:nvPr>
            <p:ph type="title"/>
          </p:nvPr>
        </p:nvSpPr>
        <p:spPr>
          <a:xfrm>
            <a:off x="1845568" y="2013883"/>
            <a:ext cx="8500865" cy="3450327"/>
          </a:xfrm>
        </p:spPr>
        <p:txBody>
          <a:bodyPr>
            <a:noAutofit/>
          </a:bodyPr>
          <a:lstStyle/>
          <a:p>
            <a:r>
              <a:rPr lang="ar-EG" sz="6000" b="0" dirty="0"/>
              <a:t>فَكَفَرُوا۟ بِهِۦ ۖ فَسَوْفَ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691523-900D-393B-DF4F-EAAEF4AFA3E8}"/>
              </a:ext>
            </a:extLst>
          </p:cNvPr>
          <p:cNvSpPr txBox="1"/>
          <p:nvPr/>
        </p:nvSpPr>
        <p:spPr>
          <a:xfrm>
            <a:off x="2060712" y="4172578"/>
            <a:ext cx="8070575" cy="400110"/>
          </a:xfrm>
          <a:prstGeom prst="rect">
            <a:avLst/>
          </a:prstGeom>
          <a:noFill/>
        </p:spPr>
        <p:txBody>
          <a:bodyPr wrap="square">
            <a:spAutoFit/>
          </a:bodyPr>
          <a:lstStyle/>
          <a:p>
            <a:pPr algn="ctr" fontAlgn="base"/>
            <a:r>
              <a:rPr lang="en-US" sz="2000" dirty="0"/>
              <a:t>But (now that the Qur'an has come), they reject it: But soon will they know!</a:t>
            </a:r>
          </a:p>
        </p:txBody>
      </p:sp>
      <p:sp>
        <p:nvSpPr>
          <p:cNvPr id="3" name="TextBox 2">
            <a:extLst>
              <a:ext uri="{FF2B5EF4-FFF2-40B4-BE49-F238E27FC236}">
                <a16:creationId xmlns:a16="http://schemas.microsoft.com/office/drawing/2014/main" id="{D9675FE3-377D-F5C8-A929-2BE65029FBA7}"/>
              </a:ext>
            </a:extLst>
          </p:cNvPr>
          <p:cNvSpPr txBox="1"/>
          <p:nvPr/>
        </p:nvSpPr>
        <p:spPr>
          <a:xfrm>
            <a:off x="2508592" y="38648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{170}</a:t>
            </a:r>
            <a:endParaRPr lang="en-US" sz="1400" dirty="0"/>
          </a:p>
        </p:txBody>
      </p:sp>
    </p:spTree>
    <p:extLst>
      <p:ext uri="{BB962C8B-B14F-4D97-AF65-F5344CB8AC3E}">
        <p14:creationId xmlns:p14="http://schemas.microsoft.com/office/powerpoint/2010/main" val="42479144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758A-11BC-7D23-24B6-44D0D2FC3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194A6-BD81-8754-05AB-D48EC52A05CB}"/>
              </a:ext>
            </a:extLst>
          </p:cNvPr>
          <p:cNvSpPr>
            <a:spLocks noGrp="1"/>
          </p:cNvSpPr>
          <p:nvPr>
            <p:ph type="title"/>
          </p:nvPr>
        </p:nvSpPr>
        <p:spPr>
          <a:xfrm>
            <a:off x="1845568" y="2013883"/>
            <a:ext cx="8500865" cy="3450327"/>
          </a:xfrm>
        </p:spPr>
        <p:txBody>
          <a:bodyPr>
            <a:noAutofit/>
          </a:bodyPr>
          <a:lstStyle/>
          <a:p>
            <a:r>
              <a:rPr lang="ar-EG" sz="6000" b="0" dirty="0"/>
              <a:t>وَلَقَدْ سَبَقَتْ كَلِمَتُنَا لِعِبَادِنَا ٱلْمُرْسَلِينَ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D0A2F43-17ED-24F2-FAEA-6194F1EFADCF}"/>
              </a:ext>
            </a:extLst>
          </p:cNvPr>
          <p:cNvSpPr txBox="1"/>
          <p:nvPr/>
        </p:nvSpPr>
        <p:spPr>
          <a:xfrm>
            <a:off x="2060712" y="4018689"/>
            <a:ext cx="8070575" cy="707886"/>
          </a:xfrm>
          <a:prstGeom prst="rect">
            <a:avLst/>
          </a:prstGeom>
          <a:noFill/>
        </p:spPr>
        <p:txBody>
          <a:bodyPr wrap="square">
            <a:spAutoFit/>
          </a:bodyPr>
          <a:lstStyle/>
          <a:p>
            <a:pPr algn="ctr" fontAlgn="base"/>
            <a:r>
              <a:rPr lang="en-US" sz="2000" dirty="0"/>
              <a:t>Already has Our Word been passed before (this) to our Servants sent (by Us),</a:t>
            </a:r>
          </a:p>
        </p:txBody>
      </p:sp>
      <p:sp>
        <p:nvSpPr>
          <p:cNvPr id="3" name="TextBox 2">
            <a:extLst>
              <a:ext uri="{FF2B5EF4-FFF2-40B4-BE49-F238E27FC236}">
                <a16:creationId xmlns:a16="http://schemas.microsoft.com/office/drawing/2014/main" id="{1DDED261-D729-DAE4-E1DE-CB9ABA0CF152}"/>
              </a:ext>
            </a:extLst>
          </p:cNvPr>
          <p:cNvSpPr txBox="1"/>
          <p:nvPr/>
        </p:nvSpPr>
        <p:spPr>
          <a:xfrm>
            <a:off x="1545342" y="38396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{171}</a:t>
            </a:r>
            <a:endParaRPr lang="en-US" sz="1400" dirty="0"/>
          </a:p>
        </p:txBody>
      </p:sp>
    </p:spTree>
    <p:extLst>
      <p:ext uri="{BB962C8B-B14F-4D97-AF65-F5344CB8AC3E}">
        <p14:creationId xmlns:p14="http://schemas.microsoft.com/office/powerpoint/2010/main" val="17135076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9C9CF-936E-149A-1D32-AF926924D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7E85C-AF68-6926-2050-B96D847CC498}"/>
              </a:ext>
            </a:extLst>
          </p:cNvPr>
          <p:cNvSpPr>
            <a:spLocks noGrp="1"/>
          </p:cNvSpPr>
          <p:nvPr>
            <p:ph type="title"/>
          </p:nvPr>
        </p:nvSpPr>
        <p:spPr>
          <a:xfrm>
            <a:off x="1845568" y="2013883"/>
            <a:ext cx="8500865" cy="3450327"/>
          </a:xfrm>
        </p:spPr>
        <p:txBody>
          <a:bodyPr>
            <a:noAutofit/>
          </a:bodyPr>
          <a:lstStyle/>
          <a:p>
            <a:r>
              <a:rPr lang="ar-EG" sz="6000" b="0" dirty="0"/>
              <a:t>إِنَّهُمْ لَهُمُ ٱلْمَنصُورُونَ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EE9D9D0-619F-2FC2-5AA1-C4AD5CB2A73A}"/>
              </a:ext>
            </a:extLst>
          </p:cNvPr>
          <p:cNvSpPr txBox="1"/>
          <p:nvPr/>
        </p:nvSpPr>
        <p:spPr>
          <a:xfrm>
            <a:off x="2060712" y="4110968"/>
            <a:ext cx="8070575" cy="400110"/>
          </a:xfrm>
          <a:prstGeom prst="rect">
            <a:avLst/>
          </a:prstGeom>
          <a:noFill/>
        </p:spPr>
        <p:txBody>
          <a:bodyPr wrap="square">
            <a:spAutoFit/>
          </a:bodyPr>
          <a:lstStyle/>
          <a:p>
            <a:pPr algn="ctr" fontAlgn="base"/>
            <a:r>
              <a:rPr lang="en-US" sz="2000" dirty="0"/>
              <a:t>That they would certainly be assisted,</a:t>
            </a:r>
          </a:p>
        </p:txBody>
      </p:sp>
      <p:sp>
        <p:nvSpPr>
          <p:cNvPr id="3" name="TextBox 2">
            <a:extLst>
              <a:ext uri="{FF2B5EF4-FFF2-40B4-BE49-F238E27FC236}">
                <a16:creationId xmlns:a16="http://schemas.microsoft.com/office/drawing/2014/main" id="{9C228E5B-268F-A2B9-D6EF-D0EBDC7EE757}"/>
              </a:ext>
            </a:extLst>
          </p:cNvPr>
          <p:cNvSpPr txBox="1"/>
          <p:nvPr/>
        </p:nvSpPr>
        <p:spPr>
          <a:xfrm>
            <a:off x="3097305" y="386480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{172}</a:t>
            </a:r>
            <a:endParaRPr lang="en-US" sz="1400" dirty="0"/>
          </a:p>
        </p:txBody>
      </p:sp>
    </p:spTree>
    <p:extLst>
      <p:ext uri="{BB962C8B-B14F-4D97-AF65-F5344CB8AC3E}">
        <p14:creationId xmlns:p14="http://schemas.microsoft.com/office/powerpoint/2010/main" val="279201505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F139-E091-3AF5-25E5-65E0C2B74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2F223-DC62-8512-6E38-DE53232F5E5B}"/>
              </a:ext>
            </a:extLst>
          </p:cNvPr>
          <p:cNvSpPr>
            <a:spLocks noGrp="1"/>
          </p:cNvSpPr>
          <p:nvPr>
            <p:ph type="title"/>
          </p:nvPr>
        </p:nvSpPr>
        <p:spPr>
          <a:xfrm>
            <a:off x="1845568" y="2013883"/>
            <a:ext cx="8500865" cy="3450327"/>
          </a:xfrm>
        </p:spPr>
        <p:txBody>
          <a:bodyPr>
            <a:noAutofit/>
          </a:bodyPr>
          <a:lstStyle/>
          <a:p>
            <a:r>
              <a:rPr lang="ar-EG" sz="6000" b="0" dirty="0"/>
              <a:t>وَإِنَّ جُندَنَا لَهُمُ ٱلْغَـٰلِبُونَ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F1A1E6E-7F7D-8170-7405-17F3AFDD2F9D}"/>
              </a:ext>
            </a:extLst>
          </p:cNvPr>
          <p:cNvSpPr txBox="1"/>
          <p:nvPr/>
        </p:nvSpPr>
        <p:spPr>
          <a:xfrm>
            <a:off x="2060712" y="4110968"/>
            <a:ext cx="8070575" cy="400110"/>
          </a:xfrm>
          <a:prstGeom prst="rect">
            <a:avLst/>
          </a:prstGeom>
          <a:noFill/>
        </p:spPr>
        <p:txBody>
          <a:bodyPr wrap="square">
            <a:spAutoFit/>
          </a:bodyPr>
          <a:lstStyle/>
          <a:p>
            <a:pPr algn="ctr" fontAlgn="base"/>
            <a:r>
              <a:rPr lang="en-US" sz="2000" dirty="0"/>
              <a:t>And that Our forces,- they surely must conquer.</a:t>
            </a:r>
          </a:p>
        </p:txBody>
      </p:sp>
      <p:sp>
        <p:nvSpPr>
          <p:cNvPr id="3" name="TextBox 2">
            <a:extLst>
              <a:ext uri="{FF2B5EF4-FFF2-40B4-BE49-F238E27FC236}">
                <a16:creationId xmlns:a16="http://schemas.microsoft.com/office/drawing/2014/main" id="{B9C4D38A-710D-6DF6-642E-F494530D7559}"/>
              </a:ext>
            </a:extLst>
          </p:cNvPr>
          <p:cNvSpPr txBox="1"/>
          <p:nvPr/>
        </p:nvSpPr>
        <p:spPr>
          <a:xfrm>
            <a:off x="2904358" y="38119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{173}</a:t>
            </a:r>
            <a:endParaRPr lang="en-US" sz="1400" dirty="0"/>
          </a:p>
        </p:txBody>
      </p:sp>
    </p:spTree>
    <p:extLst>
      <p:ext uri="{BB962C8B-B14F-4D97-AF65-F5344CB8AC3E}">
        <p14:creationId xmlns:p14="http://schemas.microsoft.com/office/powerpoint/2010/main" val="204710190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34EA-247A-91CA-6480-BF331FDF9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5CE65-24C9-3940-AA77-D1AB98637606}"/>
              </a:ext>
            </a:extLst>
          </p:cNvPr>
          <p:cNvSpPr>
            <a:spLocks noGrp="1"/>
          </p:cNvSpPr>
          <p:nvPr>
            <p:ph type="title"/>
          </p:nvPr>
        </p:nvSpPr>
        <p:spPr>
          <a:xfrm>
            <a:off x="1845568" y="2013883"/>
            <a:ext cx="8500865" cy="3450327"/>
          </a:xfrm>
        </p:spPr>
        <p:txBody>
          <a:bodyPr>
            <a:noAutofit/>
          </a:bodyPr>
          <a:lstStyle/>
          <a:p>
            <a:r>
              <a:rPr lang="ar-EG" sz="6000" b="0" dirty="0"/>
              <a:t>فَتَوَلَّ عَنْهُمْ حَتَّىٰ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B8EA1BC-EC4B-78C6-68A3-3A46FC7DB3B9}"/>
              </a:ext>
            </a:extLst>
          </p:cNvPr>
          <p:cNvSpPr txBox="1"/>
          <p:nvPr/>
        </p:nvSpPr>
        <p:spPr>
          <a:xfrm>
            <a:off x="2060712" y="4128108"/>
            <a:ext cx="8070575" cy="400110"/>
          </a:xfrm>
          <a:prstGeom prst="rect">
            <a:avLst/>
          </a:prstGeom>
          <a:noFill/>
        </p:spPr>
        <p:txBody>
          <a:bodyPr wrap="square">
            <a:spAutoFit/>
          </a:bodyPr>
          <a:lstStyle/>
          <a:p>
            <a:pPr algn="ctr" fontAlgn="base"/>
            <a:r>
              <a:rPr lang="en-US" sz="2000" dirty="0"/>
              <a:t>So turn thou away from them for a little while,</a:t>
            </a:r>
          </a:p>
        </p:txBody>
      </p:sp>
      <p:sp>
        <p:nvSpPr>
          <p:cNvPr id="3" name="TextBox 2">
            <a:extLst>
              <a:ext uri="{FF2B5EF4-FFF2-40B4-BE49-F238E27FC236}">
                <a16:creationId xmlns:a16="http://schemas.microsoft.com/office/drawing/2014/main" id="{EF3B6F8B-A123-67C9-AFD2-F6C8B70445DC}"/>
              </a:ext>
            </a:extLst>
          </p:cNvPr>
          <p:cNvSpPr txBox="1"/>
          <p:nvPr/>
        </p:nvSpPr>
        <p:spPr>
          <a:xfrm>
            <a:off x="3072138" y="382033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{174}</a:t>
            </a:r>
            <a:endParaRPr lang="en-US" sz="1400" dirty="0"/>
          </a:p>
        </p:txBody>
      </p:sp>
    </p:spTree>
    <p:extLst>
      <p:ext uri="{BB962C8B-B14F-4D97-AF65-F5344CB8AC3E}">
        <p14:creationId xmlns:p14="http://schemas.microsoft.com/office/powerpoint/2010/main" val="33140923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E3088-82A7-F5A6-50DD-6DF982D4F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55657-3928-4C11-ED96-747D8126A2E6}"/>
              </a:ext>
            </a:extLst>
          </p:cNvPr>
          <p:cNvSpPr>
            <a:spLocks noGrp="1"/>
          </p:cNvSpPr>
          <p:nvPr>
            <p:ph type="title"/>
          </p:nvPr>
        </p:nvSpPr>
        <p:spPr>
          <a:xfrm>
            <a:off x="1845568" y="2013883"/>
            <a:ext cx="8500865" cy="3450327"/>
          </a:xfrm>
        </p:spPr>
        <p:txBody>
          <a:bodyPr>
            <a:noAutofit/>
          </a:bodyPr>
          <a:lstStyle/>
          <a:p>
            <a:r>
              <a:rPr lang="ar-EG" sz="6000" b="0" dirty="0"/>
              <a:t>وَأَبْصِرْهُمْ فَسَوْفَ يُبْصِرُونَ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6541A4C-B10E-E9AE-732F-E6DFBD8152DD}"/>
              </a:ext>
            </a:extLst>
          </p:cNvPr>
          <p:cNvSpPr txBox="1"/>
          <p:nvPr/>
        </p:nvSpPr>
        <p:spPr>
          <a:xfrm>
            <a:off x="2060712" y="4128108"/>
            <a:ext cx="8070575" cy="400110"/>
          </a:xfrm>
          <a:prstGeom prst="rect">
            <a:avLst/>
          </a:prstGeom>
          <a:noFill/>
        </p:spPr>
        <p:txBody>
          <a:bodyPr wrap="square">
            <a:spAutoFit/>
          </a:bodyPr>
          <a:lstStyle/>
          <a:p>
            <a:pPr algn="ctr" fontAlgn="base"/>
            <a:r>
              <a:rPr lang="en-US" sz="2000" dirty="0"/>
              <a:t>And watch them (how they fare), and they soon shall see (how thou </a:t>
            </a:r>
            <a:r>
              <a:rPr lang="en-US" sz="2000" dirty="0" err="1"/>
              <a:t>farest</a:t>
            </a:r>
            <a:r>
              <a:rPr lang="en-US" sz="2000" dirty="0"/>
              <a:t>)!</a:t>
            </a:r>
          </a:p>
        </p:txBody>
      </p:sp>
      <p:sp>
        <p:nvSpPr>
          <p:cNvPr id="3" name="TextBox 2">
            <a:extLst>
              <a:ext uri="{FF2B5EF4-FFF2-40B4-BE49-F238E27FC236}">
                <a16:creationId xmlns:a16="http://schemas.microsoft.com/office/drawing/2014/main" id="{37CECFA0-6F25-D608-B5FC-AEB493488AD1}"/>
              </a:ext>
            </a:extLst>
          </p:cNvPr>
          <p:cNvSpPr txBox="1"/>
          <p:nvPr/>
        </p:nvSpPr>
        <p:spPr>
          <a:xfrm>
            <a:off x="2333907" y="384622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{175}</a:t>
            </a:r>
            <a:endParaRPr lang="en-US" sz="1400" dirty="0"/>
          </a:p>
        </p:txBody>
      </p:sp>
    </p:spTree>
    <p:extLst>
      <p:ext uri="{BB962C8B-B14F-4D97-AF65-F5344CB8AC3E}">
        <p14:creationId xmlns:p14="http://schemas.microsoft.com/office/powerpoint/2010/main" val="384452334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7E73-85D3-E42F-F9EB-3154BB4D3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4E57B-CACC-3773-108C-DEAE99D4F78F}"/>
              </a:ext>
            </a:extLst>
          </p:cNvPr>
          <p:cNvSpPr>
            <a:spLocks noGrp="1"/>
          </p:cNvSpPr>
          <p:nvPr>
            <p:ph type="title"/>
          </p:nvPr>
        </p:nvSpPr>
        <p:spPr>
          <a:xfrm>
            <a:off x="1845568" y="2013883"/>
            <a:ext cx="8500865" cy="3450327"/>
          </a:xfrm>
        </p:spPr>
        <p:txBody>
          <a:bodyPr>
            <a:noAutofit/>
          </a:bodyPr>
          <a:lstStyle/>
          <a:p>
            <a:r>
              <a:rPr lang="ar-EG" sz="6000" b="0" dirty="0"/>
              <a:t>أَفَبِعَذَابِنَا يَسْتَعْجِلُونَ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3681E9-604D-1643-B42A-34465CF645F8}"/>
              </a:ext>
            </a:extLst>
          </p:cNvPr>
          <p:cNvSpPr txBox="1"/>
          <p:nvPr/>
        </p:nvSpPr>
        <p:spPr>
          <a:xfrm>
            <a:off x="2060712" y="4128108"/>
            <a:ext cx="8070575" cy="400110"/>
          </a:xfrm>
          <a:prstGeom prst="rect">
            <a:avLst/>
          </a:prstGeom>
          <a:noFill/>
        </p:spPr>
        <p:txBody>
          <a:bodyPr wrap="square">
            <a:spAutoFit/>
          </a:bodyPr>
          <a:lstStyle/>
          <a:p>
            <a:pPr algn="ctr" fontAlgn="base"/>
            <a:r>
              <a:rPr lang="en-US" sz="2000" dirty="0"/>
              <a:t>Do they wish (indeed) to hurry on our Punishment?</a:t>
            </a:r>
          </a:p>
        </p:txBody>
      </p:sp>
      <p:sp>
        <p:nvSpPr>
          <p:cNvPr id="3" name="TextBox 2">
            <a:extLst>
              <a:ext uri="{FF2B5EF4-FFF2-40B4-BE49-F238E27FC236}">
                <a16:creationId xmlns:a16="http://schemas.microsoft.com/office/drawing/2014/main" id="{BC6F4B20-A260-DBC6-0A5B-6752BE587061}"/>
              </a:ext>
            </a:extLst>
          </p:cNvPr>
          <p:cNvSpPr txBox="1"/>
          <p:nvPr/>
        </p:nvSpPr>
        <p:spPr>
          <a:xfrm>
            <a:off x="3340586" y="38203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{176}</a:t>
            </a:r>
            <a:endParaRPr lang="en-US" sz="1400" dirty="0"/>
          </a:p>
        </p:txBody>
      </p:sp>
    </p:spTree>
    <p:extLst>
      <p:ext uri="{BB962C8B-B14F-4D97-AF65-F5344CB8AC3E}">
        <p14:creationId xmlns:p14="http://schemas.microsoft.com/office/powerpoint/2010/main" val="2964683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16947-C9EC-E785-45C4-DF5C84C0C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A7BCA-BACF-9B83-FB96-5DDE5BC706E3}"/>
              </a:ext>
            </a:extLst>
          </p:cNvPr>
          <p:cNvSpPr>
            <a:spLocks noGrp="1"/>
          </p:cNvSpPr>
          <p:nvPr>
            <p:ph type="title"/>
          </p:nvPr>
        </p:nvSpPr>
        <p:spPr>
          <a:xfrm>
            <a:off x="1845567" y="2080995"/>
            <a:ext cx="8500865" cy="3450327"/>
          </a:xfrm>
        </p:spPr>
        <p:txBody>
          <a:bodyPr>
            <a:noAutofit/>
          </a:bodyPr>
          <a:lstStyle/>
          <a:p>
            <a:r>
              <a:rPr lang="ar-EG" sz="6000" b="0" dirty="0"/>
              <a:t>فَإِذَا نَزَلَ بِسَاحَتِهِمْ فَسَآءَ صَبَاحُ ٱلْمُنذَرِينَ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881F4C-3A9F-9E52-6FCE-5A7FFFE8C07B}"/>
              </a:ext>
            </a:extLst>
          </p:cNvPr>
          <p:cNvSpPr txBox="1"/>
          <p:nvPr/>
        </p:nvSpPr>
        <p:spPr>
          <a:xfrm>
            <a:off x="2060711" y="4509328"/>
            <a:ext cx="8070575" cy="707886"/>
          </a:xfrm>
          <a:prstGeom prst="rect">
            <a:avLst/>
          </a:prstGeom>
          <a:noFill/>
        </p:spPr>
        <p:txBody>
          <a:bodyPr wrap="square">
            <a:spAutoFit/>
          </a:bodyPr>
          <a:lstStyle/>
          <a:p>
            <a:pPr algn="ctr" fontAlgn="base"/>
            <a:r>
              <a:rPr lang="en-US" sz="2000" dirty="0"/>
              <a:t>But when it descends into the open space before them, evil will be the morning for those who were warned (and heeded not)!</a:t>
            </a:r>
          </a:p>
        </p:txBody>
      </p:sp>
      <p:sp>
        <p:nvSpPr>
          <p:cNvPr id="3" name="TextBox 2">
            <a:extLst>
              <a:ext uri="{FF2B5EF4-FFF2-40B4-BE49-F238E27FC236}">
                <a16:creationId xmlns:a16="http://schemas.microsoft.com/office/drawing/2014/main" id="{4E3CA71F-5569-4925-7D7A-E7540255B707}"/>
              </a:ext>
            </a:extLst>
          </p:cNvPr>
          <p:cNvSpPr txBox="1"/>
          <p:nvPr/>
        </p:nvSpPr>
        <p:spPr>
          <a:xfrm>
            <a:off x="4506654" y="42395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{177}</a:t>
            </a:r>
            <a:endParaRPr lang="en-US" sz="1400" dirty="0"/>
          </a:p>
        </p:txBody>
      </p:sp>
    </p:spTree>
    <p:extLst>
      <p:ext uri="{BB962C8B-B14F-4D97-AF65-F5344CB8AC3E}">
        <p14:creationId xmlns:p14="http://schemas.microsoft.com/office/powerpoint/2010/main" val="10754296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4D28A-989F-8A6E-B6B9-29117F37F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10D6B-E4D6-52E7-774F-EA329E616B28}"/>
              </a:ext>
            </a:extLst>
          </p:cNvPr>
          <p:cNvSpPr>
            <a:spLocks noGrp="1"/>
          </p:cNvSpPr>
          <p:nvPr>
            <p:ph type="title"/>
          </p:nvPr>
        </p:nvSpPr>
        <p:spPr>
          <a:xfrm>
            <a:off x="1845567" y="2080995"/>
            <a:ext cx="8500865" cy="3450327"/>
          </a:xfrm>
        </p:spPr>
        <p:txBody>
          <a:bodyPr>
            <a:noAutofit/>
          </a:bodyPr>
          <a:lstStyle/>
          <a:p>
            <a:r>
              <a:rPr lang="ar-EG" sz="6000" b="0" dirty="0"/>
              <a:t>وَتَوَلَّ عَنْهُمْ حَتَّىٰ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714A3D-B257-65CC-BA73-D1CC88E0546A}"/>
              </a:ext>
            </a:extLst>
          </p:cNvPr>
          <p:cNvSpPr txBox="1"/>
          <p:nvPr/>
        </p:nvSpPr>
        <p:spPr>
          <a:xfrm>
            <a:off x="2060711" y="4195221"/>
            <a:ext cx="8070575" cy="400110"/>
          </a:xfrm>
          <a:prstGeom prst="rect">
            <a:avLst/>
          </a:prstGeom>
          <a:noFill/>
        </p:spPr>
        <p:txBody>
          <a:bodyPr wrap="square">
            <a:spAutoFit/>
          </a:bodyPr>
          <a:lstStyle/>
          <a:p>
            <a:pPr algn="ctr" fontAlgn="base"/>
            <a:r>
              <a:rPr lang="en-US" sz="2000" dirty="0"/>
              <a:t>So turn thou away from them for a little while,</a:t>
            </a:r>
          </a:p>
        </p:txBody>
      </p:sp>
      <p:sp>
        <p:nvSpPr>
          <p:cNvPr id="3" name="TextBox 2">
            <a:extLst>
              <a:ext uri="{FF2B5EF4-FFF2-40B4-BE49-F238E27FC236}">
                <a16:creationId xmlns:a16="http://schemas.microsoft.com/office/drawing/2014/main" id="{D29E0F5F-DD21-2DBA-F6FB-D3C26D043C33}"/>
              </a:ext>
            </a:extLst>
          </p:cNvPr>
          <p:cNvSpPr txBox="1"/>
          <p:nvPr/>
        </p:nvSpPr>
        <p:spPr>
          <a:xfrm>
            <a:off x="2996636" y="3887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{178}</a:t>
            </a:r>
            <a:endParaRPr lang="en-US" sz="1400" dirty="0"/>
          </a:p>
        </p:txBody>
      </p:sp>
    </p:spTree>
    <p:extLst>
      <p:ext uri="{BB962C8B-B14F-4D97-AF65-F5344CB8AC3E}">
        <p14:creationId xmlns:p14="http://schemas.microsoft.com/office/powerpoint/2010/main" val="153782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85C6F-52FC-1418-20E1-1EDD41283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47599-34D6-5E87-AC22-D601DB55476D}"/>
              </a:ext>
            </a:extLst>
          </p:cNvPr>
          <p:cNvSpPr>
            <a:spLocks noGrp="1"/>
          </p:cNvSpPr>
          <p:nvPr>
            <p:ph type="title"/>
          </p:nvPr>
        </p:nvSpPr>
        <p:spPr>
          <a:xfrm>
            <a:off x="1845567" y="2039050"/>
            <a:ext cx="8500865" cy="3450327"/>
          </a:xfrm>
        </p:spPr>
        <p:txBody>
          <a:bodyPr>
            <a:noAutofit/>
          </a:bodyPr>
          <a:lstStyle/>
          <a:p>
            <a:r>
              <a:rPr lang="ar-EG" sz="6000" b="0" dirty="0"/>
              <a:t>وَيَقُولُونَ مَتَىٰ هَـٰذَا ٱلْوَعْدُ إِن كُنتُمْ 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65829C-F55F-5907-D26F-481421C30E5C}"/>
              </a:ext>
            </a:extLst>
          </p:cNvPr>
          <p:cNvSpPr txBox="1"/>
          <p:nvPr/>
        </p:nvSpPr>
        <p:spPr>
          <a:xfrm>
            <a:off x="2060713" y="4559209"/>
            <a:ext cx="8070575" cy="707886"/>
          </a:xfrm>
          <a:prstGeom prst="rect">
            <a:avLst/>
          </a:prstGeom>
          <a:noFill/>
        </p:spPr>
        <p:txBody>
          <a:bodyPr wrap="square">
            <a:spAutoFit/>
          </a:bodyPr>
          <a:lstStyle/>
          <a:p>
            <a:pPr algn="ctr" fontAlgn="base"/>
            <a:r>
              <a:rPr lang="en-US" sz="2000" dirty="0"/>
              <a:t>Further, they say, "When will this promise (come to pass), if what ye say is true?"</a:t>
            </a:r>
          </a:p>
        </p:txBody>
      </p:sp>
      <p:sp>
        <p:nvSpPr>
          <p:cNvPr id="3" name="TextBox 2">
            <a:extLst>
              <a:ext uri="{FF2B5EF4-FFF2-40B4-BE49-F238E27FC236}">
                <a16:creationId xmlns:a16="http://schemas.microsoft.com/office/drawing/2014/main" id="{14599809-C2F7-D690-B71D-7F804300B25E}"/>
              </a:ext>
            </a:extLst>
          </p:cNvPr>
          <p:cNvSpPr txBox="1"/>
          <p:nvPr/>
        </p:nvSpPr>
        <p:spPr>
          <a:xfrm>
            <a:off x="4652239" y="42514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137263182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EB37-8AAC-3CC2-D41B-6E0F40D90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FEB42-107C-6ED2-B448-4261C8A9492B}"/>
              </a:ext>
            </a:extLst>
          </p:cNvPr>
          <p:cNvSpPr>
            <a:spLocks noGrp="1"/>
          </p:cNvSpPr>
          <p:nvPr>
            <p:ph type="title"/>
          </p:nvPr>
        </p:nvSpPr>
        <p:spPr>
          <a:xfrm>
            <a:off x="1845567" y="2080995"/>
            <a:ext cx="8500865" cy="3450327"/>
          </a:xfrm>
        </p:spPr>
        <p:txBody>
          <a:bodyPr>
            <a:noAutofit/>
          </a:bodyPr>
          <a:lstStyle/>
          <a:p>
            <a:r>
              <a:rPr lang="ar-EG" sz="6000" b="0" dirty="0"/>
              <a:t>وَأَبْصِرْ فَسَوْفَ يُبْصِرُونَ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5E30E9-3CC7-9F3D-BDD8-98F458C2A83B}"/>
              </a:ext>
            </a:extLst>
          </p:cNvPr>
          <p:cNvSpPr txBox="1"/>
          <p:nvPr/>
        </p:nvSpPr>
        <p:spPr>
          <a:xfrm>
            <a:off x="2060711" y="4195221"/>
            <a:ext cx="8070575" cy="400110"/>
          </a:xfrm>
          <a:prstGeom prst="rect">
            <a:avLst/>
          </a:prstGeom>
          <a:noFill/>
        </p:spPr>
        <p:txBody>
          <a:bodyPr wrap="square">
            <a:spAutoFit/>
          </a:bodyPr>
          <a:lstStyle/>
          <a:p>
            <a:pPr algn="ctr" fontAlgn="base"/>
            <a:r>
              <a:rPr lang="en-US" sz="2000" dirty="0"/>
              <a:t>And watch (how they fare) and they soon shall see (how thou </a:t>
            </a:r>
            <a:r>
              <a:rPr lang="en-US" sz="2000" dirty="0" err="1"/>
              <a:t>farest</a:t>
            </a:r>
            <a:r>
              <a:rPr lang="en-US" sz="2000" dirty="0"/>
              <a:t>)!</a:t>
            </a:r>
          </a:p>
        </p:txBody>
      </p:sp>
      <p:sp>
        <p:nvSpPr>
          <p:cNvPr id="3" name="TextBox 2">
            <a:extLst>
              <a:ext uri="{FF2B5EF4-FFF2-40B4-BE49-F238E27FC236}">
                <a16:creationId xmlns:a16="http://schemas.microsoft.com/office/drawing/2014/main" id="{D1E7296C-6F9B-7C81-8634-543ACD3C3674}"/>
              </a:ext>
            </a:extLst>
          </p:cNvPr>
          <p:cNvSpPr txBox="1"/>
          <p:nvPr/>
        </p:nvSpPr>
        <p:spPr>
          <a:xfrm>
            <a:off x="2652689" y="3887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{179}</a:t>
            </a:r>
            <a:endParaRPr lang="en-US" sz="1400" dirty="0"/>
          </a:p>
        </p:txBody>
      </p:sp>
    </p:spTree>
    <p:extLst>
      <p:ext uri="{BB962C8B-B14F-4D97-AF65-F5344CB8AC3E}">
        <p14:creationId xmlns:p14="http://schemas.microsoft.com/office/powerpoint/2010/main" val="312904842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83B1-ABF1-5FD2-1D93-D305F79BA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19D0F-283F-9112-6E31-D98139EB88BD}"/>
              </a:ext>
            </a:extLst>
          </p:cNvPr>
          <p:cNvSpPr>
            <a:spLocks noGrp="1"/>
          </p:cNvSpPr>
          <p:nvPr>
            <p:ph type="title"/>
          </p:nvPr>
        </p:nvSpPr>
        <p:spPr>
          <a:xfrm>
            <a:off x="1845567" y="2080995"/>
            <a:ext cx="8500865" cy="3450327"/>
          </a:xfrm>
        </p:spPr>
        <p:txBody>
          <a:bodyPr>
            <a:noAutofit/>
          </a:bodyPr>
          <a:lstStyle/>
          <a:p>
            <a:r>
              <a:rPr lang="ar-EG" sz="6000" b="0" dirty="0"/>
              <a:t>سُبْحَـٰنَ رَبِّكَ رَبِّ ٱلْعِزَّةِ عَمَّا يَصِفُونَ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26F13B-07C2-1E35-B926-721031BA72E9}"/>
              </a:ext>
            </a:extLst>
          </p:cNvPr>
          <p:cNvSpPr txBox="1"/>
          <p:nvPr/>
        </p:nvSpPr>
        <p:spPr>
          <a:xfrm>
            <a:off x="2060711" y="4195221"/>
            <a:ext cx="8070575" cy="707886"/>
          </a:xfrm>
          <a:prstGeom prst="rect">
            <a:avLst/>
          </a:prstGeom>
          <a:noFill/>
        </p:spPr>
        <p:txBody>
          <a:bodyPr wrap="square">
            <a:spAutoFit/>
          </a:bodyPr>
          <a:lstStyle/>
          <a:p>
            <a:pPr algn="ctr" fontAlgn="base"/>
            <a:r>
              <a:rPr lang="en-US" sz="2000" dirty="0"/>
              <a:t>Glory to thy Lord, the Lord of </a:t>
            </a:r>
            <a:r>
              <a:rPr lang="en-US" sz="2000" dirty="0" err="1"/>
              <a:t>Honour</a:t>
            </a:r>
            <a:r>
              <a:rPr lang="en-US" sz="2000" dirty="0"/>
              <a:t> and Power! (He is free) from what they ascribe (to Him)!</a:t>
            </a:r>
          </a:p>
        </p:txBody>
      </p:sp>
      <p:sp>
        <p:nvSpPr>
          <p:cNvPr id="3" name="TextBox 2">
            <a:extLst>
              <a:ext uri="{FF2B5EF4-FFF2-40B4-BE49-F238E27FC236}">
                <a16:creationId xmlns:a16="http://schemas.microsoft.com/office/drawing/2014/main" id="{B719D8D0-7EE6-F15C-A653-A290322B65B9}"/>
              </a:ext>
            </a:extLst>
          </p:cNvPr>
          <p:cNvSpPr txBox="1"/>
          <p:nvPr/>
        </p:nvSpPr>
        <p:spPr>
          <a:xfrm>
            <a:off x="1376374" y="3887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{180}</a:t>
            </a:r>
            <a:endParaRPr lang="en-US" sz="1400" dirty="0"/>
          </a:p>
        </p:txBody>
      </p:sp>
    </p:spTree>
    <p:extLst>
      <p:ext uri="{BB962C8B-B14F-4D97-AF65-F5344CB8AC3E}">
        <p14:creationId xmlns:p14="http://schemas.microsoft.com/office/powerpoint/2010/main" val="238404551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98F1A-E32B-3D6A-2AB4-A37B0E3A8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68569-090A-0DB8-FA53-62BC93EDDE54}"/>
              </a:ext>
            </a:extLst>
          </p:cNvPr>
          <p:cNvSpPr>
            <a:spLocks noGrp="1"/>
          </p:cNvSpPr>
          <p:nvPr>
            <p:ph type="title"/>
          </p:nvPr>
        </p:nvSpPr>
        <p:spPr>
          <a:xfrm>
            <a:off x="1845567" y="2080995"/>
            <a:ext cx="8500865" cy="3450327"/>
          </a:xfrm>
        </p:spPr>
        <p:txBody>
          <a:bodyPr>
            <a:noAutofit/>
          </a:bodyPr>
          <a:lstStyle/>
          <a:p>
            <a:r>
              <a:rPr lang="ar-EG" sz="6000" b="0" dirty="0"/>
              <a:t>وَسَلَـٰمٌ عَلَى ٱلْمُرْسَلِينَ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DFD9AE-E59B-FD58-C96D-F23D9EF0A542}"/>
              </a:ext>
            </a:extLst>
          </p:cNvPr>
          <p:cNvSpPr txBox="1"/>
          <p:nvPr/>
        </p:nvSpPr>
        <p:spPr>
          <a:xfrm>
            <a:off x="2060711" y="4195221"/>
            <a:ext cx="8070575" cy="400110"/>
          </a:xfrm>
          <a:prstGeom prst="rect">
            <a:avLst/>
          </a:prstGeom>
          <a:noFill/>
        </p:spPr>
        <p:txBody>
          <a:bodyPr wrap="square">
            <a:spAutoFit/>
          </a:bodyPr>
          <a:lstStyle/>
          <a:p>
            <a:pPr algn="ctr" fontAlgn="base"/>
            <a:r>
              <a:rPr lang="en-US" sz="2000" dirty="0"/>
              <a:t>And Peace on the messengers!</a:t>
            </a:r>
          </a:p>
        </p:txBody>
      </p:sp>
      <p:sp>
        <p:nvSpPr>
          <p:cNvPr id="3" name="TextBox 2">
            <a:extLst>
              <a:ext uri="{FF2B5EF4-FFF2-40B4-BE49-F238E27FC236}">
                <a16:creationId xmlns:a16="http://schemas.microsoft.com/office/drawing/2014/main" id="{A8B6295C-5B64-7901-B601-DA303635C49A}"/>
              </a:ext>
            </a:extLst>
          </p:cNvPr>
          <p:cNvSpPr txBox="1"/>
          <p:nvPr/>
        </p:nvSpPr>
        <p:spPr>
          <a:xfrm>
            <a:off x="3104506" y="3887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{181}</a:t>
            </a:r>
            <a:endParaRPr lang="en-US" sz="1400" dirty="0"/>
          </a:p>
        </p:txBody>
      </p:sp>
    </p:spTree>
    <p:extLst>
      <p:ext uri="{BB962C8B-B14F-4D97-AF65-F5344CB8AC3E}">
        <p14:creationId xmlns:p14="http://schemas.microsoft.com/office/powerpoint/2010/main" val="125884609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D0EE1-FB70-C954-33BD-C8C8A2234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154C0-F8C3-CA41-46C2-37524F58DF23}"/>
              </a:ext>
            </a:extLst>
          </p:cNvPr>
          <p:cNvSpPr>
            <a:spLocks noGrp="1"/>
          </p:cNvSpPr>
          <p:nvPr>
            <p:ph type="title"/>
          </p:nvPr>
        </p:nvSpPr>
        <p:spPr>
          <a:xfrm>
            <a:off x="1845567" y="2080995"/>
            <a:ext cx="8500865" cy="3450327"/>
          </a:xfrm>
        </p:spPr>
        <p:txBody>
          <a:bodyPr>
            <a:noAutofit/>
          </a:bodyPr>
          <a:lstStyle/>
          <a:p>
            <a:r>
              <a:rPr lang="ar-EG" sz="6000" b="0" dirty="0"/>
              <a:t>وَٱلْحَمْدُ لِلَّهِ رَبِّ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E774CEA-42EA-7C11-490D-72FB092890A9}"/>
              </a:ext>
            </a:extLst>
          </p:cNvPr>
          <p:cNvSpPr txBox="1"/>
          <p:nvPr/>
        </p:nvSpPr>
        <p:spPr>
          <a:xfrm>
            <a:off x="2060711" y="4195221"/>
            <a:ext cx="8070575" cy="400110"/>
          </a:xfrm>
          <a:prstGeom prst="rect">
            <a:avLst/>
          </a:prstGeom>
          <a:noFill/>
        </p:spPr>
        <p:txBody>
          <a:bodyPr wrap="square">
            <a:spAutoFit/>
          </a:bodyPr>
          <a:lstStyle/>
          <a:p>
            <a:pPr algn="ctr" fontAlgn="base"/>
            <a:r>
              <a:rPr lang="en-US" sz="2000" dirty="0"/>
              <a:t>And Praise to Allah, the Lord and Cherisher of the Worlds.</a:t>
            </a:r>
          </a:p>
        </p:txBody>
      </p:sp>
      <p:sp>
        <p:nvSpPr>
          <p:cNvPr id="3" name="TextBox 2">
            <a:extLst>
              <a:ext uri="{FF2B5EF4-FFF2-40B4-BE49-F238E27FC236}">
                <a16:creationId xmlns:a16="http://schemas.microsoft.com/office/drawing/2014/main" id="{177D355E-0E02-0B55-54FB-06F34AC0FE29}"/>
              </a:ext>
            </a:extLst>
          </p:cNvPr>
          <p:cNvSpPr txBox="1"/>
          <p:nvPr/>
        </p:nvSpPr>
        <p:spPr>
          <a:xfrm>
            <a:off x="2827669" y="388744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{182}</a:t>
            </a:r>
            <a:endParaRPr lang="en-US" sz="1400" dirty="0"/>
          </a:p>
        </p:txBody>
      </p:sp>
    </p:spTree>
    <p:extLst>
      <p:ext uri="{BB962C8B-B14F-4D97-AF65-F5344CB8AC3E}">
        <p14:creationId xmlns:p14="http://schemas.microsoft.com/office/powerpoint/2010/main" val="25287268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73382166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6665-D275-3993-77A4-B432C1D65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DFACD-F71F-D5B4-3034-E91B7C4C095D}"/>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ص</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164224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1F9C-071E-4DB4-6A82-C1B5F3A4A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DF01C-3CBE-659F-2A5E-48E68A8C3280}"/>
              </a:ext>
            </a:extLst>
          </p:cNvPr>
          <p:cNvSpPr>
            <a:spLocks noGrp="1"/>
          </p:cNvSpPr>
          <p:nvPr>
            <p:ph type="title"/>
          </p:nvPr>
        </p:nvSpPr>
        <p:spPr>
          <a:xfrm>
            <a:off x="1845567" y="2080995"/>
            <a:ext cx="8500865" cy="3450327"/>
          </a:xfrm>
        </p:spPr>
        <p:txBody>
          <a:bodyPr>
            <a:noAutofit/>
          </a:bodyPr>
          <a:lstStyle/>
          <a:p>
            <a:r>
              <a:rPr lang="ar-EG" sz="6000" b="0" dirty="0"/>
              <a:t>صٓ ۚ وَٱلْقُرْءَانِ ذِى ٱلذِّكْرِ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48D5C8A-D951-D617-123B-780DEA341650}"/>
              </a:ext>
            </a:extLst>
          </p:cNvPr>
          <p:cNvSpPr txBox="1"/>
          <p:nvPr/>
        </p:nvSpPr>
        <p:spPr>
          <a:xfrm>
            <a:off x="2060711" y="4195221"/>
            <a:ext cx="8070575" cy="400110"/>
          </a:xfrm>
          <a:prstGeom prst="rect">
            <a:avLst/>
          </a:prstGeom>
          <a:noFill/>
        </p:spPr>
        <p:txBody>
          <a:bodyPr wrap="square">
            <a:spAutoFit/>
          </a:bodyPr>
          <a:lstStyle/>
          <a:p>
            <a:pPr algn="ctr" fontAlgn="base"/>
            <a:r>
              <a:rPr lang="en-US" sz="2000" dirty="0"/>
              <a:t>Sad: By the Qur'an, Full of Admonition: (This is the Truth).</a:t>
            </a:r>
          </a:p>
        </p:txBody>
      </p:sp>
      <p:sp>
        <p:nvSpPr>
          <p:cNvPr id="3" name="TextBox 2">
            <a:extLst>
              <a:ext uri="{FF2B5EF4-FFF2-40B4-BE49-F238E27FC236}">
                <a16:creationId xmlns:a16="http://schemas.microsoft.com/office/drawing/2014/main" id="{E11ECB75-3F5C-48C7-CF71-807FACCD36B3}"/>
              </a:ext>
            </a:extLst>
          </p:cNvPr>
          <p:cNvSpPr txBox="1"/>
          <p:nvPr/>
        </p:nvSpPr>
        <p:spPr>
          <a:xfrm>
            <a:off x="2735390" y="39133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9410288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EC45-66AC-6698-461B-2BB527E13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B09F0-29BF-2B59-FEB7-C9D9203E7BC3}"/>
              </a:ext>
            </a:extLst>
          </p:cNvPr>
          <p:cNvSpPr>
            <a:spLocks noGrp="1"/>
          </p:cNvSpPr>
          <p:nvPr>
            <p:ph type="title"/>
          </p:nvPr>
        </p:nvSpPr>
        <p:spPr>
          <a:xfrm>
            <a:off x="1845567" y="2080995"/>
            <a:ext cx="8500865" cy="3450327"/>
          </a:xfrm>
        </p:spPr>
        <p:txBody>
          <a:bodyPr>
            <a:noAutofit/>
          </a:bodyPr>
          <a:lstStyle/>
          <a:p>
            <a:r>
              <a:rPr lang="ar-EG" sz="6000" b="0" dirty="0"/>
              <a:t>بَلِ ٱلَّذِينَ كَفَرُوا۟ فِى عِزَّةٍۢ وَشِقَاقٍۢ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7ED6CA0-4453-3735-128A-582C38DBF474}"/>
              </a:ext>
            </a:extLst>
          </p:cNvPr>
          <p:cNvSpPr txBox="1"/>
          <p:nvPr/>
        </p:nvSpPr>
        <p:spPr>
          <a:xfrm>
            <a:off x="2060711" y="4195221"/>
            <a:ext cx="8070575" cy="400110"/>
          </a:xfrm>
          <a:prstGeom prst="rect">
            <a:avLst/>
          </a:prstGeom>
          <a:noFill/>
        </p:spPr>
        <p:txBody>
          <a:bodyPr wrap="square">
            <a:spAutoFit/>
          </a:bodyPr>
          <a:lstStyle/>
          <a:p>
            <a:pPr algn="ctr" fontAlgn="base"/>
            <a:r>
              <a:rPr lang="en-US" sz="2000" dirty="0"/>
              <a:t>But the Unbelievers (are steeped) in self-glory and Separatism.</a:t>
            </a:r>
          </a:p>
        </p:txBody>
      </p:sp>
      <p:sp>
        <p:nvSpPr>
          <p:cNvPr id="3" name="TextBox 2">
            <a:extLst>
              <a:ext uri="{FF2B5EF4-FFF2-40B4-BE49-F238E27FC236}">
                <a16:creationId xmlns:a16="http://schemas.microsoft.com/office/drawing/2014/main" id="{C187B09E-133A-1355-DBF7-03D1657E4526}"/>
              </a:ext>
            </a:extLst>
          </p:cNvPr>
          <p:cNvSpPr txBox="1"/>
          <p:nvPr/>
        </p:nvSpPr>
        <p:spPr>
          <a:xfrm>
            <a:off x="1955214" y="3887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664007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AB550-F8E8-2C75-14AD-B6993AF30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DCA4C-2404-5A4E-1DA4-25E4F5D23A96}"/>
              </a:ext>
            </a:extLst>
          </p:cNvPr>
          <p:cNvSpPr>
            <a:spLocks noGrp="1"/>
          </p:cNvSpPr>
          <p:nvPr>
            <p:ph type="title"/>
          </p:nvPr>
        </p:nvSpPr>
        <p:spPr>
          <a:xfrm>
            <a:off x="1845567" y="2080995"/>
            <a:ext cx="8500865" cy="3450327"/>
          </a:xfrm>
        </p:spPr>
        <p:txBody>
          <a:bodyPr>
            <a:noAutofit/>
          </a:bodyPr>
          <a:lstStyle/>
          <a:p>
            <a:r>
              <a:rPr lang="ar-EG" sz="6000" b="0" dirty="0"/>
              <a:t>كَمْ أَهْلَكْنَا مِن قَبْلِهِم مِّن قَرْنٍۢ فَنَادَوا۟ وَّلَاتَ حِينَ مَنَاصٍۢ</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E57872-B2A4-E0A5-AFD6-88BF1D1FCE67}"/>
              </a:ext>
            </a:extLst>
          </p:cNvPr>
          <p:cNvSpPr txBox="1"/>
          <p:nvPr/>
        </p:nvSpPr>
        <p:spPr>
          <a:xfrm>
            <a:off x="2060711" y="4555209"/>
            <a:ext cx="8070575" cy="707886"/>
          </a:xfrm>
          <a:prstGeom prst="rect">
            <a:avLst/>
          </a:prstGeom>
          <a:noFill/>
        </p:spPr>
        <p:txBody>
          <a:bodyPr wrap="square">
            <a:spAutoFit/>
          </a:bodyPr>
          <a:lstStyle/>
          <a:p>
            <a:pPr algn="ctr" fontAlgn="base"/>
            <a:r>
              <a:rPr lang="en-US" sz="2000" dirty="0"/>
              <a:t>How many generations before them did We destroy? In the end they cried (for mercy)- when there was no longer time for being saved!</a:t>
            </a:r>
          </a:p>
        </p:txBody>
      </p:sp>
      <p:sp>
        <p:nvSpPr>
          <p:cNvPr id="3" name="TextBox 2">
            <a:extLst>
              <a:ext uri="{FF2B5EF4-FFF2-40B4-BE49-F238E27FC236}">
                <a16:creationId xmlns:a16="http://schemas.microsoft.com/office/drawing/2014/main" id="{1CE21370-11C8-872D-3D40-B79E2F99DC8A}"/>
              </a:ext>
            </a:extLst>
          </p:cNvPr>
          <p:cNvSpPr txBox="1"/>
          <p:nvPr/>
        </p:nvSpPr>
        <p:spPr>
          <a:xfrm>
            <a:off x="3498789" y="42984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295251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6D479-C5B1-0938-69AD-0481B6E64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D51C8-967B-0637-55CA-5E9969F1D4A5}"/>
              </a:ext>
            </a:extLst>
          </p:cNvPr>
          <p:cNvSpPr>
            <a:spLocks noGrp="1"/>
          </p:cNvSpPr>
          <p:nvPr>
            <p:ph type="title"/>
          </p:nvPr>
        </p:nvSpPr>
        <p:spPr>
          <a:xfrm>
            <a:off x="1845567" y="1971938"/>
            <a:ext cx="8500865" cy="3450327"/>
          </a:xfrm>
        </p:spPr>
        <p:txBody>
          <a:bodyPr>
            <a:noAutofit/>
          </a:bodyPr>
          <a:lstStyle/>
          <a:p>
            <a:r>
              <a:rPr lang="ar-EG" sz="6000" b="0" dirty="0"/>
              <a:t>وَعَجِبُوٓا۟ أَن جَآءَهُم مُّنذِرٌۭ مِّنْهُمْۖ وَقَالَ ٱلْكَـٰفِرُونَ هَـٰذَا سَـٰحِرٌۭ كَذَّابٌ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1C94B8-4CFC-3D71-A871-F58A2901DB35}"/>
              </a:ext>
            </a:extLst>
          </p:cNvPr>
          <p:cNvSpPr txBox="1"/>
          <p:nvPr/>
        </p:nvSpPr>
        <p:spPr>
          <a:xfrm>
            <a:off x="2060712" y="4606986"/>
            <a:ext cx="8070575" cy="707886"/>
          </a:xfrm>
          <a:prstGeom prst="rect">
            <a:avLst/>
          </a:prstGeom>
          <a:noFill/>
        </p:spPr>
        <p:txBody>
          <a:bodyPr wrap="square">
            <a:spAutoFit/>
          </a:bodyPr>
          <a:lstStyle/>
          <a:p>
            <a:pPr algn="ctr" fontAlgn="base"/>
            <a:r>
              <a:rPr lang="en-US" sz="2000" dirty="0"/>
              <a:t>So they wonder that a Warner has come to them from among themselves! and the Unbelievers say, "This is a sorcerer telling lies!</a:t>
            </a:r>
          </a:p>
        </p:txBody>
      </p:sp>
      <p:sp>
        <p:nvSpPr>
          <p:cNvPr id="3" name="TextBox 2">
            <a:extLst>
              <a:ext uri="{FF2B5EF4-FFF2-40B4-BE49-F238E27FC236}">
                <a16:creationId xmlns:a16="http://schemas.microsoft.com/office/drawing/2014/main" id="{7F579C45-2E09-48B2-2D1B-DB77793BD22D}"/>
              </a:ext>
            </a:extLst>
          </p:cNvPr>
          <p:cNvSpPr txBox="1"/>
          <p:nvPr/>
        </p:nvSpPr>
        <p:spPr>
          <a:xfrm>
            <a:off x="2517277" y="40408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1037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2CAE9-A69E-82EA-336D-914EB94B7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C8B18-A64F-5838-D6F2-EE6187E504CC}"/>
              </a:ext>
            </a:extLst>
          </p:cNvPr>
          <p:cNvSpPr>
            <a:spLocks noGrp="1"/>
          </p:cNvSpPr>
          <p:nvPr>
            <p:ph type="title"/>
          </p:nvPr>
        </p:nvSpPr>
        <p:spPr>
          <a:xfrm>
            <a:off x="1845567" y="2039050"/>
            <a:ext cx="8500865" cy="3450327"/>
          </a:xfrm>
        </p:spPr>
        <p:txBody>
          <a:bodyPr>
            <a:noAutofit/>
          </a:bodyPr>
          <a:lstStyle/>
          <a:p>
            <a:r>
              <a:rPr lang="ar-EG" sz="6000" b="0" dirty="0"/>
              <a:t>مَا يَنظُرُونَ إِلَّا صَيْحَةًۭ وَٰحِدَةًۭ تَأْخُذُهُمْ وَهُمْ يَخِصِّمُونَ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0BAE7F-A3F8-0645-2236-8601938205CD}"/>
              </a:ext>
            </a:extLst>
          </p:cNvPr>
          <p:cNvSpPr txBox="1"/>
          <p:nvPr/>
        </p:nvSpPr>
        <p:spPr>
          <a:xfrm>
            <a:off x="2060713" y="4559209"/>
            <a:ext cx="8070575" cy="707886"/>
          </a:xfrm>
          <a:prstGeom prst="rect">
            <a:avLst/>
          </a:prstGeom>
          <a:noFill/>
        </p:spPr>
        <p:txBody>
          <a:bodyPr wrap="square">
            <a:spAutoFit/>
          </a:bodyPr>
          <a:lstStyle/>
          <a:p>
            <a:pPr algn="ctr" fontAlgn="base"/>
            <a:r>
              <a:rPr lang="en-US" sz="2000" dirty="0"/>
              <a:t>They will not (have to) wait for aught but a single Blast: it will seize them while they are yet disputing among themselves!</a:t>
            </a:r>
          </a:p>
        </p:txBody>
      </p:sp>
      <p:sp>
        <p:nvSpPr>
          <p:cNvPr id="3" name="TextBox 2">
            <a:extLst>
              <a:ext uri="{FF2B5EF4-FFF2-40B4-BE49-F238E27FC236}">
                <a16:creationId xmlns:a16="http://schemas.microsoft.com/office/drawing/2014/main" id="{BF21828B-8748-E840-2D25-22A845637D4F}"/>
              </a:ext>
            </a:extLst>
          </p:cNvPr>
          <p:cNvSpPr txBox="1"/>
          <p:nvPr/>
        </p:nvSpPr>
        <p:spPr>
          <a:xfrm>
            <a:off x="3872063" y="42514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424632903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E7CBB-60B4-FED9-49D2-79C05C997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1E0C1-5C9C-EACB-3A7B-7B7913F2AB42}"/>
              </a:ext>
            </a:extLst>
          </p:cNvPr>
          <p:cNvSpPr>
            <a:spLocks noGrp="1"/>
          </p:cNvSpPr>
          <p:nvPr>
            <p:ph type="title"/>
          </p:nvPr>
        </p:nvSpPr>
        <p:spPr>
          <a:xfrm>
            <a:off x="1845568" y="2022272"/>
            <a:ext cx="8500865" cy="3450327"/>
          </a:xfrm>
        </p:spPr>
        <p:txBody>
          <a:bodyPr>
            <a:noAutofit/>
          </a:bodyPr>
          <a:lstStyle/>
          <a:p>
            <a:r>
              <a:rPr lang="ar-EG" sz="6000" b="0" dirty="0"/>
              <a:t>أَجَعَلَ ٱلْـَٔالِهَةَ إِلَـٰهًۭا وَٰحِدًاۖ إِنَّ هَـٰذَا لَشَىْءٌ عُجَابٌۭ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E78252-126D-5047-F7F6-398E0DCA92D8}"/>
              </a:ext>
            </a:extLst>
          </p:cNvPr>
          <p:cNvSpPr txBox="1"/>
          <p:nvPr/>
        </p:nvSpPr>
        <p:spPr>
          <a:xfrm>
            <a:off x="2060712" y="4534209"/>
            <a:ext cx="8070575" cy="400110"/>
          </a:xfrm>
          <a:prstGeom prst="rect">
            <a:avLst/>
          </a:prstGeom>
          <a:noFill/>
        </p:spPr>
        <p:txBody>
          <a:bodyPr wrap="square">
            <a:spAutoFit/>
          </a:bodyPr>
          <a:lstStyle/>
          <a:p>
            <a:pPr algn="ctr" fontAlgn="base"/>
            <a:r>
              <a:rPr lang="en-US" sz="2000" dirty="0"/>
              <a:t>"Has he made the gods (all) into one Allah? Truly this is a wonderful thing!"</a:t>
            </a:r>
          </a:p>
        </p:txBody>
      </p:sp>
      <p:sp>
        <p:nvSpPr>
          <p:cNvPr id="3" name="TextBox 2">
            <a:extLst>
              <a:ext uri="{FF2B5EF4-FFF2-40B4-BE49-F238E27FC236}">
                <a16:creationId xmlns:a16="http://schemas.microsoft.com/office/drawing/2014/main" id="{6C33C386-64E0-7B06-70EA-C1605CE6AF2B}"/>
              </a:ext>
            </a:extLst>
          </p:cNvPr>
          <p:cNvSpPr txBox="1"/>
          <p:nvPr/>
        </p:nvSpPr>
        <p:spPr>
          <a:xfrm>
            <a:off x="4052463" y="40882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7354284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DB755-BCE7-A377-05BF-AEF5DEB18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627AC-922F-162D-2E81-3B2F3473D27D}"/>
              </a:ext>
            </a:extLst>
          </p:cNvPr>
          <p:cNvSpPr>
            <a:spLocks noGrp="1"/>
          </p:cNvSpPr>
          <p:nvPr>
            <p:ph type="title"/>
          </p:nvPr>
        </p:nvSpPr>
        <p:spPr>
          <a:xfrm>
            <a:off x="1845568" y="1862882"/>
            <a:ext cx="8500865" cy="3450327"/>
          </a:xfrm>
        </p:spPr>
        <p:txBody>
          <a:bodyPr>
            <a:noAutofit/>
          </a:bodyPr>
          <a:lstStyle/>
          <a:p>
            <a:r>
              <a:rPr lang="ar-EG" sz="6000" b="0" dirty="0"/>
              <a:t>وَٱنطَلَقَ ٱلْمَلَأُ مِنْهُمْ أَنِ ٱمْشُوا۟ وَٱصْبِرُوا۟ عَلَىٰٓ ءَالِهَتِكُمْ ۖ إِنَّ هَـٰذَا لَشَىْءٌۭ يُرَادُ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F7DF84-0760-770F-7D7D-C1EB463CD37C}"/>
              </a:ext>
            </a:extLst>
          </p:cNvPr>
          <p:cNvSpPr txBox="1"/>
          <p:nvPr/>
        </p:nvSpPr>
        <p:spPr>
          <a:xfrm>
            <a:off x="2060712" y="4835825"/>
            <a:ext cx="8070575" cy="1015663"/>
          </a:xfrm>
          <a:prstGeom prst="rect">
            <a:avLst/>
          </a:prstGeom>
          <a:noFill/>
        </p:spPr>
        <p:txBody>
          <a:bodyPr wrap="square">
            <a:spAutoFit/>
          </a:bodyPr>
          <a:lstStyle/>
          <a:p>
            <a:pPr algn="ctr" fontAlgn="base"/>
            <a:r>
              <a:rPr lang="en-US" sz="2000" dirty="0"/>
              <a:t>And the leader among them go away (impatiently), (saying), "Walk ye away, and remain constant to your gods! For this is truly a thing designed (against you)!</a:t>
            </a:r>
          </a:p>
        </p:txBody>
      </p:sp>
      <p:sp>
        <p:nvSpPr>
          <p:cNvPr id="3" name="TextBox 2">
            <a:extLst>
              <a:ext uri="{FF2B5EF4-FFF2-40B4-BE49-F238E27FC236}">
                <a16:creationId xmlns:a16="http://schemas.microsoft.com/office/drawing/2014/main" id="{8D6287B3-3750-B070-E008-D081AD30D704}"/>
              </a:ext>
            </a:extLst>
          </p:cNvPr>
          <p:cNvSpPr txBox="1"/>
          <p:nvPr/>
        </p:nvSpPr>
        <p:spPr>
          <a:xfrm>
            <a:off x="4329300" y="43313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7416859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9D71-2B61-348E-C2B4-8ED6E11347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C24A4-C134-EB5F-BA72-C5574E1C5596}"/>
              </a:ext>
            </a:extLst>
          </p:cNvPr>
          <p:cNvSpPr>
            <a:spLocks noGrp="1"/>
          </p:cNvSpPr>
          <p:nvPr>
            <p:ph type="title"/>
          </p:nvPr>
        </p:nvSpPr>
        <p:spPr>
          <a:xfrm>
            <a:off x="1845568" y="2030662"/>
            <a:ext cx="8500865" cy="3450327"/>
          </a:xfrm>
        </p:spPr>
        <p:txBody>
          <a:bodyPr>
            <a:noAutofit/>
          </a:bodyPr>
          <a:lstStyle/>
          <a:p>
            <a:r>
              <a:rPr lang="ar-EG" sz="6000" b="0" dirty="0"/>
              <a:t>مَا سَمِعْنَا بِهَـٰذَا فِى ٱلْمِلَّةِ ٱلْـَٔاخِرَةِ إِنْ هَـٰذَآ إِلَّا ٱخْتِلَـٰقٌ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488594-701B-5640-DBE4-2A4CCC474AAB}"/>
              </a:ext>
            </a:extLst>
          </p:cNvPr>
          <p:cNvSpPr txBox="1"/>
          <p:nvPr/>
        </p:nvSpPr>
        <p:spPr>
          <a:xfrm>
            <a:off x="2060712" y="4571975"/>
            <a:ext cx="8070575" cy="707886"/>
          </a:xfrm>
          <a:prstGeom prst="rect">
            <a:avLst/>
          </a:prstGeom>
          <a:noFill/>
        </p:spPr>
        <p:txBody>
          <a:bodyPr wrap="square">
            <a:spAutoFit/>
          </a:bodyPr>
          <a:lstStyle/>
          <a:p>
            <a:pPr algn="ctr" fontAlgn="base"/>
            <a:r>
              <a:rPr lang="en-US" sz="2000" dirty="0"/>
              <a:t>"We never heard (the like) of this among the people of these latter days: this is nothing but a made-up tale!"</a:t>
            </a:r>
          </a:p>
        </p:txBody>
      </p:sp>
      <p:sp>
        <p:nvSpPr>
          <p:cNvPr id="3" name="TextBox 2">
            <a:extLst>
              <a:ext uri="{FF2B5EF4-FFF2-40B4-BE49-F238E27FC236}">
                <a16:creationId xmlns:a16="http://schemas.microsoft.com/office/drawing/2014/main" id="{7C34CAF8-C6CA-AFF9-3A3D-AD8FDD5EA9F2}"/>
              </a:ext>
            </a:extLst>
          </p:cNvPr>
          <p:cNvSpPr txBox="1"/>
          <p:nvPr/>
        </p:nvSpPr>
        <p:spPr>
          <a:xfrm>
            <a:off x="3867905" y="42641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728164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B4FE-A9C1-A167-70C0-8370DCE6D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26E0B-3596-35B4-6DC7-1FFF5BADCB51}"/>
              </a:ext>
            </a:extLst>
          </p:cNvPr>
          <p:cNvSpPr>
            <a:spLocks noGrp="1"/>
          </p:cNvSpPr>
          <p:nvPr>
            <p:ph type="title"/>
          </p:nvPr>
        </p:nvSpPr>
        <p:spPr>
          <a:xfrm>
            <a:off x="1728127" y="1896438"/>
            <a:ext cx="8735747" cy="3450327"/>
          </a:xfrm>
        </p:spPr>
        <p:txBody>
          <a:bodyPr>
            <a:noAutofit/>
          </a:bodyPr>
          <a:lstStyle/>
          <a:p>
            <a:r>
              <a:rPr lang="ar-EG" sz="6000" b="0" dirty="0"/>
              <a:t>أَءُنزِلَ عَلَيْهِ ٱلذِّكْرُ مِنۢ بَيْنِنَاۚ بَلْ هُمْ فِى شَكٍّۢ مِّن ذِكْرِىۖ بَل لَّمَّا يَذُوقُوا۟ عَذَابِ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57CCAF-7141-2945-D0C1-03DFEBFA226B}"/>
              </a:ext>
            </a:extLst>
          </p:cNvPr>
          <p:cNvSpPr txBox="1"/>
          <p:nvPr/>
        </p:nvSpPr>
        <p:spPr>
          <a:xfrm>
            <a:off x="2060712" y="4360153"/>
            <a:ext cx="8070575" cy="1015663"/>
          </a:xfrm>
          <a:prstGeom prst="rect">
            <a:avLst/>
          </a:prstGeom>
          <a:noFill/>
        </p:spPr>
        <p:txBody>
          <a:bodyPr wrap="square">
            <a:spAutoFit/>
          </a:bodyPr>
          <a:lstStyle/>
          <a:p>
            <a:pPr algn="ctr" fontAlgn="base"/>
            <a:r>
              <a:rPr lang="en-US" sz="2000" dirty="0"/>
              <a:t>"What! has the Message been sent to him - (Of all persons) among us?"... but they are in doubt concerning My (Own) Message! Nay, they have not yet tasted My Punishment!</a:t>
            </a:r>
          </a:p>
        </p:txBody>
      </p:sp>
      <p:sp>
        <p:nvSpPr>
          <p:cNvPr id="3" name="TextBox 2">
            <a:extLst>
              <a:ext uri="{FF2B5EF4-FFF2-40B4-BE49-F238E27FC236}">
                <a16:creationId xmlns:a16="http://schemas.microsoft.com/office/drawing/2014/main" id="{F8EFCA98-07B8-716F-B6D3-DB4921C338D2}"/>
              </a:ext>
            </a:extLst>
          </p:cNvPr>
          <p:cNvSpPr txBox="1"/>
          <p:nvPr/>
        </p:nvSpPr>
        <p:spPr>
          <a:xfrm>
            <a:off x="1518990" y="4023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0774205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EE2E-79B2-C2FD-11D6-3024D5A53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3ED64-CA3B-F123-E434-40EDB215BF1C}"/>
              </a:ext>
            </a:extLst>
          </p:cNvPr>
          <p:cNvSpPr>
            <a:spLocks noGrp="1"/>
          </p:cNvSpPr>
          <p:nvPr>
            <p:ph type="title"/>
          </p:nvPr>
        </p:nvSpPr>
        <p:spPr>
          <a:xfrm>
            <a:off x="1728126" y="1997106"/>
            <a:ext cx="8735747" cy="3450327"/>
          </a:xfrm>
        </p:spPr>
        <p:txBody>
          <a:bodyPr>
            <a:noAutofit/>
          </a:bodyPr>
          <a:lstStyle/>
          <a:p>
            <a:r>
              <a:rPr lang="ar-EG" sz="6000" b="0" dirty="0"/>
              <a:t>أَمْ عِندَهُمْ خَزَآئِنُ رَحْمَةِ رَبِّكَ ٱلْعَزِيزِ ٱلْوَهَّابِ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0C445E-421E-85FD-1F8F-E1D15B455718}"/>
              </a:ext>
            </a:extLst>
          </p:cNvPr>
          <p:cNvSpPr txBox="1"/>
          <p:nvPr/>
        </p:nvSpPr>
        <p:spPr>
          <a:xfrm>
            <a:off x="2060711" y="4460821"/>
            <a:ext cx="8070575" cy="707886"/>
          </a:xfrm>
          <a:prstGeom prst="rect">
            <a:avLst/>
          </a:prstGeom>
          <a:noFill/>
        </p:spPr>
        <p:txBody>
          <a:bodyPr wrap="square">
            <a:spAutoFit/>
          </a:bodyPr>
          <a:lstStyle/>
          <a:p>
            <a:pPr algn="ctr" fontAlgn="base"/>
            <a:r>
              <a:rPr lang="en-US" sz="2000" dirty="0"/>
              <a:t>Or have they the treasures of the mercy of thy Lord,- the Exalted in Power, the Grantor of Bounties without measure?</a:t>
            </a:r>
          </a:p>
        </p:txBody>
      </p:sp>
      <p:sp>
        <p:nvSpPr>
          <p:cNvPr id="3" name="TextBox 2">
            <a:extLst>
              <a:ext uri="{FF2B5EF4-FFF2-40B4-BE49-F238E27FC236}">
                <a16:creationId xmlns:a16="http://schemas.microsoft.com/office/drawing/2014/main" id="{ACF01AB8-FFF0-90E1-5878-51C6764634DB}"/>
              </a:ext>
            </a:extLst>
          </p:cNvPr>
          <p:cNvSpPr txBox="1"/>
          <p:nvPr/>
        </p:nvSpPr>
        <p:spPr>
          <a:xfrm>
            <a:off x="4748750" y="4153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1871017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56A22-287F-999C-B25D-B4C5FCBD3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28839-811A-3F50-20B8-A30846D2D209}"/>
              </a:ext>
            </a:extLst>
          </p:cNvPr>
          <p:cNvSpPr>
            <a:spLocks noGrp="1"/>
          </p:cNvSpPr>
          <p:nvPr>
            <p:ph type="title"/>
          </p:nvPr>
        </p:nvSpPr>
        <p:spPr>
          <a:xfrm>
            <a:off x="1728126" y="1997106"/>
            <a:ext cx="8735747" cy="3450327"/>
          </a:xfrm>
        </p:spPr>
        <p:txBody>
          <a:bodyPr>
            <a:noAutofit/>
          </a:bodyPr>
          <a:lstStyle/>
          <a:p>
            <a:r>
              <a:rPr lang="ar-EG" sz="6000" b="0" dirty="0"/>
              <a:t>أَمْ لَهُم مُّلْكُ ٱلسَّمَـٰوَٰتِ وَٱلْأَرْضِ وَمَا بَيْنَهُمَاۖ فَلْيَرْتَقُوا۟ فِى ٱلْأَسْبَـٰبِ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39498D-50E4-032E-6B54-2379FB2F453E}"/>
              </a:ext>
            </a:extLst>
          </p:cNvPr>
          <p:cNvSpPr txBox="1"/>
          <p:nvPr/>
        </p:nvSpPr>
        <p:spPr>
          <a:xfrm>
            <a:off x="2060711" y="4450310"/>
            <a:ext cx="8070575" cy="707886"/>
          </a:xfrm>
          <a:prstGeom prst="rect">
            <a:avLst/>
          </a:prstGeom>
          <a:noFill/>
        </p:spPr>
        <p:txBody>
          <a:bodyPr wrap="square">
            <a:spAutoFit/>
          </a:bodyPr>
          <a:lstStyle/>
          <a:p>
            <a:pPr algn="ctr" fontAlgn="base"/>
            <a:r>
              <a:rPr lang="en-US" sz="2000" dirty="0"/>
              <a:t>Or have they the dominion of the heavens and the earth and all between? If so, let them mount up with the ropes and means (to reach that end)!</a:t>
            </a:r>
          </a:p>
        </p:txBody>
      </p:sp>
      <p:sp>
        <p:nvSpPr>
          <p:cNvPr id="3" name="TextBox 2">
            <a:extLst>
              <a:ext uri="{FF2B5EF4-FFF2-40B4-BE49-F238E27FC236}">
                <a16:creationId xmlns:a16="http://schemas.microsoft.com/office/drawing/2014/main" id="{F07490D1-A872-6565-ADCC-B17240B4D760}"/>
              </a:ext>
            </a:extLst>
          </p:cNvPr>
          <p:cNvSpPr txBox="1"/>
          <p:nvPr/>
        </p:nvSpPr>
        <p:spPr>
          <a:xfrm>
            <a:off x="2450167" y="41425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9123508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569CE-8D36-85C7-FD91-31F11DE8E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DBBC9-6467-30DF-1125-52CE284C273E}"/>
              </a:ext>
            </a:extLst>
          </p:cNvPr>
          <p:cNvSpPr>
            <a:spLocks noGrp="1"/>
          </p:cNvSpPr>
          <p:nvPr>
            <p:ph type="title"/>
          </p:nvPr>
        </p:nvSpPr>
        <p:spPr>
          <a:xfrm>
            <a:off x="1728126" y="1997106"/>
            <a:ext cx="8735747" cy="3450327"/>
          </a:xfrm>
        </p:spPr>
        <p:txBody>
          <a:bodyPr>
            <a:noAutofit/>
          </a:bodyPr>
          <a:lstStyle/>
          <a:p>
            <a:r>
              <a:rPr lang="ar-EG" sz="6000" b="0" dirty="0"/>
              <a:t>جُندٌۭ مَّا هُنَالِكَ مَهْزُومٌۭ مِّنَ ٱلْأَحْزَابِ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5F30FA7-782C-C6ED-FA45-8C14F1A6EA52}"/>
              </a:ext>
            </a:extLst>
          </p:cNvPr>
          <p:cNvSpPr txBox="1"/>
          <p:nvPr/>
        </p:nvSpPr>
        <p:spPr>
          <a:xfrm>
            <a:off x="2060711" y="4148067"/>
            <a:ext cx="8070575" cy="400110"/>
          </a:xfrm>
          <a:prstGeom prst="rect">
            <a:avLst/>
          </a:prstGeom>
          <a:noFill/>
        </p:spPr>
        <p:txBody>
          <a:bodyPr wrap="square">
            <a:spAutoFit/>
          </a:bodyPr>
          <a:lstStyle/>
          <a:p>
            <a:pPr algn="ctr" fontAlgn="base"/>
            <a:r>
              <a:rPr lang="en-US" sz="2000" dirty="0"/>
              <a:t>But there - will be put to flight even a host of confederates.</a:t>
            </a:r>
          </a:p>
        </p:txBody>
      </p:sp>
      <p:sp>
        <p:nvSpPr>
          <p:cNvPr id="3" name="TextBox 2">
            <a:extLst>
              <a:ext uri="{FF2B5EF4-FFF2-40B4-BE49-F238E27FC236}">
                <a16:creationId xmlns:a16="http://schemas.microsoft.com/office/drawing/2014/main" id="{DED2484D-10A3-0383-89EA-BCFE1543D905}"/>
              </a:ext>
            </a:extLst>
          </p:cNvPr>
          <p:cNvSpPr txBox="1"/>
          <p:nvPr/>
        </p:nvSpPr>
        <p:spPr>
          <a:xfrm>
            <a:off x="1594490" y="36994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485376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6F75-CF55-E9A9-799C-816432D12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0104F-8ABC-07AB-59AC-D0E7A6181A63}"/>
              </a:ext>
            </a:extLst>
          </p:cNvPr>
          <p:cNvSpPr>
            <a:spLocks noGrp="1"/>
          </p:cNvSpPr>
          <p:nvPr>
            <p:ph type="title"/>
          </p:nvPr>
        </p:nvSpPr>
        <p:spPr>
          <a:xfrm>
            <a:off x="1728127" y="2047440"/>
            <a:ext cx="8735747" cy="3450327"/>
          </a:xfrm>
        </p:spPr>
        <p:txBody>
          <a:bodyPr>
            <a:noAutofit/>
          </a:bodyPr>
          <a:lstStyle/>
          <a:p>
            <a:r>
              <a:rPr lang="ar-EG" sz="6000" b="0" dirty="0"/>
              <a:t>كَذَّبَتْ قَبْلَهُمْ قَوْمُ نُوحٍۢ وَعَادٌۭ وَفِرْعَوْنُ ذُو ٱلْأَوْتَادِ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83E94D-A336-FEE3-A0DF-8EA8DF9F1F6D}"/>
              </a:ext>
            </a:extLst>
          </p:cNvPr>
          <p:cNvSpPr txBox="1"/>
          <p:nvPr/>
        </p:nvSpPr>
        <p:spPr>
          <a:xfrm>
            <a:off x="2060712" y="4464372"/>
            <a:ext cx="8070575" cy="707886"/>
          </a:xfrm>
          <a:prstGeom prst="rect">
            <a:avLst/>
          </a:prstGeom>
          <a:noFill/>
        </p:spPr>
        <p:txBody>
          <a:bodyPr wrap="square">
            <a:spAutoFit/>
          </a:bodyPr>
          <a:lstStyle/>
          <a:p>
            <a:pPr algn="ctr" fontAlgn="base"/>
            <a:r>
              <a:rPr lang="en-US" sz="2000" dirty="0"/>
              <a:t>Before them (were many who) rejected messengers,- the people of Noah, and 'Ad, and Pharaoh, the Lord of Stakes,</a:t>
            </a:r>
          </a:p>
        </p:txBody>
      </p:sp>
      <p:sp>
        <p:nvSpPr>
          <p:cNvPr id="3" name="TextBox 2">
            <a:extLst>
              <a:ext uri="{FF2B5EF4-FFF2-40B4-BE49-F238E27FC236}">
                <a16:creationId xmlns:a16="http://schemas.microsoft.com/office/drawing/2014/main" id="{AE8D8801-0528-6485-17F2-2ACEE09F9A45}"/>
              </a:ext>
            </a:extLst>
          </p:cNvPr>
          <p:cNvSpPr txBox="1"/>
          <p:nvPr/>
        </p:nvSpPr>
        <p:spPr>
          <a:xfrm>
            <a:off x="4413192" y="41565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734564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CFEA-E5E8-E962-4207-F67ACF9D1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6E167-C7A1-C21A-D549-477E1D5F7797}"/>
              </a:ext>
            </a:extLst>
          </p:cNvPr>
          <p:cNvSpPr>
            <a:spLocks noGrp="1"/>
          </p:cNvSpPr>
          <p:nvPr>
            <p:ph type="title"/>
          </p:nvPr>
        </p:nvSpPr>
        <p:spPr>
          <a:xfrm>
            <a:off x="1728127" y="2047440"/>
            <a:ext cx="8735747" cy="3450327"/>
          </a:xfrm>
        </p:spPr>
        <p:txBody>
          <a:bodyPr>
            <a:noAutofit/>
          </a:bodyPr>
          <a:lstStyle/>
          <a:p>
            <a:r>
              <a:rPr lang="ar-EG" sz="6000" b="0" dirty="0"/>
              <a:t>وَثَمُودُ وَقَوْمُ لُوطٍۢ وَأَصْحَـٰبُ لْـَٔيْكَةِ ۚ أُو۟لَـٰٓئِكَ ٱلْأَحْزَابُ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AE4048C-6964-566D-A092-299112041FAC}"/>
              </a:ext>
            </a:extLst>
          </p:cNvPr>
          <p:cNvSpPr txBox="1"/>
          <p:nvPr/>
        </p:nvSpPr>
        <p:spPr>
          <a:xfrm>
            <a:off x="2060712" y="4464372"/>
            <a:ext cx="8070575" cy="707886"/>
          </a:xfrm>
          <a:prstGeom prst="rect">
            <a:avLst/>
          </a:prstGeom>
          <a:noFill/>
        </p:spPr>
        <p:txBody>
          <a:bodyPr wrap="square">
            <a:spAutoFit/>
          </a:bodyPr>
          <a:lstStyle/>
          <a:p>
            <a:pPr algn="ctr" fontAlgn="base"/>
            <a:r>
              <a:rPr lang="en-US" sz="2000" dirty="0"/>
              <a:t>And Thamud, and the people of </a:t>
            </a:r>
            <a:r>
              <a:rPr lang="en-US" sz="2000" dirty="0" err="1"/>
              <a:t>Lut</a:t>
            </a:r>
            <a:r>
              <a:rPr lang="en-US" sz="2000" dirty="0"/>
              <a:t>, and the Companions of the Wood; - such were the Confederates.</a:t>
            </a:r>
          </a:p>
        </p:txBody>
      </p:sp>
      <p:sp>
        <p:nvSpPr>
          <p:cNvPr id="3" name="TextBox 2">
            <a:extLst>
              <a:ext uri="{FF2B5EF4-FFF2-40B4-BE49-F238E27FC236}">
                <a16:creationId xmlns:a16="http://schemas.microsoft.com/office/drawing/2014/main" id="{5787FE42-BAEA-7175-9342-DCFCA9536FD5}"/>
              </a:ext>
            </a:extLst>
          </p:cNvPr>
          <p:cNvSpPr txBox="1"/>
          <p:nvPr/>
        </p:nvSpPr>
        <p:spPr>
          <a:xfrm>
            <a:off x="3700127" y="415659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3369419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60D05-89CB-FAB5-838C-0363A238E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AABAC-8C15-5590-DEDA-03625467CE5A}"/>
              </a:ext>
            </a:extLst>
          </p:cNvPr>
          <p:cNvSpPr>
            <a:spLocks noGrp="1"/>
          </p:cNvSpPr>
          <p:nvPr>
            <p:ph type="title"/>
          </p:nvPr>
        </p:nvSpPr>
        <p:spPr>
          <a:xfrm>
            <a:off x="1728127" y="2047440"/>
            <a:ext cx="8735747" cy="3450327"/>
          </a:xfrm>
        </p:spPr>
        <p:txBody>
          <a:bodyPr>
            <a:noAutofit/>
          </a:bodyPr>
          <a:lstStyle/>
          <a:p>
            <a:r>
              <a:rPr lang="ar-EG" sz="6000" b="0" dirty="0"/>
              <a:t>إِن كُلٌّ إِلَّا كَذَّبَ ٱلرُّسُلَ فَحَقَّ عِقَابِ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61DAB1-F429-811B-2790-AA69506B6ED4}"/>
              </a:ext>
            </a:extLst>
          </p:cNvPr>
          <p:cNvSpPr txBox="1"/>
          <p:nvPr/>
        </p:nvSpPr>
        <p:spPr>
          <a:xfrm>
            <a:off x="2060712" y="4081187"/>
            <a:ext cx="8070575" cy="707886"/>
          </a:xfrm>
          <a:prstGeom prst="rect">
            <a:avLst/>
          </a:prstGeom>
          <a:noFill/>
        </p:spPr>
        <p:txBody>
          <a:bodyPr wrap="square">
            <a:spAutoFit/>
          </a:bodyPr>
          <a:lstStyle/>
          <a:p>
            <a:pPr algn="ctr" fontAlgn="base"/>
            <a:r>
              <a:rPr lang="en-US" sz="2000" dirty="0"/>
              <a:t>Not one (of them) but rejected the messengers, but My punishment came justly and inevitably (on them).</a:t>
            </a:r>
          </a:p>
        </p:txBody>
      </p:sp>
      <p:sp>
        <p:nvSpPr>
          <p:cNvPr id="3" name="TextBox 2">
            <a:extLst>
              <a:ext uri="{FF2B5EF4-FFF2-40B4-BE49-F238E27FC236}">
                <a16:creationId xmlns:a16="http://schemas.microsoft.com/office/drawing/2014/main" id="{1126BACF-35D0-6DDD-29D0-92697FFF6A9D}"/>
              </a:ext>
            </a:extLst>
          </p:cNvPr>
          <p:cNvSpPr txBox="1"/>
          <p:nvPr/>
        </p:nvSpPr>
        <p:spPr>
          <a:xfrm>
            <a:off x="1602880" y="377260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9508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6352-8DDD-4F9B-ADF3-34EB6D1C7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D4C04-0AB5-3B26-8A2A-ABDB2907FFEB}"/>
              </a:ext>
            </a:extLst>
          </p:cNvPr>
          <p:cNvSpPr>
            <a:spLocks noGrp="1"/>
          </p:cNvSpPr>
          <p:nvPr>
            <p:ph type="title"/>
          </p:nvPr>
        </p:nvSpPr>
        <p:spPr>
          <a:xfrm>
            <a:off x="1845567" y="1971938"/>
            <a:ext cx="8500865" cy="3450327"/>
          </a:xfrm>
        </p:spPr>
        <p:txBody>
          <a:bodyPr>
            <a:noAutofit/>
          </a:bodyPr>
          <a:lstStyle/>
          <a:p>
            <a:r>
              <a:rPr lang="ar-EG" sz="6000" b="0" dirty="0"/>
              <a:t>فَلَا يَسْتَطِيعُونَ تَوْصِيَةًۭ وَلَآ إِلَىٰٓ أَهْلِهِمْ يَرْجِعُونَ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6AED651-CFB3-7728-4836-73DF0FF37EFD}"/>
              </a:ext>
            </a:extLst>
          </p:cNvPr>
          <p:cNvSpPr txBox="1"/>
          <p:nvPr/>
        </p:nvSpPr>
        <p:spPr>
          <a:xfrm>
            <a:off x="2060713" y="4492097"/>
            <a:ext cx="8070575" cy="707886"/>
          </a:xfrm>
          <a:prstGeom prst="rect">
            <a:avLst/>
          </a:prstGeom>
          <a:noFill/>
        </p:spPr>
        <p:txBody>
          <a:bodyPr wrap="square">
            <a:spAutoFit/>
          </a:bodyPr>
          <a:lstStyle/>
          <a:p>
            <a:pPr algn="ctr" fontAlgn="base"/>
            <a:r>
              <a:rPr lang="en-US" sz="2000" dirty="0"/>
              <a:t>No (chance) will they then have, by will, to dispose (of their affairs), nor to return to their own people!</a:t>
            </a:r>
          </a:p>
        </p:txBody>
      </p:sp>
      <p:sp>
        <p:nvSpPr>
          <p:cNvPr id="3" name="TextBox 2">
            <a:extLst>
              <a:ext uri="{FF2B5EF4-FFF2-40B4-BE49-F238E27FC236}">
                <a16:creationId xmlns:a16="http://schemas.microsoft.com/office/drawing/2014/main" id="{85586882-652F-9B98-BB5C-A95EA29EA541}"/>
              </a:ext>
            </a:extLst>
          </p:cNvPr>
          <p:cNvSpPr txBox="1"/>
          <p:nvPr/>
        </p:nvSpPr>
        <p:spPr>
          <a:xfrm>
            <a:off x="3872063" y="4184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372803847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386C-A6CD-EE45-E389-AB4A50298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C00DF-ED83-F553-8CA3-8B12C069D16A}"/>
              </a:ext>
            </a:extLst>
          </p:cNvPr>
          <p:cNvSpPr>
            <a:spLocks noGrp="1"/>
          </p:cNvSpPr>
          <p:nvPr>
            <p:ph type="title"/>
          </p:nvPr>
        </p:nvSpPr>
        <p:spPr>
          <a:xfrm>
            <a:off x="1728126" y="2022273"/>
            <a:ext cx="8735747" cy="3450327"/>
          </a:xfrm>
        </p:spPr>
        <p:txBody>
          <a:bodyPr>
            <a:noAutofit/>
          </a:bodyPr>
          <a:lstStyle/>
          <a:p>
            <a:r>
              <a:rPr lang="ar-EG" sz="6000" b="0" dirty="0"/>
              <a:t>وَمَا يَنظُرُ هَـٰٓؤُلَآءِ إِلَّا صَيْحَةًۭ وَٰحِدَةًۭ مَّا لَهَا مِن فَوَاقٍۢ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847F48-C7A4-2593-0CAE-811BEC7E3F6F}"/>
              </a:ext>
            </a:extLst>
          </p:cNvPr>
          <p:cNvSpPr txBox="1"/>
          <p:nvPr/>
        </p:nvSpPr>
        <p:spPr>
          <a:xfrm>
            <a:off x="2060711" y="4601304"/>
            <a:ext cx="8070575" cy="707886"/>
          </a:xfrm>
          <a:prstGeom prst="rect">
            <a:avLst/>
          </a:prstGeom>
          <a:noFill/>
        </p:spPr>
        <p:txBody>
          <a:bodyPr wrap="square">
            <a:spAutoFit/>
          </a:bodyPr>
          <a:lstStyle/>
          <a:p>
            <a:pPr algn="ctr" fontAlgn="base"/>
            <a:r>
              <a:rPr lang="en-US" sz="2000" dirty="0"/>
              <a:t>These (today) only wait for a single mighty Blast, which (when it comes) will brook no delay.</a:t>
            </a:r>
          </a:p>
        </p:txBody>
      </p:sp>
      <p:sp>
        <p:nvSpPr>
          <p:cNvPr id="3" name="TextBox 2">
            <a:extLst>
              <a:ext uri="{FF2B5EF4-FFF2-40B4-BE49-F238E27FC236}">
                <a16:creationId xmlns:a16="http://schemas.microsoft.com/office/drawing/2014/main" id="{DDE3E987-61FE-10AE-5F20-AED4A740E492}"/>
              </a:ext>
            </a:extLst>
          </p:cNvPr>
          <p:cNvSpPr txBox="1"/>
          <p:nvPr/>
        </p:nvSpPr>
        <p:spPr>
          <a:xfrm>
            <a:off x="4119576" y="42840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183854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AB38C-185A-EF99-2C4C-2FC9D023E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E98C5-C283-BC35-EC34-90BCA46D1985}"/>
              </a:ext>
            </a:extLst>
          </p:cNvPr>
          <p:cNvSpPr>
            <a:spLocks noGrp="1"/>
          </p:cNvSpPr>
          <p:nvPr>
            <p:ph type="title"/>
          </p:nvPr>
        </p:nvSpPr>
        <p:spPr>
          <a:xfrm>
            <a:off x="1728127" y="2047440"/>
            <a:ext cx="8735747" cy="3450327"/>
          </a:xfrm>
        </p:spPr>
        <p:txBody>
          <a:bodyPr>
            <a:noAutofit/>
          </a:bodyPr>
          <a:lstStyle/>
          <a:p>
            <a:r>
              <a:rPr lang="ar-EG" sz="6000" b="0" dirty="0"/>
              <a:t>وَقَالُوا۟ رَبَّنَا عَجِّل لَّنَا قِطَّنَا قَبْلَ يَوْمِ ٱلْحِسَابِ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F0B139-77D6-5417-0D82-D0D905EE7E2A}"/>
              </a:ext>
            </a:extLst>
          </p:cNvPr>
          <p:cNvSpPr txBox="1"/>
          <p:nvPr/>
        </p:nvSpPr>
        <p:spPr>
          <a:xfrm>
            <a:off x="2060712" y="4463061"/>
            <a:ext cx="8070575" cy="707886"/>
          </a:xfrm>
          <a:prstGeom prst="rect">
            <a:avLst/>
          </a:prstGeom>
          <a:noFill/>
        </p:spPr>
        <p:txBody>
          <a:bodyPr wrap="square">
            <a:spAutoFit/>
          </a:bodyPr>
          <a:lstStyle/>
          <a:p>
            <a:pPr algn="ctr" fontAlgn="base"/>
            <a:r>
              <a:rPr lang="en-US" sz="2000" dirty="0"/>
              <a:t>They say: "Our Lord! hasten to us our sentence (even) before the Day of Account!"</a:t>
            </a:r>
          </a:p>
        </p:txBody>
      </p:sp>
      <p:sp>
        <p:nvSpPr>
          <p:cNvPr id="3" name="TextBox 2">
            <a:extLst>
              <a:ext uri="{FF2B5EF4-FFF2-40B4-BE49-F238E27FC236}">
                <a16:creationId xmlns:a16="http://schemas.microsoft.com/office/drawing/2014/main" id="{77FB336C-6AC3-F0AA-0120-8F4AE80E24CB}"/>
              </a:ext>
            </a:extLst>
          </p:cNvPr>
          <p:cNvSpPr txBox="1"/>
          <p:nvPr/>
        </p:nvSpPr>
        <p:spPr>
          <a:xfrm>
            <a:off x="4597749" y="41552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0529899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ABDAC-52B0-58D8-E39B-4BB72C157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F2626-A664-B2D6-B762-8BE9A9E5AD37}"/>
              </a:ext>
            </a:extLst>
          </p:cNvPr>
          <p:cNvSpPr>
            <a:spLocks noGrp="1"/>
          </p:cNvSpPr>
          <p:nvPr>
            <p:ph type="title"/>
          </p:nvPr>
        </p:nvSpPr>
        <p:spPr>
          <a:xfrm>
            <a:off x="1728127" y="2047440"/>
            <a:ext cx="8735747" cy="3450327"/>
          </a:xfrm>
        </p:spPr>
        <p:txBody>
          <a:bodyPr>
            <a:noAutofit/>
          </a:bodyPr>
          <a:lstStyle/>
          <a:p>
            <a:r>
              <a:rPr lang="ar-EG" sz="6000" b="0" dirty="0"/>
              <a:t>ٱصْبِرْ عَلَىٰ مَا يَقُولُونَ وَٱذْكُرْ عَبْدَنَا دَاوُۥدَ ذَا ٱلْأَيْدِۖ إِنَّهُۥٓ أَوَّابٌ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7480C2-E60F-A594-2626-4E2F687B65F4}"/>
              </a:ext>
            </a:extLst>
          </p:cNvPr>
          <p:cNvSpPr txBox="1"/>
          <p:nvPr/>
        </p:nvSpPr>
        <p:spPr>
          <a:xfrm>
            <a:off x="2060712" y="4500064"/>
            <a:ext cx="8070575" cy="707886"/>
          </a:xfrm>
          <a:prstGeom prst="rect">
            <a:avLst/>
          </a:prstGeom>
          <a:noFill/>
        </p:spPr>
        <p:txBody>
          <a:bodyPr wrap="square">
            <a:spAutoFit/>
          </a:bodyPr>
          <a:lstStyle/>
          <a:p>
            <a:pPr algn="ctr" fontAlgn="base"/>
            <a:r>
              <a:rPr lang="en-US" sz="2000" dirty="0"/>
              <a:t>Have patience at what they say, and remember our servant David, the man of strength: for he ever turned (to Allah).</a:t>
            </a:r>
          </a:p>
        </p:txBody>
      </p:sp>
      <p:sp>
        <p:nvSpPr>
          <p:cNvPr id="3" name="TextBox 2">
            <a:extLst>
              <a:ext uri="{FF2B5EF4-FFF2-40B4-BE49-F238E27FC236}">
                <a16:creationId xmlns:a16="http://schemas.microsoft.com/office/drawing/2014/main" id="{440198F4-2C00-8333-7EF8-EE581B789F64}"/>
              </a:ext>
            </a:extLst>
          </p:cNvPr>
          <p:cNvSpPr txBox="1"/>
          <p:nvPr/>
        </p:nvSpPr>
        <p:spPr>
          <a:xfrm>
            <a:off x="3079342" y="41554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991948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E4DC6-5E15-B8FD-EFB3-C14F52717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5714C-46B5-A359-8C02-5A002BC8176C}"/>
              </a:ext>
            </a:extLst>
          </p:cNvPr>
          <p:cNvSpPr>
            <a:spLocks noGrp="1"/>
          </p:cNvSpPr>
          <p:nvPr>
            <p:ph type="title"/>
          </p:nvPr>
        </p:nvSpPr>
        <p:spPr>
          <a:xfrm>
            <a:off x="1728127" y="2047440"/>
            <a:ext cx="8735747" cy="3450327"/>
          </a:xfrm>
        </p:spPr>
        <p:txBody>
          <a:bodyPr>
            <a:noAutofit/>
          </a:bodyPr>
          <a:lstStyle/>
          <a:p>
            <a:r>
              <a:rPr lang="ar-EG" sz="6000" b="0" dirty="0"/>
              <a:t>إِنَّا سَخَّرْنَا ٱلْجِبَالَ مَعَهُۥ يُسَبِّحْنَ بِٱلْعَشِىِّ وَٱلْإِشْرَاقِ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3BB1D3-82C4-299C-1E6C-3C1CA5CB56F8}"/>
              </a:ext>
            </a:extLst>
          </p:cNvPr>
          <p:cNvSpPr txBox="1"/>
          <p:nvPr/>
        </p:nvSpPr>
        <p:spPr>
          <a:xfrm>
            <a:off x="2060712" y="4626530"/>
            <a:ext cx="8070575" cy="707886"/>
          </a:xfrm>
          <a:prstGeom prst="rect">
            <a:avLst/>
          </a:prstGeom>
          <a:noFill/>
        </p:spPr>
        <p:txBody>
          <a:bodyPr wrap="square">
            <a:spAutoFit/>
          </a:bodyPr>
          <a:lstStyle/>
          <a:p>
            <a:pPr algn="ctr" fontAlgn="base"/>
            <a:r>
              <a:rPr lang="en-US" sz="2000" dirty="0"/>
              <a:t>It was We that made the hills declare, in unison with him, Our Praises, at eventide and at break of day,</a:t>
            </a:r>
          </a:p>
        </p:txBody>
      </p:sp>
      <p:sp>
        <p:nvSpPr>
          <p:cNvPr id="3" name="TextBox 2">
            <a:extLst>
              <a:ext uri="{FF2B5EF4-FFF2-40B4-BE49-F238E27FC236}">
                <a16:creationId xmlns:a16="http://schemas.microsoft.com/office/drawing/2014/main" id="{F980344D-15CC-9E9B-E16F-18F717EABDD3}"/>
              </a:ext>
            </a:extLst>
          </p:cNvPr>
          <p:cNvSpPr txBox="1"/>
          <p:nvPr/>
        </p:nvSpPr>
        <p:spPr>
          <a:xfrm>
            <a:off x="3456847" y="43092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5213436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86B8-F390-65C0-36F3-3E41615D4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D1E91-46AC-2716-63D0-54868299968A}"/>
              </a:ext>
            </a:extLst>
          </p:cNvPr>
          <p:cNvSpPr>
            <a:spLocks noGrp="1"/>
          </p:cNvSpPr>
          <p:nvPr>
            <p:ph type="title"/>
          </p:nvPr>
        </p:nvSpPr>
        <p:spPr>
          <a:xfrm>
            <a:off x="1728127" y="2047440"/>
            <a:ext cx="8735747" cy="3450327"/>
          </a:xfrm>
        </p:spPr>
        <p:txBody>
          <a:bodyPr>
            <a:noAutofit/>
          </a:bodyPr>
          <a:lstStyle/>
          <a:p>
            <a:r>
              <a:rPr lang="ar-EG" sz="6000" b="0" dirty="0"/>
              <a:t>وَٱلطَّيْرَ مَحْشُورَةًۭ ۖ كُلٌّۭ لَّهُۥٓ أَوَّابٌۭ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8AA9BA2-3D0C-6422-B46F-288A4C3CC880}"/>
              </a:ext>
            </a:extLst>
          </p:cNvPr>
          <p:cNvSpPr txBox="1"/>
          <p:nvPr/>
        </p:nvSpPr>
        <p:spPr>
          <a:xfrm>
            <a:off x="2060712" y="4188908"/>
            <a:ext cx="8070575" cy="400110"/>
          </a:xfrm>
          <a:prstGeom prst="rect">
            <a:avLst/>
          </a:prstGeom>
          <a:noFill/>
        </p:spPr>
        <p:txBody>
          <a:bodyPr wrap="square">
            <a:spAutoFit/>
          </a:bodyPr>
          <a:lstStyle/>
          <a:p>
            <a:pPr algn="ctr" fontAlgn="base"/>
            <a:r>
              <a:rPr lang="en-US" sz="2000" dirty="0"/>
              <a:t>And the birds gathered (in assemblies): all with him did turn (to Allah).</a:t>
            </a:r>
          </a:p>
        </p:txBody>
      </p:sp>
      <p:sp>
        <p:nvSpPr>
          <p:cNvPr id="3" name="TextBox 2">
            <a:extLst>
              <a:ext uri="{FF2B5EF4-FFF2-40B4-BE49-F238E27FC236}">
                <a16:creationId xmlns:a16="http://schemas.microsoft.com/office/drawing/2014/main" id="{3570F121-12F5-EB9B-43D9-9A2F7A54AC93}"/>
              </a:ext>
            </a:extLst>
          </p:cNvPr>
          <p:cNvSpPr txBox="1"/>
          <p:nvPr/>
        </p:nvSpPr>
        <p:spPr>
          <a:xfrm>
            <a:off x="2060712" y="37726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40065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59FC-CEB9-70FF-3251-70901DBBF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1DEE6-C12C-B7E0-C766-2F175DA4AECE}"/>
              </a:ext>
            </a:extLst>
          </p:cNvPr>
          <p:cNvSpPr>
            <a:spLocks noGrp="1"/>
          </p:cNvSpPr>
          <p:nvPr>
            <p:ph type="title"/>
          </p:nvPr>
        </p:nvSpPr>
        <p:spPr>
          <a:xfrm>
            <a:off x="1728127" y="2047440"/>
            <a:ext cx="8735747" cy="3450327"/>
          </a:xfrm>
        </p:spPr>
        <p:txBody>
          <a:bodyPr>
            <a:noAutofit/>
          </a:bodyPr>
          <a:lstStyle/>
          <a:p>
            <a:r>
              <a:rPr lang="ar-EG" sz="6000" b="0" dirty="0"/>
              <a:t>وَشَدَدْنَا مُلْكَهُۥ وَءَاتَيْنَـٰهُ ٱلْحِكْمَةَ وَفَصْلَ ٱلْخِطَابِ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2DD000-5F7A-09D3-0F40-4EB3D714B123}"/>
              </a:ext>
            </a:extLst>
          </p:cNvPr>
          <p:cNvSpPr txBox="1"/>
          <p:nvPr/>
        </p:nvSpPr>
        <p:spPr>
          <a:xfrm>
            <a:off x="2060712" y="4483087"/>
            <a:ext cx="8070575" cy="707886"/>
          </a:xfrm>
          <a:prstGeom prst="rect">
            <a:avLst/>
          </a:prstGeom>
          <a:noFill/>
        </p:spPr>
        <p:txBody>
          <a:bodyPr wrap="square">
            <a:spAutoFit/>
          </a:bodyPr>
          <a:lstStyle/>
          <a:p>
            <a:pPr algn="ctr" fontAlgn="base"/>
            <a:r>
              <a:rPr lang="en-US" sz="2000" dirty="0"/>
              <a:t>We strengthened his kingdom, and gave him wisdom and sound judgment in speech and decision.</a:t>
            </a:r>
          </a:p>
        </p:txBody>
      </p:sp>
      <p:sp>
        <p:nvSpPr>
          <p:cNvPr id="3" name="TextBox 2">
            <a:extLst>
              <a:ext uri="{FF2B5EF4-FFF2-40B4-BE49-F238E27FC236}">
                <a16:creationId xmlns:a16="http://schemas.microsoft.com/office/drawing/2014/main" id="{E45B0082-E54C-C37F-83BB-457F91477E20}"/>
              </a:ext>
            </a:extLst>
          </p:cNvPr>
          <p:cNvSpPr txBox="1"/>
          <p:nvPr/>
        </p:nvSpPr>
        <p:spPr>
          <a:xfrm>
            <a:off x="4610965" y="41762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1274752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8BD3E-FF4E-F8EC-1438-D83C537EA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7155A-BB67-1EC9-F208-19CA3DBC83D1}"/>
              </a:ext>
            </a:extLst>
          </p:cNvPr>
          <p:cNvSpPr>
            <a:spLocks noGrp="1"/>
          </p:cNvSpPr>
          <p:nvPr>
            <p:ph type="title"/>
          </p:nvPr>
        </p:nvSpPr>
        <p:spPr>
          <a:xfrm>
            <a:off x="1728127" y="2047440"/>
            <a:ext cx="8735747" cy="3450327"/>
          </a:xfrm>
        </p:spPr>
        <p:txBody>
          <a:bodyPr>
            <a:noAutofit/>
          </a:bodyPr>
          <a:lstStyle/>
          <a:p>
            <a:r>
              <a:rPr lang="ar-EG" sz="6000" b="0" dirty="0"/>
              <a:t>وَهَلْ أَتَىٰكَ نَبَؤُا۟ ٱلْخَصْمِ إِذْ تَسَوَّرُوا۟ ٱلْمِحْرَابَ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FFA08F5-34F7-4144-1BD7-E023B8729109}"/>
              </a:ext>
            </a:extLst>
          </p:cNvPr>
          <p:cNvSpPr txBox="1"/>
          <p:nvPr/>
        </p:nvSpPr>
        <p:spPr>
          <a:xfrm>
            <a:off x="2060712" y="4483087"/>
            <a:ext cx="8070575" cy="707886"/>
          </a:xfrm>
          <a:prstGeom prst="rect">
            <a:avLst/>
          </a:prstGeom>
          <a:noFill/>
        </p:spPr>
        <p:txBody>
          <a:bodyPr wrap="square">
            <a:spAutoFit/>
          </a:bodyPr>
          <a:lstStyle/>
          <a:p>
            <a:pPr algn="ctr" fontAlgn="base"/>
            <a:r>
              <a:rPr lang="en-US" sz="2000" dirty="0"/>
              <a:t>Has the Story of the Disputants reached thee? Behold, they climbed over the wall of the private chamber;</a:t>
            </a:r>
          </a:p>
        </p:txBody>
      </p:sp>
      <p:sp>
        <p:nvSpPr>
          <p:cNvPr id="3" name="TextBox 2">
            <a:extLst>
              <a:ext uri="{FF2B5EF4-FFF2-40B4-BE49-F238E27FC236}">
                <a16:creationId xmlns:a16="http://schemas.microsoft.com/office/drawing/2014/main" id="{184865EF-5F05-35B3-B96E-50F9A96F63E8}"/>
              </a:ext>
            </a:extLst>
          </p:cNvPr>
          <p:cNvSpPr txBox="1"/>
          <p:nvPr/>
        </p:nvSpPr>
        <p:spPr>
          <a:xfrm>
            <a:off x="4501909" y="41753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3760386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6CD6-C7EC-B626-D493-B4F3259A8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79D5E-25D5-A7A3-70DF-EB37895B20FB}"/>
              </a:ext>
            </a:extLst>
          </p:cNvPr>
          <p:cNvSpPr>
            <a:spLocks noGrp="1"/>
          </p:cNvSpPr>
          <p:nvPr>
            <p:ph type="title"/>
          </p:nvPr>
        </p:nvSpPr>
        <p:spPr>
          <a:xfrm>
            <a:off x="1728127" y="1485378"/>
            <a:ext cx="8735747" cy="3450327"/>
          </a:xfrm>
        </p:spPr>
        <p:txBody>
          <a:bodyPr>
            <a:noAutofit/>
          </a:bodyPr>
          <a:lstStyle/>
          <a:p>
            <a:r>
              <a:rPr lang="ar-EG" sz="6000" b="0" dirty="0"/>
              <a:t>إِذْ دَخَلُوا۟ عَلَىٰ دَاوُۥدَ فَفَزِعَ مِنْهُمْۖ قَالُوا۟ لَا تَخَفْۖ خَصْمَانِ بَغَىٰ بَعْضُنَا عَلَىٰ بَعْضٍۢ فَٱحْكُم بَيْنَنَا بِٱلْحَقِّ وَلَا تُشْطِطْ وَٱهْدِنَآ إِلَىٰ سَوَآءِ ٱلصِّرَٰطِ</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6CA3F04-7F03-BB5B-86A3-6A30FDD17EA3}"/>
              </a:ext>
            </a:extLst>
          </p:cNvPr>
          <p:cNvSpPr txBox="1"/>
          <p:nvPr/>
        </p:nvSpPr>
        <p:spPr>
          <a:xfrm>
            <a:off x="2060712" y="4827035"/>
            <a:ext cx="8070575" cy="1323439"/>
          </a:xfrm>
          <a:prstGeom prst="rect">
            <a:avLst/>
          </a:prstGeom>
          <a:noFill/>
        </p:spPr>
        <p:txBody>
          <a:bodyPr wrap="square">
            <a:spAutoFit/>
          </a:bodyPr>
          <a:lstStyle/>
          <a:p>
            <a:pPr algn="ctr" fontAlgn="base"/>
            <a:r>
              <a:rPr lang="en-US" sz="2000" dirty="0"/>
              <a:t>When they entered the presence of David, and he was terrified of them, they said: "Fear not: we are two disputants, one of whom has wronged the other: Decide now between us with truth, and treat us not with injustice, but guide us to the even Path..</a:t>
            </a:r>
          </a:p>
        </p:txBody>
      </p:sp>
      <p:sp>
        <p:nvSpPr>
          <p:cNvPr id="3" name="TextBox 2">
            <a:extLst>
              <a:ext uri="{FF2B5EF4-FFF2-40B4-BE49-F238E27FC236}">
                <a16:creationId xmlns:a16="http://schemas.microsoft.com/office/drawing/2014/main" id="{EA6DF558-34C1-7288-EAC6-E050BE44424E}"/>
              </a:ext>
            </a:extLst>
          </p:cNvPr>
          <p:cNvSpPr txBox="1"/>
          <p:nvPr/>
        </p:nvSpPr>
        <p:spPr>
          <a:xfrm>
            <a:off x="2622777" y="44214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1968370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140CA-7AB2-5EC9-B2E6-C227A1BFD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4B06B-3D9C-FEAD-0978-C6AC69CAEEC3}"/>
              </a:ext>
            </a:extLst>
          </p:cNvPr>
          <p:cNvSpPr>
            <a:spLocks noGrp="1"/>
          </p:cNvSpPr>
          <p:nvPr>
            <p:ph type="title"/>
          </p:nvPr>
        </p:nvSpPr>
        <p:spPr>
          <a:xfrm>
            <a:off x="1728127" y="1787382"/>
            <a:ext cx="8735747" cy="3450327"/>
          </a:xfrm>
        </p:spPr>
        <p:txBody>
          <a:bodyPr>
            <a:noAutofit/>
          </a:bodyPr>
          <a:lstStyle/>
          <a:p>
            <a:r>
              <a:rPr lang="ar-EG" sz="6000" b="0" dirty="0"/>
              <a:t>إِنَّ هَـٰذَآ أَخِى لَهُۥ تِسْعٌۭ وَتِسْعُونَ نَعْجَةًۭ وَلِىَ نَعْجَةٌۭ وَٰحِدَةٌۭ فَقَالَ أَكْفِلْنِيهَا وَعَزَّنِى فِى ٱلْخِطَابِ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2B2236-73A9-C43D-8754-3EC06D49FD44}"/>
              </a:ext>
            </a:extLst>
          </p:cNvPr>
          <p:cNvSpPr txBox="1"/>
          <p:nvPr/>
        </p:nvSpPr>
        <p:spPr>
          <a:xfrm>
            <a:off x="2060712" y="4684785"/>
            <a:ext cx="8070575" cy="1015663"/>
          </a:xfrm>
          <a:prstGeom prst="rect">
            <a:avLst/>
          </a:prstGeom>
          <a:noFill/>
        </p:spPr>
        <p:txBody>
          <a:bodyPr wrap="square">
            <a:spAutoFit/>
          </a:bodyPr>
          <a:lstStyle/>
          <a:p>
            <a:pPr algn="ctr" fontAlgn="base"/>
            <a:r>
              <a:rPr lang="en-US" sz="2000" dirty="0"/>
              <a:t>"This man is my brother: He has nine and ninety ewes, and I have (but) one: Yet he says, 'commit her to my care,' and is (moreover) harsh to me in speech."</a:t>
            </a:r>
          </a:p>
        </p:txBody>
      </p:sp>
      <p:sp>
        <p:nvSpPr>
          <p:cNvPr id="3" name="TextBox 2">
            <a:extLst>
              <a:ext uri="{FF2B5EF4-FFF2-40B4-BE49-F238E27FC236}">
                <a16:creationId xmlns:a16="http://schemas.microsoft.com/office/drawing/2014/main" id="{E2A4D175-8ECB-812A-DF2C-0E922EE8D3D0}"/>
              </a:ext>
            </a:extLst>
          </p:cNvPr>
          <p:cNvSpPr txBox="1"/>
          <p:nvPr/>
        </p:nvSpPr>
        <p:spPr>
          <a:xfrm>
            <a:off x="3218395" y="43562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5650312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2E7E-7F23-C43C-FC3B-C1D8D1090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F2BD7-CA60-E3DD-3CDA-71D8C03493DA}"/>
              </a:ext>
            </a:extLst>
          </p:cNvPr>
          <p:cNvSpPr>
            <a:spLocks noGrp="1"/>
          </p:cNvSpPr>
          <p:nvPr>
            <p:ph type="title"/>
          </p:nvPr>
        </p:nvSpPr>
        <p:spPr>
          <a:xfrm>
            <a:off x="1728125" y="1166597"/>
            <a:ext cx="8735747" cy="3450327"/>
          </a:xfrm>
        </p:spPr>
        <p:txBody>
          <a:bodyPr>
            <a:noAutofit/>
          </a:bodyPr>
          <a:lstStyle/>
          <a:p>
            <a:r>
              <a:rPr lang="ar-EG" sz="5000" b="0" dirty="0"/>
              <a:t>قَالَ لَقَدْ ظَلَمَكَ بِسُؤَالِ نَعْجَتِكَ إِلَىٰ نِعَاجِهِۦ ۖ وَإِنَّ كَثِيرًۭا مِّنَ ٱلْخُلَطَآءِ لَيَبْغِى بَعْضُهُمْ عَلَىٰ بَعْضٍ إِلَّا ٱلَّذِينَ ءَامَنُوا۟ وَعَمِلُوا۟ ٱلصَّـٰلِحَـٰتِ وَقَلِيلٌۭ مَّا هُمْۗ وَظَنَّ دَاوُۥدُ أَنَّمَا فَتَنَّـٰهُ فَٱسْتَغْفَرَ رَبَّهُۥ وَخَرَّ رَاكِعًۭا وَأَنَابَ ۩</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7674BAE-683F-FD68-A034-981B3DA03AFE}"/>
              </a:ext>
            </a:extLst>
          </p:cNvPr>
          <p:cNvSpPr txBox="1"/>
          <p:nvPr/>
        </p:nvSpPr>
        <p:spPr>
          <a:xfrm>
            <a:off x="2060712" y="4542172"/>
            <a:ext cx="8070575" cy="1477328"/>
          </a:xfrm>
          <a:prstGeom prst="rect">
            <a:avLst/>
          </a:prstGeom>
          <a:noFill/>
        </p:spPr>
        <p:txBody>
          <a:bodyPr wrap="square">
            <a:spAutoFit/>
          </a:bodyPr>
          <a:lstStyle/>
          <a:p>
            <a:pPr algn="ctr" fontAlgn="base"/>
            <a:r>
              <a:rPr lang="en-US" dirty="0"/>
              <a:t>(David) said: "He has undoubtedly wronged thee in demanding thy (single) ewe to be added to his (flock of) ewes: truly many are the partners (in business) who wrong each other: Not so do those who believe and work deeds of righteousness, and how few are they?"... and David gathered that We had tried him: he asked forgiveness of his Lord, fell down, bowing (in prostration), and turned (to Allah in repentance).</a:t>
            </a:r>
          </a:p>
        </p:txBody>
      </p:sp>
      <p:sp>
        <p:nvSpPr>
          <p:cNvPr id="3" name="TextBox 2">
            <a:extLst>
              <a:ext uri="{FF2B5EF4-FFF2-40B4-BE49-F238E27FC236}">
                <a16:creationId xmlns:a16="http://schemas.microsoft.com/office/drawing/2014/main" id="{0C2785FF-F7A5-4728-4EE1-F12639515ADC}"/>
              </a:ext>
            </a:extLst>
          </p:cNvPr>
          <p:cNvSpPr txBox="1"/>
          <p:nvPr/>
        </p:nvSpPr>
        <p:spPr>
          <a:xfrm>
            <a:off x="3109338" y="42343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0164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B37A-365C-85E1-DA22-153B2D6FA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62991-70C8-9526-238D-739D2AE68FB7}"/>
              </a:ext>
            </a:extLst>
          </p:cNvPr>
          <p:cNvSpPr>
            <a:spLocks noGrp="1"/>
          </p:cNvSpPr>
          <p:nvPr>
            <p:ph type="title"/>
          </p:nvPr>
        </p:nvSpPr>
        <p:spPr>
          <a:xfrm>
            <a:off x="1845567" y="1946771"/>
            <a:ext cx="8500865" cy="3450327"/>
          </a:xfrm>
        </p:spPr>
        <p:txBody>
          <a:bodyPr>
            <a:noAutofit/>
          </a:bodyPr>
          <a:lstStyle/>
          <a:p>
            <a:r>
              <a:rPr lang="ar-EG" sz="6000" b="0" dirty="0"/>
              <a:t>وَنُفِخَ فِى ٱلصُّورِ فَإِذَا هُم مِّنَ ٱلْأَجْدَاثِ إِلَىٰ رَبِّهِمْ يَنسِلُونَ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CC4145D-2A45-704E-BA50-EB731587A989}"/>
              </a:ext>
            </a:extLst>
          </p:cNvPr>
          <p:cNvSpPr txBox="1"/>
          <p:nvPr/>
        </p:nvSpPr>
        <p:spPr>
          <a:xfrm>
            <a:off x="2060713" y="4466930"/>
            <a:ext cx="8070575" cy="707886"/>
          </a:xfrm>
          <a:prstGeom prst="rect">
            <a:avLst/>
          </a:prstGeom>
          <a:noFill/>
        </p:spPr>
        <p:txBody>
          <a:bodyPr wrap="square">
            <a:spAutoFit/>
          </a:bodyPr>
          <a:lstStyle/>
          <a:p>
            <a:pPr algn="ctr" fontAlgn="base"/>
            <a:r>
              <a:rPr lang="en-US" sz="2000" dirty="0"/>
              <a:t>The trumpet shall be sounded, when behold! from the </a:t>
            </a:r>
            <a:r>
              <a:rPr lang="en-US" sz="2000" dirty="0" err="1"/>
              <a:t>sepulchres</a:t>
            </a:r>
            <a:r>
              <a:rPr lang="en-US" sz="2000" dirty="0"/>
              <a:t> (men) will rush forth to their Lord!</a:t>
            </a:r>
          </a:p>
        </p:txBody>
      </p:sp>
      <p:sp>
        <p:nvSpPr>
          <p:cNvPr id="3" name="TextBox 2">
            <a:extLst>
              <a:ext uri="{FF2B5EF4-FFF2-40B4-BE49-F238E27FC236}">
                <a16:creationId xmlns:a16="http://schemas.microsoft.com/office/drawing/2014/main" id="{9F773B0C-15CE-61CC-B501-21D8C37C1588}"/>
              </a:ext>
            </a:extLst>
          </p:cNvPr>
          <p:cNvSpPr txBox="1"/>
          <p:nvPr/>
        </p:nvSpPr>
        <p:spPr>
          <a:xfrm>
            <a:off x="2538214" y="415915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168038711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AE18F-8F95-6283-A87C-26D463914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38A2F-9BE5-030F-B8C9-BC53A029D979}"/>
              </a:ext>
            </a:extLst>
          </p:cNvPr>
          <p:cNvSpPr>
            <a:spLocks noGrp="1"/>
          </p:cNvSpPr>
          <p:nvPr>
            <p:ph type="title"/>
          </p:nvPr>
        </p:nvSpPr>
        <p:spPr>
          <a:xfrm>
            <a:off x="1728126" y="1955162"/>
            <a:ext cx="8735747" cy="3450327"/>
          </a:xfrm>
        </p:spPr>
        <p:txBody>
          <a:bodyPr>
            <a:noAutofit/>
          </a:bodyPr>
          <a:lstStyle/>
          <a:p>
            <a:r>
              <a:rPr lang="ar-EG" sz="6000" b="0" dirty="0"/>
              <a:t>فَغَفَرْنَا لَهُۥ ذَٰلِكَ ۖ وَإِنَّ لَهُۥ عِندَنَا لَزُلْفَىٰ وَحُسْنَ مَـَٔابٍۢ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C16E29-D30E-852F-728D-A15D19BFB4B4}"/>
              </a:ext>
            </a:extLst>
          </p:cNvPr>
          <p:cNvSpPr txBox="1"/>
          <p:nvPr/>
        </p:nvSpPr>
        <p:spPr>
          <a:xfrm>
            <a:off x="2060711" y="4499011"/>
            <a:ext cx="8070575" cy="707886"/>
          </a:xfrm>
          <a:prstGeom prst="rect">
            <a:avLst/>
          </a:prstGeom>
          <a:noFill/>
        </p:spPr>
        <p:txBody>
          <a:bodyPr wrap="square">
            <a:spAutoFit/>
          </a:bodyPr>
          <a:lstStyle/>
          <a:p>
            <a:pPr algn="ctr" fontAlgn="base"/>
            <a:r>
              <a:rPr lang="en-US" sz="2000" dirty="0"/>
              <a:t>So We forgave him this (lapse): he enjoyed, indeed, a Near Approach to Us, and a beautiful place of (Final) Return.</a:t>
            </a:r>
          </a:p>
        </p:txBody>
      </p:sp>
      <p:sp>
        <p:nvSpPr>
          <p:cNvPr id="3" name="TextBox 2">
            <a:extLst>
              <a:ext uri="{FF2B5EF4-FFF2-40B4-BE49-F238E27FC236}">
                <a16:creationId xmlns:a16="http://schemas.microsoft.com/office/drawing/2014/main" id="{559763C9-FC25-7192-6961-3B84A4C11AED}"/>
              </a:ext>
            </a:extLst>
          </p:cNvPr>
          <p:cNvSpPr txBox="1"/>
          <p:nvPr/>
        </p:nvSpPr>
        <p:spPr>
          <a:xfrm>
            <a:off x="4116016" y="40626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887879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0A10-D594-9D53-7AF4-4166A3D51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77FC1-2355-1FAB-45D1-513F1E136AF7}"/>
              </a:ext>
            </a:extLst>
          </p:cNvPr>
          <p:cNvSpPr>
            <a:spLocks noGrp="1"/>
          </p:cNvSpPr>
          <p:nvPr>
            <p:ph type="title"/>
          </p:nvPr>
        </p:nvSpPr>
        <p:spPr>
          <a:xfrm>
            <a:off x="1728127" y="1342766"/>
            <a:ext cx="8735747" cy="3450327"/>
          </a:xfrm>
        </p:spPr>
        <p:txBody>
          <a:bodyPr>
            <a:noAutofit/>
          </a:bodyPr>
          <a:lstStyle/>
          <a:p>
            <a:r>
              <a:rPr lang="ar-EG" sz="5000" b="0" dirty="0"/>
              <a:t>يَـٰدَاوُۥدُ إِنَّا جَعَلْنَـٰكَ خَلِيفَةًۭ فِى ٱلْأَرْضِ فَٱحْكُم بَيْنَ ٱلنَّاسِ بِٱلْحَقِّ وَلَا تَتَّبِعِ ٱلْهَوَىٰ فَيُضِلَّكَ عَن سَبِيلِ ٱللَّهِۚ إِنَّ ٱلَّذِينَ يَضِلُّونَ عَن سَبِيلِ ٱللَّهِ لَهُمْ عَذَابٌۭ شَدِيدٌۢ بِمَا نَسُوا۟ يَوْمَ ٱلْحِسَابِ</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C7383B-2C29-46A9-1741-41F694AB196C}"/>
              </a:ext>
            </a:extLst>
          </p:cNvPr>
          <p:cNvSpPr txBox="1"/>
          <p:nvPr/>
        </p:nvSpPr>
        <p:spPr>
          <a:xfrm>
            <a:off x="2060712" y="4412377"/>
            <a:ext cx="8070575" cy="1631216"/>
          </a:xfrm>
          <a:prstGeom prst="rect">
            <a:avLst/>
          </a:prstGeom>
          <a:noFill/>
        </p:spPr>
        <p:txBody>
          <a:bodyPr wrap="square">
            <a:spAutoFit/>
          </a:bodyPr>
          <a:lstStyle/>
          <a:p>
            <a:pPr algn="ctr" fontAlgn="base"/>
            <a:r>
              <a:rPr lang="en-US" sz="2000" dirty="0"/>
              <a:t>O David! We did indeed make thee a vicegerent on earth: so judge thou between men in truth (and justice): Nor follow thou the lusts (of thy heart), for they will mislead thee from the Path of Allah: for those who wander astray from the Path of Allah, is a Penalty Grievous, for that they forget the Day of Account.</a:t>
            </a:r>
          </a:p>
        </p:txBody>
      </p:sp>
      <p:sp>
        <p:nvSpPr>
          <p:cNvPr id="3" name="TextBox 2">
            <a:extLst>
              <a:ext uri="{FF2B5EF4-FFF2-40B4-BE49-F238E27FC236}">
                <a16:creationId xmlns:a16="http://schemas.microsoft.com/office/drawing/2014/main" id="{E3285814-7B97-9BA2-6D62-6923CA6AB6B4}"/>
              </a:ext>
            </a:extLst>
          </p:cNvPr>
          <p:cNvSpPr txBox="1"/>
          <p:nvPr/>
        </p:nvSpPr>
        <p:spPr>
          <a:xfrm>
            <a:off x="1918103" y="40290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2696146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EDAB9-99F1-DD89-52DC-291AE4179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D5055-DF25-547F-4A36-0AF40B995DE4}"/>
              </a:ext>
            </a:extLst>
          </p:cNvPr>
          <p:cNvSpPr>
            <a:spLocks noGrp="1"/>
          </p:cNvSpPr>
          <p:nvPr>
            <p:ph type="title"/>
          </p:nvPr>
        </p:nvSpPr>
        <p:spPr>
          <a:xfrm>
            <a:off x="1728127" y="1653159"/>
            <a:ext cx="8735747" cy="3450327"/>
          </a:xfrm>
        </p:spPr>
        <p:txBody>
          <a:bodyPr>
            <a:noAutofit/>
          </a:bodyPr>
          <a:lstStyle/>
          <a:p>
            <a:r>
              <a:rPr lang="ar-EG" sz="6000" b="0" dirty="0"/>
              <a:t>وَمَا خَلَقْنَا ٱلسَّمَآءَ وَٱلْأَرْضَ وَمَا بَيْنَهُمَا بَـٰطِلًۭاۚ ذَٰلِكَ ظَنُّ ٱلَّذِينَ كَفَرُوا۟ ۚ فَوَيْلٌۭ لِّلَّذِينَ كَفَرُوا۟ مِنَ ٱلنَّارِ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C0C67C-0F64-4AA5-10F3-1362D64EA5B8}"/>
              </a:ext>
            </a:extLst>
          </p:cNvPr>
          <p:cNvSpPr txBox="1"/>
          <p:nvPr/>
        </p:nvSpPr>
        <p:spPr>
          <a:xfrm>
            <a:off x="2060712" y="4697603"/>
            <a:ext cx="8070575" cy="1015663"/>
          </a:xfrm>
          <a:prstGeom prst="rect">
            <a:avLst/>
          </a:prstGeom>
          <a:noFill/>
        </p:spPr>
        <p:txBody>
          <a:bodyPr wrap="square">
            <a:spAutoFit/>
          </a:bodyPr>
          <a:lstStyle/>
          <a:p>
            <a:pPr algn="ctr" fontAlgn="base"/>
            <a:r>
              <a:rPr lang="en-US" sz="2000" dirty="0"/>
              <a:t>Not without purpose did We create heaven and earth and all between! that were the thought of Unbelievers! but woe to the Unbelievers because of the Fire (of Hell)!</a:t>
            </a:r>
          </a:p>
        </p:txBody>
      </p:sp>
      <p:sp>
        <p:nvSpPr>
          <p:cNvPr id="3" name="TextBox 2">
            <a:extLst>
              <a:ext uri="{FF2B5EF4-FFF2-40B4-BE49-F238E27FC236}">
                <a16:creationId xmlns:a16="http://schemas.microsoft.com/office/drawing/2014/main" id="{5CB65CBE-A8FA-44D5-0F59-A49445BB43F6}"/>
              </a:ext>
            </a:extLst>
          </p:cNvPr>
          <p:cNvSpPr txBox="1"/>
          <p:nvPr/>
        </p:nvSpPr>
        <p:spPr>
          <a:xfrm>
            <a:off x="2480166" y="43059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4469890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AE70B-51EB-56F2-2297-0D1ADFBA7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D642F-EF88-4985-BBCB-7FF70E38A9EB}"/>
              </a:ext>
            </a:extLst>
          </p:cNvPr>
          <p:cNvSpPr>
            <a:spLocks noGrp="1"/>
          </p:cNvSpPr>
          <p:nvPr>
            <p:ph type="title"/>
          </p:nvPr>
        </p:nvSpPr>
        <p:spPr>
          <a:xfrm>
            <a:off x="1728127" y="1678326"/>
            <a:ext cx="8735747" cy="3450327"/>
          </a:xfrm>
        </p:spPr>
        <p:txBody>
          <a:bodyPr>
            <a:noAutofit/>
          </a:bodyPr>
          <a:lstStyle/>
          <a:p>
            <a:r>
              <a:rPr lang="ar-EG" sz="6000" b="0" dirty="0"/>
              <a:t>أَمْ نَجْعَلُ ٱلَّذِينَ ءَامَنُوا۟ وَعَمِلُوا۟ ٱلصَّـٰلِحَـٰتِ كَٱلْمُفْسِدِينَ فِى ٱلْأَرْضِ أَمْ نَجْعَلُ ٱلْمُتَّقِينَ كَٱلْفُجَّارِ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AACEF2D-6EA0-9929-B055-DC48813F259C}"/>
              </a:ext>
            </a:extLst>
          </p:cNvPr>
          <p:cNvSpPr txBox="1"/>
          <p:nvPr/>
        </p:nvSpPr>
        <p:spPr>
          <a:xfrm>
            <a:off x="2060712" y="4638880"/>
            <a:ext cx="8070575" cy="1015663"/>
          </a:xfrm>
          <a:prstGeom prst="rect">
            <a:avLst/>
          </a:prstGeom>
          <a:noFill/>
        </p:spPr>
        <p:txBody>
          <a:bodyPr wrap="square">
            <a:spAutoFit/>
          </a:bodyPr>
          <a:lstStyle/>
          <a:p>
            <a:pPr algn="ctr" fontAlgn="base"/>
            <a:r>
              <a:rPr lang="en-US" sz="2000" dirty="0"/>
              <a:t>Shall We treat those who believe and work deeds of righteousness, the same as those who do mischief on earth? Shall We treat those who guard against evil, the same as those who turn aside from the right?</a:t>
            </a:r>
          </a:p>
        </p:txBody>
      </p:sp>
      <p:sp>
        <p:nvSpPr>
          <p:cNvPr id="3" name="TextBox 2">
            <a:extLst>
              <a:ext uri="{FF2B5EF4-FFF2-40B4-BE49-F238E27FC236}">
                <a16:creationId xmlns:a16="http://schemas.microsoft.com/office/drawing/2014/main" id="{D2913D43-DBED-81D6-F5E5-54C5858C66ED}"/>
              </a:ext>
            </a:extLst>
          </p:cNvPr>
          <p:cNvSpPr txBox="1"/>
          <p:nvPr/>
        </p:nvSpPr>
        <p:spPr>
          <a:xfrm>
            <a:off x="3050617" y="43311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745780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5F938-A504-98A3-3F0F-4EF6F4DA6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9A854-211A-2BCE-087D-C8B26126EF6B}"/>
              </a:ext>
            </a:extLst>
          </p:cNvPr>
          <p:cNvSpPr>
            <a:spLocks noGrp="1"/>
          </p:cNvSpPr>
          <p:nvPr>
            <p:ph type="title"/>
          </p:nvPr>
        </p:nvSpPr>
        <p:spPr>
          <a:xfrm>
            <a:off x="1728127" y="1862884"/>
            <a:ext cx="8735747" cy="3450327"/>
          </a:xfrm>
        </p:spPr>
        <p:txBody>
          <a:bodyPr>
            <a:noAutofit/>
          </a:bodyPr>
          <a:lstStyle/>
          <a:p>
            <a:r>
              <a:rPr lang="ar-EG" sz="6000" b="0" dirty="0"/>
              <a:t>كِتَـٰبٌ أَنزَلْنَـٰهُ إِلَيْكَ مُبَـٰرَكٌۭ لِّيَدَّبَّرُوٓا۟ ءَايَـٰتِهِۦ وَلِيَتَذَكَّرَ أُو۟لُوا۟ ٱلْأَلْبَـٰبِ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3AAEF8-1836-16AA-DC68-39457D0112ED}"/>
              </a:ext>
            </a:extLst>
          </p:cNvPr>
          <p:cNvSpPr txBox="1"/>
          <p:nvPr/>
        </p:nvSpPr>
        <p:spPr>
          <a:xfrm>
            <a:off x="2060712" y="4348569"/>
            <a:ext cx="8070575" cy="1015663"/>
          </a:xfrm>
          <a:prstGeom prst="rect">
            <a:avLst/>
          </a:prstGeom>
          <a:noFill/>
        </p:spPr>
        <p:txBody>
          <a:bodyPr wrap="square">
            <a:spAutoFit/>
          </a:bodyPr>
          <a:lstStyle/>
          <a:p>
            <a:pPr algn="ctr" fontAlgn="base"/>
            <a:r>
              <a:rPr lang="en-US" sz="2000" dirty="0"/>
              <a:t>(Here is) a Book which We have sent down unto thee, full of blessings, that they may mediate on its Signs, and that men of understanding may receive admonition.</a:t>
            </a:r>
          </a:p>
        </p:txBody>
      </p:sp>
      <p:sp>
        <p:nvSpPr>
          <p:cNvPr id="3" name="TextBox 2">
            <a:extLst>
              <a:ext uri="{FF2B5EF4-FFF2-40B4-BE49-F238E27FC236}">
                <a16:creationId xmlns:a16="http://schemas.microsoft.com/office/drawing/2014/main" id="{53084F4A-BE56-5E3D-2C6A-2138233B16C4}"/>
              </a:ext>
            </a:extLst>
          </p:cNvPr>
          <p:cNvSpPr txBox="1"/>
          <p:nvPr/>
        </p:nvSpPr>
        <p:spPr>
          <a:xfrm>
            <a:off x="2354331" y="39897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2563497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F9B17-F292-909D-9E2A-FA50021AC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C3DFB-9B53-C4AF-638D-AC1F58AB119C}"/>
              </a:ext>
            </a:extLst>
          </p:cNvPr>
          <p:cNvSpPr>
            <a:spLocks noGrp="1"/>
          </p:cNvSpPr>
          <p:nvPr>
            <p:ph type="title"/>
          </p:nvPr>
        </p:nvSpPr>
        <p:spPr>
          <a:xfrm>
            <a:off x="1728126" y="1963552"/>
            <a:ext cx="8735747" cy="3450327"/>
          </a:xfrm>
        </p:spPr>
        <p:txBody>
          <a:bodyPr>
            <a:noAutofit/>
          </a:bodyPr>
          <a:lstStyle/>
          <a:p>
            <a:r>
              <a:rPr lang="ar-EG" sz="6000" b="0" dirty="0"/>
              <a:t>وَوَهَبْنَا لِدَاوُۥدَ سُلَيْمَـٰنَۚ نِعْمَ ٱلْعَبْدُۖ إِنَّهُۥٓ أَوَّابٌ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527BB14-7809-C072-2AF8-36C99894DD4E}"/>
              </a:ext>
            </a:extLst>
          </p:cNvPr>
          <p:cNvSpPr txBox="1"/>
          <p:nvPr/>
        </p:nvSpPr>
        <p:spPr>
          <a:xfrm>
            <a:off x="2060711" y="4346369"/>
            <a:ext cx="8070575" cy="707886"/>
          </a:xfrm>
          <a:prstGeom prst="rect">
            <a:avLst/>
          </a:prstGeom>
          <a:noFill/>
        </p:spPr>
        <p:txBody>
          <a:bodyPr wrap="square">
            <a:spAutoFit/>
          </a:bodyPr>
          <a:lstStyle/>
          <a:p>
            <a:pPr algn="ctr" fontAlgn="base"/>
            <a:r>
              <a:rPr lang="en-US" sz="2000" dirty="0"/>
              <a:t>To David We gave Solomon (for a son),- How excellent in Our service! Ever did he turn (to Us)!</a:t>
            </a:r>
          </a:p>
        </p:txBody>
      </p:sp>
      <p:sp>
        <p:nvSpPr>
          <p:cNvPr id="3" name="TextBox 2">
            <a:extLst>
              <a:ext uri="{FF2B5EF4-FFF2-40B4-BE49-F238E27FC236}">
                <a16:creationId xmlns:a16="http://schemas.microsoft.com/office/drawing/2014/main" id="{E60085BC-D715-8BFD-D921-AD1079563D0A}"/>
              </a:ext>
            </a:extLst>
          </p:cNvPr>
          <p:cNvSpPr txBox="1"/>
          <p:nvPr/>
        </p:nvSpPr>
        <p:spPr>
          <a:xfrm>
            <a:off x="4988473" y="40385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6595634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07920-C56D-49C0-1B09-0EF4A88D5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723A1-61BC-BB36-45B0-EB24088E4282}"/>
              </a:ext>
            </a:extLst>
          </p:cNvPr>
          <p:cNvSpPr>
            <a:spLocks noGrp="1"/>
          </p:cNvSpPr>
          <p:nvPr>
            <p:ph type="title"/>
          </p:nvPr>
        </p:nvSpPr>
        <p:spPr>
          <a:xfrm>
            <a:off x="1728126" y="2080998"/>
            <a:ext cx="8735747" cy="3450327"/>
          </a:xfrm>
        </p:spPr>
        <p:txBody>
          <a:bodyPr>
            <a:noAutofit/>
          </a:bodyPr>
          <a:lstStyle/>
          <a:p>
            <a:r>
              <a:rPr lang="ar-EG" sz="6000" b="0" dirty="0"/>
              <a:t>إِذْ عُرِضَ عَلَيْهِ بِٱلْعَشِىِّ ٱلصَّـٰفِنَـٰتُ ٱلْجِيَادُ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1491A8A-8511-82A7-2F47-1955F3203F75}"/>
              </a:ext>
            </a:extLst>
          </p:cNvPr>
          <p:cNvSpPr txBox="1"/>
          <p:nvPr/>
        </p:nvSpPr>
        <p:spPr>
          <a:xfrm>
            <a:off x="2060711" y="4547042"/>
            <a:ext cx="8070575" cy="707886"/>
          </a:xfrm>
          <a:prstGeom prst="rect">
            <a:avLst/>
          </a:prstGeom>
          <a:noFill/>
        </p:spPr>
        <p:txBody>
          <a:bodyPr wrap="square">
            <a:spAutoFit/>
          </a:bodyPr>
          <a:lstStyle/>
          <a:p>
            <a:pPr algn="ctr" fontAlgn="base"/>
            <a:r>
              <a:rPr lang="en-US" sz="2000" dirty="0"/>
              <a:t>Behold, there were brought before him, at eventide coursers of the highest breeding, and swift of foot;</a:t>
            </a:r>
          </a:p>
        </p:txBody>
      </p:sp>
      <p:sp>
        <p:nvSpPr>
          <p:cNvPr id="3" name="TextBox 2">
            <a:extLst>
              <a:ext uri="{FF2B5EF4-FFF2-40B4-BE49-F238E27FC236}">
                <a16:creationId xmlns:a16="http://schemas.microsoft.com/office/drawing/2014/main" id="{6CF00234-98DF-571E-E4E1-FC9917C957A0}"/>
              </a:ext>
            </a:extLst>
          </p:cNvPr>
          <p:cNvSpPr txBox="1"/>
          <p:nvPr/>
        </p:nvSpPr>
        <p:spPr>
          <a:xfrm>
            <a:off x="4887805" y="41560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8528854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A3554-5445-C60F-6AFF-162D0E031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5F007-9FED-A46F-93E1-8F4805B5866E}"/>
              </a:ext>
            </a:extLst>
          </p:cNvPr>
          <p:cNvSpPr>
            <a:spLocks noGrp="1"/>
          </p:cNvSpPr>
          <p:nvPr>
            <p:ph type="title"/>
          </p:nvPr>
        </p:nvSpPr>
        <p:spPr>
          <a:xfrm>
            <a:off x="1728126" y="1963552"/>
            <a:ext cx="8735747" cy="3450327"/>
          </a:xfrm>
        </p:spPr>
        <p:txBody>
          <a:bodyPr>
            <a:noAutofit/>
          </a:bodyPr>
          <a:lstStyle/>
          <a:p>
            <a:r>
              <a:rPr lang="ar-EG" sz="6000" b="0" dirty="0"/>
              <a:t>فَقَالَ إِنِّىٓ أَحْبَبْتُ حُبَّ ٱلْخَيْرِ عَن ذِكْرِ رَبِّى حَتَّىٰ تَوَارَتْ بِٱلْحِجَابِ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CA82B0-30FC-C60C-5525-A7D884F3CBCE}"/>
              </a:ext>
            </a:extLst>
          </p:cNvPr>
          <p:cNvSpPr txBox="1"/>
          <p:nvPr/>
        </p:nvSpPr>
        <p:spPr>
          <a:xfrm>
            <a:off x="2060711" y="4441405"/>
            <a:ext cx="8070575" cy="707886"/>
          </a:xfrm>
          <a:prstGeom prst="rect">
            <a:avLst/>
          </a:prstGeom>
          <a:noFill/>
        </p:spPr>
        <p:txBody>
          <a:bodyPr wrap="square">
            <a:spAutoFit/>
          </a:bodyPr>
          <a:lstStyle/>
          <a:p>
            <a:pPr algn="ctr" fontAlgn="base"/>
            <a:r>
              <a:rPr lang="en-US" sz="2000" dirty="0"/>
              <a:t>And he said, "Truly do I love the love of good, with a view to the glory of my Lord,"- until (the sun) was hidden in the veil (of night):</a:t>
            </a:r>
          </a:p>
        </p:txBody>
      </p:sp>
      <p:sp>
        <p:nvSpPr>
          <p:cNvPr id="3" name="TextBox 2">
            <a:extLst>
              <a:ext uri="{FF2B5EF4-FFF2-40B4-BE49-F238E27FC236}">
                <a16:creationId xmlns:a16="http://schemas.microsoft.com/office/drawing/2014/main" id="{FF65EC0E-878E-FA91-4545-8782013504F4}"/>
              </a:ext>
            </a:extLst>
          </p:cNvPr>
          <p:cNvSpPr txBox="1"/>
          <p:nvPr/>
        </p:nvSpPr>
        <p:spPr>
          <a:xfrm>
            <a:off x="2446609" y="41218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4458629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8521-817E-B7B6-9145-DD9F36362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2702F-13DB-E71B-2117-A64109FF3A16}"/>
              </a:ext>
            </a:extLst>
          </p:cNvPr>
          <p:cNvSpPr>
            <a:spLocks noGrp="1"/>
          </p:cNvSpPr>
          <p:nvPr>
            <p:ph type="title"/>
          </p:nvPr>
        </p:nvSpPr>
        <p:spPr>
          <a:xfrm>
            <a:off x="1728126" y="1963552"/>
            <a:ext cx="8735747" cy="3450327"/>
          </a:xfrm>
        </p:spPr>
        <p:txBody>
          <a:bodyPr>
            <a:noAutofit/>
          </a:bodyPr>
          <a:lstStyle/>
          <a:p>
            <a:r>
              <a:rPr lang="ar-EG" sz="6000" b="0" dirty="0"/>
              <a:t>رُدُّوهَا عَلَىَّ ۖ فَطَفِقَ مَسْحًۢا بِٱلسُّوقِ وَٱلْأَعْنَاقِ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8E8044-88D4-255C-2F17-6C768FDB69D9}"/>
              </a:ext>
            </a:extLst>
          </p:cNvPr>
          <p:cNvSpPr txBox="1"/>
          <p:nvPr/>
        </p:nvSpPr>
        <p:spPr>
          <a:xfrm>
            <a:off x="2060711" y="4555372"/>
            <a:ext cx="8070575" cy="707886"/>
          </a:xfrm>
          <a:prstGeom prst="rect">
            <a:avLst/>
          </a:prstGeom>
          <a:noFill/>
        </p:spPr>
        <p:txBody>
          <a:bodyPr wrap="square">
            <a:spAutoFit/>
          </a:bodyPr>
          <a:lstStyle/>
          <a:p>
            <a:pPr algn="ctr" fontAlgn="base"/>
            <a:r>
              <a:rPr lang="en-US" sz="2000" dirty="0"/>
              <a:t>"Bring them back to me." then began he to pass his hand over (their) legs and their necks.</a:t>
            </a:r>
          </a:p>
        </p:txBody>
      </p:sp>
      <p:sp>
        <p:nvSpPr>
          <p:cNvPr id="3" name="TextBox 2">
            <a:extLst>
              <a:ext uri="{FF2B5EF4-FFF2-40B4-BE49-F238E27FC236}">
                <a16:creationId xmlns:a16="http://schemas.microsoft.com/office/drawing/2014/main" id="{DA4E1659-D1D1-373B-9388-94D4530909E6}"/>
              </a:ext>
            </a:extLst>
          </p:cNvPr>
          <p:cNvSpPr txBox="1"/>
          <p:nvPr/>
        </p:nvSpPr>
        <p:spPr>
          <a:xfrm>
            <a:off x="4510301" y="41336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94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FA029-E149-6439-1474-E0CCBDDDE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13746-F75B-55DB-B12B-339A0C375102}"/>
              </a:ext>
            </a:extLst>
          </p:cNvPr>
          <p:cNvSpPr>
            <a:spLocks noGrp="1"/>
          </p:cNvSpPr>
          <p:nvPr>
            <p:ph type="title"/>
          </p:nvPr>
        </p:nvSpPr>
        <p:spPr>
          <a:xfrm>
            <a:off x="1728126" y="2030664"/>
            <a:ext cx="8735747" cy="3450327"/>
          </a:xfrm>
        </p:spPr>
        <p:txBody>
          <a:bodyPr>
            <a:noAutofit/>
          </a:bodyPr>
          <a:lstStyle/>
          <a:p>
            <a:r>
              <a:rPr lang="ar-EG" sz="6000" b="0" dirty="0"/>
              <a:t>وَلَقَدْ فَتَنَّا سُلَيْمَـٰنَ وَأَلْقَيْنَا عَلَىٰ كُرْسِيِّهِۦ جَسَدًۭا ثُمَّ أَنَابَ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10AE0E-798F-A278-441A-2D9D46F00837}"/>
              </a:ext>
            </a:extLst>
          </p:cNvPr>
          <p:cNvSpPr txBox="1"/>
          <p:nvPr/>
        </p:nvSpPr>
        <p:spPr>
          <a:xfrm>
            <a:off x="2060711" y="4521816"/>
            <a:ext cx="8070575" cy="707886"/>
          </a:xfrm>
          <a:prstGeom prst="rect">
            <a:avLst/>
          </a:prstGeom>
          <a:noFill/>
        </p:spPr>
        <p:txBody>
          <a:bodyPr wrap="square">
            <a:spAutoFit/>
          </a:bodyPr>
          <a:lstStyle/>
          <a:p>
            <a:pPr algn="ctr" fontAlgn="base"/>
            <a:r>
              <a:rPr lang="en-US" sz="2000" dirty="0"/>
              <a:t>And We did try Solomon: We placed on his throne a body (without life); but he did turn (to Us in true devotion):</a:t>
            </a:r>
          </a:p>
        </p:txBody>
      </p:sp>
      <p:sp>
        <p:nvSpPr>
          <p:cNvPr id="3" name="TextBox 2">
            <a:extLst>
              <a:ext uri="{FF2B5EF4-FFF2-40B4-BE49-F238E27FC236}">
                <a16:creationId xmlns:a16="http://schemas.microsoft.com/office/drawing/2014/main" id="{6A74551E-D2C1-72AF-F669-EEDCEC7A0BB9}"/>
              </a:ext>
            </a:extLst>
          </p:cNvPr>
          <p:cNvSpPr txBox="1"/>
          <p:nvPr/>
        </p:nvSpPr>
        <p:spPr>
          <a:xfrm>
            <a:off x="4015351" y="409168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4243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78AD2-29A0-59A1-E976-DC4AECFAF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AE959-428A-E801-77AC-DE6A8EA82F7D}"/>
              </a:ext>
            </a:extLst>
          </p:cNvPr>
          <p:cNvSpPr>
            <a:spLocks noGrp="1"/>
          </p:cNvSpPr>
          <p:nvPr>
            <p:ph type="title"/>
          </p:nvPr>
        </p:nvSpPr>
        <p:spPr>
          <a:xfrm>
            <a:off x="1845568" y="1846104"/>
            <a:ext cx="8500865" cy="3450327"/>
          </a:xfrm>
        </p:spPr>
        <p:txBody>
          <a:bodyPr>
            <a:noAutofit/>
          </a:bodyPr>
          <a:lstStyle/>
          <a:p>
            <a:r>
              <a:rPr lang="ar-EG" sz="6000" b="0" dirty="0"/>
              <a:t>قَالُوا۟ يَـٰوَيْلَنَا مَنۢ بَعَثَنَا مِن مَّرْقَدِنَا ۜ ۗ هَـٰذَا مَا وَعَدَ ٱلرَّحْمَـٰنُ وَصَدَقَ ٱلْمُرْسَلُونَ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4B7ED7-4645-4E81-F4D9-1571C5DB7F26}"/>
              </a:ext>
            </a:extLst>
          </p:cNvPr>
          <p:cNvSpPr txBox="1"/>
          <p:nvPr/>
        </p:nvSpPr>
        <p:spPr>
          <a:xfrm>
            <a:off x="2060712" y="4788599"/>
            <a:ext cx="8070575" cy="1015663"/>
          </a:xfrm>
          <a:prstGeom prst="rect">
            <a:avLst/>
          </a:prstGeom>
          <a:noFill/>
        </p:spPr>
        <p:txBody>
          <a:bodyPr wrap="square">
            <a:spAutoFit/>
          </a:bodyPr>
          <a:lstStyle/>
          <a:p>
            <a:pPr algn="ctr" fontAlgn="base"/>
            <a:r>
              <a:rPr lang="en-US" sz="2000" dirty="0"/>
              <a:t>They will say: "Ah! Woe unto us! Who hath raised us up from our beds of repose?"... (A voice will say:) "This is what (Allah) Most Gracious had promised. And true was the word of the messengers!"</a:t>
            </a:r>
          </a:p>
        </p:txBody>
      </p:sp>
      <p:sp>
        <p:nvSpPr>
          <p:cNvPr id="3" name="TextBox 2">
            <a:extLst>
              <a:ext uri="{FF2B5EF4-FFF2-40B4-BE49-F238E27FC236}">
                <a16:creationId xmlns:a16="http://schemas.microsoft.com/office/drawing/2014/main" id="{911B9F44-C9C0-E6BA-0D38-576F3C67294B}"/>
              </a:ext>
            </a:extLst>
          </p:cNvPr>
          <p:cNvSpPr txBox="1"/>
          <p:nvPr/>
        </p:nvSpPr>
        <p:spPr>
          <a:xfrm>
            <a:off x="4450905" y="44808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70273991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C12E0-3385-6632-362B-D899DB44D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F1F78-D1D3-C9C1-F3B8-289B267216E8}"/>
              </a:ext>
            </a:extLst>
          </p:cNvPr>
          <p:cNvSpPr>
            <a:spLocks noGrp="1"/>
          </p:cNvSpPr>
          <p:nvPr>
            <p:ph type="title"/>
          </p:nvPr>
        </p:nvSpPr>
        <p:spPr>
          <a:xfrm>
            <a:off x="1728127" y="1971941"/>
            <a:ext cx="8735747" cy="3450327"/>
          </a:xfrm>
        </p:spPr>
        <p:txBody>
          <a:bodyPr>
            <a:noAutofit/>
          </a:bodyPr>
          <a:lstStyle/>
          <a:p>
            <a:r>
              <a:rPr lang="ar-EG" sz="5400" b="0" dirty="0"/>
              <a:t>قَالَ رَبِّ ٱغْفِرْ لِى وَهَبْ لِى مُلْكًۭا لَّا يَنۢبَغِى لِأَحَدٍۢ مِّنۢ بَعْدِىٓۖ إِنَّكَ أَنتَ ٱلْوَهَّابُ</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BFF93C-640E-E00D-FB7A-4A7A41BF18D8}"/>
              </a:ext>
            </a:extLst>
          </p:cNvPr>
          <p:cNvSpPr txBox="1"/>
          <p:nvPr/>
        </p:nvSpPr>
        <p:spPr>
          <a:xfrm>
            <a:off x="2060712" y="4406605"/>
            <a:ext cx="8070575" cy="1015663"/>
          </a:xfrm>
          <a:prstGeom prst="rect">
            <a:avLst/>
          </a:prstGeom>
          <a:noFill/>
        </p:spPr>
        <p:txBody>
          <a:bodyPr wrap="square">
            <a:spAutoFit/>
          </a:bodyPr>
          <a:lstStyle/>
          <a:p>
            <a:pPr algn="ctr" fontAlgn="base"/>
            <a:r>
              <a:rPr lang="en-US" sz="2000" dirty="0"/>
              <a:t>He said, "O my Lord! Forgive me, and grant me a kingdom which, (it may be), suits not another after me: for Thou art the Grantor of Bounties (without measure).</a:t>
            </a:r>
          </a:p>
        </p:txBody>
      </p:sp>
      <p:sp>
        <p:nvSpPr>
          <p:cNvPr id="3" name="TextBox 2">
            <a:extLst>
              <a:ext uri="{FF2B5EF4-FFF2-40B4-BE49-F238E27FC236}">
                <a16:creationId xmlns:a16="http://schemas.microsoft.com/office/drawing/2014/main" id="{3722097E-6C23-00D6-ED6F-C58C4A6BF8F8}"/>
              </a:ext>
            </a:extLst>
          </p:cNvPr>
          <p:cNvSpPr txBox="1"/>
          <p:nvPr/>
        </p:nvSpPr>
        <p:spPr>
          <a:xfrm>
            <a:off x="2245275" y="40233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482312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161A-88CE-D9C2-8F42-F8A309C0E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635DF-C0F2-FDB4-2723-6AFC7BE83619}"/>
              </a:ext>
            </a:extLst>
          </p:cNvPr>
          <p:cNvSpPr>
            <a:spLocks noGrp="1"/>
          </p:cNvSpPr>
          <p:nvPr>
            <p:ph type="title"/>
          </p:nvPr>
        </p:nvSpPr>
        <p:spPr>
          <a:xfrm>
            <a:off x="1728126" y="2039053"/>
            <a:ext cx="8735747" cy="3450327"/>
          </a:xfrm>
        </p:spPr>
        <p:txBody>
          <a:bodyPr>
            <a:noAutofit/>
          </a:bodyPr>
          <a:lstStyle/>
          <a:p>
            <a:r>
              <a:rPr lang="ar-EG" sz="6000" b="0" dirty="0"/>
              <a:t>فَسَخَّرْنَا لَهُ ٱلرِّيحَ تَجْرِى بِأَمْرِهِۦ رُخَآءً حَيْثُ أَصَابَ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AE92F19-4564-C8B6-379B-73A47110DE93}"/>
              </a:ext>
            </a:extLst>
          </p:cNvPr>
          <p:cNvSpPr txBox="1"/>
          <p:nvPr/>
        </p:nvSpPr>
        <p:spPr>
          <a:xfrm>
            <a:off x="2060711" y="4473717"/>
            <a:ext cx="8070575" cy="707886"/>
          </a:xfrm>
          <a:prstGeom prst="rect">
            <a:avLst/>
          </a:prstGeom>
          <a:noFill/>
        </p:spPr>
        <p:txBody>
          <a:bodyPr wrap="square">
            <a:spAutoFit/>
          </a:bodyPr>
          <a:lstStyle/>
          <a:p>
            <a:pPr algn="ctr" fontAlgn="base"/>
            <a:r>
              <a:rPr lang="en-US" sz="2000" dirty="0"/>
              <a:t>Then We subjected the wind to his power, to flow gently to his order, Whithersoever he willed,-</a:t>
            </a:r>
          </a:p>
        </p:txBody>
      </p:sp>
      <p:sp>
        <p:nvSpPr>
          <p:cNvPr id="3" name="TextBox 2">
            <a:extLst>
              <a:ext uri="{FF2B5EF4-FFF2-40B4-BE49-F238E27FC236}">
                <a16:creationId xmlns:a16="http://schemas.microsoft.com/office/drawing/2014/main" id="{12367F44-0975-74B5-2214-231C8AC798EE}"/>
              </a:ext>
            </a:extLst>
          </p:cNvPr>
          <p:cNvSpPr txBox="1"/>
          <p:nvPr/>
        </p:nvSpPr>
        <p:spPr>
          <a:xfrm>
            <a:off x="4174742" y="41659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0254163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F9C79-A6FA-08E0-BDD0-1323BA4F2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4CE35-8278-1809-23EC-08E3205E2FB4}"/>
              </a:ext>
            </a:extLst>
          </p:cNvPr>
          <p:cNvSpPr>
            <a:spLocks noGrp="1"/>
          </p:cNvSpPr>
          <p:nvPr>
            <p:ph type="title"/>
          </p:nvPr>
        </p:nvSpPr>
        <p:spPr>
          <a:xfrm>
            <a:off x="1728126" y="2039053"/>
            <a:ext cx="8735747" cy="3450327"/>
          </a:xfrm>
        </p:spPr>
        <p:txBody>
          <a:bodyPr>
            <a:noAutofit/>
          </a:bodyPr>
          <a:lstStyle/>
          <a:p>
            <a:r>
              <a:rPr lang="ar-EG" sz="6000" b="0" dirty="0"/>
              <a:t>وَٱلشَّيَـٰطِينَ كُلَّ بَنَّآءٍۢ وَغَوَّاصٍۢ</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73B21A-81F4-1FDC-6599-AA3BCD175FDF}"/>
              </a:ext>
            </a:extLst>
          </p:cNvPr>
          <p:cNvSpPr txBox="1"/>
          <p:nvPr/>
        </p:nvSpPr>
        <p:spPr>
          <a:xfrm>
            <a:off x="2060711" y="4210271"/>
            <a:ext cx="8070575" cy="400110"/>
          </a:xfrm>
          <a:prstGeom prst="rect">
            <a:avLst/>
          </a:prstGeom>
          <a:noFill/>
        </p:spPr>
        <p:txBody>
          <a:bodyPr wrap="square">
            <a:spAutoFit/>
          </a:bodyPr>
          <a:lstStyle/>
          <a:p>
            <a:pPr algn="ctr" fontAlgn="base"/>
            <a:r>
              <a:rPr lang="en-US" sz="2000" dirty="0"/>
              <a:t>As also the evil ones, (including) every kind of builder and diver,-</a:t>
            </a:r>
          </a:p>
        </p:txBody>
      </p:sp>
      <p:sp>
        <p:nvSpPr>
          <p:cNvPr id="3" name="TextBox 2">
            <a:extLst>
              <a:ext uri="{FF2B5EF4-FFF2-40B4-BE49-F238E27FC236}">
                <a16:creationId xmlns:a16="http://schemas.microsoft.com/office/drawing/2014/main" id="{80794037-8ABD-5452-06E1-3AF8E794ECC9}"/>
              </a:ext>
            </a:extLst>
          </p:cNvPr>
          <p:cNvSpPr txBox="1"/>
          <p:nvPr/>
        </p:nvSpPr>
        <p:spPr>
          <a:xfrm>
            <a:off x="2270441" y="39024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628473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CAE1E-EB5A-44FD-0B9F-3E1676137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B0964-ACF2-2067-918B-60BE7DD5BBEC}"/>
              </a:ext>
            </a:extLst>
          </p:cNvPr>
          <p:cNvSpPr>
            <a:spLocks noGrp="1"/>
          </p:cNvSpPr>
          <p:nvPr>
            <p:ph type="title"/>
          </p:nvPr>
        </p:nvSpPr>
        <p:spPr>
          <a:xfrm>
            <a:off x="1728126" y="2039053"/>
            <a:ext cx="8735747" cy="3450327"/>
          </a:xfrm>
        </p:spPr>
        <p:txBody>
          <a:bodyPr>
            <a:noAutofit/>
          </a:bodyPr>
          <a:lstStyle/>
          <a:p>
            <a:r>
              <a:rPr lang="ar-EG" sz="6000" b="0" dirty="0"/>
              <a:t>وَءَاخَرِينَ مُقَرَّنِينَ فِى ٱلْأَصْفَادِ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7AEBB3-FFE9-2AA5-2021-A0D7D3D5E33A}"/>
              </a:ext>
            </a:extLst>
          </p:cNvPr>
          <p:cNvSpPr txBox="1"/>
          <p:nvPr/>
        </p:nvSpPr>
        <p:spPr>
          <a:xfrm>
            <a:off x="2060711" y="4151790"/>
            <a:ext cx="8070575" cy="400110"/>
          </a:xfrm>
          <a:prstGeom prst="rect">
            <a:avLst/>
          </a:prstGeom>
          <a:noFill/>
        </p:spPr>
        <p:txBody>
          <a:bodyPr wrap="square">
            <a:spAutoFit/>
          </a:bodyPr>
          <a:lstStyle/>
          <a:p>
            <a:pPr algn="ctr" fontAlgn="base"/>
            <a:r>
              <a:rPr lang="en-US" sz="2000" dirty="0"/>
              <a:t>As also others bound together in fetters.</a:t>
            </a:r>
          </a:p>
        </p:txBody>
      </p:sp>
      <p:sp>
        <p:nvSpPr>
          <p:cNvPr id="3" name="TextBox 2">
            <a:extLst>
              <a:ext uri="{FF2B5EF4-FFF2-40B4-BE49-F238E27FC236}">
                <a16:creationId xmlns:a16="http://schemas.microsoft.com/office/drawing/2014/main" id="{65E08DF8-9120-7EC5-16C1-26052621066A}"/>
              </a:ext>
            </a:extLst>
          </p:cNvPr>
          <p:cNvSpPr txBox="1"/>
          <p:nvPr/>
        </p:nvSpPr>
        <p:spPr>
          <a:xfrm>
            <a:off x="2127828" y="3764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2967375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F4FD-3185-4551-BAB6-0BFFA4DBF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467DD-7B4A-4A9D-9296-080EBDB1F0A4}"/>
              </a:ext>
            </a:extLst>
          </p:cNvPr>
          <p:cNvSpPr>
            <a:spLocks noGrp="1"/>
          </p:cNvSpPr>
          <p:nvPr>
            <p:ph type="title"/>
          </p:nvPr>
        </p:nvSpPr>
        <p:spPr>
          <a:xfrm>
            <a:off x="1728126" y="2055831"/>
            <a:ext cx="8735747" cy="3450327"/>
          </a:xfrm>
        </p:spPr>
        <p:txBody>
          <a:bodyPr>
            <a:noAutofit/>
          </a:bodyPr>
          <a:lstStyle/>
          <a:p>
            <a:r>
              <a:rPr lang="ar-EG" sz="6000" b="0" dirty="0"/>
              <a:t>هَـٰذَا عَطَآؤُنَا فَٱمْنُنْ أَوْ أَمْسِكْ بِغَيْرِ حِسَابٍۢ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0508C3E-11B9-E705-6DA9-E6BFCEE90313}"/>
              </a:ext>
            </a:extLst>
          </p:cNvPr>
          <p:cNvSpPr txBox="1"/>
          <p:nvPr/>
        </p:nvSpPr>
        <p:spPr>
          <a:xfrm>
            <a:off x="2060711" y="4487916"/>
            <a:ext cx="8070575" cy="707886"/>
          </a:xfrm>
          <a:prstGeom prst="rect">
            <a:avLst/>
          </a:prstGeom>
          <a:noFill/>
        </p:spPr>
        <p:txBody>
          <a:bodyPr wrap="square">
            <a:spAutoFit/>
          </a:bodyPr>
          <a:lstStyle/>
          <a:p>
            <a:pPr algn="ctr" fontAlgn="base"/>
            <a:r>
              <a:rPr lang="en-US" sz="2000" dirty="0"/>
              <a:t>"Such are Our Bounties: whether thou bestow them (on others) or withhold them, no account will be asked."</a:t>
            </a:r>
          </a:p>
        </p:txBody>
      </p:sp>
      <p:sp>
        <p:nvSpPr>
          <p:cNvPr id="3" name="TextBox 2">
            <a:extLst>
              <a:ext uri="{FF2B5EF4-FFF2-40B4-BE49-F238E27FC236}">
                <a16:creationId xmlns:a16="http://schemas.microsoft.com/office/drawing/2014/main" id="{DE209FEF-F55D-F284-B78F-FF45EB46F853}"/>
              </a:ext>
            </a:extLst>
          </p:cNvPr>
          <p:cNvSpPr txBox="1"/>
          <p:nvPr/>
        </p:nvSpPr>
        <p:spPr>
          <a:xfrm>
            <a:off x="4795527" y="41801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200518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659D2-7AE8-5621-8A44-32194E748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99735-6164-E889-17B4-6DB2167A00ED}"/>
              </a:ext>
            </a:extLst>
          </p:cNvPr>
          <p:cNvSpPr>
            <a:spLocks noGrp="1"/>
          </p:cNvSpPr>
          <p:nvPr>
            <p:ph type="title"/>
          </p:nvPr>
        </p:nvSpPr>
        <p:spPr>
          <a:xfrm>
            <a:off x="1728126" y="2055831"/>
            <a:ext cx="8735747" cy="3450327"/>
          </a:xfrm>
        </p:spPr>
        <p:txBody>
          <a:bodyPr>
            <a:noAutofit/>
          </a:bodyPr>
          <a:lstStyle/>
          <a:p>
            <a:r>
              <a:rPr lang="ar-EG" sz="6000" b="0" dirty="0"/>
              <a:t>وَإِنَّ لَهُۥ عِندَنَا لَزُلْفَىٰ وَحُسْنَ مَـَٔابٍۢ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2B00FD-A07C-6A0F-B759-2D6727AFD088}"/>
              </a:ext>
            </a:extLst>
          </p:cNvPr>
          <p:cNvSpPr txBox="1"/>
          <p:nvPr/>
        </p:nvSpPr>
        <p:spPr>
          <a:xfrm>
            <a:off x="2060711" y="4219468"/>
            <a:ext cx="8070575" cy="707886"/>
          </a:xfrm>
          <a:prstGeom prst="rect">
            <a:avLst/>
          </a:prstGeom>
          <a:noFill/>
        </p:spPr>
        <p:txBody>
          <a:bodyPr wrap="square">
            <a:spAutoFit/>
          </a:bodyPr>
          <a:lstStyle/>
          <a:p>
            <a:pPr algn="ctr" fontAlgn="base"/>
            <a:r>
              <a:rPr lang="en-US" sz="2000" dirty="0"/>
              <a:t>And he enjoyed, indeed, a Near Approach to Us, and a beautiful Place of (Final) Return.</a:t>
            </a:r>
          </a:p>
        </p:txBody>
      </p:sp>
      <p:sp>
        <p:nvSpPr>
          <p:cNvPr id="3" name="TextBox 2">
            <a:extLst>
              <a:ext uri="{FF2B5EF4-FFF2-40B4-BE49-F238E27FC236}">
                <a16:creationId xmlns:a16="http://schemas.microsoft.com/office/drawing/2014/main" id="{22B99E89-CBA7-8AFE-9E57-7E56BD1F0821}"/>
              </a:ext>
            </a:extLst>
          </p:cNvPr>
          <p:cNvSpPr txBox="1"/>
          <p:nvPr/>
        </p:nvSpPr>
        <p:spPr>
          <a:xfrm>
            <a:off x="1728126" y="37809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221965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BFC0B-873C-3A3C-7AB9-D9347CFFD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37814-F73B-F7DD-F744-E50C2FDB6C01}"/>
              </a:ext>
            </a:extLst>
          </p:cNvPr>
          <p:cNvSpPr>
            <a:spLocks noGrp="1"/>
          </p:cNvSpPr>
          <p:nvPr>
            <p:ph type="title"/>
          </p:nvPr>
        </p:nvSpPr>
        <p:spPr>
          <a:xfrm>
            <a:off x="1728126" y="1988719"/>
            <a:ext cx="8735747" cy="3450327"/>
          </a:xfrm>
        </p:spPr>
        <p:txBody>
          <a:bodyPr>
            <a:noAutofit/>
          </a:bodyPr>
          <a:lstStyle/>
          <a:p>
            <a:r>
              <a:rPr lang="ar-EG" sz="6000" b="0" dirty="0"/>
              <a:t>وَٱذْكُرْ عَبْدَنَآ أَيُّوبَ إِذْ نَادَىٰ رَبَّهُۥٓ أَنِّى مَسَّنِىَ ٱلشَّيْطَـٰنُ بِنُصْبٍۢ وَعَذَابٍ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AF53D1-FA4F-A52A-02CA-61C5A7652FC5}"/>
              </a:ext>
            </a:extLst>
          </p:cNvPr>
          <p:cNvSpPr txBox="1"/>
          <p:nvPr/>
        </p:nvSpPr>
        <p:spPr>
          <a:xfrm>
            <a:off x="2060711" y="4538249"/>
            <a:ext cx="8070575" cy="707886"/>
          </a:xfrm>
          <a:prstGeom prst="rect">
            <a:avLst/>
          </a:prstGeom>
          <a:noFill/>
        </p:spPr>
        <p:txBody>
          <a:bodyPr wrap="square">
            <a:spAutoFit/>
          </a:bodyPr>
          <a:lstStyle/>
          <a:p>
            <a:pPr algn="ctr" fontAlgn="base"/>
            <a:r>
              <a:rPr lang="en-US" sz="2000" dirty="0"/>
              <a:t>Commemorate Our Servant Job. Behold he cried to his Lord: "The Evil One has afflicted me with distress and suffering!"</a:t>
            </a:r>
          </a:p>
        </p:txBody>
      </p:sp>
      <p:sp>
        <p:nvSpPr>
          <p:cNvPr id="3" name="TextBox 2">
            <a:extLst>
              <a:ext uri="{FF2B5EF4-FFF2-40B4-BE49-F238E27FC236}">
                <a16:creationId xmlns:a16="http://schemas.microsoft.com/office/drawing/2014/main" id="{CA363328-D7E3-891A-3EAA-19F81C4B04E0}"/>
              </a:ext>
            </a:extLst>
          </p:cNvPr>
          <p:cNvSpPr txBox="1"/>
          <p:nvPr/>
        </p:nvSpPr>
        <p:spPr>
          <a:xfrm>
            <a:off x="2060711" y="40877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9590663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5E0B-71BC-FA32-034B-173DEA389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C6F7E-5E90-E2F3-7598-B59631632AA0}"/>
              </a:ext>
            </a:extLst>
          </p:cNvPr>
          <p:cNvSpPr>
            <a:spLocks noGrp="1"/>
          </p:cNvSpPr>
          <p:nvPr>
            <p:ph type="title"/>
          </p:nvPr>
        </p:nvSpPr>
        <p:spPr>
          <a:xfrm>
            <a:off x="1728126" y="2181666"/>
            <a:ext cx="8735747" cy="3450327"/>
          </a:xfrm>
        </p:spPr>
        <p:txBody>
          <a:bodyPr>
            <a:noAutofit/>
          </a:bodyPr>
          <a:lstStyle/>
          <a:p>
            <a:r>
              <a:rPr lang="ar-EG" sz="6000" b="0" dirty="0"/>
              <a:t>ٱرْكُضْ بِرِجْلِكَۖ هَـٰذَا مُغْتَسَلٌۢ بَارِدٌۭ وَشَرَابٌۭ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0E668A6-50F2-AAEA-DA5F-CFC2D94D4B8A}"/>
              </a:ext>
            </a:extLst>
          </p:cNvPr>
          <p:cNvSpPr txBox="1"/>
          <p:nvPr/>
        </p:nvSpPr>
        <p:spPr>
          <a:xfrm>
            <a:off x="2060711" y="4857031"/>
            <a:ext cx="8070575" cy="707886"/>
          </a:xfrm>
          <a:prstGeom prst="rect">
            <a:avLst/>
          </a:prstGeom>
          <a:noFill/>
        </p:spPr>
        <p:txBody>
          <a:bodyPr wrap="square">
            <a:spAutoFit/>
          </a:bodyPr>
          <a:lstStyle/>
          <a:p>
            <a:pPr algn="ctr" fontAlgn="base"/>
            <a:r>
              <a:rPr lang="en-US" sz="2000" dirty="0"/>
              <a:t>(The command was given:) "Strike with thy foot: here is (water) wherein to wash, cool and refreshing, and (water) to drink."</a:t>
            </a:r>
          </a:p>
        </p:txBody>
      </p:sp>
      <p:sp>
        <p:nvSpPr>
          <p:cNvPr id="3" name="TextBox 2">
            <a:extLst>
              <a:ext uri="{FF2B5EF4-FFF2-40B4-BE49-F238E27FC236}">
                <a16:creationId xmlns:a16="http://schemas.microsoft.com/office/drawing/2014/main" id="{B6F9E147-6D8F-0271-7566-936F4641BA44}"/>
              </a:ext>
            </a:extLst>
          </p:cNvPr>
          <p:cNvSpPr txBox="1"/>
          <p:nvPr/>
        </p:nvSpPr>
        <p:spPr>
          <a:xfrm>
            <a:off x="4636131" y="43060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8941219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481E-70E7-D1D1-28DD-10D75A6B5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C120E-A2D5-735C-4B91-02F3BE6F139C}"/>
              </a:ext>
            </a:extLst>
          </p:cNvPr>
          <p:cNvSpPr>
            <a:spLocks noGrp="1"/>
          </p:cNvSpPr>
          <p:nvPr>
            <p:ph type="title"/>
          </p:nvPr>
        </p:nvSpPr>
        <p:spPr>
          <a:xfrm>
            <a:off x="1728127" y="2064220"/>
            <a:ext cx="8735747" cy="3450327"/>
          </a:xfrm>
        </p:spPr>
        <p:txBody>
          <a:bodyPr>
            <a:noAutofit/>
          </a:bodyPr>
          <a:lstStyle/>
          <a:p>
            <a:r>
              <a:rPr lang="ar-EG" sz="6000" b="0" dirty="0"/>
              <a:t>وَوَهَبْنَا لَهُۥٓ أَهْلَهُۥ وَمِثْلَهُم مَّعَهُمْ رَحْمَةًۭ مِّنَّا وَذِكْرَىٰ لِأُو۟لِى ٱلْأَلْبَـٰبِ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E080540-50EC-3087-69A9-E6D920D40D93}"/>
              </a:ext>
            </a:extLst>
          </p:cNvPr>
          <p:cNvSpPr txBox="1"/>
          <p:nvPr/>
        </p:nvSpPr>
        <p:spPr>
          <a:xfrm>
            <a:off x="2060712" y="4523856"/>
            <a:ext cx="8070575" cy="1015663"/>
          </a:xfrm>
          <a:prstGeom prst="rect">
            <a:avLst/>
          </a:prstGeom>
          <a:noFill/>
        </p:spPr>
        <p:txBody>
          <a:bodyPr wrap="square">
            <a:spAutoFit/>
          </a:bodyPr>
          <a:lstStyle/>
          <a:p>
            <a:pPr algn="ctr" fontAlgn="base"/>
            <a:r>
              <a:rPr lang="en-US" sz="2000" dirty="0"/>
              <a:t>And We gave him (back) his people, and doubled their number,- as a Grace from Ourselves, and a thing for commemoration, for all who have Understanding.</a:t>
            </a:r>
          </a:p>
        </p:txBody>
      </p:sp>
      <p:sp>
        <p:nvSpPr>
          <p:cNvPr id="3" name="TextBox 2">
            <a:extLst>
              <a:ext uri="{FF2B5EF4-FFF2-40B4-BE49-F238E27FC236}">
                <a16:creationId xmlns:a16="http://schemas.microsoft.com/office/drawing/2014/main" id="{7471F9ED-7634-87E7-C335-F682F0FDD3CB}"/>
              </a:ext>
            </a:extLst>
          </p:cNvPr>
          <p:cNvSpPr txBox="1"/>
          <p:nvPr/>
        </p:nvSpPr>
        <p:spPr>
          <a:xfrm>
            <a:off x="2605997" y="419110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08519617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E8471-A2BC-BCCB-5516-14DEE7C4F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F2321-94B4-BE2D-68E3-B02485E76375}"/>
              </a:ext>
            </a:extLst>
          </p:cNvPr>
          <p:cNvSpPr>
            <a:spLocks noGrp="1"/>
          </p:cNvSpPr>
          <p:nvPr>
            <p:ph type="title"/>
          </p:nvPr>
        </p:nvSpPr>
        <p:spPr>
          <a:xfrm>
            <a:off x="1728127" y="1820940"/>
            <a:ext cx="8735747" cy="3450327"/>
          </a:xfrm>
        </p:spPr>
        <p:txBody>
          <a:bodyPr>
            <a:noAutofit/>
          </a:bodyPr>
          <a:lstStyle/>
          <a:p>
            <a:r>
              <a:rPr lang="ar-EG" sz="6000" b="0" dirty="0"/>
              <a:t>وَخُذْ بِيَدِكَ ضِغْثًۭا فَٱضْرِب بِّهِۦ وَلَا تَحْنَثْۗ إِنَّا وَجَدْنَـٰهُ صَابِرًۭاۚ نِّعْمَ ٱلْعَبْدُۖ إِنَّهُۥٓ أَوَّابٌۭ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3FA8927-BA06-2EA7-682A-04FCA548BA2F}"/>
              </a:ext>
            </a:extLst>
          </p:cNvPr>
          <p:cNvSpPr txBox="1"/>
          <p:nvPr/>
        </p:nvSpPr>
        <p:spPr>
          <a:xfrm>
            <a:off x="2060712" y="4763435"/>
            <a:ext cx="8070575" cy="1015663"/>
          </a:xfrm>
          <a:prstGeom prst="rect">
            <a:avLst/>
          </a:prstGeom>
          <a:noFill/>
        </p:spPr>
        <p:txBody>
          <a:bodyPr wrap="square">
            <a:spAutoFit/>
          </a:bodyPr>
          <a:lstStyle/>
          <a:p>
            <a:pPr algn="ctr" fontAlgn="base"/>
            <a:r>
              <a:rPr lang="en-US" sz="2000" dirty="0"/>
              <a:t>"And take in thy hand a little grass, and strike therewith: and break not (thy oath)." Truly We found him full of patience and constancy. How excellent in Our service! ever did he turn (to Us)!</a:t>
            </a:r>
          </a:p>
        </p:txBody>
      </p:sp>
      <p:sp>
        <p:nvSpPr>
          <p:cNvPr id="3" name="TextBox 2">
            <a:extLst>
              <a:ext uri="{FF2B5EF4-FFF2-40B4-BE49-F238E27FC236}">
                <a16:creationId xmlns:a16="http://schemas.microsoft.com/office/drawing/2014/main" id="{AA77266E-86F5-F54D-3706-16B289DD7FEF}"/>
              </a:ext>
            </a:extLst>
          </p:cNvPr>
          <p:cNvSpPr txBox="1"/>
          <p:nvPr/>
        </p:nvSpPr>
        <p:spPr>
          <a:xfrm>
            <a:off x="4577410" y="435049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071959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1CB0C-0C1C-9575-A968-F72515959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93BBC-24E2-3162-7EEB-6F8731DFE0E5}"/>
              </a:ext>
            </a:extLst>
          </p:cNvPr>
          <p:cNvSpPr>
            <a:spLocks noGrp="1"/>
          </p:cNvSpPr>
          <p:nvPr>
            <p:ph type="title"/>
          </p:nvPr>
        </p:nvSpPr>
        <p:spPr>
          <a:xfrm>
            <a:off x="1845568" y="1955161"/>
            <a:ext cx="8500865" cy="3450327"/>
          </a:xfrm>
        </p:spPr>
        <p:txBody>
          <a:bodyPr>
            <a:noAutofit/>
          </a:bodyPr>
          <a:lstStyle/>
          <a:p>
            <a:r>
              <a:rPr lang="ar-EG" sz="6000" b="0" dirty="0"/>
              <a:t>إِن كَانَتْ إِلَّا صَيْحَةًۭ وَٰحِدَةًۭ فَإِذَا هُمْ جَمِيعٌۭ لَّدَيْنَا مُحْضَرُونَ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4A7D8EF-697C-CB20-8AC9-61C5D996B957}"/>
              </a:ext>
            </a:extLst>
          </p:cNvPr>
          <p:cNvSpPr txBox="1"/>
          <p:nvPr/>
        </p:nvSpPr>
        <p:spPr>
          <a:xfrm>
            <a:off x="2060712" y="4679309"/>
            <a:ext cx="8070575" cy="707886"/>
          </a:xfrm>
          <a:prstGeom prst="rect">
            <a:avLst/>
          </a:prstGeom>
          <a:noFill/>
        </p:spPr>
        <p:txBody>
          <a:bodyPr wrap="square">
            <a:spAutoFit/>
          </a:bodyPr>
          <a:lstStyle/>
          <a:p>
            <a:pPr algn="ctr" fontAlgn="base"/>
            <a:r>
              <a:rPr lang="en-US" sz="2000" dirty="0"/>
              <a:t>It will be no more than a single Blast, when lo! they will all be brought up before Us!</a:t>
            </a:r>
          </a:p>
        </p:txBody>
      </p:sp>
      <p:sp>
        <p:nvSpPr>
          <p:cNvPr id="3" name="TextBox 2">
            <a:extLst>
              <a:ext uri="{FF2B5EF4-FFF2-40B4-BE49-F238E27FC236}">
                <a16:creationId xmlns:a16="http://schemas.microsoft.com/office/drawing/2014/main" id="{D0F99A26-7586-D879-BD41-272015CB0DCF}"/>
              </a:ext>
            </a:extLst>
          </p:cNvPr>
          <p:cNvSpPr txBox="1"/>
          <p:nvPr/>
        </p:nvSpPr>
        <p:spPr>
          <a:xfrm>
            <a:off x="3033165" y="417042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69386129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B11F9-48AF-8ED3-107B-1C0EC3AF2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404AA-8C13-D29D-C9D6-19FF0635C766}"/>
              </a:ext>
            </a:extLst>
          </p:cNvPr>
          <p:cNvSpPr>
            <a:spLocks noGrp="1"/>
          </p:cNvSpPr>
          <p:nvPr>
            <p:ph type="title"/>
          </p:nvPr>
        </p:nvSpPr>
        <p:spPr>
          <a:xfrm>
            <a:off x="1728126" y="1955164"/>
            <a:ext cx="8735747" cy="3450327"/>
          </a:xfrm>
        </p:spPr>
        <p:txBody>
          <a:bodyPr>
            <a:noAutofit/>
          </a:bodyPr>
          <a:lstStyle/>
          <a:p>
            <a:r>
              <a:rPr lang="ar-EG" sz="6000" b="0" dirty="0"/>
              <a:t>وَٱذْكُرْ عِبَـٰدَنَآ إِبْرَٰهِيمَ وَإِسْحَـٰقَ وَيَعْقُوبَ أُو۟لِى ٱلْأَيْدِى وَٱلْأَبْصَـٰرِ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9F211F-F49C-EB5F-3E5C-0C44EA21BCB4}"/>
              </a:ext>
            </a:extLst>
          </p:cNvPr>
          <p:cNvSpPr txBox="1"/>
          <p:nvPr/>
        </p:nvSpPr>
        <p:spPr>
          <a:xfrm>
            <a:off x="2060711" y="4498885"/>
            <a:ext cx="8070575" cy="707886"/>
          </a:xfrm>
          <a:prstGeom prst="rect">
            <a:avLst/>
          </a:prstGeom>
          <a:noFill/>
        </p:spPr>
        <p:txBody>
          <a:bodyPr wrap="square">
            <a:spAutoFit/>
          </a:bodyPr>
          <a:lstStyle/>
          <a:p>
            <a:pPr algn="ctr" fontAlgn="base"/>
            <a:r>
              <a:rPr lang="en-US" sz="2000" dirty="0"/>
              <a:t>And commemorate Our Servants Abraham, Isaac, and Jacob, possessors of Power and Vision.</a:t>
            </a:r>
          </a:p>
        </p:txBody>
      </p:sp>
      <p:sp>
        <p:nvSpPr>
          <p:cNvPr id="3" name="TextBox 2">
            <a:extLst>
              <a:ext uri="{FF2B5EF4-FFF2-40B4-BE49-F238E27FC236}">
                <a16:creationId xmlns:a16="http://schemas.microsoft.com/office/drawing/2014/main" id="{CC7E6BDE-9C0D-616B-14ED-55A582496BAF}"/>
              </a:ext>
            </a:extLst>
          </p:cNvPr>
          <p:cNvSpPr txBox="1"/>
          <p:nvPr/>
        </p:nvSpPr>
        <p:spPr>
          <a:xfrm>
            <a:off x="1918099" y="41911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426110558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DCBC-6574-66E6-E8EB-5A1D590CE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53881-E082-9A3F-F331-BB066BE7CCF3}"/>
              </a:ext>
            </a:extLst>
          </p:cNvPr>
          <p:cNvSpPr>
            <a:spLocks noGrp="1"/>
          </p:cNvSpPr>
          <p:nvPr>
            <p:ph type="title"/>
          </p:nvPr>
        </p:nvSpPr>
        <p:spPr>
          <a:xfrm>
            <a:off x="1728126" y="1955164"/>
            <a:ext cx="8735747" cy="3450327"/>
          </a:xfrm>
        </p:spPr>
        <p:txBody>
          <a:bodyPr>
            <a:noAutofit/>
          </a:bodyPr>
          <a:lstStyle/>
          <a:p>
            <a:r>
              <a:rPr lang="ar-EG" sz="6000" b="0" dirty="0"/>
              <a:t>إِنَّآ أَخْلَصْنَـٰهُم بِخَالِصَةٍۢ ذِكْرَى ٱلدَّارِ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8DFC6B-96A0-0941-3F31-AAC8FBFD5AEE}"/>
              </a:ext>
            </a:extLst>
          </p:cNvPr>
          <p:cNvSpPr txBox="1"/>
          <p:nvPr/>
        </p:nvSpPr>
        <p:spPr>
          <a:xfrm>
            <a:off x="2060711" y="4087825"/>
            <a:ext cx="8070575" cy="707886"/>
          </a:xfrm>
          <a:prstGeom prst="rect">
            <a:avLst/>
          </a:prstGeom>
          <a:noFill/>
        </p:spPr>
        <p:txBody>
          <a:bodyPr wrap="square">
            <a:spAutoFit/>
          </a:bodyPr>
          <a:lstStyle/>
          <a:p>
            <a:pPr algn="ctr" fontAlgn="base"/>
            <a:r>
              <a:rPr lang="en-US" sz="2000" dirty="0"/>
              <a:t>Verily We did choose them for a special (purpose)- proclaiming the Message of the Hereafter.</a:t>
            </a:r>
          </a:p>
        </p:txBody>
      </p:sp>
      <p:sp>
        <p:nvSpPr>
          <p:cNvPr id="3" name="TextBox 2">
            <a:extLst>
              <a:ext uri="{FF2B5EF4-FFF2-40B4-BE49-F238E27FC236}">
                <a16:creationId xmlns:a16="http://schemas.microsoft.com/office/drawing/2014/main" id="{B9332760-1545-451B-A20D-486B009DA10F}"/>
              </a:ext>
            </a:extLst>
          </p:cNvPr>
          <p:cNvSpPr txBox="1"/>
          <p:nvPr/>
        </p:nvSpPr>
        <p:spPr>
          <a:xfrm>
            <a:off x="1599318" y="37800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118131642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5BC39-7A81-7729-0DF9-2E821DF08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53F5E-0013-04C9-42E7-5DE339908BB0}"/>
              </a:ext>
            </a:extLst>
          </p:cNvPr>
          <p:cNvSpPr>
            <a:spLocks noGrp="1"/>
          </p:cNvSpPr>
          <p:nvPr>
            <p:ph type="title"/>
          </p:nvPr>
        </p:nvSpPr>
        <p:spPr>
          <a:xfrm>
            <a:off x="1728126" y="1955164"/>
            <a:ext cx="8735747" cy="3450327"/>
          </a:xfrm>
        </p:spPr>
        <p:txBody>
          <a:bodyPr>
            <a:noAutofit/>
          </a:bodyPr>
          <a:lstStyle/>
          <a:p>
            <a:r>
              <a:rPr lang="ar-EG" sz="6000" b="0" dirty="0"/>
              <a:t>وَإِنَّهُمْ عِندَنَا لَمِنَ ٱلْمُصْطَفَيْنَ ٱلْأَخْيَارِ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284BC2-D765-D95B-5AB2-CE1D6D2BF4DD}"/>
              </a:ext>
            </a:extLst>
          </p:cNvPr>
          <p:cNvSpPr txBox="1"/>
          <p:nvPr/>
        </p:nvSpPr>
        <p:spPr>
          <a:xfrm>
            <a:off x="2060711" y="4087825"/>
            <a:ext cx="8070575" cy="400110"/>
          </a:xfrm>
          <a:prstGeom prst="rect">
            <a:avLst/>
          </a:prstGeom>
          <a:noFill/>
        </p:spPr>
        <p:txBody>
          <a:bodyPr wrap="square">
            <a:spAutoFit/>
          </a:bodyPr>
          <a:lstStyle/>
          <a:p>
            <a:pPr algn="ctr" fontAlgn="base"/>
            <a:r>
              <a:rPr lang="en-US" sz="2000" dirty="0"/>
              <a:t>They were, in Our sight, truly, of the company of the Elect and the Good.</a:t>
            </a:r>
          </a:p>
        </p:txBody>
      </p:sp>
      <p:sp>
        <p:nvSpPr>
          <p:cNvPr id="3" name="TextBox 2">
            <a:extLst>
              <a:ext uri="{FF2B5EF4-FFF2-40B4-BE49-F238E27FC236}">
                <a16:creationId xmlns:a16="http://schemas.microsoft.com/office/drawing/2014/main" id="{C5742E5E-0B62-53FB-F541-28BAD65D0471}"/>
              </a:ext>
            </a:extLst>
          </p:cNvPr>
          <p:cNvSpPr txBox="1"/>
          <p:nvPr/>
        </p:nvSpPr>
        <p:spPr>
          <a:xfrm>
            <a:off x="1385955" y="37800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89575007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4697-2990-93DF-FE1F-96CD3832A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C8085-B777-8F84-BA96-25663F378995}"/>
              </a:ext>
            </a:extLst>
          </p:cNvPr>
          <p:cNvSpPr>
            <a:spLocks noGrp="1"/>
          </p:cNvSpPr>
          <p:nvPr>
            <p:ph type="title"/>
          </p:nvPr>
        </p:nvSpPr>
        <p:spPr>
          <a:xfrm>
            <a:off x="1728126" y="2005498"/>
            <a:ext cx="8735747" cy="3450327"/>
          </a:xfrm>
        </p:spPr>
        <p:txBody>
          <a:bodyPr>
            <a:noAutofit/>
          </a:bodyPr>
          <a:lstStyle/>
          <a:p>
            <a:r>
              <a:rPr lang="ar-EG" sz="6000" b="0" dirty="0"/>
              <a:t>وَٱذْكُرْ إِسْمَـٰعِيلَ وَٱلْيَسَعَ وَذَا ٱلْكِفْلِۖ وَكُلٌّۭ مِّنَ ٱلْأَخْيَارِ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F4992B-BE83-29A2-C183-37C7FBC33C1D}"/>
              </a:ext>
            </a:extLst>
          </p:cNvPr>
          <p:cNvSpPr txBox="1"/>
          <p:nvPr/>
        </p:nvSpPr>
        <p:spPr>
          <a:xfrm>
            <a:off x="2060711" y="4645077"/>
            <a:ext cx="8070575" cy="707886"/>
          </a:xfrm>
          <a:prstGeom prst="rect">
            <a:avLst/>
          </a:prstGeom>
          <a:noFill/>
        </p:spPr>
        <p:txBody>
          <a:bodyPr wrap="square">
            <a:spAutoFit/>
          </a:bodyPr>
          <a:lstStyle/>
          <a:p>
            <a:pPr algn="ctr" fontAlgn="base"/>
            <a:r>
              <a:rPr lang="en-US" sz="2000" dirty="0"/>
              <a:t>And commemorate Isma'il, Elisha, and Zul-Kifl: Each of them was of the Company of the Good.</a:t>
            </a:r>
          </a:p>
        </p:txBody>
      </p:sp>
      <p:sp>
        <p:nvSpPr>
          <p:cNvPr id="3" name="TextBox 2">
            <a:extLst>
              <a:ext uri="{FF2B5EF4-FFF2-40B4-BE49-F238E27FC236}">
                <a16:creationId xmlns:a16="http://schemas.microsoft.com/office/drawing/2014/main" id="{3B427C72-A38D-B076-CCED-CCF317DEEE2F}"/>
              </a:ext>
            </a:extLst>
          </p:cNvPr>
          <p:cNvSpPr txBox="1"/>
          <p:nvPr/>
        </p:nvSpPr>
        <p:spPr>
          <a:xfrm>
            <a:off x="3659371" y="42632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150303038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63394-E18E-0F47-5E99-44F8B1F86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E200E-E6B5-D6DA-5B70-DEF20D7B35A6}"/>
              </a:ext>
            </a:extLst>
          </p:cNvPr>
          <p:cNvSpPr>
            <a:spLocks noGrp="1"/>
          </p:cNvSpPr>
          <p:nvPr>
            <p:ph type="title"/>
          </p:nvPr>
        </p:nvSpPr>
        <p:spPr>
          <a:xfrm>
            <a:off x="1728126" y="2005498"/>
            <a:ext cx="8735747" cy="3450327"/>
          </a:xfrm>
        </p:spPr>
        <p:txBody>
          <a:bodyPr>
            <a:noAutofit/>
          </a:bodyPr>
          <a:lstStyle/>
          <a:p>
            <a:r>
              <a:rPr lang="ar-EG" sz="6000" b="0" dirty="0"/>
              <a:t>هَـٰذَا ذِكْرٌۭ ۚ وَإِنَّ لِلْمُتَّقِينَ لَحُسْنَ مَـَٔابٍۢ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EFC367-6F3E-90FA-346C-1244A6514569}"/>
              </a:ext>
            </a:extLst>
          </p:cNvPr>
          <p:cNvSpPr txBox="1"/>
          <p:nvPr/>
        </p:nvSpPr>
        <p:spPr>
          <a:xfrm>
            <a:off x="2060711" y="4200460"/>
            <a:ext cx="8070575" cy="707886"/>
          </a:xfrm>
          <a:prstGeom prst="rect">
            <a:avLst/>
          </a:prstGeom>
          <a:noFill/>
        </p:spPr>
        <p:txBody>
          <a:bodyPr wrap="square">
            <a:spAutoFit/>
          </a:bodyPr>
          <a:lstStyle/>
          <a:p>
            <a:pPr algn="ctr" fontAlgn="base"/>
            <a:r>
              <a:rPr lang="en-US" sz="2000" dirty="0"/>
              <a:t>This is a Message (of admonition): and verily, for the righteous, is a beautiful Place of (Final) Return,-</a:t>
            </a:r>
          </a:p>
        </p:txBody>
      </p:sp>
      <p:sp>
        <p:nvSpPr>
          <p:cNvPr id="3" name="TextBox 2">
            <a:extLst>
              <a:ext uri="{FF2B5EF4-FFF2-40B4-BE49-F238E27FC236}">
                <a16:creationId xmlns:a16="http://schemas.microsoft.com/office/drawing/2014/main" id="{7757E052-4B10-3438-210B-4C8A65A2DC26}"/>
              </a:ext>
            </a:extLst>
          </p:cNvPr>
          <p:cNvSpPr txBox="1"/>
          <p:nvPr/>
        </p:nvSpPr>
        <p:spPr>
          <a:xfrm>
            <a:off x="1528568" y="37306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318693353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9722A-FCF2-5780-3BE6-34698BCC8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BB341-FCBC-9CA2-57DA-BBF484A7895F}"/>
              </a:ext>
            </a:extLst>
          </p:cNvPr>
          <p:cNvSpPr>
            <a:spLocks noGrp="1"/>
          </p:cNvSpPr>
          <p:nvPr>
            <p:ph type="title"/>
          </p:nvPr>
        </p:nvSpPr>
        <p:spPr>
          <a:xfrm>
            <a:off x="1728126" y="2030665"/>
            <a:ext cx="8735747" cy="3450327"/>
          </a:xfrm>
        </p:spPr>
        <p:txBody>
          <a:bodyPr>
            <a:noAutofit/>
          </a:bodyPr>
          <a:lstStyle/>
          <a:p>
            <a:r>
              <a:rPr lang="ar-EG" sz="6000" b="0" dirty="0"/>
              <a:t>جَنَّـٰتِ عَدْنٍۢ مُّفَتَّحَةًۭ لَّهُمُ ٱلْأَبْوَٰبُ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95EC284-23F8-C4C5-DAA6-ADE5A894CF5E}"/>
              </a:ext>
            </a:extLst>
          </p:cNvPr>
          <p:cNvSpPr txBox="1"/>
          <p:nvPr/>
        </p:nvSpPr>
        <p:spPr>
          <a:xfrm>
            <a:off x="2060711" y="4172133"/>
            <a:ext cx="8070575" cy="400110"/>
          </a:xfrm>
          <a:prstGeom prst="rect">
            <a:avLst/>
          </a:prstGeom>
          <a:noFill/>
        </p:spPr>
        <p:txBody>
          <a:bodyPr wrap="square">
            <a:spAutoFit/>
          </a:bodyPr>
          <a:lstStyle/>
          <a:p>
            <a:pPr algn="ctr" fontAlgn="base"/>
            <a:r>
              <a:rPr lang="en-US" sz="2000" dirty="0"/>
              <a:t>Gardens of Eternity, whose doors will (ever) be open to them;</a:t>
            </a:r>
          </a:p>
        </p:txBody>
      </p:sp>
      <p:sp>
        <p:nvSpPr>
          <p:cNvPr id="3" name="TextBox 2">
            <a:extLst>
              <a:ext uri="{FF2B5EF4-FFF2-40B4-BE49-F238E27FC236}">
                <a16:creationId xmlns:a16="http://schemas.microsoft.com/office/drawing/2014/main" id="{1CC2D008-6547-A82F-CBD2-A3DFFACBD0C6}"/>
              </a:ext>
            </a:extLst>
          </p:cNvPr>
          <p:cNvSpPr txBox="1"/>
          <p:nvPr/>
        </p:nvSpPr>
        <p:spPr>
          <a:xfrm>
            <a:off x="2166131" y="37558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167152405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095FA-8FEF-E021-6BBB-8B43074C9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BB2B0-CF37-B0D7-2BBC-BA3EB53002D8}"/>
              </a:ext>
            </a:extLst>
          </p:cNvPr>
          <p:cNvSpPr>
            <a:spLocks noGrp="1"/>
          </p:cNvSpPr>
          <p:nvPr>
            <p:ph type="title"/>
          </p:nvPr>
        </p:nvSpPr>
        <p:spPr>
          <a:xfrm>
            <a:off x="1728126" y="2164889"/>
            <a:ext cx="8735747" cy="3450327"/>
          </a:xfrm>
        </p:spPr>
        <p:txBody>
          <a:bodyPr>
            <a:noAutofit/>
          </a:bodyPr>
          <a:lstStyle/>
          <a:p>
            <a:r>
              <a:rPr lang="ar-EG" sz="6000" b="0" dirty="0"/>
              <a:t>مُتَّكِـِٔينَ فِيهَا يَدْعُونَ فِيهَا بِفَـٰكِهَةٍۢ كَثِيرَةٍۢ وَشَرَابٍۢ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CAB9AC-A263-EC15-F7E4-E9FCE1FB366B}"/>
              </a:ext>
            </a:extLst>
          </p:cNvPr>
          <p:cNvSpPr txBox="1"/>
          <p:nvPr/>
        </p:nvSpPr>
        <p:spPr>
          <a:xfrm>
            <a:off x="2060711" y="4692250"/>
            <a:ext cx="8070575" cy="707886"/>
          </a:xfrm>
          <a:prstGeom prst="rect">
            <a:avLst/>
          </a:prstGeom>
          <a:noFill/>
        </p:spPr>
        <p:txBody>
          <a:bodyPr wrap="square">
            <a:spAutoFit/>
          </a:bodyPr>
          <a:lstStyle/>
          <a:p>
            <a:pPr algn="ctr" fontAlgn="base"/>
            <a:r>
              <a:rPr lang="en-US" sz="2000" dirty="0"/>
              <a:t>Therein will they recline (at ease): Therein can they call (at pleasure) for fruit in abundance, and (delicious) drink;</a:t>
            </a:r>
          </a:p>
        </p:txBody>
      </p:sp>
      <p:sp>
        <p:nvSpPr>
          <p:cNvPr id="3" name="TextBox 2">
            <a:extLst>
              <a:ext uri="{FF2B5EF4-FFF2-40B4-BE49-F238E27FC236}">
                <a16:creationId xmlns:a16="http://schemas.microsoft.com/office/drawing/2014/main" id="{1239AD1E-74D3-1B36-81F3-338462EDABED}"/>
              </a:ext>
            </a:extLst>
          </p:cNvPr>
          <p:cNvSpPr txBox="1"/>
          <p:nvPr/>
        </p:nvSpPr>
        <p:spPr>
          <a:xfrm>
            <a:off x="4582160" y="43232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362733652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E471F-17EB-3384-1E47-DF4B6CA4C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74920-4345-4A27-5810-B4974C3F9F00}"/>
              </a:ext>
            </a:extLst>
          </p:cNvPr>
          <p:cNvSpPr>
            <a:spLocks noGrp="1"/>
          </p:cNvSpPr>
          <p:nvPr>
            <p:ph type="title"/>
          </p:nvPr>
        </p:nvSpPr>
        <p:spPr>
          <a:xfrm>
            <a:off x="1728126" y="2047443"/>
            <a:ext cx="8735747" cy="3450327"/>
          </a:xfrm>
        </p:spPr>
        <p:txBody>
          <a:bodyPr>
            <a:noAutofit/>
          </a:bodyPr>
          <a:lstStyle/>
          <a:p>
            <a:r>
              <a:rPr lang="ar-EG" sz="6000" b="0" dirty="0"/>
              <a:t>وَعِندَهُمْ قَـٰصِرَٰتُ ٱلطَّرْفِ أَتْرَابٌ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53D111-507C-F600-5253-7E900EB21AC4}"/>
              </a:ext>
            </a:extLst>
          </p:cNvPr>
          <p:cNvSpPr txBox="1"/>
          <p:nvPr/>
        </p:nvSpPr>
        <p:spPr>
          <a:xfrm>
            <a:off x="2060711" y="4081190"/>
            <a:ext cx="8070575" cy="707886"/>
          </a:xfrm>
          <a:prstGeom prst="rect">
            <a:avLst/>
          </a:prstGeom>
          <a:noFill/>
        </p:spPr>
        <p:txBody>
          <a:bodyPr wrap="square">
            <a:spAutoFit/>
          </a:bodyPr>
          <a:lstStyle/>
          <a:p>
            <a:pPr algn="ctr" fontAlgn="base"/>
            <a:r>
              <a:rPr lang="en-US" sz="2000" dirty="0"/>
              <a:t>And beside them will be chaste women restraining their glances, (companions) of equal age.</a:t>
            </a:r>
          </a:p>
        </p:txBody>
      </p:sp>
      <p:sp>
        <p:nvSpPr>
          <p:cNvPr id="3" name="TextBox 2">
            <a:extLst>
              <a:ext uri="{FF2B5EF4-FFF2-40B4-BE49-F238E27FC236}">
                <a16:creationId xmlns:a16="http://schemas.microsoft.com/office/drawing/2014/main" id="{E3906438-5461-387A-0B4A-E18FA02CB1B0}"/>
              </a:ext>
            </a:extLst>
          </p:cNvPr>
          <p:cNvSpPr txBox="1"/>
          <p:nvPr/>
        </p:nvSpPr>
        <p:spPr>
          <a:xfrm>
            <a:off x="1880905" y="3772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184433340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F4EB2-EF9E-1C23-314A-EBEEF68C8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AD919-8291-99DA-BD0C-CAC4D23FFE32}"/>
              </a:ext>
            </a:extLst>
          </p:cNvPr>
          <p:cNvSpPr>
            <a:spLocks noGrp="1"/>
          </p:cNvSpPr>
          <p:nvPr>
            <p:ph type="title"/>
          </p:nvPr>
        </p:nvSpPr>
        <p:spPr>
          <a:xfrm>
            <a:off x="1728126" y="2047443"/>
            <a:ext cx="8735747" cy="3450327"/>
          </a:xfrm>
        </p:spPr>
        <p:txBody>
          <a:bodyPr>
            <a:noAutofit/>
          </a:bodyPr>
          <a:lstStyle/>
          <a:p>
            <a:r>
              <a:rPr lang="ar-EG" sz="6000" b="0" dirty="0"/>
              <a:t>هَـٰذَا مَا تُوعَدُونَ لِيَوْمِ ٱلْحِسَابِ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CD87B1-53E7-9D18-921C-9EF71D9E0A45}"/>
              </a:ext>
            </a:extLst>
          </p:cNvPr>
          <p:cNvSpPr txBox="1"/>
          <p:nvPr/>
        </p:nvSpPr>
        <p:spPr>
          <a:xfrm>
            <a:off x="2060711" y="4080383"/>
            <a:ext cx="8070575" cy="400110"/>
          </a:xfrm>
          <a:prstGeom prst="rect">
            <a:avLst/>
          </a:prstGeom>
          <a:noFill/>
        </p:spPr>
        <p:txBody>
          <a:bodyPr wrap="square">
            <a:spAutoFit/>
          </a:bodyPr>
          <a:lstStyle/>
          <a:p>
            <a:pPr algn="ctr" fontAlgn="base"/>
            <a:r>
              <a:rPr lang="en-US" sz="2000" dirty="0"/>
              <a:t>Such is the Promise made, to you for the Day of Account!</a:t>
            </a:r>
          </a:p>
        </p:txBody>
      </p:sp>
      <p:sp>
        <p:nvSpPr>
          <p:cNvPr id="3" name="TextBox 2">
            <a:extLst>
              <a:ext uri="{FF2B5EF4-FFF2-40B4-BE49-F238E27FC236}">
                <a16:creationId xmlns:a16="http://schemas.microsoft.com/office/drawing/2014/main" id="{5C510D43-9F79-1584-DC66-0FC06B497E70}"/>
              </a:ext>
            </a:extLst>
          </p:cNvPr>
          <p:cNvSpPr txBox="1"/>
          <p:nvPr/>
        </p:nvSpPr>
        <p:spPr>
          <a:xfrm>
            <a:off x="2166130" y="37726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38133231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870F9-D820-C700-2AC5-8B7F75540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F02D5-E365-2688-520C-8C6EF417435B}"/>
              </a:ext>
            </a:extLst>
          </p:cNvPr>
          <p:cNvSpPr>
            <a:spLocks noGrp="1"/>
          </p:cNvSpPr>
          <p:nvPr>
            <p:ph type="title"/>
          </p:nvPr>
        </p:nvSpPr>
        <p:spPr>
          <a:xfrm>
            <a:off x="1728126" y="2047443"/>
            <a:ext cx="8735747" cy="3450327"/>
          </a:xfrm>
        </p:spPr>
        <p:txBody>
          <a:bodyPr>
            <a:noAutofit/>
          </a:bodyPr>
          <a:lstStyle/>
          <a:p>
            <a:r>
              <a:rPr lang="ar-EG" sz="6000" b="0" dirty="0"/>
              <a:t>إِنَّ هَـٰذَا لَرِزْقُنَا مَا لَهُۥ مِن نَّفَادٍ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BDBBB8-6BCA-DAF6-DA35-F5500BF50545}"/>
              </a:ext>
            </a:extLst>
          </p:cNvPr>
          <p:cNvSpPr txBox="1"/>
          <p:nvPr/>
        </p:nvSpPr>
        <p:spPr>
          <a:xfrm>
            <a:off x="2060711" y="4080383"/>
            <a:ext cx="8070575" cy="400110"/>
          </a:xfrm>
          <a:prstGeom prst="rect">
            <a:avLst/>
          </a:prstGeom>
          <a:noFill/>
        </p:spPr>
        <p:txBody>
          <a:bodyPr wrap="square">
            <a:spAutoFit/>
          </a:bodyPr>
          <a:lstStyle/>
          <a:p>
            <a:pPr algn="ctr" fontAlgn="base"/>
            <a:r>
              <a:rPr lang="en-US" sz="2000" dirty="0"/>
              <a:t>Truly such will be Our Bounty (to you); it will never fail;-</a:t>
            </a:r>
          </a:p>
        </p:txBody>
      </p:sp>
      <p:sp>
        <p:nvSpPr>
          <p:cNvPr id="3" name="TextBox 2">
            <a:extLst>
              <a:ext uri="{FF2B5EF4-FFF2-40B4-BE49-F238E27FC236}">
                <a16:creationId xmlns:a16="http://schemas.microsoft.com/office/drawing/2014/main" id="{93556F4C-0A46-2A2B-5A6F-400488AFDC38}"/>
              </a:ext>
            </a:extLst>
          </p:cNvPr>
          <p:cNvSpPr txBox="1"/>
          <p:nvPr/>
        </p:nvSpPr>
        <p:spPr>
          <a:xfrm>
            <a:off x="2300354" y="37726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1483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C9B07-0781-5560-32CB-22B9A04C0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C8745-6FBF-537D-9149-269CF6DC8701}"/>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يس</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4138037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CC262-7375-4B5B-CFCC-9EFFB15AD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39E0D7-9F52-4A77-5253-20EE1CFB8B74}"/>
              </a:ext>
            </a:extLst>
          </p:cNvPr>
          <p:cNvSpPr>
            <a:spLocks noGrp="1"/>
          </p:cNvSpPr>
          <p:nvPr>
            <p:ph type="title"/>
          </p:nvPr>
        </p:nvSpPr>
        <p:spPr>
          <a:xfrm>
            <a:off x="1845567" y="2022273"/>
            <a:ext cx="8500865" cy="3450327"/>
          </a:xfrm>
        </p:spPr>
        <p:txBody>
          <a:bodyPr>
            <a:noAutofit/>
          </a:bodyPr>
          <a:lstStyle/>
          <a:p>
            <a:r>
              <a:rPr lang="ar-EG" sz="6000" b="0" dirty="0"/>
              <a:t>فَٱلْيَوْمَ لَا تُظْلَمُ نَفْسٌۭ شَيْـًۭٔا وَلَا تُجْزَوْنَ إِلَّا مَا كُنتُمْ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9094F1-8080-2AEA-5FBC-B3A4DAA34848}"/>
              </a:ext>
            </a:extLst>
          </p:cNvPr>
          <p:cNvSpPr txBox="1"/>
          <p:nvPr/>
        </p:nvSpPr>
        <p:spPr>
          <a:xfrm>
            <a:off x="2060711" y="4536929"/>
            <a:ext cx="8070575" cy="707886"/>
          </a:xfrm>
          <a:prstGeom prst="rect">
            <a:avLst/>
          </a:prstGeom>
          <a:noFill/>
        </p:spPr>
        <p:txBody>
          <a:bodyPr wrap="square">
            <a:spAutoFit/>
          </a:bodyPr>
          <a:lstStyle/>
          <a:p>
            <a:pPr algn="ctr" fontAlgn="base"/>
            <a:r>
              <a:rPr lang="en-US" sz="2000" dirty="0"/>
              <a:t>Then, on that Day, not a soul will be wronged in the least, and ye shall but be repaid the </a:t>
            </a:r>
            <a:r>
              <a:rPr lang="en-US" sz="2000" dirty="0" err="1"/>
              <a:t>meeds</a:t>
            </a:r>
            <a:r>
              <a:rPr lang="en-US" sz="2000" dirty="0"/>
              <a:t> of your past Deeds.</a:t>
            </a:r>
          </a:p>
        </p:txBody>
      </p:sp>
      <p:sp>
        <p:nvSpPr>
          <p:cNvPr id="3" name="TextBox 2">
            <a:extLst>
              <a:ext uri="{FF2B5EF4-FFF2-40B4-BE49-F238E27FC236}">
                <a16:creationId xmlns:a16="http://schemas.microsoft.com/office/drawing/2014/main" id="{4AEA0749-2454-8D2C-A866-6C08EF1786BA}"/>
              </a:ext>
            </a:extLst>
          </p:cNvPr>
          <p:cNvSpPr txBox="1"/>
          <p:nvPr/>
        </p:nvSpPr>
        <p:spPr>
          <a:xfrm>
            <a:off x="3461003" y="422915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300129780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859DA-E46B-ADEB-872E-4C246CD9C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9FDE4-E876-4936-0B00-8F5D07335033}"/>
              </a:ext>
            </a:extLst>
          </p:cNvPr>
          <p:cNvSpPr>
            <a:spLocks noGrp="1"/>
          </p:cNvSpPr>
          <p:nvPr>
            <p:ph type="title"/>
          </p:nvPr>
        </p:nvSpPr>
        <p:spPr>
          <a:xfrm>
            <a:off x="1728126" y="2047443"/>
            <a:ext cx="8735747" cy="3450327"/>
          </a:xfrm>
        </p:spPr>
        <p:txBody>
          <a:bodyPr>
            <a:noAutofit/>
          </a:bodyPr>
          <a:lstStyle/>
          <a:p>
            <a:r>
              <a:rPr lang="ar-EG" sz="6000" b="0" dirty="0"/>
              <a:t>هَـٰذَاۚ وَإِنَّ لِلطَّـٰغِينَ لَشَرَّ مَـَٔابٍۢ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E2DC942-3957-B33F-FD8B-1EC902B5FF88}"/>
              </a:ext>
            </a:extLst>
          </p:cNvPr>
          <p:cNvSpPr txBox="1"/>
          <p:nvPr/>
        </p:nvSpPr>
        <p:spPr>
          <a:xfrm>
            <a:off x="2060711" y="4139349"/>
            <a:ext cx="8070575" cy="400110"/>
          </a:xfrm>
          <a:prstGeom prst="rect">
            <a:avLst/>
          </a:prstGeom>
          <a:noFill/>
        </p:spPr>
        <p:txBody>
          <a:bodyPr wrap="square">
            <a:spAutoFit/>
          </a:bodyPr>
          <a:lstStyle/>
          <a:p>
            <a:pPr algn="ctr" fontAlgn="base"/>
            <a:r>
              <a:rPr lang="en-US" sz="2000" dirty="0"/>
              <a:t>Yea, such! but - for the wrong-doers will be an evil place of (Final) Return!-</a:t>
            </a:r>
          </a:p>
        </p:txBody>
      </p:sp>
      <p:sp>
        <p:nvSpPr>
          <p:cNvPr id="3" name="TextBox 2">
            <a:extLst>
              <a:ext uri="{FF2B5EF4-FFF2-40B4-BE49-F238E27FC236}">
                <a16:creationId xmlns:a16="http://schemas.microsoft.com/office/drawing/2014/main" id="{942A0D68-EB87-C663-7C07-133B2DE7792D}"/>
              </a:ext>
            </a:extLst>
          </p:cNvPr>
          <p:cNvSpPr txBox="1"/>
          <p:nvPr/>
        </p:nvSpPr>
        <p:spPr>
          <a:xfrm>
            <a:off x="2325521" y="37726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16326262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A834-3E5A-8612-17ED-83F663B02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1F50C-3AE6-9995-832E-6CE1060ABEBE}"/>
              </a:ext>
            </a:extLst>
          </p:cNvPr>
          <p:cNvSpPr>
            <a:spLocks noGrp="1"/>
          </p:cNvSpPr>
          <p:nvPr>
            <p:ph type="title"/>
          </p:nvPr>
        </p:nvSpPr>
        <p:spPr>
          <a:xfrm>
            <a:off x="1728126" y="2047443"/>
            <a:ext cx="8735747" cy="3450327"/>
          </a:xfrm>
        </p:spPr>
        <p:txBody>
          <a:bodyPr>
            <a:noAutofit/>
          </a:bodyPr>
          <a:lstStyle/>
          <a:p>
            <a:r>
              <a:rPr lang="ar-EG" sz="6000" b="0" dirty="0"/>
              <a:t>جَهَنَّمَ يَصْلَوْنَهَا فَبِئْسَ ٱلْمِهَادُ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1B2733-6C5E-1626-D54B-6A88C4F6598B}"/>
              </a:ext>
            </a:extLst>
          </p:cNvPr>
          <p:cNvSpPr txBox="1"/>
          <p:nvPr/>
        </p:nvSpPr>
        <p:spPr>
          <a:xfrm>
            <a:off x="2060711" y="4080383"/>
            <a:ext cx="8070575" cy="400110"/>
          </a:xfrm>
          <a:prstGeom prst="rect">
            <a:avLst/>
          </a:prstGeom>
          <a:noFill/>
        </p:spPr>
        <p:txBody>
          <a:bodyPr wrap="square">
            <a:spAutoFit/>
          </a:bodyPr>
          <a:lstStyle/>
          <a:p>
            <a:pPr algn="ctr" fontAlgn="base"/>
            <a:r>
              <a:rPr lang="en-US" sz="2000" dirty="0"/>
              <a:t>Hell!- they will burn therein, - an evil bed (indeed, to lie on)!-</a:t>
            </a:r>
          </a:p>
        </p:txBody>
      </p:sp>
      <p:sp>
        <p:nvSpPr>
          <p:cNvPr id="3" name="TextBox 2">
            <a:extLst>
              <a:ext uri="{FF2B5EF4-FFF2-40B4-BE49-F238E27FC236}">
                <a16:creationId xmlns:a16="http://schemas.microsoft.com/office/drawing/2014/main" id="{288D2D78-2AFE-D9FC-1100-27A8F7B1EE0A}"/>
              </a:ext>
            </a:extLst>
          </p:cNvPr>
          <p:cNvSpPr txBox="1"/>
          <p:nvPr/>
        </p:nvSpPr>
        <p:spPr>
          <a:xfrm>
            <a:off x="2417800" y="3772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351582254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9079A-349F-10A6-09C0-BD15FAE8A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D2C35-5C5B-9419-E6C2-B3BB9836715D}"/>
              </a:ext>
            </a:extLst>
          </p:cNvPr>
          <p:cNvSpPr>
            <a:spLocks noGrp="1"/>
          </p:cNvSpPr>
          <p:nvPr>
            <p:ph type="title"/>
          </p:nvPr>
        </p:nvSpPr>
        <p:spPr>
          <a:xfrm>
            <a:off x="1728126" y="2047443"/>
            <a:ext cx="8735747" cy="3450327"/>
          </a:xfrm>
        </p:spPr>
        <p:txBody>
          <a:bodyPr>
            <a:noAutofit/>
          </a:bodyPr>
          <a:lstStyle/>
          <a:p>
            <a:r>
              <a:rPr lang="ar-EG" sz="6000" b="0" dirty="0"/>
              <a:t>هَـٰذَا فَلْيَذُوقُوهُ حَمِيمٌۭ وَغَسَّاقٌۭ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9864776-DBED-FFF9-1B3A-4559B0186483}"/>
              </a:ext>
            </a:extLst>
          </p:cNvPr>
          <p:cNvSpPr txBox="1"/>
          <p:nvPr/>
        </p:nvSpPr>
        <p:spPr>
          <a:xfrm>
            <a:off x="2060711" y="4306886"/>
            <a:ext cx="8070575" cy="707886"/>
          </a:xfrm>
          <a:prstGeom prst="rect">
            <a:avLst/>
          </a:prstGeom>
          <a:noFill/>
        </p:spPr>
        <p:txBody>
          <a:bodyPr wrap="square">
            <a:spAutoFit/>
          </a:bodyPr>
          <a:lstStyle/>
          <a:p>
            <a:pPr algn="ctr" fontAlgn="base"/>
            <a:r>
              <a:rPr lang="en-US" sz="2000" dirty="0"/>
              <a:t>Yea, such! - then shall they taste it,- a boiling fluid, and a fluid dark, murky, intensely cold!-</a:t>
            </a:r>
          </a:p>
        </p:txBody>
      </p:sp>
      <p:sp>
        <p:nvSpPr>
          <p:cNvPr id="3" name="TextBox 2">
            <a:extLst>
              <a:ext uri="{FF2B5EF4-FFF2-40B4-BE49-F238E27FC236}">
                <a16:creationId xmlns:a16="http://schemas.microsoft.com/office/drawing/2014/main" id="{390DB716-BD5D-7B68-F605-6D8F1CCB0775}"/>
              </a:ext>
            </a:extLst>
          </p:cNvPr>
          <p:cNvSpPr txBox="1"/>
          <p:nvPr/>
        </p:nvSpPr>
        <p:spPr>
          <a:xfrm>
            <a:off x="2434578" y="38238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165489490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19922-F689-A171-B52A-6E542AA66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F9059-3916-8E0E-4189-038ECF936937}"/>
              </a:ext>
            </a:extLst>
          </p:cNvPr>
          <p:cNvSpPr>
            <a:spLocks noGrp="1"/>
          </p:cNvSpPr>
          <p:nvPr>
            <p:ph type="title"/>
          </p:nvPr>
        </p:nvSpPr>
        <p:spPr>
          <a:xfrm>
            <a:off x="1728126" y="2047443"/>
            <a:ext cx="8735747" cy="3450327"/>
          </a:xfrm>
        </p:spPr>
        <p:txBody>
          <a:bodyPr>
            <a:noAutofit/>
          </a:bodyPr>
          <a:lstStyle/>
          <a:p>
            <a:r>
              <a:rPr lang="ar-EG" sz="6000" b="0" dirty="0"/>
              <a:t>وَءَاخَرُ مِن شَكْلِهِ ۦٓ أَزْوَٰجٌ</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B6EAA3-B7C9-CFA1-ADAC-44D6A5B0A1C1}"/>
              </a:ext>
            </a:extLst>
          </p:cNvPr>
          <p:cNvSpPr txBox="1"/>
          <p:nvPr/>
        </p:nvSpPr>
        <p:spPr>
          <a:xfrm>
            <a:off x="2060711" y="4244055"/>
            <a:ext cx="8070575" cy="400110"/>
          </a:xfrm>
          <a:prstGeom prst="rect">
            <a:avLst/>
          </a:prstGeom>
          <a:noFill/>
        </p:spPr>
        <p:txBody>
          <a:bodyPr wrap="square">
            <a:spAutoFit/>
          </a:bodyPr>
          <a:lstStyle/>
          <a:p>
            <a:pPr algn="ctr" fontAlgn="base"/>
            <a:r>
              <a:rPr lang="en-US" sz="2000" dirty="0"/>
              <a:t>And other Penalties of a similar kind, to match them!</a:t>
            </a:r>
          </a:p>
        </p:txBody>
      </p:sp>
      <p:sp>
        <p:nvSpPr>
          <p:cNvPr id="3" name="TextBox 2">
            <a:extLst>
              <a:ext uri="{FF2B5EF4-FFF2-40B4-BE49-F238E27FC236}">
                <a16:creationId xmlns:a16="http://schemas.microsoft.com/office/drawing/2014/main" id="{5F87EC5D-6A85-E881-3278-DCEF6BA7C1EB}"/>
              </a:ext>
            </a:extLst>
          </p:cNvPr>
          <p:cNvSpPr txBox="1"/>
          <p:nvPr/>
        </p:nvSpPr>
        <p:spPr>
          <a:xfrm>
            <a:off x="2929528" y="3936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399487409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EDCB2-E492-88E8-490A-769B0B185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7BFBC-CECD-360D-8424-4A4852F9C43B}"/>
              </a:ext>
            </a:extLst>
          </p:cNvPr>
          <p:cNvSpPr>
            <a:spLocks noGrp="1"/>
          </p:cNvSpPr>
          <p:nvPr>
            <p:ph type="title"/>
          </p:nvPr>
        </p:nvSpPr>
        <p:spPr>
          <a:xfrm>
            <a:off x="1728126" y="2064221"/>
            <a:ext cx="8735747" cy="3450327"/>
          </a:xfrm>
        </p:spPr>
        <p:txBody>
          <a:bodyPr>
            <a:noAutofit/>
          </a:bodyPr>
          <a:lstStyle/>
          <a:p>
            <a:r>
              <a:rPr lang="ar-EG" sz="6000" b="0" dirty="0"/>
              <a:t>هَـٰذَا فَوْجٌۭ مُّقْتَحِمٌۭ مَّعَكُمْۖ لَا مَرْحَبًۢا بِهِمْۚ إِنَّهُمْ صَالُوا۟ ٱلنَّارِ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4EF5AE-9663-D701-1D2D-BFB8A3D46CC1}"/>
              </a:ext>
            </a:extLst>
          </p:cNvPr>
          <p:cNvSpPr txBox="1"/>
          <p:nvPr/>
        </p:nvSpPr>
        <p:spPr>
          <a:xfrm>
            <a:off x="2060711" y="4569739"/>
            <a:ext cx="8070575" cy="707886"/>
          </a:xfrm>
          <a:prstGeom prst="rect">
            <a:avLst/>
          </a:prstGeom>
          <a:noFill/>
        </p:spPr>
        <p:txBody>
          <a:bodyPr wrap="square">
            <a:spAutoFit/>
          </a:bodyPr>
          <a:lstStyle/>
          <a:p>
            <a:pPr algn="ctr" fontAlgn="base"/>
            <a:r>
              <a:rPr lang="en-US" sz="2000" dirty="0"/>
              <a:t>Here is a troop rushing headlong with you! No welcome for them! truly, they shall burn in the Fire!</a:t>
            </a:r>
          </a:p>
        </p:txBody>
      </p:sp>
      <p:sp>
        <p:nvSpPr>
          <p:cNvPr id="3" name="TextBox 2">
            <a:extLst>
              <a:ext uri="{FF2B5EF4-FFF2-40B4-BE49-F238E27FC236}">
                <a16:creationId xmlns:a16="http://schemas.microsoft.com/office/drawing/2014/main" id="{DDCEA3BE-8C2E-5B98-016E-9CC84E1E8C09}"/>
              </a:ext>
            </a:extLst>
          </p:cNvPr>
          <p:cNvSpPr txBox="1"/>
          <p:nvPr/>
        </p:nvSpPr>
        <p:spPr>
          <a:xfrm>
            <a:off x="3667759" y="42619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161942397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24FC8-5375-9C3B-4295-B4A9A1735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CD30B-A80F-0055-951E-BCFD45A99D7C}"/>
              </a:ext>
            </a:extLst>
          </p:cNvPr>
          <p:cNvSpPr>
            <a:spLocks noGrp="1"/>
          </p:cNvSpPr>
          <p:nvPr>
            <p:ph type="title"/>
          </p:nvPr>
        </p:nvSpPr>
        <p:spPr>
          <a:xfrm>
            <a:off x="1728127" y="1963553"/>
            <a:ext cx="8735747" cy="3450327"/>
          </a:xfrm>
        </p:spPr>
        <p:txBody>
          <a:bodyPr>
            <a:noAutofit/>
          </a:bodyPr>
          <a:lstStyle/>
          <a:p>
            <a:r>
              <a:rPr lang="ar-EG" sz="6000" b="0" dirty="0"/>
              <a:t>قَالُوا۟ بَلْ أَنتُمْ لَا مَرْحَبًۢا بِكُمْۖ أَنتُمْ قَدَّمْتُمُوهُ لَنَاۖ فَبِئْسَ ٱلْقَرَارُ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6A613F-4105-4F2E-E651-DD4CF6C402C1}"/>
              </a:ext>
            </a:extLst>
          </p:cNvPr>
          <p:cNvSpPr txBox="1"/>
          <p:nvPr/>
        </p:nvSpPr>
        <p:spPr>
          <a:xfrm>
            <a:off x="2060712" y="4508755"/>
            <a:ext cx="8070575" cy="1015663"/>
          </a:xfrm>
          <a:prstGeom prst="rect">
            <a:avLst/>
          </a:prstGeom>
          <a:noFill/>
        </p:spPr>
        <p:txBody>
          <a:bodyPr wrap="square">
            <a:spAutoFit/>
          </a:bodyPr>
          <a:lstStyle/>
          <a:p>
            <a:pPr algn="ctr" fontAlgn="base"/>
            <a:r>
              <a:rPr lang="en-US" sz="2000" dirty="0"/>
              <a:t>(The followers shall cry to the misleaders:) "Nay, ye (too)! No welcome for you! It is ye who have brought this upon us! Now evil is (this) place to stay in!"</a:t>
            </a:r>
          </a:p>
        </p:txBody>
      </p:sp>
      <p:sp>
        <p:nvSpPr>
          <p:cNvPr id="3" name="TextBox 2">
            <a:extLst>
              <a:ext uri="{FF2B5EF4-FFF2-40B4-BE49-F238E27FC236}">
                <a16:creationId xmlns:a16="http://schemas.microsoft.com/office/drawing/2014/main" id="{C1E1020A-C04C-F1F9-F553-B58141391DC9}"/>
              </a:ext>
            </a:extLst>
          </p:cNvPr>
          <p:cNvSpPr txBox="1"/>
          <p:nvPr/>
        </p:nvSpPr>
        <p:spPr>
          <a:xfrm>
            <a:off x="2812083" y="42009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311986669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F94EB-82C1-FCBF-701C-A9DE54FA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E7389-5000-DAAB-727C-4D316C61B779}"/>
              </a:ext>
            </a:extLst>
          </p:cNvPr>
          <p:cNvSpPr>
            <a:spLocks noGrp="1"/>
          </p:cNvSpPr>
          <p:nvPr>
            <p:ph type="title"/>
          </p:nvPr>
        </p:nvSpPr>
        <p:spPr>
          <a:xfrm>
            <a:off x="1728126" y="2055832"/>
            <a:ext cx="8735747" cy="3450327"/>
          </a:xfrm>
        </p:spPr>
        <p:txBody>
          <a:bodyPr>
            <a:noAutofit/>
          </a:bodyPr>
          <a:lstStyle/>
          <a:p>
            <a:r>
              <a:rPr lang="ar-EG" sz="6000" b="0" dirty="0"/>
              <a:t>قَالُوا۟ رَبَّنَا مَن قَدَّمَ لَنَا هَـٰذَا فَزِدْهُ عَذَابًۭا ضِعْفًۭا فِى ٱلنَّارِ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44C176-51E7-9596-18F4-86554D84425D}"/>
              </a:ext>
            </a:extLst>
          </p:cNvPr>
          <p:cNvSpPr txBox="1"/>
          <p:nvPr/>
        </p:nvSpPr>
        <p:spPr>
          <a:xfrm>
            <a:off x="2060711" y="4601034"/>
            <a:ext cx="8070575" cy="707886"/>
          </a:xfrm>
          <a:prstGeom prst="rect">
            <a:avLst/>
          </a:prstGeom>
          <a:noFill/>
        </p:spPr>
        <p:txBody>
          <a:bodyPr wrap="square">
            <a:spAutoFit/>
          </a:bodyPr>
          <a:lstStyle/>
          <a:p>
            <a:pPr algn="ctr" fontAlgn="base"/>
            <a:r>
              <a:rPr lang="en-US" sz="2000" dirty="0"/>
              <a:t>They will say: "Our Lord! whoever brought this upon us,- Add to him a double Penalty in the Fire!"</a:t>
            </a:r>
          </a:p>
        </p:txBody>
      </p:sp>
      <p:sp>
        <p:nvSpPr>
          <p:cNvPr id="3" name="TextBox 2">
            <a:extLst>
              <a:ext uri="{FF2B5EF4-FFF2-40B4-BE49-F238E27FC236}">
                <a16:creationId xmlns:a16="http://schemas.microsoft.com/office/drawing/2014/main" id="{2971A0F2-2EEE-E2A4-B237-F273453EFD1C}"/>
              </a:ext>
            </a:extLst>
          </p:cNvPr>
          <p:cNvSpPr txBox="1"/>
          <p:nvPr/>
        </p:nvSpPr>
        <p:spPr>
          <a:xfrm>
            <a:off x="3827150" y="42971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397569284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31A1E-2DEA-C705-FB4F-17C199238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5BA5-A65C-CACE-0F0D-6FDF124BBC9E}"/>
              </a:ext>
            </a:extLst>
          </p:cNvPr>
          <p:cNvSpPr>
            <a:spLocks noGrp="1"/>
          </p:cNvSpPr>
          <p:nvPr>
            <p:ph type="title"/>
          </p:nvPr>
        </p:nvSpPr>
        <p:spPr>
          <a:xfrm>
            <a:off x="1728126" y="2064221"/>
            <a:ext cx="8735747" cy="3450327"/>
          </a:xfrm>
        </p:spPr>
        <p:txBody>
          <a:bodyPr>
            <a:noAutofit/>
          </a:bodyPr>
          <a:lstStyle/>
          <a:p>
            <a:r>
              <a:rPr lang="ar-EG" sz="6000" b="0" dirty="0"/>
              <a:t>وَقَالُوا۟ مَا لَنَا لَا نَرَىٰ رِجَالًۭا كُنَّا نَعُدُّهُم مِّنَ ٱلْأَشْرَارِ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6F776A-11E3-F1AB-9AD9-B4A559FFBE05}"/>
              </a:ext>
            </a:extLst>
          </p:cNvPr>
          <p:cNvSpPr txBox="1"/>
          <p:nvPr/>
        </p:nvSpPr>
        <p:spPr>
          <a:xfrm>
            <a:off x="2060711" y="4706731"/>
            <a:ext cx="8070575" cy="707886"/>
          </a:xfrm>
          <a:prstGeom prst="rect">
            <a:avLst/>
          </a:prstGeom>
          <a:noFill/>
        </p:spPr>
        <p:txBody>
          <a:bodyPr wrap="square">
            <a:spAutoFit/>
          </a:bodyPr>
          <a:lstStyle/>
          <a:p>
            <a:pPr algn="ctr" fontAlgn="base"/>
            <a:r>
              <a:rPr lang="en-US" sz="2000" dirty="0"/>
              <a:t>And they will say: "What has happened to us that we see not men whom we used to number among the bad ones?</a:t>
            </a:r>
          </a:p>
        </p:txBody>
      </p:sp>
      <p:sp>
        <p:nvSpPr>
          <p:cNvPr id="3" name="TextBox 2">
            <a:extLst>
              <a:ext uri="{FF2B5EF4-FFF2-40B4-BE49-F238E27FC236}">
                <a16:creationId xmlns:a16="http://schemas.microsoft.com/office/drawing/2014/main" id="{62E9A259-24E7-2705-DAD3-80C086EBE506}"/>
              </a:ext>
            </a:extLst>
          </p:cNvPr>
          <p:cNvSpPr txBox="1"/>
          <p:nvPr/>
        </p:nvSpPr>
        <p:spPr>
          <a:xfrm>
            <a:off x="4112378" y="43519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257286788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9E89-D325-7B73-CC48-EA310C913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26CBA-E0A8-E1DE-F463-6CC43BB300B0}"/>
              </a:ext>
            </a:extLst>
          </p:cNvPr>
          <p:cNvSpPr>
            <a:spLocks noGrp="1"/>
          </p:cNvSpPr>
          <p:nvPr>
            <p:ph type="title"/>
          </p:nvPr>
        </p:nvSpPr>
        <p:spPr>
          <a:xfrm>
            <a:off x="1728126" y="2064221"/>
            <a:ext cx="8735747" cy="3450327"/>
          </a:xfrm>
        </p:spPr>
        <p:txBody>
          <a:bodyPr>
            <a:noAutofit/>
          </a:bodyPr>
          <a:lstStyle/>
          <a:p>
            <a:r>
              <a:rPr lang="ar-EG" sz="6000" b="0" dirty="0"/>
              <a:t>أَتَّخَذْنَـٰهُمْ سِخْرِيًّا أَمْ زَاغَتْ عَنْهُمُ ٱلْأَبْصَـٰرُ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39E2321-FD04-1A2F-F7BD-FC1491479F7B}"/>
              </a:ext>
            </a:extLst>
          </p:cNvPr>
          <p:cNvSpPr txBox="1"/>
          <p:nvPr/>
        </p:nvSpPr>
        <p:spPr>
          <a:xfrm>
            <a:off x="2060711" y="4606800"/>
            <a:ext cx="8070575" cy="707886"/>
          </a:xfrm>
          <a:prstGeom prst="rect">
            <a:avLst/>
          </a:prstGeom>
          <a:noFill/>
        </p:spPr>
        <p:txBody>
          <a:bodyPr wrap="square">
            <a:spAutoFit/>
          </a:bodyPr>
          <a:lstStyle/>
          <a:p>
            <a:pPr algn="ctr" fontAlgn="base"/>
            <a:r>
              <a:rPr lang="en-US" sz="2000" dirty="0"/>
              <a:t>"Did we treat them (as such) in ridicule, or have (our) eyes failed to perceive them?"</a:t>
            </a:r>
          </a:p>
        </p:txBody>
      </p:sp>
      <p:sp>
        <p:nvSpPr>
          <p:cNvPr id="3" name="TextBox 2">
            <a:extLst>
              <a:ext uri="{FF2B5EF4-FFF2-40B4-BE49-F238E27FC236}">
                <a16:creationId xmlns:a16="http://schemas.microsoft.com/office/drawing/2014/main" id="{AA7C31E5-4707-7711-8CCD-582D7D544AC8}"/>
              </a:ext>
            </a:extLst>
          </p:cNvPr>
          <p:cNvSpPr txBox="1"/>
          <p:nvPr/>
        </p:nvSpPr>
        <p:spPr>
          <a:xfrm>
            <a:off x="4598939" y="429902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{63}</a:t>
            </a:r>
            <a:endParaRPr lang="en-US" sz="1400" dirty="0"/>
          </a:p>
        </p:txBody>
      </p:sp>
    </p:spTree>
    <p:extLst>
      <p:ext uri="{BB962C8B-B14F-4D97-AF65-F5344CB8AC3E}">
        <p14:creationId xmlns:p14="http://schemas.microsoft.com/office/powerpoint/2010/main" val="292464672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53A97-B6E0-017E-2CE9-08FB06401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6E0FE-3B21-6621-AC08-55D9D6DD208D}"/>
              </a:ext>
            </a:extLst>
          </p:cNvPr>
          <p:cNvSpPr>
            <a:spLocks noGrp="1"/>
          </p:cNvSpPr>
          <p:nvPr>
            <p:ph type="title"/>
          </p:nvPr>
        </p:nvSpPr>
        <p:spPr>
          <a:xfrm>
            <a:off x="1728126" y="2064221"/>
            <a:ext cx="8735747" cy="3450327"/>
          </a:xfrm>
        </p:spPr>
        <p:txBody>
          <a:bodyPr>
            <a:noAutofit/>
          </a:bodyPr>
          <a:lstStyle/>
          <a:p>
            <a:r>
              <a:rPr lang="ar-EG" sz="6000" b="0" dirty="0"/>
              <a:t>إِنَّ ذَٰلِكَ لَحَقٌّۭ تَخَاصُمُ أَهْلِ ٱلنَّارِ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81B4644-9BE7-7543-D5B9-7FE44C01A231}"/>
              </a:ext>
            </a:extLst>
          </p:cNvPr>
          <p:cNvSpPr txBox="1"/>
          <p:nvPr/>
        </p:nvSpPr>
        <p:spPr>
          <a:xfrm>
            <a:off x="2060711" y="4254462"/>
            <a:ext cx="8070575" cy="707886"/>
          </a:xfrm>
          <a:prstGeom prst="rect">
            <a:avLst/>
          </a:prstGeom>
          <a:noFill/>
        </p:spPr>
        <p:txBody>
          <a:bodyPr wrap="square">
            <a:spAutoFit/>
          </a:bodyPr>
          <a:lstStyle/>
          <a:p>
            <a:pPr algn="ctr" fontAlgn="base"/>
            <a:r>
              <a:rPr lang="en-US" sz="2000" dirty="0"/>
              <a:t>Truly that is just and fitting,- the mutual recriminations of the People of the Fire!</a:t>
            </a:r>
          </a:p>
        </p:txBody>
      </p:sp>
      <p:sp>
        <p:nvSpPr>
          <p:cNvPr id="3" name="TextBox 2">
            <a:extLst>
              <a:ext uri="{FF2B5EF4-FFF2-40B4-BE49-F238E27FC236}">
                <a16:creationId xmlns:a16="http://schemas.microsoft.com/office/drawing/2014/main" id="{FBCB2E1B-209C-7E63-0834-2977DEE70FF0}"/>
              </a:ext>
            </a:extLst>
          </p:cNvPr>
          <p:cNvSpPr txBox="1"/>
          <p:nvPr/>
        </p:nvSpPr>
        <p:spPr>
          <a:xfrm>
            <a:off x="2060711" y="38795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{64}</a:t>
            </a:r>
            <a:endParaRPr lang="en-US" sz="1400" dirty="0"/>
          </a:p>
        </p:txBody>
      </p:sp>
    </p:spTree>
    <p:extLst>
      <p:ext uri="{BB962C8B-B14F-4D97-AF65-F5344CB8AC3E}">
        <p14:creationId xmlns:p14="http://schemas.microsoft.com/office/powerpoint/2010/main" val="142648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D1891-32CE-68DC-E9DC-A90E2DD4B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D8BB5-BFAC-2CAC-39D6-CC9E84B79CBF}"/>
              </a:ext>
            </a:extLst>
          </p:cNvPr>
          <p:cNvSpPr>
            <a:spLocks noGrp="1"/>
          </p:cNvSpPr>
          <p:nvPr>
            <p:ph type="title"/>
          </p:nvPr>
        </p:nvSpPr>
        <p:spPr>
          <a:xfrm>
            <a:off x="1845567" y="2139719"/>
            <a:ext cx="8500865" cy="3450327"/>
          </a:xfrm>
        </p:spPr>
        <p:txBody>
          <a:bodyPr>
            <a:noAutofit/>
          </a:bodyPr>
          <a:lstStyle/>
          <a:p>
            <a:r>
              <a:rPr lang="ar-EG" sz="6000" b="0" dirty="0"/>
              <a:t>إِنَّ أَصْحَـٰبَ ٱلْجَنَّةِ ٱلْيَوْمَ فِى شُغُلٍۢ فَـٰكِهُونَ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A5F7DD3-FED2-4E99-85F0-A0789BDB541A}"/>
              </a:ext>
            </a:extLst>
          </p:cNvPr>
          <p:cNvSpPr txBox="1"/>
          <p:nvPr/>
        </p:nvSpPr>
        <p:spPr>
          <a:xfrm>
            <a:off x="2060711" y="4654375"/>
            <a:ext cx="8070575" cy="707886"/>
          </a:xfrm>
          <a:prstGeom prst="rect">
            <a:avLst/>
          </a:prstGeom>
          <a:noFill/>
        </p:spPr>
        <p:txBody>
          <a:bodyPr wrap="square">
            <a:spAutoFit/>
          </a:bodyPr>
          <a:lstStyle/>
          <a:p>
            <a:pPr algn="ctr" fontAlgn="base"/>
            <a:r>
              <a:rPr lang="en-US" sz="2000" dirty="0"/>
              <a:t>Verily the Companions of the Garden shall that Day have joy in all that they do;</a:t>
            </a:r>
          </a:p>
        </p:txBody>
      </p:sp>
      <p:sp>
        <p:nvSpPr>
          <p:cNvPr id="3" name="TextBox 2">
            <a:extLst>
              <a:ext uri="{FF2B5EF4-FFF2-40B4-BE49-F238E27FC236}">
                <a16:creationId xmlns:a16="http://schemas.microsoft.com/office/drawing/2014/main" id="{B35F65FB-4724-D4FC-5559-7BF7E377D971}"/>
              </a:ext>
            </a:extLst>
          </p:cNvPr>
          <p:cNvSpPr txBox="1"/>
          <p:nvPr/>
        </p:nvSpPr>
        <p:spPr>
          <a:xfrm>
            <a:off x="4710962" y="437863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258000633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02B2-5011-62F6-CE0B-5EA824CCD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6EAA1-0580-BDAC-4BAD-148586A24493}"/>
              </a:ext>
            </a:extLst>
          </p:cNvPr>
          <p:cNvSpPr>
            <a:spLocks noGrp="1"/>
          </p:cNvSpPr>
          <p:nvPr>
            <p:ph type="title"/>
          </p:nvPr>
        </p:nvSpPr>
        <p:spPr>
          <a:xfrm>
            <a:off x="1728126" y="2080999"/>
            <a:ext cx="8735747" cy="3450327"/>
          </a:xfrm>
        </p:spPr>
        <p:txBody>
          <a:bodyPr>
            <a:noAutofit/>
          </a:bodyPr>
          <a:lstStyle/>
          <a:p>
            <a:r>
              <a:rPr lang="ar-EG" sz="6000" b="0" dirty="0"/>
              <a:t>قُلْ إِنَّمَآ أَنَا۠ مُنذِرٌۭ ۖ وَمَا مِنْ إِلَـٰهٍ إِلَّا ٱللَّهُ ٱلْوَٰحِدُ ٱلْقَهَّارُ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3F07CF-C5AE-9736-9DF9-EA9284479476}"/>
              </a:ext>
            </a:extLst>
          </p:cNvPr>
          <p:cNvSpPr txBox="1"/>
          <p:nvPr/>
        </p:nvSpPr>
        <p:spPr>
          <a:xfrm>
            <a:off x="2060711" y="4667672"/>
            <a:ext cx="8070575" cy="707886"/>
          </a:xfrm>
          <a:prstGeom prst="rect">
            <a:avLst/>
          </a:prstGeom>
          <a:noFill/>
        </p:spPr>
        <p:txBody>
          <a:bodyPr wrap="square">
            <a:spAutoFit/>
          </a:bodyPr>
          <a:lstStyle/>
          <a:p>
            <a:pPr algn="ctr" fontAlgn="base"/>
            <a:r>
              <a:rPr lang="en-US" sz="2000" dirty="0"/>
              <a:t>Say: "Truly am I a Warner: no god is there but the one Allah, Supreme and Irresistible,-</a:t>
            </a:r>
          </a:p>
        </p:txBody>
      </p:sp>
      <p:sp>
        <p:nvSpPr>
          <p:cNvPr id="3" name="TextBox 2">
            <a:extLst>
              <a:ext uri="{FF2B5EF4-FFF2-40B4-BE49-F238E27FC236}">
                <a16:creationId xmlns:a16="http://schemas.microsoft.com/office/drawing/2014/main" id="{D0B8FCA8-0986-8347-C92D-43420C59CE78}"/>
              </a:ext>
            </a:extLst>
          </p:cNvPr>
          <p:cNvSpPr txBox="1"/>
          <p:nvPr/>
        </p:nvSpPr>
        <p:spPr>
          <a:xfrm>
            <a:off x="4116014" y="43598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{65}</a:t>
            </a:r>
            <a:endParaRPr lang="en-US" sz="1400" dirty="0"/>
          </a:p>
        </p:txBody>
      </p:sp>
    </p:spTree>
    <p:extLst>
      <p:ext uri="{BB962C8B-B14F-4D97-AF65-F5344CB8AC3E}">
        <p14:creationId xmlns:p14="http://schemas.microsoft.com/office/powerpoint/2010/main" val="189349942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58FCD-94A2-1CAB-420A-06845164D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38271-513C-9AAC-167B-026D2B1E0084}"/>
              </a:ext>
            </a:extLst>
          </p:cNvPr>
          <p:cNvSpPr>
            <a:spLocks noGrp="1"/>
          </p:cNvSpPr>
          <p:nvPr>
            <p:ph type="title"/>
          </p:nvPr>
        </p:nvSpPr>
        <p:spPr>
          <a:xfrm>
            <a:off x="1728126" y="2080999"/>
            <a:ext cx="8735747" cy="3450327"/>
          </a:xfrm>
        </p:spPr>
        <p:txBody>
          <a:bodyPr>
            <a:noAutofit/>
          </a:bodyPr>
          <a:lstStyle/>
          <a:p>
            <a:r>
              <a:rPr lang="ar-EG" sz="6000" b="0" dirty="0"/>
              <a:t>رَبُّ ٱلسَّمَـٰوَٰتِ وَٱلْأَرْضِ وَمَا بَيْنَهُمَا ٱلْعَزِيزُ ٱلْغَفَّـٰرُ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F6B346C-15C1-15B4-2593-21D2ECE77579}"/>
              </a:ext>
            </a:extLst>
          </p:cNvPr>
          <p:cNvSpPr txBox="1"/>
          <p:nvPr/>
        </p:nvSpPr>
        <p:spPr>
          <a:xfrm>
            <a:off x="2060711" y="4662676"/>
            <a:ext cx="8070575" cy="707886"/>
          </a:xfrm>
          <a:prstGeom prst="rect">
            <a:avLst/>
          </a:prstGeom>
          <a:noFill/>
        </p:spPr>
        <p:txBody>
          <a:bodyPr wrap="square">
            <a:spAutoFit/>
          </a:bodyPr>
          <a:lstStyle/>
          <a:p>
            <a:pPr algn="ctr" fontAlgn="base"/>
            <a:r>
              <a:rPr lang="en-US" sz="2000" dirty="0"/>
              <a:t>"The Lord of the heavens and the earth, and all between,- Exalted in Might, able to enforce His Will, forgiving again and again."</a:t>
            </a:r>
          </a:p>
        </p:txBody>
      </p:sp>
      <p:sp>
        <p:nvSpPr>
          <p:cNvPr id="3" name="TextBox 2">
            <a:extLst>
              <a:ext uri="{FF2B5EF4-FFF2-40B4-BE49-F238E27FC236}">
                <a16:creationId xmlns:a16="http://schemas.microsoft.com/office/drawing/2014/main" id="{B2ED27A1-E0BA-301E-8E47-F9BBDF7427D4}"/>
              </a:ext>
            </a:extLst>
          </p:cNvPr>
          <p:cNvSpPr txBox="1"/>
          <p:nvPr/>
        </p:nvSpPr>
        <p:spPr>
          <a:xfrm>
            <a:off x="3998568" y="43598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{66}</a:t>
            </a:r>
            <a:endParaRPr lang="en-US" sz="1400" dirty="0"/>
          </a:p>
        </p:txBody>
      </p:sp>
    </p:spTree>
    <p:extLst>
      <p:ext uri="{BB962C8B-B14F-4D97-AF65-F5344CB8AC3E}">
        <p14:creationId xmlns:p14="http://schemas.microsoft.com/office/powerpoint/2010/main" val="188165766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1B9A-34C3-520A-9120-5FC899F26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73C39-1032-7047-7182-23ED8632777A}"/>
              </a:ext>
            </a:extLst>
          </p:cNvPr>
          <p:cNvSpPr>
            <a:spLocks noGrp="1"/>
          </p:cNvSpPr>
          <p:nvPr>
            <p:ph type="title"/>
          </p:nvPr>
        </p:nvSpPr>
        <p:spPr>
          <a:xfrm>
            <a:off x="1728126" y="1946775"/>
            <a:ext cx="8735747" cy="3450327"/>
          </a:xfrm>
        </p:spPr>
        <p:txBody>
          <a:bodyPr>
            <a:noAutofit/>
          </a:bodyPr>
          <a:lstStyle/>
          <a:p>
            <a:r>
              <a:rPr lang="ar-EG" sz="6000" b="0" dirty="0"/>
              <a:t>قُلْ هُوَ نَبَؤٌا۟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961D39-4CAC-D6E0-B2EC-FAB4BECA2153}"/>
              </a:ext>
            </a:extLst>
          </p:cNvPr>
          <p:cNvSpPr txBox="1"/>
          <p:nvPr/>
        </p:nvSpPr>
        <p:spPr>
          <a:xfrm>
            <a:off x="2060711" y="4139166"/>
            <a:ext cx="8070575" cy="400110"/>
          </a:xfrm>
          <a:prstGeom prst="rect">
            <a:avLst/>
          </a:prstGeom>
          <a:noFill/>
        </p:spPr>
        <p:txBody>
          <a:bodyPr wrap="square">
            <a:spAutoFit/>
          </a:bodyPr>
          <a:lstStyle/>
          <a:p>
            <a:pPr algn="ctr" fontAlgn="base"/>
            <a:r>
              <a:rPr lang="en-US" sz="2000" dirty="0"/>
              <a:t>Say: "That is a Message Supreme (above all),-</a:t>
            </a:r>
          </a:p>
        </p:txBody>
      </p:sp>
      <p:sp>
        <p:nvSpPr>
          <p:cNvPr id="3" name="TextBox 2">
            <a:extLst>
              <a:ext uri="{FF2B5EF4-FFF2-40B4-BE49-F238E27FC236}">
                <a16:creationId xmlns:a16="http://schemas.microsoft.com/office/drawing/2014/main" id="{F85627F0-9C8E-4248-B75D-7037814C7E8E}"/>
              </a:ext>
            </a:extLst>
          </p:cNvPr>
          <p:cNvSpPr txBox="1"/>
          <p:nvPr/>
        </p:nvSpPr>
        <p:spPr>
          <a:xfrm>
            <a:off x="3553951" y="38313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{67}</a:t>
            </a:r>
            <a:endParaRPr lang="en-US" sz="1400" dirty="0"/>
          </a:p>
        </p:txBody>
      </p:sp>
    </p:spTree>
    <p:extLst>
      <p:ext uri="{BB962C8B-B14F-4D97-AF65-F5344CB8AC3E}">
        <p14:creationId xmlns:p14="http://schemas.microsoft.com/office/powerpoint/2010/main" val="366174220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8C2E-9F4D-C6A8-AF2F-E0FB176D0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FBC2E-6D8C-15D6-FC1E-8E920FD5E698}"/>
              </a:ext>
            </a:extLst>
          </p:cNvPr>
          <p:cNvSpPr>
            <a:spLocks noGrp="1"/>
          </p:cNvSpPr>
          <p:nvPr>
            <p:ph type="title"/>
          </p:nvPr>
        </p:nvSpPr>
        <p:spPr>
          <a:xfrm>
            <a:off x="1728126" y="1946775"/>
            <a:ext cx="8735747" cy="3450327"/>
          </a:xfrm>
        </p:spPr>
        <p:txBody>
          <a:bodyPr>
            <a:noAutofit/>
          </a:bodyPr>
          <a:lstStyle/>
          <a:p>
            <a:r>
              <a:rPr lang="ar-EG" sz="6000" b="0" dirty="0"/>
              <a:t>أَنتُمْ عَنْهُ مُعْرِضُونَ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B45CCB-431F-D1E3-3D69-80E7DC579B26}"/>
              </a:ext>
            </a:extLst>
          </p:cNvPr>
          <p:cNvSpPr txBox="1"/>
          <p:nvPr/>
        </p:nvSpPr>
        <p:spPr>
          <a:xfrm>
            <a:off x="2060711" y="4139166"/>
            <a:ext cx="8070575" cy="400110"/>
          </a:xfrm>
          <a:prstGeom prst="rect">
            <a:avLst/>
          </a:prstGeom>
          <a:noFill/>
        </p:spPr>
        <p:txBody>
          <a:bodyPr wrap="square">
            <a:spAutoFit/>
          </a:bodyPr>
          <a:lstStyle/>
          <a:p>
            <a:pPr algn="ctr" fontAlgn="base"/>
            <a:r>
              <a:rPr lang="en-US" sz="2000" dirty="0"/>
              <a:t>"From which ye do turn away!</a:t>
            </a:r>
          </a:p>
        </p:txBody>
      </p:sp>
      <p:sp>
        <p:nvSpPr>
          <p:cNvPr id="3" name="TextBox 2">
            <a:extLst>
              <a:ext uri="{FF2B5EF4-FFF2-40B4-BE49-F238E27FC236}">
                <a16:creationId xmlns:a16="http://schemas.microsoft.com/office/drawing/2014/main" id="{6AF1C208-5A30-AC2D-3085-D7416B2AB669}"/>
              </a:ext>
            </a:extLst>
          </p:cNvPr>
          <p:cNvSpPr txBox="1"/>
          <p:nvPr/>
        </p:nvSpPr>
        <p:spPr>
          <a:xfrm>
            <a:off x="3377782" y="38313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{68}</a:t>
            </a:r>
            <a:endParaRPr lang="en-US" sz="1400" dirty="0"/>
          </a:p>
        </p:txBody>
      </p:sp>
    </p:spTree>
    <p:extLst>
      <p:ext uri="{BB962C8B-B14F-4D97-AF65-F5344CB8AC3E}">
        <p14:creationId xmlns:p14="http://schemas.microsoft.com/office/powerpoint/2010/main" val="17434221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F20CC-7261-3636-D2F6-9E3EEDDB5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2953A-AFDD-4BC8-DF1E-4C90C9FD1E08}"/>
              </a:ext>
            </a:extLst>
          </p:cNvPr>
          <p:cNvSpPr>
            <a:spLocks noGrp="1"/>
          </p:cNvSpPr>
          <p:nvPr>
            <p:ph type="title"/>
          </p:nvPr>
        </p:nvSpPr>
        <p:spPr>
          <a:xfrm>
            <a:off x="1728126" y="2047443"/>
            <a:ext cx="8735747" cy="3450327"/>
          </a:xfrm>
        </p:spPr>
        <p:txBody>
          <a:bodyPr>
            <a:noAutofit/>
          </a:bodyPr>
          <a:lstStyle/>
          <a:p>
            <a:r>
              <a:rPr lang="ar-EG" sz="6000" b="0" dirty="0"/>
              <a:t>مَا كَانَ لِىَ مِنْ عِلْمٍۭ بِٱلْمَلَإِ ٱلْأَعْلَىٰٓ إِذْ يَخْتَصِمُونَ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41B9F6-69B9-A49C-44F6-3DA9112A2235}"/>
              </a:ext>
            </a:extLst>
          </p:cNvPr>
          <p:cNvSpPr txBox="1"/>
          <p:nvPr/>
        </p:nvSpPr>
        <p:spPr>
          <a:xfrm>
            <a:off x="2060711" y="4514859"/>
            <a:ext cx="8070575" cy="707886"/>
          </a:xfrm>
          <a:prstGeom prst="rect">
            <a:avLst/>
          </a:prstGeom>
          <a:noFill/>
        </p:spPr>
        <p:txBody>
          <a:bodyPr wrap="square">
            <a:spAutoFit/>
          </a:bodyPr>
          <a:lstStyle/>
          <a:p>
            <a:pPr algn="ctr" fontAlgn="base"/>
            <a:r>
              <a:rPr lang="en-US" sz="2000" dirty="0"/>
              <a:t>"No knowledge have I of the Chiefs on high, when they discuss (matters) among themselves.</a:t>
            </a:r>
          </a:p>
        </p:txBody>
      </p:sp>
      <p:sp>
        <p:nvSpPr>
          <p:cNvPr id="3" name="TextBox 2">
            <a:extLst>
              <a:ext uri="{FF2B5EF4-FFF2-40B4-BE49-F238E27FC236}">
                <a16:creationId xmlns:a16="http://schemas.microsoft.com/office/drawing/2014/main" id="{CC241B35-B69B-B4BF-BD54-A48797B413D6}"/>
              </a:ext>
            </a:extLst>
          </p:cNvPr>
          <p:cNvSpPr txBox="1"/>
          <p:nvPr/>
        </p:nvSpPr>
        <p:spPr>
          <a:xfrm>
            <a:off x="4342516" y="42398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{69}</a:t>
            </a:r>
            <a:endParaRPr lang="en-US" sz="1400" dirty="0"/>
          </a:p>
        </p:txBody>
      </p:sp>
    </p:spTree>
    <p:extLst>
      <p:ext uri="{BB962C8B-B14F-4D97-AF65-F5344CB8AC3E}">
        <p14:creationId xmlns:p14="http://schemas.microsoft.com/office/powerpoint/2010/main" val="46642775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AA0E9-FF78-0B9D-C8D7-099069B7A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3A662-F064-5A60-AE08-2E40FEEF58A6}"/>
              </a:ext>
            </a:extLst>
          </p:cNvPr>
          <p:cNvSpPr>
            <a:spLocks noGrp="1"/>
          </p:cNvSpPr>
          <p:nvPr>
            <p:ph type="title"/>
          </p:nvPr>
        </p:nvSpPr>
        <p:spPr>
          <a:xfrm>
            <a:off x="1728126" y="2047443"/>
            <a:ext cx="8735747" cy="3450327"/>
          </a:xfrm>
        </p:spPr>
        <p:txBody>
          <a:bodyPr>
            <a:noAutofit/>
          </a:bodyPr>
          <a:lstStyle/>
          <a:p>
            <a:r>
              <a:rPr lang="ar-EG" sz="6000" b="0" dirty="0"/>
              <a:t>إِن يُوحَىٰٓ إِلَىَّ إِلَّآ أَنَّمَآ أَنَا۠ نَذِيرٌۭ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1F17350-934C-576E-8A92-0415B750C368}"/>
              </a:ext>
            </a:extLst>
          </p:cNvPr>
          <p:cNvSpPr txBox="1"/>
          <p:nvPr/>
        </p:nvSpPr>
        <p:spPr>
          <a:xfrm>
            <a:off x="2060711" y="4191082"/>
            <a:ext cx="8070575" cy="707886"/>
          </a:xfrm>
          <a:prstGeom prst="rect">
            <a:avLst/>
          </a:prstGeom>
          <a:noFill/>
        </p:spPr>
        <p:txBody>
          <a:bodyPr wrap="square">
            <a:spAutoFit/>
          </a:bodyPr>
          <a:lstStyle/>
          <a:p>
            <a:pPr algn="ctr" fontAlgn="base"/>
            <a:r>
              <a:rPr lang="en-US" sz="2000" dirty="0"/>
              <a:t>'Only this has been revealed to me: that I am to give warning plainly and publicly."</a:t>
            </a:r>
          </a:p>
        </p:txBody>
      </p:sp>
      <p:sp>
        <p:nvSpPr>
          <p:cNvPr id="3" name="TextBox 2">
            <a:extLst>
              <a:ext uri="{FF2B5EF4-FFF2-40B4-BE49-F238E27FC236}">
                <a16:creationId xmlns:a16="http://schemas.microsoft.com/office/drawing/2014/main" id="{6EC95E89-0B96-B13E-F61A-FEAF41979F77}"/>
              </a:ext>
            </a:extLst>
          </p:cNvPr>
          <p:cNvSpPr txBox="1"/>
          <p:nvPr/>
        </p:nvSpPr>
        <p:spPr>
          <a:xfrm>
            <a:off x="1532204" y="38833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{70}</a:t>
            </a:r>
            <a:endParaRPr lang="en-US" sz="1400" dirty="0"/>
          </a:p>
        </p:txBody>
      </p:sp>
    </p:spTree>
    <p:extLst>
      <p:ext uri="{BB962C8B-B14F-4D97-AF65-F5344CB8AC3E}">
        <p14:creationId xmlns:p14="http://schemas.microsoft.com/office/powerpoint/2010/main" val="253475809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09584-611D-7659-A2C4-58C27BC1E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A748A-92AE-ECE0-648D-4B22D1C8BEF8}"/>
              </a:ext>
            </a:extLst>
          </p:cNvPr>
          <p:cNvSpPr>
            <a:spLocks noGrp="1"/>
          </p:cNvSpPr>
          <p:nvPr>
            <p:ph type="title"/>
          </p:nvPr>
        </p:nvSpPr>
        <p:spPr>
          <a:xfrm>
            <a:off x="1728127" y="2097776"/>
            <a:ext cx="8735747" cy="3450327"/>
          </a:xfrm>
        </p:spPr>
        <p:txBody>
          <a:bodyPr>
            <a:noAutofit/>
          </a:bodyPr>
          <a:lstStyle/>
          <a:p>
            <a:r>
              <a:rPr lang="ar-EG" sz="6000" b="0" dirty="0"/>
              <a:t>إِذْ قَالَ رَبُّكَ لِلْمَلَـٰٓئِكَةِ إِنِّى خَـٰلِقٌۢ بَشَرًۭا مِّن 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36100EC-1A59-95A2-E1BE-555DEE263D66}"/>
              </a:ext>
            </a:extLst>
          </p:cNvPr>
          <p:cNvSpPr txBox="1"/>
          <p:nvPr/>
        </p:nvSpPr>
        <p:spPr>
          <a:xfrm>
            <a:off x="2060712" y="4632285"/>
            <a:ext cx="8070575" cy="400110"/>
          </a:xfrm>
          <a:prstGeom prst="rect">
            <a:avLst/>
          </a:prstGeom>
          <a:noFill/>
        </p:spPr>
        <p:txBody>
          <a:bodyPr wrap="square">
            <a:spAutoFit/>
          </a:bodyPr>
          <a:lstStyle/>
          <a:p>
            <a:pPr algn="ctr" fontAlgn="base"/>
            <a:r>
              <a:rPr lang="en-US" sz="2000" dirty="0"/>
              <a:t>Behold, thy Lord said to the angels: "I am about to create man from clay:</a:t>
            </a:r>
          </a:p>
        </p:txBody>
      </p:sp>
      <p:sp>
        <p:nvSpPr>
          <p:cNvPr id="3" name="TextBox 2">
            <a:extLst>
              <a:ext uri="{FF2B5EF4-FFF2-40B4-BE49-F238E27FC236}">
                <a16:creationId xmlns:a16="http://schemas.microsoft.com/office/drawing/2014/main" id="{B90E4B88-C35D-24F2-A762-CF1344BCD1F7}"/>
              </a:ext>
            </a:extLst>
          </p:cNvPr>
          <p:cNvSpPr txBox="1"/>
          <p:nvPr/>
        </p:nvSpPr>
        <p:spPr>
          <a:xfrm>
            <a:off x="4610965" y="43596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{71}</a:t>
            </a:r>
            <a:endParaRPr lang="en-US" sz="1400" dirty="0"/>
          </a:p>
        </p:txBody>
      </p:sp>
    </p:spTree>
    <p:extLst>
      <p:ext uri="{BB962C8B-B14F-4D97-AF65-F5344CB8AC3E}">
        <p14:creationId xmlns:p14="http://schemas.microsoft.com/office/powerpoint/2010/main" val="95945985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BDAA7-8C7B-4610-5900-E637DBA03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0D8FE-E3EA-3219-E241-E284CEF76AB7}"/>
              </a:ext>
            </a:extLst>
          </p:cNvPr>
          <p:cNvSpPr>
            <a:spLocks noGrp="1"/>
          </p:cNvSpPr>
          <p:nvPr>
            <p:ph type="title"/>
          </p:nvPr>
        </p:nvSpPr>
        <p:spPr>
          <a:xfrm>
            <a:off x="1728127" y="2097776"/>
            <a:ext cx="8735747" cy="3450327"/>
          </a:xfrm>
        </p:spPr>
        <p:txBody>
          <a:bodyPr>
            <a:noAutofit/>
          </a:bodyPr>
          <a:lstStyle/>
          <a:p>
            <a:r>
              <a:rPr lang="ar-EG" sz="6000" b="0" dirty="0"/>
              <a:t>فَإِذَا سَوَّيْتُهُۥ وَنَفَخْتُ فِيهِ مِن رُّوحِى فَقَعُوا۟ لَهُۥ سَـٰجِدِينَ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E4B8BD-29C8-A555-0E83-7CCE598FC456}"/>
              </a:ext>
            </a:extLst>
          </p:cNvPr>
          <p:cNvSpPr txBox="1"/>
          <p:nvPr/>
        </p:nvSpPr>
        <p:spPr>
          <a:xfrm>
            <a:off x="2060712" y="4511952"/>
            <a:ext cx="8070575" cy="707886"/>
          </a:xfrm>
          <a:prstGeom prst="rect">
            <a:avLst/>
          </a:prstGeom>
          <a:noFill/>
        </p:spPr>
        <p:txBody>
          <a:bodyPr wrap="square">
            <a:spAutoFit/>
          </a:bodyPr>
          <a:lstStyle/>
          <a:p>
            <a:pPr algn="ctr" fontAlgn="base"/>
            <a:r>
              <a:rPr lang="en-US" sz="2000" dirty="0"/>
              <a:t>"When I have fashioned him (in due proportion) and breathed into him of My spirit, fall ye down in obeisance unto him."</a:t>
            </a:r>
          </a:p>
        </p:txBody>
      </p:sp>
      <p:sp>
        <p:nvSpPr>
          <p:cNvPr id="3" name="TextBox 2">
            <a:extLst>
              <a:ext uri="{FF2B5EF4-FFF2-40B4-BE49-F238E27FC236}">
                <a16:creationId xmlns:a16="http://schemas.microsoft.com/office/drawing/2014/main" id="{FDB6AAED-E9B4-B714-50D8-411DBC7249C1}"/>
              </a:ext>
            </a:extLst>
          </p:cNvPr>
          <p:cNvSpPr txBox="1"/>
          <p:nvPr/>
        </p:nvSpPr>
        <p:spPr>
          <a:xfrm>
            <a:off x="3663009" y="432450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{72}</a:t>
            </a:r>
            <a:endParaRPr lang="en-US" sz="1400" dirty="0"/>
          </a:p>
        </p:txBody>
      </p:sp>
    </p:spTree>
    <p:extLst>
      <p:ext uri="{BB962C8B-B14F-4D97-AF65-F5344CB8AC3E}">
        <p14:creationId xmlns:p14="http://schemas.microsoft.com/office/powerpoint/2010/main" val="418130617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9B684-B160-C9C0-4E41-82DEDC11D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CD17F-1069-F40E-343F-280311C7190C}"/>
              </a:ext>
            </a:extLst>
          </p:cNvPr>
          <p:cNvSpPr>
            <a:spLocks noGrp="1"/>
          </p:cNvSpPr>
          <p:nvPr>
            <p:ph type="title"/>
          </p:nvPr>
        </p:nvSpPr>
        <p:spPr>
          <a:xfrm>
            <a:off x="1728127" y="2097776"/>
            <a:ext cx="8735747" cy="3450327"/>
          </a:xfrm>
        </p:spPr>
        <p:txBody>
          <a:bodyPr>
            <a:noAutofit/>
          </a:bodyPr>
          <a:lstStyle/>
          <a:p>
            <a:r>
              <a:rPr lang="ar-EG" sz="6000" b="0" dirty="0"/>
              <a:t>فَسَجَدَ ٱلْمَلَـٰٓئِكَةُ كُلُّهُمْ أَجْمَعُونَ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9AECC81-5BFB-6C43-A191-88EEDAD2CF82}"/>
              </a:ext>
            </a:extLst>
          </p:cNvPr>
          <p:cNvSpPr txBox="1"/>
          <p:nvPr/>
        </p:nvSpPr>
        <p:spPr>
          <a:xfrm>
            <a:off x="2060712" y="4182363"/>
            <a:ext cx="8070575" cy="400110"/>
          </a:xfrm>
          <a:prstGeom prst="rect">
            <a:avLst/>
          </a:prstGeom>
          <a:noFill/>
        </p:spPr>
        <p:txBody>
          <a:bodyPr wrap="square">
            <a:spAutoFit/>
          </a:bodyPr>
          <a:lstStyle/>
          <a:p>
            <a:pPr algn="ctr" fontAlgn="base"/>
            <a:r>
              <a:rPr lang="en-US" sz="2000" dirty="0"/>
              <a:t>So the angels prostrated themselves, all of them together:</a:t>
            </a:r>
          </a:p>
        </p:txBody>
      </p:sp>
      <p:sp>
        <p:nvSpPr>
          <p:cNvPr id="3" name="TextBox 2">
            <a:extLst>
              <a:ext uri="{FF2B5EF4-FFF2-40B4-BE49-F238E27FC236}">
                <a16:creationId xmlns:a16="http://schemas.microsoft.com/office/drawing/2014/main" id="{3863D65B-8E23-52E2-8ACF-7178BBDACC96}"/>
              </a:ext>
            </a:extLst>
          </p:cNvPr>
          <p:cNvSpPr txBox="1"/>
          <p:nvPr/>
        </p:nvSpPr>
        <p:spPr>
          <a:xfrm>
            <a:off x="2320771" y="387591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{73}</a:t>
            </a:r>
            <a:endParaRPr lang="en-US" sz="1400" dirty="0"/>
          </a:p>
        </p:txBody>
      </p:sp>
    </p:spTree>
    <p:extLst>
      <p:ext uri="{BB962C8B-B14F-4D97-AF65-F5344CB8AC3E}">
        <p14:creationId xmlns:p14="http://schemas.microsoft.com/office/powerpoint/2010/main" val="98910919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DDD6-42E9-1F9B-B9A2-226EEF997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2946C-1049-60B8-EAB7-CDAA364978A3}"/>
              </a:ext>
            </a:extLst>
          </p:cNvPr>
          <p:cNvSpPr>
            <a:spLocks noGrp="1"/>
          </p:cNvSpPr>
          <p:nvPr>
            <p:ph type="title"/>
          </p:nvPr>
        </p:nvSpPr>
        <p:spPr>
          <a:xfrm>
            <a:off x="1728126" y="2047442"/>
            <a:ext cx="8735747" cy="3450327"/>
          </a:xfrm>
        </p:spPr>
        <p:txBody>
          <a:bodyPr>
            <a:noAutofit/>
          </a:bodyPr>
          <a:lstStyle/>
          <a:p>
            <a:r>
              <a:rPr lang="ar-EG" sz="6000" b="0" dirty="0"/>
              <a:t>إِلَّآ إِبْلِيسَ ٱسْتَكْبَرَ وَكَانَ مِنَ ٱلْكَـٰفِرِينَ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E88C29-8072-181A-FB33-A36BD1C3199E}"/>
              </a:ext>
            </a:extLst>
          </p:cNvPr>
          <p:cNvSpPr txBox="1"/>
          <p:nvPr/>
        </p:nvSpPr>
        <p:spPr>
          <a:xfrm>
            <a:off x="2060711" y="4142502"/>
            <a:ext cx="8070575" cy="400110"/>
          </a:xfrm>
          <a:prstGeom prst="rect">
            <a:avLst/>
          </a:prstGeom>
          <a:noFill/>
        </p:spPr>
        <p:txBody>
          <a:bodyPr wrap="square">
            <a:spAutoFit/>
          </a:bodyPr>
          <a:lstStyle/>
          <a:p>
            <a:pPr algn="ctr" fontAlgn="base"/>
            <a:r>
              <a:rPr lang="en-US" sz="2000" dirty="0"/>
              <a:t>Not so Iblis: he was haughty, and became one of those who reject Faith.</a:t>
            </a:r>
          </a:p>
        </p:txBody>
      </p:sp>
      <p:sp>
        <p:nvSpPr>
          <p:cNvPr id="3" name="TextBox 2">
            <a:extLst>
              <a:ext uri="{FF2B5EF4-FFF2-40B4-BE49-F238E27FC236}">
                <a16:creationId xmlns:a16="http://schemas.microsoft.com/office/drawing/2014/main" id="{34B188E0-2603-621D-0B87-7D4BBE40077D}"/>
              </a:ext>
            </a:extLst>
          </p:cNvPr>
          <p:cNvSpPr txBox="1"/>
          <p:nvPr/>
        </p:nvSpPr>
        <p:spPr>
          <a:xfrm>
            <a:off x="1385956" y="382425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{74}</a:t>
            </a:r>
            <a:endParaRPr lang="en-US" sz="1400" dirty="0"/>
          </a:p>
        </p:txBody>
      </p:sp>
    </p:spTree>
    <p:extLst>
      <p:ext uri="{BB962C8B-B14F-4D97-AF65-F5344CB8AC3E}">
        <p14:creationId xmlns:p14="http://schemas.microsoft.com/office/powerpoint/2010/main" val="3343785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32EFC-DE04-2668-0364-106BF551F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A230F-9429-C739-0951-F2598CD7E445}"/>
              </a:ext>
            </a:extLst>
          </p:cNvPr>
          <p:cNvSpPr>
            <a:spLocks noGrp="1"/>
          </p:cNvSpPr>
          <p:nvPr>
            <p:ph type="title"/>
          </p:nvPr>
        </p:nvSpPr>
        <p:spPr>
          <a:xfrm>
            <a:off x="1845567" y="2139719"/>
            <a:ext cx="8500865" cy="3450327"/>
          </a:xfrm>
        </p:spPr>
        <p:txBody>
          <a:bodyPr>
            <a:noAutofit/>
          </a:bodyPr>
          <a:lstStyle/>
          <a:p>
            <a:r>
              <a:rPr lang="ar-EG" sz="6000" b="0" dirty="0"/>
              <a:t>هُمْ وَأَزْوَٰجُهُمْ فِى ظِلَـٰلٍ عَلَى ٱلْأَرَآئِكِ مُتَّكِـُٔونَ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9BC35B-F70F-ECE4-26E7-82A4A582C32A}"/>
              </a:ext>
            </a:extLst>
          </p:cNvPr>
          <p:cNvSpPr txBox="1"/>
          <p:nvPr/>
        </p:nvSpPr>
        <p:spPr>
          <a:xfrm>
            <a:off x="2060711" y="4654375"/>
            <a:ext cx="8070575" cy="707886"/>
          </a:xfrm>
          <a:prstGeom prst="rect">
            <a:avLst/>
          </a:prstGeom>
          <a:noFill/>
        </p:spPr>
        <p:txBody>
          <a:bodyPr wrap="square">
            <a:spAutoFit/>
          </a:bodyPr>
          <a:lstStyle/>
          <a:p>
            <a:pPr algn="ctr" fontAlgn="base"/>
            <a:r>
              <a:rPr lang="en-US" sz="2000" dirty="0"/>
              <a:t>They and their associates will be in groves of (cool) shade, reclining on Thrones (of dignity);</a:t>
            </a:r>
          </a:p>
        </p:txBody>
      </p:sp>
      <p:sp>
        <p:nvSpPr>
          <p:cNvPr id="3" name="TextBox 2">
            <a:extLst>
              <a:ext uri="{FF2B5EF4-FFF2-40B4-BE49-F238E27FC236}">
                <a16:creationId xmlns:a16="http://schemas.microsoft.com/office/drawing/2014/main" id="{21F46BE4-A2F2-8AE5-C957-2DA62C1D16E2}"/>
              </a:ext>
            </a:extLst>
          </p:cNvPr>
          <p:cNvSpPr txBox="1"/>
          <p:nvPr/>
        </p:nvSpPr>
        <p:spPr>
          <a:xfrm>
            <a:off x="4710962" y="43786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96490006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18958-04EF-F773-A46D-47DF5FF10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ED447-DC48-E6B4-C2C0-B9ACE50733E7}"/>
              </a:ext>
            </a:extLst>
          </p:cNvPr>
          <p:cNvSpPr>
            <a:spLocks noGrp="1"/>
          </p:cNvSpPr>
          <p:nvPr>
            <p:ph type="title"/>
          </p:nvPr>
        </p:nvSpPr>
        <p:spPr>
          <a:xfrm>
            <a:off x="1728127" y="1971941"/>
            <a:ext cx="8735747" cy="3450327"/>
          </a:xfrm>
        </p:spPr>
        <p:txBody>
          <a:bodyPr>
            <a:noAutofit/>
          </a:bodyPr>
          <a:lstStyle/>
          <a:p>
            <a:r>
              <a:rPr lang="ar-EG" sz="5400" b="0" dirty="0"/>
              <a:t>قَالَ يَـٰٓإِبْلِيسُ مَا مَنَعَكَ أَن تَسْجُدَ لِمَا خَلَقْتُ بِيَدَىَّۖ أَسْتَكْبَرْتَ أَمْ كُنتَ مِنَ ٱلْعَالِينَ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6AF0EA5-062A-7741-F677-0054F442D427}"/>
              </a:ext>
            </a:extLst>
          </p:cNvPr>
          <p:cNvSpPr txBox="1"/>
          <p:nvPr/>
        </p:nvSpPr>
        <p:spPr>
          <a:xfrm>
            <a:off x="2060712" y="4406605"/>
            <a:ext cx="8070575" cy="1015663"/>
          </a:xfrm>
          <a:prstGeom prst="rect">
            <a:avLst/>
          </a:prstGeom>
          <a:noFill/>
        </p:spPr>
        <p:txBody>
          <a:bodyPr wrap="square">
            <a:spAutoFit/>
          </a:bodyPr>
          <a:lstStyle/>
          <a:p>
            <a:pPr algn="ctr" fontAlgn="base"/>
            <a:r>
              <a:rPr lang="en-US" sz="2000" dirty="0"/>
              <a:t>(Allah) said: "O Iblis! What prevents thee from prostrating thyself to one whom I have created with my hands? Art thou haughty? Or art thou one of the high (and mighty) ones?"</a:t>
            </a:r>
          </a:p>
        </p:txBody>
      </p:sp>
      <p:sp>
        <p:nvSpPr>
          <p:cNvPr id="3" name="TextBox 2">
            <a:extLst>
              <a:ext uri="{FF2B5EF4-FFF2-40B4-BE49-F238E27FC236}">
                <a16:creationId xmlns:a16="http://schemas.microsoft.com/office/drawing/2014/main" id="{A7FBE19E-CCC2-6E9E-E1CE-76BD59F8BDF5}"/>
              </a:ext>
            </a:extLst>
          </p:cNvPr>
          <p:cNvSpPr txBox="1"/>
          <p:nvPr/>
        </p:nvSpPr>
        <p:spPr>
          <a:xfrm>
            <a:off x="1989964" y="40988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381709338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6501-874A-4793-CDDF-E12171731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7E202-FC01-C3B9-E591-C67CA8799E50}"/>
              </a:ext>
            </a:extLst>
          </p:cNvPr>
          <p:cNvSpPr>
            <a:spLocks noGrp="1"/>
          </p:cNvSpPr>
          <p:nvPr>
            <p:ph type="title"/>
          </p:nvPr>
        </p:nvSpPr>
        <p:spPr>
          <a:xfrm>
            <a:off x="1728125" y="2030664"/>
            <a:ext cx="8735747" cy="3450327"/>
          </a:xfrm>
        </p:spPr>
        <p:txBody>
          <a:bodyPr>
            <a:noAutofit/>
          </a:bodyPr>
          <a:lstStyle/>
          <a:p>
            <a:r>
              <a:rPr lang="ar-EG" sz="6000" b="0" dirty="0"/>
              <a:t>قَالَ أَنَا۠ خَيْرٌۭ مِّنْهُۖ خَلَقْتَنِى مِن نَّارٍۢ وَخَلَقْتَهُۥ مِن 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3AC1581-1723-7490-1CE4-2795D2A9F47A}"/>
              </a:ext>
            </a:extLst>
          </p:cNvPr>
          <p:cNvSpPr txBox="1"/>
          <p:nvPr/>
        </p:nvSpPr>
        <p:spPr>
          <a:xfrm>
            <a:off x="2060710" y="4577271"/>
            <a:ext cx="8070575" cy="707886"/>
          </a:xfrm>
          <a:prstGeom prst="rect">
            <a:avLst/>
          </a:prstGeom>
          <a:noFill/>
        </p:spPr>
        <p:txBody>
          <a:bodyPr wrap="square">
            <a:spAutoFit/>
          </a:bodyPr>
          <a:lstStyle/>
          <a:p>
            <a:pPr algn="ctr" fontAlgn="base"/>
            <a:r>
              <a:rPr lang="en-US" sz="2000" dirty="0"/>
              <a:t>(Iblis) said: "I am better than he: thou </a:t>
            </a:r>
            <a:r>
              <a:rPr lang="en-US" sz="2000" dirty="0" err="1"/>
              <a:t>createdst</a:t>
            </a:r>
            <a:r>
              <a:rPr lang="en-US" sz="2000" dirty="0"/>
              <a:t> me from fire, and him thou </a:t>
            </a:r>
            <a:r>
              <a:rPr lang="en-US" sz="2000" dirty="0" err="1"/>
              <a:t>createdst</a:t>
            </a:r>
            <a:r>
              <a:rPr lang="en-US" sz="2000" dirty="0"/>
              <a:t> from clay."</a:t>
            </a:r>
          </a:p>
        </p:txBody>
      </p:sp>
      <p:sp>
        <p:nvSpPr>
          <p:cNvPr id="3" name="TextBox 2">
            <a:extLst>
              <a:ext uri="{FF2B5EF4-FFF2-40B4-BE49-F238E27FC236}">
                <a16:creationId xmlns:a16="http://schemas.microsoft.com/office/drawing/2014/main" id="{D382E9AF-1832-BD72-1B38-F67656512328}"/>
              </a:ext>
            </a:extLst>
          </p:cNvPr>
          <p:cNvSpPr txBox="1"/>
          <p:nvPr/>
        </p:nvSpPr>
        <p:spPr>
          <a:xfrm>
            <a:off x="3709707" y="42694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45400148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ACA91-8B61-2639-6C0D-95F3436DF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DD3A8-51A9-1FD4-E5AA-686FA41B569F}"/>
              </a:ext>
            </a:extLst>
          </p:cNvPr>
          <p:cNvSpPr>
            <a:spLocks noGrp="1"/>
          </p:cNvSpPr>
          <p:nvPr>
            <p:ph type="title"/>
          </p:nvPr>
        </p:nvSpPr>
        <p:spPr>
          <a:xfrm>
            <a:off x="1728125" y="2030664"/>
            <a:ext cx="8735747" cy="3450327"/>
          </a:xfrm>
        </p:spPr>
        <p:txBody>
          <a:bodyPr>
            <a:noAutofit/>
          </a:bodyPr>
          <a:lstStyle/>
          <a:p>
            <a:r>
              <a:rPr lang="ar-EG" sz="6000" b="0" dirty="0"/>
              <a:t>قَالَ فَٱخْرُجْ مِنْهَا فَإِنَّكَ رَجِيمٌۭ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C5A172-2850-9186-90AB-7DC97BA074C4}"/>
              </a:ext>
            </a:extLst>
          </p:cNvPr>
          <p:cNvSpPr txBox="1"/>
          <p:nvPr/>
        </p:nvSpPr>
        <p:spPr>
          <a:xfrm>
            <a:off x="2060710" y="4227549"/>
            <a:ext cx="8070575" cy="400110"/>
          </a:xfrm>
          <a:prstGeom prst="rect">
            <a:avLst/>
          </a:prstGeom>
          <a:noFill/>
        </p:spPr>
        <p:txBody>
          <a:bodyPr wrap="square">
            <a:spAutoFit/>
          </a:bodyPr>
          <a:lstStyle/>
          <a:p>
            <a:pPr algn="ctr" fontAlgn="base"/>
            <a:r>
              <a:rPr lang="en-US" sz="2000" dirty="0"/>
              <a:t>(Allah) said: "Then get thee out from here: for thou art rejected, accursed.</a:t>
            </a:r>
          </a:p>
        </p:txBody>
      </p:sp>
      <p:sp>
        <p:nvSpPr>
          <p:cNvPr id="3" name="TextBox 2">
            <a:extLst>
              <a:ext uri="{FF2B5EF4-FFF2-40B4-BE49-F238E27FC236}">
                <a16:creationId xmlns:a16="http://schemas.microsoft.com/office/drawing/2014/main" id="{42722E38-BA4D-BC3E-A242-4330667BD551}"/>
              </a:ext>
            </a:extLst>
          </p:cNvPr>
          <p:cNvSpPr txBox="1"/>
          <p:nvPr/>
        </p:nvSpPr>
        <p:spPr>
          <a:xfrm>
            <a:off x="2359080" y="39197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139826969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F92E7-AA3A-9578-741E-1DBDEFF7F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48CD9-F9D0-CAF9-7B95-ADB3D9E5C14B}"/>
              </a:ext>
            </a:extLst>
          </p:cNvPr>
          <p:cNvSpPr>
            <a:spLocks noGrp="1"/>
          </p:cNvSpPr>
          <p:nvPr>
            <p:ph type="title"/>
          </p:nvPr>
        </p:nvSpPr>
        <p:spPr>
          <a:xfrm>
            <a:off x="1728125" y="2030664"/>
            <a:ext cx="8735747" cy="3450327"/>
          </a:xfrm>
        </p:spPr>
        <p:txBody>
          <a:bodyPr>
            <a:noAutofit/>
          </a:bodyPr>
          <a:lstStyle/>
          <a:p>
            <a:r>
              <a:rPr lang="ar-EG" sz="6000" b="0" dirty="0"/>
              <a:t>وَإِنَّ عَلَيْكَ لَعْنَتِىٓ إِلَىٰ يَوْمِ ٱلدِّينِ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BD9CAF-E28B-EA4A-A262-C238ACAD9921}"/>
              </a:ext>
            </a:extLst>
          </p:cNvPr>
          <p:cNvSpPr txBox="1"/>
          <p:nvPr/>
        </p:nvSpPr>
        <p:spPr>
          <a:xfrm>
            <a:off x="2060710" y="4227549"/>
            <a:ext cx="8070575" cy="400110"/>
          </a:xfrm>
          <a:prstGeom prst="rect">
            <a:avLst/>
          </a:prstGeom>
          <a:noFill/>
        </p:spPr>
        <p:txBody>
          <a:bodyPr wrap="square">
            <a:spAutoFit/>
          </a:bodyPr>
          <a:lstStyle/>
          <a:p>
            <a:pPr algn="ctr" fontAlgn="base"/>
            <a:r>
              <a:rPr lang="en-US" sz="2000" dirty="0"/>
              <a:t>"And My curse shall be on thee till the Day of Judgment."</a:t>
            </a:r>
          </a:p>
        </p:txBody>
      </p:sp>
      <p:sp>
        <p:nvSpPr>
          <p:cNvPr id="3" name="TextBox 2">
            <a:extLst>
              <a:ext uri="{FF2B5EF4-FFF2-40B4-BE49-F238E27FC236}">
                <a16:creationId xmlns:a16="http://schemas.microsoft.com/office/drawing/2014/main" id="{A6C225AE-EB5D-40CA-AB48-C2ECA965DB32}"/>
              </a:ext>
            </a:extLst>
          </p:cNvPr>
          <p:cNvSpPr txBox="1"/>
          <p:nvPr/>
        </p:nvSpPr>
        <p:spPr>
          <a:xfrm>
            <a:off x="1998353" y="39197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325418497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CCC9A-16E3-5DDA-7173-B793CD3DF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81FA7-96CA-098B-921F-DC6AF6159329}"/>
              </a:ext>
            </a:extLst>
          </p:cNvPr>
          <p:cNvSpPr>
            <a:spLocks noGrp="1"/>
          </p:cNvSpPr>
          <p:nvPr>
            <p:ph type="title"/>
          </p:nvPr>
        </p:nvSpPr>
        <p:spPr>
          <a:xfrm>
            <a:off x="1728125" y="2030664"/>
            <a:ext cx="8735747" cy="3450327"/>
          </a:xfrm>
        </p:spPr>
        <p:txBody>
          <a:bodyPr>
            <a:noAutofit/>
          </a:bodyPr>
          <a:lstStyle/>
          <a:p>
            <a:r>
              <a:rPr lang="ar-EG" sz="6000" b="0" dirty="0"/>
              <a:t>قَالَ رَبِّ فَأَنظِرْنِىٓ إِلَىٰ يَوْمِ يُبْعَثُونَ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ABFCC8D-2B49-FD0B-66CE-D03F7EBFB55E}"/>
              </a:ext>
            </a:extLst>
          </p:cNvPr>
          <p:cNvSpPr txBox="1"/>
          <p:nvPr/>
        </p:nvSpPr>
        <p:spPr>
          <a:xfrm>
            <a:off x="2060710" y="4205090"/>
            <a:ext cx="8070575" cy="707886"/>
          </a:xfrm>
          <a:prstGeom prst="rect">
            <a:avLst/>
          </a:prstGeom>
          <a:noFill/>
        </p:spPr>
        <p:txBody>
          <a:bodyPr wrap="square">
            <a:spAutoFit/>
          </a:bodyPr>
          <a:lstStyle/>
          <a:p>
            <a:pPr algn="ctr" fontAlgn="base"/>
            <a:r>
              <a:rPr lang="en-US" sz="2000" dirty="0"/>
              <a:t>(Iblis) said: "O my Lord! Give me then respite till the Day the (dead) are raised."</a:t>
            </a:r>
          </a:p>
        </p:txBody>
      </p:sp>
      <p:sp>
        <p:nvSpPr>
          <p:cNvPr id="3" name="TextBox 2">
            <a:extLst>
              <a:ext uri="{FF2B5EF4-FFF2-40B4-BE49-F238E27FC236}">
                <a16:creationId xmlns:a16="http://schemas.microsoft.com/office/drawing/2014/main" id="{C30260D4-F911-71A5-D002-1BE15DE9250B}"/>
              </a:ext>
            </a:extLst>
          </p:cNvPr>
          <p:cNvSpPr txBox="1"/>
          <p:nvPr/>
        </p:nvSpPr>
        <p:spPr>
          <a:xfrm>
            <a:off x="1718541" y="39197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381616448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F1E25-CA08-3A2F-E9F6-D15E2C6B2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7EAD3-98CD-8474-1474-F7F59B14C696}"/>
              </a:ext>
            </a:extLst>
          </p:cNvPr>
          <p:cNvSpPr>
            <a:spLocks noGrp="1"/>
          </p:cNvSpPr>
          <p:nvPr>
            <p:ph type="title"/>
          </p:nvPr>
        </p:nvSpPr>
        <p:spPr>
          <a:xfrm>
            <a:off x="1728125" y="2030664"/>
            <a:ext cx="8735747" cy="3450327"/>
          </a:xfrm>
        </p:spPr>
        <p:txBody>
          <a:bodyPr>
            <a:noAutofit/>
          </a:bodyPr>
          <a:lstStyle/>
          <a:p>
            <a:r>
              <a:rPr lang="ar-EG" sz="6000" b="0" dirty="0"/>
              <a:t>قَالَ فَإِنَّكَ مِنَ ٱلْمُنظَرِينَ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D6FEE8-AE1E-C796-17AB-E3CEE0D8D7FF}"/>
              </a:ext>
            </a:extLst>
          </p:cNvPr>
          <p:cNvSpPr txBox="1"/>
          <p:nvPr/>
        </p:nvSpPr>
        <p:spPr>
          <a:xfrm>
            <a:off x="2060710" y="4198907"/>
            <a:ext cx="8070575" cy="400110"/>
          </a:xfrm>
          <a:prstGeom prst="rect">
            <a:avLst/>
          </a:prstGeom>
          <a:noFill/>
        </p:spPr>
        <p:txBody>
          <a:bodyPr wrap="square">
            <a:spAutoFit/>
          </a:bodyPr>
          <a:lstStyle/>
          <a:p>
            <a:pPr algn="ctr" fontAlgn="base"/>
            <a:r>
              <a:rPr lang="en-US" sz="2000" dirty="0"/>
              <a:t>(Allah) said: "Respite then is granted thee-</a:t>
            </a:r>
          </a:p>
        </p:txBody>
      </p:sp>
      <p:sp>
        <p:nvSpPr>
          <p:cNvPr id="3" name="TextBox 2">
            <a:extLst>
              <a:ext uri="{FF2B5EF4-FFF2-40B4-BE49-F238E27FC236}">
                <a16:creationId xmlns:a16="http://schemas.microsoft.com/office/drawing/2014/main" id="{08C2A2E5-876F-4AB8-F4B4-1E07EE4A7D39}"/>
              </a:ext>
            </a:extLst>
          </p:cNvPr>
          <p:cNvSpPr txBox="1"/>
          <p:nvPr/>
        </p:nvSpPr>
        <p:spPr>
          <a:xfrm>
            <a:off x="2918166" y="38911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85194987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E5FD-D02F-179F-3D8F-78532A504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E79BC-30D0-37A6-71AD-69AA1E8252BE}"/>
              </a:ext>
            </a:extLst>
          </p:cNvPr>
          <p:cNvSpPr>
            <a:spLocks noGrp="1"/>
          </p:cNvSpPr>
          <p:nvPr>
            <p:ph type="title"/>
          </p:nvPr>
        </p:nvSpPr>
        <p:spPr>
          <a:xfrm>
            <a:off x="1728125" y="2030664"/>
            <a:ext cx="8735747" cy="3450327"/>
          </a:xfrm>
        </p:spPr>
        <p:txBody>
          <a:bodyPr>
            <a:noAutofit/>
          </a:bodyPr>
          <a:lstStyle/>
          <a:p>
            <a:r>
              <a:rPr lang="ar-EG" sz="6000" b="0" dirty="0"/>
              <a:t>إِلَىٰ يَوْمِ ٱلْوَقْتِ ٱلْمَعْلُومِ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73DB5D9-608C-55FC-C2CA-3091E963EFB8}"/>
              </a:ext>
            </a:extLst>
          </p:cNvPr>
          <p:cNvSpPr txBox="1"/>
          <p:nvPr/>
        </p:nvSpPr>
        <p:spPr>
          <a:xfrm>
            <a:off x="2060710" y="4188391"/>
            <a:ext cx="8070575" cy="400110"/>
          </a:xfrm>
          <a:prstGeom prst="rect">
            <a:avLst/>
          </a:prstGeom>
          <a:noFill/>
        </p:spPr>
        <p:txBody>
          <a:bodyPr wrap="square">
            <a:spAutoFit/>
          </a:bodyPr>
          <a:lstStyle/>
          <a:p>
            <a:pPr algn="ctr" fontAlgn="base"/>
            <a:r>
              <a:rPr lang="en-US" sz="2000" dirty="0"/>
              <a:t>"Till the Day of the Time Appointed."</a:t>
            </a:r>
          </a:p>
        </p:txBody>
      </p:sp>
      <p:sp>
        <p:nvSpPr>
          <p:cNvPr id="3" name="TextBox 2">
            <a:extLst>
              <a:ext uri="{FF2B5EF4-FFF2-40B4-BE49-F238E27FC236}">
                <a16:creationId xmlns:a16="http://schemas.microsoft.com/office/drawing/2014/main" id="{0FD3CA08-9C3F-B5C9-BA9A-F3F51722270C}"/>
              </a:ext>
            </a:extLst>
          </p:cNvPr>
          <p:cNvSpPr txBox="1"/>
          <p:nvPr/>
        </p:nvSpPr>
        <p:spPr>
          <a:xfrm>
            <a:off x="2993667" y="392070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209570393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DCDE-906C-20BD-8457-C1E8117BD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8208A-F8CF-7F6A-C07E-78494FDFC3FA}"/>
              </a:ext>
            </a:extLst>
          </p:cNvPr>
          <p:cNvSpPr>
            <a:spLocks noGrp="1"/>
          </p:cNvSpPr>
          <p:nvPr>
            <p:ph type="title"/>
          </p:nvPr>
        </p:nvSpPr>
        <p:spPr>
          <a:xfrm>
            <a:off x="1728125" y="2030664"/>
            <a:ext cx="8735747" cy="3450327"/>
          </a:xfrm>
        </p:spPr>
        <p:txBody>
          <a:bodyPr>
            <a:noAutofit/>
          </a:bodyPr>
          <a:lstStyle/>
          <a:p>
            <a:r>
              <a:rPr lang="ar-EG" sz="6000" b="0" dirty="0"/>
              <a:t>قَالَ فَبِعِزَّتِكَ لَأُغْوِيَنَّهُمْ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A1F9FE-C4E5-1FAA-C9DF-0CB2E003A4CB}"/>
              </a:ext>
            </a:extLst>
          </p:cNvPr>
          <p:cNvSpPr txBox="1"/>
          <p:nvPr/>
        </p:nvSpPr>
        <p:spPr>
          <a:xfrm>
            <a:off x="2060710" y="4182287"/>
            <a:ext cx="8070575" cy="400110"/>
          </a:xfrm>
          <a:prstGeom prst="rect">
            <a:avLst/>
          </a:prstGeom>
          <a:noFill/>
        </p:spPr>
        <p:txBody>
          <a:bodyPr wrap="square">
            <a:spAutoFit/>
          </a:bodyPr>
          <a:lstStyle/>
          <a:p>
            <a:pPr algn="ctr" fontAlgn="base"/>
            <a:r>
              <a:rPr lang="en-US" sz="2000" dirty="0"/>
              <a:t>(Iblis) said: "Then, by Thy power, I will put them all in the wrong,-</a:t>
            </a:r>
          </a:p>
        </p:txBody>
      </p:sp>
      <p:sp>
        <p:nvSpPr>
          <p:cNvPr id="3" name="TextBox 2">
            <a:extLst>
              <a:ext uri="{FF2B5EF4-FFF2-40B4-BE49-F238E27FC236}">
                <a16:creationId xmlns:a16="http://schemas.microsoft.com/office/drawing/2014/main" id="{D75611FF-7FC3-39F4-4A5F-2E02C698FD10}"/>
              </a:ext>
            </a:extLst>
          </p:cNvPr>
          <p:cNvSpPr txBox="1"/>
          <p:nvPr/>
        </p:nvSpPr>
        <p:spPr>
          <a:xfrm>
            <a:off x="2154768" y="38806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{82}</a:t>
            </a:r>
            <a:endParaRPr lang="en-US" sz="1400" dirty="0"/>
          </a:p>
        </p:txBody>
      </p:sp>
    </p:spTree>
    <p:extLst>
      <p:ext uri="{BB962C8B-B14F-4D97-AF65-F5344CB8AC3E}">
        <p14:creationId xmlns:p14="http://schemas.microsoft.com/office/powerpoint/2010/main" val="203430766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7F859-2FF1-9B14-D03B-96B935E0B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9F2E9-B5B4-41C8-8C55-1174CC153C9A}"/>
              </a:ext>
            </a:extLst>
          </p:cNvPr>
          <p:cNvSpPr>
            <a:spLocks noGrp="1"/>
          </p:cNvSpPr>
          <p:nvPr>
            <p:ph type="title"/>
          </p:nvPr>
        </p:nvSpPr>
        <p:spPr>
          <a:xfrm>
            <a:off x="1728125" y="2030664"/>
            <a:ext cx="8735747" cy="3450327"/>
          </a:xfrm>
        </p:spPr>
        <p:txBody>
          <a:bodyPr>
            <a:noAutofit/>
          </a:bodyPr>
          <a:lstStyle/>
          <a:p>
            <a:r>
              <a:rPr lang="ar-EG" sz="6000" b="0" dirty="0"/>
              <a:t>إِلَّا عِبَادَكَ مِنْهُمُ ٱلْمُخْلَصِينَ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2B0CA7E-4EDA-AC7D-DA37-713E4749D0D7}"/>
              </a:ext>
            </a:extLst>
          </p:cNvPr>
          <p:cNvSpPr txBox="1"/>
          <p:nvPr/>
        </p:nvSpPr>
        <p:spPr>
          <a:xfrm>
            <a:off x="2060710" y="4153301"/>
            <a:ext cx="8070575" cy="400110"/>
          </a:xfrm>
          <a:prstGeom prst="rect">
            <a:avLst/>
          </a:prstGeom>
          <a:noFill/>
        </p:spPr>
        <p:txBody>
          <a:bodyPr wrap="square">
            <a:spAutoFit/>
          </a:bodyPr>
          <a:lstStyle/>
          <a:p>
            <a:pPr algn="ctr" fontAlgn="base"/>
            <a:r>
              <a:rPr lang="en-US" sz="2000" dirty="0"/>
              <a:t>"Except Thy Servants amongst them, sincere and purified (by Thy Grace)."</a:t>
            </a:r>
          </a:p>
        </p:txBody>
      </p:sp>
      <p:sp>
        <p:nvSpPr>
          <p:cNvPr id="3" name="TextBox 2">
            <a:extLst>
              <a:ext uri="{FF2B5EF4-FFF2-40B4-BE49-F238E27FC236}">
                <a16:creationId xmlns:a16="http://schemas.microsoft.com/office/drawing/2014/main" id="{39F8D573-5D9C-C98B-7BF1-B2FBCFC20C8D}"/>
              </a:ext>
            </a:extLst>
          </p:cNvPr>
          <p:cNvSpPr txBox="1"/>
          <p:nvPr/>
        </p:nvSpPr>
        <p:spPr>
          <a:xfrm>
            <a:off x="2532273" y="38745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384827075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5D79A-6CA3-3E27-3596-723FEE952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5510F-AA95-C6D2-D55E-DAC4F75ECED5}"/>
              </a:ext>
            </a:extLst>
          </p:cNvPr>
          <p:cNvSpPr>
            <a:spLocks noGrp="1"/>
          </p:cNvSpPr>
          <p:nvPr>
            <p:ph type="title"/>
          </p:nvPr>
        </p:nvSpPr>
        <p:spPr>
          <a:xfrm>
            <a:off x="1728125" y="2030664"/>
            <a:ext cx="8735747" cy="3450327"/>
          </a:xfrm>
        </p:spPr>
        <p:txBody>
          <a:bodyPr>
            <a:noAutofit/>
          </a:bodyPr>
          <a:lstStyle/>
          <a:p>
            <a:r>
              <a:rPr lang="ar-EG" sz="6000" b="0" dirty="0"/>
              <a:t>قَالَ فَٱلْحَقُّ وَٱلْحَقَّ أَقُولُ</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F6CF81-1FF3-1ADB-9998-6E26A720E7F5}"/>
              </a:ext>
            </a:extLst>
          </p:cNvPr>
          <p:cNvSpPr txBox="1"/>
          <p:nvPr/>
        </p:nvSpPr>
        <p:spPr>
          <a:xfrm>
            <a:off x="2060710" y="4153301"/>
            <a:ext cx="8070575" cy="400110"/>
          </a:xfrm>
          <a:prstGeom prst="rect">
            <a:avLst/>
          </a:prstGeom>
          <a:noFill/>
        </p:spPr>
        <p:txBody>
          <a:bodyPr wrap="square">
            <a:spAutoFit/>
          </a:bodyPr>
          <a:lstStyle/>
          <a:p>
            <a:pPr algn="ctr" fontAlgn="base"/>
            <a:r>
              <a:rPr lang="en-US" sz="2000" dirty="0"/>
              <a:t>(Allah) said: "Then it is just and fitting- and I say what is just and fitting-</a:t>
            </a:r>
          </a:p>
        </p:txBody>
      </p:sp>
      <p:sp>
        <p:nvSpPr>
          <p:cNvPr id="3" name="TextBox 2">
            <a:extLst>
              <a:ext uri="{FF2B5EF4-FFF2-40B4-BE49-F238E27FC236}">
                <a16:creationId xmlns:a16="http://schemas.microsoft.com/office/drawing/2014/main" id="{6EDDAEF4-6F87-9071-87F9-9220998EFBDC}"/>
              </a:ext>
            </a:extLst>
          </p:cNvPr>
          <p:cNvSpPr txBox="1"/>
          <p:nvPr/>
        </p:nvSpPr>
        <p:spPr>
          <a:xfrm>
            <a:off x="2918166" y="37733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{84}</a:t>
            </a:r>
            <a:endParaRPr lang="en-US" sz="1400" dirty="0"/>
          </a:p>
        </p:txBody>
      </p:sp>
    </p:spTree>
    <p:extLst>
      <p:ext uri="{BB962C8B-B14F-4D97-AF65-F5344CB8AC3E}">
        <p14:creationId xmlns:p14="http://schemas.microsoft.com/office/powerpoint/2010/main" val="3333740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5AEB2-BDAC-647B-19B5-73701E5B8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B24AC-B92D-A1C5-9582-70372D8F1B69}"/>
              </a:ext>
            </a:extLst>
          </p:cNvPr>
          <p:cNvSpPr>
            <a:spLocks noGrp="1"/>
          </p:cNvSpPr>
          <p:nvPr>
            <p:ph type="title"/>
          </p:nvPr>
        </p:nvSpPr>
        <p:spPr>
          <a:xfrm>
            <a:off x="1845567" y="2039051"/>
            <a:ext cx="8500865" cy="3450327"/>
          </a:xfrm>
        </p:spPr>
        <p:txBody>
          <a:bodyPr>
            <a:noAutofit/>
          </a:bodyPr>
          <a:lstStyle/>
          <a:p>
            <a:r>
              <a:rPr lang="ar-EG" sz="6000" b="0" dirty="0"/>
              <a:t>لَهُمْ فِيهَا فَـٰكِهَةٌۭ وَلَهُم مَّا يَدَّعُونَ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075770-3C79-3E22-C378-589FD26C4777}"/>
              </a:ext>
            </a:extLst>
          </p:cNvPr>
          <p:cNvSpPr txBox="1"/>
          <p:nvPr/>
        </p:nvSpPr>
        <p:spPr>
          <a:xfrm>
            <a:off x="2060711" y="4151216"/>
            <a:ext cx="8070575" cy="707886"/>
          </a:xfrm>
          <a:prstGeom prst="rect">
            <a:avLst/>
          </a:prstGeom>
          <a:noFill/>
        </p:spPr>
        <p:txBody>
          <a:bodyPr wrap="square">
            <a:spAutoFit/>
          </a:bodyPr>
          <a:lstStyle/>
          <a:p>
            <a:pPr algn="ctr" fontAlgn="base"/>
            <a:r>
              <a:rPr lang="en-US" sz="2000" dirty="0"/>
              <a:t>(Every) fruit (enjoyment) will be there for them; they shall have whatever they call for;</a:t>
            </a:r>
          </a:p>
        </p:txBody>
      </p:sp>
      <p:sp>
        <p:nvSpPr>
          <p:cNvPr id="3" name="TextBox 2">
            <a:extLst>
              <a:ext uri="{FF2B5EF4-FFF2-40B4-BE49-F238E27FC236}">
                <a16:creationId xmlns:a16="http://schemas.microsoft.com/office/drawing/2014/main" id="{60864D00-593B-BEE2-65BF-CD68542AE5D7}"/>
              </a:ext>
            </a:extLst>
          </p:cNvPr>
          <p:cNvSpPr txBox="1"/>
          <p:nvPr/>
        </p:nvSpPr>
        <p:spPr>
          <a:xfrm>
            <a:off x="2110374" y="38333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19185319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0BFB-0135-58DE-32A2-98D49D66C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A5CD9-067C-8CF8-3B2D-C02840B09FCB}"/>
              </a:ext>
            </a:extLst>
          </p:cNvPr>
          <p:cNvSpPr>
            <a:spLocks noGrp="1"/>
          </p:cNvSpPr>
          <p:nvPr>
            <p:ph type="title"/>
          </p:nvPr>
        </p:nvSpPr>
        <p:spPr>
          <a:xfrm>
            <a:off x="1728126" y="2055831"/>
            <a:ext cx="8735747" cy="3450327"/>
          </a:xfrm>
        </p:spPr>
        <p:txBody>
          <a:bodyPr>
            <a:noAutofit/>
          </a:bodyPr>
          <a:lstStyle/>
          <a:p>
            <a:r>
              <a:rPr lang="ar-EG" sz="6000" b="0" dirty="0"/>
              <a:t>لَأَمْلَأَنَّ جَهَنَّمَ مِنكَ وَمِمَّن تَبِعَكَ مِنْهُمْ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F0CC66-FB9F-F5E7-7EFF-256ADAA22BEA}"/>
              </a:ext>
            </a:extLst>
          </p:cNvPr>
          <p:cNvSpPr txBox="1"/>
          <p:nvPr/>
        </p:nvSpPr>
        <p:spPr>
          <a:xfrm>
            <a:off x="2060711" y="4606174"/>
            <a:ext cx="8070575" cy="707886"/>
          </a:xfrm>
          <a:prstGeom prst="rect">
            <a:avLst/>
          </a:prstGeom>
          <a:noFill/>
        </p:spPr>
        <p:txBody>
          <a:bodyPr wrap="square">
            <a:spAutoFit/>
          </a:bodyPr>
          <a:lstStyle/>
          <a:p>
            <a:pPr algn="ctr" fontAlgn="base"/>
            <a:r>
              <a:rPr lang="en-US" sz="2000" dirty="0"/>
              <a:t>"That I will certainly fill Hell with thee and those that follow thee,- every one."</a:t>
            </a:r>
          </a:p>
        </p:txBody>
      </p:sp>
      <p:sp>
        <p:nvSpPr>
          <p:cNvPr id="3" name="TextBox 2">
            <a:extLst>
              <a:ext uri="{FF2B5EF4-FFF2-40B4-BE49-F238E27FC236}">
                <a16:creationId xmlns:a16="http://schemas.microsoft.com/office/drawing/2014/main" id="{5BF2B2CE-64E5-A27D-E11A-9656B8753DF3}"/>
              </a:ext>
            </a:extLst>
          </p:cNvPr>
          <p:cNvSpPr txBox="1"/>
          <p:nvPr/>
        </p:nvSpPr>
        <p:spPr>
          <a:xfrm>
            <a:off x="4721800" y="42983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{85}</a:t>
            </a:r>
            <a:endParaRPr lang="en-US" sz="1400" dirty="0"/>
          </a:p>
        </p:txBody>
      </p:sp>
    </p:spTree>
    <p:extLst>
      <p:ext uri="{BB962C8B-B14F-4D97-AF65-F5344CB8AC3E}">
        <p14:creationId xmlns:p14="http://schemas.microsoft.com/office/powerpoint/2010/main" val="343838395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17B2-3E67-5705-7CDD-6710FC9B0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267E6-6592-6518-D937-3AB54A0A9140}"/>
              </a:ext>
            </a:extLst>
          </p:cNvPr>
          <p:cNvSpPr>
            <a:spLocks noGrp="1"/>
          </p:cNvSpPr>
          <p:nvPr>
            <p:ph type="title"/>
          </p:nvPr>
        </p:nvSpPr>
        <p:spPr>
          <a:xfrm>
            <a:off x="1728126" y="2055831"/>
            <a:ext cx="8735747" cy="3450327"/>
          </a:xfrm>
        </p:spPr>
        <p:txBody>
          <a:bodyPr>
            <a:noAutofit/>
          </a:bodyPr>
          <a:lstStyle/>
          <a:p>
            <a:r>
              <a:rPr lang="ar-EG" sz="6000" b="0" dirty="0"/>
              <a:t>قُلْ مَآ أَسْـَٔلُكُمْ عَلَيْهِ مِنْ أَجْرٍۢ وَمَآ أَنَا۠ مِنَ ٱلْمُتَكَلِّفِينَ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43B11A-AF80-8B36-5456-DD087FBD5F12}"/>
              </a:ext>
            </a:extLst>
          </p:cNvPr>
          <p:cNvSpPr txBox="1"/>
          <p:nvPr/>
        </p:nvSpPr>
        <p:spPr>
          <a:xfrm>
            <a:off x="2060711" y="4606174"/>
            <a:ext cx="8070575" cy="400110"/>
          </a:xfrm>
          <a:prstGeom prst="rect">
            <a:avLst/>
          </a:prstGeom>
          <a:noFill/>
        </p:spPr>
        <p:txBody>
          <a:bodyPr wrap="square">
            <a:spAutoFit/>
          </a:bodyPr>
          <a:lstStyle/>
          <a:p>
            <a:pPr algn="ctr" fontAlgn="base"/>
            <a:r>
              <a:rPr lang="en-US" sz="2000" dirty="0"/>
              <a:t>Say: "No reward do I ask of you for this (Qur'an), nor am I a pretender.</a:t>
            </a:r>
          </a:p>
        </p:txBody>
      </p:sp>
      <p:sp>
        <p:nvSpPr>
          <p:cNvPr id="3" name="TextBox 2">
            <a:extLst>
              <a:ext uri="{FF2B5EF4-FFF2-40B4-BE49-F238E27FC236}">
                <a16:creationId xmlns:a16="http://schemas.microsoft.com/office/drawing/2014/main" id="{37BD8DF4-B4ED-7D9E-4B9A-DB9B942F768F}"/>
              </a:ext>
            </a:extLst>
          </p:cNvPr>
          <p:cNvSpPr txBox="1"/>
          <p:nvPr/>
        </p:nvSpPr>
        <p:spPr>
          <a:xfrm>
            <a:off x="4117793" y="42983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{86}</a:t>
            </a:r>
            <a:endParaRPr lang="en-US" sz="1400" dirty="0"/>
          </a:p>
        </p:txBody>
      </p:sp>
    </p:spTree>
    <p:extLst>
      <p:ext uri="{BB962C8B-B14F-4D97-AF65-F5344CB8AC3E}">
        <p14:creationId xmlns:p14="http://schemas.microsoft.com/office/powerpoint/2010/main" val="338726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09E8-E23B-C3E9-31CE-B2F6E0F5E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0B177-954E-E11A-39FF-8869F32BA511}"/>
              </a:ext>
            </a:extLst>
          </p:cNvPr>
          <p:cNvSpPr>
            <a:spLocks noGrp="1"/>
          </p:cNvSpPr>
          <p:nvPr>
            <p:ph type="title"/>
          </p:nvPr>
        </p:nvSpPr>
        <p:spPr>
          <a:xfrm>
            <a:off x="1728126" y="2055831"/>
            <a:ext cx="8735747" cy="3450327"/>
          </a:xfrm>
        </p:spPr>
        <p:txBody>
          <a:bodyPr>
            <a:noAutofit/>
          </a:bodyPr>
          <a:lstStyle/>
          <a:p>
            <a:r>
              <a:rPr lang="ar-EG" sz="6000" b="0" dirty="0"/>
              <a:t>إِنْ هُوَ إِلَّا ذِكْرٌۭ لِّلْعَـٰلَمِينَ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08F02FF-EDE1-0DD4-88ED-456E48A61777}"/>
              </a:ext>
            </a:extLst>
          </p:cNvPr>
          <p:cNvSpPr txBox="1"/>
          <p:nvPr/>
        </p:nvSpPr>
        <p:spPr>
          <a:xfrm>
            <a:off x="2060711" y="4206064"/>
            <a:ext cx="8070575" cy="400110"/>
          </a:xfrm>
          <a:prstGeom prst="rect">
            <a:avLst/>
          </a:prstGeom>
          <a:noFill/>
        </p:spPr>
        <p:txBody>
          <a:bodyPr wrap="square">
            <a:spAutoFit/>
          </a:bodyPr>
          <a:lstStyle/>
          <a:p>
            <a:pPr algn="ctr" fontAlgn="base"/>
            <a:r>
              <a:rPr lang="en-US" sz="2000" dirty="0"/>
              <a:t>"This is no less than a Message to (all) the Worlds.</a:t>
            </a:r>
          </a:p>
        </p:txBody>
      </p:sp>
      <p:sp>
        <p:nvSpPr>
          <p:cNvPr id="3" name="TextBox 2">
            <a:extLst>
              <a:ext uri="{FF2B5EF4-FFF2-40B4-BE49-F238E27FC236}">
                <a16:creationId xmlns:a16="http://schemas.microsoft.com/office/drawing/2014/main" id="{AE7C4790-9E59-39DE-091D-54CBB410122F}"/>
              </a:ext>
            </a:extLst>
          </p:cNvPr>
          <p:cNvSpPr txBox="1"/>
          <p:nvPr/>
        </p:nvSpPr>
        <p:spPr>
          <a:xfrm>
            <a:off x="2901389" y="37985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{87}</a:t>
            </a:r>
            <a:endParaRPr lang="en-US" sz="1400" dirty="0"/>
          </a:p>
        </p:txBody>
      </p:sp>
    </p:spTree>
    <p:extLst>
      <p:ext uri="{BB962C8B-B14F-4D97-AF65-F5344CB8AC3E}">
        <p14:creationId xmlns:p14="http://schemas.microsoft.com/office/powerpoint/2010/main" val="163835983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62FC9-CE38-450C-9E12-401F86684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FBE76-CCB2-2524-BD02-03630A946539}"/>
              </a:ext>
            </a:extLst>
          </p:cNvPr>
          <p:cNvSpPr>
            <a:spLocks noGrp="1"/>
          </p:cNvSpPr>
          <p:nvPr>
            <p:ph type="title"/>
          </p:nvPr>
        </p:nvSpPr>
        <p:spPr>
          <a:xfrm>
            <a:off x="1728126" y="2055831"/>
            <a:ext cx="8735747" cy="3450327"/>
          </a:xfrm>
        </p:spPr>
        <p:txBody>
          <a:bodyPr>
            <a:noAutofit/>
          </a:bodyPr>
          <a:lstStyle/>
          <a:p>
            <a:r>
              <a:rPr lang="ar-EG" sz="6000" b="0" dirty="0"/>
              <a:t>وَلَتَعْلَمُنَّ نَبَأَهُۥ بَعْدَ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7057E8-6159-907D-2175-05CC029B00DE}"/>
              </a:ext>
            </a:extLst>
          </p:cNvPr>
          <p:cNvSpPr txBox="1"/>
          <p:nvPr/>
        </p:nvSpPr>
        <p:spPr>
          <a:xfrm>
            <a:off x="2060711" y="4373844"/>
            <a:ext cx="8070575" cy="400110"/>
          </a:xfrm>
          <a:prstGeom prst="rect">
            <a:avLst/>
          </a:prstGeom>
          <a:noFill/>
        </p:spPr>
        <p:txBody>
          <a:bodyPr wrap="square">
            <a:spAutoFit/>
          </a:bodyPr>
          <a:lstStyle/>
          <a:p>
            <a:pPr algn="ctr" fontAlgn="base"/>
            <a:r>
              <a:rPr lang="en-US" sz="2000" dirty="0"/>
              <a:t>"And ye shall certainly know the truth of it (all) after a while."</a:t>
            </a:r>
          </a:p>
        </p:txBody>
      </p:sp>
      <p:sp>
        <p:nvSpPr>
          <p:cNvPr id="3" name="TextBox 2">
            <a:extLst>
              <a:ext uri="{FF2B5EF4-FFF2-40B4-BE49-F238E27FC236}">
                <a16:creationId xmlns:a16="http://schemas.microsoft.com/office/drawing/2014/main" id="{98733BEC-34AA-484F-6F24-F4E410BA9335}"/>
              </a:ext>
            </a:extLst>
          </p:cNvPr>
          <p:cNvSpPr txBox="1"/>
          <p:nvPr/>
        </p:nvSpPr>
        <p:spPr>
          <a:xfrm>
            <a:off x="3119503" y="38982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{88}</a:t>
            </a:r>
            <a:endParaRPr lang="en-US" sz="1400" dirty="0"/>
          </a:p>
        </p:txBody>
      </p:sp>
    </p:spTree>
    <p:extLst>
      <p:ext uri="{BB962C8B-B14F-4D97-AF65-F5344CB8AC3E}">
        <p14:creationId xmlns:p14="http://schemas.microsoft.com/office/powerpoint/2010/main" val="231039825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57472089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8BC2F-4FB5-5A7B-3CB8-AE9ADD231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3E1C9-A2E7-FD18-BAEB-2BE6AFFCBA3A}"/>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الزمر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24260896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481A9-FE46-37B1-72E8-29E109611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D174D-CBD8-A546-F8B9-B15FA0F47B35}"/>
              </a:ext>
            </a:extLst>
          </p:cNvPr>
          <p:cNvSpPr>
            <a:spLocks noGrp="1"/>
          </p:cNvSpPr>
          <p:nvPr>
            <p:ph type="title"/>
          </p:nvPr>
        </p:nvSpPr>
        <p:spPr>
          <a:xfrm>
            <a:off x="1728126" y="2055831"/>
            <a:ext cx="8735747" cy="3450327"/>
          </a:xfrm>
        </p:spPr>
        <p:txBody>
          <a:bodyPr>
            <a:noAutofit/>
          </a:bodyPr>
          <a:lstStyle/>
          <a:p>
            <a:r>
              <a:rPr lang="ar-EG" sz="6000" b="0" dirty="0"/>
              <a:t>تَنزِيلُ ٱلْكِتَـٰبِ مِنَ ٱللَّهِ ٱلْعَزِيزِ ٱلْحَكِيمِ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6828A7A-4A52-4CE1-1596-1D5443673827}"/>
              </a:ext>
            </a:extLst>
          </p:cNvPr>
          <p:cNvSpPr txBox="1"/>
          <p:nvPr/>
        </p:nvSpPr>
        <p:spPr>
          <a:xfrm>
            <a:off x="2060711" y="4257193"/>
            <a:ext cx="8070575" cy="707886"/>
          </a:xfrm>
          <a:prstGeom prst="rect">
            <a:avLst/>
          </a:prstGeom>
          <a:noFill/>
        </p:spPr>
        <p:txBody>
          <a:bodyPr wrap="square">
            <a:spAutoFit/>
          </a:bodyPr>
          <a:lstStyle/>
          <a:p>
            <a:pPr algn="ctr" fontAlgn="base"/>
            <a:r>
              <a:rPr lang="en-US" sz="2000" dirty="0"/>
              <a:t>The revelation of this Book is from Allah, the Exalted in Power, full of Wisdom.</a:t>
            </a:r>
          </a:p>
        </p:txBody>
      </p:sp>
      <p:sp>
        <p:nvSpPr>
          <p:cNvPr id="3" name="TextBox 2">
            <a:extLst>
              <a:ext uri="{FF2B5EF4-FFF2-40B4-BE49-F238E27FC236}">
                <a16:creationId xmlns:a16="http://schemas.microsoft.com/office/drawing/2014/main" id="{803A75EF-9824-2874-44A5-3F9F457CFDCE}"/>
              </a:ext>
            </a:extLst>
          </p:cNvPr>
          <p:cNvSpPr txBox="1"/>
          <p:nvPr/>
        </p:nvSpPr>
        <p:spPr>
          <a:xfrm>
            <a:off x="1557658" y="39494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169623006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9316A-8590-42F5-8572-EDCA768E3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0C67E-5A1B-1FCF-495C-768C516ECCD2}"/>
              </a:ext>
            </a:extLst>
          </p:cNvPr>
          <p:cNvSpPr>
            <a:spLocks noGrp="1"/>
          </p:cNvSpPr>
          <p:nvPr>
            <p:ph type="title"/>
          </p:nvPr>
        </p:nvSpPr>
        <p:spPr>
          <a:xfrm>
            <a:off x="1728126" y="2080998"/>
            <a:ext cx="8735747" cy="3450327"/>
          </a:xfrm>
        </p:spPr>
        <p:txBody>
          <a:bodyPr>
            <a:noAutofit/>
          </a:bodyPr>
          <a:lstStyle/>
          <a:p>
            <a:r>
              <a:rPr lang="ar-EG" sz="6000" b="0" dirty="0"/>
              <a:t>إِنَّآ أَنزَلْنَآ إِلَيْكَ ٱلْكِتَـٰبَ بِٱلْحَقِّ فَٱعْبُدِ ٱللَّهَ مُخْلِصًۭا لَّهُ ٱلدِّينَ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EDFFD5B-BCCC-AC9F-84D7-AEAD631FA25C}"/>
              </a:ext>
            </a:extLst>
          </p:cNvPr>
          <p:cNvSpPr txBox="1"/>
          <p:nvPr/>
        </p:nvSpPr>
        <p:spPr>
          <a:xfrm>
            <a:off x="2060711" y="4614393"/>
            <a:ext cx="8070575" cy="707886"/>
          </a:xfrm>
          <a:prstGeom prst="rect">
            <a:avLst/>
          </a:prstGeom>
          <a:noFill/>
        </p:spPr>
        <p:txBody>
          <a:bodyPr wrap="square">
            <a:spAutoFit/>
          </a:bodyPr>
          <a:lstStyle/>
          <a:p>
            <a:pPr algn="ctr" fontAlgn="base"/>
            <a:r>
              <a:rPr lang="en-US" sz="2000" dirty="0"/>
              <a:t>Verily it is We Who have revealed the Book to thee in Truth: so serve Allah, offering Him sincere devotion.</a:t>
            </a:r>
          </a:p>
        </p:txBody>
      </p:sp>
      <p:sp>
        <p:nvSpPr>
          <p:cNvPr id="3" name="TextBox 2">
            <a:extLst>
              <a:ext uri="{FF2B5EF4-FFF2-40B4-BE49-F238E27FC236}">
                <a16:creationId xmlns:a16="http://schemas.microsoft.com/office/drawing/2014/main" id="{9338C0CB-78CE-39E3-4741-5921D13A62CC}"/>
              </a:ext>
            </a:extLst>
          </p:cNvPr>
          <p:cNvSpPr txBox="1"/>
          <p:nvPr/>
        </p:nvSpPr>
        <p:spPr>
          <a:xfrm>
            <a:off x="3319346" y="43066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83869875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B894-886A-1370-8E20-BDCA72DA3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42A5E-1228-AD51-9FA7-5DAEE2915765}"/>
              </a:ext>
            </a:extLst>
          </p:cNvPr>
          <p:cNvSpPr>
            <a:spLocks noGrp="1"/>
          </p:cNvSpPr>
          <p:nvPr>
            <p:ph type="title"/>
          </p:nvPr>
        </p:nvSpPr>
        <p:spPr>
          <a:xfrm>
            <a:off x="1518405" y="1393101"/>
            <a:ext cx="9155190" cy="3450327"/>
          </a:xfrm>
        </p:spPr>
        <p:txBody>
          <a:bodyPr>
            <a:noAutofit/>
          </a:bodyPr>
          <a:lstStyle/>
          <a:p>
            <a:r>
              <a:rPr lang="ar-EG" sz="5400" b="0" dirty="0"/>
              <a:t>أَلَا لِلَّهِ ٱلدِّينُ ٱلْخَالِصُۚ وَٱلَّذِينَ ٱتَّخَذُوا۟ مِن دُونِهِۦٓ أَوْلِيَآءَ مَا نَعْبُدُهُمْ إِلَّا لِيُقَرِّبُونَآ إِلَى ٱللَّهِ زُلْفَىٰٓ إِنَّ ٱللَّهَ يَحْكُمُ بَيْنَهُمْ فِى مَا هُمْ فِيهِ يَخْتَلِفُونَۗ إِنَّ ٱللَّهَ لَا يَهْدِى مَنْ هُوَ كَـٰذِبٌۭ كَفَّارٌۭ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D96647-D90D-2642-EF56-8842895CE09D}"/>
              </a:ext>
            </a:extLst>
          </p:cNvPr>
          <p:cNvSpPr txBox="1"/>
          <p:nvPr/>
        </p:nvSpPr>
        <p:spPr>
          <a:xfrm>
            <a:off x="2060712" y="4580837"/>
            <a:ext cx="8070575" cy="1323439"/>
          </a:xfrm>
          <a:prstGeom prst="rect">
            <a:avLst/>
          </a:prstGeom>
          <a:noFill/>
        </p:spPr>
        <p:txBody>
          <a:bodyPr wrap="square">
            <a:spAutoFit/>
          </a:bodyPr>
          <a:lstStyle/>
          <a:p>
            <a:pPr algn="ctr" fontAlgn="base"/>
            <a:r>
              <a:rPr lang="en-US" sz="2000" dirty="0"/>
              <a:t>Is it not to Allah that sincere devotion is due? But those who take for protectors other than Allah (say): "We only serve them in order that they may bring us nearer to Allah." Truly Allah will judge between them in that wherein they differ. But Allah guides not such as are false and ungrateful.</a:t>
            </a:r>
          </a:p>
        </p:txBody>
      </p:sp>
      <p:sp>
        <p:nvSpPr>
          <p:cNvPr id="3" name="TextBox 2">
            <a:extLst>
              <a:ext uri="{FF2B5EF4-FFF2-40B4-BE49-F238E27FC236}">
                <a16:creationId xmlns:a16="http://schemas.microsoft.com/office/drawing/2014/main" id="{11B720BA-CB10-1B3A-999F-4503781C7E65}"/>
              </a:ext>
            </a:extLst>
          </p:cNvPr>
          <p:cNvSpPr txBox="1"/>
          <p:nvPr/>
        </p:nvSpPr>
        <p:spPr>
          <a:xfrm>
            <a:off x="1176236" y="42730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33166685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887C2-1F5B-C367-246C-34262FC1C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C6BE6-9E63-229B-B134-DD90662A5877}"/>
              </a:ext>
            </a:extLst>
          </p:cNvPr>
          <p:cNvSpPr>
            <a:spLocks noGrp="1"/>
          </p:cNvSpPr>
          <p:nvPr>
            <p:ph type="title"/>
          </p:nvPr>
        </p:nvSpPr>
        <p:spPr>
          <a:xfrm>
            <a:off x="1644241" y="1737050"/>
            <a:ext cx="8903518" cy="3450327"/>
          </a:xfrm>
        </p:spPr>
        <p:txBody>
          <a:bodyPr>
            <a:noAutofit/>
          </a:bodyPr>
          <a:lstStyle/>
          <a:p>
            <a:r>
              <a:rPr lang="ar-EG" sz="6000" b="0" dirty="0"/>
              <a:t>لَّوْ أَرَادَ ٱللَّهُ أَن يَتَّخِذَ وَلَدًۭا لَّٱصْطَفَىٰ مِمَّا يَخْلُقُ مَا يَشَآءُ ۚ سُبْحَـٰنَهُۥ ۖ هُوَ ٱللَّهُ ٱلْوَٰحِدُ ٱلْقَهَّارُ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A65128-4557-4686-1A5C-3F7F1112E894}"/>
              </a:ext>
            </a:extLst>
          </p:cNvPr>
          <p:cNvSpPr txBox="1"/>
          <p:nvPr/>
        </p:nvSpPr>
        <p:spPr>
          <a:xfrm>
            <a:off x="2060712" y="4679545"/>
            <a:ext cx="8070575" cy="1015663"/>
          </a:xfrm>
          <a:prstGeom prst="rect">
            <a:avLst/>
          </a:prstGeom>
          <a:noFill/>
        </p:spPr>
        <p:txBody>
          <a:bodyPr wrap="square">
            <a:spAutoFit/>
          </a:bodyPr>
          <a:lstStyle/>
          <a:p>
            <a:pPr algn="ctr" fontAlgn="base"/>
            <a:r>
              <a:rPr lang="en-US" sz="2000" dirty="0"/>
              <a:t>Had Allah wished to take to Himself a son, He could have chosen whom He pleased out of those whom He doth create: but Glory be to Him! (He is above such things.) He is Allah, the One, the Irresistible.</a:t>
            </a:r>
          </a:p>
        </p:txBody>
      </p:sp>
      <p:sp>
        <p:nvSpPr>
          <p:cNvPr id="3" name="TextBox 2">
            <a:extLst>
              <a:ext uri="{FF2B5EF4-FFF2-40B4-BE49-F238E27FC236}">
                <a16:creationId xmlns:a16="http://schemas.microsoft.com/office/drawing/2014/main" id="{77E4AF82-C9A3-BE6E-4B90-8FD363210B9C}"/>
              </a:ext>
            </a:extLst>
          </p:cNvPr>
          <p:cNvSpPr txBox="1"/>
          <p:nvPr/>
        </p:nvSpPr>
        <p:spPr>
          <a:xfrm>
            <a:off x="4171107" y="43737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262587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06BB-3D47-9BE7-1741-1456F4386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FE11A4-B0A4-AC80-3BA3-C36DDC156D5A}"/>
              </a:ext>
            </a:extLst>
          </p:cNvPr>
          <p:cNvSpPr>
            <a:spLocks noGrp="1"/>
          </p:cNvSpPr>
          <p:nvPr>
            <p:ph type="title"/>
          </p:nvPr>
        </p:nvSpPr>
        <p:spPr>
          <a:xfrm>
            <a:off x="1845567" y="2039051"/>
            <a:ext cx="8500865" cy="3450327"/>
          </a:xfrm>
        </p:spPr>
        <p:txBody>
          <a:bodyPr>
            <a:noAutofit/>
          </a:bodyPr>
          <a:lstStyle/>
          <a:p>
            <a:r>
              <a:rPr lang="ar-EG" sz="6000" b="0" dirty="0"/>
              <a:t>سَلَـٰمٌۭ قَوْلًۭا مِّن رَّبٍّۢ 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AB56E4C-6975-BE0A-C284-7FE78A6E8123}"/>
              </a:ext>
            </a:extLst>
          </p:cNvPr>
          <p:cNvSpPr txBox="1"/>
          <p:nvPr/>
        </p:nvSpPr>
        <p:spPr>
          <a:xfrm>
            <a:off x="2060711" y="4284791"/>
            <a:ext cx="8070575" cy="400110"/>
          </a:xfrm>
          <a:prstGeom prst="rect">
            <a:avLst/>
          </a:prstGeom>
          <a:noFill/>
        </p:spPr>
        <p:txBody>
          <a:bodyPr wrap="square">
            <a:spAutoFit/>
          </a:bodyPr>
          <a:lstStyle/>
          <a:p>
            <a:pPr algn="ctr" fontAlgn="base"/>
            <a:r>
              <a:rPr lang="en-US" sz="2000" dirty="0"/>
              <a:t>"Peace!" - a word (of salutation) from a Lord Most Merciful!</a:t>
            </a:r>
          </a:p>
        </p:txBody>
      </p:sp>
      <p:sp>
        <p:nvSpPr>
          <p:cNvPr id="3" name="TextBox 2">
            <a:extLst>
              <a:ext uri="{FF2B5EF4-FFF2-40B4-BE49-F238E27FC236}">
                <a16:creationId xmlns:a16="http://schemas.microsoft.com/office/drawing/2014/main" id="{3EF6FEE6-D8C2-7D8C-ABF5-1F84AED90A44}"/>
              </a:ext>
            </a:extLst>
          </p:cNvPr>
          <p:cNvSpPr txBox="1"/>
          <p:nvPr/>
        </p:nvSpPr>
        <p:spPr>
          <a:xfrm>
            <a:off x="2756326" y="39770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228978449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7FBCF-B1F3-56D7-4102-96A1F0739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D95CB-E03B-1D20-1D7B-63AEAC10D4F5}"/>
              </a:ext>
            </a:extLst>
          </p:cNvPr>
          <p:cNvSpPr>
            <a:spLocks noGrp="1"/>
          </p:cNvSpPr>
          <p:nvPr>
            <p:ph type="title"/>
          </p:nvPr>
        </p:nvSpPr>
        <p:spPr>
          <a:xfrm>
            <a:off x="1644241" y="1393101"/>
            <a:ext cx="8903518" cy="3450327"/>
          </a:xfrm>
        </p:spPr>
        <p:txBody>
          <a:bodyPr>
            <a:noAutofit/>
          </a:bodyPr>
          <a:lstStyle/>
          <a:p>
            <a:r>
              <a:rPr lang="ar-EG" sz="5400" b="0" dirty="0"/>
              <a:t>خَلَقَ ٱلسَّمَـٰوَٰتِ وَٱلْأَرْضَ بِٱلْحَقِّ ۖ يُكَوِّرُ ٱلَّيْلَ عَلَى ٱلنَّهَارِ وَيُكَوِّرُ ٱلنَّهَارَ عَلَى ٱلَّيْلِۖ وَسَخَّرَ ٱلشَّمْسَ وَٱلْقَمَرَۖ كُلٌّۭ يَجْرِى لِأَجَلٍۢ مُّسَمًّىۗ أَلَا هُوَ ٱلْعَزِيزُ ٱلْغَفَّـٰرُ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280311-6C3B-6A39-493F-B5D325754950}"/>
              </a:ext>
            </a:extLst>
          </p:cNvPr>
          <p:cNvSpPr txBox="1"/>
          <p:nvPr/>
        </p:nvSpPr>
        <p:spPr>
          <a:xfrm>
            <a:off x="2060712" y="4503376"/>
            <a:ext cx="8070575" cy="1631216"/>
          </a:xfrm>
          <a:prstGeom prst="rect">
            <a:avLst/>
          </a:prstGeom>
          <a:noFill/>
        </p:spPr>
        <p:txBody>
          <a:bodyPr wrap="square">
            <a:spAutoFit/>
          </a:bodyPr>
          <a:lstStyle/>
          <a:p>
            <a:pPr algn="ctr" fontAlgn="base"/>
            <a:r>
              <a:rPr lang="en-US" sz="2000" dirty="0"/>
              <a:t>He created the heavens and the earth in true (proportions): He makes the Night overlap the Day, and the Day overlap the Night: He has subjected the sun and the moon (to His law): Each one follows a course for a time appointed. Is not He the Exalted in Power - He Who forgives again and again?</a:t>
            </a:r>
          </a:p>
        </p:txBody>
      </p:sp>
      <p:sp>
        <p:nvSpPr>
          <p:cNvPr id="3" name="TextBox 2">
            <a:extLst>
              <a:ext uri="{FF2B5EF4-FFF2-40B4-BE49-F238E27FC236}">
                <a16:creationId xmlns:a16="http://schemas.microsoft.com/office/drawing/2014/main" id="{9053F3E6-EE4E-31B6-87C3-47C0921BE0E3}"/>
              </a:ext>
            </a:extLst>
          </p:cNvPr>
          <p:cNvSpPr txBox="1"/>
          <p:nvPr/>
        </p:nvSpPr>
        <p:spPr>
          <a:xfrm>
            <a:off x="2744978" y="42898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82428597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6732B-190F-D6E7-AC34-45E632248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9A42E-2B00-6AF9-E240-07C3B3CBB212}"/>
              </a:ext>
            </a:extLst>
          </p:cNvPr>
          <p:cNvSpPr>
            <a:spLocks noGrp="1"/>
          </p:cNvSpPr>
          <p:nvPr>
            <p:ph type="title"/>
          </p:nvPr>
        </p:nvSpPr>
        <p:spPr>
          <a:xfrm>
            <a:off x="1803633" y="1275655"/>
            <a:ext cx="8584735" cy="3450327"/>
          </a:xfrm>
        </p:spPr>
        <p:txBody>
          <a:bodyPr>
            <a:noAutofit/>
          </a:bodyPr>
          <a:lstStyle/>
          <a:p>
            <a:r>
              <a:rPr lang="ar-EG" sz="5000" b="0" dirty="0"/>
              <a:t>خَلَقَكُم مِّن نَّفْسٍۢ وَٰحِدَةٍۢ ثُمَّ جَعَلَ مِنْهَا زَوْجَهَا وَأَنزَلَ لَكُم مِّنَ ٱلْأَنْعَـٰمِ ثَمَـٰنِيَةَ أَزْوَٰجٍۢ ۚ يَخْلُقُكُمْ فِى بُطُونِ أُمَّهَـٰتِكُمْ خَلْقًۭا مِّنۢ بَعْدِ خَلْقٍۢ فِى ظُلُمَـٰتٍۢ ثَلَـٰثٍۢ ۚ ذَٰلِكُمُ ٱللَّهُ رَبُّكُمْ لَهُ ٱلْمُلْكُ ۖ لَآ إِلَـٰهَ إِلَّا هُوَۖ فَأَنَّىٰ تُصْرَفُونَ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462C30-3C15-E915-586D-787A9B7FA112}"/>
              </a:ext>
            </a:extLst>
          </p:cNvPr>
          <p:cNvSpPr txBox="1"/>
          <p:nvPr/>
        </p:nvSpPr>
        <p:spPr>
          <a:xfrm>
            <a:off x="2060712" y="4654378"/>
            <a:ext cx="8070575" cy="1477328"/>
          </a:xfrm>
          <a:prstGeom prst="rect">
            <a:avLst/>
          </a:prstGeom>
          <a:noFill/>
        </p:spPr>
        <p:txBody>
          <a:bodyPr wrap="square">
            <a:spAutoFit/>
          </a:bodyPr>
          <a:lstStyle/>
          <a:p>
            <a:pPr algn="ctr" fontAlgn="base"/>
            <a:r>
              <a:rPr lang="en-US" dirty="0"/>
              <a:t>He created you (all) from a single person: then created, of like nature, his mate; and he sent down for you eight head of cattle in pairs: He makes you, in the wombs of your mothers, in stages, one after another, in three veils of darkness. such is Allah, your Lord and Cherisher: to Him belongs (all) dominion. There is no god but He: then how are ye turned away (from your true Centre)?</a:t>
            </a:r>
          </a:p>
        </p:txBody>
      </p:sp>
      <p:sp>
        <p:nvSpPr>
          <p:cNvPr id="3" name="TextBox 2">
            <a:extLst>
              <a:ext uri="{FF2B5EF4-FFF2-40B4-BE49-F238E27FC236}">
                <a16:creationId xmlns:a16="http://schemas.microsoft.com/office/drawing/2014/main" id="{18CE11E1-BC56-8319-CD05-9B5A919675DC}"/>
              </a:ext>
            </a:extLst>
          </p:cNvPr>
          <p:cNvSpPr txBox="1"/>
          <p:nvPr/>
        </p:nvSpPr>
        <p:spPr>
          <a:xfrm>
            <a:off x="3139263" y="44182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55061699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37EF8-15AD-F738-BB0F-4050BC7CD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948AE-3B6A-A351-DAAD-8CD228BD8327}"/>
              </a:ext>
            </a:extLst>
          </p:cNvPr>
          <p:cNvSpPr>
            <a:spLocks noGrp="1"/>
          </p:cNvSpPr>
          <p:nvPr>
            <p:ph type="title"/>
          </p:nvPr>
        </p:nvSpPr>
        <p:spPr>
          <a:xfrm>
            <a:off x="1493239" y="1367934"/>
            <a:ext cx="9205520" cy="3450327"/>
          </a:xfrm>
        </p:spPr>
        <p:txBody>
          <a:bodyPr>
            <a:noAutofit/>
          </a:bodyPr>
          <a:lstStyle/>
          <a:p>
            <a:r>
              <a:rPr lang="ar-EG" sz="5000" b="0" dirty="0"/>
              <a:t>إِن تَكْفُرُوا۟ فَإِنَّ ٱللَّهَ غَنِىٌّ عَنكُمْۖ وَلَا يَرْضَىٰ لِعِبَادِهِ ٱلْكُفْرَۖ وَإِن تَشْكُرُوا۟ يَرْضَهُ لَكُمْۗ وَلَا تَزِرُ وَازِرَةٌۭ وِزْرَ أُخْرَىٰۗ ثُمَّ إِلَىٰ رَبِّكُم مَّرْجِعُكُمْ فَيُنَبِّئُكُم بِمَا كُنتُمْ تَعْمَلُونَۚ إِنَّهُۥ عَلِيمٌۢ بِذَاتِ ٱلصُّدُورِ</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63726B-74D5-DFD7-76EC-B79DC9DFB790}"/>
              </a:ext>
            </a:extLst>
          </p:cNvPr>
          <p:cNvSpPr txBox="1"/>
          <p:nvPr/>
        </p:nvSpPr>
        <p:spPr>
          <a:xfrm>
            <a:off x="2060711" y="4478209"/>
            <a:ext cx="8070575" cy="1631216"/>
          </a:xfrm>
          <a:prstGeom prst="rect">
            <a:avLst/>
          </a:prstGeom>
          <a:noFill/>
        </p:spPr>
        <p:txBody>
          <a:bodyPr wrap="square">
            <a:spAutoFit/>
          </a:bodyPr>
          <a:lstStyle/>
          <a:p>
            <a:pPr algn="ctr" fontAlgn="base"/>
            <a:r>
              <a:rPr lang="en-US" sz="2000" dirty="0"/>
              <a:t>If ye reject (Allah), Truly Allah hath no need of you; but He </a:t>
            </a:r>
            <a:r>
              <a:rPr lang="en-US" sz="2000" dirty="0" err="1"/>
              <a:t>liketh</a:t>
            </a:r>
            <a:r>
              <a:rPr lang="en-US" sz="2000" dirty="0"/>
              <a:t> not ingratitude from His servants: if ye are grateful, He is pleased with you. No bearer of burdens can bear the burden of another. In the end, to your Lord is your Return, when He will tell you the truth of all that ye did (in this life). for He </a:t>
            </a:r>
            <a:r>
              <a:rPr lang="en-US" sz="2000" dirty="0" err="1"/>
              <a:t>knoweth</a:t>
            </a:r>
            <a:r>
              <a:rPr lang="en-US" sz="2000" dirty="0"/>
              <a:t> well all that is in (men's) hearts.</a:t>
            </a:r>
          </a:p>
        </p:txBody>
      </p:sp>
      <p:sp>
        <p:nvSpPr>
          <p:cNvPr id="3" name="TextBox 2">
            <a:extLst>
              <a:ext uri="{FF2B5EF4-FFF2-40B4-BE49-F238E27FC236}">
                <a16:creationId xmlns:a16="http://schemas.microsoft.com/office/drawing/2014/main" id="{EED1E731-B1CA-DED2-8393-233074B56285}"/>
              </a:ext>
            </a:extLst>
          </p:cNvPr>
          <p:cNvSpPr txBox="1"/>
          <p:nvPr/>
        </p:nvSpPr>
        <p:spPr>
          <a:xfrm>
            <a:off x="1117514" y="41704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87682372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62D4-2632-DFDF-5A00-A1C3AC607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1A586-5904-A025-4194-D8AB77175999}"/>
              </a:ext>
            </a:extLst>
          </p:cNvPr>
          <p:cNvSpPr>
            <a:spLocks noGrp="1"/>
          </p:cNvSpPr>
          <p:nvPr>
            <p:ph type="title"/>
          </p:nvPr>
        </p:nvSpPr>
        <p:spPr>
          <a:xfrm>
            <a:off x="1493239" y="1359545"/>
            <a:ext cx="9205520" cy="3450327"/>
          </a:xfrm>
        </p:spPr>
        <p:txBody>
          <a:bodyPr>
            <a:noAutofit/>
          </a:bodyPr>
          <a:lstStyle/>
          <a:p>
            <a:r>
              <a:rPr lang="ar-EG" sz="5000" b="0" dirty="0"/>
              <a:t>وَإِذَا مَسَّ ٱلْإِنسَـٰنَ ضُرٌّۭ دَعَا رَبَّهُۥ مُنِيبًا إِلَيْهِ ثُمَّ إِذَا خَوَّلَهُۥ نِعْمَةًۭ مِّنْهُ نَسِىَ مَا كَانَ يَدْعُوٓا۟ إِلَيْهِ مِن قَبْلُ وَجَعَلَ لِلَّهِ أَندَادًۭا لِّيُضِلَّ عَن سَبِيلِهِۦ ۚ قُلْ تَمَتَّعْ بِكُفْرِكَ قَلِيلًا ۖ إِنَّكَ مِنْ أَصْحَـٰبِ ٱلنَّارِ</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5B8C2F-FC64-7850-794A-875684B25959}"/>
              </a:ext>
            </a:extLst>
          </p:cNvPr>
          <p:cNvSpPr txBox="1"/>
          <p:nvPr/>
        </p:nvSpPr>
        <p:spPr>
          <a:xfrm>
            <a:off x="2060711" y="4315931"/>
            <a:ext cx="8070575" cy="1938992"/>
          </a:xfrm>
          <a:prstGeom prst="rect">
            <a:avLst/>
          </a:prstGeom>
          <a:noFill/>
        </p:spPr>
        <p:txBody>
          <a:bodyPr wrap="square">
            <a:spAutoFit/>
          </a:bodyPr>
          <a:lstStyle/>
          <a:p>
            <a:pPr algn="ctr" fontAlgn="base"/>
            <a:r>
              <a:rPr lang="en-US" sz="2000" dirty="0"/>
              <a:t>When some trouble </a:t>
            </a:r>
            <a:r>
              <a:rPr lang="en-US" sz="2000" dirty="0" err="1"/>
              <a:t>toucheth</a:t>
            </a:r>
            <a:r>
              <a:rPr lang="en-US" sz="2000" dirty="0"/>
              <a:t> man, he </a:t>
            </a:r>
            <a:r>
              <a:rPr lang="en-US" sz="2000" dirty="0" err="1"/>
              <a:t>crieth</a:t>
            </a:r>
            <a:r>
              <a:rPr lang="en-US" sz="2000" dirty="0"/>
              <a:t> unto his Lord, turning to Him in repentance: but when He </a:t>
            </a:r>
            <a:r>
              <a:rPr lang="en-US" sz="2000" dirty="0" err="1"/>
              <a:t>bestoweth</a:t>
            </a:r>
            <a:r>
              <a:rPr lang="en-US" sz="2000" dirty="0"/>
              <a:t> a </a:t>
            </a:r>
            <a:r>
              <a:rPr lang="en-US" sz="2000" dirty="0" err="1"/>
              <a:t>favour</a:t>
            </a:r>
            <a:r>
              <a:rPr lang="en-US" sz="2000" dirty="0"/>
              <a:t> upon him as from Himself, (man) doth forget what he cried and prayed for before, and he doth set up rivals unto Allah, thus misleading others from Allah's Path. Say, "Enjoy thy blasphemy for a little while: verily thou art (one) of the Companions of the Fire!"</a:t>
            </a:r>
          </a:p>
        </p:txBody>
      </p:sp>
      <p:sp>
        <p:nvSpPr>
          <p:cNvPr id="3" name="TextBox 2">
            <a:extLst>
              <a:ext uri="{FF2B5EF4-FFF2-40B4-BE49-F238E27FC236}">
                <a16:creationId xmlns:a16="http://schemas.microsoft.com/office/drawing/2014/main" id="{7D86B94E-4259-1C11-3A9D-895BB5BA5802}"/>
              </a:ext>
            </a:extLst>
          </p:cNvPr>
          <p:cNvSpPr txBox="1"/>
          <p:nvPr/>
        </p:nvSpPr>
        <p:spPr>
          <a:xfrm>
            <a:off x="2199694" y="40865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02805417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6EBB1-5D1F-9346-90EE-C74589A9D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9BA54-75B6-32A8-7B2F-814DB57D7C8E}"/>
              </a:ext>
            </a:extLst>
          </p:cNvPr>
          <p:cNvSpPr>
            <a:spLocks noGrp="1"/>
          </p:cNvSpPr>
          <p:nvPr>
            <p:ph type="title"/>
          </p:nvPr>
        </p:nvSpPr>
        <p:spPr>
          <a:xfrm>
            <a:off x="1674492" y="1309211"/>
            <a:ext cx="8843014" cy="3450327"/>
          </a:xfrm>
        </p:spPr>
        <p:txBody>
          <a:bodyPr>
            <a:noAutofit/>
          </a:bodyPr>
          <a:lstStyle/>
          <a:p>
            <a:r>
              <a:rPr lang="ar-EG" sz="5400" b="0" dirty="0"/>
              <a:t>أَمَّنْ هُوَ قَـٰنِتٌ ءَانَآءَ ٱلَّيْلِ سَاجِدًۭا وَقَآئِمًۭا يَحْذَرُ ٱلْـَٔاخِرَةَ وَيَرْجُوا۟ رَحْمَةَ رَبِّهِۦ ۗ قُلْ هَلْ يَسْتَوِى ٱلَّذِينَ يَعْلَمُونَ وَٱلَّذِينَ لَا يَعْلَمُونَ ۗ إِنَّمَا يَتَذَكَّرُ أُو۟لُوا۟ ٱلْأَلْبَـٰبِ</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0263F7-6766-0372-96AA-A77C11643FBB}"/>
              </a:ext>
            </a:extLst>
          </p:cNvPr>
          <p:cNvSpPr txBox="1"/>
          <p:nvPr/>
        </p:nvSpPr>
        <p:spPr>
          <a:xfrm>
            <a:off x="2060711" y="4380843"/>
            <a:ext cx="8070575" cy="1631216"/>
          </a:xfrm>
          <a:prstGeom prst="rect">
            <a:avLst/>
          </a:prstGeom>
          <a:noFill/>
        </p:spPr>
        <p:txBody>
          <a:bodyPr wrap="square">
            <a:spAutoFit/>
          </a:bodyPr>
          <a:lstStyle/>
          <a:p>
            <a:pPr algn="ctr" fontAlgn="base"/>
            <a:r>
              <a:rPr lang="en-US" sz="2000" dirty="0"/>
              <a:t>Is one who worships devoutly during the hour of the night prostrating himself or standing (in adoration), who takes heed of the Hereafter, and who places his hope in the Mercy of his Lord - (like one who does not)? Say: "Are those equal, those who know and those who do not know? It is those who are endued with understanding that receive admonition.</a:t>
            </a:r>
          </a:p>
        </p:txBody>
      </p:sp>
      <p:sp>
        <p:nvSpPr>
          <p:cNvPr id="3" name="TextBox 2">
            <a:extLst>
              <a:ext uri="{FF2B5EF4-FFF2-40B4-BE49-F238E27FC236}">
                <a16:creationId xmlns:a16="http://schemas.microsoft.com/office/drawing/2014/main" id="{D45D83F4-2721-A348-E917-9EBC395596F7}"/>
              </a:ext>
            </a:extLst>
          </p:cNvPr>
          <p:cNvSpPr txBox="1"/>
          <p:nvPr/>
        </p:nvSpPr>
        <p:spPr>
          <a:xfrm>
            <a:off x="3139262" y="40730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166403183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0BC16-B2CE-7D58-7B67-FB9565959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E3242-10BC-F411-8812-802B30219F65}"/>
              </a:ext>
            </a:extLst>
          </p:cNvPr>
          <p:cNvSpPr>
            <a:spLocks noGrp="1"/>
          </p:cNvSpPr>
          <p:nvPr>
            <p:ph type="title"/>
          </p:nvPr>
        </p:nvSpPr>
        <p:spPr>
          <a:xfrm>
            <a:off x="1674493" y="1468603"/>
            <a:ext cx="8843014" cy="3450327"/>
          </a:xfrm>
        </p:spPr>
        <p:txBody>
          <a:bodyPr>
            <a:noAutofit/>
          </a:bodyPr>
          <a:lstStyle/>
          <a:p>
            <a:r>
              <a:rPr lang="ar-EG" sz="6000" b="0" dirty="0"/>
              <a:t>قُلْ يَـٰعِبَادِ ٱلَّذِينَ ءَامَنُوا۟ ٱتَّقُوا۟ رَبَّكُمْۚ لِلَّذِينَ أَحْسَنُوا۟ فِى هَـٰذِهِ ٱلدُّنْيَا حَسَنَةٌۭ ۗ وَأَرْضُ ٱللَّهِ وَٰسِعَةٌ ۗ إِنَّمَا يُوَفَّى ٱلصَّـٰبِرُونَ أَجْرَهُم بِغَيْرِ حِسَابٍۢ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773C9E8-AA79-0E93-31BD-08BD0F754142}"/>
              </a:ext>
            </a:extLst>
          </p:cNvPr>
          <p:cNvSpPr txBox="1"/>
          <p:nvPr/>
        </p:nvSpPr>
        <p:spPr>
          <a:xfrm>
            <a:off x="2060712" y="4850628"/>
            <a:ext cx="8070575" cy="1015663"/>
          </a:xfrm>
          <a:prstGeom prst="rect">
            <a:avLst/>
          </a:prstGeom>
          <a:noFill/>
        </p:spPr>
        <p:txBody>
          <a:bodyPr wrap="square">
            <a:spAutoFit/>
          </a:bodyPr>
          <a:lstStyle/>
          <a:p>
            <a:pPr algn="ctr" fontAlgn="base"/>
            <a:r>
              <a:rPr lang="en-US" sz="2000" dirty="0"/>
              <a:t>Say: "O ye my servants who believe! Fear your Lord, good is (the reward) for those who do good in this world. Spacious is Allah's earth! those who patiently persevere will truly receive a reward without measure!"</a:t>
            </a:r>
          </a:p>
        </p:txBody>
      </p:sp>
      <p:sp>
        <p:nvSpPr>
          <p:cNvPr id="3" name="TextBox 2">
            <a:extLst>
              <a:ext uri="{FF2B5EF4-FFF2-40B4-BE49-F238E27FC236}">
                <a16:creationId xmlns:a16="http://schemas.microsoft.com/office/drawing/2014/main" id="{48398F81-947B-49E9-8169-F3C96096A5F7}"/>
              </a:ext>
            </a:extLst>
          </p:cNvPr>
          <p:cNvSpPr txBox="1"/>
          <p:nvPr/>
        </p:nvSpPr>
        <p:spPr>
          <a:xfrm>
            <a:off x="2060712" y="44170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a:t>
            </a:r>
            <a:endParaRPr lang="en-US" sz="1400" dirty="0"/>
          </a:p>
        </p:txBody>
      </p:sp>
    </p:spTree>
    <p:extLst>
      <p:ext uri="{BB962C8B-B14F-4D97-AF65-F5344CB8AC3E}">
        <p14:creationId xmlns:p14="http://schemas.microsoft.com/office/powerpoint/2010/main" val="177348768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0D04-82F0-9E0C-2907-931B4AF7B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F3CE2-CC25-140C-E3F0-BBE4AD2BD97A}"/>
              </a:ext>
            </a:extLst>
          </p:cNvPr>
          <p:cNvSpPr>
            <a:spLocks noGrp="1"/>
          </p:cNvSpPr>
          <p:nvPr>
            <p:ph type="title"/>
          </p:nvPr>
        </p:nvSpPr>
        <p:spPr>
          <a:xfrm>
            <a:off x="1674493" y="2097777"/>
            <a:ext cx="8843014" cy="3450327"/>
          </a:xfrm>
        </p:spPr>
        <p:txBody>
          <a:bodyPr>
            <a:noAutofit/>
          </a:bodyPr>
          <a:lstStyle/>
          <a:p>
            <a:r>
              <a:rPr lang="ar-EG" sz="6000" b="0" dirty="0"/>
              <a:t>قُلْ إِنِّىٓ أُمِرْتُ أَنْ أَعْبُدَ ٱللَّهَ مُخْلِصًۭا لَّهُ ٱلدِّينَ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E2B3D1E-E3E4-A7DD-593D-5B50E4DF79AC}"/>
              </a:ext>
            </a:extLst>
          </p:cNvPr>
          <p:cNvSpPr txBox="1"/>
          <p:nvPr/>
        </p:nvSpPr>
        <p:spPr>
          <a:xfrm>
            <a:off x="2060712" y="4607002"/>
            <a:ext cx="8070575" cy="400110"/>
          </a:xfrm>
          <a:prstGeom prst="rect">
            <a:avLst/>
          </a:prstGeom>
          <a:noFill/>
        </p:spPr>
        <p:txBody>
          <a:bodyPr wrap="square">
            <a:spAutoFit/>
          </a:bodyPr>
          <a:lstStyle/>
          <a:p>
            <a:pPr algn="ctr" fontAlgn="base"/>
            <a:r>
              <a:rPr lang="en-US" sz="2000" dirty="0"/>
              <a:t>Say: "Verily, I am commanded to serve Allah with sincere devotion;</a:t>
            </a:r>
          </a:p>
        </p:txBody>
      </p:sp>
      <p:sp>
        <p:nvSpPr>
          <p:cNvPr id="3" name="TextBox 2">
            <a:extLst>
              <a:ext uri="{FF2B5EF4-FFF2-40B4-BE49-F238E27FC236}">
                <a16:creationId xmlns:a16="http://schemas.microsoft.com/office/drawing/2014/main" id="{7AC07F3B-CB60-ADCE-7C36-74DB1AE9C874}"/>
              </a:ext>
            </a:extLst>
          </p:cNvPr>
          <p:cNvSpPr txBox="1"/>
          <p:nvPr/>
        </p:nvSpPr>
        <p:spPr>
          <a:xfrm>
            <a:off x="4946525" y="4320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a:t>
            </a:r>
            <a:endParaRPr lang="en-US" sz="1400" dirty="0"/>
          </a:p>
        </p:txBody>
      </p:sp>
    </p:spTree>
    <p:extLst>
      <p:ext uri="{BB962C8B-B14F-4D97-AF65-F5344CB8AC3E}">
        <p14:creationId xmlns:p14="http://schemas.microsoft.com/office/powerpoint/2010/main" val="348760119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2B37-B987-7D79-136F-BBD023702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E02A7-2512-302F-EA97-BCA667CC9D55}"/>
              </a:ext>
            </a:extLst>
          </p:cNvPr>
          <p:cNvSpPr>
            <a:spLocks noGrp="1"/>
          </p:cNvSpPr>
          <p:nvPr>
            <p:ph type="title"/>
          </p:nvPr>
        </p:nvSpPr>
        <p:spPr>
          <a:xfrm>
            <a:off x="1674493" y="2064221"/>
            <a:ext cx="8843014" cy="3450327"/>
          </a:xfrm>
        </p:spPr>
        <p:txBody>
          <a:bodyPr>
            <a:noAutofit/>
          </a:bodyPr>
          <a:lstStyle/>
          <a:p>
            <a:r>
              <a:rPr lang="ar-EG" sz="6000" b="0" dirty="0"/>
              <a:t>وَأُمِرْتُ لِأَنْ أَكُونَ أَوَّلَ ٱلْمُسْلِمِينَ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36E535D-E102-144F-9C3A-455E3B1C9164}"/>
              </a:ext>
            </a:extLst>
          </p:cNvPr>
          <p:cNvSpPr txBox="1"/>
          <p:nvPr/>
        </p:nvSpPr>
        <p:spPr>
          <a:xfrm>
            <a:off x="2060712" y="4186342"/>
            <a:ext cx="8070575" cy="400110"/>
          </a:xfrm>
          <a:prstGeom prst="rect">
            <a:avLst/>
          </a:prstGeom>
          <a:noFill/>
        </p:spPr>
        <p:txBody>
          <a:bodyPr wrap="square">
            <a:spAutoFit/>
          </a:bodyPr>
          <a:lstStyle/>
          <a:p>
            <a:pPr algn="ctr" fontAlgn="base"/>
            <a:r>
              <a:rPr lang="en-US" sz="2000" dirty="0"/>
              <a:t>"And I am commanded to be the first of those who bow to Allah in Islam."</a:t>
            </a:r>
          </a:p>
        </p:txBody>
      </p:sp>
      <p:sp>
        <p:nvSpPr>
          <p:cNvPr id="3" name="TextBox 2">
            <a:extLst>
              <a:ext uri="{FF2B5EF4-FFF2-40B4-BE49-F238E27FC236}">
                <a16:creationId xmlns:a16="http://schemas.microsoft.com/office/drawing/2014/main" id="{41E38AFE-BF16-D571-13C5-B5E5DC5A4A02}"/>
              </a:ext>
            </a:extLst>
          </p:cNvPr>
          <p:cNvSpPr txBox="1"/>
          <p:nvPr/>
        </p:nvSpPr>
        <p:spPr>
          <a:xfrm>
            <a:off x="1842598" y="387856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{12}</a:t>
            </a:r>
            <a:endParaRPr lang="en-US" sz="1400" dirty="0"/>
          </a:p>
        </p:txBody>
      </p:sp>
    </p:spTree>
    <p:extLst>
      <p:ext uri="{BB962C8B-B14F-4D97-AF65-F5344CB8AC3E}">
        <p14:creationId xmlns:p14="http://schemas.microsoft.com/office/powerpoint/2010/main" val="297443862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826D3-9B73-96C0-E324-D33933A83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4397E-7761-9FB2-C982-DD2A55255821}"/>
              </a:ext>
            </a:extLst>
          </p:cNvPr>
          <p:cNvSpPr>
            <a:spLocks noGrp="1"/>
          </p:cNvSpPr>
          <p:nvPr>
            <p:ph type="title"/>
          </p:nvPr>
        </p:nvSpPr>
        <p:spPr>
          <a:xfrm>
            <a:off x="1674493" y="2064221"/>
            <a:ext cx="8843014" cy="3450327"/>
          </a:xfrm>
        </p:spPr>
        <p:txBody>
          <a:bodyPr>
            <a:noAutofit/>
          </a:bodyPr>
          <a:lstStyle/>
          <a:p>
            <a:r>
              <a:rPr lang="ar-EG" sz="6000" b="0" dirty="0"/>
              <a:t>قُلْ إِنِّىٓ أَخَافُ إِنْ عَصَيْتُ رَبِّى عَذَابَ يَوْمٍ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32F286-2618-6752-593A-AD6DD82DB305}"/>
              </a:ext>
            </a:extLst>
          </p:cNvPr>
          <p:cNvSpPr txBox="1"/>
          <p:nvPr/>
        </p:nvSpPr>
        <p:spPr>
          <a:xfrm>
            <a:off x="2060712" y="4639347"/>
            <a:ext cx="8070575" cy="707886"/>
          </a:xfrm>
          <a:prstGeom prst="rect">
            <a:avLst/>
          </a:prstGeom>
          <a:noFill/>
        </p:spPr>
        <p:txBody>
          <a:bodyPr wrap="square">
            <a:spAutoFit/>
          </a:bodyPr>
          <a:lstStyle/>
          <a:p>
            <a:pPr algn="ctr" fontAlgn="base"/>
            <a:r>
              <a:rPr lang="en-US" sz="2000" dirty="0"/>
              <a:t>Say: "I would, if I disobeyed my Lord, indeed have fear of the Penalty of a Mighty Day."</a:t>
            </a:r>
          </a:p>
        </p:txBody>
      </p:sp>
      <p:sp>
        <p:nvSpPr>
          <p:cNvPr id="3" name="TextBox 2">
            <a:extLst>
              <a:ext uri="{FF2B5EF4-FFF2-40B4-BE49-F238E27FC236}">
                <a16:creationId xmlns:a16="http://schemas.microsoft.com/office/drawing/2014/main" id="{A3B555F1-F2DD-5CBD-3507-D5DB5760309F}"/>
              </a:ext>
            </a:extLst>
          </p:cNvPr>
          <p:cNvSpPr txBox="1"/>
          <p:nvPr/>
        </p:nvSpPr>
        <p:spPr>
          <a:xfrm>
            <a:off x="4426407" y="43821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a:t>
            </a:r>
            <a:endParaRPr lang="en-US" sz="1400" dirty="0"/>
          </a:p>
        </p:txBody>
      </p:sp>
    </p:spTree>
    <p:extLst>
      <p:ext uri="{BB962C8B-B14F-4D97-AF65-F5344CB8AC3E}">
        <p14:creationId xmlns:p14="http://schemas.microsoft.com/office/powerpoint/2010/main" val="155938427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8CB7E-7253-677D-4B53-7D6E8AAE5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199BF-42F0-B894-F045-810736622821}"/>
              </a:ext>
            </a:extLst>
          </p:cNvPr>
          <p:cNvSpPr>
            <a:spLocks noGrp="1"/>
          </p:cNvSpPr>
          <p:nvPr>
            <p:ph type="title"/>
          </p:nvPr>
        </p:nvSpPr>
        <p:spPr>
          <a:xfrm>
            <a:off x="1674493" y="2064221"/>
            <a:ext cx="8843014" cy="3450327"/>
          </a:xfrm>
        </p:spPr>
        <p:txBody>
          <a:bodyPr>
            <a:noAutofit/>
          </a:bodyPr>
          <a:lstStyle/>
          <a:p>
            <a:r>
              <a:rPr lang="ar-EG" sz="6000" b="0" dirty="0"/>
              <a:t>قُلِ ٱللَّهَ أَعْبُدُ مُخْلِصًۭا لَّهُۥ دِينِى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C5F5E2-7A9C-CBAF-07F4-A9CDA29F2537}"/>
              </a:ext>
            </a:extLst>
          </p:cNvPr>
          <p:cNvSpPr txBox="1"/>
          <p:nvPr/>
        </p:nvSpPr>
        <p:spPr>
          <a:xfrm>
            <a:off x="2060712" y="4253925"/>
            <a:ext cx="8070575" cy="400110"/>
          </a:xfrm>
          <a:prstGeom prst="rect">
            <a:avLst/>
          </a:prstGeom>
          <a:noFill/>
        </p:spPr>
        <p:txBody>
          <a:bodyPr wrap="square">
            <a:spAutoFit/>
          </a:bodyPr>
          <a:lstStyle/>
          <a:p>
            <a:pPr algn="ctr" fontAlgn="base"/>
            <a:r>
              <a:rPr lang="en-US" sz="2000" dirty="0"/>
              <a:t>Say: "It is Allah I serve, with my sincere (and exclusive) devotion:</a:t>
            </a:r>
          </a:p>
        </p:txBody>
      </p:sp>
      <p:sp>
        <p:nvSpPr>
          <p:cNvPr id="3" name="TextBox 2">
            <a:extLst>
              <a:ext uri="{FF2B5EF4-FFF2-40B4-BE49-F238E27FC236}">
                <a16:creationId xmlns:a16="http://schemas.microsoft.com/office/drawing/2014/main" id="{292021B2-1FF4-ABC1-0F9F-BDA4F637FA85}"/>
              </a:ext>
            </a:extLst>
          </p:cNvPr>
          <p:cNvSpPr txBox="1"/>
          <p:nvPr/>
        </p:nvSpPr>
        <p:spPr>
          <a:xfrm>
            <a:off x="2354326" y="39375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a:t>
            </a:r>
            <a:endParaRPr lang="en-US" sz="1400" dirty="0"/>
          </a:p>
        </p:txBody>
      </p:sp>
    </p:spTree>
    <p:extLst>
      <p:ext uri="{BB962C8B-B14F-4D97-AF65-F5344CB8AC3E}">
        <p14:creationId xmlns:p14="http://schemas.microsoft.com/office/powerpoint/2010/main" val="1204509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C2EA2-0E03-3848-93EC-7835B428C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B720F-9CD3-D765-22B7-261CED0C7611}"/>
              </a:ext>
            </a:extLst>
          </p:cNvPr>
          <p:cNvSpPr>
            <a:spLocks noGrp="1"/>
          </p:cNvSpPr>
          <p:nvPr>
            <p:ph type="title"/>
          </p:nvPr>
        </p:nvSpPr>
        <p:spPr>
          <a:xfrm>
            <a:off x="1845567" y="2039051"/>
            <a:ext cx="8500865" cy="3450327"/>
          </a:xfrm>
        </p:spPr>
        <p:txBody>
          <a:bodyPr>
            <a:noAutofit/>
          </a:bodyPr>
          <a:lstStyle/>
          <a:p>
            <a:r>
              <a:rPr lang="ar-EG" sz="6000" b="0" dirty="0"/>
              <a:t>وَٱمْتَـٰزُوا۟ ٱلْيَوْمَ أَيُّهَا ٱلْمُجْرِمُونَ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852A578-C1CF-F0F4-85A1-8A4446C86627}"/>
              </a:ext>
            </a:extLst>
          </p:cNvPr>
          <p:cNvSpPr txBox="1"/>
          <p:nvPr/>
        </p:nvSpPr>
        <p:spPr>
          <a:xfrm>
            <a:off x="2060711" y="4224085"/>
            <a:ext cx="8070575" cy="400110"/>
          </a:xfrm>
          <a:prstGeom prst="rect">
            <a:avLst/>
          </a:prstGeom>
          <a:noFill/>
        </p:spPr>
        <p:txBody>
          <a:bodyPr wrap="square">
            <a:spAutoFit/>
          </a:bodyPr>
          <a:lstStyle/>
          <a:p>
            <a:pPr algn="ctr" fontAlgn="base"/>
            <a:r>
              <a:rPr lang="en-US" sz="2000" dirty="0"/>
              <a:t>"And O ye in sin! Get ye apart this Day!</a:t>
            </a:r>
          </a:p>
        </p:txBody>
      </p:sp>
      <p:sp>
        <p:nvSpPr>
          <p:cNvPr id="3" name="TextBox 2">
            <a:extLst>
              <a:ext uri="{FF2B5EF4-FFF2-40B4-BE49-F238E27FC236}">
                <a16:creationId xmlns:a16="http://schemas.microsoft.com/office/drawing/2014/main" id="{4E49DD28-2B7A-1C7D-68BE-999B93DFD4BA}"/>
              </a:ext>
            </a:extLst>
          </p:cNvPr>
          <p:cNvSpPr txBox="1"/>
          <p:nvPr/>
        </p:nvSpPr>
        <p:spPr>
          <a:xfrm>
            <a:off x="2135541" y="38847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980501173"/>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5752-4028-702E-6EBB-3905F5724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14C47-2D74-B3E6-EC0B-EFF4AB8A92D0}"/>
              </a:ext>
            </a:extLst>
          </p:cNvPr>
          <p:cNvSpPr>
            <a:spLocks noGrp="1"/>
          </p:cNvSpPr>
          <p:nvPr>
            <p:ph type="title"/>
          </p:nvPr>
        </p:nvSpPr>
        <p:spPr>
          <a:xfrm>
            <a:off x="1674493" y="1535715"/>
            <a:ext cx="8843014" cy="3450327"/>
          </a:xfrm>
        </p:spPr>
        <p:txBody>
          <a:bodyPr>
            <a:noAutofit/>
          </a:bodyPr>
          <a:lstStyle/>
          <a:p>
            <a:r>
              <a:rPr lang="ar-EG" sz="6000" b="0" dirty="0"/>
              <a:t>فَٱعْبُدُوا۟ مَا شِئْتُم مِّن دُونِهِۦ ۗ قُلْ إِنَّ ٱلْخَـٰسِرِينَ ٱلَّذِينَ خَسِرُوٓا۟ أَنفُسَهُمْ وَأَهْلِيهِمْ يَوْمَ ٱلْقِيَـٰمَةِۗ أَلَا ذَٰلِكَ هُوَ ٱلْخُسْرَانُ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E86B931-0EC9-BC6D-5F93-E5A2B0B16CA2}"/>
              </a:ext>
            </a:extLst>
          </p:cNvPr>
          <p:cNvSpPr txBox="1"/>
          <p:nvPr/>
        </p:nvSpPr>
        <p:spPr>
          <a:xfrm>
            <a:off x="2060712" y="4912455"/>
            <a:ext cx="8070575" cy="1015663"/>
          </a:xfrm>
          <a:prstGeom prst="rect">
            <a:avLst/>
          </a:prstGeom>
          <a:noFill/>
        </p:spPr>
        <p:txBody>
          <a:bodyPr wrap="square">
            <a:spAutoFit/>
          </a:bodyPr>
          <a:lstStyle/>
          <a:p>
            <a:pPr algn="ctr" fontAlgn="base"/>
            <a:r>
              <a:rPr lang="en-US" sz="2000" dirty="0"/>
              <a:t>"Serve ye what ye will besides him." Say: "Truly, those in loss are those who lose their own souls and their People on the Day of Judgment: Ah! that is indeed the (real and) evident Loss!</a:t>
            </a:r>
          </a:p>
        </p:txBody>
      </p:sp>
      <p:sp>
        <p:nvSpPr>
          <p:cNvPr id="3" name="TextBox 2">
            <a:extLst>
              <a:ext uri="{FF2B5EF4-FFF2-40B4-BE49-F238E27FC236}">
                <a16:creationId xmlns:a16="http://schemas.microsoft.com/office/drawing/2014/main" id="{5DEAA353-C08D-EC15-1AC1-0E85D1C2FEE2}"/>
              </a:ext>
            </a:extLst>
          </p:cNvPr>
          <p:cNvSpPr txBox="1"/>
          <p:nvPr/>
        </p:nvSpPr>
        <p:spPr>
          <a:xfrm>
            <a:off x="3730121" y="45949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a:t>
            </a:r>
            <a:endParaRPr lang="en-US" sz="1400" dirty="0"/>
          </a:p>
        </p:txBody>
      </p:sp>
    </p:spTree>
    <p:extLst>
      <p:ext uri="{BB962C8B-B14F-4D97-AF65-F5344CB8AC3E}">
        <p14:creationId xmlns:p14="http://schemas.microsoft.com/office/powerpoint/2010/main" val="162094676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DF956-953E-1982-70AC-611598349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D8790-B0B6-C327-B1F2-57BA2C316B18}"/>
              </a:ext>
            </a:extLst>
          </p:cNvPr>
          <p:cNvSpPr>
            <a:spLocks noGrp="1"/>
          </p:cNvSpPr>
          <p:nvPr>
            <p:ph type="title"/>
          </p:nvPr>
        </p:nvSpPr>
        <p:spPr>
          <a:xfrm>
            <a:off x="1674493" y="1745440"/>
            <a:ext cx="8843014" cy="3450327"/>
          </a:xfrm>
        </p:spPr>
        <p:txBody>
          <a:bodyPr>
            <a:noAutofit/>
          </a:bodyPr>
          <a:lstStyle/>
          <a:p>
            <a:r>
              <a:rPr lang="ar-EG" sz="6000" b="0" dirty="0"/>
              <a:t>لَهُم مِّن فَوْقِهِمْ ظُلَلٌۭ مِّنَ ٱلنَّارِ وَمِن تَحْتِهِمْ ظُلَلٌۭ ۚ ذَٰلِكَ يُخَوِّفُ ٱللَّهُ بِهِۦ عِبَادَهُۥ ۚ يَـٰعِبَادِ فَٱتَّقُونِ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A913CCE-AC58-0A99-5422-FAC35F228AD0}"/>
              </a:ext>
            </a:extLst>
          </p:cNvPr>
          <p:cNvSpPr txBox="1"/>
          <p:nvPr/>
        </p:nvSpPr>
        <p:spPr>
          <a:xfrm>
            <a:off x="2060712" y="4585990"/>
            <a:ext cx="8070575" cy="1015663"/>
          </a:xfrm>
          <a:prstGeom prst="rect">
            <a:avLst/>
          </a:prstGeom>
          <a:noFill/>
        </p:spPr>
        <p:txBody>
          <a:bodyPr wrap="square">
            <a:spAutoFit/>
          </a:bodyPr>
          <a:lstStyle/>
          <a:p>
            <a:pPr algn="ctr" fontAlgn="base"/>
            <a:r>
              <a:rPr lang="en-US" sz="2000" dirty="0"/>
              <a:t>They shall have Layers of Fire above them, and Layers (of Fire) below them: with this doth Allah warn off his servants: "O My Servants! then fear ye Me!"</a:t>
            </a:r>
          </a:p>
        </p:txBody>
      </p:sp>
      <p:sp>
        <p:nvSpPr>
          <p:cNvPr id="3" name="TextBox 2">
            <a:extLst>
              <a:ext uri="{FF2B5EF4-FFF2-40B4-BE49-F238E27FC236}">
                <a16:creationId xmlns:a16="http://schemas.microsoft.com/office/drawing/2014/main" id="{678AE234-8C9D-6D66-957B-C88FAA29437F}"/>
              </a:ext>
            </a:extLst>
          </p:cNvPr>
          <p:cNvSpPr txBox="1"/>
          <p:nvPr/>
        </p:nvSpPr>
        <p:spPr>
          <a:xfrm>
            <a:off x="4107626" y="44020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a:t>
            </a:r>
            <a:endParaRPr lang="en-US" sz="1400" dirty="0"/>
          </a:p>
        </p:txBody>
      </p:sp>
    </p:spTree>
    <p:extLst>
      <p:ext uri="{BB962C8B-B14F-4D97-AF65-F5344CB8AC3E}">
        <p14:creationId xmlns:p14="http://schemas.microsoft.com/office/powerpoint/2010/main" val="1404801210"/>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D0D7-2CDE-4819-7BDE-8E965D1FB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D41D3-FCEB-A79E-A782-D81DF4C5E4B3}"/>
              </a:ext>
            </a:extLst>
          </p:cNvPr>
          <p:cNvSpPr>
            <a:spLocks noGrp="1"/>
          </p:cNvSpPr>
          <p:nvPr>
            <p:ph type="title"/>
          </p:nvPr>
        </p:nvSpPr>
        <p:spPr>
          <a:xfrm>
            <a:off x="1674493" y="1871275"/>
            <a:ext cx="8843014" cy="3450327"/>
          </a:xfrm>
        </p:spPr>
        <p:txBody>
          <a:bodyPr>
            <a:noAutofit/>
          </a:bodyPr>
          <a:lstStyle/>
          <a:p>
            <a:r>
              <a:rPr lang="ar-EG" sz="6000" b="0" dirty="0"/>
              <a:t>وَٱلَّذِينَ ٱجْتَنَبُوا۟ ٱلطَّـٰغُوتَ أَن يَعْبُدُوهَا وَأَنَابُوٓا۟ إِلَى ٱللَّهِ لَهُمُ ٱلْبُشْرَىٰ ۚ فَبَشِّرْ عِبَادِ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E7CD7D-3325-6DBF-BBD0-BB28678772FB}"/>
              </a:ext>
            </a:extLst>
          </p:cNvPr>
          <p:cNvSpPr txBox="1"/>
          <p:nvPr/>
        </p:nvSpPr>
        <p:spPr>
          <a:xfrm>
            <a:off x="2060712" y="4718021"/>
            <a:ext cx="8070575" cy="1015663"/>
          </a:xfrm>
          <a:prstGeom prst="rect">
            <a:avLst/>
          </a:prstGeom>
          <a:noFill/>
        </p:spPr>
        <p:txBody>
          <a:bodyPr wrap="square">
            <a:spAutoFit/>
          </a:bodyPr>
          <a:lstStyle/>
          <a:p>
            <a:pPr algn="ctr" fontAlgn="base"/>
            <a:r>
              <a:rPr lang="en-US" sz="2000" dirty="0"/>
              <a:t>Those who eschew Evil,- and fall not into its worship,- and turn to Allah (in repentance),- for them is Good News: so announce the Good News to My Servants,-</a:t>
            </a:r>
          </a:p>
        </p:txBody>
      </p:sp>
      <p:sp>
        <p:nvSpPr>
          <p:cNvPr id="3" name="TextBox 2">
            <a:extLst>
              <a:ext uri="{FF2B5EF4-FFF2-40B4-BE49-F238E27FC236}">
                <a16:creationId xmlns:a16="http://schemas.microsoft.com/office/drawing/2014/main" id="{D10EEFC0-8292-ECB5-6392-A5CF2FE2027D}"/>
              </a:ext>
            </a:extLst>
          </p:cNvPr>
          <p:cNvSpPr txBox="1"/>
          <p:nvPr/>
        </p:nvSpPr>
        <p:spPr>
          <a:xfrm>
            <a:off x="5047193" y="44040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a:t>
            </a:r>
            <a:endParaRPr lang="en-US" sz="1400" dirty="0"/>
          </a:p>
        </p:txBody>
      </p:sp>
    </p:spTree>
    <p:extLst>
      <p:ext uri="{BB962C8B-B14F-4D97-AF65-F5344CB8AC3E}">
        <p14:creationId xmlns:p14="http://schemas.microsoft.com/office/powerpoint/2010/main" val="157480199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3B869-85B7-825E-F74B-BC22F91EF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C1C89-D883-EA7F-12B5-AACA35EB7233}"/>
              </a:ext>
            </a:extLst>
          </p:cNvPr>
          <p:cNvSpPr>
            <a:spLocks noGrp="1"/>
          </p:cNvSpPr>
          <p:nvPr>
            <p:ph type="title"/>
          </p:nvPr>
        </p:nvSpPr>
        <p:spPr>
          <a:xfrm>
            <a:off x="1674493" y="1737051"/>
            <a:ext cx="8843014" cy="3450327"/>
          </a:xfrm>
        </p:spPr>
        <p:txBody>
          <a:bodyPr>
            <a:noAutofit/>
          </a:bodyPr>
          <a:lstStyle/>
          <a:p>
            <a:r>
              <a:rPr lang="ar-EG" sz="6000" b="0" dirty="0"/>
              <a:t>ٱلَّذِينَ يَسْتَمِعُونَ ٱلْقَوْلَ فَيَتَّبِعُونَ أَحْسَنَهُۥٓ ۚ أُو۟لَـٰٓئِكَ ٱلَّذِينَ هَدَىٰهُمُ ٱللَّهُ ۖ وَأُو۟لَـٰٓئِكَ هُمْ أُو۟لُوا۟ ٱلْأَلْبَـٰبِ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7ED7408-FC15-7DDA-4B58-ABBC83635BBB}"/>
              </a:ext>
            </a:extLst>
          </p:cNvPr>
          <p:cNvSpPr txBox="1"/>
          <p:nvPr/>
        </p:nvSpPr>
        <p:spPr>
          <a:xfrm>
            <a:off x="2060712" y="4679546"/>
            <a:ext cx="8070575" cy="1015663"/>
          </a:xfrm>
          <a:prstGeom prst="rect">
            <a:avLst/>
          </a:prstGeom>
          <a:noFill/>
        </p:spPr>
        <p:txBody>
          <a:bodyPr wrap="square">
            <a:spAutoFit/>
          </a:bodyPr>
          <a:lstStyle/>
          <a:p>
            <a:pPr algn="ctr" fontAlgn="base"/>
            <a:r>
              <a:rPr lang="en-US" sz="2000" dirty="0"/>
              <a:t>Those who listen to the Word, and follow the best (meaning) in it: those are the ones whom Allah has guided, and those are the ones endued with understanding.</a:t>
            </a:r>
          </a:p>
        </p:txBody>
      </p:sp>
      <p:sp>
        <p:nvSpPr>
          <p:cNvPr id="3" name="TextBox 2">
            <a:extLst>
              <a:ext uri="{FF2B5EF4-FFF2-40B4-BE49-F238E27FC236}">
                <a16:creationId xmlns:a16="http://schemas.microsoft.com/office/drawing/2014/main" id="{0B85006B-D7F8-762F-6A07-459B25C57E4F}"/>
              </a:ext>
            </a:extLst>
          </p:cNvPr>
          <p:cNvSpPr txBox="1"/>
          <p:nvPr/>
        </p:nvSpPr>
        <p:spPr>
          <a:xfrm>
            <a:off x="2689887" y="4276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a:t>
            </a:r>
            <a:endParaRPr lang="en-US" sz="1400" dirty="0"/>
          </a:p>
        </p:txBody>
      </p:sp>
    </p:spTree>
    <p:extLst>
      <p:ext uri="{BB962C8B-B14F-4D97-AF65-F5344CB8AC3E}">
        <p14:creationId xmlns:p14="http://schemas.microsoft.com/office/powerpoint/2010/main" val="190291347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E8729-A04A-7271-36B2-F7867CF99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4F457-D303-E319-B777-3C423FE51144}"/>
              </a:ext>
            </a:extLst>
          </p:cNvPr>
          <p:cNvSpPr>
            <a:spLocks noGrp="1"/>
          </p:cNvSpPr>
          <p:nvPr>
            <p:ph type="title"/>
          </p:nvPr>
        </p:nvSpPr>
        <p:spPr>
          <a:xfrm>
            <a:off x="1674493" y="1997109"/>
            <a:ext cx="8843014" cy="3450327"/>
          </a:xfrm>
        </p:spPr>
        <p:txBody>
          <a:bodyPr>
            <a:noAutofit/>
          </a:bodyPr>
          <a:lstStyle/>
          <a:p>
            <a:r>
              <a:rPr lang="ar-EG" sz="6000" b="0" dirty="0"/>
              <a:t>أَفَمَنْ حَقَّ عَلَيْهِ كَلِمَةُ ٱلْعَذَابِ أَفَأَنتَ تُنقِذُ مَن فِى ٱلنَّارِ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38ED0E2-EE91-D645-D6FD-3B56CC150DE6}"/>
              </a:ext>
            </a:extLst>
          </p:cNvPr>
          <p:cNvSpPr txBox="1"/>
          <p:nvPr/>
        </p:nvSpPr>
        <p:spPr>
          <a:xfrm>
            <a:off x="2060712" y="4550240"/>
            <a:ext cx="8070575" cy="707886"/>
          </a:xfrm>
          <a:prstGeom prst="rect">
            <a:avLst/>
          </a:prstGeom>
          <a:noFill/>
        </p:spPr>
        <p:txBody>
          <a:bodyPr wrap="square">
            <a:spAutoFit/>
          </a:bodyPr>
          <a:lstStyle/>
          <a:p>
            <a:pPr algn="ctr" fontAlgn="base"/>
            <a:r>
              <a:rPr lang="en-US" sz="2000" dirty="0"/>
              <a:t>Is, then, one against whom the decree of Punishment is justly due (equal to one who eschews Evil)? Wouldst thou, then, deliver one (who is) in the Fire?</a:t>
            </a:r>
          </a:p>
        </p:txBody>
      </p:sp>
      <p:sp>
        <p:nvSpPr>
          <p:cNvPr id="3" name="TextBox 2">
            <a:extLst>
              <a:ext uri="{FF2B5EF4-FFF2-40B4-BE49-F238E27FC236}">
                <a16:creationId xmlns:a16="http://schemas.microsoft.com/office/drawing/2014/main" id="{F6535526-E6D6-AFB6-FB59-6B31E8AAC3A5}"/>
              </a:ext>
            </a:extLst>
          </p:cNvPr>
          <p:cNvSpPr txBox="1"/>
          <p:nvPr/>
        </p:nvSpPr>
        <p:spPr>
          <a:xfrm>
            <a:off x="3612676" y="42424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a:t>
            </a:r>
            <a:endParaRPr lang="en-US" sz="1400" dirty="0"/>
          </a:p>
        </p:txBody>
      </p:sp>
    </p:spTree>
    <p:extLst>
      <p:ext uri="{BB962C8B-B14F-4D97-AF65-F5344CB8AC3E}">
        <p14:creationId xmlns:p14="http://schemas.microsoft.com/office/powerpoint/2010/main" val="424528695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7DFF-B63A-6636-963A-7AE95494E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E379F-AF1C-9C6D-0B5A-CF33EBFB1E3B}"/>
              </a:ext>
            </a:extLst>
          </p:cNvPr>
          <p:cNvSpPr>
            <a:spLocks noGrp="1"/>
          </p:cNvSpPr>
          <p:nvPr>
            <p:ph type="title"/>
          </p:nvPr>
        </p:nvSpPr>
        <p:spPr>
          <a:xfrm>
            <a:off x="1674493" y="1837718"/>
            <a:ext cx="8843014" cy="3450327"/>
          </a:xfrm>
        </p:spPr>
        <p:txBody>
          <a:bodyPr>
            <a:noAutofit/>
          </a:bodyPr>
          <a:lstStyle/>
          <a:p>
            <a:r>
              <a:rPr lang="ar-EG" sz="6000" b="0" dirty="0"/>
              <a:t>لَـٰكِنِ ٱلَّذِينَ ٱتَّقَوْا۟ رَبَّهُمْ لَهُمْ غُرَفٌۭ مِّن فَوْقِهَا غُرَفٌۭ مَّبْنِيَّةٌۭ تَجْرِى مِن تَحْتِهَا ٱلْأَنْهَـٰرُۖ وَعْدَ ٱللَّهِ ۖ لَا يُخْلِفُ ٱللَّهُ ٱلْمِيعَادَ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01EE3C-F840-BA17-02B3-0576404E2946}"/>
              </a:ext>
            </a:extLst>
          </p:cNvPr>
          <p:cNvSpPr txBox="1"/>
          <p:nvPr/>
        </p:nvSpPr>
        <p:spPr>
          <a:xfrm>
            <a:off x="2060712" y="4720980"/>
            <a:ext cx="8070575" cy="1015663"/>
          </a:xfrm>
          <a:prstGeom prst="rect">
            <a:avLst/>
          </a:prstGeom>
          <a:noFill/>
        </p:spPr>
        <p:txBody>
          <a:bodyPr wrap="square">
            <a:spAutoFit/>
          </a:bodyPr>
          <a:lstStyle/>
          <a:p>
            <a:pPr algn="ctr" fontAlgn="base"/>
            <a:r>
              <a:rPr lang="en-US" sz="2000" dirty="0"/>
              <a:t>But it is for those who fear their Lord. That lofty mansions, one above another, have been built: beneath them flow rivers (of delight): (such is) the Promise of Allah: never doth Allah fail in (His) promise.</a:t>
            </a:r>
          </a:p>
        </p:txBody>
      </p:sp>
      <p:sp>
        <p:nvSpPr>
          <p:cNvPr id="3" name="TextBox 2">
            <a:extLst>
              <a:ext uri="{FF2B5EF4-FFF2-40B4-BE49-F238E27FC236}">
                <a16:creationId xmlns:a16="http://schemas.microsoft.com/office/drawing/2014/main" id="{5D65384C-17EF-2604-65A8-CCC9FCC7F70D}"/>
              </a:ext>
            </a:extLst>
          </p:cNvPr>
          <p:cNvSpPr txBox="1"/>
          <p:nvPr/>
        </p:nvSpPr>
        <p:spPr>
          <a:xfrm>
            <a:off x="1349101" y="43964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a:t>
            </a:r>
            <a:endParaRPr lang="en-US" sz="1400" dirty="0"/>
          </a:p>
        </p:txBody>
      </p:sp>
    </p:spTree>
    <p:extLst>
      <p:ext uri="{BB962C8B-B14F-4D97-AF65-F5344CB8AC3E}">
        <p14:creationId xmlns:p14="http://schemas.microsoft.com/office/powerpoint/2010/main" val="224146520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4D7C3-558C-C148-2274-869D553A2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82DCE-573A-6758-48B6-8F28008A73D5}"/>
              </a:ext>
            </a:extLst>
          </p:cNvPr>
          <p:cNvSpPr>
            <a:spLocks noGrp="1"/>
          </p:cNvSpPr>
          <p:nvPr>
            <p:ph type="title"/>
          </p:nvPr>
        </p:nvSpPr>
        <p:spPr>
          <a:xfrm>
            <a:off x="1853964" y="1237097"/>
            <a:ext cx="8484069" cy="3450327"/>
          </a:xfrm>
        </p:spPr>
        <p:txBody>
          <a:bodyPr>
            <a:noAutofit/>
          </a:bodyPr>
          <a:lstStyle/>
          <a:p>
            <a:r>
              <a:rPr lang="ar-EG" sz="5400" b="0" dirty="0"/>
              <a:t>أَلَمْ تَرَ أَنَّ ٱللَّهَ أَنزَلَ مِنَ ٱلسَّمَآءِ مَآءًۭ فَسَلَكَهُۥ يَنَـٰبِيعَ فِى ٱلْأَرْضِ ثُمَّ يُخْرِجُ بِهِۦ زَرْعًۭا مُّخْتَلِفًا أَلْوَٰنُهُۥ ثُمَّ يَهِيجُ فَتَرَىٰهُ مُصْفَرًّۭا ثُمَّ يَجْعَلُهُۥ حُطَـٰمًا ۚ إِنَّ فِى ذَٰلِكَ لَذِكْرَىٰ لِأُو۟لِى ٱلْأَلْبَـٰبِ</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C01E87-40AD-920C-44AE-F636D3CCE351}"/>
              </a:ext>
            </a:extLst>
          </p:cNvPr>
          <p:cNvSpPr txBox="1"/>
          <p:nvPr/>
        </p:nvSpPr>
        <p:spPr>
          <a:xfrm>
            <a:off x="2060712" y="4653868"/>
            <a:ext cx="8070575" cy="1631216"/>
          </a:xfrm>
          <a:prstGeom prst="rect">
            <a:avLst/>
          </a:prstGeom>
          <a:noFill/>
        </p:spPr>
        <p:txBody>
          <a:bodyPr wrap="square">
            <a:spAutoFit/>
          </a:bodyPr>
          <a:lstStyle/>
          <a:p>
            <a:pPr algn="ctr" fontAlgn="base"/>
            <a:r>
              <a:rPr lang="en-US" sz="2000" dirty="0"/>
              <a:t>Seest thou not that Allah sends down rain from the sky, and leads it through springs in the earth? Then He causes to grow, therewith, produce of various </a:t>
            </a:r>
            <a:r>
              <a:rPr lang="en-US" sz="2000" dirty="0" err="1"/>
              <a:t>colours</a:t>
            </a:r>
            <a:r>
              <a:rPr lang="en-US" sz="2000" dirty="0"/>
              <a:t>: then it withers; thou wilt see it grow yellow; then He makes it dry up and crumble away. Truly, in this, is a Message of remembrance to men of understanding.</a:t>
            </a:r>
          </a:p>
        </p:txBody>
      </p:sp>
      <p:sp>
        <p:nvSpPr>
          <p:cNvPr id="3" name="TextBox 2">
            <a:extLst>
              <a:ext uri="{FF2B5EF4-FFF2-40B4-BE49-F238E27FC236}">
                <a16:creationId xmlns:a16="http://schemas.microsoft.com/office/drawing/2014/main" id="{F04C27FB-74C0-38A8-9AD6-4F451DEE59BA}"/>
              </a:ext>
            </a:extLst>
          </p:cNvPr>
          <p:cNvSpPr txBox="1"/>
          <p:nvPr/>
        </p:nvSpPr>
        <p:spPr>
          <a:xfrm>
            <a:off x="3337292" y="43796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a:t>
            </a:r>
            <a:endParaRPr lang="en-US" sz="1400" dirty="0"/>
          </a:p>
        </p:txBody>
      </p:sp>
    </p:spTree>
    <p:extLst>
      <p:ext uri="{BB962C8B-B14F-4D97-AF65-F5344CB8AC3E}">
        <p14:creationId xmlns:p14="http://schemas.microsoft.com/office/powerpoint/2010/main" val="197775130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20D2B-9ADA-4A6E-CA90-D0FF45F27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7AE9F-5C0B-2296-F8E9-128D2066EF7C}"/>
              </a:ext>
            </a:extLst>
          </p:cNvPr>
          <p:cNvSpPr>
            <a:spLocks noGrp="1"/>
          </p:cNvSpPr>
          <p:nvPr>
            <p:ph type="title"/>
          </p:nvPr>
        </p:nvSpPr>
        <p:spPr>
          <a:xfrm>
            <a:off x="1551963" y="1527668"/>
            <a:ext cx="9088074" cy="3450327"/>
          </a:xfrm>
        </p:spPr>
        <p:txBody>
          <a:bodyPr>
            <a:noAutofit/>
          </a:bodyPr>
          <a:lstStyle/>
          <a:p>
            <a:r>
              <a:rPr lang="ar-EG" sz="6000" b="0" dirty="0"/>
              <a:t>أَفَمَن شَرَحَ ٱللَّهُ صَدْرَهُۥ لِلْإِسْلَـٰمِ فَهُوَ عَلَىٰ نُورٍۢ مِّن رَّبِّهِۦ ۚ فَوَيْلٌۭ لِّلْقَـٰسِيَةِ قُلُوبُهُم مِّن ذِكْرِ ٱللَّهِۚ أُو۟لَـٰٓئِكَ فِى ضَلَـٰلٍۢ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4D237B-D30B-B70D-6475-0B838C4F9FBE}"/>
              </a:ext>
            </a:extLst>
          </p:cNvPr>
          <p:cNvSpPr txBox="1"/>
          <p:nvPr/>
        </p:nvSpPr>
        <p:spPr>
          <a:xfrm>
            <a:off x="2060712" y="4477700"/>
            <a:ext cx="8070575" cy="1323439"/>
          </a:xfrm>
          <a:prstGeom prst="rect">
            <a:avLst/>
          </a:prstGeom>
          <a:noFill/>
        </p:spPr>
        <p:txBody>
          <a:bodyPr wrap="square">
            <a:spAutoFit/>
          </a:bodyPr>
          <a:lstStyle/>
          <a:p>
            <a:pPr algn="ctr" fontAlgn="base"/>
            <a:r>
              <a:rPr lang="en-US" sz="2000" dirty="0"/>
              <a:t>Is one whose heart Allah has opened to Islam, so that he has received Enlightenment from Allah, (no better than one hard-hearted)? Woe to those whose hearts are hardened against celebrating the praises of Allah! they are manifestly wandering (in error)!</a:t>
            </a:r>
          </a:p>
        </p:txBody>
      </p:sp>
      <p:sp>
        <p:nvSpPr>
          <p:cNvPr id="3" name="TextBox 2">
            <a:extLst>
              <a:ext uri="{FF2B5EF4-FFF2-40B4-BE49-F238E27FC236}">
                <a16:creationId xmlns:a16="http://schemas.microsoft.com/office/drawing/2014/main" id="{4B9EF5C4-45B5-244A-07A7-658C39077A45}"/>
              </a:ext>
            </a:extLst>
          </p:cNvPr>
          <p:cNvSpPr txBox="1"/>
          <p:nvPr/>
        </p:nvSpPr>
        <p:spPr>
          <a:xfrm>
            <a:off x="1607706" y="41699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a:t>
            </a:r>
            <a:endParaRPr lang="en-US" sz="1400" dirty="0"/>
          </a:p>
        </p:txBody>
      </p:sp>
    </p:spTree>
    <p:extLst>
      <p:ext uri="{BB962C8B-B14F-4D97-AF65-F5344CB8AC3E}">
        <p14:creationId xmlns:p14="http://schemas.microsoft.com/office/powerpoint/2010/main" val="17780198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84D39-3A10-E03D-D730-848B0CC26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77672-9F64-58F9-B0CF-5F9E8D17E406}"/>
              </a:ext>
            </a:extLst>
          </p:cNvPr>
          <p:cNvSpPr>
            <a:spLocks noGrp="1"/>
          </p:cNvSpPr>
          <p:nvPr>
            <p:ph type="title"/>
          </p:nvPr>
        </p:nvSpPr>
        <p:spPr>
          <a:xfrm>
            <a:off x="1850379" y="1259221"/>
            <a:ext cx="8491240" cy="3450327"/>
          </a:xfrm>
        </p:spPr>
        <p:txBody>
          <a:bodyPr>
            <a:noAutofit/>
          </a:bodyPr>
          <a:lstStyle/>
          <a:p>
            <a:r>
              <a:rPr lang="ar-EG" sz="5000" b="0" dirty="0"/>
              <a:t>ٱللَّهُ نَزَّلَ أَحْسَنَ ٱلْحَدِيثِ كِتَـٰبًۭا مُّتَشَـٰبِهًۭا مَّثَانِىَ تَقْشَعِرُّ مِنْهُ جُلُودُ ٱلَّذِينَ يَخْشَوْنَ رَبَّهُمْ ثُمَّ تَلِينُ جُلُودُهُمْ وَقُلُوبُهُمْ إِلَىٰ ذِكْرِ ٱللَّهِۚ ذَٰلِكَ هُدَى ٱللَّهِ يَهْدِى بِهِۦ مَن يَشَآءُ ۚ وَمَن يُضْلِلِ ٱللَّهُ فَمَا لَهُۥ مِنْ هَادٍ</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C5FFDD1-C8FA-F3E7-4692-264D9FA12028}"/>
              </a:ext>
            </a:extLst>
          </p:cNvPr>
          <p:cNvSpPr txBox="1"/>
          <p:nvPr/>
        </p:nvSpPr>
        <p:spPr>
          <a:xfrm>
            <a:off x="2060711" y="4575324"/>
            <a:ext cx="8070575" cy="1754326"/>
          </a:xfrm>
          <a:prstGeom prst="rect">
            <a:avLst/>
          </a:prstGeom>
          <a:noFill/>
        </p:spPr>
        <p:txBody>
          <a:bodyPr wrap="square">
            <a:spAutoFit/>
          </a:bodyPr>
          <a:lstStyle/>
          <a:p>
            <a:pPr algn="ctr" fontAlgn="base"/>
            <a:r>
              <a:rPr lang="en-US" dirty="0"/>
              <a:t>Allah has revealed (from time to time) the most beautiful Message in the form of a Book, consistent with itself, (yet) repeating (its teaching in various aspects): the skins of those who fear their Lord tremble thereat; then their skins and their hearts do soften to the celebration of Allah's praises. Such is the guidance of Allah: He guides therewith whom He pleases, but such as Allah leaves to stray, can have none to guide.</a:t>
            </a:r>
          </a:p>
        </p:txBody>
      </p:sp>
      <p:sp>
        <p:nvSpPr>
          <p:cNvPr id="3" name="TextBox 2">
            <a:extLst>
              <a:ext uri="{FF2B5EF4-FFF2-40B4-BE49-F238E27FC236}">
                <a16:creationId xmlns:a16="http://schemas.microsoft.com/office/drawing/2014/main" id="{275E69C6-D478-D65A-57B2-6F12184D2C1E}"/>
              </a:ext>
            </a:extLst>
          </p:cNvPr>
          <p:cNvSpPr txBox="1"/>
          <p:nvPr/>
        </p:nvSpPr>
        <p:spPr>
          <a:xfrm>
            <a:off x="4233461" y="42675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{23}</a:t>
            </a:r>
            <a:endParaRPr lang="en-US" sz="1400" dirty="0"/>
          </a:p>
        </p:txBody>
      </p:sp>
    </p:spTree>
    <p:extLst>
      <p:ext uri="{BB962C8B-B14F-4D97-AF65-F5344CB8AC3E}">
        <p14:creationId xmlns:p14="http://schemas.microsoft.com/office/powerpoint/2010/main" val="336226109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56668-BEE4-59AE-19BF-ABBC694B6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BD26C-9F12-F327-D354-BD6B9223AFAD}"/>
              </a:ext>
            </a:extLst>
          </p:cNvPr>
          <p:cNvSpPr>
            <a:spLocks noGrp="1"/>
          </p:cNvSpPr>
          <p:nvPr>
            <p:ph type="title"/>
          </p:nvPr>
        </p:nvSpPr>
        <p:spPr>
          <a:xfrm>
            <a:off x="1850380" y="1729005"/>
            <a:ext cx="8491240" cy="3450327"/>
          </a:xfrm>
        </p:spPr>
        <p:txBody>
          <a:bodyPr>
            <a:noAutofit/>
          </a:bodyPr>
          <a:lstStyle/>
          <a:p>
            <a:r>
              <a:rPr lang="ar-EG" sz="6000" b="0" dirty="0"/>
              <a:t>أَفَمَن يَتَّقِى بِوَجْهِهِۦ سُوٓءَ ٱلْعَذَابِ يَوْمَ ٱلْقِيَـٰمَةِ ۚ وَقِيلَ لِلظَّـٰلِمِينَ ذُوقُوا۟ مَا كُنتُمْ تَكْسِبُونَ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44D7D9-0915-76F4-09AC-7640D9AD18E0}"/>
              </a:ext>
            </a:extLst>
          </p:cNvPr>
          <p:cNvSpPr txBox="1"/>
          <p:nvPr/>
        </p:nvSpPr>
        <p:spPr>
          <a:xfrm>
            <a:off x="2060712" y="4625658"/>
            <a:ext cx="8070575" cy="1015663"/>
          </a:xfrm>
          <a:prstGeom prst="rect">
            <a:avLst/>
          </a:prstGeom>
          <a:noFill/>
        </p:spPr>
        <p:txBody>
          <a:bodyPr wrap="square">
            <a:spAutoFit/>
          </a:bodyPr>
          <a:lstStyle/>
          <a:p>
            <a:pPr algn="ctr" fontAlgn="base"/>
            <a:r>
              <a:rPr lang="en-US" sz="2000" dirty="0"/>
              <a:t>Is, then, one who has to fear the brunt of the Penalty on the Day of Judgment (and receive it) on his face, (like one guarded therefrom)? It will be said to the wrong-doers: "Taste ye (the fruits of) what ye earned!"</a:t>
            </a:r>
          </a:p>
        </p:txBody>
      </p:sp>
      <p:sp>
        <p:nvSpPr>
          <p:cNvPr id="3" name="TextBox 2">
            <a:extLst>
              <a:ext uri="{FF2B5EF4-FFF2-40B4-BE49-F238E27FC236}">
                <a16:creationId xmlns:a16="http://schemas.microsoft.com/office/drawing/2014/main" id="{DE01C824-8870-5ECD-85D0-A6445E83A3D7}"/>
              </a:ext>
            </a:extLst>
          </p:cNvPr>
          <p:cNvSpPr txBox="1"/>
          <p:nvPr/>
        </p:nvSpPr>
        <p:spPr>
          <a:xfrm>
            <a:off x="4099238" y="43178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{24}</a:t>
            </a:r>
            <a:endParaRPr lang="en-US" sz="1400" dirty="0"/>
          </a:p>
        </p:txBody>
      </p:sp>
    </p:spTree>
    <p:extLst>
      <p:ext uri="{BB962C8B-B14F-4D97-AF65-F5344CB8AC3E}">
        <p14:creationId xmlns:p14="http://schemas.microsoft.com/office/powerpoint/2010/main" val="297628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C44B-9656-F653-0A3C-FB364097B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86996-A136-633C-2BFF-86DE90F21DE4}"/>
              </a:ext>
            </a:extLst>
          </p:cNvPr>
          <p:cNvSpPr>
            <a:spLocks noGrp="1"/>
          </p:cNvSpPr>
          <p:nvPr>
            <p:ph type="title"/>
          </p:nvPr>
        </p:nvSpPr>
        <p:spPr>
          <a:xfrm>
            <a:off x="1845567" y="1879660"/>
            <a:ext cx="8500865" cy="3450327"/>
          </a:xfrm>
        </p:spPr>
        <p:txBody>
          <a:bodyPr>
            <a:noAutofit/>
          </a:bodyPr>
          <a:lstStyle/>
          <a:p>
            <a:r>
              <a:rPr lang="ar-EG" sz="6000" b="0" dirty="0"/>
              <a:t>أَلَمْ أَعْهَدْ إِلَيْكُمْ يَـٰبَنِىٓ ءَادَمَ أَن لَّا تَعْبُدُوا۟ ٱلشَّيْطَـٰنَ ۖ إِنَّهُۥ لَكُمْ عَدُوٌّۭ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D5E745-0BE2-8B15-2471-E6BA6E3E568C}"/>
              </a:ext>
            </a:extLst>
          </p:cNvPr>
          <p:cNvSpPr txBox="1"/>
          <p:nvPr/>
        </p:nvSpPr>
        <p:spPr>
          <a:xfrm>
            <a:off x="2060711" y="4520369"/>
            <a:ext cx="8070575" cy="707886"/>
          </a:xfrm>
          <a:prstGeom prst="rect">
            <a:avLst/>
          </a:prstGeom>
          <a:noFill/>
        </p:spPr>
        <p:txBody>
          <a:bodyPr wrap="square">
            <a:spAutoFit/>
          </a:bodyPr>
          <a:lstStyle/>
          <a:p>
            <a:pPr algn="ctr" fontAlgn="base"/>
            <a:r>
              <a:rPr lang="en-US" sz="2000" dirty="0"/>
              <a:t>"Did I not enjoin on you, O ye Children of Adam, that ye should not worship Satan; for that he was to you an enemy avowed?-</a:t>
            </a:r>
          </a:p>
        </p:txBody>
      </p:sp>
      <p:sp>
        <p:nvSpPr>
          <p:cNvPr id="3" name="TextBox 2">
            <a:extLst>
              <a:ext uri="{FF2B5EF4-FFF2-40B4-BE49-F238E27FC236}">
                <a16:creationId xmlns:a16="http://schemas.microsoft.com/office/drawing/2014/main" id="{DB62522E-3915-0C6C-908A-6D5AC4462A0B}"/>
              </a:ext>
            </a:extLst>
          </p:cNvPr>
          <p:cNvSpPr txBox="1"/>
          <p:nvPr/>
        </p:nvSpPr>
        <p:spPr>
          <a:xfrm>
            <a:off x="1610971" y="41108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3386736207"/>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F37C6-9190-3E8C-F1AF-8912A0E01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0EDB2-3182-60DA-89D3-74A6021A5DCC}"/>
              </a:ext>
            </a:extLst>
          </p:cNvPr>
          <p:cNvSpPr>
            <a:spLocks noGrp="1"/>
          </p:cNvSpPr>
          <p:nvPr>
            <p:ph type="title"/>
          </p:nvPr>
        </p:nvSpPr>
        <p:spPr>
          <a:xfrm>
            <a:off x="1850380" y="1913563"/>
            <a:ext cx="8491240" cy="3450327"/>
          </a:xfrm>
        </p:spPr>
        <p:txBody>
          <a:bodyPr>
            <a:noAutofit/>
          </a:bodyPr>
          <a:lstStyle/>
          <a:p>
            <a:r>
              <a:rPr lang="ar-EG" sz="6000" b="0" dirty="0"/>
              <a:t>كَذَّبَ ٱلَّذِينَ مِن قَبْلِهِمْ فَأَتَىٰهُمُ ٱلْعَذَابُ مِنْ حَيْثُ لَا يَشْعُرُونَ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AC446D-E835-10F3-B815-5BFB66644228}"/>
              </a:ext>
            </a:extLst>
          </p:cNvPr>
          <p:cNvSpPr txBox="1"/>
          <p:nvPr/>
        </p:nvSpPr>
        <p:spPr>
          <a:xfrm>
            <a:off x="2060712" y="4415933"/>
            <a:ext cx="8070575" cy="707886"/>
          </a:xfrm>
          <a:prstGeom prst="rect">
            <a:avLst/>
          </a:prstGeom>
          <a:noFill/>
        </p:spPr>
        <p:txBody>
          <a:bodyPr wrap="square">
            <a:spAutoFit/>
          </a:bodyPr>
          <a:lstStyle/>
          <a:p>
            <a:pPr algn="ctr" fontAlgn="base"/>
            <a:r>
              <a:rPr lang="en-US" sz="2000" dirty="0"/>
              <a:t>Those before them (also) rejected (revelation), and so the Punishment came to them from directions they did not perceive.</a:t>
            </a:r>
          </a:p>
        </p:txBody>
      </p:sp>
      <p:sp>
        <p:nvSpPr>
          <p:cNvPr id="3" name="TextBox 2">
            <a:extLst>
              <a:ext uri="{FF2B5EF4-FFF2-40B4-BE49-F238E27FC236}">
                <a16:creationId xmlns:a16="http://schemas.microsoft.com/office/drawing/2014/main" id="{118C1AAD-A09F-0E12-82D5-B4107A80FF3B}"/>
              </a:ext>
            </a:extLst>
          </p:cNvPr>
          <p:cNvSpPr txBox="1"/>
          <p:nvPr/>
        </p:nvSpPr>
        <p:spPr>
          <a:xfrm>
            <a:off x="3151282" y="41081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{25}</a:t>
            </a:r>
            <a:endParaRPr lang="en-US" sz="1400" dirty="0"/>
          </a:p>
        </p:txBody>
      </p:sp>
    </p:spTree>
    <p:extLst>
      <p:ext uri="{BB962C8B-B14F-4D97-AF65-F5344CB8AC3E}">
        <p14:creationId xmlns:p14="http://schemas.microsoft.com/office/powerpoint/2010/main" val="310706106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7614-69F4-FECE-4781-6B8742217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C20EE-5E30-54FD-152F-D7C7BAAAAE06}"/>
              </a:ext>
            </a:extLst>
          </p:cNvPr>
          <p:cNvSpPr>
            <a:spLocks noGrp="1"/>
          </p:cNvSpPr>
          <p:nvPr>
            <p:ph type="title"/>
          </p:nvPr>
        </p:nvSpPr>
        <p:spPr>
          <a:xfrm>
            <a:off x="1634059" y="1955508"/>
            <a:ext cx="8923881" cy="3450327"/>
          </a:xfrm>
        </p:spPr>
        <p:txBody>
          <a:bodyPr>
            <a:noAutofit/>
          </a:bodyPr>
          <a:lstStyle/>
          <a:p>
            <a:r>
              <a:rPr lang="ar-EG" sz="6000" b="0" dirty="0"/>
              <a:t>فَأَذَاقَهُمُ ٱللَّهُ ٱلْخِزْىَ فِى ٱلْحَيَوٰةِ ٱلدُّنْيَاۖ وَلَعَذَابُ ٱلْـَٔاخِرَةِ أَكْبَرُۚ لَوْ كَانُوا۟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339A05-CBA7-5213-A06F-B16F9FF5C2A1}"/>
              </a:ext>
            </a:extLst>
          </p:cNvPr>
          <p:cNvSpPr txBox="1"/>
          <p:nvPr/>
        </p:nvSpPr>
        <p:spPr>
          <a:xfrm>
            <a:off x="2060711" y="4467737"/>
            <a:ext cx="8070575" cy="707886"/>
          </a:xfrm>
          <a:prstGeom prst="rect">
            <a:avLst/>
          </a:prstGeom>
          <a:noFill/>
        </p:spPr>
        <p:txBody>
          <a:bodyPr wrap="square">
            <a:spAutoFit/>
          </a:bodyPr>
          <a:lstStyle/>
          <a:p>
            <a:pPr algn="ctr" fontAlgn="base"/>
            <a:r>
              <a:rPr lang="en-US" sz="2000" dirty="0"/>
              <a:t>So Allah gave them a taste of humiliation in the present life, but greater is the punishment of the Hereafter, if they only knew!</a:t>
            </a:r>
          </a:p>
        </p:txBody>
      </p:sp>
      <p:sp>
        <p:nvSpPr>
          <p:cNvPr id="3" name="TextBox 2">
            <a:extLst>
              <a:ext uri="{FF2B5EF4-FFF2-40B4-BE49-F238E27FC236}">
                <a16:creationId xmlns:a16="http://schemas.microsoft.com/office/drawing/2014/main" id="{38D2C530-2D5E-C8DE-7FE5-AC60A6A451EE}"/>
              </a:ext>
            </a:extLst>
          </p:cNvPr>
          <p:cNvSpPr txBox="1"/>
          <p:nvPr/>
        </p:nvSpPr>
        <p:spPr>
          <a:xfrm>
            <a:off x="1258334" y="41450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{26}</a:t>
            </a:r>
            <a:endParaRPr lang="en-US" sz="1400" dirty="0"/>
          </a:p>
        </p:txBody>
      </p:sp>
    </p:spTree>
    <p:extLst>
      <p:ext uri="{BB962C8B-B14F-4D97-AF65-F5344CB8AC3E}">
        <p14:creationId xmlns:p14="http://schemas.microsoft.com/office/powerpoint/2010/main" val="103163554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559-9A90-BBA8-2DAA-CC46429CF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55E48-664C-A39C-A900-9315B7F04BCB}"/>
              </a:ext>
            </a:extLst>
          </p:cNvPr>
          <p:cNvSpPr>
            <a:spLocks noGrp="1"/>
          </p:cNvSpPr>
          <p:nvPr>
            <p:ph type="title"/>
          </p:nvPr>
        </p:nvSpPr>
        <p:spPr>
          <a:xfrm>
            <a:off x="1634059" y="1997453"/>
            <a:ext cx="8923881" cy="3450327"/>
          </a:xfrm>
        </p:spPr>
        <p:txBody>
          <a:bodyPr>
            <a:noAutofit/>
          </a:bodyPr>
          <a:lstStyle/>
          <a:p>
            <a:r>
              <a:rPr lang="ar-EG" sz="6000" b="0" dirty="0"/>
              <a:t>وَلَقَدْ ضَرَبْنَا لِلنَّاسِ فِى هَـٰذَا ٱلْقُرْءَانِ مِن كُلِّ مَثَلٍۢ لَّعَلَّهُمْ يَتَذَكَّرُونَ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49CCB1-4026-2AAD-3677-A17C2D65FB2C}"/>
              </a:ext>
            </a:extLst>
          </p:cNvPr>
          <p:cNvSpPr txBox="1"/>
          <p:nvPr/>
        </p:nvSpPr>
        <p:spPr>
          <a:xfrm>
            <a:off x="2060711" y="4509682"/>
            <a:ext cx="8070575" cy="707886"/>
          </a:xfrm>
          <a:prstGeom prst="rect">
            <a:avLst/>
          </a:prstGeom>
          <a:noFill/>
        </p:spPr>
        <p:txBody>
          <a:bodyPr wrap="square">
            <a:spAutoFit/>
          </a:bodyPr>
          <a:lstStyle/>
          <a:p>
            <a:pPr algn="ctr" fontAlgn="base"/>
            <a:r>
              <a:rPr lang="en-US" sz="2000" dirty="0"/>
              <a:t>We have put forth for men, in this Qur'an every kind of Parable, in order that they may receive admonition.</a:t>
            </a:r>
          </a:p>
        </p:txBody>
      </p:sp>
      <p:sp>
        <p:nvSpPr>
          <p:cNvPr id="3" name="TextBox 2">
            <a:extLst>
              <a:ext uri="{FF2B5EF4-FFF2-40B4-BE49-F238E27FC236}">
                <a16:creationId xmlns:a16="http://schemas.microsoft.com/office/drawing/2014/main" id="{EEE52543-3A92-8EAB-F3DA-B03945DF8480}"/>
              </a:ext>
            </a:extLst>
          </p:cNvPr>
          <p:cNvSpPr txBox="1"/>
          <p:nvPr/>
        </p:nvSpPr>
        <p:spPr>
          <a:xfrm>
            <a:off x="2449571" y="42019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{27}</a:t>
            </a:r>
            <a:endParaRPr lang="en-US" sz="1400" dirty="0"/>
          </a:p>
        </p:txBody>
      </p:sp>
    </p:spTree>
    <p:extLst>
      <p:ext uri="{BB962C8B-B14F-4D97-AF65-F5344CB8AC3E}">
        <p14:creationId xmlns:p14="http://schemas.microsoft.com/office/powerpoint/2010/main" val="36892403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6CEF-37D0-509E-9C1C-8713DA438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D024C-14A5-CF4F-A790-F4C6EAF96CF1}"/>
              </a:ext>
            </a:extLst>
          </p:cNvPr>
          <p:cNvSpPr>
            <a:spLocks noGrp="1"/>
          </p:cNvSpPr>
          <p:nvPr>
            <p:ph type="title"/>
          </p:nvPr>
        </p:nvSpPr>
        <p:spPr>
          <a:xfrm>
            <a:off x="1634059" y="1997453"/>
            <a:ext cx="8923881" cy="3450327"/>
          </a:xfrm>
        </p:spPr>
        <p:txBody>
          <a:bodyPr>
            <a:noAutofit/>
          </a:bodyPr>
          <a:lstStyle/>
          <a:p>
            <a:r>
              <a:rPr lang="ar-EG" sz="6000" b="0" dirty="0"/>
              <a:t>قُرْءَانًا عَرَبِيًّا غَيْرَ ذِى عِوَجٍۢ لَّعَلَّهُمْ يَتَّقُونَ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20904E-8E80-FCBF-6D0C-AA7AE0471868}"/>
              </a:ext>
            </a:extLst>
          </p:cNvPr>
          <p:cNvSpPr txBox="1"/>
          <p:nvPr/>
        </p:nvSpPr>
        <p:spPr>
          <a:xfrm>
            <a:off x="2060711" y="4509682"/>
            <a:ext cx="8070575" cy="707886"/>
          </a:xfrm>
          <a:prstGeom prst="rect">
            <a:avLst/>
          </a:prstGeom>
          <a:noFill/>
        </p:spPr>
        <p:txBody>
          <a:bodyPr wrap="square">
            <a:spAutoFit/>
          </a:bodyPr>
          <a:lstStyle/>
          <a:p>
            <a:pPr algn="ctr" fontAlgn="base"/>
            <a:r>
              <a:rPr lang="en-US" sz="2000" dirty="0"/>
              <a:t>(It is) a Qur'an in Arabic, without any crookedness (therein): in order that they may guard against Evil.</a:t>
            </a:r>
          </a:p>
        </p:txBody>
      </p:sp>
      <p:sp>
        <p:nvSpPr>
          <p:cNvPr id="3" name="TextBox 2">
            <a:extLst>
              <a:ext uri="{FF2B5EF4-FFF2-40B4-BE49-F238E27FC236}">
                <a16:creationId xmlns:a16="http://schemas.microsoft.com/office/drawing/2014/main" id="{EABCDBDB-7E42-CEF3-AC08-95904DE8CB36}"/>
              </a:ext>
            </a:extLst>
          </p:cNvPr>
          <p:cNvSpPr txBox="1"/>
          <p:nvPr/>
        </p:nvSpPr>
        <p:spPr>
          <a:xfrm>
            <a:off x="4932712" y="42019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{28}</a:t>
            </a:r>
            <a:endParaRPr lang="en-US" sz="1400" dirty="0"/>
          </a:p>
        </p:txBody>
      </p:sp>
    </p:spTree>
    <p:extLst>
      <p:ext uri="{BB962C8B-B14F-4D97-AF65-F5344CB8AC3E}">
        <p14:creationId xmlns:p14="http://schemas.microsoft.com/office/powerpoint/2010/main" val="2632156332"/>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E9204-4B0A-C2FA-0CB3-51B72F913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10F39-7484-32C8-B023-5F3A99480A27}"/>
              </a:ext>
            </a:extLst>
          </p:cNvPr>
          <p:cNvSpPr>
            <a:spLocks noGrp="1"/>
          </p:cNvSpPr>
          <p:nvPr>
            <p:ph type="title"/>
          </p:nvPr>
        </p:nvSpPr>
        <p:spPr>
          <a:xfrm>
            <a:off x="1847386" y="1544447"/>
            <a:ext cx="8497229" cy="3450327"/>
          </a:xfrm>
        </p:spPr>
        <p:txBody>
          <a:bodyPr>
            <a:noAutofit/>
          </a:bodyPr>
          <a:lstStyle/>
          <a:p>
            <a:r>
              <a:rPr lang="ar-EG" sz="6000" b="0" dirty="0"/>
              <a:t>ضَرَبَ ٱللَّهُ مَثَلًۭا رَّجُلًۭا فِيهِ شُرَكَآءُ مُتَشَـٰكِسُونَ وَرَجُلًۭا سَلَمًۭا لِّرَجُلٍ هَلْ يَسْتَوِيَانِ مَثَلًاۚ ٱلْحَمْدُ لِلَّهِۚ بَلْ أَكْثَرُهُمْ لَا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029BF6-9B0D-F3AF-6536-A0C06E16F773}"/>
              </a:ext>
            </a:extLst>
          </p:cNvPr>
          <p:cNvSpPr txBox="1"/>
          <p:nvPr/>
        </p:nvSpPr>
        <p:spPr>
          <a:xfrm>
            <a:off x="2060712" y="4786057"/>
            <a:ext cx="8070575" cy="1323439"/>
          </a:xfrm>
          <a:prstGeom prst="rect">
            <a:avLst/>
          </a:prstGeom>
          <a:noFill/>
        </p:spPr>
        <p:txBody>
          <a:bodyPr wrap="square">
            <a:spAutoFit/>
          </a:bodyPr>
          <a:lstStyle/>
          <a:p>
            <a:pPr algn="ctr" fontAlgn="base"/>
            <a:r>
              <a:rPr lang="en-US" sz="2000" dirty="0"/>
              <a:t>Allah puts forth a Parable a man belonging to many partners at variance with each other, and a man belonging entirely to one master: are those two equal in comparison? Praise be to Allah! but most of them have no knowledge.</a:t>
            </a:r>
          </a:p>
        </p:txBody>
      </p:sp>
      <p:sp>
        <p:nvSpPr>
          <p:cNvPr id="3" name="TextBox 2">
            <a:extLst>
              <a:ext uri="{FF2B5EF4-FFF2-40B4-BE49-F238E27FC236}">
                <a16:creationId xmlns:a16="http://schemas.microsoft.com/office/drawing/2014/main" id="{44A5DA64-4AD1-E908-2504-62F76F94F9A6}"/>
              </a:ext>
            </a:extLst>
          </p:cNvPr>
          <p:cNvSpPr txBox="1"/>
          <p:nvPr/>
        </p:nvSpPr>
        <p:spPr>
          <a:xfrm>
            <a:off x="4739768" y="46070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{29}</a:t>
            </a:r>
            <a:endParaRPr lang="en-US" sz="1400" dirty="0"/>
          </a:p>
        </p:txBody>
      </p:sp>
    </p:spTree>
    <p:extLst>
      <p:ext uri="{BB962C8B-B14F-4D97-AF65-F5344CB8AC3E}">
        <p14:creationId xmlns:p14="http://schemas.microsoft.com/office/powerpoint/2010/main" val="42320063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A4B87-64D7-4BED-1521-C2CE133A9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798AE-4A06-DE37-68D2-3DB0BE86F6F0}"/>
              </a:ext>
            </a:extLst>
          </p:cNvPr>
          <p:cNvSpPr>
            <a:spLocks noGrp="1"/>
          </p:cNvSpPr>
          <p:nvPr>
            <p:ph type="title"/>
          </p:nvPr>
        </p:nvSpPr>
        <p:spPr>
          <a:xfrm>
            <a:off x="1847385" y="1905173"/>
            <a:ext cx="8497229" cy="3450327"/>
          </a:xfrm>
        </p:spPr>
        <p:txBody>
          <a:bodyPr>
            <a:noAutofit/>
          </a:bodyPr>
          <a:lstStyle/>
          <a:p>
            <a:r>
              <a:rPr lang="ar-EG" sz="6000" b="0" dirty="0"/>
              <a:t>إِنَّكَ مَيِّتٌۭ وَإِنَّهُم مَّيِّتُونَ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B60134C-C456-165D-23C6-07681DC41DDB}"/>
              </a:ext>
            </a:extLst>
          </p:cNvPr>
          <p:cNvSpPr txBox="1"/>
          <p:nvPr/>
        </p:nvSpPr>
        <p:spPr>
          <a:xfrm>
            <a:off x="2060711" y="4034723"/>
            <a:ext cx="8070575" cy="400110"/>
          </a:xfrm>
          <a:prstGeom prst="rect">
            <a:avLst/>
          </a:prstGeom>
          <a:noFill/>
        </p:spPr>
        <p:txBody>
          <a:bodyPr wrap="square">
            <a:spAutoFit/>
          </a:bodyPr>
          <a:lstStyle/>
          <a:p>
            <a:pPr algn="ctr" fontAlgn="base"/>
            <a:r>
              <a:rPr lang="en-US" sz="2000" dirty="0"/>
              <a:t>Truly thou wilt die (one day), and truly they (too) will die (one day).</a:t>
            </a:r>
          </a:p>
        </p:txBody>
      </p:sp>
      <p:sp>
        <p:nvSpPr>
          <p:cNvPr id="3" name="TextBox 2">
            <a:extLst>
              <a:ext uri="{FF2B5EF4-FFF2-40B4-BE49-F238E27FC236}">
                <a16:creationId xmlns:a16="http://schemas.microsoft.com/office/drawing/2014/main" id="{39D17C9B-1422-8493-9E0F-CD9BF9850008}"/>
              </a:ext>
            </a:extLst>
          </p:cNvPr>
          <p:cNvSpPr txBox="1"/>
          <p:nvPr/>
        </p:nvSpPr>
        <p:spPr>
          <a:xfrm>
            <a:off x="3045191" y="37058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94322205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33A36-C7AC-2FB0-2AB7-798FD7E13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F3DB0-D723-1464-67AB-36ADF622432C}"/>
              </a:ext>
            </a:extLst>
          </p:cNvPr>
          <p:cNvSpPr>
            <a:spLocks noGrp="1"/>
          </p:cNvSpPr>
          <p:nvPr>
            <p:ph type="title"/>
          </p:nvPr>
        </p:nvSpPr>
        <p:spPr>
          <a:xfrm>
            <a:off x="1847385" y="2072953"/>
            <a:ext cx="8497229" cy="3450327"/>
          </a:xfrm>
        </p:spPr>
        <p:txBody>
          <a:bodyPr>
            <a:noAutofit/>
          </a:bodyPr>
          <a:lstStyle/>
          <a:p>
            <a:r>
              <a:rPr lang="ar-EG" sz="6000" b="0" dirty="0"/>
              <a:t>ثُمَّ إِنَّكُمْ يَوْمَ ٱلْقِيَـٰمَةِ عِندَ رَبِّكُمْ تَخْتَصِمُونَ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68EC16-3810-25DC-921B-4C903BBBE7DD}"/>
              </a:ext>
            </a:extLst>
          </p:cNvPr>
          <p:cNvSpPr txBox="1"/>
          <p:nvPr/>
        </p:nvSpPr>
        <p:spPr>
          <a:xfrm>
            <a:off x="2060711" y="4526389"/>
            <a:ext cx="8070575" cy="707886"/>
          </a:xfrm>
          <a:prstGeom prst="rect">
            <a:avLst/>
          </a:prstGeom>
          <a:noFill/>
        </p:spPr>
        <p:txBody>
          <a:bodyPr wrap="square">
            <a:spAutoFit/>
          </a:bodyPr>
          <a:lstStyle/>
          <a:p>
            <a:pPr algn="ctr" fontAlgn="base"/>
            <a:r>
              <a:rPr lang="en-US" sz="2000" dirty="0"/>
              <a:t>In the end will ye (all), on the Day of Judgment, settle your disputes in the presence of your Lord.</a:t>
            </a:r>
          </a:p>
        </p:txBody>
      </p:sp>
      <p:sp>
        <p:nvSpPr>
          <p:cNvPr id="3" name="TextBox 2">
            <a:extLst>
              <a:ext uri="{FF2B5EF4-FFF2-40B4-BE49-F238E27FC236}">
                <a16:creationId xmlns:a16="http://schemas.microsoft.com/office/drawing/2014/main" id="{3F98F7E6-29E9-DB50-6E41-D5700BB43ACB}"/>
              </a:ext>
            </a:extLst>
          </p:cNvPr>
          <p:cNvSpPr txBox="1"/>
          <p:nvPr/>
        </p:nvSpPr>
        <p:spPr>
          <a:xfrm>
            <a:off x="4345485" y="4237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{31}</a:t>
            </a:r>
            <a:endParaRPr lang="en-US" sz="1400" dirty="0"/>
          </a:p>
        </p:txBody>
      </p:sp>
    </p:spTree>
    <p:extLst>
      <p:ext uri="{BB962C8B-B14F-4D97-AF65-F5344CB8AC3E}">
        <p14:creationId xmlns:p14="http://schemas.microsoft.com/office/powerpoint/2010/main" val="37608536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07646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9F227-6B06-C33A-00FF-1AAA71FC6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5CAFE-696F-14E5-D0EE-724C6CBC833F}"/>
              </a:ext>
            </a:extLst>
          </p:cNvPr>
          <p:cNvSpPr>
            <a:spLocks noGrp="1"/>
          </p:cNvSpPr>
          <p:nvPr>
            <p:ph type="title"/>
          </p:nvPr>
        </p:nvSpPr>
        <p:spPr>
          <a:xfrm>
            <a:off x="1845567" y="1879660"/>
            <a:ext cx="8500865" cy="3450327"/>
          </a:xfrm>
        </p:spPr>
        <p:txBody>
          <a:bodyPr>
            <a:noAutofit/>
          </a:bodyPr>
          <a:lstStyle/>
          <a:p>
            <a:r>
              <a:rPr lang="ar-EG" sz="6000" b="0" dirty="0"/>
              <a:t>وَأَنِ ٱعْبُدُونِىۚ هَـٰذَا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B84704-5E3B-B1AC-5C24-C6F3BCC491B8}"/>
              </a:ext>
            </a:extLst>
          </p:cNvPr>
          <p:cNvSpPr txBox="1"/>
          <p:nvPr/>
        </p:nvSpPr>
        <p:spPr>
          <a:xfrm>
            <a:off x="2060710" y="4110861"/>
            <a:ext cx="8070575" cy="400110"/>
          </a:xfrm>
          <a:prstGeom prst="rect">
            <a:avLst/>
          </a:prstGeom>
          <a:noFill/>
        </p:spPr>
        <p:txBody>
          <a:bodyPr wrap="square">
            <a:spAutoFit/>
          </a:bodyPr>
          <a:lstStyle/>
          <a:p>
            <a:pPr algn="ctr" fontAlgn="base"/>
            <a:r>
              <a:rPr lang="en-US" sz="2000" dirty="0"/>
              <a:t>"And that ye should worship Me, (for that) this was the Straight Way?</a:t>
            </a:r>
          </a:p>
        </p:txBody>
      </p:sp>
      <p:sp>
        <p:nvSpPr>
          <p:cNvPr id="3" name="TextBox 2">
            <a:extLst>
              <a:ext uri="{FF2B5EF4-FFF2-40B4-BE49-F238E27FC236}">
                <a16:creationId xmlns:a16="http://schemas.microsoft.com/office/drawing/2014/main" id="{879B1F43-626F-545F-D884-101DCBE55155}"/>
              </a:ext>
            </a:extLst>
          </p:cNvPr>
          <p:cNvSpPr txBox="1"/>
          <p:nvPr/>
        </p:nvSpPr>
        <p:spPr>
          <a:xfrm>
            <a:off x="1768876" y="380308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1669880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3B3A2-F304-F7ED-36D8-CB9DCB6A4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666B0-34CD-3130-3A72-FF8C2266E328}"/>
              </a:ext>
            </a:extLst>
          </p:cNvPr>
          <p:cNvSpPr>
            <a:spLocks noGrp="1"/>
          </p:cNvSpPr>
          <p:nvPr>
            <p:ph type="title"/>
          </p:nvPr>
        </p:nvSpPr>
        <p:spPr>
          <a:xfrm>
            <a:off x="1845567" y="1963550"/>
            <a:ext cx="8500865" cy="3450327"/>
          </a:xfrm>
        </p:spPr>
        <p:txBody>
          <a:bodyPr>
            <a:noAutofit/>
          </a:bodyPr>
          <a:lstStyle/>
          <a:p>
            <a:r>
              <a:rPr lang="ar-EG" sz="6000" b="0" dirty="0"/>
              <a:t>وَلَقَدْ أَضَلَّ مِنكُمْ جِبِلًّۭا كَثِيرًاۖ أَفَلَمْ تَكُونُوا۟ تَعْقِلُونَ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08C5C4C-70F9-3C37-1B88-542154EF6F0B}"/>
              </a:ext>
            </a:extLst>
          </p:cNvPr>
          <p:cNvSpPr txBox="1"/>
          <p:nvPr/>
        </p:nvSpPr>
        <p:spPr>
          <a:xfrm>
            <a:off x="2060711" y="4450371"/>
            <a:ext cx="8070575" cy="707886"/>
          </a:xfrm>
          <a:prstGeom prst="rect">
            <a:avLst/>
          </a:prstGeom>
          <a:noFill/>
        </p:spPr>
        <p:txBody>
          <a:bodyPr wrap="square">
            <a:spAutoFit/>
          </a:bodyPr>
          <a:lstStyle/>
          <a:p>
            <a:pPr algn="ctr" fontAlgn="base"/>
            <a:r>
              <a:rPr lang="en-US" sz="2000" dirty="0"/>
              <a:t>"But he did lead astray a great multitude of you. Did ye not, then, understand?</a:t>
            </a:r>
          </a:p>
        </p:txBody>
      </p:sp>
      <p:sp>
        <p:nvSpPr>
          <p:cNvPr id="3" name="TextBox 2">
            <a:extLst>
              <a:ext uri="{FF2B5EF4-FFF2-40B4-BE49-F238E27FC236}">
                <a16:creationId xmlns:a16="http://schemas.microsoft.com/office/drawing/2014/main" id="{039C3FB5-9D8B-610E-51F5-283FE6ECB401}"/>
              </a:ext>
            </a:extLst>
          </p:cNvPr>
          <p:cNvSpPr txBox="1"/>
          <p:nvPr/>
        </p:nvSpPr>
        <p:spPr>
          <a:xfrm>
            <a:off x="3908069" y="41425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1463269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A0CA-1F54-143A-B443-900644C16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31C9-8586-1284-B5CA-C58FE42D2B29}"/>
              </a:ext>
            </a:extLst>
          </p:cNvPr>
          <p:cNvSpPr>
            <a:spLocks noGrp="1"/>
          </p:cNvSpPr>
          <p:nvPr>
            <p:ph type="title"/>
          </p:nvPr>
        </p:nvSpPr>
        <p:spPr>
          <a:xfrm>
            <a:off x="1845567" y="1963550"/>
            <a:ext cx="8500865" cy="3450327"/>
          </a:xfrm>
        </p:spPr>
        <p:txBody>
          <a:bodyPr>
            <a:noAutofit/>
          </a:bodyPr>
          <a:lstStyle/>
          <a:p>
            <a:r>
              <a:rPr lang="ar-EG" sz="6000" b="0" dirty="0"/>
              <a:t>هَـٰذِهِۦ جَهَنَّمُ ٱلَّتِى كُنتُمْ تُوعَدُونَ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8F56905-4B12-14C2-5C37-6FA62DA67305}"/>
              </a:ext>
            </a:extLst>
          </p:cNvPr>
          <p:cNvSpPr txBox="1"/>
          <p:nvPr/>
        </p:nvSpPr>
        <p:spPr>
          <a:xfrm>
            <a:off x="2060711" y="4123201"/>
            <a:ext cx="8070575" cy="400110"/>
          </a:xfrm>
          <a:prstGeom prst="rect">
            <a:avLst/>
          </a:prstGeom>
          <a:noFill/>
        </p:spPr>
        <p:txBody>
          <a:bodyPr wrap="square">
            <a:spAutoFit/>
          </a:bodyPr>
          <a:lstStyle/>
          <a:p>
            <a:pPr algn="ctr" fontAlgn="base"/>
            <a:r>
              <a:rPr lang="en-US" sz="2000" dirty="0"/>
              <a:t>"This is the Hell of which ye were (repeatedly) warned!</a:t>
            </a:r>
          </a:p>
        </p:txBody>
      </p:sp>
      <p:sp>
        <p:nvSpPr>
          <p:cNvPr id="3" name="TextBox 2">
            <a:extLst>
              <a:ext uri="{FF2B5EF4-FFF2-40B4-BE49-F238E27FC236}">
                <a16:creationId xmlns:a16="http://schemas.microsoft.com/office/drawing/2014/main" id="{452CDA16-67F3-C30C-BEDA-B67051D7932C}"/>
              </a:ext>
            </a:extLst>
          </p:cNvPr>
          <p:cNvSpPr txBox="1"/>
          <p:nvPr/>
        </p:nvSpPr>
        <p:spPr>
          <a:xfrm>
            <a:off x="2230271" y="3815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{63}</a:t>
            </a:r>
            <a:endParaRPr lang="en-US" sz="1400" dirty="0"/>
          </a:p>
        </p:txBody>
      </p:sp>
    </p:spTree>
    <p:extLst>
      <p:ext uri="{BB962C8B-B14F-4D97-AF65-F5344CB8AC3E}">
        <p14:creationId xmlns:p14="http://schemas.microsoft.com/office/powerpoint/2010/main" val="319587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2629-93B4-7E32-A049-4186A5A2C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6A432-4A08-6618-55FE-DE7CB28CA9A2}"/>
              </a:ext>
            </a:extLst>
          </p:cNvPr>
          <p:cNvSpPr>
            <a:spLocks noGrp="1"/>
          </p:cNvSpPr>
          <p:nvPr>
            <p:ph type="title"/>
          </p:nvPr>
        </p:nvSpPr>
        <p:spPr>
          <a:xfrm>
            <a:off x="1708884" y="1947117"/>
            <a:ext cx="8774232" cy="3450327"/>
          </a:xfrm>
        </p:spPr>
        <p:txBody>
          <a:bodyPr>
            <a:noAutofit/>
          </a:bodyPr>
          <a:lstStyle/>
          <a:p>
            <a:r>
              <a:rPr lang="ar-EG" sz="6000" b="0" dirty="0"/>
              <a:t>وَمَآ أَنزَلْنَا عَلَىٰ قَوْمِهِ ۦ مِنۢ بَعْدِهِۦ مِن جُندٍۢ مِّنَ ٱلسَّمَآءِ وَمَا كُنَّا مُنزِلِينَ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44A5F6C-EB44-C80D-DB56-79E0301E0570}"/>
              </a:ext>
            </a:extLst>
          </p:cNvPr>
          <p:cNvSpPr txBox="1"/>
          <p:nvPr/>
        </p:nvSpPr>
        <p:spPr>
          <a:xfrm>
            <a:off x="2060712" y="4457507"/>
            <a:ext cx="8070575" cy="707886"/>
          </a:xfrm>
          <a:prstGeom prst="rect">
            <a:avLst/>
          </a:prstGeom>
          <a:noFill/>
        </p:spPr>
        <p:txBody>
          <a:bodyPr wrap="square">
            <a:spAutoFit/>
          </a:bodyPr>
          <a:lstStyle/>
          <a:p>
            <a:pPr algn="ctr" fontAlgn="base"/>
            <a:r>
              <a:rPr lang="en-US" sz="2000" dirty="0"/>
              <a:t>And We sent not down against his People, after him, any hosts from heaven, nor was it needful for Us so to do.</a:t>
            </a:r>
          </a:p>
        </p:txBody>
      </p:sp>
      <p:sp>
        <p:nvSpPr>
          <p:cNvPr id="3" name="TextBox 2">
            <a:extLst>
              <a:ext uri="{FF2B5EF4-FFF2-40B4-BE49-F238E27FC236}">
                <a16:creationId xmlns:a16="http://schemas.microsoft.com/office/drawing/2014/main" id="{64432CF3-C053-0833-CEB6-5C7CA9EA780B}"/>
              </a:ext>
            </a:extLst>
          </p:cNvPr>
          <p:cNvSpPr txBox="1"/>
          <p:nvPr/>
        </p:nvSpPr>
        <p:spPr>
          <a:xfrm>
            <a:off x="2000029" y="41526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423293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56C58-5C27-29A3-E581-EBF9E1770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BD145-BEFA-9640-5E61-AF19BBF371FA}"/>
              </a:ext>
            </a:extLst>
          </p:cNvPr>
          <p:cNvSpPr>
            <a:spLocks noGrp="1"/>
          </p:cNvSpPr>
          <p:nvPr>
            <p:ph type="title"/>
          </p:nvPr>
        </p:nvSpPr>
        <p:spPr>
          <a:xfrm>
            <a:off x="1845567" y="1963550"/>
            <a:ext cx="8500865" cy="3450327"/>
          </a:xfrm>
        </p:spPr>
        <p:txBody>
          <a:bodyPr>
            <a:noAutofit/>
          </a:bodyPr>
          <a:lstStyle/>
          <a:p>
            <a:r>
              <a:rPr lang="ar-EG" sz="6000" b="0" dirty="0"/>
              <a:t>ٱصْلَوْهَا ٱلْيَوْمَ بِمَا كُنتُمْ تَكْفُرُونَ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C787CB-7039-8CC1-8C19-44AB77F0E7CC}"/>
              </a:ext>
            </a:extLst>
          </p:cNvPr>
          <p:cNvSpPr txBox="1"/>
          <p:nvPr/>
        </p:nvSpPr>
        <p:spPr>
          <a:xfrm>
            <a:off x="2060711" y="4123201"/>
            <a:ext cx="8070575" cy="400110"/>
          </a:xfrm>
          <a:prstGeom prst="rect">
            <a:avLst/>
          </a:prstGeom>
          <a:noFill/>
        </p:spPr>
        <p:txBody>
          <a:bodyPr wrap="square">
            <a:spAutoFit/>
          </a:bodyPr>
          <a:lstStyle/>
          <a:p>
            <a:pPr algn="ctr" fontAlgn="base"/>
            <a:r>
              <a:rPr lang="en-US" sz="2000" dirty="0"/>
              <a:t>"Embrace ye the (fire) this Day, for that ye (persistently) rejected (Truth)."</a:t>
            </a:r>
          </a:p>
        </p:txBody>
      </p:sp>
      <p:sp>
        <p:nvSpPr>
          <p:cNvPr id="3" name="TextBox 2">
            <a:extLst>
              <a:ext uri="{FF2B5EF4-FFF2-40B4-BE49-F238E27FC236}">
                <a16:creationId xmlns:a16="http://schemas.microsoft.com/office/drawing/2014/main" id="{8D55C426-4F13-6A47-8A59-65AA262EA852}"/>
              </a:ext>
            </a:extLst>
          </p:cNvPr>
          <p:cNvSpPr txBox="1"/>
          <p:nvPr/>
        </p:nvSpPr>
        <p:spPr>
          <a:xfrm>
            <a:off x="2060711" y="381542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{64}</a:t>
            </a:r>
            <a:endParaRPr lang="en-US" sz="1400" dirty="0"/>
          </a:p>
        </p:txBody>
      </p:sp>
    </p:spTree>
    <p:extLst>
      <p:ext uri="{BB962C8B-B14F-4D97-AF65-F5344CB8AC3E}">
        <p14:creationId xmlns:p14="http://schemas.microsoft.com/office/powerpoint/2010/main" val="4248596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41DC5-03C2-30A5-61AD-C556CF984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F4D49-07C9-B3E5-E76B-42847D942DC0}"/>
              </a:ext>
            </a:extLst>
          </p:cNvPr>
          <p:cNvSpPr>
            <a:spLocks noGrp="1"/>
          </p:cNvSpPr>
          <p:nvPr>
            <p:ph type="title"/>
          </p:nvPr>
        </p:nvSpPr>
        <p:spPr>
          <a:xfrm>
            <a:off x="1845567" y="1963550"/>
            <a:ext cx="8500865" cy="3450327"/>
          </a:xfrm>
        </p:spPr>
        <p:txBody>
          <a:bodyPr>
            <a:noAutofit/>
          </a:bodyPr>
          <a:lstStyle/>
          <a:p>
            <a:r>
              <a:rPr lang="ar-EG" sz="5400" b="0" dirty="0"/>
              <a:t>ٱلْيَوْمَ نَخْتِمُ عَلَىٰٓ أَفْوَٰهِهِمْ وَتُكَلِّمُنَآ أَيْدِيهِمْ وَتَشْهَدُ أَرْجُلُهُم بِمَا كَانُوا۟ يَكْسِبُونَ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86ADEB-46BD-EB6F-51BE-5E836B9CB879}"/>
              </a:ext>
            </a:extLst>
          </p:cNvPr>
          <p:cNvSpPr txBox="1"/>
          <p:nvPr/>
        </p:nvSpPr>
        <p:spPr>
          <a:xfrm>
            <a:off x="2060711" y="4414596"/>
            <a:ext cx="8070575" cy="707886"/>
          </a:xfrm>
          <a:prstGeom prst="rect">
            <a:avLst/>
          </a:prstGeom>
          <a:noFill/>
        </p:spPr>
        <p:txBody>
          <a:bodyPr wrap="square">
            <a:spAutoFit/>
          </a:bodyPr>
          <a:lstStyle/>
          <a:p>
            <a:pPr algn="ctr" fontAlgn="base"/>
            <a:r>
              <a:rPr lang="en-US" sz="2000" dirty="0"/>
              <a:t>That Day shall We set a seal on their mouths. But their hands will speak to us, and their feet bear witness, to all that they did.</a:t>
            </a:r>
          </a:p>
        </p:txBody>
      </p:sp>
      <p:sp>
        <p:nvSpPr>
          <p:cNvPr id="3" name="TextBox 2">
            <a:extLst>
              <a:ext uri="{FF2B5EF4-FFF2-40B4-BE49-F238E27FC236}">
                <a16:creationId xmlns:a16="http://schemas.microsoft.com/office/drawing/2014/main" id="{405E4469-B122-DDEE-6AD5-E0A580B9C7EB}"/>
              </a:ext>
            </a:extLst>
          </p:cNvPr>
          <p:cNvSpPr txBox="1"/>
          <p:nvPr/>
        </p:nvSpPr>
        <p:spPr>
          <a:xfrm>
            <a:off x="2203324" y="41068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{65}</a:t>
            </a:r>
            <a:endParaRPr lang="en-US" sz="1400" dirty="0"/>
          </a:p>
        </p:txBody>
      </p:sp>
    </p:spTree>
    <p:extLst>
      <p:ext uri="{BB962C8B-B14F-4D97-AF65-F5344CB8AC3E}">
        <p14:creationId xmlns:p14="http://schemas.microsoft.com/office/powerpoint/2010/main" val="1388448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E078-1B30-4E6B-BC7A-B1326FEF6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7B9B5-B611-1865-244E-CD7283172988}"/>
              </a:ext>
            </a:extLst>
          </p:cNvPr>
          <p:cNvSpPr>
            <a:spLocks noGrp="1"/>
          </p:cNvSpPr>
          <p:nvPr>
            <p:ph type="title"/>
          </p:nvPr>
        </p:nvSpPr>
        <p:spPr>
          <a:xfrm>
            <a:off x="1845568" y="1888049"/>
            <a:ext cx="8500865" cy="3450327"/>
          </a:xfrm>
        </p:spPr>
        <p:txBody>
          <a:bodyPr>
            <a:noAutofit/>
          </a:bodyPr>
          <a:lstStyle/>
          <a:p>
            <a:r>
              <a:rPr lang="ar-EG" sz="6000" b="0"/>
              <a:t>وَلَوْ نَشَآءُ لَطَمَسْنَا عَلَىٰٓ أَعْيُنِهِمْ فَٱسْتَبَقُوا۟ ٱلصِّرَٰطَ فَأَنَّىٰ يُبْصِرُونَ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E6EF02-D48E-902C-84B8-5A3A9EF65399}"/>
              </a:ext>
            </a:extLst>
          </p:cNvPr>
          <p:cNvSpPr txBox="1"/>
          <p:nvPr/>
        </p:nvSpPr>
        <p:spPr>
          <a:xfrm>
            <a:off x="2060712" y="4492983"/>
            <a:ext cx="8070575" cy="1015663"/>
          </a:xfrm>
          <a:prstGeom prst="rect">
            <a:avLst/>
          </a:prstGeom>
          <a:noFill/>
        </p:spPr>
        <p:txBody>
          <a:bodyPr wrap="square">
            <a:spAutoFit/>
          </a:bodyPr>
          <a:lstStyle/>
          <a:p>
            <a:pPr algn="ctr" fontAlgn="base"/>
            <a:r>
              <a:rPr lang="en-US" sz="2000" dirty="0"/>
              <a:t>If it had been our Will, We could surely have blotted out their eyes; then should they have run about groping for the Path, but how could they have seen?</a:t>
            </a:r>
          </a:p>
        </p:txBody>
      </p:sp>
      <p:sp>
        <p:nvSpPr>
          <p:cNvPr id="3" name="TextBox 2">
            <a:extLst>
              <a:ext uri="{FF2B5EF4-FFF2-40B4-BE49-F238E27FC236}">
                <a16:creationId xmlns:a16="http://schemas.microsoft.com/office/drawing/2014/main" id="{43C82805-FE46-7D2D-F87F-246B62580B92}"/>
              </a:ext>
            </a:extLst>
          </p:cNvPr>
          <p:cNvSpPr txBox="1"/>
          <p:nvPr/>
        </p:nvSpPr>
        <p:spPr>
          <a:xfrm>
            <a:off x="1929456" y="41852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{66}</a:t>
            </a:r>
            <a:endParaRPr lang="en-US" sz="1400" dirty="0"/>
          </a:p>
        </p:txBody>
      </p:sp>
    </p:spTree>
    <p:extLst>
      <p:ext uri="{BB962C8B-B14F-4D97-AF65-F5344CB8AC3E}">
        <p14:creationId xmlns:p14="http://schemas.microsoft.com/office/powerpoint/2010/main" val="787197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323B-A87E-2DC6-1439-CA71DD5C1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77D01-BDEB-7EEC-A9E0-5FEE03A08F35}"/>
              </a:ext>
            </a:extLst>
          </p:cNvPr>
          <p:cNvSpPr>
            <a:spLocks noGrp="1"/>
          </p:cNvSpPr>
          <p:nvPr>
            <p:ph type="title"/>
          </p:nvPr>
        </p:nvSpPr>
        <p:spPr>
          <a:xfrm>
            <a:off x="1845568" y="1888049"/>
            <a:ext cx="8500865" cy="3450327"/>
          </a:xfrm>
        </p:spPr>
        <p:txBody>
          <a:bodyPr>
            <a:noAutofit/>
          </a:bodyPr>
          <a:lstStyle/>
          <a:p>
            <a:r>
              <a:rPr lang="ar-EG" sz="6000" b="0" dirty="0"/>
              <a:t>وَلَوْ نَشَآءُ لَمَسَخْنَـٰهُمْ عَلَىٰ مَكَانَتِهِمْ فَمَا ٱسْتَطَـٰعُوا۟ مُضِيًّۭا وَلَا يَرْجِعُونَ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D849C4-BB08-EFDF-07F1-B9BC67574CF8}"/>
              </a:ext>
            </a:extLst>
          </p:cNvPr>
          <p:cNvSpPr txBox="1"/>
          <p:nvPr/>
        </p:nvSpPr>
        <p:spPr>
          <a:xfrm>
            <a:off x="2060712" y="4492983"/>
            <a:ext cx="8070575" cy="1015663"/>
          </a:xfrm>
          <a:prstGeom prst="rect">
            <a:avLst/>
          </a:prstGeom>
          <a:noFill/>
        </p:spPr>
        <p:txBody>
          <a:bodyPr wrap="square">
            <a:spAutoFit/>
          </a:bodyPr>
          <a:lstStyle/>
          <a:p>
            <a:pPr algn="ctr" fontAlgn="base"/>
            <a:r>
              <a:rPr lang="en-US" sz="2000" dirty="0"/>
              <a:t>And if it had been Our Will, We could have transformed them (to remain) in their places; then should they have been unable to move about, nor could they have returned (after error).</a:t>
            </a:r>
          </a:p>
        </p:txBody>
      </p:sp>
      <p:sp>
        <p:nvSpPr>
          <p:cNvPr id="3" name="TextBox 2">
            <a:extLst>
              <a:ext uri="{FF2B5EF4-FFF2-40B4-BE49-F238E27FC236}">
                <a16:creationId xmlns:a16="http://schemas.microsoft.com/office/drawing/2014/main" id="{BB45C609-8AD0-3210-8044-74614E327410}"/>
              </a:ext>
            </a:extLst>
          </p:cNvPr>
          <p:cNvSpPr txBox="1"/>
          <p:nvPr/>
        </p:nvSpPr>
        <p:spPr>
          <a:xfrm>
            <a:off x="1718543" y="41013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{67}</a:t>
            </a:r>
            <a:endParaRPr lang="en-US" sz="1400" dirty="0"/>
          </a:p>
        </p:txBody>
      </p:sp>
    </p:spTree>
    <p:extLst>
      <p:ext uri="{BB962C8B-B14F-4D97-AF65-F5344CB8AC3E}">
        <p14:creationId xmlns:p14="http://schemas.microsoft.com/office/powerpoint/2010/main" val="1576324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2319-E3F2-D270-6EB9-97038D765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DD763-6C1B-FD30-6421-9971D2723BBE}"/>
              </a:ext>
            </a:extLst>
          </p:cNvPr>
          <p:cNvSpPr>
            <a:spLocks noGrp="1"/>
          </p:cNvSpPr>
          <p:nvPr>
            <p:ph type="title"/>
          </p:nvPr>
        </p:nvSpPr>
        <p:spPr>
          <a:xfrm>
            <a:off x="1845568" y="2030662"/>
            <a:ext cx="8500865" cy="3450327"/>
          </a:xfrm>
        </p:spPr>
        <p:txBody>
          <a:bodyPr>
            <a:noAutofit/>
          </a:bodyPr>
          <a:lstStyle/>
          <a:p>
            <a:r>
              <a:rPr lang="ar-EG" sz="6000" b="0" dirty="0"/>
              <a:t>وَمَن نُّعَمِّرْهُ نُنَكِّسْهُ فِى ٱلْخَلْقِۖ أَفَلَا يَعْقِلُونَ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5DDD45-0232-667E-70B1-5AB0C60C6791}"/>
              </a:ext>
            </a:extLst>
          </p:cNvPr>
          <p:cNvSpPr txBox="1"/>
          <p:nvPr/>
        </p:nvSpPr>
        <p:spPr>
          <a:xfrm>
            <a:off x="2060712" y="4498089"/>
            <a:ext cx="8070575" cy="707886"/>
          </a:xfrm>
          <a:prstGeom prst="rect">
            <a:avLst/>
          </a:prstGeom>
          <a:noFill/>
        </p:spPr>
        <p:txBody>
          <a:bodyPr wrap="square">
            <a:spAutoFit/>
          </a:bodyPr>
          <a:lstStyle/>
          <a:p>
            <a:pPr algn="ctr" fontAlgn="base"/>
            <a:r>
              <a:rPr lang="en-US" sz="2000" dirty="0"/>
              <a:t>If We grant long life to any, We cause him to be reversed in nature: Will they not then understand?</a:t>
            </a:r>
          </a:p>
        </p:txBody>
      </p:sp>
      <p:sp>
        <p:nvSpPr>
          <p:cNvPr id="3" name="TextBox 2">
            <a:extLst>
              <a:ext uri="{FF2B5EF4-FFF2-40B4-BE49-F238E27FC236}">
                <a16:creationId xmlns:a16="http://schemas.microsoft.com/office/drawing/2014/main" id="{E31822CF-CC0E-320F-44EB-AB9073C35A23}"/>
              </a:ext>
            </a:extLst>
          </p:cNvPr>
          <p:cNvSpPr txBox="1"/>
          <p:nvPr/>
        </p:nvSpPr>
        <p:spPr>
          <a:xfrm>
            <a:off x="4780524" y="41903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{68}</a:t>
            </a:r>
            <a:endParaRPr lang="en-US" sz="1400" dirty="0"/>
          </a:p>
        </p:txBody>
      </p:sp>
    </p:spTree>
    <p:extLst>
      <p:ext uri="{BB962C8B-B14F-4D97-AF65-F5344CB8AC3E}">
        <p14:creationId xmlns:p14="http://schemas.microsoft.com/office/powerpoint/2010/main" val="4171804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E638-E547-134F-4F69-CE94860CC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8A44F-A498-611D-519D-07FDEA10822D}"/>
              </a:ext>
            </a:extLst>
          </p:cNvPr>
          <p:cNvSpPr>
            <a:spLocks noGrp="1"/>
          </p:cNvSpPr>
          <p:nvPr>
            <p:ph type="title"/>
          </p:nvPr>
        </p:nvSpPr>
        <p:spPr>
          <a:xfrm>
            <a:off x="1845567" y="1997106"/>
            <a:ext cx="8500865" cy="3450327"/>
          </a:xfrm>
        </p:spPr>
        <p:txBody>
          <a:bodyPr>
            <a:noAutofit/>
          </a:bodyPr>
          <a:lstStyle/>
          <a:p>
            <a:r>
              <a:rPr lang="ar-EG" sz="6000" b="0" dirty="0"/>
              <a:t>وَمَا عَلَّمْنَـٰهُ ٱلشِّعْرَ وَمَا يَنۢبَغِى لَهُۥٓ ۚ إِنْ هُوَ إِلَّا ذِكْرٌۭ وَقُرْءَانٌۭ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878E99-7464-C190-F60B-F02BF5A7877F}"/>
              </a:ext>
            </a:extLst>
          </p:cNvPr>
          <p:cNvSpPr txBox="1"/>
          <p:nvPr/>
        </p:nvSpPr>
        <p:spPr>
          <a:xfrm>
            <a:off x="2060711" y="4648389"/>
            <a:ext cx="8070575" cy="707886"/>
          </a:xfrm>
          <a:prstGeom prst="rect">
            <a:avLst/>
          </a:prstGeom>
          <a:noFill/>
        </p:spPr>
        <p:txBody>
          <a:bodyPr wrap="square">
            <a:spAutoFit/>
          </a:bodyPr>
          <a:lstStyle/>
          <a:p>
            <a:pPr algn="ctr" fontAlgn="base"/>
            <a:r>
              <a:rPr lang="en-US" sz="2000" dirty="0"/>
              <a:t>We have not instructed the (Prophet) in Poetry, nor is it meet for him: this is no less than a Message and a Qur'an making things clear:</a:t>
            </a:r>
          </a:p>
        </p:txBody>
      </p:sp>
      <p:sp>
        <p:nvSpPr>
          <p:cNvPr id="3" name="TextBox 2">
            <a:extLst>
              <a:ext uri="{FF2B5EF4-FFF2-40B4-BE49-F238E27FC236}">
                <a16:creationId xmlns:a16="http://schemas.microsoft.com/office/drawing/2014/main" id="{B56BAB5B-5B9A-D871-397B-9D60A0407C64}"/>
              </a:ext>
            </a:extLst>
          </p:cNvPr>
          <p:cNvSpPr txBox="1"/>
          <p:nvPr/>
        </p:nvSpPr>
        <p:spPr>
          <a:xfrm>
            <a:off x="2683276" y="4265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{69}</a:t>
            </a:r>
            <a:endParaRPr lang="en-US" sz="1400" dirty="0"/>
          </a:p>
        </p:txBody>
      </p:sp>
    </p:spTree>
    <p:extLst>
      <p:ext uri="{BB962C8B-B14F-4D97-AF65-F5344CB8AC3E}">
        <p14:creationId xmlns:p14="http://schemas.microsoft.com/office/powerpoint/2010/main" val="73903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896DD-106C-A1AC-F4D0-50B370042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6C085-E72B-7EC0-4776-F926246108AF}"/>
              </a:ext>
            </a:extLst>
          </p:cNvPr>
          <p:cNvSpPr>
            <a:spLocks noGrp="1"/>
          </p:cNvSpPr>
          <p:nvPr>
            <p:ph type="title"/>
          </p:nvPr>
        </p:nvSpPr>
        <p:spPr>
          <a:xfrm>
            <a:off x="1845568" y="2022273"/>
            <a:ext cx="8500865" cy="3450327"/>
          </a:xfrm>
        </p:spPr>
        <p:txBody>
          <a:bodyPr>
            <a:noAutofit/>
          </a:bodyPr>
          <a:lstStyle/>
          <a:p>
            <a:r>
              <a:rPr lang="ar-EG" sz="6000" b="0" dirty="0"/>
              <a:t>لِّيُنذِرَ مَن كَانَ حَيًّۭا وَيَحِقَّ ٱلْقَوْلُ عَلَى ٱلْكَـٰفِرِينَ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818DE3-B2DB-5AD0-7B4B-8C912B95F27B}"/>
              </a:ext>
            </a:extLst>
          </p:cNvPr>
          <p:cNvSpPr txBox="1"/>
          <p:nvPr/>
        </p:nvSpPr>
        <p:spPr>
          <a:xfrm>
            <a:off x="2060712" y="4522463"/>
            <a:ext cx="8070575" cy="707886"/>
          </a:xfrm>
          <a:prstGeom prst="rect">
            <a:avLst/>
          </a:prstGeom>
          <a:noFill/>
        </p:spPr>
        <p:txBody>
          <a:bodyPr wrap="square">
            <a:spAutoFit/>
          </a:bodyPr>
          <a:lstStyle/>
          <a:p>
            <a:pPr algn="ctr" fontAlgn="base"/>
            <a:r>
              <a:rPr lang="en-US" sz="2000" dirty="0"/>
              <a:t>That it may give admonition to any (who are) alive, and that the charge may be proved against those who reject (Truth).</a:t>
            </a:r>
          </a:p>
        </p:txBody>
      </p:sp>
      <p:sp>
        <p:nvSpPr>
          <p:cNvPr id="3" name="TextBox 2">
            <a:extLst>
              <a:ext uri="{FF2B5EF4-FFF2-40B4-BE49-F238E27FC236}">
                <a16:creationId xmlns:a16="http://schemas.microsoft.com/office/drawing/2014/main" id="{858459D5-75EA-B9A0-B640-80771F3D2A70}"/>
              </a:ext>
            </a:extLst>
          </p:cNvPr>
          <p:cNvSpPr txBox="1"/>
          <p:nvPr/>
        </p:nvSpPr>
        <p:spPr>
          <a:xfrm>
            <a:off x="4587577" y="42146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{70}</a:t>
            </a:r>
            <a:endParaRPr lang="en-US" sz="1400" dirty="0"/>
          </a:p>
        </p:txBody>
      </p:sp>
    </p:spTree>
    <p:extLst>
      <p:ext uri="{BB962C8B-B14F-4D97-AF65-F5344CB8AC3E}">
        <p14:creationId xmlns:p14="http://schemas.microsoft.com/office/powerpoint/2010/main" val="2660851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7824-5C92-9CBF-22D2-909BDE4C4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14705-7F0F-4CE3-6BDB-7E55CC0AC180}"/>
              </a:ext>
            </a:extLst>
          </p:cNvPr>
          <p:cNvSpPr>
            <a:spLocks noGrp="1"/>
          </p:cNvSpPr>
          <p:nvPr>
            <p:ph type="title"/>
          </p:nvPr>
        </p:nvSpPr>
        <p:spPr>
          <a:xfrm>
            <a:off x="1845568" y="2022273"/>
            <a:ext cx="8500865" cy="3450327"/>
          </a:xfrm>
        </p:spPr>
        <p:txBody>
          <a:bodyPr>
            <a:noAutofit/>
          </a:bodyPr>
          <a:lstStyle/>
          <a:p>
            <a:r>
              <a:rPr lang="ar-EG" sz="6000" b="0" dirty="0"/>
              <a:t>أَوَلَمْ يَرَوْا۟ أَنَّا خَلَقْنَا لَهُم مِّمَّا عَمِلَتْ أَيْدِينَآ أَنْعَـٰمًۭا فَهُمْ لَهَا مَـٰلِكُونَ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591C6B-5FC2-909A-D857-5564C05124BF}"/>
              </a:ext>
            </a:extLst>
          </p:cNvPr>
          <p:cNvSpPr txBox="1"/>
          <p:nvPr/>
        </p:nvSpPr>
        <p:spPr>
          <a:xfrm>
            <a:off x="2060712" y="4548427"/>
            <a:ext cx="8070575" cy="707886"/>
          </a:xfrm>
          <a:prstGeom prst="rect">
            <a:avLst/>
          </a:prstGeom>
          <a:noFill/>
        </p:spPr>
        <p:txBody>
          <a:bodyPr wrap="square">
            <a:spAutoFit/>
          </a:bodyPr>
          <a:lstStyle/>
          <a:p>
            <a:pPr algn="ctr" fontAlgn="base"/>
            <a:r>
              <a:rPr lang="en-US" sz="2000" dirty="0"/>
              <a:t>See they not that it is We Who have created for them - among the things which Our hands have fashioned - cattle, which are under their dominion?-</a:t>
            </a:r>
          </a:p>
        </p:txBody>
      </p:sp>
      <p:sp>
        <p:nvSpPr>
          <p:cNvPr id="3" name="TextBox 2">
            <a:extLst>
              <a:ext uri="{FF2B5EF4-FFF2-40B4-BE49-F238E27FC236}">
                <a16:creationId xmlns:a16="http://schemas.microsoft.com/office/drawing/2014/main" id="{9F8DDBFB-D949-9433-E0AE-1862FC7C39E6}"/>
              </a:ext>
            </a:extLst>
          </p:cNvPr>
          <p:cNvSpPr txBox="1"/>
          <p:nvPr/>
        </p:nvSpPr>
        <p:spPr>
          <a:xfrm>
            <a:off x="2456774" y="42406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{71}</a:t>
            </a:r>
            <a:endParaRPr lang="en-US" sz="1400" dirty="0"/>
          </a:p>
        </p:txBody>
      </p:sp>
    </p:spTree>
    <p:extLst>
      <p:ext uri="{BB962C8B-B14F-4D97-AF65-F5344CB8AC3E}">
        <p14:creationId xmlns:p14="http://schemas.microsoft.com/office/powerpoint/2010/main" val="305035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FFA51-D9CA-BECF-D045-623016A01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A311A-D8F7-1396-6458-C66941037C24}"/>
              </a:ext>
            </a:extLst>
          </p:cNvPr>
          <p:cNvSpPr>
            <a:spLocks noGrp="1"/>
          </p:cNvSpPr>
          <p:nvPr>
            <p:ph type="title"/>
          </p:nvPr>
        </p:nvSpPr>
        <p:spPr>
          <a:xfrm>
            <a:off x="1845568" y="2022273"/>
            <a:ext cx="8500865" cy="3450327"/>
          </a:xfrm>
        </p:spPr>
        <p:txBody>
          <a:bodyPr>
            <a:noAutofit/>
          </a:bodyPr>
          <a:lstStyle/>
          <a:p>
            <a:r>
              <a:rPr lang="ar-EG" sz="6000" b="0" dirty="0"/>
              <a:t>وَذَلَّلْنَـٰهَا لَهُمْ فَمِنْهَا رَكُوبُهُمْ وَمِنْهَا يَأْكُلُونَ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85F0747-8FDB-8449-9FFA-3F84B66FDA57}"/>
              </a:ext>
            </a:extLst>
          </p:cNvPr>
          <p:cNvSpPr txBox="1"/>
          <p:nvPr/>
        </p:nvSpPr>
        <p:spPr>
          <a:xfrm>
            <a:off x="2060712" y="4548427"/>
            <a:ext cx="8070575" cy="707886"/>
          </a:xfrm>
          <a:prstGeom prst="rect">
            <a:avLst/>
          </a:prstGeom>
          <a:noFill/>
        </p:spPr>
        <p:txBody>
          <a:bodyPr wrap="square">
            <a:spAutoFit/>
          </a:bodyPr>
          <a:lstStyle/>
          <a:p>
            <a:pPr algn="ctr" fontAlgn="base"/>
            <a:r>
              <a:rPr lang="en-US" sz="2000" dirty="0"/>
              <a:t>And that We have subjected them to their (use)? of them some do carry them and some they eat:</a:t>
            </a:r>
          </a:p>
        </p:txBody>
      </p:sp>
      <p:sp>
        <p:nvSpPr>
          <p:cNvPr id="3" name="TextBox 2">
            <a:extLst>
              <a:ext uri="{FF2B5EF4-FFF2-40B4-BE49-F238E27FC236}">
                <a16:creationId xmlns:a16="http://schemas.microsoft.com/office/drawing/2014/main" id="{C5BE773C-9DDA-2F3D-1C2E-89F6CCD8EB0E}"/>
              </a:ext>
            </a:extLst>
          </p:cNvPr>
          <p:cNvSpPr txBox="1"/>
          <p:nvPr/>
        </p:nvSpPr>
        <p:spPr>
          <a:xfrm>
            <a:off x="4805691" y="424065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{72}</a:t>
            </a:r>
            <a:endParaRPr lang="en-US" sz="1400" dirty="0"/>
          </a:p>
        </p:txBody>
      </p:sp>
    </p:spTree>
    <p:extLst>
      <p:ext uri="{BB962C8B-B14F-4D97-AF65-F5344CB8AC3E}">
        <p14:creationId xmlns:p14="http://schemas.microsoft.com/office/powerpoint/2010/main" val="2696631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C7B21-77E5-3E82-CCB6-6C79A7BB1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B890A-42C8-EE47-2F6B-EB68BEF41595}"/>
              </a:ext>
            </a:extLst>
          </p:cNvPr>
          <p:cNvSpPr>
            <a:spLocks noGrp="1"/>
          </p:cNvSpPr>
          <p:nvPr>
            <p:ph type="title"/>
          </p:nvPr>
        </p:nvSpPr>
        <p:spPr>
          <a:xfrm>
            <a:off x="1845567" y="2047440"/>
            <a:ext cx="8500865" cy="3450327"/>
          </a:xfrm>
        </p:spPr>
        <p:txBody>
          <a:bodyPr>
            <a:noAutofit/>
          </a:bodyPr>
          <a:lstStyle/>
          <a:p>
            <a:r>
              <a:rPr lang="ar-EG" sz="6000" b="0" dirty="0"/>
              <a:t>وَلَهُمْ فِيهَا مَنَـٰفِعُ وَمَشَارِبُ ۖ أَفَلَا يَشْكُرُونَ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0F9BBB-7710-C693-6672-1EC76D044323}"/>
              </a:ext>
            </a:extLst>
          </p:cNvPr>
          <p:cNvSpPr txBox="1"/>
          <p:nvPr/>
        </p:nvSpPr>
        <p:spPr>
          <a:xfrm>
            <a:off x="2060711" y="4531649"/>
            <a:ext cx="8070575" cy="707886"/>
          </a:xfrm>
          <a:prstGeom prst="rect">
            <a:avLst/>
          </a:prstGeom>
          <a:noFill/>
        </p:spPr>
        <p:txBody>
          <a:bodyPr wrap="square">
            <a:spAutoFit/>
          </a:bodyPr>
          <a:lstStyle/>
          <a:p>
            <a:pPr algn="ctr" fontAlgn="base"/>
            <a:r>
              <a:rPr lang="en-US" sz="2000" dirty="0"/>
              <a:t>And they have (other) profits from them (besides), and they get (milk) to drink. Will they not then be grateful?</a:t>
            </a:r>
          </a:p>
        </p:txBody>
      </p:sp>
      <p:sp>
        <p:nvSpPr>
          <p:cNvPr id="3" name="TextBox 2">
            <a:extLst>
              <a:ext uri="{FF2B5EF4-FFF2-40B4-BE49-F238E27FC236}">
                <a16:creationId xmlns:a16="http://schemas.microsoft.com/office/drawing/2014/main" id="{0E77107E-36B0-22C0-7F0B-4FE340F0C229}"/>
              </a:ext>
            </a:extLst>
          </p:cNvPr>
          <p:cNvSpPr txBox="1"/>
          <p:nvPr/>
        </p:nvSpPr>
        <p:spPr>
          <a:xfrm>
            <a:off x="4554020" y="430096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{73}</a:t>
            </a:r>
            <a:endParaRPr lang="en-US" sz="1400" dirty="0"/>
          </a:p>
        </p:txBody>
      </p:sp>
    </p:spTree>
    <p:extLst>
      <p:ext uri="{BB962C8B-B14F-4D97-AF65-F5344CB8AC3E}">
        <p14:creationId xmlns:p14="http://schemas.microsoft.com/office/powerpoint/2010/main" val="197491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ABDD2-31C2-5D63-4D04-45B3FF1AB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87A56-AE76-4F39-79D7-68BFAE68B6A5}"/>
              </a:ext>
            </a:extLst>
          </p:cNvPr>
          <p:cNvSpPr>
            <a:spLocks noGrp="1"/>
          </p:cNvSpPr>
          <p:nvPr>
            <p:ph type="title"/>
          </p:nvPr>
        </p:nvSpPr>
        <p:spPr>
          <a:xfrm>
            <a:off x="1708884" y="2056174"/>
            <a:ext cx="8774232" cy="3450327"/>
          </a:xfrm>
        </p:spPr>
        <p:txBody>
          <a:bodyPr>
            <a:noAutofit/>
          </a:bodyPr>
          <a:lstStyle/>
          <a:p>
            <a:r>
              <a:rPr lang="ar-EG" sz="6000" b="0" dirty="0"/>
              <a:t>إِن كَانَتْ إِلَّا صَيْحَةًۭ وَٰحِدَةًۭ فَإِذَا هُمْ خَـٰمِدُونَ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3FAE17-DF10-EB99-E8D2-54080A69AAA8}"/>
              </a:ext>
            </a:extLst>
          </p:cNvPr>
          <p:cNvSpPr txBox="1"/>
          <p:nvPr/>
        </p:nvSpPr>
        <p:spPr>
          <a:xfrm>
            <a:off x="2060712" y="4566564"/>
            <a:ext cx="8070575" cy="707886"/>
          </a:xfrm>
          <a:prstGeom prst="rect">
            <a:avLst/>
          </a:prstGeom>
          <a:noFill/>
        </p:spPr>
        <p:txBody>
          <a:bodyPr wrap="square">
            <a:spAutoFit/>
          </a:bodyPr>
          <a:lstStyle/>
          <a:p>
            <a:pPr algn="ctr" fontAlgn="base"/>
            <a:r>
              <a:rPr lang="en-US" sz="2000" dirty="0"/>
              <a:t>It was no more than a single mighty Blast, and behold! they were (like ashes) quenched and silent.</a:t>
            </a:r>
          </a:p>
        </p:txBody>
      </p:sp>
      <p:sp>
        <p:nvSpPr>
          <p:cNvPr id="3" name="TextBox 2">
            <a:extLst>
              <a:ext uri="{FF2B5EF4-FFF2-40B4-BE49-F238E27FC236}">
                <a16:creationId xmlns:a16="http://schemas.microsoft.com/office/drawing/2014/main" id="{8C263F1E-FE19-7CA5-A299-3A27E4BB2BF2}"/>
              </a:ext>
            </a:extLst>
          </p:cNvPr>
          <p:cNvSpPr txBox="1"/>
          <p:nvPr/>
        </p:nvSpPr>
        <p:spPr>
          <a:xfrm>
            <a:off x="4617394" y="42785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2464352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57528-8BC9-381A-C9AA-DAC0FF2F0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A20DD-6A24-991D-757A-2BA14E32A88D}"/>
              </a:ext>
            </a:extLst>
          </p:cNvPr>
          <p:cNvSpPr>
            <a:spLocks noGrp="1"/>
          </p:cNvSpPr>
          <p:nvPr>
            <p:ph type="title"/>
          </p:nvPr>
        </p:nvSpPr>
        <p:spPr>
          <a:xfrm>
            <a:off x="1845567" y="2047440"/>
            <a:ext cx="8500865" cy="3450327"/>
          </a:xfrm>
        </p:spPr>
        <p:txBody>
          <a:bodyPr>
            <a:noAutofit/>
          </a:bodyPr>
          <a:lstStyle/>
          <a:p>
            <a:r>
              <a:rPr lang="ar-EG" sz="6000" b="0" dirty="0"/>
              <a:t>وَٱتَّخَذُوا۟ مِن دُونِ ٱللَّهِ ءَالِهَةًۭ لَّعَلَّهُمْ يُنصَرُونَ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207058-D7C5-79EF-1CE2-E450C0A7168F}"/>
              </a:ext>
            </a:extLst>
          </p:cNvPr>
          <p:cNvSpPr txBox="1"/>
          <p:nvPr/>
        </p:nvSpPr>
        <p:spPr>
          <a:xfrm>
            <a:off x="2060711" y="4531649"/>
            <a:ext cx="8070575" cy="707886"/>
          </a:xfrm>
          <a:prstGeom prst="rect">
            <a:avLst/>
          </a:prstGeom>
          <a:noFill/>
        </p:spPr>
        <p:txBody>
          <a:bodyPr wrap="square">
            <a:spAutoFit/>
          </a:bodyPr>
          <a:lstStyle/>
          <a:p>
            <a:pPr algn="ctr" fontAlgn="base"/>
            <a:r>
              <a:rPr lang="en-US" sz="2000" dirty="0"/>
              <a:t>Yet they take (for worship) gods other than Allah, (hoping) that they might be helped!</a:t>
            </a:r>
          </a:p>
        </p:txBody>
      </p:sp>
      <p:sp>
        <p:nvSpPr>
          <p:cNvPr id="3" name="TextBox 2">
            <a:extLst>
              <a:ext uri="{FF2B5EF4-FFF2-40B4-BE49-F238E27FC236}">
                <a16:creationId xmlns:a16="http://schemas.microsoft.com/office/drawing/2014/main" id="{035039FF-4CD9-155E-168F-0C23DB8C5B86}"/>
              </a:ext>
            </a:extLst>
          </p:cNvPr>
          <p:cNvSpPr txBox="1"/>
          <p:nvPr/>
        </p:nvSpPr>
        <p:spPr>
          <a:xfrm>
            <a:off x="4495298" y="427341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{74}</a:t>
            </a:r>
            <a:endParaRPr lang="en-US" sz="1400" dirty="0"/>
          </a:p>
        </p:txBody>
      </p:sp>
    </p:spTree>
    <p:extLst>
      <p:ext uri="{BB962C8B-B14F-4D97-AF65-F5344CB8AC3E}">
        <p14:creationId xmlns:p14="http://schemas.microsoft.com/office/powerpoint/2010/main" val="1328489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7D33-A443-E846-817D-E5D0D7F62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A0F73-CFB4-6C50-3D60-4770DF802252}"/>
              </a:ext>
            </a:extLst>
          </p:cNvPr>
          <p:cNvSpPr>
            <a:spLocks noGrp="1"/>
          </p:cNvSpPr>
          <p:nvPr>
            <p:ph type="title"/>
          </p:nvPr>
        </p:nvSpPr>
        <p:spPr>
          <a:xfrm>
            <a:off x="1845567" y="2047440"/>
            <a:ext cx="8500865" cy="3450327"/>
          </a:xfrm>
        </p:spPr>
        <p:txBody>
          <a:bodyPr>
            <a:noAutofit/>
          </a:bodyPr>
          <a:lstStyle/>
          <a:p>
            <a:r>
              <a:rPr lang="ar-EG" sz="6000" b="0" dirty="0"/>
              <a:t>لَا يَسْتَطِيعُونَ نَصْرَهُمْ وَهُمْ لَهُمْ جُندٌۭ مُّحْضَرُونَ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3D160CD-FBC2-1570-EA5B-FF91C2D56AB7}"/>
              </a:ext>
            </a:extLst>
          </p:cNvPr>
          <p:cNvSpPr txBox="1"/>
          <p:nvPr/>
        </p:nvSpPr>
        <p:spPr>
          <a:xfrm>
            <a:off x="2060711" y="4531649"/>
            <a:ext cx="8070575" cy="707886"/>
          </a:xfrm>
          <a:prstGeom prst="rect">
            <a:avLst/>
          </a:prstGeom>
          <a:noFill/>
        </p:spPr>
        <p:txBody>
          <a:bodyPr wrap="square">
            <a:spAutoFit/>
          </a:bodyPr>
          <a:lstStyle/>
          <a:p>
            <a:pPr algn="ctr" fontAlgn="base"/>
            <a:r>
              <a:rPr lang="en-US" sz="2000" dirty="0"/>
              <a:t>They have not the power to help them: but they will be brought up (before Our Judgment-seat) as a troop (to be condemned).</a:t>
            </a:r>
          </a:p>
        </p:txBody>
      </p:sp>
      <p:sp>
        <p:nvSpPr>
          <p:cNvPr id="3" name="TextBox 2">
            <a:extLst>
              <a:ext uri="{FF2B5EF4-FFF2-40B4-BE49-F238E27FC236}">
                <a16:creationId xmlns:a16="http://schemas.microsoft.com/office/drawing/2014/main" id="{419FEB4F-C5A6-94E5-9BE6-947D40ACBCCE}"/>
              </a:ext>
            </a:extLst>
          </p:cNvPr>
          <p:cNvSpPr txBox="1"/>
          <p:nvPr/>
        </p:nvSpPr>
        <p:spPr>
          <a:xfrm>
            <a:off x="4327518" y="42238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2877583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22C5-1569-6A9C-DF77-ED0E05934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E49E3-B755-C956-3F8F-C2A6AA69530F}"/>
              </a:ext>
            </a:extLst>
          </p:cNvPr>
          <p:cNvSpPr>
            <a:spLocks noGrp="1"/>
          </p:cNvSpPr>
          <p:nvPr>
            <p:ph type="title"/>
          </p:nvPr>
        </p:nvSpPr>
        <p:spPr>
          <a:xfrm>
            <a:off x="1845567" y="2047440"/>
            <a:ext cx="8500865" cy="3450327"/>
          </a:xfrm>
        </p:spPr>
        <p:txBody>
          <a:bodyPr>
            <a:noAutofit/>
          </a:bodyPr>
          <a:lstStyle/>
          <a:p>
            <a:r>
              <a:rPr lang="ar-EG" sz="6000" b="0" dirty="0"/>
              <a:t>فَلَا يَحْزُنكَ قَوْلُهُمْ ۘ إِنَّا نَعْلَمُ مَا يُسِرُّونَ وَمَا يُعْلِنُونَ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6FDB4C4-B183-0E31-2B4D-0C44970A30C5}"/>
              </a:ext>
            </a:extLst>
          </p:cNvPr>
          <p:cNvSpPr txBox="1"/>
          <p:nvPr/>
        </p:nvSpPr>
        <p:spPr>
          <a:xfrm>
            <a:off x="2060711" y="4531649"/>
            <a:ext cx="8070575" cy="707886"/>
          </a:xfrm>
          <a:prstGeom prst="rect">
            <a:avLst/>
          </a:prstGeom>
          <a:noFill/>
        </p:spPr>
        <p:txBody>
          <a:bodyPr wrap="square">
            <a:spAutoFit/>
          </a:bodyPr>
          <a:lstStyle/>
          <a:p>
            <a:pPr algn="ctr" fontAlgn="base"/>
            <a:r>
              <a:rPr lang="en-US" sz="2000" dirty="0"/>
              <a:t>Let not their speech, then, grieve thee. Verily We know what they hide as well as what they disclose.</a:t>
            </a:r>
          </a:p>
        </p:txBody>
      </p:sp>
      <p:sp>
        <p:nvSpPr>
          <p:cNvPr id="3" name="TextBox 2">
            <a:extLst>
              <a:ext uri="{FF2B5EF4-FFF2-40B4-BE49-F238E27FC236}">
                <a16:creationId xmlns:a16="http://schemas.microsoft.com/office/drawing/2014/main" id="{F63B1AEA-DD31-D98D-7467-D72A23289A1E}"/>
              </a:ext>
            </a:extLst>
          </p:cNvPr>
          <p:cNvSpPr txBox="1"/>
          <p:nvPr/>
        </p:nvSpPr>
        <p:spPr>
          <a:xfrm>
            <a:off x="3337617" y="42734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431461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5BE9-98E5-5EA7-A3BE-152E2D8A4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005BF-6D58-1E57-DC66-3117EF589C82}"/>
              </a:ext>
            </a:extLst>
          </p:cNvPr>
          <p:cNvSpPr>
            <a:spLocks noGrp="1"/>
          </p:cNvSpPr>
          <p:nvPr>
            <p:ph type="title"/>
          </p:nvPr>
        </p:nvSpPr>
        <p:spPr>
          <a:xfrm>
            <a:off x="1845567" y="2047440"/>
            <a:ext cx="8500865" cy="3450327"/>
          </a:xfrm>
        </p:spPr>
        <p:txBody>
          <a:bodyPr>
            <a:noAutofit/>
          </a:bodyPr>
          <a:lstStyle/>
          <a:p>
            <a:r>
              <a:rPr lang="ar-EG" sz="6000" b="0" dirty="0"/>
              <a:t>أَوَلَمْ يَرَ ٱلْإِنسَـٰنُ أَنَّا خَلَقْنَـٰهُ مِن نُّطْفَةٍۢ فَإِذَا هُوَ خَصِيمٌۭ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1CE573-1A11-E8D8-5ED2-F2CDB24FDC61}"/>
              </a:ext>
            </a:extLst>
          </p:cNvPr>
          <p:cNvSpPr txBox="1"/>
          <p:nvPr/>
        </p:nvSpPr>
        <p:spPr>
          <a:xfrm>
            <a:off x="2060711" y="4644722"/>
            <a:ext cx="8070575" cy="707886"/>
          </a:xfrm>
          <a:prstGeom prst="rect">
            <a:avLst/>
          </a:prstGeom>
          <a:noFill/>
        </p:spPr>
        <p:txBody>
          <a:bodyPr wrap="square">
            <a:spAutoFit/>
          </a:bodyPr>
          <a:lstStyle/>
          <a:p>
            <a:pPr algn="ctr" fontAlgn="base"/>
            <a:r>
              <a:rPr lang="en-US" sz="2000" dirty="0"/>
              <a:t>Doth not man see that it is We Who created him from sperm? yet behold! he (stands forth) as an open adversary!</a:t>
            </a:r>
          </a:p>
        </p:txBody>
      </p:sp>
      <p:sp>
        <p:nvSpPr>
          <p:cNvPr id="3" name="TextBox 2">
            <a:extLst>
              <a:ext uri="{FF2B5EF4-FFF2-40B4-BE49-F238E27FC236}">
                <a16:creationId xmlns:a16="http://schemas.microsoft.com/office/drawing/2014/main" id="{CB1C0D48-23ED-6F52-E4ED-0FC5BADB1D58}"/>
              </a:ext>
            </a:extLst>
          </p:cNvPr>
          <p:cNvSpPr txBox="1"/>
          <p:nvPr/>
        </p:nvSpPr>
        <p:spPr>
          <a:xfrm>
            <a:off x="3245338" y="43153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2325145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5257B-7D24-4B72-8414-32CC4418E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7846B-E555-4632-0B9C-B858E67D8F9B}"/>
              </a:ext>
            </a:extLst>
          </p:cNvPr>
          <p:cNvSpPr>
            <a:spLocks noGrp="1"/>
          </p:cNvSpPr>
          <p:nvPr>
            <p:ph type="title"/>
          </p:nvPr>
        </p:nvSpPr>
        <p:spPr>
          <a:xfrm>
            <a:off x="1845567" y="1963550"/>
            <a:ext cx="8500865" cy="3450327"/>
          </a:xfrm>
        </p:spPr>
        <p:txBody>
          <a:bodyPr>
            <a:noAutofit/>
          </a:bodyPr>
          <a:lstStyle/>
          <a:p>
            <a:r>
              <a:rPr lang="ar-EG" sz="6000" b="0" dirty="0"/>
              <a:t>وَضَرَبَ لَنَا مَثَلًۭا وَنَسِىَ خَلْقَهُۥ ۖ قَالَ مَن يُحْىِ ٱلْعِظَـٰمَ وَهِىَ رَمِيمٌۭ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1F9876-4DD7-5A45-EACA-F76104A641DE}"/>
              </a:ext>
            </a:extLst>
          </p:cNvPr>
          <p:cNvSpPr txBox="1"/>
          <p:nvPr/>
        </p:nvSpPr>
        <p:spPr>
          <a:xfrm>
            <a:off x="2060711" y="4560832"/>
            <a:ext cx="8070575" cy="707886"/>
          </a:xfrm>
          <a:prstGeom prst="rect">
            <a:avLst/>
          </a:prstGeom>
          <a:noFill/>
        </p:spPr>
        <p:txBody>
          <a:bodyPr wrap="square">
            <a:spAutoFit/>
          </a:bodyPr>
          <a:lstStyle/>
          <a:p>
            <a:pPr algn="ctr" fontAlgn="base"/>
            <a:r>
              <a:rPr lang="en-US" sz="2000" dirty="0"/>
              <a:t>And he makes comparisons for Us, and forgets his own (origin and) Creation: He says, "Who can give life to (dry) bones and decomposed ones (at that)?"</a:t>
            </a:r>
          </a:p>
        </p:txBody>
      </p:sp>
      <p:sp>
        <p:nvSpPr>
          <p:cNvPr id="3" name="TextBox 2">
            <a:extLst>
              <a:ext uri="{FF2B5EF4-FFF2-40B4-BE49-F238E27FC236}">
                <a16:creationId xmlns:a16="http://schemas.microsoft.com/office/drawing/2014/main" id="{D4D6A00B-7CD1-45E6-5270-D2B624048E0A}"/>
              </a:ext>
            </a:extLst>
          </p:cNvPr>
          <p:cNvSpPr txBox="1"/>
          <p:nvPr/>
        </p:nvSpPr>
        <p:spPr>
          <a:xfrm>
            <a:off x="2398050" y="42502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1177286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CE3A-A1A8-1B7D-D755-F5C851C88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84845-2802-6F76-7C7B-5BFD3537EF44}"/>
              </a:ext>
            </a:extLst>
          </p:cNvPr>
          <p:cNvSpPr>
            <a:spLocks noGrp="1"/>
          </p:cNvSpPr>
          <p:nvPr>
            <p:ph type="title"/>
          </p:nvPr>
        </p:nvSpPr>
        <p:spPr>
          <a:xfrm>
            <a:off x="1845567" y="1963550"/>
            <a:ext cx="8500865" cy="3450327"/>
          </a:xfrm>
        </p:spPr>
        <p:txBody>
          <a:bodyPr>
            <a:noAutofit/>
          </a:bodyPr>
          <a:lstStyle/>
          <a:p>
            <a:r>
              <a:rPr lang="ar-EG" sz="6000" b="0" dirty="0"/>
              <a:t>قُلْ يُحْيِيهَا ٱلَّذِىٓ أَنشَأَهَآ أَوَّلَ مَرَّةٍۢ ۖ وَهُوَ بِكُلِّ خَلْقٍ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6B0774-B006-DC9F-6C5A-0A17C76DC545}"/>
              </a:ext>
            </a:extLst>
          </p:cNvPr>
          <p:cNvSpPr txBox="1"/>
          <p:nvPr/>
        </p:nvSpPr>
        <p:spPr>
          <a:xfrm>
            <a:off x="2060711" y="4560832"/>
            <a:ext cx="8070575" cy="707886"/>
          </a:xfrm>
          <a:prstGeom prst="rect">
            <a:avLst/>
          </a:prstGeom>
          <a:noFill/>
        </p:spPr>
        <p:txBody>
          <a:bodyPr wrap="square">
            <a:spAutoFit/>
          </a:bodyPr>
          <a:lstStyle/>
          <a:p>
            <a:pPr algn="ctr" fontAlgn="base"/>
            <a:r>
              <a:rPr lang="en-US" sz="2000" dirty="0"/>
              <a:t>Say, "He will give them life Who created them for the first time! for He is Well-versed in every kind of creation!-</a:t>
            </a:r>
          </a:p>
        </p:txBody>
      </p:sp>
      <p:sp>
        <p:nvSpPr>
          <p:cNvPr id="3" name="TextBox 2">
            <a:extLst>
              <a:ext uri="{FF2B5EF4-FFF2-40B4-BE49-F238E27FC236}">
                <a16:creationId xmlns:a16="http://schemas.microsoft.com/office/drawing/2014/main" id="{799E4C4B-055D-AF1D-D58F-846E6037876B}"/>
              </a:ext>
            </a:extLst>
          </p:cNvPr>
          <p:cNvSpPr txBox="1"/>
          <p:nvPr/>
        </p:nvSpPr>
        <p:spPr>
          <a:xfrm>
            <a:off x="3354395" y="42530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3563859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3559-F68A-9EBC-23AA-C80352825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AC816-3933-2227-A2C4-C98BBE32FFB8}"/>
              </a:ext>
            </a:extLst>
          </p:cNvPr>
          <p:cNvSpPr>
            <a:spLocks noGrp="1"/>
          </p:cNvSpPr>
          <p:nvPr>
            <p:ph type="title"/>
          </p:nvPr>
        </p:nvSpPr>
        <p:spPr>
          <a:xfrm>
            <a:off x="1845567" y="1963550"/>
            <a:ext cx="8500865" cy="3450327"/>
          </a:xfrm>
        </p:spPr>
        <p:txBody>
          <a:bodyPr>
            <a:noAutofit/>
          </a:bodyPr>
          <a:lstStyle/>
          <a:p>
            <a:r>
              <a:rPr lang="ar-EG" sz="6000" b="0" dirty="0"/>
              <a:t>ٱلَّذِى جَعَلَ لَكُم مِّنَ ٱلشَّجَرِ ٱلْأَخْضَرِ نَارًۭا فَإِذَآ أَنتُم مِّنْهُ تُوقِدُونَ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B22B33-9948-C79E-12BF-309EF68614FE}"/>
              </a:ext>
            </a:extLst>
          </p:cNvPr>
          <p:cNvSpPr txBox="1"/>
          <p:nvPr/>
        </p:nvSpPr>
        <p:spPr>
          <a:xfrm>
            <a:off x="2060711" y="4532886"/>
            <a:ext cx="8070575" cy="707886"/>
          </a:xfrm>
          <a:prstGeom prst="rect">
            <a:avLst/>
          </a:prstGeom>
          <a:noFill/>
        </p:spPr>
        <p:txBody>
          <a:bodyPr wrap="square">
            <a:spAutoFit/>
          </a:bodyPr>
          <a:lstStyle/>
          <a:p>
            <a:pPr algn="ctr" fontAlgn="base"/>
            <a:r>
              <a:rPr lang="en-US" sz="2000" dirty="0"/>
              <a:t>"The same Who produces for you fire out of the green tree, when behold! ye kindle therewith (your own fires)!</a:t>
            </a:r>
          </a:p>
        </p:txBody>
      </p:sp>
      <p:sp>
        <p:nvSpPr>
          <p:cNvPr id="3" name="TextBox 2">
            <a:extLst>
              <a:ext uri="{FF2B5EF4-FFF2-40B4-BE49-F238E27FC236}">
                <a16:creationId xmlns:a16="http://schemas.microsoft.com/office/drawing/2014/main" id="{44694079-7AE4-A546-2C00-81DDC164CDD2}"/>
              </a:ext>
            </a:extLst>
          </p:cNvPr>
          <p:cNvSpPr txBox="1"/>
          <p:nvPr/>
        </p:nvSpPr>
        <p:spPr>
          <a:xfrm>
            <a:off x="2716832" y="42530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2496171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1DEE9-9F69-FDB0-7B5E-8D2BDE462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0584B-26F3-2407-1BBF-58E32FA2146F}"/>
              </a:ext>
            </a:extLst>
          </p:cNvPr>
          <p:cNvSpPr>
            <a:spLocks noGrp="1"/>
          </p:cNvSpPr>
          <p:nvPr>
            <p:ph type="title"/>
          </p:nvPr>
        </p:nvSpPr>
        <p:spPr>
          <a:xfrm>
            <a:off x="1845568" y="1837715"/>
            <a:ext cx="8500865" cy="3450327"/>
          </a:xfrm>
        </p:spPr>
        <p:txBody>
          <a:bodyPr>
            <a:noAutofit/>
          </a:bodyPr>
          <a:lstStyle/>
          <a:p>
            <a:r>
              <a:rPr lang="ar-EG" sz="6000" b="0" dirty="0"/>
              <a:t>أَوَلَيْسَ ٱلَّذِى خَلَقَ ٱلسَّمَـٰوَٰتِ وَٱلْأَرْضَ بِقَـٰدِرٍ عَلَىٰٓ أَن يَخْلُقَ مِثْلَهُمۚ بَلَىٰ وَهُوَ ٱلْخَلَّـٰقُ ٱلْعَلِيمُ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20A41A-84A6-DDA0-88F6-6B48B5D5737D}"/>
              </a:ext>
            </a:extLst>
          </p:cNvPr>
          <p:cNvSpPr txBox="1"/>
          <p:nvPr/>
        </p:nvSpPr>
        <p:spPr>
          <a:xfrm>
            <a:off x="2060712" y="4780210"/>
            <a:ext cx="8070575" cy="1015663"/>
          </a:xfrm>
          <a:prstGeom prst="rect">
            <a:avLst/>
          </a:prstGeom>
          <a:noFill/>
        </p:spPr>
        <p:txBody>
          <a:bodyPr wrap="square">
            <a:spAutoFit/>
          </a:bodyPr>
          <a:lstStyle/>
          <a:p>
            <a:pPr algn="ctr" fontAlgn="base"/>
            <a:r>
              <a:rPr lang="en-US" sz="2000" dirty="0"/>
              <a:t>"Is not He Who created the heavens and the earth able to create the like thereof?" - Yea, indeed! for He is the Creator Supreme, of skill and knowledge (infinite)!</a:t>
            </a:r>
          </a:p>
        </p:txBody>
      </p:sp>
      <p:sp>
        <p:nvSpPr>
          <p:cNvPr id="3" name="TextBox 2">
            <a:extLst>
              <a:ext uri="{FF2B5EF4-FFF2-40B4-BE49-F238E27FC236}">
                <a16:creationId xmlns:a16="http://schemas.microsoft.com/office/drawing/2014/main" id="{076BBDCC-0370-17E3-AACE-7EC920556C58}"/>
              </a:ext>
            </a:extLst>
          </p:cNvPr>
          <p:cNvSpPr txBox="1"/>
          <p:nvPr/>
        </p:nvSpPr>
        <p:spPr>
          <a:xfrm>
            <a:off x="3035615" y="45464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3646575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B1355-508C-AF0C-3FCD-9C9FC847C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7C8F5-22A6-B64F-CB80-6C36EAA47D8E}"/>
              </a:ext>
            </a:extLst>
          </p:cNvPr>
          <p:cNvSpPr>
            <a:spLocks noGrp="1"/>
          </p:cNvSpPr>
          <p:nvPr>
            <p:ph type="title"/>
          </p:nvPr>
        </p:nvSpPr>
        <p:spPr>
          <a:xfrm>
            <a:off x="1845567" y="2089385"/>
            <a:ext cx="8500865" cy="3450327"/>
          </a:xfrm>
        </p:spPr>
        <p:txBody>
          <a:bodyPr>
            <a:noAutofit/>
          </a:bodyPr>
          <a:lstStyle/>
          <a:p>
            <a:r>
              <a:rPr lang="ar-EG" sz="6000" b="0" dirty="0"/>
              <a:t>إِنَّمَآ أَمْرُهُۥٓ إِذَآ أَرَادَ شَيْـًٔا أَن يَقُولَ لَهُۥ كُن فَيَكُونُ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16EB399-2E2E-F5B1-1A05-064500386FC0}"/>
              </a:ext>
            </a:extLst>
          </p:cNvPr>
          <p:cNvSpPr txBox="1"/>
          <p:nvPr/>
        </p:nvSpPr>
        <p:spPr>
          <a:xfrm>
            <a:off x="2060711" y="4610915"/>
            <a:ext cx="8070575" cy="400110"/>
          </a:xfrm>
          <a:prstGeom prst="rect">
            <a:avLst/>
          </a:prstGeom>
          <a:noFill/>
        </p:spPr>
        <p:txBody>
          <a:bodyPr wrap="square">
            <a:spAutoFit/>
          </a:bodyPr>
          <a:lstStyle/>
          <a:p>
            <a:pPr algn="ctr" fontAlgn="base"/>
            <a:r>
              <a:rPr lang="en-US" sz="2000" dirty="0"/>
              <a:t>Verily, when He intends a thing, His Command is, "be", and it is!</a:t>
            </a:r>
          </a:p>
        </p:txBody>
      </p:sp>
      <p:sp>
        <p:nvSpPr>
          <p:cNvPr id="3" name="TextBox 2">
            <a:extLst>
              <a:ext uri="{FF2B5EF4-FFF2-40B4-BE49-F238E27FC236}">
                <a16:creationId xmlns:a16="http://schemas.microsoft.com/office/drawing/2014/main" id="{558A6421-62D9-0BDA-49CE-468B7908305B}"/>
              </a:ext>
            </a:extLst>
          </p:cNvPr>
          <p:cNvSpPr txBox="1"/>
          <p:nvPr/>
        </p:nvSpPr>
        <p:spPr>
          <a:xfrm>
            <a:off x="4403020" y="43031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{82}</a:t>
            </a:r>
            <a:endParaRPr lang="en-US" sz="1400" dirty="0"/>
          </a:p>
        </p:txBody>
      </p:sp>
    </p:spTree>
    <p:extLst>
      <p:ext uri="{BB962C8B-B14F-4D97-AF65-F5344CB8AC3E}">
        <p14:creationId xmlns:p14="http://schemas.microsoft.com/office/powerpoint/2010/main" val="681967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584B4-6C1F-7C06-E1F8-1AEE3FDB7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3521C-E8A9-0BF1-F08A-DF86264856DF}"/>
              </a:ext>
            </a:extLst>
          </p:cNvPr>
          <p:cNvSpPr>
            <a:spLocks noGrp="1"/>
          </p:cNvSpPr>
          <p:nvPr>
            <p:ph type="title"/>
          </p:nvPr>
        </p:nvSpPr>
        <p:spPr>
          <a:xfrm>
            <a:off x="1845567" y="2089385"/>
            <a:ext cx="8500865" cy="3450327"/>
          </a:xfrm>
        </p:spPr>
        <p:txBody>
          <a:bodyPr>
            <a:noAutofit/>
          </a:bodyPr>
          <a:lstStyle/>
          <a:p>
            <a:r>
              <a:rPr lang="ar-EG" sz="6000" b="0" dirty="0"/>
              <a:t>فَسُبْحَـٰنَ ٱلَّذِى بِيَدِهِۦ مَلَكُوتُ كُلِّ شَىْءٍۢ وَإِلَيْهِ تُرْجَعُونَ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CBF69FC-7543-ED50-7500-508D90BA15FE}"/>
              </a:ext>
            </a:extLst>
          </p:cNvPr>
          <p:cNvSpPr txBox="1"/>
          <p:nvPr/>
        </p:nvSpPr>
        <p:spPr>
          <a:xfrm>
            <a:off x="2060711" y="4610915"/>
            <a:ext cx="8070575" cy="707886"/>
          </a:xfrm>
          <a:prstGeom prst="rect">
            <a:avLst/>
          </a:prstGeom>
          <a:noFill/>
        </p:spPr>
        <p:txBody>
          <a:bodyPr wrap="square">
            <a:spAutoFit/>
          </a:bodyPr>
          <a:lstStyle/>
          <a:p>
            <a:pPr algn="ctr" fontAlgn="base"/>
            <a:r>
              <a:rPr lang="en-US" sz="2000" dirty="0"/>
              <a:t>So glory to Him in Whose hands is the dominion of all things: and to Him will ye be all brought back.</a:t>
            </a:r>
          </a:p>
        </p:txBody>
      </p:sp>
      <p:sp>
        <p:nvSpPr>
          <p:cNvPr id="3" name="TextBox 2">
            <a:extLst>
              <a:ext uri="{FF2B5EF4-FFF2-40B4-BE49-F238E27FC236}">
                <a16:creationId xmlns:a16="http://schemas.microsoft.com/office/drawing/2014/main" id="{EB95316F-6074-7367-00B6-7360E193DA4A}"/>
              </a:ext>
            </a:extLst>
          </p:cNvPr>
          <p:cNvSpPr txBox="1"/>
          <p:nvPr/>
        </p:nvSpPr>
        <p:spPr>
          <a:xfrm>
            <a:off x="3916458" y="434205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367283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64848-E26E-E347-0128-B4B10DC83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13A62-48F3-B298-D581-62217B1FCA35}"/>
              </a:ext>
            </a:extLst>
          </p:cNvPr>
          <p:cNvSpPr>
            <a:spLocks noGrp="1"/>
          </p:cNvSpPr>
          <p:nvPr>
            <p:ph type="title"/>
          </p:nvPr>
        </p:nvSpPr>
        <p:spPr>
          <a:xfrm>
            <a:off x="1708884" y="2056174"/>
            <a:ext cx="8774232" cy="3450327"/>
          </a:xfrm>
        </p:spPr>
        <p:txBody>
          <a:bodyPr>
            <a:noAutofit/>
          </a:bodyPr>
          <a:lstStyle/>
          <a:p>
            <a:r>
              <a:rPr lang="ar-EG" sz="6000" b="0" dirty="0"/>
              <a:t>يَـٰحَسْرَةً عَلَى ٱلْعِبَادِۚ مَا يَأْتِيهِم مِّن رَّسُولٍ إِلَّا كَانُوا۟ بِهِ ۦ يَسْتَهْزِءُونَ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58D07B-8EFC-D5CF-6E38-2CF7F58C00E6}"/>
              </a:ext>
            </a:extLst>
          </p:cNvPr>
          <p:cNvSpPr txBox="1"/>
          <p:nvPr/>
        </p:nvSpPr>
        <p:spPr>
          <a:xfrm>
            <a:off x="2060712" y="4566564"/>
            <a:ext cx="8070575" cy="707886"/>
          </a:xfrm>
          <a:prstGeom prst="rect">
            <a:avLst/>
          </a:prstGeom>
          <a:noFill/>
        </p:spPr>
        <p:txBody>
          <a:bodyPr wrap="square">
            <a:spAutoFit/>
          </a:bodyPr>
          <a:lstStyle/>
          <a:p>
            <a:pPr algn="ctr" fontAlgn="base"/>
            <a:r>
              <a:rPr lang="en-US" sz="2000" dirty="0"/>
              <a:t>Ah! Alas for (My) Servants! There comes not a messenger to them but they mock him!</a:t>
            </a:r>
          </a:p>
        </p:txBody>
      </p:sp>
      <p:sp>
        <p:nvSpPr>
          <p:cNvPr id="3" name="TextBox 2">
            <a:extLst>
              <a:ext uri="{FF2B5EF4-FFF2-40B4-BE49-F238E27FC236}">
                <a16:creationId xmlns:a16="http://schemas.microsoft.com/office/drawing/2014/main" id="{4EAFCC9F-EAFD-5247-F911-BB85A5F98899}"/>
              </a:ext>
            </a:extLst>
          </p:cNvPr>
          <p:cNvSpPr txBox="1"/>
          <p:nvPr/>
        </p:nvSpPr>
        <p:spPr>
          <a:xfrm>
            <a:off x="1985211" y="42587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2718185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98695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4F47-D9B2-E479-108B-B4BCCD335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2FCC5-55E3-5617-CBF5-8FE759634F1C}"/>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الصافات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613570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AE38F-3DEB-5CBA-93A2-0754EF596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65C8A-EFA2-B0CD-ADC0-C9AE6322F791}"/>
              </a:ext>
            </a:extLst>
          </p:cNvPr>
          <p:cNvSpPr>
            <a:spLocks noGrp="1"/>
          </p:cNvSpPr>
          <p:nvPr>
            <p:ph type="title"/>
          </p:nvPr>
        </p:nvSpPr>
        <p:spPr>
          <a:xfrm>
            <a:off x="1845567" y="2005495"/>
            <a:ext cx="8500865" cy="3450327"/>
          </a:xfrm>
        </p:spPr>
        <p:txBody>
          <a:bodyPr>
            <a:noAutofit/>
          </a:bodyPr>
          <a:lstStyle/>
          <a:p>
            <a:r>
              <a:rPr lang="ar-EG" sz="6000" b="0" dirty="0"/>
              <a:t>وَٱلصَّـٰٓفَّـٰتِ صَفًّۭا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72DD9C-AD6F-6147-A5AB-47F56B93B210}"/>
              </a:ext>
            </a:extLst>
          </p:cNvPr>
          <p:cNvSpPr txBox="1"/>
          <p:nvPr/>
        </p:nvSpPr>
        <p:spPr>
          <a:xfrm>
            <a:off x="2060711" y="4126915"/>
            <a:ext cx="8070575" cy="400110"/>
          </a:xfrm>
          <a:prstGeom prst="rect">
            <a:avLst/>
          </a:prstGeom>
          <a:noFill/>
        </p:spPr>
        <p:txBody>
          <a:bodyPr wrap="square">
            <a:spAutoFit/>
          </a:bodyPr>
          <a:lstStyle/>
          <a:p>
            <a:pPr algn="ctr" fontAlgn="base"/>
            <a:r>
              <a:rPr lang="en-US" sz="2000" dirty="0"/>
              <a:t>By those who range themselves in ranks,</a:t>
            </a:r>
          </a:p>
        </p:txBody>
      </p:sp>
      <p:sp>
        <p:nvSpPr>
          <p:cNvPr id="3" name="TextBox 2">
            <a:extLst>
              <a:ext uri="{FF2B5EF4-FFF2-40B4-BE49-F238E27FC236}">
                <a16:creationId xmlns:a16="http://schemas.microsoft.com/office/drawing/2014/main" id="{D29DDE2E-E3D3-C42A-03B6-B795935A8A60}"/>
              </a:ext>
            </a:extLst>
          </p:cNvPr>
          <p:cNvSpPr txBox="1"/>
          <p:nvPr/>
        </p:nvSpPr>
        <p:spPr>
          <a:xfrm>
            <a:off x="3799012" y="36905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7160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18029-29E3-FD67-A0A1-CC5DDD768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9C674-5CE2-AFF2-D606-F14F147A0555}"/>
              </a:ext>
            </a:extLst>
          </p:cNvPr>
          <p:cNvSpPr>
            <a:spLocks noGrp="1"/>
          </p:cNvSpPr>
          <p:nvPr>
            <p:ph type="title"/>
          </p:nvPr>
        </p:nvSpPr>
        <p:spPr>
          <a:xfrm>
            <a:off x="1845567" y="2013884"/>
            <a:ext cx="8500865" cy="3450327"/>
          </a:xfrm>
        </p:spPr>
        <p:txBody>
          <a:bodyPr>
            <a:noAutofit/>
          </a:bodyPr>
          <a:lstStyle/>
          <a:p>
            <a:r>
              <a:rPr lang="ar-EG" sz="6000" b="0" dirty="0"/>
              <a:t>فَٱلزَّٰجِرَٰتِ زَجْرًۭا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ADDC158-7D85-5A86-DE8D-41CA8168933C}"/>
              </a:ext>
            </a:extLst>
          </p:cNvPr>
          <p:cNvSpPr txBox="1"/>
          <p:nvPr/>
        </p:nvSpPr>
        <p:spPr>
          <a:xfrm>
            <a:off x="2060711" y="4246896"/>
            <a:ext cx="8070575" cy="400110"/>
          </a:xfrm>
          <a:prstGeom prst="rect">
            <a:avLst/>
          </a:prstGeom>
          <a:noFill/>
        </p:spPr>
        <p:txBody>
          <a:bodyPr wrap="square">
            <a:spAutoFit/>
          </a:bodyPr>
          <a:lstStyle/>
          <a:p>
            <a:pPr algn="ctr" fontAlgn="base"/>
            <a:r>
              <a:rPr lang="en-US" sz="2000" dirty="0"/>
              <a:t>And so are strong in repelling (evil),</a:t>
            </a:r>
          </a:p>
        </p:txBody>
      </p:sp>
      <p:sp>
        <p:nvSpPr>
          <p:cNvPr id="3" name="TextBox 2">
            <a:extLst>
              <a:ext uri="{FF2B5EF4-FFF2-40B4-BE49-F238E27FC236}">
                <a16:creationId xmlns:a16="http://schemas.microsoft.com/office/drawing/2014/main" id="{0B0F0ADD-1321-5C86-BE4A-492EA0D46C43}"/>
              </a:ext>
            </a:extLst>
          </p:cNvPr>
          <p:cNvSpPr txBox="1"/>
          <p:nvPr/>
        </p:nvSpPr>
        <p:spPr>
          <a:xfrm>
            <a:off x="3807401" y="38275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7824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4AC81-3EAB-E2CE-9BC5-2FB736805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D1B78-D41F-1F5B-D2CE-C3D61F7487BA}"/>
              </a:ext>
            </a:extLst>
          </p:cNvPr>
          <p:cNvSpPr>
            <a:spLocks noGrp="1"/>
          </p:cNvSpPr>
          <p:nvPr>
            <p:ph type="title"/>
          </p:nvPr>
        </p:nvSpPr>
        <p:spPr>
          <a:xfrm>
            <a:off x="1845567" y="2013884"/>
            <a:ext cx="8500865" cy="3450327"/>
          </a:xfrm>
        </p:spPr>
        <p:txBody>
          <a:bodyPr>
            <a:noAutofit/>
          </a:bodyPr>
          <a:lstStyle/>
          <a:p>
            <a:r>
              <a:rPr lang="ar-EG" sz="6000" b="0" dirty="0"/>
              <a:t>فَٱلتَّـٰلِيَـٰتِ ذِكْرًا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CCE07F6-52A1-496C-F002-1763E1E5C5F1}"/>
              </a:ext>
            </a:extLst>
          </p:cNvPr>
          <p:cNvSpPr txBox="1"/>
          <p:nvPr/>
        </p:nvSpPr>
        <p:spPr>
          <a:xfrm>
            <a:off x="2060711" y="4160471"/>
            <a:ext cx="8070575" cy="400110"/>
          </a:xfrm>
          <a:prstGeom prst="rect">
            <a:avLst/>
          </a:prstGeom>
          <a:noFill/>
        </p:spPr>
        <p:txBody>
          <a:bodyPr wrap="square">
            <a:spAutoFit/>
          </a:bodyPr>
          <a:lstStyle/>
          <a:p>
            <a:pPr algn="ctr" fontAlgn="base"/>
            <a:r>
              <a:rPr lang="en-US" sz="2000" dirty="0"/>
              <a:t>And thus proclaim the Message (of Allah)!</a:t>
            </a:r>
          </a:p>
        </p:txBody>
      </p:sp>
      <p:sp>
        <p:nvSpPr>
          <p:cNvPr id="3" name="TextBox 2">
            <a:extLst>
              <a:ext uri="{FF2B5EF4-FFF2-40B4-BE49-F238E27FC236}">
                <a16:creationId xmlns:a16="http://schemas.microsoft.com/office/drawing/2014/main" id="{EE17380B-AD53-FC98-06D0-39F34F2B043D}"/>
              </a:ext>
            </a:extLst>
          </p:cNvPr>
          <p:cNvSpPr txBox="1"/>
          <p:nvPr/>
        </p:nvSpPr>
        <p:spPr>
          <a:xfrm>
            <a:off x="4059071" y="38526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35352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B86F-8F4A-70EE-141A-58C4457EA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75956-CA7C-8EE1-3148-9CF5FB7A4204}"/>
              </a:ext>
            </a:extLst>
          </p:cNvPr>
          <p:cNvSpPr>
            <a:spLocks noGrp="1"/>
          </p:cNvSpPr>
          <p:nvPr>
            <p:ph type="title"/>
          </p:nvPr>
        </p:nvSpPr>
        <p:spPr>
          <a:xfrm>
            <a:off x="1845567" y="2013884"/>
            <a:ext cx="8500865" cy="3450327"/>
          </a:xfrm>
        </p:spPr>
        <p:txBody>
          <a:bodyPr>
            <a:noAutofit/>
          </a:bodyPr>
          <a:lstStyle/>
          <a:p>
            <a:r>
              <a:rPr lang="ar-EG" sz="6000" b="0" dirty="0"/>
              <a:t>إِنَّ إِلَـٰهَكُمْ لَوَٰحِدٌۭ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C4FC25-4894-BFF6-3E4F-6F7DBDA59B32}"/>
              </a:ext>
            </a:extLst>
          </p:cNvPr>
          <p:cNvSpPr txBox="1"/>
          <p:nvPr/>
        </p:nvSpPr>
        <p:spPr>
          <a:xfrm>
            <a:off x="2060711" y="4160471"/>
            <a:ext cx="8070575" cy="400110"/>
          </a:xfrm>
          <a:prstGeom prst="rect">
            <a:avLst/>
          </a:prstGeom>
          <a:noFill/>
        </p:spPr>
        <p:txBody>
          <a:bodyPr wrap="square">
            <a:spAutoFit/>
          </a:bodyPr>
          <a:lstStyle/>
          <a:p>
            <a:pPr algn="ctr" fontAlgn="base"/>
            <a:r>
              <a:rPr lang="en-US" sz="2000" dirty="0"/>
              <a:t>Verily, verily, your Allah is one!-</a:t>
            </a:r>
          </a:p>
        </p:txBody>
      </p:sp>
      <p:sp>
        <p:nvSpPr>
          <p:cNvPr id="3" name="TextBox 2">
            <a:extLst>
              <a:ext uri="{FF2B5EF4-FFF2-40B4-BE49-F238E27FC236}">
                <a16:creationId xmlns:a16="http://schemas.microsoft.com/office/drawing/2014/main" id="{40368418-88EF-7F4F-67E0-8F07B66392BC}"/>
              </a:ext>
            </a:extLst>
          </p:cNvPr>
          <p:cNvSpPr txBox="1"/>
          <p:nvPr/>
        </p:nvSpPr>
        <p:spPr>
          <a:xfrm>
            <a:off x="3908069" y="37390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73204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A6D58-7C04-FE9F-D91E-22E64092A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473CB-74C4-F166-B95E-5E33EAD4A5B0}"/>
              </a:ext>
            </a:extLst>
          </p:cNvPr>
          <p:cNvSpPr>
            <a:spLocks noGrp="1"/>
          </p:cNvSpPr>
          <p:nvPr>
            <p:ph type="title"/>
          </p:nvPr>
        </p:nvSpPr>
        <p:spPr>
          <a:xfrm>
            <a:off x="1845567" y="2013884"/>
            <a:ext cx="8500865" cy="3450327"/>
          </a:xfrm>
        </p:spPr>
        <p:txBody>
          <a:bodyPr>
            <a:noAutofit/>
          </a:bodyPr>
          <a:lstStyle/>
          <a:p>
            <a:r>
              <a:rPr lang="ar-EG" sz="6000" b="0" dirty="0"/>
              <a:t>رَّبُّ ٱلسَّمَـٰوَٰتِ وَٱلْأَرْضِ وَمَا بَيْنَهُمَا وَرَبُّ ٱلْمَشَـٰرِقِ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0EC46D1-8FBB-29CF-DD43-DAE47C89C07D}"/>
              </a:ext>
            </a:extLst>
          </p:cNvPr>
          <p:cNvSpPr txBox="1"/>
          <p:nvPr/>
        </p:nvSpPr>
        <p:spPr>
          <a:xfrm>
            <a:off x="2060711" y="4529586"/>
            <a:ext cx="8070575" cy="707886"/>
          </a:xfrm>
          <a:prstGeom prst="rect">
            <a:avLst/>
          </a:prstGeom>
          <a:noFill/>
        </p:spPr>
        <p:txBody>
          <a:bodyPr wrap="square">
            <a:spAutoFit/>
          </a:bodyPr>
          <a:lstStyle/>
          <a:p>
            <a:pPr algn="ctr" fontAlgn="base"/>
            <a:r>
              <a:rPr lang="en-US" sz="2000" dirty="0"/>
              <a:t>Lord of the heavens and of the earth and all between them, and Lord of every point at the rising of the sun!</a:t>
            </a:r>
          </a:p>
        </p:txBody>
      </p:sp>
      <p:sp>
        <p:nvSpPr>
          <p:cNvPr id="3" name="TextBox 2">
            <a:extLst>
              <a:ext uri="{FF2B5EF4-FFF2-40B4-BE49-F238E27FC236}">
                <a16:creationId xmlns:a16="http://schemas.microsoft.com/office/drawing/2014/main" id="{E6DCEE36-9883-F218-9270-DEC9C8D7F1AC}"/>
              </a:ext>
            </a:extLst>
          </p:cNvPr>
          <p:cNvSpPr txBox="1"/>
          <p:nvPr/>
        </p:nvSpPr>
        <p:spPr>
          <a:xfrm>
            <a:off x="3874513" y="42218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33076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7F87-D20A-2218-F82A-3D6424E4E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52B74-52CA-7252-F67F-2D31AE3F08A0}"/>
              </a:ext>
            </a:extLst>
          </p:cNvPr>
          <p:cNvSpPr>
            <a:spLocks noGrp="1"/>
          </p:cNvSpPr>
          <p:nvPr>
            <p:ph type="title"/>
          </p:nvPr>
        </p:nvSpPr>
        <p:spPr>
          <a:xfrm>
            <a:off x="1845567" y="2013884"/>
            <a:ext cx="8500865" cy="3450327"/>
          </a:xfrm>
        </p:spPr>
        <p:txBody>
          <a:bodyPr>
            <a:noAutofit/>
          </a:bodyPr>
          <a:lstStyle/>
          <a:p>
            <a:r>
              <a:rPr lang="ar-EG" sz="6000" b="0" dirty="0"/>
              <a:t>إِنَّا زَيَّنَّا ٱلسَّمَآءَ ٱلدُّنْيَا بِزِينَةٍ ٱلْكَوَاكِبِ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D1CD748-0E2C-D362-2E26-03616E3C6E7C}"/>
              </a:ext>
            </a:extLst>
          </p:cNvPr>
          <p:cNvSpPr txBox="1"/>
          <p:nvPr/>
        </p:nvSpPr>
        <p:spPr>
          <a:xfrm>
            <a:off x="2060711" y="4103605"/>
            <a:ext cx="8070575" cy="400110"/>
          </a:xfrm>
          <a:prstGeom prst="rect">
            <a:avLst/>
          </a:prstGeom>
          <a:noFill/>
        </p:spPr>
        <p:txBody>
          <a:bodyPr wrap="square">
            <a:spAutoFit/>
          </a:bodyPr>
          <a:lstStyle/>
          <a:p>
            <a:pPr algn="ctr" fontAlgn="base"/>
            <a:r>
              <a:rPr lang="en-US" sz="2000" dirty="0"/>
              <a:t>We have indeed decked the lower heaven with beauty (in) the stars,-</a:t>
            </a:r>
          </a:p>
        </p:txBody>
      </p:sp>
      <p:sp>
        <p:nvSpPr>
          <p:cNvPr id="3" name="TextBox 2">
            <a:extLst>
              <a:ext uri="{FF2B5EF4-FFF2-40B4-BE49-F238E27FC236}">
                <a16:creationId xmlns:a16="http://schemas.microsoft.com/office/drawing/2014/main" id="{5EDAB9E5-935E-783F-1B03-79E0FD9FC28F}"/>
              </a:ext>
            </a:extLst>
          </p:cNvPr>
          <p:cNvSpPr txBox="1"/>
          <p:nvPr/>
        </p:nvSpPr>
        <p:spPr>
          <a:xfrm>
            <a:off x="1503398" y="37036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45715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212F0-F4A2-552D-1E5D-6B026FC28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EF564-650A-E49D-806F-9CC50292C793}"/>
              </a:ext>
            </a:extLst>
          </p:cNvPr>
          <p:cNvSpPr>
            <a:spLocks noGrp="1"/>
          </p:cNvSpPr>
          <p:nvPr>
            <p:ph type="title"/>
          </p:nvPr>
        </p:nvSpPr>
        <p:spPr>
          <a:xfrm>
            <a:off x="1845567" y="2013884"/>
            <a:ext cx="8500865" cy="3450327"/>
          </a:xfrm>
        </p:spPr>
        <p:txBody>
          <a:bodyPr>
            <a:noAutofit/>
          </a:bodyPr>
          <a:lstStyle/>
          <a:p>
            <a:r>
              <a:rPr lang="ar-EG" sz="6000" b="0" dirty="0"/>
              <a:t>وَحِفْظًۭا مِّن كُلِّ شَيْطَـٰنٍۢ مَّارِدٍۢ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2EC740-7236-F775-3B8A-411DF57484E8}"/>
              </a:ext>
            </a:extLst>
          </p:cNvPr>
          <p:cNvSpPr txBox="1"/>
          <p:nvPr/>
        </p:nvSpPr>
        <p:spPr>
          <a:xfrm>
            <a:off x="2060711" y="4187735"/>
            <a:ext cx="8070575" cy="400110"/>
          </a:xfrm>
          <a:prstGeom prst="rect">
            <a:avLst/>
          </a:prstGeom>
          <a:noFill/>
        </p:spPr>
        <p:txBody>
          <a:bodyPr wrap="square">
            <a:spAutoFit/>
          </a:bodyPr>
          <a:lstStyle/>
          <a:p>
            <a:pPr algn="ctr" fontAlgn="base"/>
            <a:r>
              <a:rPr lang="en-US" sz="2000" dirty="0"/>
              <a:t>(For beauty) and for guard against all obstinate rebellious evil spirits,</a:t>
            </a:r>
          </a:p>
        </p:txBody>
      </p:sp>
      <p:sp>
        <p:nvSpPr>
          <p:cNvPr id="3" name="TextBox 2">
            <a:extLst>
              <a:ext uri="{FF2B5EF4-FFF2-40B4-BE49-F238E27FC236}">
                <a16:creationId xmlns:a16="http://schemas.microsoft.com/office/drawing/2014/main" id="{00D6DE2E-38E4-F614-30B8-D96902E8A127}"/>
              </a:ext>
            </a:extLst>
          </p:cNvPr>
          <p:cNvSpPr txBox="1"/>
          <p:nvPr/>
        </p:nvSpPr>
        <p:spPr>
          <a:xfrm>
            <a:off x="2367464" y="37390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9200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A9328-B430-D56C-2D3D-6045CCB02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2212D-F527-10B0-E0B1-8C7308F2151E}"/>
              </a:ext>
            </a:extLst>
          </p:cNvPr>
          <p:cNvSpPr>
            <a:spLocks noGrp="1"/>
          </p:cNvSpPr>
          <p:nvPr>
            <p:ph type="title"/>
          </p:nvPr>
        </p:nvSpPr>
        <p:spPr>
          <a:xfrm>
            <a:off x="1845567" y="1988717"/>
            <a:ext cx="8500865" cy="3450327"/>
          </a:xfrm>
        </p:spPr>
        <p:txBody>
          <a:bodyPr>
            <a:noAutofit/>
          </a:bodyPr>
          <a:lstStyle/>
          <a:p>
            <a:r>
              <a:rPr lang="ar-EG" sz="6000" b="0" dirty="0"/>
              <a:t>لَّا يَسَّمَّعُونَ إِلَى ٱلْمَلَإِ ٱلْأَعْلَىٰ وَيُقْذَفُونَ مِن كُلِّ جَانِبٍۢ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A757CA-D751-B60E-1C9B-3A72745BF803}"/>
              </a:ext>
            </a:extLst>
          </p:cNvPr>
          <p:cNvSpPr txBox="1"/>
          <p:nvPr/>
        </p:nvSpPr>
        <p:spPr>
          <a:xfrm>
            <a:off x="2060711" y="4560965"/>
            <a:ext cx="8070575" cy="707886"/>
          </a:xfrm>
          <a:prstGeom prst="rect">
            <a:avLst/>
          </a:prstGeom>
          <a:noFill/>
        </p:spPr>
        <p:txBody>
          <a:bodyPr wrap="square">
            <a:spAutoFit/>
          </a:bodyPr>
          <a:lstStyle/>
          <a:p>
            <a:pPr algn="ctr" fontAlgn="base"/>
            <a:r>
              <a:rPr lang="en-US" sz="2000" dirty="0"/>
              <a:t>(So) they should not strain their ears in the direction of the Exalted Assembly but be cast away from every side,</a:t>
            </a:r>
          </a:p>
        </p:txBody>
      </p:sp>
      <p:sp>
        <p:nvSpPr>
          <p:cNvPr id="3" name="TextBox 2">
            <a:extLst>
              <a:ext uri="{FF2B5EF4-FFF2-40B4-BE49-F238E27FC236}">
                <a16:creationId xmlns:a16="http://schemas.microsoft.com/office/drawing/2014/main" id="{B92075E0-DD7F-7058-9814-26B1439C152B}"/>
              </a:ext>
            </a:extLst>
          </p:cNvPr>
          <p:cNvSpPr txBox="1"/>
          <p:nvPr/>
        </p:nvSpPr>
        <p:spPr>
          <a:xfrm>
            <a:off x="2996638" y="4082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4381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7759D-E743-E610-8F1B-7D12FBB4F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0E481-DE78-2AEB-EC12-3E0C8A4DE6CF}"/>
              </a:ext>
            </a:extLst>
          </p:cNvPr>
          <p:cNvSpPr>
            <a:spLocks noGrp="1"/>
          </p:cNvSpPr>
          <p:nvPr>
            <p:ph type="title"/>
          </p:nvPr>
        </p:nvSpPr>
        <p:spPr>
          <a:xfrm>
            <a:off x="1708884" y="2056174"/>
            <a:ext cx="8774232" cy="3450327"/>
          </a:xfrm>
        </p:spPr>
        <p:txBody>
          <a:bodyPr>
            <a:noAutofit/>
          </a:bodyPr>
          <a:lstStyle/>
          <a:p>
            <a:r>
              <a:rPr lang="ar-EG" sz="6000" b="0" dirty="0"/>
              <a:t>أَلَمْ يَرَوْا۟ كَمْ أَهْلَكْنَا قَبْلَهُم مِّنَ ٱلْقُرُونِ أَنَّهُمْ إِلَيْهِمْ لَا يَرْجِعُونَ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F66E295-6609-57F7-66D7-1F0DC513B2FF}"/>
              </a:ext>
            </a:extLst>
          </p:cNvPr>
          <p:cNvSpPr txBox="1"/>
          <p:nvPr/>
        </p:nvSpPr>
        <p:spPr>
          <a:xfrm>
            <a:off x="2060712" y="4566564"/>
            <a:ext cx="8070575" cy="707886"/>
          </a:xfrm>
          <a:prstGeom prst="rect">
            <a:avLst/>
          </a:prstGeom>
          <a:noFill/>
        </p:spPr>
        <p:txBody>
          <a:bodyPr wrap="square">
            <a:spAutoFit/>
          </a:bodyPr>
          <a:lstStyle/>
          <a:p>
            <a:pPr algn="ctr" fontAlgn="base"/>
            <a:r>
              <a:rPr lang="en-US" sz="2000" dirty="0"/>
              <a:t>See they not how many generations before them we destroyed? Not to them will they return:</a:t>
            </a:r>
          </a:p>
        </p:txBody>
      </p:sp>
      <p:sp>
        <p:nvSpPr>
          <p:cNvPr id="3" name="TextBox 2">
            <a:extLst>
              <a:ext uri="{FF2B5EF4-FFF2-40B4-BE49-F238E27FC236}">
                <a16:creationId xmlns:a16="http://schemas.microsoft.com/office/drawing/2014/main" id="{F2F696A1-ECC6-CA98-0C6F-5EB7F1D432AB}"/>
              </a:ext>
            </a:extLst>
          </p:cNvPr>
          <p:cNvSpPr txBox="1"/>
          <p:nvPr/>
        </p:nvSpPr>
        <p:spPr>
          <a:xfrm>
            <a:off x="3084169" y="42587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{31}</a:t>
            </a:r>
            <a:endParaRPr lang="en-US" sz="1400" dirty="0"/>
          </a:p>
        </p:txBody>
      </p:sp>
    </p:spTree>
    <p:extLst>
      <p:ext uri="{BB962C8B-B14F-4D97-AF65-F5344CB8AC3E}">
        <p14:creationId xmlns:p14="http://schemas.microsoft.com/office/powerpoint/2010/main" val="39204526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32586-0FEF-FC5D-6773-0B3726598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174C7-1ACA-5631-B3A4-ABA563EB464A}"/>
              </a:ext>
            </a:extLst>
          </p:cNvPr>
          <p:cNvSpPr>
            <a:spLocks noGrp="1"/>
          </p:cNvSpPr>
          <p:nvPr>
            <p:ph type="title"/>
          </p:nvPr>
        </p:nvSpPr>
        <p:spPr>
          <a:xfrm>
            <a:off x="1845567" y="1988717"/>
            <a:ext cx="8500865" cy="3450327"/>
          </a:xfrm>
        </p:spPr>
        <p:txBody>
          <a:bodyPr>
            <a:noAutofit/>
          </a:bodyPr>
          <a:lstStyle/>
          <a:p>
            <a:r>
              <a:rPr lang="ar-EG" sz="6000" b="0" dirty="0"/>
              <a:t>دُحُورًۭاۖ وَلَهُمْ عَذَابٌۭ وَاصِبٌ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C0450E-D0F4-F7E6-3C45-10AF04281B14}"/>
              </a:ext>
            </a:extLst>
          </p:cNvPr>
          <p:cNvSpPr txBox="1"/>
          <p:nvPr/>
        </p:nvSpPr>
        <p:spPr>
          <a:xfrm>
            <a:off x="2060711" y="4207235"/>
            <a:ext cx="8070575" cy="400110"/>
          </a:xfrm>
          <a:prstGeom prst="rect">
            <a:avLst/>
          </a:prstGeom>
          <a:noFill/>
        </p:spPr>
        <p:txBody>
          <a:bodyPr wrap="square">
            <a:spAutoFit/>
          </a:bodyPr>
          <a:lstStyle/>
          <a:p>
            <a:pPr algn="ctr" fontAlgn="base"/>
            <a:r>
              <a:rPr lang="en-US" sz="2000" dirty="0"/>
              <a:t>Repulsed, for they are under a perpetual penalty,</a:t>
            </a:r>
          </a:p>
        </p:txBody>
      </p:sp>
      <p:sp>
        <p:nvSpPr>
          <p:cNvPr id="3" name="TextBox 2">
            <a:extLst>
              <a:ext uri="{FF2B5EF4-FFF2-40B4-BE49-F238E27FC236}">
                <a16:creationId xmlns:a16="http://schemas.microsoft.com/office/drawing/2014/main" id="{5EEBADAD-1A90-FF0A-30CA-2C33D92ADBA4}"/>
              </a:ext>
            </a:extLst>
          </p:cNvPr>
          <p:cNvSpPr txBox="1"/>
          <p:nvPr/>
        </p:nvSpPr>
        <p:spPr>
          <a:xfrm>
            <a:off x="2543633" y="37138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09262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6AEDB-0D6F-4CB1-2446-348BFA2BC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8102B-996A-1D06-5052-F677D8364C96}"/>
              </a:ext>
            </a:extLst>
          </p:cNvPr>
          <p:cNvSpPr>
            <a:spLocks noGrp="1"/>
          </p:cNvSpPr>
          <p:nvPr>
            <p:ph type="title"/>
          </p:nvPr>
        </p:nvSpPr>
        <p:spPr>
          <a:xfrm>
            <a:off x="1845567" y="2039051"/>
            <a:ext cx="8500865" cy="3450327"/>
          </a:xfrm>
        </p:spPr>
        <p:txBody>
          <a:bodyPr>
            <a:noAutofit/>
          </a:bodyPr>
          <a:lstStyle/>
          <a:p>
            <a:r>
              <a:rPr lang="ar-EG" sz="6000" b="0" dirty="0"/>
              <a:t>إِلَّا مَنْ خَطِفَ ٱلْخَطْفَةَ فَأَتْبَعَهُۥ شِهَابٌۭ ثَاقِبٌۭ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D2165EE-F068-0E14-6B78-8F4302FCDCF3}"/>
              </a:ext>
            </a:extLst>
          </p:cNvPr>
          <p:cNvSpPr txBox="1"/>
          <p:nvPr/>
        </p:nvSpPr>
        <p:spPr>
          <a:xfrm>
            <a:off x="2060711" y="4626684"/>
            <a:ext cx="8070575" cy="707886"/>
          </a:xfrm>
          <a:prstGeom prst="rect">
            <a:avLst/>
          </a:prstGeom>
          <a:noFill/>
        </p:spPr>
        <p:txBody>
          <a:bodyPr wrap="square">
            <a:spAutoFit/>
          </a:bodyPr>
          <a:lstStyle/>
          <a:p>
            <a:pPr algn="ctr" fontAlgn="base"/>
            <a:r>
              <a:rPr lang="en-US" sz="2000" dirty="0"/>
              <a:t>Except such as snatch away something by stealth, and they are pursued by a flaming fire, of piercing brightness.</a:t>
            </a:r>
          </a:p>
        </p:txBody>
      </p:sp>
      <p:sp>
        <p:nvSpPr>
          <p:cNvPr id="3" name="TextBox 2">
            <a:extLst>
              <a:ext uri="{FF2B5EF4-FFF2-40B4-BE49-F238E27FC236}">
                <a16:creationId xmlns:a16="http://schemas.microsoft.com/office/drawing/2014/main" id="{5C3D357F-5AD2-E803-D686-74DD975470F2}"/>
              </a:ext>
            </a:extLst>
          </p:cNvPr>
          <p:cNvSpPr txBox="1"/>
          <p:nvPr/>
        </p:nvSpPr>
        <p:spPr>
          <a:xfrm>
            <a:off x="4976440" y="42256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0705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212E-7537-9A4E-3EA8-1B59D8752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EA76D-23E7-9E7F-06DD-1782A1136335}"/>
              </a:ext>
            </a:extLst>
          </p:cNvPr>
          <p:cNvSpPr>
            <a:spLocks noGrp="1"/>
          </p:cNvSpPr>
          <p:nvPr>
            <p:ph type="title"/>
          </p:nvPr>
        </p:nvSpPr>
        <p:spPr>
          <a:xfrm>
            <a:off x="1845568" y="1921605"/>
            <a:ext cx="8500865" cy="3450327"/>
          </a:xfrm>
        </p:spPr>
        <p:txBody>
          <a:bodyPr>
            <a:noAutofit/>
          </a:bodyPr>
          <a:lstStyle/>
          <a:p>
            <a:r>
              <a:rPr lang="ar-EG" sz="6000" b="0" dirty="0"/>
              <a:t>فَٱسْتَفْتِهِمْ أَهُمْ أَشَدُّ خَلْقًا أَم مَّنْ خَلَقْنَآ ۚ إِنَّا خَلَقْنَـٰهُم مِّن طِينٍۢ لَّازِبٍۭ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91EFAB-9460-D868-22B6-611706F84496}"/>
              </a:ext>
            </a:extLst>
          </p:cNvPr>
          <p:cNvSpPr txBox="1"/>
          <p:nvPr/>
        </p:nvSpPr>
        <p:spPr>
          <a:xfrm>
            <a:off x="2060712" y="4664046"/>
            <a:ext cx="8070575" cy="707886"/>
          </a:xfrm>
          <a:prstGeom prst="rect">
            <a:avLst/>
          </a:prstGeom>
          <a:noFill/>
        </p:spPr>
        <p:txBody>
          <a:bodyPr wrap="square">
            <a:spAutoFit/>
          </a:bodyPr>
          <a:lstStyle/>
          <a:p>
            <a:pPr algn="ctr" fontAlgn="base"/>
            <a:r>
              <a:rPr lang="en-US" sz="2000" dirty="0"/>
              <a:t>Just ask their opinion: are they the more difficult to create, or the (other) beings We have created? Them have We created out of a sticky clay!</a:t>
            </a:r>
          </a:p>
        </p:txBody>
      </p:sp>
      <p:sp>
        <p:nvSpPr>
          <p:cNvPr id="3" name="TextBox 2">
            <a:extLst>
              <a:ext uri="{FF2B5EF4-FFF2-40B4-BE49-F238E27FC236}">
                <a16:creationId xmlns:a16="http://schemas.microsoft.com/office/drawing/2014/main" id="{A2F4FB10-307B-BC56-C2F3-0E7DB1777C95}"/>
              </a:ext>
            </a:extLst>
          </p:cNvPr>
          <p:cNvSpPr txBox="1"/>
          <p:nvPr/>
        </p:nvSpPr>
        <p:spPr>
          <a:xfrm>
            <a:off x="2543634" y="40466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9468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E9533-B688-BEC0-854E-AB003540B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16CB7-6F21-9581-0385-439B04581B12}"/>
              </a:ext>
            </a:extLst>
          </p:cNvPr>
          <p:cNvSpPr>
            <a:spLocks noGrp="1"/>
          </p:cNvSpPr>
          <p:nvPr>
            <p:ph type="title"/>
          </p:nvPr>
        </p:nvSpPr>
        <p:spPr>
          <a:xfrm>
            <a:off x="1845568" y="1921605"/>
            <a:ext cx="8500865" cy="3450327"/>
          </a:xfrm>
        </p:spPr>
        <p:txBody>
          <a:bodyPr>
            <a:noAutofit/>
          </a:bodyPr>
          <a:lstStyle/>
          <a:p>
            <a:r>
              <a:rPr lang="ar-EG" sz="6000" b="0" dirty="0"/>
              <a:t>بَلْ عَجِبْتَ وَيَسْخَرُونَ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8EFEE3-F918-56B9-1C30-83C57F99748D}"/>
              </a:ext>
            </a:extLst>
          </p:cNvPr>
          <p:cNvSpPr txBox="1"/>
          <p:nvPr/>
        </p:nvSpPr>
        <p:spPr>
          <a:xfrm>
            <a:off x="2060712" y="4018871"/>
            <a:ext cx="8070575" cy="400110"/>
          </a:xfrm>
          <a:prstGeom prst="rect">
            <a:avLst/>
          </a:prstGeom>
          <a:noFill/>
        </p:spPr>
        <p:txBody>
          <a:bodyPr wrap="square">
            <a:spAutoFit/>
          </a:bodyPr>
          <a:lstStyle/>
          <a:p>
            <a:pPr algn="ctr" fontAlgn="base"/>
            <a:r>
              <a:rPr lang="en-US" sz="2000" dirty="0"/>
              <a:t>Truly dost thou marvel, while they ridicule,</a:t>
            </a:r>
          </a:p>
        </p:txBody>
      </p:sp>
      <p:sp>
        <p:nvSpPr>
          <p:cNvPr id="3" name="TextBox 2">
            <a:extLst>
              <a:ext uri="{FF2B5EF4-FFF2-40B4-BE49-F238E27FC236}">
                <a16:creationId xmlns:a16="http://schemas.microsoft.com/office/drawing/2014/main" id="{84D2E6C3-5135-C7D2-3DB2-8A1B7EBDF15B}"/>
              </a:ext>
            </a:extLst>
          </p:cNvPr>
          <p:cNvSpPr txBox="1"/>
          <p:nvPr/>
        </p:nvSpPr>
        <p:spPr>
          <a:xfrm>
            <a:off x="3080529" y="371109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60688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2D937-A0AC-86E8-406A-1A79F18CE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15BCE-B886-0209-B1C0-0A599B16B6F4}"/>
              </a:ext>
            </a:extLst>
          </p:cNvPr>
          <p:cNvSpPr>
            <a:spLocks noGrp="1"/>
          </p:cNvSpPr>
          <p:nvPr>
            <p:ph type="title"/>
          </p:nvPr>
        </p:nvSpPr>
        <p:spPr>
          <a:xfrm>
            <a:off x="1845568" y="1921605"/>
            <a:ext cx="8500865" cy="3450327"/>
          </a:xfrm>
        </p:spPr>
        <p:txBody>
          <a:bodyPr>
            <a:noAutofit/>
          </a:bodyPr>
          <a:lstStyle/>
          <a:p>
            <a:r>
              <a:rPr lang="ar-EG" sz="6000" b="0" dirty="0"/>
              <a:t>وَإِذَا ذُكِّرُوا۟ لَا يَذْكُرُونَ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A348FE1-241B-C451-B1A1-941DEED541DD}"/>
              </a:ext>
            </a:extLst>
          </p:cNvPr>
          <p:cNvSpPr txBox="1"/>
          <p:nvPr/>
        </p:nvSpPr>
        <p:spPr>
          <a:xfrm>
            <a:off x="2060712" y="4018871"/>
            <a:ext cx="8070575" cy="400110"/>
          </a:xfrm>
          <a:prstGeom prst="rect">
            <a:avLst/>
          </a:prstGeom>
          <a:noFill/>
        </p:spPr>
        <p:txBody>
          <a:bodyPr wrap="square">
            <a:spAutoFit/>
          </a:bodyPr>
          <a:lstStyle/>
          <a:p>
            <a:pPr algn="ctr" fontAlgn="base"/>
            <a:r>
              <a:rPr lang="en-US" sz="2000" dirty="0"/>
              <a:t>And, when they are admonished, pay no heed,-</a:t>
            </a:r>
          </a:p>
        </p:txBody>
      </p:sp>
      <p:sp>
        <p:nvSpPr>
          <p:cNvPr id="3" name="TextBox 2">
            <a:extLst>
              <a:ext uri="{FF2B5EF4-FFF2-40B4-BE49-F238E27FC236}">
                <a16:creationId xmlns:a16="http://schemas.microsoft.com/office/drawing/2014/main" id="{DB4D18A8-BBB2-1FFD-9D4B-AC248D54CC2D}"/>
              </a:ext>
            </a:extLst>
          </p:cNvPr>
          <p:cNvSpPr txBox="1"/>
          <p:nvPr/>
        </p:nvSpPr>
        <p:spPr>
          <a:xfrm>
            <a:off x="2971472" y="372002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39963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0B53D-FDE0-0B48-C138-885BD13A7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03203-E39C-2444-7E12-2D90851932B6}"/>
              </a:ext>
            </a:extLst>
          </p:cNvPr>
          <p:cNvSpPr>
            <a:spLocks noGrp="1"/>
          </p:cNvSpPr>
          <p:nvPr>
            <p:ph type="title"/>
          </p:nvPr>
        </p:nvSpPr>
        <p:spPr>
          <a:xfrm>
            <a:off x="1845568" y="1921605"/>
            <a:ext cx="8500865" cy="3450327"/>
          </a:xfrm>
        </p:spPr>
        <p:txBody>
          <a:bodyPr>
            <a:noAutofit/>
          </a:bodyPr>
          <a:lstStyle/>
          <a:p>
            <a:r>
              <a:rPr lang="ar-EG" sz="6000" b="0" dirty="0"/>
              <a:t>وَإِذَا رَأَوْا۟ ءَايَةًۭ يَسْتَسْخِرُونَ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59E709-6C52-E930-17EC-C9093C0E31CC}"/>
              </a:ext>
            </a:extLst>
          </p:cNvPr>
          <p:cNvSpPr txBox="1"/>
          <p:nvPr/>
        </p:nvSpPr>
        <p:spPr>
          <a:xfrm>
            <a:off x="2060712" y="4018871"/>
            <a:ext cx="8070575" cy="400110"/>
          </a:xfrm>
          <a:prstGeom prst="rect">
            <a:avLst/>
          </a:prstGeom>
          <a:noFill/>
        </p:spPr>
        <p:txBody>
          <a:bodyPr wrap="square">
            <a:spAutoFit/>
          </a:bodyPr>
          <a:lstStyle/>
          <a:p>
            <a:pPr algn="ctr" fontAlgn="base"/>
            <a:r>
              <a:rPr lang="en-US" sz="2000" dirty="0"/>
              <a:t>And, when they see a Sign, turn it to mockery,</a:t>
            </a:r>
          </a:p>
        </p:txBody>
      </p:sp>
      <p:sp>
        <p:nvSpPr>
          <p:cNvPr id="3" name="TextBox 2">
            <a:extLst>
              <a:ext uri="{FF2B5EF4-FFF2-40B4-BE49-F238E27FC236}">
                <a16:creationId xmlns:a16="http://schemas.microsoft.com/office/drawing/2014/main" id="{566FCA4E-0EB9-5981-9A95-79B75B1AAC9D}"/>
              </a:ext>
            </a:extLst>
          </p:cNvPr>
          <p:cNvSpPr txBox="1"/>
          <p:nvPr/>
        </p:nvSpPr>
        <p:spPr>
          <a:xfrm>
            <a:off x="2501689" y="37703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152699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4B79D-8013-B7C4-1FE1-2AD6E42A6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9FF00-EB41-7FF9-5BE3-CE7154A48D2B}"/>
              </a:ext>
            </a:extLst>
          </p:cNvPr>
          <p:cNvSpPr>
            <a:spLocks noGrp="1"/>
          </p:cNvSpPr>
          <p:nvPr>
            <p:ph type="title"/>
          </p:nvPr>
        </p:nvSpPr>
        <p:spPr>
          <a:xfrm>
            <a:off x="1845568" y="1921605"/>
            <a:ext cx="8500865" cy="3450327"/>
          </a:xfrm>
        </p:spPr>
        <p:txBody>
          <a:bodyPr>
            <a:noAutofit/>
          </a:bodyPr>
          <a:lstStyle/>
          <a:p>
            <a:r>
              <a:rPr lang="ar-EG" sz="6000" b="0" dirty="0"/>
              <a:t>وَقَالُوٓا۟ إِنْ هَـٰذَآ إِلَّا سِحْرٌۭ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ADB4C8C-47E6-D67A-5285-1B5FE8C60BD7}"/>
              </a:ext>
            </a:extLst>
          </p:cNvPr>
          <p:cNvSpPr txBox="1"/>
          <p:nvPr/>
        </p:nvSpPr>
        <p:spPr>
          <a:xfrm>
            <a:off x="2060712" y="4178262"/>
            <a:ext cx="8070575" cy="400110"/>
          </a:xfrm>
          <a:prstGeom prst="rect">
            <a:avLst/>
          </a:prstGeom>
          <a:noFill/>
        </p:spPr>
        <p:txBody>
          <a:bodyPr wrap="square">
            <a:spAutoFit/>
          </a:bodyPr>
          <a:lstStyle/>
          <a:p>
            <a:pPr algn="ctr" fontAlgn="base"/>
            <a:r>
              <a:rPr lang="en-US" sz="2000" dirty="0"/>
              <a:t>And say, "This is nothing but evident sorcery!</a:t>
            </a:r>
          </a:p>
        </p:txBody>
      </p:sp>
      <p:sp>
        <p:nvSpPr>
          <p:cNvPr id="3" name="TextBox 2">
            <a:extLst>
              <a:ext uri="{FF2B5EF4-FFF2-40B4-BE49-F238E27FC236}">
                <a16:creationId xmlns:a16="http://schemas.microsoft.com/office/drawing/2014/main" id="{3C395E15-0C3B-7209-9709-8DB15F71C371}"/>
              </a:ext>
            </a:extLst>
          </p:cNvPr>
          <p:cNvSpPr txBox="1"/>
          <p:nvPr/>
        </p:nvSpPr>
        <p:spPr>
          <a:xfrm>
            <a:off x="2233241" y="37110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74976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565BB-5D41-1A45-7043-477EC140E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1BD0A-BD40-EC40-92E0-DD159E1FEBFA}"/>
              </a:ext>
            </a:extLst>
          </p:cNvPr>
          <p:cNvSpPr>
            <a:spLocks noGrp="1"/>
          </p:cNvSpPr>
          <p:nvPr>
            <p:ph type="title"/>
          </p:nvPr>
        </p:nvSpPr>
        <p:spPr>
          <a:xfrm>
            <a:off x="1845567" y="2022273"/>
            <a:ext cx="8500865" cy="3450327"/>
          </a:xfrm>
        </p:spPr>
        <p:txBody>
          <a:bodyPr>
            <a:noAutofit/>
          </a:bodyPr>
          <a:lstStyle/>
          <a:p>
            <a:r>
              <a:rPr lang="ar-EG" sz="6000" b="0" dirty="0"/>
              <a:t>أَءِذَا مِتْنَا وَكُنَّا تُرَابًۭا وَعِظَـٰمًا أَءِنَّا لَمَبْعُوثُونَ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7A1228-C1EC-7384-C525-1FBDC97F454B}"/>
              </a:ext>
            </a:extLst>
          </p:cNvPr>
          <p:cNvSpPr txBox="1"/>
          <p:nvPr/>
        </p:nvSpPr>
        <p:spPr>
          <a:xfrm>
            <a:off x="2060711" y="4509238"/>
            <a:ext cx="8070575" cy="707886"/>
          </a:xfrm>
          <a:prstGeom prst="rect">
            <a:avLst/>
          </a:prstGeom>
          <a:noFill/>
        </p:spPr>
        <p:txBody>
          <a:bodyPr wrap="square">
            <a:spAutoFit/>
          </a:bodyPr>
          <a:lstStyle/>
          <a:p>
            <a:pPr algn="ctr" fontAlgn="base"/>
            <a:r>
              <a:rPr lang="en-US" sz="2000" dirty="0"/>
              <a:t>"What! when we die, and become dust and bones, shall we (then) be raised up (again)</a:t>
            </a:r>
          </a:p>
        </p:txBody>
      </p:sp>
      <p:sp>
        <p:nvSpPr>
          <p:cNvPr id="3" name="TextBox 2">
            <a:extLst>
              <a:ext uri="{FF2B5EF4-FFF2-40B4-BE49-F238E27FC236}">
                <a16:creationId xmlns:a16="http://schemas.microsoft.com/office/drawing/2014/main" id="{AF2D4FA7-C1EB-B344-2A0D-B76713CD6125}"/>
              </a:ext>
            </a:extLst>
          </p:cNvPr>
          <p:cNvSpPr txBox="1"/>
          <p:nvPr/>
        </p:nvSpPr>
        <p:spPr>
          <a:xfrm>
            <a:off x="4473100" y="42058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94435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C258-F385-E637-1DDB-0C008D41D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DB2ED-F341-0820-B22B-0643A6D7A62D}"/>
              </a:ext>
            </a:extLst>
          </p:cNvPr>
          <p:cNvSpPr>
            <a:spLocks noGrp="1"/>
          </p:cNvSpPr>
          <p:nvPr>
            <p:ph type="title"/>
          </p:nvPr>
        </p:nvSpPr>
        <p:spPr>
          <a:xfrm>
            <a:off x="1845567" y="2022273"/>
            <a:ext cx="8500865" cy="3450327"/>
          </a:xfrm>
        </p:spPr>
        <p:txBody>
          <a:bodyPr>
            <a:noAutofit/>
          </a:bodyPr>
          <a:lstStyle/>
          <a:p>
            <a:r>
              <a:rPr lang="ar-EG" sz="6000" b="0" dirty="0"/>
              <a:t>أَوَءَابَآؤُنَا ٱلْأَوَّلُونَ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028146-0F6A-1BFA-3D2D-272E1F938CB2}"/>
              </a:ext>
            </a:extLst>
          </p:cNvPr>
          <p:cNvSpPr txBox="1"/>
          <p:nvPr/>
        </p:nvSpPr>
        <p:spPr>
          <a:xfrm>
            <a:off x="2060711" y="4099874"/>
            <a:ext cx="8070575" cy="400110"/>
          </a:xfrm>
          <a:prstGeom prst="rect">
            <a:avLst/>
          </a:prstGeom>
          <a:noFill/>
        </p:spPr>
        <p:txBody>
          <a:bodyPr wrap="square">
            <a:spAutoFit/>
          </a:bodyPr>
          <a:lstStyle/>
          <a:p>
            <a:pPr algn="ctr" fontAlgn="base"/>
            <a:r>
              <a:rPr lang="en-US" sz="2000" dirty="0"/>
              <a:t>"And also our fathers of old?"</a:t>
            </a:r>
          </a:p>
        </p:txBody>
      </p:sp>
      <p:sp>
        <p:nvSpPr>
          <p:cNvPr id="3" name="TextBox 2">
            <a:extLst>
              <a:ext uri="{FF2B5EF4-FFF2-40B4-BE49-F238E27FC236}">
                <a16:creationId xmlns:a16="http://schemas.microsoft.com/office/drawing/2014/main" id="{8E6C8F4C-48D2-A6A7-3A9E-97A492558196}"/>
              </a:ext>
            </a:extLst>
          </p:cNvPr>
          <p:cNvSpPr txBox="1"/>
          <p:nvPr/>
        </p:nvSpPr>
        <p:spPr>
          <a:xfrm>
            <a:off x="3541922" y="37920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437260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84F1-C2D8-DD76-D1DC-B757DD44A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E05FA-E79A-BE2E-94E9-6AAD143A5A9D}"/>
              </a:ext>
            </a:extLst>
          </p:cNvPr>
          <p:cNvSpPr>
            <a:spLocks noGrp="1"/>
          </p:cNvSpPr>
          <p:nvPr>
            <p:ph type="title"/>
          </p:nvPr>
        </p:nvSpPr>
        <p:spPr>
          <a:xfrm>
            <a:off x="1845567" y="2022273"/>
            <a:ext cx="8500865" cy="3450327"/>
          </a:xfrm>
        </p:spPr>
        <p:txBody>
          <a:bodyPr>
            <a:noAutofit/>
          </a:bodyPr>
          <a:lstStyle/>
          <a:p>
            <a:r>
              <a:rPr lang="ar-EG" sz="6000" b="0" dirty="0"/>
              <a:t>قُلْ نَعَمْ وَأَنتُمْ دَٰخِرُونَ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98AB59F-8AFD-2905-B9A0-E2D3733819E2}"/>
              </a:ext>
            </a:extLst>
          </p:cNvPr>
          <p:cNvSpPr txBox="1"/>
          <p:nvPr/>
        </p:nvSpPr>
        <p:spPr>
          <a:xfrm>
            <a:off x="2060711" y="4142961"/>
            <a:ext cx="8070575" cy="400110"/>
          </a:xfrm>
          <a:prstGeom prst="rect">
            <a:avLst/>
          </a:prstGeom>
          <a:noFill/>
        </p:spPr>
        <p:txBody>
          <a:bodyPr wrap="square">
            <a:spAutoFit/>
          </a:bodyPr>
          <a:lstStyle/>
          <a:p>
            <a:pPr algn="ctr" fontAlgn="base"/>
            <a:r>
              <a:rPr lang="en-US" sz="2000" dirty="0"/>
              <a:t>Say thou: "Yea, and ye shall then be humiliated (on account of your evil)."</a:t>
            </a:r>
          </a:p>
        </p:txBody>
      </p:sp>
      <p:sp>
        <p:nvSpPr>
          <p:cNvPr id="3" name="TextBox 2">
            <a:extLst>
              <a:ext uri="{FF2B5EF4-FFF2-40B4-BE49-F238E27FC236}">
                <a16:creationId xmlns:a16="http://schemas.microsoft.com/office/drawing/2014/main" id="{6ADDA3FC-04F5-3E3A-4277-A894ADBDFB51}"/>
              </a:ext>
            </a:extLst>
          </p:cNvPr>
          <p:cNvSpPr txBox="1"/>
          <p:nvPr/>
        </p:nvSpPr>
        <p:spPr>
          <a:xfrm>
            <a:off x="3156028" y="38149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2872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0CFD0-6DC7-AF02-56DA-0E9989606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95596-E4DE-D882-D704-90B78F986EF0}"/>
              </a:ext>
            </a:extLst>
          </p:cNvPr>
          <p:cNvSpPr>
            <a:spLocks noGrp="1"/>
          </p:cNvSpPr>
          <p:nvPr>
            <p:ph type="title"/>
          </p:nvPr>
        </p:nvSpPr>
        <p:spPr>
          <a:xfrm>
            <a:off x="1708884" y="2056174"/>
            <a:ext cx="8774232" cy="3450327"/>
          </a:xfrm>
        </p:spPr>
        <p:txBody>
          <a:bodyPr>
            <a:noAutofit/>
          </a:bodyPr>
          <a:lstStyle/>
          <a:p>
            <a:r>
              <a:rPr lang="ar-EG" sz="6000" b="0" dirty="0"/>
              <a:t>وَإِن كُلٌّۭ لَّمَّا جَمِيعٌۭ لَّدَيْنَا مُحْضَرُونَ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4C26F8-63A1-8D99-B9E0-807468ED5AE4}"/>
              </a:ext>
            </a:extLst>
          </p:cNvPr>
          <p:cNvSpPr txBox="1"/>
          <p:nvPr/>
        </p:nvSpPr>
        <p:spPr>
          <a:xfrm>
            <a:off x="2060712" y="4373617"/>
            <a:ext cx="8070575" cy="400110"/>
          </a:xfrm>
          <a:prstGeom prst="rect">
            <a:avLst/>
          </a:prstGeom>
          <a:noFill/>
        </p:spPr>
        <p:txBody>
          <a:bodyPr wrap="square">
            <a:spAutoFit/>
          </a:bodyPr>
          <a:lstStyle/>
          <a:p>
            <a:pPr algn="ctr" fontAlgn="base"/>
            <a:r>
              <a:rPr lang="en-US" sz="2000" dirty="0"/>
              <a:t>But each one of them all - will be brought before Us (for judgment).</a:t>
            </a:r>
          </a:p>
        </p:txBody>
      </p:sp>
      <p:sp>
        <p:nvSpPr>
          <p:cNvPr id="3" name="TextBox 2">
            <a:extLst>
              <a:ext uri="{FF2B5EF4-FFF2-40B4-BE49-F238E27FC236}">
                <a16:creationId xmlns:a16="http://schemas.microsoft.com/office/drawing/2014/main" id="{871AF83B-E03C-4F06-543E-7DBB58ABEA86}"/>
              </a:ext>
            </a:extLst>
          </p:cNvPr>
          <p:cNvSpPr txBox="1"/>
          <p:nvPr/>
        </p:nvSpPr>
        <p:spPr>
          <a:xfrm>
            <a:off x="1624485" y="38728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{32}</a:t>
            </a:r>
            <a:endParaRPr lang="en-US" sz="1400" dirty="0"/>
          </a:p>
        </p:txBody>
      </p:sp>
    </p:spTree>
    <p:extLst>
      <p:ext uri="{BB962C8B-B14F-4D97-AF65-F5344CB8AC3E}">
        <p14:creationId xmlns:p14="http://schemas.microsoft.com/office/powerpoint/2010/main" val="1513498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C84E-2EE0-DEEC-2083-C712EBECE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09B10-EB66-4D03-D01A-94EE904FD4B1}"/>
              </a:ext>
            </a:extLst>
          </p:cNvPr>
          <p:cNvSpPr>
            <a:spLocks noGrp="1"/>
          </p:cNvSpPr>
          <p:nvPr>
            <p:ph type="title"/>
          </p:nvPr>
        </p:nvSpPr>
        <p:spPr>
          <a:xfrm>
            <a:off x="1845568" y="2139719"/>
            <a:ext cx="8500865" cy="3450327"/>
          </a:xfrm>
        </p:spPr>
        <p:txBody>
          <a:bodyPr>
            <a:noAutofit/>
          </a:bodyPr>
          <a:lstStyle/>
          <a:p>
            <a:r>
              <a:rPr lang="ar-EG" sz="6000" b="0" dirty="0"/>
              <a:t>فَإِنَّمَا هِىَ زَجْرَةٌۭ وَٰحِدَةٌۭ فَإِذَا هُمْ يَنظُرُونَ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90A668-1BE1-8EC3-2BF9-F931F183498D}"/>
              </a:ext>
            </a:extLst>
          </p:cNvPr>
          <p:cNvSpPr txBox="1"/>
          <p:nvPr/>
        </p:nvSpPr>
        <p:spPr>
          <a:xfrm>
            <a:off x="2060712" y="4604356"/>
            <a:ext cx="8070575" cy="400110"/>
          </a:xfrm>
          <a:prstGeom prst="rect">
            <a:avLst/>
          </a:prstGeom>
          <a:noFill/>
        </p:spPr>
        <p:txBody>
          <a:bodyPr wrap="square">
            <a:spAutoFit/>
          </a:bodyPr>
          <a:lstStyle/>
          <a:p>
            <a:pPr algn="ctr" fontAlgn="base"/>
            <a:r>
              <a:rPr lang="en-US" sz="2000" dirty="0"/>
              <a:t>Then it will be a single (compelling) cry; and behold, they will begin to see!</a:t>
            </a:r>
          </a:p>
        </p:txBody>
      </p:sp>
      <p:sp>
        <p:nvSpPr>
          <p:cNvPr id="3" name="TextBox 2">
            <a:extLst>
              <a:ext uri="{FF2B5EF4-FFF2-40B4-BE49-F238E27FC236}">
                <a16:creationId xmlns:a16="http://schemas.microsoft.com/office/drawing/2014/main" id="{90E98B63-C7E6-DB90-D44C-60E9A272D349}"/>
              </a:ext>
            </a:extLst>
          </p:cNvPr>
          <p:cNvSpPr txBox="1"/>
          <p:nvPr/>
        </p:nvSpPr>
        <p:spPr>
          <a:xfrm>
            <a:off x="4582157" y="43338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888617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668E6-C334-329E-DB00-BAC995A0E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B9A54-519A-1199-AFB4-705F25C29843}"/>
              </a:ext>
            </a:extLst>
          </p:cNvPr>
          <p:cNvSpPr>
            <a:spLocks noGrp="1"/>
          </p:cNvSpPr>
          <p:nvPr>
            <p:ph type="title"/>
          </p:nvPr>
        </p:nvSpPr>
        <p:spPr>
          <a:xfrm>
            <a:off x="1845567" y="2039051"/>
            <a:ext cx="8500865" cy="3450327"/>
          </a:xfrm>
        </p:spPr>
        <p:txBody>
          <a:bodyPr>
            <a:noAutofit/>
          </a:bodyPr>
          <a:lstStyle/>
          <a:p>
            <a:r>
              <a:rPr lang="ar-EG" sz="6000" b="0" dirty="0"/>
              <a:t>وَقَالُوا۟ يَـٰوَيْلَنَا هَـٰذَا يَوْمُ ٱلدِّينِ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35A4F7-4FA9-656D-3A87-CEA4D4443111}"/>
              </a:ext>
            </a:extLst>
          </p:cNvPr>
          <p:cNvSpPr txBox="1"/>
          <p:nvPr/>
        </p:nvSpPr>
        <p:spPr>
          <a:xfrm>
            <a:off x="2060711" y="4146664"/>
            <a:ext cx="8070575" cy="400110"/>
          </a:xfrm>
          <a:prstGeom prst="rect">
            <a:avLst/>
          </a:prstGeom>
          <a:noFill/>
        </p:spPr>
        <p:txBody>
          <a:bodyPr wrap="square">
            <a:spAutoFit/>
          </a:bodyPr>
          <a:lstStyle/>
          <a:p>
            <a:pPr algn="ctr" fontAlgn="base"/>
            <a:r>
              <a:rPr lang="en-US" sz="2000" dirty="0"/>
              <a:t>They will say, "Ah! Woe to us! This is the Day of Judgment!"</a:t>
            </a:r>
          </a:p>
        </p:txBody>
      </p:sp>
      <p:sp>
        <p:nvSpPr>
          <p:cNvPr id="3" name="TextBox 2">
            <a:extLst>
              <a:ext uri="{FF2B5EF4-FFF2-40B4-BE49-F238E27FC236}">
                <a16:creationId xmlns:a16="http://schemas.microsoft.com/office/drawing/2014/main" id="{DA4F5558-1BD6-4FCC-563D-DACBFFF5D72E}"/>
              </a:ext>
            </a:extLst>
          </p:cNvPr>
          <p:cNvSpPr txBox="1"/>
          <p:nvPr/>
        </p:nvSpPr>
        <p:spPr>
          <a:xfrm>
            <a:off x="2392629" y="38388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343670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A9ADD-40F6-4DA2-E4B7-F9FA247D5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5B3BB-CC13-2559-00EA-1667FBE27082}"/>
              </a:ext>
            </a:extLst>
          </p:cNvPr>
          <p:cNvSpPr>
            <a:spLocks noGrp="1"/>
          </p:cNvSpPr>
          <p:nvPr>
            <p:ph type="title"/>
          </p:nvPr>
        </p:nvSpPr>
        <p:spPr>
          <a:xfrm>
            <a:off x="1845567" y="2039051"/>
            <a:ext cx="8500865" cy="3450327"/>
          </a:xfrm>
        </p:spPr>
        <p:txBody>
          <a:bodyPr>
            <a:noAutofit/>
          </a:bodyPr>
          <a:lstStyle/>
          <a:p>
            <a:r>
              <a:rPr lang="ar-EG" sz="6000" b="0" dirty="0"/>
              <a:t>هَـٰذَا يَوْمُ ٱلْفَصْلِ ٱلَّذِى كُنتُم بِهِۦ تُكَذِّبُونَ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25DF50-2D96-D984-AC9F-7F4863D16B28}"/>
              </a:ext>
            </a:extLst>
          </p:cNvPr>
          <p:cNvSpPr txBox="1"/>
          <p:nvPr/>
        </p:nvSpPr>
        <p:spPr>
          <a:xfrm>
            <a:off x="2060711" y="4494958"/>
            <a:ext cx="8070575" cy="707886"/>
          </a:xfrm>
          <a:prstGeom prst="rect">
            <a:avLst/>
          </a:prstGeom>
          <a:noFill/>
        </p:spPr>
        <p:txBody>
          <a:bodyPr wrap="square">
            <a:spAutoFit/>
          </a:bodyPr>
          <a:lstStyle/>
          <a:p>
            <a:pPr algn="ctr" fontAlgn="base"/>
            <a:r>
              <a:rPr lang="en-US" sz="2000" dirty="0"/>
              <a:t>(A voice will say,) "This is the Day of Sorting Out, whose truth ye (once) denied!"</a:t>
            </a:r>
          </a:p>
        </p:txBody>
      </p:sp>
      <p:sp>
        <p:nvSpPr>
          <p:cNvPr id="3" name="TextBox 2">
            <a:extLst>
              <a:ext uri="{FF2B5EF4-FFF2-40B4-BE49-F238E27FC236}">
                <a16:creationId xmlns:a16="http://schemas.microsoft.com/office/drawing/2014/main" id="{424C51F4-D1C4-0F4B-1749-0ED15053BEE2}"/>
              </a:ext>
            </a:extLst>
          </p:cNvPr>
          <p:cNvSpPr txBox="1"/>
          <p:nvPr/>
        </p:nvSpPr>
        <p:spPr>
          <a:xfrm>
            <a:off x="4699601" y="42400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1315403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2D050-D16E-FD2F-528B-3DD162C56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2023C-54D0-6ED8-FD4E-0CEE7FBBC37F}"/>
              </a:ext>
            </a:extLst>
          </p:cNvPr>
          <p:cNvSpPr>
            <a:spLocks noGrp="1"/>
          </p:cNvSpPr>
          <p:nvPr>
            <p:ph type="title"/>
          </p:nvPr>
        </p:nvSpPr>
        <p:spPr>
          <a:xfrm>
            <a:off x="1845567" y="2039051"/>
            <a:ext cx="8500865" cy="3450327"/>
          </a:xfrm>
        </p:spPr>
        <p:txBody>
          <a:bodyPr>
            <a:noAutofit/>
          </a:bodyPr>
          <a:lstStyle/>
          <a:p>
            <a:r>
              <a:rPr lang="ar-EG" sz="6000" b="0" dirty="0"/>
              <a:t>ٱحْشُرُوا۟ ٱلَّذِينَ ظَلَمُوا۟ وَأَزْوَٰجَهُمْ وَمَا كَانُوا۟ يَعْبُدُونَ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1E18F97-E94D-449C-133F-9BF0DC420CC7}"/>
              </a:ext>
            </a:extLst>
          </p:cNvPr>
          <p:cNvSpPr txBox="1"/>
          <p:nvPr/>
        </p:nvSpPr>
        <p:spPr>
          <a:xfrm>
            <a:off x="2060711" y="4494958"/>
            <a:ext cx="8070575" cy="707886"/>
          </a:xfrm>
          <a:prstGeom prst="rect">
            <a:avLst/>
          </a:prstGeom>
          <a:noFill/>
        </p:spPr>
        <p:txBody>
          <a:bodyPr wrap="square">
            <a:spAutoFit/>
          </a:bodyPr>
          <a:lstStyle/>
          <a:p>
            <a:pPr algn="ctr" fontAlgn="base"/>
            <a:r>
              <a:rPr lang="en-US" sz="2000" dirty="0"/>
              <a:t>"Bring ye up", it shall be said, "The wrong-doers and their wives, and the things they worshipped-</a:t>
            </a:r>
          </a:p>
        </p:txBody>
      </p:sp>
      <p:sp>
        <p:nvSpPr>
          <p:cNvPr id="3" name="TextBox 2">
            <a:extLst>
              <a:ext uri="{FF2B5EF4-FFF2-40B4-BE49-F238E27FC236}">
                <a16:creationId xmlns:a16="http://schemas.microsoft.com/office/drawing/2014/main" id="{D41FF7D2-83F9-D73A-01CF-49B6F5F51500}"/>
              </a:ext>
            </a:extLst>
          </p:cNvPr>
          <p:cNvSpPr txBox="1"/>
          <p:nvPr/>
        </p:nvSpPr>
        <p:spPr>
          <a:xfrm>
            <a:off x="4020093" y="42152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758180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AF42-8483-1276-437B-C6E5C6E55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B7B5A-8C42-66F0-87CC-586F56999043}"/>
              </a:ext>
            </a:extLst>
          </p:cNvPr>
          <p:cNvSpPr>
            <a:spLocks noGrp="1"/>
          </p:cNvSpPr>
          <p:nvPr>
            <p:ph type="title"/>
          </p:nvPr>
        </p:nvSpPr>
        <p:spPr>
          <a:xfrm>
            <a:off x="1845568" y="2072607"/>
            <a:ext cx="8500865" cy="3450327"/>
          </a:xfrm>
        </p:spPr>
        <p:txBody>
          <a:bodyPr>
            <a:noAutofit/>
          </a:bodyPr>
          <a:lstStyle/>
          <a:p>
            <a:r>
              <a:rPr lang="ar-EG" sz="6000" b="0" dirty="0"/>
              <a:t>مِن دُونِ ٱللَّهِ فَٱهْدُوهُمْ إِلَىٰ صِرَٰطِ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3B8FD3-F975-9CFD-5885-782FB2005FC7}"/>
              </a:ext>
            </a:extLst>
          </p:cNvPr>
          <p:cNvSpPr txBox="1"/>
          <p:nvPr/>
        </p:nvSpPr>
        <p:spPr>
          <a:xfrm>
            <a:off x="2060712" y="4682402"/>
            <a:ext cx="8070575" cy="400110"/>
          </a:xfrm>
          <a:prstGeom prst="rect">
            <a:avLst/>
          </a:prstGeom>
          <a:noFill/>
        </p:spPr>
        <p:txBody>
          <a:bodyPr wrap="square">
            <a:spAutoFit/>
          </a:bodyPr>
          <a:lstStyle/>
          <a:p>
            <a:pPr algn="ctr" fontAlgn="base"/>
            <a:r>
              <a:rPr lang="en-US" sz="2000" dirty="0"/>
              <a:t>"Besides Allah, and lead them to the Way to the (Fierce) Fire!</a:t>
            </a:r>
          </a:p>
        </p:txBody>
      </p:sp>
      <p:sp>
        <p:nvSpPr>
          <p:cNvPr id="3" name="TextBox 2">
            <a:extLst>
              <a:ext uri="{FF2B5EF4-FFF2-40B4-BE49-F238E27FC236}">
                <a16:creationId xmlns:a16="http://schemas.microsoft.com/office/drawing/2014/main" id="{B1D8B4F1-8C65-7257-E5FD-A0C2119D87EB}"/>
              </a:ext>
            </a:extLst>
          </p:cNvPr>
          <p:cNvSpPr txBox="1"/>
          <p:nvPr/>
        </p:nvSpPr>
        <p:spPr>
          <a:xfrm>
            <a:off x="4733158" y="437462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486250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D8E8C-9268-3204-42B6-F7101B497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1775B-BB7C-B927-82B7-BB6F2EC7C87C}"/>
              </a:ext>
            </a:extLst>
          </p:cNvPr>
          <p:cNvSpPr>
            <a:spLocks noGrp="1"/>
          </p:cNvSpPr>
          <p:nvPr>
            <p:ph type="title"/>
          </p:nvPr>
        </p:nvSpPr>
        <p:spPr>
          <a:xfrm>
            <a:off x="1845568" y="2072607"/>
            <a:ext cx="8500865" cy="3450327"/>
          </a:xfrm>
        </p:spPr>
        <p:txBody>
          <a:bodyPr>
            <a:noAutofit/>
          </a:bodyPr>
          <a:lstStyle/>
          <a:p>
            <a:r>
              <a:rPr lang="ar-EG" sz="6000" b="0" dirty="0"/>
              <a:t>وَقِفُوهُمْ ۖ إِنَّهُم مَّسْـُٔولُونَ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4D19EB0-2ABB-29CB-138A-7BCE1EF50F44}"/>
              </a:ext>
            </a:extLst>
          </p:cNvPr>
          <p:cNvSpPr txBox="1"/>
          <p:nvPr/>
        </p:nvSpPr>
        <p:spPr>
          <a:xfrm>
            <a:off x="2060712" y="4170674"/>
            <a:ext cx="8070575" cy="400110"/>
          </a:xfrm>
          <a:prstGeom prst="rect">
            <a:avLst/>
          </a:prstGeom>
          <a:noFill/>
        </p:spPr>
        <p:txBody>
          <a:bodyPr wrap="square">
            <a:spAutoFit/>
          </a:bodyPr>
          <a:lstStyle/>
          <a:p>
            <a:pPr algn="ctr" fontAlgn="base"/>
            <a:r>
              <a:rPr lang="en-US" sz="2000" dirty="0"/>
              <a:t>"But stop them, for they must be asked:</a:t>
            </a:r>
          </a:p>
        </p:txBody>
      </p:sp>
      <p:sp>
        <p:nvSpPr>
          <p:cNvPr id="3" name="TextBox 2">
            <a:extLst>
              <a:ext uri="{FF2B5EF4-FFF2-40B4-BE49-F238E27FC236}">
                <a16:creationId xmlns:a16="http://schemas.microsoft.com/office/drawing/2014/main" id="{B4B6FA2B-9221-AEDC-33D2-9C8E73C29407}"/>
              </a:ext>
            </a:extLst>
          </p:cNvPr>
          <p:cNvSpPr txBox="1"/>
          <p:nvPr/>
        </p:nvSpPr>
        <p:spPr>
          <a:xfrm>
            <a:off x="2954692" y="38628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9547117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9BCF3-88AE-2918-F486-D61D6EB0A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8858E-F6DF-94E1-2818-843CEE7FA3A8}"/>
              </a:ext>
            </a:extLst>
          </p:cNvPr>
          <p:cNvSpPr>
            <a:spLocks noGrp="1"/>
          </p:cNvSpPr>
          <p:nvPr>
            <p:ph type="title"/>
          </p:nvPr>
        </p:nvSpPr>
        <p:spPr>
          <a:xfrm>
            <a:off x="1845568" y="2072607"/>
            <a:ext cx="8500865" cy="3450327"/>
          </a:xfrm>
        </p:spPr>
        <p:txBody>
          <a:bodyPr>
            <a:noAutofit/>
          </a:bodyPr>
          <a:lstStyle/>
          <a:p>
            <a:r>
              <a:rPr lang="ar-EG" sz="6000" b="0" dirty="0"/>
              <a:t>مَا لَكُمْ لَا تَنَاصَرُونَ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0BB131-CF88-4BA0-FC78-C8CA4302045D}"/>
              </a:ext>
            </a:extLst>
          </p:cNvPr>
          <p:cNvSpPr txBox="1"/>
          <p:nvPr/>
        </p:nvSpPr>
        <p:spPr>
          <a:xfrm>
            <a:off x="2060712" y="4163631"/>
            <a:ext cx="8070575" cy="400110"/>
          </a:xfrm>
          <a:prstGeom prst="rect">
            <a:avLst/>
          </a:prstGeom>
          <a:noFill/>
        </p:spPr>
        <p:txBody>
          <a:bodyPr wrap="square">
            <a:spAutoFit/>
          </a:bodyPr>
          <a:lstStyle/>
          <a:p>
            <a:pPr algn="ctr" fontAlgn="base"/>
            <a:r>
              <a:rPr lang="en-US" sz="2000" dirty="0"/>
              <a:t>"'What is the matter with you that ye help not each other?'"</a:t>
            </a:r>
          </a:p>
        </p:txBody>
      </p:sp>
      <p:sp>
        <p:nvSpPr>
          <p:cNvPr id="3" name="TextBox 2">
            <a:extLst>
              <a:ext uri="{FF2B5EF4-FFF2-40B4-BE49-F238E27FC236}">
                <a16:creationId xmlns:a16="http://schemas.microsoft.com/office/drawing/2014/main" id="{1FB2CA22-9803-2F8E-A693-99473CB5F0D0}"/>
              </a:ext>
            </a:extLst>
          </p:cNvPr>
          <p:cNvSpPr txBox="1"/>
          <p:nvPr/>
        </p:nvSpPr>
        <p:spPr>
          <a:xfrm>
            <a:off x="3323808" y="38628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17761735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FB29C-76DB-8206-509D-A8DB0BEF4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3F73F-B3C4-01A2-2425-FF1AAAEE383D}"/>
              </a:ext>
            </a:extLst>
          </p:cNvPr>
          <p:cNvSpPr>
            <a:spLocks noGrp="1"/>
          </p:cNvSpPr>
          <p:nvPr>
            <p:ph type="title"/>
          </p:nvPr>
        </p:nvSpPr>
        <p:spPr>
          <a:xfrm>
            <a:off x="1845568" y="2072607"/>
            <a:ext cx="8500865" cy="3450327"/>
          </a:xfrm>
        </p:spPr>
        <p:txBody>
          <a:bodyPr>
            <a:noAutofit/>
          </a:bodyPr>
          <a:lstStyle/>
          <a:p>
            <a:r>
              <a:rPr lang="ar-EG" sz="6000" b="0" dirty="0"/>
              <a:t>بَلْ هُمُ ٱلْيَوْمَ مُسْتَسْلِمُونَ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3594E0-8D2E-60F8-2D90-5FB11A31252B}"/>
              </a:ext>
            </a:extLst>
          </p:cNvPr>
          <p:cNvSpPr txBox="1"/>
          <p:nvPr/>
        </p:nvSpPr>
        <p:spPr>
          <a:xfrm>
            <a:off x="2060712" y="4163631"/>
            <a:ext cx="8070575" cy="400110"/>
          </a:xfrm>
          <a:prstGeom prst="rect">
            <a:avLst/>
          </a:prstGeom>
          <a:noFill/>
        </p:spPr>
        <p:txBody>
          <a:bodyPr wrap="square">
            <a:spAutoFit/>
          </a:bodyPr>
          <a:lstStyle/>
          <a:p>
            <a:pPr algn="ctr" fontAlgn="base"/>
            <a:r>
              <a:rPr lang="en-US" sz="2000" dirty="0"/>
              <a:t>Nay, but that day they shall submit (to Judgment);</a:t>
            </a:r>
          </a:p>
        </p:txBody>
      </p:sp>
      <p:sp>
        <p:nvSpPr>
          <p:cNvPr id="3" name="TextBox 2">
            <a:extLst>
              <a:ext uri="{FF2B5EF4-FFF2-40B4-BE49-F238E27FC236}">
                <a16:creationId xmlns:a16="http://schemas.microsoft.com/office/drawing/2014/main" id="{5644DF0B-A056-E854-A2BD-C742CD359EBB}"/>
              </a:ext>
            </a:extLst>
          </p:cNvPr>
          <p:cNvSpPr txBox="1"/>
          <p:nvPr/>
        </p:nvSpPr>
        <p:spPr>
          <a:xfrm>
            <a:off x="2895969" y="38669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600267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F7E16-FA5B-C12C-E499-A399FF5E6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3105D-A224-17D6-5288-9A3D2C04F201}"/>
              </a:ext>
            </a:extLst>
          </p:cNvPr>
          <p:cNvSpPr>
            <a:spLocks noGrp="1"/>
          </p:cNvSpPr>
          <p:nvPr>
            <p:ph type="title"/>
          </p:nvPr>
        </p:nvSpPr>
        <p:spPr>
          <a:xfrm>
            <a:off x="1845568" y="2072607"/>
            <a:ext cx="8500865" cy="3450327"/>
          </a:xfrm>
        </p:spPr>
        <p:txBody>
          <a:bodyPr>
            <a:noAutofit/>
          </a:bodyPr>
          <a:lstStyle/>
          <a:p>
            <a:r>
              <a:rPr lang="ar-EG" sz="6000" b="0" dirty="0"/>
              <a:t>وَأَقْبَلَ بَعْضُهُمْ عَلَىٰ بَعْضٍۢ يَتَسَآءَلُونَ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FF8F01F-E5BE-6AA9-2C11-B5CD17CEA2C6}"/>
              </a:ext>
            </a:extLst>
          </p:cNvPr>
          <p:cNvSpPr txBox="1"/>
          <p:nvPr/>
        </p:nvSpPr>
        <p:spPr>
          <a:xfrm>
            <a:off x="2060712" y="4163631"/>
            <a:ext cx="8070575" cy="400110"/>
          </a:xfrm>
          <a:prstGeom prst="rect">
            <a:avLst/>
          </a:prstGeom>
          <a:noFill/>
        </p:spPr>
        <p:txBody>
          <a:bodyPr wrap="square">
            <a:spAutoFit/>
          </a:bodyPr>
          <a:lstStyle/>
          <a:p>
            <a:pPr algn="ctr" fontAlgn="base"/>
            <a:r>
              <a:rPr lang="en-US" sz="2000" dirty="0"/>
              <a:t>And they will turn to one another, and question one another.</a:t>
            </a:r>
          </a:p>
        </p:txBody>
      </p:sp>
      <p:sp>
        <p:nvSpPr>
          <p:cNvPr id="3" name="TextBox 2">
            <a:extLst>
              <a:ext uri="{FF2B5EF4-FFF2-40B4-BE49-F238E27FC236}">
                <a16:creationId xmlns:a16="http://schemas.microsoft.com/office/drawing/2014/main" id="{EF06DB00-767A-A058-5DA2-5AEB4FEB2B0F}"/>
              </a:ext>
            </a:extLst>
          </p:cNvPr>
          <p:cNvSpPr txBox="1"/>
          <p:nvPr/>
        </p:nvSpPr>
        <p:spPr>
          <a:xfrm>
            <a:off x="1503397" y="39088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0718867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2D44-44FA-3596-E5D6-5424E8E30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5FA84-8F33-4E59-2D1F-CA3ABC94B182}"/>
              </a:ext>
            </a:extLst>
          </p:cNvPr>
          <p:cNvSpPr>
            <a:spLocks noGrp="1"/>
          </p:cNvSpPr>
          <p:nvPr>
            <p:ph type="title"/>
          </p:nvPr>
        </p:nvSpPr>
        <p:spPr>
          <a:xfrm>
            <a:off x="1845568" y="2072607"/>
            <a:ext cx="8500865" cy="3450327"/>
          </a:xfrm>
        </p:spPr>
        <p:txBody>
          <a:bodyPr>
            <a:noAutofit/>
          </a:bodyPr>
          <a:lstStyle/>
          <a:p>
            <a:r>
              <a:rPr lang="ar-EG" sz="6000" b="0" dirty="0"/>
              <a:t>قَالُوٓا۟ إِنَّكُمْ كُنتُمْ تَأْتُونَنَا عَنِ ٱلْيَمِينِ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6FF795-7BEB-2FEF-27DD-D5446A81F3DC}"/>
              </a:ext>
            </a:extLst>
          </p:cNvPr>
          <p:cNvSpPr txBox="1"/>
          <p:nvPr/>
        </p:nvSpPr>
        <p:spPr>
          <a:xfrm>
            <a:off x="2060712" y="4197391"/>
            <a:ext cx="8070575" cy="707886"/>
          </a:xfrm>
          <a:prstGeom prst="rect">
            <a:avLst/>
          </a:prstGeom>
          <a:noFill/>
        </p:spPr>
        <p:txBody>
          <a:bodyPr wrap="square">
            <a:spAutoFit/>
          </a:bodyPr>
          <a:lstStyle/>
          <a:p>
            <a:pPr algn="ctr" fontAlgn="base"/>
            <a:r>
              <a:rPr lang="en-US" sz="2000" dirty="0"/>
              <a:t>They will say: "It was ye who used to come to us from the right hand (of power and authority)!"</a:t>
            </a:r>
          </a:p>
        </p:txBody>
      </p:sp>
      <p:sp>
        <p:nvSpPr>
          <p:cNvPr id="3" name="TextBox 2">
            <a:extLst>
              <a:ext uri="{FF2B5EF4-FFF2-40B4-BE49-F238E27FC236}">
                <a16:creationId xmlns:a16="http://schemas.microsoft.com/office/drawing/2014/main" id="{837EEA7A-08B2-8261-91DF-D4FE77419A8B}"/>
              </a:ext>
            </a:extLst>
          </p:cNvPr>
          <p:cNvSpPr txBox="1"/>
          <p:nvPr/>
        </p:nvSpPr>
        <p:spPr>
          <a:xfrm>
            <a:off x="1845566" y="39172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82619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C643C-6C8A-B4CD-D7F7-805AD01EF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C6078-7148-B514-1E22-D1864D9FAD85}"/>
              </a:ext>
            </a:extLst>
          </p:cNvPr>
          <p:cNvSpPr>
            <a:spLocks noGrp="1"/>
          </p:cNvSpPr>
          <p:nvPr>
            <p:ph type="title"/>
          </p:nvPr>
        </p:nvSpPr>
        <p:spPr>
          <a:xfrm>
            <a:off x="1708884" y="1938728"/>
            <a:ext cx="8774232" cy="3450327"/>
          </a:xfrm>
        </p:spPr>
        <p:txBody>
          <a:bodyPr>
            <a:noAutofit/>
          </a:bodyPr>
          <a:lstStyle/>
          <a:p>
            <a:r>
              <a:rPr lang="ar-EG" sz="6000" b="0" dirty="0"/>
              <a:t>وَءَايَةٌۭ لَّهُمُ ٱلْأَرْضُ ٱلْمَيْتَةُ أَحْيَيْنَـٰهَا وَأَخْرَجْنَا مِنْهَا حَبًّۭا فَمِنْهُ يَأْكُلُونَ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2D83A5-A968-5257-27E4-93B864DAFC5E}"/>
              </a:ext>
            </a:extLst>
          </p:cNvPr>
          <p:cNvSpPr txBox="1"/>
          <p:nvPr/>
        </p:nvSpPr>
        <p:spPr>
          <a:xfrm>
            <a:off x="2060712" y="4569315"/>
            <a:ext cx="8070575" cy="707886"/>
          </a:xfrm>
          <a:prstGeom prst="rect">
            <a:avLst/>
          </a:prstGeom>
          <a:noFill/>
        </p:spPr>
        <p:txBody>
          <a:bodyPr wrap="square">
            <a:spAutoFit/>
          </a:bodyPr>
          <a:lstStyle/>
          <a:p>
            <a:pPr algn="ctr" fontAlgn="base"/>
            <a:r>
              <a:rPr lang="en-US" sz="2000" dirty="0"/>
              <a:t>A Sign for them is the earth that is dead: We do give it life, and produce grain therefrom, of which ye do eat.</a:t>
            </a:r>
          </a:p>
        </p:txBody>
      </p:sp>
      <p:sp>
        <p:nvSpPr>
          <p:cNvPr id="3" name="TextBox 2">
            <a:extLst>
              <a:ext uri="{FF2B5EF4-FFF2-40B4-BE49-F238E27FC236}">
                <a16:creationId xmlns:a16="http://schemas.microsoft.com/office/drawing/2014/main" id="{1CC05494-E8D9-6C1A-B454-10AE5AC78EF7}"/>
              </a:ext>
            </a:extLst>
          </p:cNvPr>
          <p:cNvSpPr txBox="1"/>
          <p:nvPr/>
        </p:nvSpPr>
        <p:spPr>
          <a:xfrm>
            <a:off x="2060712" y="41496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{33}</a:t>
            </a:r>
            <a:endParaRPr lang="en-US" sz="1400" dirty="0"/>
          </a:p>
        </p:txBody>
      </p:sp>
    </p:spTree>
    <p:extLst>
      <p:ext uri="{BB962C8B-B14F-4D97-AF65-F5344CB8AC3E}">
        <p14:creationId xmlns:p14="http://schemas.microsoft.com/office/powerpoint/2010/main" val="29981500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64AA9-FE08-8A0D-2109-C8739F5D4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CC6B5-66E3-2C1E-CBA4-BB5D8ABF3C20}"/>
              </a:ext>
            </a:extLst>
          </p:cNvPr>
          <p:cNvSpPr>
            <a:spLocks noGrp="1"/>
          </p:cNvSpPr>
          <p:nvPr>
            <p:ph type="title"/>
          </p:nvPr>
        </p:nvSpPr>
        <p:spPr>
          <a:xfrm>
            <a:off x="1845568" y="2072607"/>
            <a:ext cx="8500865" cy="3450327"/>
          </a:xfrm>
        </p:spPr>
        <p:txBody>
          <a:bodyPr>
            <a:noAutofit/>
          </a:bodyPr>
          <a:lstStyle/>
          <a:p>
            <a:r>
              <a:rPr lang="ar-EG" sz="6000" b="0" dirty="0"/>
              <a:t>قَالُوا۟ بَل لَّمْ تَكُونُوا۟ 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74555B-CC6B-37BE-6408-5096B536AAAF}"/>
              </a:ext>
            </a:extLst>
          </p:cNvPr>
          <p:cNvSpPr txBox="1"/>
          <p:nvPr/>
        </p:nvSpPr>
        <p:spPr>
          <a:xfrm>
            <a:off x="2060712" y="4197391"/>
            <a:ext cx="8070575" cy="400110"/>
          </a:xfrm>
          <a:prstGeom prst="rect">
            <a:avLst/>
          </a:prstGeom>
          <a:noFill/>
        </p:spPr>
        <p:txBody>
          <a:bodyPr wrap="square">
            <a:spAutoFit/>
          </a:bodyPr>
          <a:lstStyle/>
          <a:p>
            <a:pPr algn="ctr" fontAlgn="base"/>
            <a:r>
              <a:rPr lang="en-US" sz="2000" dirty="0"/>
              <a:t>They will reply: "Nay, ye yourselves had no Faith!</a:t>
            </a:r>
          </a:p>
        </p:txBody>
      </p:sp>
      <p:sp>
        <p:nvSpPr>
          <p:cNvPr id="3" name="TextBox 2">
            <a:extLst>
              <a:ext uri="{FF2B5EF4-FFF2-40B4-BE49-F238E27FC236}">
                <a16:creationId xmlns:a16="http://schemas.microsoft.com/office/drawing/2014/main" id="{0A4EA28F-4238-7AC4-CEAF-6ACDEF4C96F8}"/>
              </a:ext>
            </a:extLst>
          </p:cNvPr>
          <p:cNvSpPr txBox="1"/>
          <p:nvPr/>
        </p:nvSpPr>
        <p:spPr>
          <a:xfrm>
            <a:off x="2541853" y="39008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39679834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5ED2-D893-8857-AFA6-ADF6F654F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CB27E-6E87-23E0-B8D4-562F1BBE0FAE}"/>
              </a:ext>
            </a:extLst>
          </p:cNvPr>
          <p:cNvSpPr>
            <a:spLocks noGrp="1"/>
          </p:cNvSpPr>
          <p:nvPr>
            <p:ph type="title"/>
          </p:nvPr>
        </p:nvSpPr>
        <p:spPr>
          <a:xfrm>
            <a:off x="1845568" y="2072607"/>
            <a:ext cx="8500865" cy="3450327"/>
          </a:xfrm>
        </p:spPr>
        <p:txBody>
          <a:bodyPr>
            <a:noAutofit/>
          </a:bodyPr>
          <a:lstStyle/>
          <a:p>
            <a:r>
              <a:rPr lang="ar-EG" sz="6000" b="0" dirty="0"/>
              <a:t>وَمَا كَانَ لَنَا عَلَيْكُم مِّن سُلْطَـٰنٍۭۖ بَلْ كُنتُمْ قَوْمًۭا طَـٰغِينَ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2CF765-C866-D2C5-CB8C-2B1AE1F18BBE}"/>
              </a:ext>
            </a:extLst>
          </p:cNvPr>
          <p:cNvSpPr txBox="1"/>
          <p:nvPr/>
        </p:nvSpPr>
        <p:spPr>
          <a:xfrm>
            <a:off x="2060712" y="4633618"/>
            <a:ext cx="8070575" cy="707886"/>
          </a:xfrm>
          <a:prstGeom prst="rect">
            <a:avLst/>
          </a:prstGeom>
          <a:noFill/>
        </p:spPr>
        <p:txBody>
          <a:bodyPr wrap="square">
            <a:spAutoFit/>
          </a:bodyPr>
          <a:lstStyle/>
          <a:p>
            <a:pPr algn="ctr" fontAlgn="base"/>
            <a:r>
              <a:rPr lang="en-US" sz="2000" dirty="0"/>
              <a:t>"Nor had we any authority over you. Nay, it was ye who were a people in obstinate rebellion!</a:t>
            </a:r>
          </a:p>
        </p:txBody>
      </p:sp>
      <p:sp>
        <p:nvSpPr>
          <p:cNvPr id="3" name="TextBox 2">
            <a:extLst>
              <a:ext uri="{FF2B5EF4-FFF2-40B4-BE49-F238E27FC236}">
                <a16:creationId xmlns:a16="http://schemas.microsoft.com/office/drawing/2014/main" id="{BF319C48-7857-FEFF-9AD7-330C0E196964}"/>
              </a:ext>
            </a:extLst>
          </p:cNvPr>
          <p:cNvSpPr txBox="1"/>
          <p:nvPr/>
        </p:nvSpPr>
        <p:spPr>
          <a:xfrm>
            <a:off x="3590477" y="42982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2034006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2EC0-D1A0-D8EA-D54D-4EC4D06C2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AE7BB-0827-7033-88E4-CED2983FD2EA}"/>
              </a:ext>
            </a:extLst>
          </p:cNvPr>
          <p:cNvSpPr>
            <a:spLocks noGrp="1"/>
          </p:cNvSpPr>
          <p:nvPr>
            <p:ph type="title"/>
          </p:nvPr>
        </p:nvSpPr>
        <p:spPr>
          <a:xfrm>
            <a:off x="1845568" y="2072607"/>
            <a:ext cx="8500865" cy="3450327"/>
          </a:xfrm>
        </p:spPr>
        <p:txBody>
          <a:bodyPr>
            <a:noAutofit/>
          </a:bodyPr>
          <a:lstStyle/>
          <a:p>
            <a:r>
              <a:rPr lang="ar-EG" sz="6000" b="0" dirty="0"/>
              <a:t>فَحَقَّ عَلَيْنَا قَوْلُ رَبِّنَآ ۖ إِنَّا لَذَآئِقُونَ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B252AA-10BA-3D56-D48B-A204DF2CE51B}"/>
              </a:ext>
            </a:extLst>
          </p:cNvPr>
          <p:cNvSpPr txBox="1"/>
          <p:nvPr/>
        </p:nvSpPr>
        <p:spPr>
          <a:xfrm>
            <a:off x="2060712" y="4163672"/>
            <a:ext cx="8070575" cy="707886"/>
          </a:xfrm>
          <a:prstGeom prst="rect">
            <a:avLst/>
          </a:prstGeom>
          <a:noFill/>
        </p:spPr>
        <p:txBody>
          <a:bodyPr wrap="square">
            <a:spAutoFit/>
          </a:bodyPr>
          <a:lstStyle/>
          <a:p>
            <a:pPr algn="ctr" fontAlgn="base"/>
            <a:r>
              <a:rPr lang="en-US" sz="2000" dirty="0"/>
              <a:t>"So now has been proved true, against us, the word of our Lord that we shall indeed (have to) taste (the punishment of our sins).</a:t>
            </a:r>
          </a:p>
        </p:txBody>
      </p:sp>
      <p:sp>
        <p:nvSpPr>
          <p:cNvPr id="3" name="TextBox 2">
            <a:extLst>
              <a:ext uri="{FF2B5EF4-FFF2-40B4-BE49-F238E27FC236}">
                <a16:creationId xmlns:a16="http://schemas.microsoft.com/office/drawing/2014/main" id="{04B67C45-A33D-3818-D6EC-F6643E629564}"/>
              </a:ext>
            </a:extLst>
          </p:cNvPr>
          <p:cNvSpPr txBox="1"/>
          <p:nvPr/>
        </p:nvSpPr>
        <p:spPr>
          <a:xfrm>
            <a:off x="1929456" y="391240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{31}</a:t>
            </a:r>
            <a:endParaRPr lang="en-US" sz="1400" dirty="0"/>
          </a:p>
        </p:txBody>
      </p:sp>
    </p:spTree>
    <p:extLst>
      <p:ext uri="{BB962C8B-B14F-4D97-AF65-F5344CB8AC3E}">
        <p14:creationId xmlns:p14="http://schemas.microsoft.com/office/powerpoint/2010/main" val="10568625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A6252-1E98-A9C1-7D06-571840713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FC7A1-E4F4-BF7A-BFEC-6A82E5D07F14}"/>
              </a:ext>
            </a:extLst>
          </p:cNvPr>
          <p:cNvSpPr>
            <a:spLocks noGrp="1"/>
          </p:cNvSpPr>
          <p:nvPr>
            <p:ph type="title"/>
          </p:nvPr>
        </p:nvSpPr>
        <p:spPr>
          <a:xfrm>
            <a:off x="1845568" y="2072607"/>
            <a:ext cx="8500865" cy="3450327"/>
          </a:xfrm>
        </p:spPr>
        <p:txBody>
          <a:bodyPr>
            <a:noAutofit/>
          </a:bodyPr>
          <a:lstStyle/>
          <a:p>
            <a:r>
              <a:rPr lang="ar-EG" sz="6000" b="0" dirty="0"/>
              <a:t>فَأَغْوَيْنَـٰكُمْ إِنَّا كُنَّا غَـٰوِينَ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CE1353-5903-4125-710D-6C6EF0BDC909}"/>
              </a:ext>
            </a:extLst>
          </p:cNvPr>
          <p:cNvSpPr txBox="1"/>
          <p:nvPr/>
        </p:nvSpPr>
        <p:spPr>
          <a:xfrm>
            <a:off x="2060712" y="4163672"/>
            <a:ext cx="8070575" cy="400110"/>
          </a:xfrm>
          <a:prstGeom prst="rect">
            <a:avLst/>
          </a:prstGeom>
          <a:noFill/>
        </p:spPr>
        <p:txBody>
          <a:bodyPr wrap="square">
            <a:spAutoFit/>
          </a:bodyPr>
          <a:lstStyle/>
          <a:p>
            <a:pPr algn="ctr" fontAlgn="base"/>
            <a:r>
              <a:rPr lang="en-US" sz="2000" dirty="0"/>
              <a:t>"We led you astray: for truly we were ourselves astray."</a:t>
            </a:r>
          </a:p>
        </p:txBody>
      </p:sp>
      <p:sp>
        <p:nvSpPr>
          <p:cNvPr id="3" name="TextBox 2">
            <a:extLst>
              <a:ext uri="{FF2B5EF4-FFF2-40B4-BE49-F238E27FC236}">
                <a16:creationId xmlns:a16="http://schemas.microsoft.com/office/drawing/2014/main" id="{C3B2CF87-AC14-139B-8F83-AD88BE8D5ECC}"/>
              </a:ext>
            </a:extLst>
          </p:cNvPr>
          <p:cNvSpPr txBox="1"/>
          <p:nvPr/>
        </p:nvSpPr>
        <p:spPr>
          <a:xfrm>
            <a:off x="2843856" y="38558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{32}</a:t>
            </a:r>
            <a:endParaRPr lang="en-US" sz="1400" dirty="0"/>
          </a:p>
        </p:txBody>
      </p:sp>
    </p:spTree>
    <p:extLst>
      <p:ext uri="{BB962C8B-B14F-4D97-AF65-F5344CB8AC3E}">
        <p14:creationId xmlns:p14="http://schemas.microsoft.com/office/powerpoint/2010/main" val="11124559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E626B-9C68-AC83-F0F1-FCD67D2D1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917BE-630C-3EF9-66D8-76D1B721E0BD}"/>
              </a:ext>
            </a:extLst>
          </p:cNvPr>
          <p:cNvSpPr>
            <a:spLocks noGrp="1"/>
          </p:cNvSpPr>
          <p:nvPr>
            <p:ph type="title"/>
          </p:nvPr>
        </p:nvSpPr>
        <p:spPr>
          <a:xfrm>
            <a:off x="1845568" y="2072607"/>
            <a:ext cx="8500865" cy="3450327"/>
          </a:xfrm>
        </p:spPr>
        <p:txBody>
          <a:bodyPr>
            <a:noAutofit/>
          </a:bodyPr>
          <a:lstStyle/>
          <a:p>
            <a:r>
              <a:rPr lang="ar-EG" sz="6000" b="0" dirty="0"/>
              <a:t>فَإِنَّهُمْ يَوْمَئِذٍۢ فِى ٱلْعَذَابِ مُشْتَرِكُونَ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3F6E13-444B-6FFF-0A56-E48DB17447F9}"/>
              </a:ext>
            </a:extLst>
          </p:cNvPr>
          <p:cNvSpPr txBox="1"/>
          <p:nvPr/>
        </p:nvSpPr>
        <p:spPr>
          <a:xfrm>
            <a:off x="2060712" y="4163672"/>
            <a:ext cx="8070575" cy="400110"/>
          </a:xfrm>
          <a:prstGeom prst="rect">
            <a:avLst/>
          </a:prstGeom>
          <a:noFill/>
        </p:spPr>
        <p:txBody>
          <a:bodyPr wrap="square">
            <a:spAutoFit/>
          </a:bodyPr>
          <a:lstStyle/>
          <a:p>
            <a:pPr algn="ctr" fontAlgn="base"/>
            <a:r>
              <a:rPr lang="en-US" sz="2000" dirty="0"/>
              <a:t>Truly, that Day, they will (all) share in the Penalty.</a:t>
            </a:r>
          </a:p>
        </p:txBody>
      </p:sp>
      <p:sp>
        <p:nvSpPr>
          <p:cNvPr id="3" name="TextBox 2">
            <a:extLst>
              <a:ext uri="{FF2B5EF4-FFF2-40B4-BE49-F238E27FC236}">
                <a16:creationId xmlns:a16="http://schemas.microsoft.com/office/drawing/2014/main" id="{C3A49D94-E6C0-B1C2-F8A6-D0FFC6A6C454}"/>
              </a:ext>
            </a:extLst>
          </p:cNvPr>
          <p:cNvSpPr txBox="1"/>
          <p:nvPr/>
        </p:nvSpPr>
        <p:spPr>
          <a:xfrm>
            <a:off x="1718543" y="38921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{33}</a:t>
            </a:r>
            <a:endParaRPr lang="en-US" sz="1400" dirty="0"/>
          </a:p>
        </p:txBody>
      </p:sp>
    </p:spTree>
    <p:extLst>
      <p:ext uri="{BB962C8B-B14F-4D97-AF65-F5344CB8AC3E}">
        <p14:creationId xmlns:p14="http://schemas.microsoft.com/office/powerpoint/2010/main" val="2820943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51246-884C-03DA-F54E-D9E5D029C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E4834-438D-DDC6-D81F-D79969D2A52A}"/>
              </a:ext>
            </a:extLst>
          </p:cNvPr>
          <p:cNvSpPr>
            <a:spLocks noGrp="1"/>
          </p:cNvSpPr>
          <p:nvPr>
            <p:ph type="title"/>
          </p:nvPr>
        </p:nvSpPr>
        <p:spPr>
          <a:xfrm>
            <a:off x="1845568" y="2072607"/>
            <a:ext cx="8500865" cy="3450327"/>
          </a:xfrm>
        </p:spPr>
        <p:txBody>
          <a:bodyPr>
            <a:noAutofit/>
          </a:bodyPr>
          <a:lstStyle/>
          <a:p>
            <a:r>
              <a:rPr lang="ar-EG" sz="6000" b="0" dirty="0"/>
              <a:t>إِنَّا كَذَٰلِكَ نَفْعَلُ بِٱلْمُجْرِمِينَ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18A686-F102-7C1E-1772-CCB331497115}"/>
              </a:ext>
            </a:extLst>
          </p:cNvPr>
          <p:cNvSpPr txBox="1"/>
          <p:nvPr/>
        </p:nvSpPr>
        <p:spPr>
          <a:xfrm>
            <a:off x="2060712" y="4163672"/>
            <a:ext cx="8070575" cy="400110"/>
          </a:xfrm>
          <a:prstGeom prst="rect">
            <a:avLst/>
          </a:prstGeom>
          <a:noFill/>
        </p:spPr>
        <p:txBody>
          <a:bodyPr wrap="square">
            <a:spAutoFit/>
          </a:bodyPr>
          <a:lstStyle/>
          <a:p>
            <a:pPr algn="ctr" fontAlgn="base"/>
            <a:r>
              <a:rPr lang="en-US" sz="2000" dirty="0"/>
              <a:t>Verily that is how We shall deal with Sinners.</a:t>
            </a:r>
          </a:p>
        </p:txBody>
      </p:sp>
      <p:sp>
        <p:nvSpPr>
          <p:cNvPr id="3" name="TextBox 2">
            <a:extLst>
              <a:ext uri="{FF2B5EF4-FFF2-40B4-BE49-F238E27FC236}">
                <a16:creationId xmlns:a16="http://schemas.microsoft.com/office/drawing/2014/main" id="{E69C301E-85AA-0CF2-2066-FEDBA58C3B4E}"/>
              </a:ext>
            </a:extLst>
          </p:cNvPr>
          <p:cNvSpPr txBox="1"/>
          <p:nvPr/>
        </p:nvSpPr>
        <p:spPr>
          <a:xfrm>
            <a:off x="2632943" y="38558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{34}</a:t>
            </a:r>
            <a:endParaRPr lang="en-US" sz="1400" dirty="0"/>
          </a:p>
        </p:txBody>
      </p:sp>
    </p:spTree>
    <p:extLst>
      <p:ext uri="{BB962C8B-B14F-4D97-AF65-F5344CB8AC3E}">
        <p14:creationId xmlns:p14="http://schemas.microsoft.com/office/powerpoint/2010/main" val="17116446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9FF57-7F4F-3377-C439-DC8B7DE4E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F40B5-054C-9D1B-901E-34265F9C02A7}"/>
              </a:ext>
            </a:extLst>
          </p:cNvPr>
          <p:cNvSpPr>
            <a:spLocks noGrp="1"/>
          </p:cNvSpPr>
          <p:nvPr>
            <p:ph type="title"/>
          </p:nvPr>
        </p:nvSpPr>
        <p:spPr>
          <a:xfrm>
            <a:off x="1845568" y="2122941"/>
            <a:ext cx="8500865" cy="3450327"/>
          </a:xfrm>
        </p:spPr>
        <p:txBody>
          <a:bodyPr>
            <a:noAutofit/>
          </a:bodyPr>
          <a:lstStyle/>
          <a:p>
            <a:r>
              <a:rPr lang="ar-EG" sz="6000" b="0" dirty="0"/>
              <a:t>إِنَّهُمْ كَانُوٓا۟ إِذَا قِيلَ لَهُمْ لَآ إِلَـٰهَ إِلَّا ٱللَّهُ يَسْتَكْبِرُونَ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0EF371-60A6-5358-DE13-56EE08248E8B}"/>
              </a:ext>
            </a:extLst>
          </p:cNvPr>
          <p:cNvSpPr txBox="1"/>
          <p:nvPr/>
        </p:nvSpPr>
        <p:spPr>
          <a:xfrm>
            <a:off x="2060712" y="4539694"/>
            <a:ext cx="8070575" cy="707886"/>
          </a:xfrm>
          <a:prstGeom prst="rect">
            <a:avLst/>
          </a:prstGeom>
          <a:noFill/>
        </p:spPr>
        <p:txBody>
          <a:bodyPr wrap="square">
            <a:spAutoFit/>
          </a:bodyPr>
          <a:lstStyle/>
          <a:p>
            <a:pPr algn="ctr" fontAlgn="base"/>
            <a:r>
              <a:rPr lang="en-US" sz="2000" dirty="0"/>
              <a:t>For they, when they were told that there is no god except Allah, would puff themselves up with Pride,</a:t>
            </a:r>
          </a:p>
        </p:txBody>
      </p:sp>
      <p:sp>
        <p:nvSpPr>
          <p:cNvPr id="3" name="TextBox 2">
            <a:extLst>
              <a:ext uri="{FF2B5EF4-FFF2-40B4-BE49-F238E27FC236}">
                <a16:creationId xmlns:a16="http://schemas.microsoft.com/office/drawing/2014/main" id="{4C9A1B69-5F60-CA00-A495-0D60D4CEC06C}"/>
              </a:ext>
            </a:extLst>
          </p:cNvPr>
          <p:cNvSpPr txBox="1"/>
          <p:nvPr/>
        </p:nvSpPr>
        <p:spPr>
          <a:xfrm>
            <a:off x="4377854" y="43438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{35}</a:t>
            </a:r>
            <a:endParaRPr lang="en-US" sz="1400" dirty="0"/>
          </a:p>
        </p:txBody>
      </p:sp>
    </p:spTree>
    <p:extLst>
      <p:ext uri="{BB962C8B-B14F-4D97-AF65-F5344CB8AC3E}">
        <p14:creationId xmlns:p14="http://schemas.microsoft.com/office/powerpoint/2010/main" val="1492713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4A0A1-3B80-26B4-5EF2-9EAC593C3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296F4-D39F-1FC3-E2C9-C5513D0F1BC6}"/>
              </a:ext>
            </a:extLst>
          </p:cNvPr>
          <p:cNvSpPr>
            <a:spLocks noGrp="1"/>
          </p:cNvSpPr>
          <p:nvPr>
            <p:ph type="title"/>
          </p:nvPr>
        </p:nvSpPr>
        <p:spPr>
          <a:xfrm>
            <a:off x="1845568" y="2047440"/>
            <a:ext cx="8500865" cy="3450327"/>
          </a:xfrm>
        </p:spPr>
        <p:txBody>
          <a:bodyPr>
            <a:noAutofit/>
          </a:bodyPr>
          <a:lstStyle/>
          <a:p>
            <a:r>
              <a:rPr lang="ar-EG" sz="6000" b="0" dirty="0"/>
              <a:t>وَيَقُولُونَ أَئِنَّا لَتَارِكُوٓا۟ ءَالِهَتِنَا لِشَاعِرٍۢ مَّجْنُونٍۭ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93D35DB-87C7-8183-5702-EFD55E552F25}"/>
              </a:ext>
            </a:extLst>
          </p:cNvPr>
          <p:cNvSpPr txBox="1"/>
          <p:nvPr/>
        </p:nvSpPr>
        <p:spPr>
          <a:xfrm>
            <a:off x="2060712" y="4802731"/>
            <a:ext cx="8070575" cy="707886"/>
          </a:xfrm>
          <a:prstGeom prst="rect">
            <a:avLst/>
          </a:prstGeom>
          <a:noFill/>
        </p:spPr>
        <p:txBody>
          <a:bodyPr wrap="square">
            <a:spAutoFit/>
          </a:bodyPr>
          <a:lstStyle/>
          <a:p>
            <a:pPr algn="ctr" fontAlgn="base"/>
            <a:r>
              <a:rPr lang="en-US" sz="2000" dirty="0"/>
              <a:t>And say: "What! shall we give up our gods for the sake of a Poet possessed?"</a:t>
            </a:r>
          </a:p>
        </p:txBody>
      </p:sp>
      <p:sp>
        <p:nvSpPr>
          <p:cNvPr id="3" name="TextBox 2">
            <a:extLst>
              <a:ext uri="{FF2B5EF4-FFF2-40B4-BE49-F238E27FC236}">
                <a16:creationId xmlns:a16="http://schemas.microsoft.com/office/drawing/2014/main" id="{103A0C35-EC2A-F76E-4B86-DC9F789FF54C}"/>
              </a:ext>
            </a:extLst>
          </p:cNvPr>
          <p:cNvSpPr txBox="1"/>
          <p:nvPr/>
        </p:nvSpPr>
        <p:spPr>
          <a:xfrm>
            <a:off x="4705024" y="42767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{36}</a:t>
            </a:r>
            <a:endParaRPr lang="en-US" sz="1400" dirty="0"/>
          </a:p>
        </p:txBody>
      </p:sp>
    </p:spTree>
    <p:extLst>
      <p:ext uri="{BB962C8B-B14F-4D97-AF65-F5344CB8AC3E}">
        <p14:creationId xmlns:p14="http://schemas.microsoft.com/office/powerpoint/2010/main" val="18149855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3416-ADB8-F7D0-5C39-596E4D758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76C75-118B-18F4-B7E2-E19214FDB614}"/>
              </a:ext>
            </a:extLst>
          </p:cNvPr>
          <p:cNvSpPr>
            <a:spLocks noGrp="1"/>
          </p:cNvSpPr>
          <p:nvPr>
            <p:ph type="title"/>
          </p:nvPr>
        </p:nvSpPr>
        <p:spPr>
          <a:xfrm>
            <a:off x="1845568" y="2047440"/>
            <a:ext cx="8500865" cy="3450327"/>
          </a:xfrm>
        </p:spPr>
        <p:txBody>
          <a:bodyPr>
            <a:noAutofit/>
          </a:bodyPr>
          <a:lstStyle/>
          <a:p>
            <a:r>
              <a:rPr lang="ar-EG" sz="6000" b="0" dirty="0"/>
              <a:t>بَلْ جَآءَ بِٱلْحَقِّ وَصَدَّقَ ٱلْمُرْسَلِينَ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C9F6146-81C9-3081-BA94-A35AF1818C9E}"/>
              </a:ext>
            </a:extLst>
          </p:cNvPr>
          <p:cNvSpPr txBox="1"/>
          <p:nvPr/>
        </p:nvSpPr>
        <p:spPr>
          <a:xfrm>
            <a:off x="2060712" y="4131924"/>
            <a:ext cx="8070575" cy="707886"/>
          </a:xfrm>
          <a:prstGeom prst="rect">
            <a:avLst/>
          </a:prstGeom>
          <a:noFill/>
        </p:spPr>
        <p:txBody>
          <a:bodyPr wrap="square">
            <a:spAutoFit/>
          </a:bodyPr>
          <a:lstStyle/>
          <a:p>
            <a:pPr algn="ctr" fontAlgn="base"/>
            <a:r>
              <a:rPr lang="en-US" sz="2000" dirty="0"/>
              <a:t>Nay! he has come with the (very) Truth, and he confirms (the Message of) the messengers (before him).</a:t>
            </a:r>
          </a:p>
        </p:txBody>
      </p:sp>
      <p:sp>
        <p:nvSpPr>
          <p:cNvPr id="3" name="TextBox 2">
            <a:extLst>
              <a:ext uri="{FF2B5EF4-FFF2-40B4-BE49-F238E27FC236}">
                <a16:creationId xmlns:a16="http://schemas.microsoft.com/office/drawing/2014/main" id="{FAA55EE5-C64E-AD65-E663-E2130AC91F8E}"/>
              </a:ext>
            </a:extLst>
          </p:cNvPr>
          <p:cNvSpPr txBox="1"/>
          <p:nvPr/>
        </p:nvSpPr>
        <p:spPr>
          <a:xfrm>
            <a:off x="1845567" y="38740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{37}</a:t>
            </a:r>
            <a:endParaRPr lang="en-US" sz="1400" dirty="0"/>
          </a:p>
        </p:txBody>
      </p:sp>
    </p:spTree>
    <p:extLst>
      <p:ext uri="{BB962C8B-B14F-4D97-AF65-F5344CB8AC3E}">
        <p14:creationId xmlns:p14="http://schemas.microsoft.com/office/powerpoint/2010/main" val="1122650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142D-17FF-F4E6-1E97-122290580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CCFB3-9FD5-A152-C88D-F04DEFFE327D}"/>
              </a:ext>
            </a:extLst>
          </p:cNvPr>
          <p:cNvSpPr>
            <a:spLocks noGrp="1"/>
          </p:cNvSpPr>
          <p:nvPr>
            <p:ph type="title"/>
          </p:nvPr>
        </p:nvSpPr>
        <p:spPr>
          <a:xfrm>
            <a:off x="1845568" y="2047440"/>
            <a:ext cx="8500865" cy="3450327"/>
          </a:xfrm>
        </p:spPr>
        <p:txBody>
          <a:bodyPr>
            <a:noAutofit/>
          </a:bodyPr>
          <a:lstStyle/>
          <a:p>
            <a:r>
              <a:rPr lang="ar-EG" sz="6000" b="0" dirty="0"/>
              <a:t>إِنَّكُمْ لَذَآئِقُوا۟ ٱلْعَذَابِ ٱلْأَلِيمِ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7D34B9-0C90-9E3B-250B-869A6141D9E3}"/>
              </a:ext>
            </a:extLst>
          </p:cNvPr>
          <p:cNvSpPr txBox="1"/>
          <p:nvPr/>
        </p:nvSpPr>
        <p:spPr>
          <a:xfrm>
            <a:off x="2060712" y="4150680"/>
            <a:ext cx="8070575" cy="400110"/>
          </a:xfrm>
          <a:prstGeom prst="rect">
            <a:avLst/>
          </a:prstGeom>
          <a:noFill/>
        </p:spPr>
        <p:txBody>
          <a:bodyPr wrap="square">
            <a:spAutoFit/>
          </a:bodyPr>
          <a:lstStyle/>
          <a:p>
            <a:pPr algn="ctr" fontAlgn="base"/>
            <a:r>
              <a:rPr lang="en-US" sz="2000" dirty="0"/>
              <a:t>Ye shall indeed taste of the Grievous Penalty;-</a:t>
            </a:r>
          </a:p>
        </p:txBody>
      </p:sp>
      <p:sp>
        <p:nvSpPr>
          <p:cNvPr id="3" name="TextBox 2">
            <a:extLst>
              <a:ext uri="{FF2B5EF4-FFF2-40B4-BE49-F238E27FC236}">
                <a16:creationId xmlns:a16="http://schemas.microsoft.com/office/drawing/2014/main" id="{0882CCBB-8E6B-0270-644A-23634F71DB06}"/>
              </a:ext>
            </a:extLst>
          </p:cNvPr>
          <p:cNvSpPr txBox="1"/>
          <p:nvPr/>
        </p:nvSpPr>
        <p:spPr>
          <a:xfrm>
            <a:off x="2743189" y="39277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{38}</a:t>
            </a:r>
            <a:endParaRPr lang="en-US" sz="1400" dirty="0"/>
          </a:p>
        </p:txBody>
      </p:sp>
    </p:spTree>
    <p:extLst>
      <p:ext uri="{BB962C8B-B14F-4D97-AF65-F5344CB8AC3E}">
        <p14:creationId xmlns:p14="http://schemas.microsoft.com/office/powerpoint/2010/main" val="1767641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22</Template>
  <TotalTime>578</TotalTime>
  <Words>11867</Words>
  <Application>Microsoft Office PowerPoint</Application>
  <PresentationFormat>Widescreen</PresentationFormat>
  <Paragraphs>1451</Paragraphs>
  <Slides>367</Slides>
  <Notes>361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367</vt:i4>
      </vt:variant>
    </vt:vector>
  </HeadingPairs>
  <TitlesOfParts>
    <vt:vector size="373" baseType="lpstr">
      <vt:lpstr>Arial</vt:lpstr>
      <vt:lpstr>Arial Black</vt:lpstr>
      <vt:lpstr>Calibri</vt:lpstr>
      <vt:lpstr>Calibri Light</vt:lpstr>
      <vt:lpstr>KFGQPC Uthman Taha Naskh</vt:lpstr>
      <vt:lpstr>Office Theme</vt:lpstr>
      <vt:lpstr>PowerPoint Presentation</vt:lpstr>
      <vt:lpstr>أَعُوْذُ بِاللّٰهِ مِنَ الشَّيْطٰانِ الرَّجِيْمِ</vt:lpstr>
      <vt:lpstr>سورة يس بِسْمِ ٱللَّهِ ٱلرَّحْمَـٰنِ ٱلرَّحِيمِ</vt:lpstr>
      <vt:lpstr>وَمَآ أَنزَلْنَا عَلَىٰ قَوْمِهِ ۦ مِنۢ بَعْدِهِۦ مِن جُندٍۢ مِّنَ ٱلسَّمَآءِ وَمَا كُنَّا مُنزِلِينَ</vt:lpstr>
      <vt:lpstr>إِن كَانَتْ إِلَّا صَيْحَةًۭ وَٰحِدَةًۭ فَإِذَا هُمْ خَـٰمِدُونَ</vt:lpstr>
      <vt:lpstr>يَـٰحَسْرَةً عَلَى ٱلْعِبَادِۚ مَا يَأْتِيهِم مِّن رَّسُولٍ إِلَّا كَانُوا۟ بِهِ ۦ يَسْتَهْزِءُونَ</vt:lpstr>
      <vt:lpstr>أَلَمْ يَرَوْا۟ كَمْ أَهْلَكْنَا قَبْلَهُم مِّنَ ٱلْقُرُونِ أَنَّهُمْ إِلَيْهِمْ لَا يَرْجِعُونَ</vt:lpstr>
      <vt:lpstr>وَإِن كُلٌّۭ لَّمَّا جَمِيعٌۭ لَّدَيْنَا مُحْضَرُونَ</vt:lpstr>
      <vt:lpstr>وَءَايَةٌۭ لَّهُمُ ٱلْأَرْضُ ٱلْمَيْتَةُ أَحْيَيْنَـٰهَا وَأَخْرَجْنَا مِنْهَا حَبًّۭا فَمِنْهُ يَأْكُلُونَ</vt:lpstr>
      <vt:lpstr>وَجَعَلْنَا فِيهَا جَنَّـٰتٍۢ مِّن نَّخِيلٍۢ وَأَعْنَـٰبٍۢ وَفَجَّرْنَا فِيهَا مِنَ ٱلْعُيُونِ</vt:lpstr>
      <vt:lpstr>لِيَأْكُلُوا۟ مِن ثَمَرِهِۦ وَمَا عَمِلَتْهُ أَيْدِيهِمْ ۖ أَفَلَا يَشْكُرُونَ</vt:lpstr>
      <vt:lpstr>سُبْحَـٰنَ ٱلَّذِى خَلَقَ ٱلْأَزْوَٰجَ كُلَّهَا مِمَّا تُنۢبِتُ ٱلْأَرْضُ وَمِنْ أَنفُسِهِمْ وَمِمَّا لَا يَعْلَمُونَ</vt:lpstr>
      <vt:lpstr>وَءَايَةٌۭ لَّهُمُ ٱلَّيْلُ نَسْلَخُ مِنْهُ ٱلنَّهَارَ فَإِذَا هُم مُّظْلِمُونَ</vt:lpstr>
      <vt:lpstr>وَٱلشَّمْسُ تَجْرِى لِمُسْتَقَرٍّۢ لَّهَاۚ ذَٰلِكَ تَقْدِيرُ ٱلْعَزِيزِ ٱلْعَلِيمِ</vt:lpstr>
      <vt:lpstr>وَٱلْقَمَرَ قَدَّرْنَـٰهُ مَنَازِلَ حَتَّىٰ عَادَ كَٱلْعُرْجُونِ ٱلْقَدِيمِ</vt:lpstr>
      <vt:lpstr>لَا ٱلشَّمْسُ يَنۢبَغِى لَهَآ أَن تُدْرِكَ ٱلْقَمَرَ وَلَا ٱلَّيْلُ سَابِقُ ٱلنَّهَارِۚ وَكُلٌّۭ فِى فَلَكٍۢ يَسْبَحُونَ</vt:lpstr>
      <vt:lpstr>وَءَايَةٌۭ لَّهُمْ أَنَّا حَمَلْنَا ذُرِّيَّتَهُمْ فِى ٱلْفُلْكِ ٱلْمَشْحُونِ</vt:lpstr>
      <vt:lpstr>وَخَلَقْنَا لَهُم مِّن مِّثْلِهِۦ مَا يَرْكَبُونَ</vt:lpstr>
      <vt:lpstr>وَإِن نَّشَأْ نُغْرِقْهُمْ فَلَا صَرِيخَ لَهُمْ وَلَا هُمْ يُنقَذُونَ</vt:lpstr>
      <vt:lpstr>إِلَّا رَحْمَةًۭ مِّنَّا وَمَتَـٰعًا إِلَىٰ حِينٍۢ</vt:lpstr>
      <vt:lpstr>وَإِذَا قِيلَ لَهُمُ ٱتَّقُوا۟ مَا بَيْنَ أَيْدِيكُمْ وَمَا خَلْفَكُمْ لَعَلَّكُمْ تُرْحَمُونَ</vt:lpstr>
      <vt:lpstr>وَمَا تَأْتِيهِم مِّنْ ءَايَةٍۢ مِّنْ ءَايَـٰتِ رَبِّهِمْ إِلَّا كَانُوا۟ عَنْهَا مُعْرِضِينَ</vt:lpstr>
      <vt:lpstr>وَإِذَا قِيلَ لَهُمْ أَنفِقُوا۟ مِمَّا رَزَقَكُمُ ٱللَّهُ قَالَ ٱلَّذِينَ كَفَرُوا۟ لِلَّذِينَ ءَامَنُوٓا۟ أَنُطْعِمُ مَن لَّوْ يَشَآءُ ٱللَّهُ أَطْعَمَهُۥٓ إِنْ أَنتُمْ إِلَّا فِى ضَلَـٰلٍۢ مُّبِينٍۢ</vt:lpstr>
      <vt:lpstr>وَيَقُولُونَ مَتَىٰ هَـٰذَا ٱلْوَعْدُ إِن كُنتُمْ صَـٰدِقِينَ</vt:lpstr>
      <vt:lpstr>مَا يَنظُرُونَ إِلَّا صَيْحَةًۭ وَٰحِدَةًۭ تَأْخُذُهُمْ وَهُمْ يَخِصِّمُونَ</vt:lpstr>
      <vt:lpstr>فَلَا يَسْتَطِيعُونَ تَوْصِيَةًۭ وَلَآ إِلَىٰٓ أَهْلِهِمْ يَرْجِعُونَ</vt:lpstr>
      <vt:lpstr>وَنُفِخَ فِى ٱلصُّورِ فَإِذَا هُم مِّنَ ٱلْأَجْدَاثِ إِلَىٰ رَبِّهِمْ يَنسِلُونَ</vt:lpstr>
      <vt:lpstr>قَالُوا۟ يَـٰوَيْلَنَا مَنۢ بَعَثَنَا مِن مَّرْقَدِنَا ۜ ۗ هَـٰذَا مَا وَعَدَ ٱلرَّحْمَـٰنُ وَصَدَقَ ٱلْمُرْسَلُونَ</vt:lpstr>
      <vt:lpstr>إِن كَانَتْ إِلَّا صَيْحَةًۭ وَٰحِدَةًۭ فَإِذَا هُمْ جَمِيعٌۭ لَّدَيْنَا مُحْضَرُونَ</vt:lpstr>
      <vt:lpstr>فَٱلْيَوْمَ لَا تُظْلَمُ نَفْسٌۭ شَيْـًۭٔا وَلَا تُجْزَوْنَ إِلَّا مَا كُنتُمْ تَعْمَلُونَ</vt:lpstr>
      <vt:lpstr>إِنَّ أَصْحَـٰبَ ٱلْجَنَّةِ ٱلْيَوْمَ فِى شُغُلٍۢ فَـٰكِهُونَ</vt:lpstr>
      <vt:lpstr>هُمْ وَأَزْوَٰجُهُمْ فِى ظِلَـٰلٍ عَلَى ٱلْأَرَآئِكِ مُتَّكِـُٔونَ</vt:lpstr>
      <vt:lpstr>لَهُمْ فِيهَا فَـٰكِهَةٌۭ وَلَهُم مَّا يَدَّعُونَ</vt:lpstr>
      <vt:lpstr>سَلَـٰمٌۭ قَوْلًۭا مِّن رَّبٍّۢ رَّحِيمٍۢ</vt:lpstr>
      <vt:lpstr>وَٱمْتَـٰزُوا۟ ٱلْيَوْمَ أَيُّهَا ٱلْمُجْرِمُونَ</vt:lpstr>
      <vt:lpstr>أَلَمْ أَعْهَدْ إِلَيْكُمْ يَـٰبَنِىٓ ءَادَمَ أَن لَّا تَعْبُدُوا۟ ٱلشَّيْطَـٰنَ ۖ إِنَّهُۥ لَكُمْ عَدُوٌّۭ مُّبِينٌۭ</vt:lpstr>
      <vt:lpstr>وَأَنِ ٱعْبُدُونِىۚ هَـٰذَا صِرَٰطٌۭ مُّسْتَقِيمٌۭ</vt:lpstr>
      <vt:lpstr>وَلَقَدْ أَضَلَّ مِنكُمْ جِبِلًّۭا كَثِيرًاۖ أَفَلَمْ تَكُونُوا۟ تَعْقِلُونَ</vt:lpstr>
      <vt:lpstr>هَـٰذِهِۦ جَهَنَّمُ ٱلَّتِى كُنتُمْ تُوعَدُونَ</vt:lpstr>
      <vt:lpstr>ٱصْلَوْهَا ٱلْيَوْمَ بِمَا كُنتُمْ تَكْفُرُونَ</vt:lpstr>
      <vt:lpstr>ٱلْيَوْمَ نَخْتِمُ عَلَىٰٓ أَفْوَٰهِهِمْ وَتُكَلِّمُنَآ أَيْدِيهِمْ وَتَشْهَدُ أَرْجُلُهُم بِمَا كَانُوا۟ يَكْسِبُونَ</vt:lpstr>
      <vt:lpstr>وَلَوْ نَشَآءُ لَطَمَسْنَا عَلَىٰٓ أَعْيُنِهِمْ فَٱسْتَبَقُوا۟ ٱلصِّرَٰطَ فَأَنَّىٰ يُبْصِرُونَ</vt:lpstr>
      <vt:lpstr>وَلَوْ نَشَآءُ لَمَسَخْنَـٰهُمْ عَلَىٰ مَكَانَتِهِمْ فَمَا ٱسْتَطَـٰعُوا۟ مُضِيًّۭا وَلَا يَرْجِعُونَ</vt:lpstr>
      <vt:lpstr>وَمَن نُّعَمِّرْهُ نُنَكِّسْهُ فِى ٱلْخَلْقِۖ أَفَلَا يَعْقِلُونَ</vt:lpstr>
      <vt:lpstr>وَمَا عَلَّمْنَـٰهُ ٱلشِّعْرَ وَمَا يَنۢبَغِى لَهُۥٓ ۚ إِنْ هُوَ إِلَّا ذِكْرٌۭ وَقُرْءَانٌۭ مُّبِينٌۭ</vt:lpstr>
      <vt:lpstr>لِّيُنذِرَ مَن كَانَ حَيًّۭا وَيَحِقَّ ٱلْقَوْلُ عَلَى ٱلْكَـٰفِرِينَ</vt:lpstr>
      <vt:lpstr>أَوَلَمْ يَرَوْا۟ أَنَّا خَلَقْنَا لَهُم مِّمَّا عَمِلَتْ أَيْدِينَآ أَنْعَـٰمًۭا فَهُمْ لَهَا مَـٰلِكُونَ</vt:lpstr>
      <vt:lpstr>وَذَلَّلْنَـٰهَا لَهُمْ فَمِنْهَا رَكُوبُهُمْ وَمِنْهَا يَأْكُلُونَ</vt:lpstr>
      <vt:lpstr>وَلَهُمْ فِيهَا مَنَـٰفِعُ وَمَشَارِبُ ۖ أَفَلَا يَشْكُرُونَ</vt:lpstr>
      <vt:lpstr>وَٱتَّخَذُوا۟ مِن دُونِ ٱللَّهِ ءَالِهَةًۭ لَّعَلَّهُمْ يُنصَرُونَ</vt:lpstr>
      <vt:lpstr>لَا يَسْتَطِيعُونَ نَصْرَهُمْ وَهُمْ لَهُمْ جُندٌۭ مُّحْضَرُونَ</vt:lpstr>
      <vt:lpstr>فَلَا يَحْزُنكَ قَوْلُهُمْ ۘ إِنَّا نَعْلَمُ مَا يُسِرُّونَ وَمَا يُعْلِنُونَ</vt:lpstr>
      <vt:lpstr>أَوَلَمْ يَرَ ٱلْإِنسَـٰنُ أَنَّا خَلَقْنَـٰهُ مِن نُّطْفَةٍۢ فَإِذَا هُوَ خَصِيمٌۭ مُّبِينٌۭ</vt:lpstr>
      <vt:lpstr>وَضَرَبَ لَنَا مَثَلًۭا وَنَسِىَ خَلْقَهُۥ ۖ قَالَ مَن يُحْىِ ٱلْعِظَـٰمَ وَهِىَ رَمِيمٌۭ</vt:lpstr>
      <vt:lpstr>قُلْ يُحْيِيهَا ٱلَّذِىٓ أَنشَأَهَآ أَوَّلَ مَرَّةٍۢ ۖ وَهُوَ بِكُلِّ خَلْقٍ عَلِيمٌ</vt:lpstr>
      <vt:lpstr>ٱلَّذِى جَعَلَ لَكُم مِّنَ ٱلشَّجَرِ ٱلْأَخْضَرِ نَارًۭا فَإِذَآ أَنتُم مِّنْهُ تُوقِدُونَ</vt:lpstr>
      <vt:lpstr>أَوَلَيْسَ ٱلَّذِى خَلَقَ ٱلسَّمَـٰوَٰتِ وَٱلْأَرْضَ بِقَـٰدِرٍ عَلَىٰٓ أَن يَخْلُقَ مِثْلَهُمۚ بَلَىٰ وَهُوَ ٱلْخَلَّـٰقُ ٱلْعَلِيمُ</vt:lpstr>
      <vt:lpstr>إِنَّمَآ أَمْرُهُۥٓ إِذَآ أَرَادَ شَيْـًٔا أَن يَقُولَ لَهُۥ كُن فَيَكُونُ</vt:lpstr>
      <vt:lpstr>فَسُبْحَـٰنَ ٱلَّذِى بِيَدِهِۦ مَلَكُوتُ كُلِّ شَىْءٍۢ وَإِلَيْهِ تُرْجَعُونَ</vt:lpstr>
      <vt:lpstr>صدقَ اللهُ العليُّ العظيم</vt:lpstr>
      <vt:lpstr>سورة الصافات بِسْمِ ٱللَّهِ ٱلرَّحْمَـٰنِ ٱلرَّحِيمِ</vt:lpstr>
      <vt:lpstr>وَٱلصَّـٰٓفَّـٰتِ صَفًّۭا</vt:lpstr>
      <vt:lpstr>فَٱلزَّٰجِرَٰتِ زَجْرًۭا</vt:lpstr>
      <vt:lpstr>فَٱلتَّـٰلِيَـٰتِ ذِكْرًا</vt:lpstr>
      <vt:lpstr>إِنَّ إِلَـٰهَكُمْ لَوَٰحِدٌۭ</vt:lpstr>
      <vt:lpstr>رَّبُّ ٱلسَّمَـٰوَٰتِ وَٱلْأَرْضِ وَمَا بَيْنَهُمَا وَرَبُّ ٱلْمَشَـٰرِقِ</vt:lpstr>
      <vt:lpstr>إِنَّا زَيَّنَّا ٱلسَّمَآءَ ٱلدُّنْيَا بِزِينَةٍ ٱلْكَوَاكِبِ</vt:lpstr>
      <vt:lpstr>وَحِفْظًۭا مِّن كُلِّ شَيْطَـٰنٍۢ مَّارِدٍۢ</vt:lpstr>
      <vt:lpstr>لَّا يَسَّمَّعُونَ إِلَى ٱلْمَلَإِ ٱلْأَعْلَىٰ وَيُقْذَفُونَ مِن كُلِّ جَانِبٍۢ</vt:lpstr>
      <vt:lpstr>دُحُورًۭاۖ وَلَهُمْ عَذَابٌۭ وَاصِبٌ</vt:lpstr>
      <vt:lpstr>إِلَّا مَنْ خَطِفَ ٱلْخَطْفَةَ فَأَتْبَعَهُۥ شِهَابٌۭ ثَاقِبٌۭ</vt:lpstr>
      <vt:lpstr>فَٱسْتَفْتِهِمْ أَهُمْ أَشَدُّ خَلْقًا أَم مَّنْ خَلَقْنَآ ۚ إِنَّا خَلَقْنَـٰهُم مِّن طِينٍۢ لَّازِبٍۭ</vt:lpstr>
      <vt:lpstr>بَلْ عَجِبْتَ وَيَسْخَرُونَ</vt:lpstr>
      <vt:lpstr>وَإِذَا ذُكِّرُوا۟ لَا يَذْكُرُونَ</vt:lpstr>
      <vt:lpstr>وَإِذَا رَأَوْا۟ ءَايَةًۭ يَسْتَسْخِرُونَ</vt:lpstr>
      <vt:lpstr>وَقَالُوٓا۟ إِنْ هَـٰذَآ إِلَّا سِحْرٌۭ مُّبِينٌ</vt:lpstr>
      <vt:lpstr>أَءِذَا مِتْنَا وَكُنَّا تُرَابًۭا وَعِظَـٰمًا أَءِنَّا لَمَبْعُوثُونَ</vt:lpstr>
      <vt:lpstr>أَوَءَابَآؤُنَا ٱلْأَوَّلُونَ</vt:lpstr>
      <vt:lpstr>قُلْ نَعَمْ وَأَنتُمْ دَٰخِرُونَ</vt:lpstr>
      <vt:lpstr>فَإِنَّمَا هِىَ زَجْرَةٌۭ وَٰحِدَةٌۭ فَإِذَا هُمْ يَنظُرُونَ</vt:lpstr>
      <vt:lpstr>وَقَالُوا۟ يَـٰوَيْلَنَا هَـٰذَا يَوْمُ ٱلدِّينِ</vt:lpstr>
      <vt:lpstr>هَـٰذَا يَوْمُ ٱلْفَصْلِ ٱلَّذِى كُنتُم بِهِۦ تُكَذِّبُونَ</vt:lpstr>
      <vt:lpstr>ٱحْشُرُوا۟ ٱلَّذِينَ ظَلَمُوا۟ وَأَزْوَٰجَهُمْ وَمَا كَانُوا۟ يَعْبُدُونَ</vt:lpstr>
      <vt:lpstr>مِن دُونِ ٱللَّهِ فَٱهْدُوهُمْ إِلَىٰ صِرَٰطِ ٱلْجَحِيمِ</vt:lpstr>
      <vt:lpstr>وَقِفُوهُمْ ۖ إِنَّهُم مَّسْـُٔولُونَ</vt:lpstr>
      <vt:lpstr>مَا لَكُمْ لَا تَنَاصَرُونَ</vt:lpstr>
      <vt:lpstr>بَلْ هُمُ ٱلْيَوْمَ مُسْتَسْلِمُونَ</vt:lpstr>
      <vt:lpstr>وَأَقْبَلَ بَعْضُهُمْ عَلَىٰ بَعْضٍۢ يَتَسَآءَلُونَ</vt:lpstr>
      <vt:lpstr>قَالُوٓا۟ إِنَّكُمْ كُنتُمْ تَأْتُونَنَا عَنِ ٱلْيَمِينِ</vt:lpstr>
      <vt:lpstr>قَالُوا۟ بَل لَّمْ تَكُونُوا۟ مُؤْمِنِينَ</vt:lpstr>
      <vt:lpstr>وَمَا كَانَ لَنَا عَلَيْكُم مِّن سُلْطَـٰنٍۭۖ بَلْ كُنتُمْ قَوْمًۭا طَـٰغِينَ</vt:lpstr>
      <vt:lpstr>فَحَقَّ عَلَيْنَا قَوْلُ رَبِّنَآ ۖ إِنَّا لَذَآئِقُونَ</vt:lpstr>
      <vt:lpstr>فَأَغْوَيْنَـٰكُمْ إِنَّا كُنَّا غَـٰوِينَ</vt:lpstr>
      <vt:lpstr>فَإِنَّهُمْ يَوْمَئِذٍۢ فِى ٱلْعَذَابِ مُشْتَرِكُونَ</vt:lpstr>
      <vt:lpstr>إِنَّا كَذَٰلِكَ نَفْعَلُ بِٱلْمُجْرِمِينَ</vt:lpstr>
      <vt:lpstr>إِنَّهُمْ كَانُوٓا۟ إِذَا قِيلَ لَهُمْ لَآ إِلَـٰهَ إِلَّا ٱللَّهُ يَسْتَكْبِرُونَ</vt:lpstr>
      <vt:lpstr>وَيَقُولُونَ أَئِنَّا لَتَارِكُوٓا۟ ءَالِهَتِنَا لِشَاعِرٍۢ مَّجْنُونٍۭ</vt:lpstr>
      <vt:lpstr>بَلْ جَآءَ بِٱلْحَقِّ وَصَدَّقَ ٱلْمُرْسَلِينَ</vt:lpstr>
      <vt:lpstr>إِنَّكُمْ لَذَآئِقُوا۟ ٱلْعَذَابِ ٱلْأَلِيمِ</vt:lpstr>
      <vt:lpstr>وَمَا تُجْزَوْنَ إِلَّا مَا كُنتُمْ تَعْمَلُونَ</vt:lpstr>
      <vt:lpstr>إِلَّا عِبَادَ ٱللَّهِ ٱلْمُخْلَصِينَ</vt:lpstr>
      <vt:lpstr>أُو۟لَـٰٓئِكَ لَهُمْ رِزْقٌۭ مَّعْلُومٌۭ</vt:lpstr>
      <vt:lpstr>فَوَٰكِهُۖ وَهُم مُّكْرَمُونَ</vt:lpstr>
      <vt:lpstr>فِى جَنَّـٰتِ ٱلنَّعِيمِ</vt:lpstr>
      <vt:lpstr>عَلَىٰ سُرُرٍۢ مُّتَقَـٰبِلِينَ</vt:lpstr>
      <vt:lpstr>يُطَافُ عَلَيْهِم بِكَأْسٍۢ مِّن مَّعِينٍۭ</vt:lpstr>
      <vt:lpstr>بَيْضَآءَ لَذَّةٍۢ لِّلشَّـٰرِبِينَ</vt:lpstr>
      <vt:lpstr>لَا فِيهَا غَوْلٌۭ وَلَا هُمْ عَنْهَا يُنزَفُونَ</vt:lpstr>
      <vt:lpstr>وَعِندَهُمْ قَـٰصِرَٰتُ ٱلطَّرْفِ عِينٌۭ</vt:lpstr>
      <vt:lpstr>كَأَنَّهُنَّ بَيْضٌۭ مَّكْنُونٌۭ</vt:lpstr>
      <vt:lpstr>فَأَقْبَلَ بَعْضُهُمْ عَلَىٰ بَعْضٍۢ يَتَسَآءَلُونَ</vt:lpstr>
      <vt:lpstr>قَالَ قَآئِلٌۭ مِّنْهُمْ إِنِّى كَانَ لِى قَرِينٌۭ</vt:lpstr>
      <vt:lpstr>يَقُولُ أَءِنَّكَ لَمِنَ ٱلْمُصَدِّقِينَ</vt:lpstr>
      <vt:lpstr>أَءِذَا مِتْنَا وَكُنَّا تُرَابًۭا وَعِظَـٰمًا أَءِنَّا لَمَدِينُونَ</vt:lpstr>
      <vt:lpstr>قَالَ هَلْ أَنتُم مُّطَّلِعُونَ</vt:lpstr>
      <vt:lpstr>فَٱطَّلَعَ فَرَءَاهُ فِى سَوَآءِ ٱلْجَحِيمِ</vt:lpstr>
      <vt:lpstr>قَالَ تَٱللَّهِ إِن كِدتَّ لَتُرْدِينِ</vt:lpstr>
      <vt:lpstr>وَلَوْلَا نِعْمَةُ رَبِّى لَكُنتُ مِنَ ٱلْمُحْضَرِينَ</vt:lpstr>
      <vt:lpstr>أَفَمَا نَحْنُ بِمَيِّتِينَ</vt:lpstr>
      <vt:lpstr>إِلَّا مَوْتَتَنَا ٱلْأُولَىٰ وَمَا نَحْنُ بِمُعَذَّبِينَ</vt:lpstr>
      <vt:lpstr>إِنَّ هَـٰذَا لَهُوَ ٱلْفَوْزُ ٱلْعَظِيمُ</vt:lpstr>
      <vt:lpstr>لِمِثْلِ هَـٰذَا فَلْيَعْمَلِ ٱلْعَـٰمِلُونَ</vt:lpstr>
      <vt:lpstr>أَذَٰلِكَ خَيْرٌۭ نُّزُلًا أَمْ شَجَرَةُ ٱلزَّقُّومِ</vt:lpstr>
      <vt:lpstr>إِنَّا جَعَلْنَـٰهَا فِتْنَةًۭ لِّلظَّـٰلِمِينَ</vt:lpstr>
      <vt:lpstr>إِنَّهَا شَجَرَةٌۭ تَخْرُجُ فِىٓ أَصْلِ ٱلْجَحِيمِ</vt:lpstr>
      <vt:lpstr>طَلْعُهَا كَأَنَّهُۥ رُءُوسُ ٱلشَّيَـٰطِينِ</vt:lpstr>
      <vt:lpstr>فَإِنَّهُمْ لَـَٔاكِلُونَ مِنْهَا فَمَالِـُٔونَ مِنْهَا ٱلْبُطُونَ</vt:lpstr>
      <vt:lpstr>ثُمَّ إِنَّ لَهُمْ عَلَيْهَا لَشَوْبًۭا مِّنْ حَمِيمٍۢ</vt:lpstr>
      <vt:lpstr>ثُمَّ إِنَّ مَرْجِعَهُمْ لَإِلَى ٱلْجَحِيمِ</vt:lpstr>
      <vt:lpstr>إِنَّهُمْ أَلْفَوْا۟ ءَابَآءَهُمْ ضَآلِّينَ</vt:lpstr>
      <vt:lpstr>فَهُمْ عَلَىٰٓ ءَاثَـٰرِهِمْ يُهْرَعُونَ</vt:lpstr>
      <vt:lpstr>وَلَقَدْ ضَلَّ قَبْلَهُمْ أَكْثَرُ ٱلْأَوَّلِينَ</vt:lpstr>
      <vt:lpstr>وَلَقَدْ أَرْسَلْنَا فِيهِم مُّنذِرِينَ</vt:lpstr>
      <vt:lpstr>فَٱنظُرْ كَيْفَ كَانَ عَـٰقِبَةُ ٱلْمُنذَرِينَ</vt:lpstr>
      <vt:lpstr>إِلَّا عِبَادَ ٱللَّهِ ٱلْمُخْلَصِينَ</vt:lpstr>
      <vt:lpstr>وَلَقَدْ نَادَىٰنَا نُوحٌۭ فَلَنِعْمَ ٱلْمُجِيبُونَ</vt:lpstr>
      <vt:lpstr>وَنَجَّيْنَـٰهُ وَأَهْلَهُۥ مِنَ ٱلْكَرْبِ ٱلْعَظِيمِ</vt:lpstr>
      <vt:lpstr>وَجَعَلْنَا ذُرِّيَّتَهُۥ هُمُ ٱلْبَاقِينَ</vt:lpstr>
      <vt:lpstr>وَتَرَكْنَا عَلَيْهِ فِى ٱلْـَٔاخِرِينَ</vt:lpstr>
      <vt:lpstr>سَلَـٰمٌ عَلَىٰ نُوحٍۢ فِى ٱلْعَـٰلَمِينَ</vt:lpstr>
      <vt:lpstr>إِنَّا كَذَٰلِكَ نَجْزِى ٱلْمُحْسِنِينَ</vt:lpstr>
      <vt:lpstr>إِنَّهُۥ مِنْ عِبَادِنَا ٱلْمُؤْمِنِينَ</vt:lpstr>
      <vt:lpstr>ثُمَّ أَغْرَقْنَا ٱلْـَٔاخَرِينَ</vt:lpstr>
      <vt:lpstr>وَإِنَّ مِن شِيعَتِهِۦ لَإِبْرَٰهِيمَ</vt:lpstr>
      <vt:lpstr>إِذْ جَآءَ رَبَّهُۥ بِقَلْبٍۢ سَلِيمٍ</vt:lpstr>
      <vt:lpstr>إِذْ قَالَ لِأَبِيهِ وَقَوْمِهِۦ مَاذَا تَعْبُدُونَ</vt:lpstr>
      <vt:lpstr>أَئِفْكًا ءَالِهَةًۭ دُونَ ٱللَّهِ تُرِيدُونَ</vt:lpstr>
      <vt:lpstr>فَمَا ظَنُّكُم بِرَبِّ ٱلْعَـٰلَمِينَ</vt:lpstr>
      <vt:lpstr>فَنَظَرَ نَظْرَةًۭ فِى ٱلنُّجُومِ</vt:lpstr>
      <vt:lpstr>فَقَالَ إِنِّى سَقِيمٌۭ</vt:lpstr>
      <vt:lpstr>فَتَوَلَّوْا۟ عَنْهُ مُدْبِرِينَ</vt:lpstr>
      <vt:lpstr>فَرَاغَ إِلَىٰٓ ءَالِهَتِهِمْ فَقَالَ أَلَا تَأْكُلُونَ</vt:lpstr>
      <vt:lpstr>مَا لَكُمْ لَا تَنطِقُونَ</vt:lpstr>
      <vt:lpstr>فَرَاغَ عَلَيْهِمْ ضَرْبًۢا بِٱلْيَمِينِ</vt:lpstr>
      <vt:lpstr>فَأَقْبَلُوٓا۟ إِلَيْهِ يَزِفُّونَ</vt:lpstr>
      <vt:lpstr>قَالَ أَتَعْبُدُونَ مَا تَنْحِتُونَ</vt:lpstr>
      <vt:lpstr>وَٱللَّهُ خَلَقَكُمْ وَمَا تَعْمَلُونَ</vt:lpstr>
      <vt:lpstr>قَالُوا۟ ٱبْنُوا۟ لَهُۥ بُنْيَـٰنًۭا فَأَلْقُوهُ فِى ٱلْجَحِيمِ</vt:lpstr>
      <vt:lpstr>فَأَرَادُوا۟ بِهِۦ كَيْدًۭا فَجَعَلْنَـٰهُمُ ٱلْأَسْفَلِينَ</vt:lpstr>
      <vt:lpstr>وَقَالَ إِنِّى ذَاهِبٌ إِلَىٰ رَبِّى سَيَهْدِينِ</vt:lpstr>
      <vt:lpstr>رَبِّ هَبْ لِى مِنَ ٱلصَّـٰلِحِينَ</vt:lpstr>
      <vt:lpstr>فَبَشَّرْنَـٰهُ بِغُلَـٰمٍ حَلِيمٍۢ</vt:lpstr>
      <vt:lpstr>فَلَمَّا بَلَغَ مَعَهُ ٱلسَّعْىَ قَالَ يَـٰبُنَىَّ إِنِّىٓ أَرَىٰ فِى ٱلْمَنَامِ أَنِّىٓ أَذْبَحُكَ فَٱنظُرْ مَاذَا تَرَىٰۚ قَالَ يَـٰٓأَبَتِ ٱفْعَلْ مَا تُؤْمَرُۖ سَتَجِدُنِىٓ إِن شَآءَ ٱللَّهُ مِنَ ٱلصَّـٰبِرِينَ</vt:lpstr>
      <vt:lpstr>فَلَمَّآ أَسْلَمَا وَتَلَّهُۥ لِلْجَبِينِ</vt:lpstr>
      <vt:lpstr>وَنَـٰدَيْنَـٰهُ أَن يَـٰٓإِبْرَٰهِيمُ</vt:lpstr>
      <vt:lpstr>قَدْ صَدَّقْتَ ٱلرُّءْيَآۚ إِنَّا كَذَٰلِكَ نَجْزِى ٱلْمُحْسِنِينَ</vt:lpstr>
      <vt:lpstr>إِنَّ هَـٰذَا لَهُوَ ٱلْبَلَـٰٓؤُا۟ ٱلْمُبِينُ</vt:lpstr>
      <vt:lpstr>وَفَدَيْنَـٰهُ بِذِبْحٍ عَظِيمٍۢ</vt:lpstr>
      <vt:lpstr>وَتَرَكْنَا عَلَيْهِ فِى ٱلْـَٔاخِرِينَ</vt:lpstr>
      <vt:lpstr>سَلَـٰمٌ عَلَىٰٓ إِبْرَٰهِيمَ</vt:lpstr>
      <vt:lpstr>كَذَٰلِكَ نَجْزِى ٱلْمُحْسِنِينَ</vt:lpstr>
      <vt:lpstr>إِنَّهُۥ مِنْ عِبَادِنَا ٱلْمُؤْمِنِينَ</vt:lpstr>
      <vt:lpstr>وَبَشَّرْنَـٰهُ بِإِسْحَـٰقَ نَبِيًّۭا مِّنَ ٱلصَّـٰلِحِينَ</vt:lpstr>
      <vt:lpstr>وَبَـٰرَكْنَا عَلَيْهِ وَعَلَىٰٓ إِسْحَـٰقَۚ وَمِن ذُرِّيَّتِهِمَا مُحْسِنٌۭ وَظَالِمٌۭ لِّنَفْسِهِۦ مُبِينٌۭ</vt:lpstr>
      <vt:lpstr>وَلَقَدْ مَنَنَّا عَلَىٰ مُوسَىٰ وَهَـٰرُونَ</vt:lpstr>
      <vt:lpstr>وَنَجَّيْنَـٰهُمَا وَقَوْمَهُمَا مِنَ ٱلْكَرْبِ ٱلْعَظِيمِ</vt:lpstr>
      <vt:lpstr>وَنَصَرْنَـٰهُمْ فَكَانُوا۟ هُمُ ٱلْغَـٰلِبِينَ</vt:lpstr>
      <vt:lpstr>وَءَاتَيْنَـٰهُمَا ٱلْكِتَـٰبَ ٱلْمُسْتَبِينَ</vt:lpstr>
      <vt:lpstr>وَهَدَيْنَـٰهُمَا ٱلصِّرَٰطَ ٱلْمُسْتَقِيمَ</vt:lpstr>
      <vt:lpstr>وَتَرَكْنَا عَلَيْهِمَا فِى ٱلْـَٔاخِرِينَ</vt:lpstr>
      <vt:lpstr>سَلَـٰمٌ عَلَىٰ مُوسَىٰ وَهَـٰرُونَ</vt:lpstr>
      <vt:lpstr>إِنَّا كَذَٰلِكَ نَجْزِى ٱلْمُحْسِنِينَ</vt:lpstr>
      <vt:lpstr>إِنَّهُمَا مِنْ عِبَادِنَا ٱلْمُؤْمِنِينَ</vt:lpstr>
      <vt:lpstr>وَإِنَّ إِلْيَاسَ لَمِنَ ٱلْمُرْسَلِينَ</vt:lpstr>
      <vt:lpstr>إِذْ قَالَ لِقَوْمِهِۦٓ أَلَا تَتَّقُونَ</vt:lpstr>
      <vt:lpstr>أَتَدْعُونَ بَعْلًۭا وَتَذَرُونَ أَحْسَنَ ٱلْخَـٰلِقِينَ</vt:lpstr>
      <vt:lpstr>ٱللَّهَ رَبَّكُمْ وَرَبَّ ءَابَآئِكُمُ ٱلْأَوَّلِينَ</vt:lpstr>
      <vt:lpstr>فَكَذَّبُوهُ فَإِنَّهُمْ لَمُحْضَرُونَ</vt:lpstr>
      <vt:lpstr>إِلَّا عِبَادَ ٱللَّهِ ٱلْمُخْلَصِينَ</vt:lpstr>
      <vt:lpstr>وَتَرَكْنَا عَلَيْهِ فِى ٱلْـَٔاخِرِينَ</vt:lpstr>
      <vt:lpstr>سَلَـٰمٌ عَلَىٰٓ إِلْ يَاسِينَ</vt:lpstr>
      <vt:lpstr>إِنَّا كَذَٰلِكَ نَجْزِى ٱلْمُحْسِنِينَ</vt:lpstr>
      <vt:lpstr>إِنَّهُۥ مِنْ عِبَادِنَا ٱلْمُؤْمِنِينَ</vt:lpstr>
      <vt:lpstr>وَإِنَّ لُوطًۭا لَّمِنَ ٱلْمُرْسَلِينَ</vt:lpstr>
      <vt:lpstr>إِذْ نَجَّيْنَـٰهُ وَأَهْلَهُۥٓ أَجْمَعِينَ</vt:lpstr>
      <vt:lpstr>إِلَّا عَجُوزًۭا فِى ٱلْغَـٰبِرِينَ</vt:lpstr>
      <vt:lpstr>ثُمَّ دَمَّرْنَا ٱلْـَٔاخَرِينَ</vt:lpstr>
      <vt:lpstr>وَإِنَّكُمْ لَتَمُرُّونَ عَلَيْهِم مُّصْبِحِينَ</vt:lpstr>
      <vt:lpstr>وَبِٱلَّيْلِۗ أَفَلَا تَعْقِلُونَ</vt:lpstr>
      <vt:lpstr>وَإِنَّ يُونُسَ لَمِنَ ٱلْمُرْسَلِينَ</vt:lpstr>
      <vt:lpstr>إِذْ أَبَقَ إِلَى ٱلْفُلْكِ ٱلْمَشْحُونِ</vt:lpstr>
      <vt:lpstr>فَسَاهَمَ فَكَانَ مِنَ ٱلْمُدْحَضِينَ</vt:lpstr>
      <vt:lpstr>فَٱلْتَقَمَهُ ٱلْحُوتُ وَهُوَ مُلِيمٌۭ</vt:lpstr>
      <vt:lpstr>فَلَوْلَآ أَنَّهُۥ كَانَ مِنَ ٱلْمُسَبِّحِينَ</vt:lpstr>
      <vt:lpstr>لَلَبِثَ فِى بَطْنِهِۦٓ إِلَىٰ يَوْمِ يُبْعَثُونَ</vt:lpstr>
      <vt:lpstr>فَنَبَذْنَـٰهُ بِٱلْعَرَآءِ وَهُوَ سَقِيمٌۭ</vt:lpstr>
      <vt:lpstr>وَأَنۢبَتْنَا عَلَيْهِ شَجَرَةًۭ مِّن يَقْطِينٍۢ</vt:lpstr>
      <vt:lpstr>وَأَرْسَلْنَـٰهُ إِلَىٰ مِا۟ئَةِ أَلْفٍ أَوْ يَزِيدُونَ</vt:lpstr>
      <vt:lpstr>فَـَٔامَنُوا۟ فَمَتَّعْنَـٰهُمْ إِلَىٰ حِينٍۢ</vt:lpstr>
      <vt:lpstr>فَٱسْتَفْتِهِمْ أَلِرَبِّكَ ٱلْبَنَاتُ وَلَهُمُ ٱلْبَنُونَ</vt:lpstr>
      <vt:lpstr>أَمْ خَلَقْنَا ٱلْمَلَـٰٓئِكَةَ إِنَـٰثًۭا وَهُمْ شَـٰهِدُونَ</vt:lpstr>
      <vt:lpstr>أَلَآ إِنَّهُم مِّنْ إِفْكِهِمْ لَيَقُولُونَ</vt:lpstr>
      <vt:lpstr>وَلَدَ ٱللَّهُ وَإِنَّهُمْ لَكَـٰذِبُونَ</vt:lpstr>
      <vt:lpstr>أَصْطَفَى ٱلْبَنَاتِ عَلَى ٱلْبَنِينَ</vt:lpstr>
      <vt:lpstr>مَا لَكُمْ كَيْفَ تَحْكُمُونَ</vt:lpstr>
      <vt:lpstr>أَفَلَا تَذَكَّرُونَ</vt:lpstr>
      <vt:lpstr>أَمْ لَكُمْ سُلْطَـٰنٌۭ مُّبِينٌۭ</vt:lpstr>
      <vt:lpstr>فَأْتُوا۟ بِكِتَـٰبِكُمْ إِن كُنتُمْ صَـٰدِقِينَ</vt:lpstr>
      <vt:lpstr>وَجَعَلُوا۟ بَيْنَهُۥ وَبَيْنَ ٱلْجِنَّةِ نَسَبًۭاۚ وَلَقَدْ عَلِمَتِ ٱلْجِنَّةُ إِنَّهُمْ لَمُحْضَرُونَ</vt:lpstr>
      <vt:lpstr>سُبْحَـٰنَ ٱللَّهِ عَمَّا يَصِفُونَ</vt:lpstr>
      <vt:lpstr>إِلَّا عِبَادَ ٱللَّهِ ٱلْمُخْلَصِينَ</vt:lpstr>
      <vt:lpstr>فَإِنَّكُمْ وَمَا تَعْبُدُونَ</vt:lpstr>
      <vt:lpstr>مَآ أَنتُمْ عَلَيْهِ بِفَـٰتِنِينَ</vt:lpstr>
      <vt:lpstr>إِلَّا مَنْ هُوَ صَالِ ٱلْجَحِيمِ</vt:lpstr>
      <vt:lpstr>وَمَا مِنَّآ إِلَّا لَهُۥ مَقَامٌۭ مَّعْلُومٌۭ</vt:lpstr>
      <vt:lpstr>وَإِنَّا لَنَحْنُ ٱلصَّآفُّونَ</vt:lpstr>
      <vt:lpstr>وَإِنَّا لَنَحْنُ ٱلْمُسَبِّحُونَ</vt:lpstr>
      <vt:lpstr>وَإِن كَانُوا۟ لَيَقُولُونَ</vt:lpstr>
      <vt:lpstr>لَوْ أَنَّ عِندَنَا ذِكْرًۭا مِّنَ ٱلْأَوَّلِينَ</vt:lpstr>
      <vt:lpstr>لَكُنَّا عِبَادَ ٱللَّهِ ٱلْمُخْلَصِينَ</vt:lpstr>
      <vt:lpstr>فَكَفَرُوا۟ بِهِۦ ۖ فَسَوْفَ يَعْلَمُونَ</vt:lpstr>
      <vt:lpstr>وَلَقَدْ سَبَقَتْ كَلِمَتُنَا لِعِبَادِنَا ٱلْمُرْسَلِينَ</vt:lpstr>
      <vt:lpstr>إِنَّهُمْ لَهُمُ ٱلْمَنصُورُونَ</vt:lpstr>
      <vt:lpstr>وَإِنَّ جُندَنَا لَهُمُ ٱلْغَـٰلِبُونَ</vt:lpstr>
      <vt:lpstr>فَتَوَلَّ عَنْهُمْ حَتَّىٰ حِينٍۢ</vt:lpstr>
      <vt:lpstr>وَأَبْصِرْهُمْ فَسَوْفَ يُبْصِرُونَ</vt:lpstr>
      <vt:lpstr>أَفَبِعَذَابِنَا يَسْتَعْجِلُونَ</vt:lpstr>
      <vt:lpstr>فَإِذَا نَزَلَ بِسَاحَتِهِمْ فَسَآءَ صَبَاحُ ٱلْمُنذَرِينَ</vt:lpstr>
      <vt:lpstr>وَتَوَلَّ عَنْهُمْ حَتَّىٰ حِينٍۢ</vt:lpstr>
      <vt:lpstr>وَأَبْصِرْ فَسَوْفَ يُبْصِرُونَ</vt:lpstr>
      <vt:lpstr>سُبْحَـٰنَ رَبِّكَ رَبِّ ٱلْعِزَّةِ عَمَّا يَصِفُونَ</vt:lpstr>
      <vt:lpstr>وَسَلَـٰمٌ عَلَى ٱلْمُرْسَلِينَ</vt:lpstr>
      <vt:lpstr>وَٱلْحَمْدُ لِلَّهِ رَبِّ ٱلْعَـٰلَمِينَ</vt:lpstr>
      <vt:lpstr>صدقَ اللهُ العليُّ العظيم</vt:lpstr>
      <vt:lpstr>سورة ص بِسْمِ ٱللَّهِ ٱلرَّحْمَـٰنِ ٱلرَّحِيمِ</vt:lpstr>
      <vt:lpstr>صٓ ۚ وَٱلْقُرْءَانِ ذِى ٱلذِّكْرِ</vt:lpstr>
      <vt:lpstr>بَلِ ٱلَّذِينَ كَفَرُوا۟ فِى عِزَّةٍۢ وَشِقَاقٍۢ</vt:lpstr>
      <vt:lpstr>كَمْ أَهْلَكْنَا مِن قَبْلِهِم مِّن قَرْنٍۢ فَنَادَوا۟ وَّلَاتَ حِينَ مَنَاصٍۢ</vt:lpstr>
      <vt:lpstr>وَعَجِبُوٓا۟ أَن جَآءَهُم مُّنذِرٌۭ مِّنْهُمْۖ وَقَالَ ٱلْكَـٰفِرُونَ هَـٰذَا سَـٰحِرٌۭ كَذَّابٌ</vt:lpstr>
      <vt:lpstr>أَجَعَلَ ٱلْـَٔالِهَةَ إِلَـٰهًۭا وَٰحِدًاۖ إِنَّ هَـٰذَا لَشَىْءٌ عُجَابٌۭ</vt:lpstr>
      <vt:lpstr>وَٱنطَلَقَ ٱلْمَلَأُ مِنْهُمْ أَنِ ٱمْشُوا۟ وَٱصْبِرُوا۟ عَلَىٰٓ ءَالِهَتِكُمْ ۖ إِنَّ هَـٰذَا لَشَىْءٌۭ يُرَادُ</vt:lpstr>
      <vt:lpstr>مَا سَمِعْنَا بِهَـٰذَا فِى ٱلْمِلَّةِ ٱلْـَٔاخِرَةِ إِنْ هَـٰذَآ إِلَّا ٱخْتِلَـٰقٌ</vt:lpstr>
      <vt:lpstr>أَءُنزِلَ عَلَيْهِ ٱلذِّكْرُ مِنۢ بَيْنِنَاۚ بَلْ هُمْ فِى شَكٍّۢ مِّن ذِكْرِىۖ بَل لَّمَّا يَذُوقُوا۟ عَذَابِ</vt:lpstr>
      <vt:lpstr>أَمْ عِندَهُمْ خَزَآئِنُ رَحْمَةِ رَبِّكَ ٱلْعَزِيزِ ٱلْوَهَّابِ</vt:lpstr>
      <vt:lpstr>أَمْ لَهُم مُّلْكُ ٱلسَّمَـٰوَٰتِ وَٱلْأَرْضِ وَمَا بَيْنَهُمَاۖ فَلْيَرْتَقُوا۟ فِى ٱلْأَسْبَـٰبِ</vt:lpstr>
      <vt:lpstr>جُندٌۭ مَّا هُنَالِكَ مَهْزُومٌۭ مِّنَ ٱلْأَحْزَابِ</vt:lpstr>
      <vt:lpstr>كَذَّبَتْ قَبْلَهُمْ قَوْمُ نُوحٍۢ وَعَادٌۭ وَفِرْعَوْنُ ذُو ٱلْأَوْتَادِ</vt:lpstr>
      <vt:lpstr>وَثَمُودُ وَقَوْمُ لُوطٍۢ وَأَصْحَـٰبُ لْـَٔيْكَةِ ۚ أُو۟لَـٰٓئِكَ ٱلْأَحْزَابُ</vt:lpstr>
      <vt:lpstr>إِن كُلٌّ إِلَّا كَذَّبَ ٱلرُّسُلَ فَحَقَّ عِقَابِ</vt:lpstr>
      <vt:lpstr>وَمَا يَنظُرُ هَـٰٓؤُلَآءِ إِلَّا صَيْحَةًۭ وَٰحِدَةًۭ مَّا لَهَا مِن فَوَاقٍۢ</vt:lpstr>
      <vt:lpstr>وَقَالُوا۟ رَبَّنَا عَجِّل لَّنَا قِطَّنَا قَبْلَ يَوْمِ ٱلْحِسَابِ</vt:lpstr>
      <vt:lpstr>ٱصْبِرْ عَلَىٰ مَا يَقُولُونَ وَٱذْكُرْ عَبْدَنَا دَاوُۥدَ ذَا ٱلْأَيْدِۖ إِنَّهُۥٓ أَوَّابٌ</vt:lpstr>
      <vt:lpstr>إِنَّا سَخَّرْنَا ٱلْجِبَالَ مَعَهُۥ يُسَبِّحْنَ بِٱلْعَشِىِّ وَٱلْإِشْرَاقِ</vt:lpstr>
      <vt:lpstr>وَٱلطَّيْرَ مَحْشُورَةًۭ ۖ كُلٌّۭ لَّهُۥٓ أَوَّابٌۭ</vt:lpstr>
      <vt:lpstr>وَشَدَدْنَا مُلْكَهُۥ وَءَاتَيْنَـٰهُ ٱلْحِكْمَةَ وَفَصْلَ ٱلْخِطَابِ</vt:lpstr>
      <vt:lpstr>وَهَلْ أَتَىٰكَ نَبَؤُا۟ ٱلْخَصْمِ إِذْ تَسَوَّرُوا۟ ٱلْمِحْرَابَ</vt:lpstr>
      <vt:lpstr>إِذْ دَخَلُوا۟ عَلَىٰ دَاوُۥدَ فَفَزِعَ مِنْهُمْۖ قَالُوا۟ لَا تَخَفْۖ خَصْمَانِ بَغَىٰ بَعْضُنَا عَلَىٰ بَعْضٍۢ فَٱحْكُم بَيْنَنَا بِٱلْحَقِّ وَلَا تُشْطِطْ وَٱهْدِنَآ إِلَىٰ سَوَآءِ ٱلصِّرَٰطِ</vt:lpstr>
      <vt:lpstr>إِنَّ هَـٰذَآ أَخِى لَهُۥ تِسْعٌۭ وَتِسْعُونَ نَعْجَةًۭ وَلِىَ نَعْجَةٌۭ وَٰحِدَةٌۭ فَقَالَ أَكْفِلْنِيهَا وَعَزَّنِى فِى ٱلْخِطَابِ</vt:lpstr>
      <vt:lpstr>قَالَ لَقَدْ ظَلَمَكَ بِسُؤَالِ نَعْجَتِكَ إِلَىٰ نِعَاجِهِۦ ۖ وَإِنَّ كَثِيرًۭا مِّنَ ٱلْخُلَطَآءِ لَيَبْغِى بَعْضُهُمْ عَلَىٰ بَعْضٍ إِلَّا ٱلَّذِينَ ءَامَنُوا۟ وَعَمِلُوا۟ ٱلصَّـٰلِحَـٰتِ وَقَلِيلٌۭ مَّا هُمْۗ وَظَنَّ دَاوُۥدُ أَنَّمَا فَتَنَّـٰهُ فَٱسْتَغْفَرَ رَبَّهُۥ وَخَرَّ رَاكِعًۭا وَأَنَابَ ۩</vt:lpstr>
      <vt:lpstr>فَغَفَرْنَا لَهُۥ ذَٰلِكَ ۖ وَإِنَّ لَهُۥ عِندَنَا لَزُلْفَىٰ وَحُسْنَ مَـَٔابٍۢ</vt:lpstr>
      <vt:lpstr>يَـٰدَاوُۥدُ إِنَّا جَعَلْنَـٰكَ خَلِيفَةًۭ فِى ٱلْأَرْضِ فَٱحْكُم بَيْنَ ٱلنَّاسِ بِٱلْحَقِّ وَلَا تَتَّبِعِ ٱلْهَوَىٰ فَيُضِلَّكَ عَن سَبِيلِ ٱللَّهِۚ إِنَّ ٱلَّذِينَ يَضِلُّونَ عَن سَبِيلِ ٱللَّهِ لَهُمْ عَذَابٌۭ شَدِيدٌۢ بِمَا نَسُوا۟ يَوْمَ ٱلْحِسَابِ</vt:lpstr>
      <vt:lpstr>وَمَا خَلَقْنَا ٱلسَّمَآءَ وَٱلْأَرْضَ وَمَا بَيْنَهُمَا بَـٰطِلًۭاۚ ذَٰلِكَ ظَنُّ ٱلَّذِينَ كَفَرُوا۟ ۚ فَوَيْلٌۭ لِّلَّذِينَ كَفَرُوا۟ مِنَ ٱلنَّارِ</vt:lpstr>
      <vt:lpstr>أَمْ نَجْعَلُ ٱلَّذِينَ ءَامَنُوا۟ وَعَمِلُوا۟ ٱلصَّـٰلِحَـٰتِ كَٱلْمُفْسِدِينَ فِى ٱلْأَرْضِ أَمْ نَجْعَلُ ٱلْمُتَّقِينَ كَٱلْفُجَّارِ</vt:lpstr>
      <vt:lpstr>كِتَـٰبٌ أَنزَلْنَـٰهُ إِلَيْكَ مُبَـٰرَكٌۭ لِّيَدَّبَّرُوٓا۟ ءَايَـٰتِهِۦ وَلِيَتَذَكَّرَ أُو۟لُوا۟ ٱلْأَلْبَـٰبِ</vt:lpstr>
      <vt:lpstr>وَوَهَبْنَا لِدَاوُۥدَ سُلَيْمَـٰنَۚ نِعْمَ ٱلْعَبْدُۖ إِنَّهُۥٓ أَوَّابٌ</vt:lpstr>
      <vt:lpstr>إِذْ عُرِضَ عَلَيْهِ بِٱلْعَشِىِّ ٱلصَّـٰفِنَـٰتُ ٱلْجِيَادُ</vt:lpstr>
      <vt:lpstr>فَقَالَ إِنِّىٓ أَحْبَبْتُ حُبَّ ٱلْخَيْرِ عَن ذِكْرِ رَبِّى حَتَّىٰ تَوَارَتْ بِٱلْحِجَابِ</vt:lpstr>
      <vt:lpstr>رُدُّوهَا عَلَىَّ ۖ فَطَفِقَ مَسْحًۢا بِٱلسُّوقِ وَٱلْأَعْنَاقِ</vt:lpstr>
      <vt:lpstr>وَلَقَدْ فَتَنَّا سُلَيْمَـٰنَ وَأَلْقَيْنَا عَلَىٰ كُرْسِيِّهِۦ جَسَدًۭا ثُمَّ أَنَابَ</vt:lpstr>
      <vt:lpstr>قَالَ رَبِّ ٱغْفِرْ لِى وَهَبْ لِى مُلْكًۭا لَّا يَنۢبَغِى لِأَحَدٍۢ مِّنۢ بَعْدِىٓۖ إِنَّكَ أَنتَ ٱلْوَهَّابُ</vt:lpstr>
      <vt:lpstr>فَسَخَّرْنَا لَهُ ٱلرِّيحَ تَجْرِى بِأَمْرِهِۦ رُخَآءً حَيْثُ أَصَابَ</vt:lpstr>
      <vt:lpstr>وَٱلشَّيَـٰطِينَ كُلَّ بَنَّآءٍۢ وَغَوَّاصٍۢ</vt:lpstr>
      <vt:lpstr>وَءَاخَرِينَ مُقَرَّنِينَ فِى ٱلْأَصْفَادِ</vt:lpstr>
      <vt:lpstr>هَـٰذَا عَطَآؤُنَا فَٱمْنُنْ أَوْ أَمْسِكْ بِغَيْرِ حِسَابٍۢ</vt:lpstr>
      <vt:lpstr>وَإِنَّ لَهُۥ عِندَنَا لَزُلْفَىٰ وَحُسْنَ مَـَٔابٍۢ</vt:lpstr>
      <vt:lpstr>وَٱذْكُرْ عَبْدَنَآ أَيُّوبَ إِذْ نَادَىٰ رَبَّهُۥٓ أَنِّى مَسَّنِىَ ٱلشَّيْطَـٰنُ بِنُصْبٍۢ وَعَذَابٍ</vt:lpstr>
      <vt:lpstr>ٱرْكُضْ بِرِجْلِكَۖ هَـٰذَا مُغْتَسَلٌۢ بَارِدٌۭ وَشَرَابٌۭ</vt:lpstr>
      <vt:lpstr>وَوَهَبْنَا لَهُۥٓ أَهْلَهُۥ وَمِثْلَهُم مَّعَهُمْ رَحْمَةًۭ مِّنَّا وَذِكْرَىٰ لِأُو۟لِى ٱلْأَلْبَـٰبِ</vt:lpstr>
      <vt:lpstr>وَخُذْ بِيَدِكَ ضِغْثًۭا فَٱضْرِب بِّهِۦ وَلَا تَحْنَثْۗ إِنَّا وَجَدْنَـٰهُ صَابِرًۭاۚ نِّعْمَ ٱلْعَبْدُۖ إِنَّهُۥٓ أَوَّابٌۭ</vt:lpstr>
      <vt:lpstr>وَٱذْكُرْ عِبَـٰدَنَآ إِبْرَٰهِيمَ وَإِسْحَـٰقَ وَيَعْقُوبَ أُو۟لِى ٱلْأَيْدِى وَٱلْأَبْصَـٰرِ</vt:lpstr>
      <vt:lpstr>إِنَّآ أَخْلَصْنَـٰهُم بِخَالِصَةٍۢ ذِكْرَى ٱلدَّارِ</vt:lpstr>
      <vt:lpstr>وَإِنَّهُمْ عِندَنَا لَمِنَ ٱلْمُصْطَفَيْنَ ٱلْأَخْيَارِ</vt:lpstr>
      <vt:lpstr>وَٱذْكُرْ إِسْمَـٰعِيلَ وَٱلْيَسَعَ وَذَا ٱلْكِفْلِۖ وَكُلٌّۭ مِّنَ ٱلْأَخْيَارِ</vt:lpstr>
      <vt:lpstr>هَـٰذَا ذِكْرٌۭ ۚ وَإِنَّ لِلْمُتَّقِينَ لَحُسْنَ مَـَٔابٍۢ</vt:lpstr>
      <vt:lpstr>جَنَّـٰتِ عَدْنٍۢ مُّفَتَّحَةًۭ لَّهُمُ ٱلْأَبْوَٰبُ</vt:lpstr>
      <vt:lpstr>مُتَّكِـِٔينَ فِيهَا يَدْعُونَ فِيهَا بِفَـٰكِهَةٍۢ كَثِيرَةٍۢ وَشَرَابٍۢ</vt:lpstr>
      <vt:lpstr>وَعِندَهُمْ قَـٰصِرَٰتُ ٱلطَّرْفِ أَتْرَابٌ</vt:lpstr>
      <vt:lpstr>هَـٰذَا مَا تُوعَدُونَ لِيَوْمِ ٱلْحِسَابِ</vt:lpstr>
      <vt:lpstr>إِنَّ هَـٰذَا لَرِزْقُنَا مَا لَهُۥ مِن نَّفَادٍ</vt:lpstr>
      <vt:lpstr>هَـٰذَاۚ وَإِنَّ لِلطَّـٰغِينَ لَشَرَّ مَـَٔابٍۢ</vt:lpstr>
      <vt:lpstr>جَهَنَّمَ يَصْلَوْنَهَا فَبِئْسَ ٱلْمِهَادُ</vt:lpstr>
      <vt:lpstr>هَـٰذَا فَلْيَذُوقُوهُ حَمِيمٌۭ وَغَسَّاقٌۭ</vt:lpstr>
      <vt:lpstr>وَءَاخَرُ مِن شَكْلِهِ ۦٓ أَزْوَٰجٌ</vt:lpstr>
      <vt:lpstr>هَـٰذَا فَوْجٌۭ مُّقْتَحِمٌۭ مَّعَكُمْۖ لَا مَرْحَبًۢا بِهِمْۚ إِنَّهُمْ صَالُوا۟ ٱلنَّارِ</vt:lpstr>
      <vt:lpstr>قَالُوا۟ بَلْ أَنتُمْ لَا مَرْحَبًۢا بِكُمْۖ أَنتُمْ قَدَّمْتُمُوهُ لَنَاۖ فَبِئْسَ ٱلْقَرَارُ</vt:lpstr>
      <vt:lpstr>قَالُوا۟ رَبَّنَا مَن قَدَّمَ لَنَا هَـٰذَا فَزِدْهُ عَذَابًۭا ضِعْفًۭا فِى ٱلنَّارِ</vt:lpstr>
      <vt:lpstr>وَقَالُوا۟ مَا لَنَا لَا نَرَىٰ رِجَالًۭا كُنَّا نَعُدُّهُم مِّنَ ٱلْأَشْرَارِ</vt:lpstr>
      <vt:lpstr>أَتَّخَذْنَـٰهُمْ سِخْرِيًّا أَمْ زَاغَتْ عَنْهُمُ ٱلْأَبْصَـٰرُ</vt:lpstr>
      <vt:lpstr>إِنَّ ذَٰلِكَ لَحَقٌّۭ تَخَاصُمُ أَهْلِ ٱلنَّارِ</vt:lpstr>
      <vt:lpstr>قُلْ إِنَّمَآ أَنَا۠ مُنذِرٌۭ ۖ وَمَا مِنْ إِلَـٰهٍ إِلَّا ٱللَّهُ ٱلْوَٰحِدُ ٱلْقَهَّارُ</vt:lpstr>
      <vt:lpstr>رَبُّ ٱلسَّمَـٰوَٰتِ وَٱلْأَرْضِ وَمَا بَيْنَهُمَا ٱلْعَزِيزُ ٱلْغَفَّـٰرُ</vt:lpstr>
      <vt:lpstr>قُلْ هُوَ نَبَؤٌا۟ عَظِيمٌ</vt:lpstr>
      <vt:lpstr>أَنتُمْ عَنْهُ مُعْرِضُونَ</vt:lpstr>
      <vt:lpstr>مَا كَانَ لِىَ مِنْ عِلْمٍۭ بِٱلْمَلَإِ ٱلْأَعْلَىٰٓ إِذْ يَخْتَصِمُونَ</vt:lpstr>
      <vt:lpstr>إِن يُوحَىٰٓ إِلَىَّ إِلَّآ أَنَّمَآ أَنَا۠ نَذِيرٌۭ مُّبِينٌ</vt:lpstr>
      <vt:lpstr>إِذْ قَالَ رَبُّكَ لِلْمَلَـٰٓئِكَةِ إِنِّى خَـٰلِقٌۢ بَشَرًۭا مِّن طِينٍۢ</vt:lpstr>
      <vt:lpstr>فَإِذَا سَوَّيْتُهُۥ وَنَفَخْتُ فِيهِ مِن رُّوحِى فَقَعُوا۟ لَهُۥ سَـٰجِدِينَ</vt:lpstr>
      <vt:lpstr>فَسَجَدَ ٱلْمَلَـٰٓئِكَةُ كُلُّهُمْ أَجْمَعُونَ</vt:lpstr>
      <vt:lpstr>إِلَّآ إِبْلِيسَ ٱسْتَكْبَرَ وَكَانَ مِنَ ٱلْكَـٰفِرِينَ</vt:lpstr>
      <vt:lpstr>قَالَ يَـٰٓإِبْلِيسُ مَا مَنَعَكَ أَن تَسْجُدَ لِمَا خَلَقْتُ بِيَدَىَّۖ أَسْتَكْبَرْتَ أَمْ كُنتَ مِنَ ٱلْعَالِينَ</vt:lpstr>
      <vt:lpstr>قَالَ أَنَا۠ خَيْرٌۭ مِّنْهُۖ خَلَقْتَنِى مِن نَّارٍۢ وَخَلَقْتَهُۥ مِن طِينٍۢ</vt:lpstr>
      <vt:lpstr>قَالَ فَٱخْرُجْ مِنْهَا فَإِنَّكَ رَجِيمٌۭ</vt:lpstr>
      <vt:lpstr>وَإِنَّ عَلَيْكَ لَعْنَتِىٓ إِلَىٰ يَوْمِ ٱلدِّينِ</vt:lpstr>
      <vt:lpstr>قَالَ رَبِّ فَأَنظِرْنِىٓ إِلَىٰ يَوْمِ يُبْعَثُونَ</vt:lpstr>
      <vt:lpstr>قَالَ فَإِنَّكَ مِنَ ٱلْمُنظَرِينَ</vt:lpstr>
      <vt:lpstr>إِلَىٰ يَوْمِ ٱلْوَقْتِ ٱلْمَعْلُومِ</vt:lpstr>
      <vt:lpstr>قَالَ فَبِعِزَّتِكَ لَأُغْوِيَنَّهُمْ أَجْمَعِينَ</vt:lpstr>
      <vt:lpstr>إِلَّا عِبَادَكَ مِنْهُمُ ٱلْمُخْلَصِينَ</vt:lpstr>
      <vt:lpstr>قَالَ فَٱلْحَقُّ وَٱلْحَقَّ أَقُولُ</vt:lpstr>
      <vt:lpstr>لَأَمْلَأَنَّ جَهَنَّمَ مِنكَ وَمِمَّن تَبِعَكَ مِنْهُمْ أَجْمَعِينَ</vt:lpstr>
      <vt:lpstr>قُلْ مَآ أَسْـَٔلُكُمْ عَلَيْهِ مِنْ أَجْرٍۢ وَمَآ أَنَا۠ مِنَ ٱلْمُتَكَلِّفِينَ</vt:lpstr>
      <vt:lpstr>إِنْ هُوَ إِلَّا ذِكْرٌۭ لِّلْعَـٰلَمِينَ</vt:lpstr>
      <vt:lpstr>وَلَتَعْلَمُنَّ نَبَأَهُۥ بَعْدَ حِينٍۭ</vt:lpstr>
      <vt:lpstr>صدقَ اللهُ العليُّ العظيم</vt:lpstr>
      <vt:lpstr>سورة الزمر بِسْمِ ٱللَّهِ ٱلرَّحْمَـٰنِ ٱلرَّحِيمِ</vt:lpstr>
      <vt:lpstr>تَنزِيلُ ٱلْكِتَـٰبِ مِنَ ٱللَّهِ ٱلْعَزِيزِ ٱلْحَكِيمِ</vt:lpstr>
      <vt:lpstr>إِنَّآ أَنزَلْنَآ إِلَيْكَ ٱلْكِتَـٰبَ بِٱلْحَقِّ فَٱعْبُدِ ٱللَّهَ مُخْلِصًۭا لَّهُ ٱلدِّينَ</vt:lpstr>
      <vt:lpstr>أَلَا لِلَّهِ ٱلدِّينُ ٱلْخَالِصُۚ وَٱلَّذِينَ ٱتَّخَذُوا۟ مِن دُونِهِۦٓ أَوْلِيَآءَ مَا نَعْبُدُهُمْ إِلَّا لِيُقَرِّبُونَآ إِلَى ٱللَّهِ زُلْفَىٰٓ إِنَّ ٱللَّهَ يَحْكُمُ بَيْنَهُمْ فِى مَا هُمْ فِيهِ يَخْتَلِفُونَۗ إِنَّ ٱللَّهَ لَا يَهْدِى مَنْ هُوَ كَـٰذِبٌۭ كَفَّارٌۭ</vt:lpstr>
      <vt:lpstr>لَّوْ أَرَادَ ٱللَّهُ أَن يَتَّخِذَ وَلَدًۭا لَّٱصْطَفَىٰ مِمَّا يَخْلُقُ مَا يَشَآءُ ۚ سُبْحَـٰنَهُۥ ۖ هُوَ ٱللَّهُ ٱلْوَٰحِدُ ٱلْقَهَّارُ</vt:lpstr>
      <vt:lpstr>خَلَقَ ٱلسَّمَـٰوَٰتِ وَٱلْأَرْضَ بِٱلْحَقِّ ۖ يُكَوِّرُ ٱلَّيْلَ عَلَى ٱلنَّهَارِ وَيُكَوِّرُ ٱلنَّهَارَ عَلَى ٱلَّيْلِۖ وَسَخَّرَ ٱلشَّمْسَ وَٱلْقَمَرَۖ كُلٌّۭ يَجْرِى لِأَجَلٍۢ مُّسَمًّىۗ أَلَا هُوَ ٱلْعَزِيزُ ٱلْغَفَّـٰرُ</vt:lpstr>
      <vt:lpstr>خَلَقَكُم مِّن نَّفْسٍۢ وَٰحِدَةٍۢ ثُمَّ جَعَلَ مِنْهَا زَوْجَهَا وَأَنزَلَ لَكُم مِّنَ ٱلْأَنْعَـٰمِ ثَمَـٰنِيَةَ أَزْوَٰجٍۢ ۚ يَخْلُقُكُمْ فِى بُطُونِ أُمَّهَـٰتِكُمْ خَلْقًۭا مِّنۢ بَعْدِ خَلْقٍۢ فِى ظُلُمَـٰتٍۢ ثَلَـٰثٍۢ ۚ ذَٰلِكُمُ ٱللَّهُ رَبُّكُمْ لَهُ ٱلْمُلْكُ ۖ لَآ إِلَـٰهَ إِلَّا هُوَۖ فَأَنَّىٰ تُصْرَفُونَ</vt:lpstr>
      <vt:lpstr>إِن تَكْفُرُوا۟ فَإِنَّ ٱللَّهَ غَنِىٌّ عَنكُمْۖ وَلَا يَرْضَىٰ لِعِبَادِهِ ٱلْكُفْرَۖ وَإِن تَشْكُرُوا۟ يَرْضَهُ لَكُمْۗ وَلَا تَزِرُ وَازِرَةٌۭ وِزْرَ أُخْرَىٰۗ ثُمَّ إِلَىٰ رَبِّكُم مَّرْجِعُكُمْ فَيُنَبِّئُكُم بِمَا كُنتُمْ تَعْمَلُونَۚ إِنَّهُۥ عَلِيمٌۢ بِذَاتِ ٱلصُّدُورِ</vt:lpstr>
      <vt:lpstr>وَإِذَا مَسَّ ٱلْإِنسَـٰنَ ضُرٌّۭ دَعَا رَبَّهُۥ مُنِيبًا إِلَيْهِ ثُمَّ إِذَا خَوَّلَهُۥ نِعْمَةًۭ مِّنْهُ نَسِىَ مَا كَانَ يَدْعُوٓا۟ إِلَيْهِ مِن قَبْلُ وَجَعَلَ لِلَّهِ أَندَادًۭا لِّيُضِلَّ عَن سَبِيلِهِۦ ۚ قُلْ تَمَتَّعْ بِكُفْرِكَ قَلِيلًا ۖ إِنَّكَ مِنْ أَصْحَـٰبِ ٱلنَّارِ</vt:lpstr>
      <vt:lpstr>أَمَّنْ هُوَ قَـٰنِتٌ ءَانَآءَ ٱلَّيْلِ سَاجِدًۭا وَقَآئِمًۭا يَحْذَرُ ٱلْـَٔاخِرَةَ وَيَرْجُوا۟ رَحْمَةَ رَبِّهِۦ ۗ قُلْ هَلْ يَسْتَوِى ٱلَّذِينَ يَعْلَمُونَ وَٱلَّذِينَ لَا يَعْلَمُونَ ۗ إِنَّمَا يَتَذَكَّرُ أُو۟لُوا۟ ٱلْأَلْبَـٰبِ</vt:lpstr>
      <vt:lpstr>قُلْ يَـٰعِبَادِ ٱلَّذِينَ ءَامَنُوا۟ ٱتَّقُوا۟ رَبَّكُمْۚ لِلَّذِينَ أَحْسَنُوا۟ فِى هَـٰذِهِ ٱلدُّنْيَا حَسَنَةٌۭ ۗ وَأَرْضُ ٱللَّهِ وَٰسِعَةٌ ۗ إِنَّمَا يُوَفَّى ٱلصَّـٰبِرُونَ أَجْرَهُم بِغَيْرِ حِسَابٍۢ</vt:lpstr>
      <vt:lpstr>قُلْ إِنِّىٓ أُمِرْتُ أَنْ أَعْبُدَ ٱللَّهَ مُخْلِصًۭا لَّهُ ٱلدِّينَ</vt:lpstr>
      <vt:lpstr>وَأُمِرْتُ لِأَنْ أَكُونَ أَوَّلَ ٱلْمُسْلِمِينَ</vt:lpstr>
      <vt:lpstr>قُلْ إِنِّىٓ أَخَافُ إِنْ عَصَيْتُ رَبِّى عَذَابَ يَوْمٍ عَظِيمٍۢ</vt:lpstr>
      <vt:lpstr>قُلِ ٱللَّهَ أَعْبُدُ مُخْلِصًۭا لَّهُۥ دِينِى</vt:lpstr>
      <vt:lpstr>فَٱعْبُدُوا۟ مَا شِئْتُم مِّن دُونِهِۦ ۗ قُلْ إِنَّ ٱلْخَـٰسِرِينَ ٱلَّذِينَ خَسِرُوٓا۟ أَنفُسَهُمْ وَأَهْلِيهِمْ يَوْمَ ٱلْقِيَـٰمَةِۗ أَلَا ذَٰلِكَ هُوَ ٱلْخُسْرَانُ ٱلْمُبِينُ</vt:lpstr>
      <vt:lpstr>لَهُم مِّن فَوْقِهِمْ ظُلَلٌۭ مِّنَ ٱلنَّارِ وَمِن تَحْتِهِمْ ظُلَلٌۭ ۚ ذَٰلِكَ يُخَوِّفُ ٱللَّهُ بِهِۦ عِبَادَهُۥ ۚ يَـٰعِبَادِ فَٱتَّقُونِ</vt:lpstr>
      <vt:lpstr>وَٱلَّذِينَ ٱجْتَنَبُوا۟ ٱلطَّـٰغُوتَ أَن يَعْبُدُوهَا وَأَنَابُوٓا۟ إِلَى ٱللَّهِ لَهُمُ ٱلْبُشْرَىٰ ۚ فَبَشِّرْ عِبَادِ</vt:lpstr>
      <vt:lpstr>ٱلَّذِينَ يَسْتَمِعُونَ ٱلْقَوْلَ فَيَتَّبِعُونَ أَحْسَنَهُۥٓ ۚ أُو۟لَـٰٓئِكَ ٱلَّذِينَ هَدَىٰهُمُ ٱللَّهُ ۖ وَأُو۟لَـٰٓئِكَ هُمْ أُو۟لُوا۟ ٱلْأَلْبَـٰبِ</vt:lpstr>
      <vt:lpstr>أَفَمَنْ حَقَّ عَلَيْهِ كَلِمَةُ ٱلْعَذَابِ أَفَأَنتَ تُنقِذُ مَن فِى ٱلنَّارِ</vt:lpstr>
      <vt:lpstr>لَـٰكِنِ ٱلَّذِينَ ٱتَّقَوْا۟ رَبَّهُمْ لَهُمْ غُرَفٌۭ مِّن فَوْقِهَا غُرَفٌۭ مَّبْنِيَّةٌۭ تَجْرِى مِن تَحْتِهَا ٱلْأَنْهَـٰرُۖ وَعْدَ ٱللَّهِ ۖ لَا يُخْلِفُ ٱللَّهُ ٱلْمِيعَادَ</vt:lpstr>
      <vt:lpstr>أَلَمْ تَرَ أَنَّ ٱللَّهَ أَنزَلَ مِنَ ٱلسَّمَآءِ مَآءًۭ فَسَلَكَهُۥ يَنَـٰبِيعَ فِى ٱلْأَرْضِ ثُمَّ يُخْرِجُ بِهِۦ زَرْعًۭا مُّخْتَلِفًا أَلْوَٰنُهُۥ ثُمَّ يَهِيجُ فَتَرَىٰهُ مُصْفَرًّۭا ثُمَّ يَجْعَلُهُۥ حُطَـٰمًا ۚ إِنَّ فِى ذَٰلِكَ لَذِكْرَىٰ لِأُو۟لِى ٱلْأَلْبَـٰبِ</vt:lpstr>
      <vt:lpstr>أَفَمَن شَرَحَ ٱللَّهُ صَدْرَهُۥ لِلْإِسْلَـٰمِ فَهُوَ عَلَىٰ نُورٍۢ مِّن رَّبِّهِۦ ۚ فَوَيْلٌۭ لِّلْقَـٰسِيَةِ قُلُوبُهُم مِّن ذِكْرِ ٱللَّهِۚ أُو۟لَـٰٓئِكَ فِى ضَلَـٰلٍۢ مُّبِينٍ</vt:lpstr>
      <vt:lpstr>ٱللَّهُ نَزَّلَ أَحْسَنَ ٱلْحَدِيثِ كِتَـٰبًۭا مُّتَشَـٰبِهًۭا مَّثَانِىَ تَقْشَعِرُّ مِنْهُ جُلُودُ ٱلَّذِينَ يَخْشَوْنَ رَبَّهُمْ ثُمَّ تَلِينُ جُلُودُهُمْ وَقُلُوبُهُمْ إِلَىٰ ذِكْرِ ٱللَّهِۚ ذَٰلِكَ هُدَى ٱللَّهِ يَهْدِى بِهِۦ مَن يَشَآءُ ۚ وَمَن يُضْلِلِ ٱللَّهُ فَمَا لَهُۥ مِنْ هَادٍ</vt:lpstr>
      <vt:lpstr>أَفَمَن يَتَّقِى بِوَجْهِهِۦ سُوٓءَ ٱلْعَذَابِ يَوْمَ ٱلْقِيَـٰمَةِ ۚ وَقِيلَ لِلظَّـٰلِمِينَ ذُوقُوا۟ مَا كُنتُمْ تَكْسِبُونَ</vt:lpstr>
      <vt:lpstr>كَذَّبَ ٱلَّذِينَ مِن قَبْلِهِمْ فَأَتَىٰهُمُ ٱلْعَذَابُ مِنْ حَيْثُ لَا يَشْعُرُونَ</vt:lpstr>
      <vt:lpstr>فَأَذَاقَهُمُ ٱللَّهُ ٱلْخِزْىَ فِى ٱلْحَيَوٰةِ ٱلدُّنْيَاۖ وَلَعَذَابُ ٱلْـَٔاخِرَةِ أَكْبَرُۚ لَوْ كَانُوا۟ يَعْلَمُونَ</vt:lpstr>
      <vt:lpstr>وَلَقَدْ ضَرَبْنَا لِلنَّاسِ فِى هَـٰذَا ٱلْقُرْءَانِ مِن كُلِّ مَثَلٍۢ لَّعَلَّهُمْ يَتَذَكَّرُونَ</vt:lpstr>
      <vt:lpstr>قُرْءَانًا عَرَبِيًّا غَيْرَ ذِى عِوَجٍۢ لَّعَلَّهُمْ يَتَّقُونَ</vt:lpstr>
      <vt:lpstr>ضَرَبَ ٱللَّهُ مَثَلًۭا رَّجُلًۭا فِيهِ شُرَكَآءُ مُتَشَـٰكِسُونَ وَرَجُلًۭا سَلَمًۭا لِّرَجُلٍ هَلْ يَسْتَوِيَانِ مَثَلًاۚ ٱلْحَمْدُ لِلَّهِۚ بَلْ أَكْثَرُهُمْ لَا يَعْلَمُونَ</vt:lpstr>
      <vt:lpstr>إِنَّكَ مَيِّتٌۭ وَإِنَّهُم مَّيِّتُونَ</vt:lpstr>
      <vt:lpstr>ثُمَّ إِنَّكُمْ يَوْمَ ٱلْقِيَـٰمَةِ عِندَ رَبِّكُمْ تَخْتَصِمُونَ</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9</cp:revision>
  <dcterms:created xsi:type="dcterms:W3CDTF">2025-12-15T21:06:54Z</dcterms:created>
  <dcterms:modified xsi:type="dcterms:W3CDTF">2026-03-03T18:36:31Z</dcterms:modified>
</cp:coreProperties>
</file>