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5"/>
  </p:notesMasterIdLst>
  <p:sldIdLst>
    <p:sldId id="427" r:id="rId2"/>
    <p:sldId id="269" r:id="rId3"/>
    <p:sldId id="4267" r:id="rId4"/>
    <p:sldId id="4475" r:id="rId5"/>
    <p:sldId id="4478" r:id="rId6"/>
    <p:sldId id="4479" r:id="rId7"/>
    <p:sldId id="4480" r:id="rId8"/>
    <p:sldId id="4481" r:id="rId9"/>
    <p:sldId id="4482" r:id="rId10"/>
    <p:sldId id="4483" r:id="rId11"/>
    <p:sldId id="4484" r:id="rId12"/>
    <p:sldId id="2196" r:id="rId13"/>
    <p:sldId id="4477" r:id="rId14"/>
    <p:sldId id="4485" r:id="rId15"/>
    <p:sldId id="4486" r:id="rId16"/>
    <p:sldId id="4487" r:id="rId17"/>
    <p:sldId id="4488" r:id="rId18"/>
    <p:sldId id="4489" r:id="rId19"/>
    <p:sldId id="4490" r:id="rId20"/>
    <p:sldId id="4491" r:id="rId21"/>
    <p:sldId id="4492" r:id="rId22"/>
    <p:sldId id="4493" r:id="rId23"/>
    <p:sldId id="4494" r:id="rId24"/>
    <p:sldId id="4495" r:id="rId25"/>
    <p:sldId id="4496" r:id="rId26"/>
    <p:sldId id="4497" r:id="rId27"/>
    <p:sldId id="4498" r:id="rId28"/>
    <p:sldId id="4499" r:id="rId29"/>
    <p:sldId id="4500" r:id="rId30"/>
    <p:sldId id="4501" r:id="rId31"/>
    <p:sldId id="4502" r:id="rId32"/>
    <p:sldId id="4503" r:id="rId33"/>
    <p:sldId id="4504" r:id="rId34"/>
    <p:sldId id="4505" r:id="rId35"/>
    <p:sldId id="4506" r:id="rId36"/>
    <p:sldId id="4507" r:id="rId37"/>
    <p:sldId id="4508" r:id="rId38"/>
    <p:sldId id="4509" r:id="rId39"/>
    <p:sldId id="4510" r:id="rId40"/>
    <p:sldId id="4511" r:id="rId41"/>
    <p:sldId id="4512" r:id="rId42"/>
    <p:sldId id="4513" r:id="rId43"/>
    <p:sldId id="4514" r:id="rId44"/>
    <p:sldId id="4515" r:id="rId45"/>
    <p:sldId id="4516" r:id="rId46"/>
    <p:sldId id="4517" r:id="rId47"/>
    <p:sldId id="4518" r:id="rId48"/>
    <p:sldId id="4519" r:id="rId49"/>
    <p:sldId id="4520" r:id="rId50"/>
    <p:sldId id="4521" r:id="rId51"/>
    <p:sldId id="4522" r:id="rId52"/>
    <p:sldId id="4523" r:id="rId53"/>
    <p:sldId id="4524" r:id="rId54"/>
    <p:sldId id="4525" r:id="rId55"/>
    <p:sldId id="4526" r:id="rId56"/>
    <p:sldId id="4527" r:id="rId57"/>
    <p:sldId id="4528" r:id="rId58"/>
    <p:sldId id="4529" r:id="rId59"/>
    <p:sldId id="4530" r:id="rId60"/>
    <p:sldId id="4531" r:id="rId61"/>
    <p:sldId id="4532" r:id="rId62"/>
    <p:sldId id="4533" r:id="rId63"/>
    <p:sldId id="4534" r:id="rId64"/>
    <p:sldId id="4535" r:id="rId65"/>
    <p:sldId id="4536" r:id="rId66"/>
    <p:sldId id="4537" r:id="rId67"/>
    <p:sldId id="4725" r:id="rId68"/>
    <p:sldId id="4539" r:id="rId69"/>
    <p:sldId id="4540" r:id="rId70"/>
    <p:sldId id="4541" r:id="rId71"/>
    <p:sldId id="4542" r:id="rId72"/>
    <p:sldId id="4543" r:id="rId73"/>
    <p:sldId id="4544" r:id="rId74"/>
    <p:sldId id="4545" r:id="rId75"/>
    <p:sldId id="4546" r:id="rId76"/>
    <p:sldId id="4547" r:id="rId77"/>
    <p:sldId id="4548" r:id="rId78"/>
    <p:sldId id="4549" r:id="rId79"/>
    <p:sldId id="4550" r:id="rId80"/>
    <p:sldId id="4551" r:id="rId81"/>
    <p:sldId id="4552" r:id="rId82"/>
    <p:sldId id="4553" r:id="rId83"/>
    <p:sldId id="4554" r:id="rId84"/>
    <p:sldId id="4555" r:id="rId85"/>
    <p:sldId id="4556" r:id="rId86"/>
    <p:sldId id="4557" r:id="rId87"/>
    <p:sldId id="4558" r:id="rId88"/>
    <p:sldId id="4559" r:id="rId89"/>
    <p:sldId id="4560" r:id="rId90"/>
    <p:sldId id="4561" r:id="rId91"/>
    <p:sldId id="4562" r:id="rId92"/>
    <p:sldId id="4563" r:id="rId93"/>
    <p:sldId id="4564" r:id="rId94"/>
    <p:sldId id="4565" r:id="rId95"/>
    <p:sldId id="4566" r:id="rId96"/>
    <p:sldId id="4567" r:id="rId97"/>
    <p:sldId id="4568" r:id="rId98"/>
    <p:sldId id="4569" r:id="rId99"/>
    <p:sldId id="4570" r:id="rId100"/>
    <p:sldId id="4571" r:id="rId101"/>
    <p:sldId id="4572" r:id="rId102"/>
    <p:sldId id="4573" r:id="rId103"/>
    <p:sldId id="4574" r:id="rId104"/>
    <p:sldId id="4575" r:id="rId105"/>
    <p:sldId id="4576" r:id="rId106"/>
    <p:sldId id="4577" r:id="rId107"/>
    <p:sldId id="4578" r:id="rId108"/>
    <p:sldId id="4579" r:id="rId109"/>
    <p:sldId id="4580" r:id="rId110"/>
    <p:sldId id="4581" r:id="rId111"/>
    <p:sldId id="4582" r:id="rId112"/>
    <p:sldId id="4583" r:id="rId113"/>
    <p:sldId id="4584" r:id="rId114"/>
    <p:sldId id="4585" r:id="rId115"/>
    <p:sldId id="4586" r:id="rId116"/>
    <p:sldId id="4587" r:id="rId117"/>
    <p:sldId id="4588" r:id="rId118"/>
    <p:sldId id="4589" r:id="rId119"/>
    <p:sldId id="4590" r:id="rId120"/>
    <p:sldId id="4591" r:id="rId121"/>
    <p:sldId id="4592" r:id="rId122"/>
    <p:sldId id="4593" r:id="rId123"/>
    <p:sldId id="4594" r:id="rId124"/>
    <p:sldId id="4595" r:id="rId125"/>
    <p:sldId id="4596" r:id="rId126"/>
    <p:sldId id="4597" r:id="rId127"/>
    <p:sldId id="4598" r:id="rId128"/>
    <p:sldId id="4599" r:id="rId129"/>
    <p:sldId id="4600" r:id="rId130"/>
    <p:sldId id="4601" r:id="rId131"/>
    <p:sldId id="4602" r:id="rId132"/>
    <p:sldId id="4603" r:id="rId133"/>
    <p:sldId id="4604" r:id="rId134"/>
    <p:sldId id="4605" r:id="rId135"/>
    <p:sldId id="4606" r:id="rId136"/>
    <p:sldId id="4607" r:id="rId137"/>
    <p:sldId id="4608" r:id="rId138"/>
    <p:sldId id="4609" r:id="rId139"/>
    <p:sldId id="4610" r:id="rId140"/>
    <p:sldId id="4611" r:id="rId141"/>
    <p:sldId id="4612" r:id="rId142"/>
    <p:sldId id="4613" r:id="rId143"/>
    <p:sldId id="4614" r:id="rId144"/>
    <p:sldId id="4615" r:id="rId145"/>
    <p:sldId id="4616" r:id="rId146"/>
    <p:sldId id="4617" r:id="rId147"/>
    <p:sldId id="4618" r:id="rId148"/>
    <p:sldId id="4619" r:id="rId149"/>
    <p:sldId id="4620" r:id="rId150"/>
    <p:sldId id="4621" r:id="rId151"/>
    <p:sldId id="4622" r:id="rId152"/>
    <p:sldId id="4623" r:id="rId153"/>
    <p:sldId id="4624" r:id="rId154"/>
    <p:sldId id="4625" r:id="rId155"/>
    <p:sldId id="4626" r:id="rId156"/>
    <p:sldId id="4627" r:id="rId157"/>
    <p:sldId id="4631" r:id="rId158"/>
    <p:sldId id="4726" r:id="rId159"/>
    <p:sldId id="4629" r:id="rId160"/>
    <p:sldId id="4630" r:id="rId161"/>
    <p:sldId id="4632" r:id="rId162"/>
    <p:sldId id="4633" r:id="rId163"/>
    <p:sldId id="4634" r:id="rId164"/>
    <p:sldId id="4635" r:id="rId165"/>
    <p:sldId id="4636" r:id="rId166"/>
    <p:sldId id="4637" r:id="rId167"/>
    <p:sldId id="4638" r:id="rId168"/>
    <p:sldId id="4639" r:id="rId169"/>
    <p:sldId id="4640" r:id="rId170"/>
    <p:sldId id="4641" r:id="rId171"/>
    <p:sldId id="4642" r:id="rId172"/>
    <p:sldId id="4643" r:id="rId173"/>
    <p:sldId id="4644" r:id="rId174"/>
    <p:sldId id="4645" r:id="rId175"/>
    <p:sldId id="4646" r:id="rId176"/>
    <p:sldId id="4647" r:id="rId177"/>
    <p:sldId id="4648" r:id="rId178"/>
    <p:sldId id="4649" r:id="rId179"/>
    <p:sldId id="4650" r:id="rId180"/>
    <p:sldId id="4651" r:id="rId181"/>
    <p:sldId id="4652" r:id="rId182"/>
    <p:sldId id="4653" r:id="rId183"/>
    <p:sldId id="4654" r:id="rId184"/>
    <p:sldId id="4655" r:id="rId185"/>
    <p:sldId id="4656" r:id="rId186"/>
    <p:sldId id="4657" r:id="rId187"/>
    <p:sldId id="4659" r:id="rId188"/>
    <p:sldId id="4658" r:id="rId189"/>
    <p:sldId id="4660" r:id="rId190"/>
    <p:sldId id="4661" r:id="rId191"/>
    <p:sldId id="4662" r:id="rId192"/>
    <p:sldId id="4663" r:id="rId193"/>
    <p:sldId id="4664" r:id="rId194"/>
    <p:sldId id="4665" r:id="rId195"/>
    <p:sldId id="4666" r:id="rId196"/>
    <p:sldId id="4667" r:id="rId197"/>
    <p:sldId id="4668" r:id="rId198"/>
    <p:sldId id="4669" r:id="rId199"/>
    <p:sldId id="4670" r:id="rId200"/>
    <p:sldId id="4671" r:id="rId201"/>
    <p:sldId id="4672" r:id="rId202"/>
    <p:sldId id="4673" r:id="rId203"/>
    <p:sldId id="4674" r:id="rId204"/>
    <p:sldId id="4675" r:id="rId205"/>
    <p:sldId id="4676" r:id="rId206"/>
    <p:sldId id="4677" r:id="rId207"/>
    <p:sldId id="4678" r:id="rId208"/>
    <p:sldId id="4679" r:id="rId209"/>
    <p:sldId id="4680" r:id="rId210"/>
    <p:sldId id="4681" r:id="rId211"/>
    <p:sldId id="4682" r:id="rId212"/>
    <p:sldId id="4683" r:id="rId213"/>
    <p:sldId id="4684" r:id="rId214"/>
    <p:sldId id="4685" r:id="rId215"/>
    <p:sldId id="4686" r:id="rId216"/>
    <p:sldId id="4687" r:id="rId217"/>
    <p:sldId id="4688" r:id="rId218"/>
    <p:sldId id="4689" r:id="rId219"/>
    <p:sldId id="4727" r:id="rId220"/>
    <p:sldId id="4691" r:id="rId221"/>
    <p:sldId id="4692" r:id="rId222"/>
    <p:sldId id="4693" r:id="rId223"/>
    <p:sldId id="4694" r:id="rId224"/>
    <p:sldId id="4695" r:id="rId225"/>
    <p:sldId id="4696" r:id="rId226"/>
    <p:sldId id="4697" r:id="rId227"/>
    <p:sldId id="4698" r:id="rId228"/>
    <p:sldId id="4699" r:id="rId229"/>
    <p:sldId id="4700" r:id="rId230"/>
    <p:sldId id="4701" r:id="rId231"/>
    <p:sldId id="4702" r:id="rId232"/>
    <p:sldId id="4703" r:id="rId233"/>
    <p:sldId id="4704" r:id="rId234"/>
    <p:sldId id="4705" r:id="rId235"/>
    <p:sldId id="4706" r:id="rId236"/>
    <p:sldId id="4707" r:id="rId237"/>
    <p:sldId id="4708" r:id="rId238"/>
    <p:sldId id="4709" r:id="rId239"/>
    <p:sldId id="4710" r:id="rId240"/>
    <p:sldId id="4711" r:id="rId241"/>
    <p:sldId id="4712" r:id="rId242"/>
    <p:sldId id="4713" r:id="rId243"/>
    <p:sldId id="4714" r:id="rId244"/>
    <p:sldId id="4715" r:id="rId245"/>
    <p:sldId id="4716" r:id="rId246"/>
    <p:sldId id="4717" r:id="rId247"/>
    <p:sldId id="4718" r:id="rId248"/>
    <p:sldId id="4719" r:id="rId249"/>
    <p:sldId id="4720" r:id="rId250"/>
    <p:sldId id="4721" r:id="rId251"/>
    <p:sldId id="4722" r:id="rId252"/>
    <p:sldId id="4723" r:id="rId253"/>
    <p:sldId id="4728" r:id="rId2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6374" autoAdjust="0"/>
  </p:normalViewPr>
  <p:slideViewPr>
    <p:cSldViewPr snapToGrid="0">
      <p:cViewPr varScale="1">
        <p:scale>
          <a:sx n="114" d="100"/>
          <a:sy n="114" d="100"/>
        </p:scale>
        <p:origin x="43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commentAuthors" Target="commentAuthor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BBDB-5FEF-47E3-2470-A7459FBA5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46DEA-82C6-4DB5-92C3-1C9F83680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FBB9A-0C7F-DE84-0790-DFEACB8009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5CD50-B80C-68A5-2677-3A7392971F40}"/>
              </a:ext>
            </a:extLst>
          </p:cNvPr>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195821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8BB17-2CA9-63B6-0329-67B707C27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DE7EB-8D63-2254-35CB-2DCECFF79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6EED8-4E7A-055B-DE63-72CA389856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EA81FA-7F3F-1CEB-5D1C-3E1E362DDBEE}"/>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42005913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F9FD8-2907-0041-0084-BAE9B5630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1484F-161C-4342-2225-1FB32920C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400EA-55E0-F477-2463-154B4DE7F9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36CAB1-AB75-2275-E41A-31A825C45D21}"/>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18276381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BA4C-F7D5-9AD9-3E66-A03351883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455DB-62D4-6CC0-5150-6FF831DA7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1BAE0-6FA8-4BFE-F4B9-B8F673D619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26493D-CF95-EA98-9E90-2CF95C61CB73}"/>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24180499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87ACE-5563-ED71-4685-62F791B8A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FB943-FDAE-3D59-F04F-CBDAABF03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89089-2889-1C9C-A95D-3EE94AA4D7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CDD75F-B759-7854-D649-0089DFD58E95}"/>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17717742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1E1E6-2681-0566-CB74-B7698DC3A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72FAA-EFAD-90EE-5E84-0F6284411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B548D-BE27-1B0B-2204-A0ED2FCB9A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BD236D-EB18-1126-96A2-B26A8F6AE0C7}"/>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29579132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9CC38-1A44-AE3C-3E03-2B355C9F0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10E4A-0634-544B-36A5-1E3C17021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3134F-8AA2-574A-01D0-C2F87855A0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F98BDA-DD7B-9D95-8666-046775A4B244}"/>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11991505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2BA7-B1F3-3450-F473-8F214B238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ED2E9-796D-4481-DDB8-2658D99B1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A4EFA-3765-5071-B98D-7F72D12CA9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F0FBF-7DC0-FA6E-9D42-EA9D1C13273E}"/>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8121320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51C5-DB04-6A82-7412-A5013D2EB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208BE-7368-6523-ECEE-68A9F4501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F192C-AAEC-F498-DC57-4DF0EE5BD8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9494E-FAE1-0D44-726E-EC612B703BDD}"/>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27408744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3610-69D8-7197-B7BD-DF8929860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82C15-86BC-D283-61CE-8BD77117A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282AA-45D3-5867-7A86-6A7B07178F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03EF1-44EA-2BFF-8D05-72E1242E0193}"/>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13743460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30F69-B7E0-66E5-6177-5EA5CCCDB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6B4E3-8166-9D91-5876-06648379B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06986-0F89-29DB-B05B-3E2AA960D9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4972D9-49F6-41FB-ED8E-E3622E98ABBD}"/>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5602776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96EFC-8335-8264-7895-DB045459B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E172F-2885-4762-BCD2-3BF200B55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5AA04-E33C-7072-EDDF-0C6140D8A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5C480-1C90-2602-1F0A-626DB500C225}"/>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2249919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82B29-18F5-C334-E8CB-DC15DFC77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2D74F-7189-3743-132F-B5A7B334B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AA80F-5212-B80C-E25B-9FE987FD53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CA9C5F-6611-442D-65CB-1A620D6E37FC}"/>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5303823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F40C1-970E-E95E-CA5C-9F0A41D88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695E2-5AF5-712C-190C-C60A1AE83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51D6D-31E2-623B-3299-39F8AF40DE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1117FE-F5F9-7B45-9161-565ACB883913}"/>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40965742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71E6-D902-5B31-CAD8-9F291375F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19851-7054-C6C0-7151-500117BBC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EB3D5-CE54-88A7-8241-12387B776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B960D2-DF3B-1659-4AC5-C28B6DAD6E68}"/>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9633685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6C8E4-F0D1-1181-9C73-EE879BCB2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B99A6-BF50-D88E-BE02-81CB081AC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1DD1B-6DEC-F8F8-630C-40B6001DB3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603A55-B2CA-0900-BAE4-7B62FB51E845}"/>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110417120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96FF4-D1EE-302C-CAFD-EF9CAC467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73CAD-64A4-11B2-C596-9F0FD9817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F1606-4B87-1CCF-C4A6-1EB8A9DF2D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38881F-D1E2-4122-199E-B8900F5B5754}"/>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7338836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10490-BCA2-B0C7-56F7-3F5BA805A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77995-279A-1A4B-2CF5-DB181A9E0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E4178-E92D-DDBA-949B-2F36F8D2B7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F36EF8-D377-05AE-F833-CCB52B64B325}"/>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11490875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3AC5-6610-98A2-9AB3-55BCFB260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5C52C-6994-9C71-C6AB-ED8B11166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03954-2292-EB61-C276-DAF2A0703E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3577D3-82D6-C280-11AD-80048053B03E}"/>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19141394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7CD86-5683-E8A0-C665-BA09AB63D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BA478-597C-E139-484A-0DDA3371E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24A90-84A6-AC28-DE8E-CC8D934070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F202E-4DC4-9BFD-341E-6EBD07B2C4C4}"/>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245524716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74D9B-3240-0DB4-DB07-6AE3BDCF6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E2F21-E431-765A-3B2D-F2E7C8BCA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756A0-F637-6090-11B1-8687DD0F84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486A5-EB46-BF86-03E8-FFAB6E944371}"/>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377669964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8AD5-D550-C74E-8A05-42C89DD7C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7AA45-B74B-C388-FADE-038F397DE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9CB14-389E-1BE1-CE9E-2A1087886D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45946E-6A63-941E-09F4-59EC0BCD20C0}"/>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68685484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F7B01-4AC4-4D42-D5B5-880011A6D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2745E-4203-0F98-C847-EEDB039EC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6E5FF-CFEF-C3E0-C4B2-8CD58286BC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5FE35-10BD-A5B3-6F8F-545E1986C8A5}"/>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265514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5722-8EEE-B20E-DD16-D69F4889A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E28C9-8762-4DE7-CC6D-660F7681D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21472-75AB-2D0B-2863-1DDF6F3FD1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D2ACF6-FB0D-154E-C9F7-444EA487428F}"/>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4409285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A66BE-F1D3-FD46-EF91-1E4FB1D1F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01A21-9262-016A-CEC9-5D9C6DA70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19934-DBD2-B43E-E1FB-87A55D076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BE4002-66CE-07E4-47AD-4E7D7ADBC301}"/>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17992547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84222-F9C8-A4D6-6BD2-42785C521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986D5-DD06-F5AE-6654-FAFC7EBB9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6E77F-27A7-9208-C839-4EFC491DBE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AC7550-8B65-6887-752A-F130925F665A}"/>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35292952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5930-2869-19B0-EDC0-CBB8B44BF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61C4A-83DF-270E-E413-F35479BAA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510D8-5356-0FCE-5717-830D21321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C7EB1F-54C2-2962-4E9F-666FA75A2029}"/>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42284729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56BBD-773B-0A24-C0EE-00880CF47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9B9C1-FA3D-4378-B7FD-2D8D9A876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6E63D-32CA-10A1-BC5C-D600FEE1D0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59756A-D930-7DF5-2F23-C3E8DA64C197}"/>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61120110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16129-745B-990B-4C11-024450383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4F9A0-CEDB-F489-A586-223B59DC3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F1250-4A16-B108-D8BF-F8EB7CF348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2A2BE-1EA7-CB66-AE76-C0D004756D0C}"/>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2633705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589E5-D50F-EED4-3EE1-DD6D0AD0B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7B591-064B-251A-7927-DC8D0C513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8AB29-3F04-23CE-51EF-A8C7F526B9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B68774-9F09-464C-50F6-657AD9CF9112}"/>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36359831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EF8F-D16B-0FE0-F502-EA5CA5BB0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769E8-D885-3484-9F9F-12CE5979A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FB43C-37AF-46BD-7136-3D2B448775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5CCA83-AE62-B084-7B50-562E78030D27}"/>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198145342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BC3D1-6255-3BD0-00DF-176DF2E58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E0910-5CDE-BCA1-8053-E34A05E3F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92225-08DA-452A-0DE6-9D45B21211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F0DF17-1E6A-CF38-7DEE-F0B1F222DE5F}"/>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40805213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18BF6-9ED3-779B-B8AE-AD555DCEC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02C57-4176-62E4-21E7-D672D4719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8D473-30B2-3746-6A5A-F5C5E0A31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4BFA0-9D31-2CFE-3D15-26DDFC77EC2A}"/>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27139640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ACF31-3385-E21B-7F74-FB10D3491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D944B-EFDB-9BB0-D78E-07F17B9A2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D3DAC-3559-3E7C-80A0-DB363FCE6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DECE07-0911-ACDB-BE82-708ED3425447}"/>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147001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BDD7-FA0A-4D11-B3CE-AFC429C2C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507D9-CCD2-92AF-91FE-6FEE4A097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A23C0-DE21-79FF-B01E-383391FBB9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44020-100B-7AC7-FFF3-3EAB2E96AB8F}"/>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367718093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1DB8-05B1-CA3C-C6E0-2FB8E4720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C1F1C-491D-9C3F-16EC-3FDB1FBB3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75CE3-972E-71EF-423F-2614A24CF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C1F7C3-0B64-F6DF-BB1E-625B2BFF9319}"/>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227671256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B0EB-322D-7DC7-A852-100267E4A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0270D-F448-F587-A12B-35E95165A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28375-B22B-6C10-47C2-F06863AB2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B46B9-A703-9C05-A074-46DD3324F491}"/>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5271198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E7F5-143B-A742-0CD9-23587FE24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45D32-6427-6329-8C32-8876E383B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2ECE2-29EB-DB80-188E-569FE0F0BB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689A6A-40D4-ACB2-B749-06B128C1E9BD}"/>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10187875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2C60-246B-8CC3-8E36-830F187BF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D0633-2DB8-F953-5129-B68030B4B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D5FFB-C8FD-4394-73D5-025BDDD7F3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482889-F0E6-4E9E-7FE8-67AF6BF4D30E}"/>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22359728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CF1F-2ACC-A199-D067-EBAA5A7F5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11903-8441-2D0B-695F-124029994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0EAF9-9396-0650-7209-4C5263487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BBC14-8B53-36BA-C736-30D465CAE8DA}"/>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34944929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AE3A-840F-CBA0-D60B-5AC8CF5A8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3EA05-CDE4-4837-34E2-5558CF081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C5529-D584-ED7F-FB60-6B0B35F346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AD66F1-394F-3B1E-E1AD-CE6AFA7CBB3A}"/>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439451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28EB-5404-0E75-1F0A-B1456E228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1BFE7-30B1-FD39-2271-520383A53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844F2-A9A5-40F1-37EE-F71CC528F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51B5AA-022A-F1D3-2B4A-0B1223EC9AD7}"/>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379848897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6F7A-9536-7CFA-FB6D-0529C4F87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2BAE0-3618-A5D7-EE9E-07C11D2BD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E2330-7C5C-F301-D9DF-87F6973255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A2739-90AB-2A42-8DFC-97C246F703A8}"/>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370131164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2C20-D5DC-A555-CC44-BAE9A10F1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62DF0-B3E8-B88C-CBED-D5E588E3B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C3EB8-E438-6B10-2C64-D12E56F258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FEDF2-3358-8176-D6BF-E9DC56CB19C8}"/>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3525161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1BD1-AE1E-E5D6-661C-A8EF76837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9BB05-DD29-DDD4-67B0-C02C816F9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CC747-CFCE-125E-008A-014A2619DE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0E7151-9B6D-0ABE-EE05-EEDD9300D0EF}"/>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153061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781E6-5648-2053-8EFA-98CE651BC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E890F-AD2E-E35C-4B12-035DAD543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0CA5B-C04F-1DD8-54D6-21EA9D812E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D6B5D-79B8-6C85-14AF-58A7174EF81C}"/>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82875859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6C9C9-38FA-77F3-48BE-7E63579F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8CA5A-A7C1-51E8-21B7-7929BCC77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2A582-9DB9-EEE9-3CA7-99A8B6030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80A1FE-1592-B9E7-71D3-56C0BF863105}"/>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38058247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6135E-0141-E4E6-8E20-F720FC3FA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F985A-7650-4884-4C6F-F0DED9589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CA1C7-7BF2-F9C3-50D4-45ACDDDC67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E84153-AD84-D3E1-A344-9C8E2AAC126D}"/>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107371991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DA91-51E8-4D00-B261-8C5B9BDDC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7A76A-863B-FD7B-DFFE-A2928EB09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4075A-77B7-CC80-8911-EF870C0911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13E333-0840-9FC2-2B8A-72987DC1471D}"/>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8507670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966AF-1389-1B47-E087-0FAE56697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90BDF-2023-1781-702A-42A6D4C10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9B133-5DC2-3432-2E69-19E2B06C9A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899FF-9325-D46B-B38F-73EF9875D0D5}"/>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427493043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DC128-3FE0-952D-C998-A1FDB36DB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16A1B-609F-9AAC-BFB4-59E3DEB59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44B4E-364F-F895-C4F8-F580791273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F3A040-D3EA-27E9-DF36-B75CF52C49B7}"/>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29973821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40FC-B6FA-33E3-007A-F84233940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D7647-CE6C-AFF2-DED7-A2091A3C2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5CF94-6B68-183B-A795-A41393920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085307-EFED-449B-E828-554D524560AA}"/>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5079484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CD1F-11AF-C079-64A6-D78329427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EF394-60FD-4618-573E-FEE12E9FC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8451D-0A94-4815-2CB7-BF576B64B2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4FE363-E42B-DBA0-17E3-8FDD8FF2D11D}"/>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64810343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4B67E-8758-17D2-E6A8-C25E171C3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3CD7D-4362-7090-60CF-8B41239D8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B72A8-BD4B-C975-6766-7A49AB60C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5BCDBE-483E-EF2B-605E-30B6B27E9C2E}"/>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119514561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31F4E-2DF0-B87B-79C6-84EAE260D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10727-13F0-FA88-3CAC-27546D641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A96CB-147B-E69A-5694-C0C851AEA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101DF-9E4A-DA36-1AF2-22FF59AF3DF8}"/>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369711153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09C4-4389-AE04-E543-D03D2E4B2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1804E-7C62-EBB1-F9D6-879653CE4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68376-1B62-1C2E-1244-76629C8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17AEA-28F7-43C7-BDA2-1806679C3F0E}"/>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117545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8896-C775-D125-BB6E-E6B271279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869C4-8EB9-64FD-8BFE-85C6938AB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75B1B-2ECC-E14B-ACF1-58C9E2B9BE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8C6579-0057-93E9-C866-DE478F617D4B}"/>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215002981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56014-6017-78BF-70D7-1BCC04427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C4D6A-9A83-0EA4-DB45-02E16C404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EFA61-3F4F-EF5F-AC25-341267EA23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0118F-878A-E33F-D600-8851A0B4ABAB}"/>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329301589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9646-71B1-3EEA-372F-EDD5402BD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5E8B4-0088-D654-80D9-EBA44FA49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5E12C-0385-6B3F-8A6D-4602D8C15D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5E803-063A-8D26-FB5D-D6ACC17036BF}"/>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113212872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00722-3D62-1456-A7AE-054A771AD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B6956-2C06-513B-5DE9-266DC73D3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1E418-D51F-E6BE-748D-8AF6C47CAD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4B08B5-9DD6-8A7A-9AB1-8D16CAA7D545}"/>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228462175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9CD3B-CB1C-BEA3-A1D4-F68CBDA6B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3102D-FEC5-7CEC-8BF9-51B4FF5D3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65EC8-80C2-3494-99B8-5014DE946B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64BBA8-48BE-22E7-A520-910350AC886A}"/>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204008954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D8A9B-0092-1EFA-ADE7-4BE63F2CE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7BDDA-4E7F-A25B-7379-B7E84FBCE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3CABA-3F01-4D79-E3F7-590A2BDFD8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1F778A-361A-9790-57A3-6E8D44CF8135}"/>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380048952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7C43-ECEA-210A-0389-3843C58F8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055C3-C1F0-C255-1975-5ADD87BCA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3BECE-F5E8-B3C5-EF0A-2A498398C6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5BA8D9-03FB-22C4-1CB7-0FDCD9B5D64F}"/>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31552324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703BB-6874-6060-E933-5D809F741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0AC56-94B8-A408-B5B1-462FA9467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77A71-AF7D-F466-4D6C-C0E7B18EB3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75FC62-8B08-9DD9-64E4-2A800E9BE444}"/>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406920803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197CB-4B31-FCBA-F4BD-087D48AAB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8EDA-CC13-9518-2662-4B2806712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71CA2-4192-0717-63E1-E6A9B419AD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046D53-CA9B-9778-39C8-09C26F174539}"/>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139330103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9DD7-25EB-823F-D29A-9FCFBF762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B8CAD-A7EF-1B67-C5B3-8E33459D0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3790C-AA1C-ECEF-A842-E99F56E3C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39EC5-564E-1A53-F062-A0E257377049}"/>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396529045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03A2-D654-024D-FBC5-A9734B78F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CA04C-E13A-E67C-7D48-91EA8AE01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D5ADD-282A-BDC0-9286-300093C6CA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804212-B7B9-97C0-0C20-D78094D15A3D}"/>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380002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D68B-D36D-CA3E-5695-E5D5EA41C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D8BE6-A616-0665-562B-2FE1482A2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89854-F70A-A615-79DB-E180F06BE9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A8607-4DC2-89CD-ED2F-0C622244D0DC}"/>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397419079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E537-362A-6FEB-0678-B30BA5FB3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F0C31-A68E-137D-067D-282FF2FA0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E1F25-7A6F-7946-EE43-8CBCF94C3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0A729C-3DF3-890A-9386-04555351A83D}"/>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409498993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3D992-6598-EB53-1857-77A49102D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F12D1-8518-90F9-F67D-78E05EA3C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62C76-2FD6-FB67-F46F-6BA4CB4490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028E68-DAAB-C9FC-4F21-0D4A6E63B522}"/>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312849798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56328-155D-29DC-F81F-F446D51AC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A2B63-A53F-6C8D-755B-7A9465662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E42AB-3D14-59E1-3967-90F66A93A1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C6B14B-E2FB-8659-A182-105E97AF714D}"/>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109816806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97C3B-A728-493D-215B-69FA7249C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29F5C-A0D7-1822-C72E-63D6661AD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E8A28-08D2-636E-D963-EEC73E9636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32322F-3534-1028-78ED-C8B257CF528B}"/>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392535557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E8B0-FC7A-C636-FA51-095DA7225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CA1C7-F69E-092F-0759-6FD8CEE49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EC69C-D4B0-F27C-7B19-3EEF433916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482B1E-AF6C-40E2-1F14-53CD6C5458CC}"/>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27347495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292E-9096-2B37-DAC6-CC6CA0255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76754-B1D6-B99A-2348-35A4546E4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9ABDC-9900-E09D-A62C-E9D872BA5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8DFAE4-7389-E71D-9D1F-CC2F6EC502DF}"/>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16266608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BF17B-188C-1051-9EA6-AF793CA31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E5654-B599-7FBB-74A7-2212FA95A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923A5-5630-75CC-A8D7-A9DACE7F5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5A33E7-D641-43AB-E354-99D51BBFAA3C}"/>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195104960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D973C-6884-4C03-5B0E-C45C6F3D1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E8D51-8659-4B82-E645-36312C803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BE148-7782-0F89-362F-5E6056D552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1A5DE6-9931-D189-9CED-F16C69BA1F15}"/>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397432975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8D879-03B8-1386-E52D-711F3D3D8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43E4C-206C-1ED2-D77F-05A8A892E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657B6-14C0-E5DC-FE53-7614449B7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5E6FD2-83F4-E952-E23D-439A3B8E7A46}"/>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353482181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43EA8-098C-DB15-BF98-FF06BA48C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FE106-7791-D907-6210-79C8BF9C3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09486-4630-4471-F9FB-3B66D65D0C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CE1B65-3D83-BEEB-6132-F8AA2167EA05}"/>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273286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E29E8-DD66-E48E-3AD1-A1B0719CF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2752A-A8BA-296F-49DE-080229806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F2BAD-CE93-9859-566C-78A827FA07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19A46D-4E0B-629C-108E-39973AE6E5CE}"/>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401906176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23AA8-2C2F-C3C3-DC93-72F7A6E56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2FD7F-6483-3C23-D76E-9D6A5AAAE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62056-C5CD-5531-BA77-CEC10577C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CF449C-B261-5CF0-41F5-4DD5A56E47A9}"/>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210846975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44A01-F2D2-073B-4038-C826BF45B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2740A-88AC-D27A-F10D-FEB0D31DB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63FA8-211C-862F-C60F-CCE66FA70E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7C67A9-D512-6750-CD1D-771189EF9861}"/>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25364271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2E8EF-4B7A-6DD9-2EF2-F7CCBACD1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8CB31-740C-34E2-6126-31F8BC304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35429-6A5A-ADA4-2E4A-C30917B33F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3DBA5D-AE2E-183F-6FC8-5936A58634DA}"/>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198873941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1E2E-320A-BE64-0699-0608968A3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5DD69-6728-3866-FBDF-04CC1B815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3DCB6-4452-4D02-5D53-F745C1E11B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893FA0-0AEC-840E-5AAB-7D0821063DB8}"/>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160153399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A23EE-6F34-830A-5FA0-264FF015B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53F77-C835-B094-5DCA-F21295827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8CE74-07E5-A268-ABA8-CA9D55F96C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BFBCF1-8032-5DBF-64B2-A67BD308B0A9}"/>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325807291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D022A-8E36-5B91-E2F2-5A03F1DB1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7F2BA-5467-9E82-D4CD-A9B18A1CA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87FA0-236F-F48E-954D-E68FBB8325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0964DE-284C-3041-9385-810FC06DCF6D}"/>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5730211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BCCD9-9D17-FCC5-0C3B-66758881B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F0338-CF10-61DC-2EE7-BCF46665C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DED92-74FA-5E7D-C583-B61C52B969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2A48E5-5829-9040-9359-DCFAF1BEB041}"/>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125265741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62343-2871-E24A-6360-F771EAF62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C666D-6E2C-2160-5F79-F55C3A68F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3E756-57F0-2F9B-0D53-F56E5C1B46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5B264E-8AF1-F9C2-2349-6B94B3273557}"/>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145507791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8B6F-B90F-23C5-E440-4CE5D675D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53A1F-C121-E863-7811-B43A76FBB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B938E-C7A5-E662-797C-5276C776A2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CF9C2-A161-E664-7DA7-D1BD45F35825}"/>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36726484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ECD8-2748-F192-05F8-2F8DB6C79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CD178-51DC-71FC-DDE2-1E761EC67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E8300-FEAC-06FE-110D-FAF3DDBBEA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AEC5E8-4B7F-C3A0-0228-BE1768F6676E}"/>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374049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42A7A-251D-32E8-EFB0-4CF780D3A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6C8A2-E91A-1999-4475-C9C14B565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9425C-554A-07F7-907A-06703A8B0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970799-9056-EF87-0416-AEEA48482301}"/>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276241350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909F-8D66-B55B-D1DD-C569604F3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201C0-2565-F6D0-F0E5-F90B46363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A96C9-819D-A5C4-CF7A-E45B91541E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47BF81-CDBC-1BFD-E132-71333EB0621C}"/>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204450294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372C7-9811-6799-4985-2AB6172BC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F09BF-455A-C76A-5A3F-73D0C1752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20ADA-D1BE-BCBB-0E20-547DB5FBE9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AD156-E4BB-736E-A714-95199C00118F}"/>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165323535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7140D-191F-740F-D3BB-98FD3196E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1CD97-8B58-2815-2C21-218CCEDC1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914C4-E176-697D-A599-519C14AC3A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21E3B4-9FA2-5220-A6B7-2E92C6CE0D02}"/>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13926164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8A4D-2561-11E9-CA9F-D660C9A9A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BDD89-0D08-DE16-3340-AED1B8C4C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AD499-3804-9CBF-CE0E-89521BA6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3554C4-7F87-8F07-9A1B-20944BDD0D3F}"/>
              </a:ext>
            </a:extLst>
          </p:cNvPr>
          <p:cNvSpPr>
            <a:spLocks noGrp="1"/>
          </p:cNvSpPr>
          <p:nvPr>
            <p:ph type="sldNum" sz="quarter" idx="5"/>
          </p:nvPr>
        </p:nvSpPr>
        <p:spPr/>
        <p:txBody>
          <a:bodyPr/>
          <a:lstStyle/>
          <a:p>
            <a:fld id="{DB245632-D4FC-4E38-ADEE-4E3390753C23}" type="slidenum">
              <a:rPr lang="en-US" smtClean="0"/>
              <a:t>188</a:t>
            </a:fld>
            <a:endParaRPr lang="en-US" dirty="0"/>
          </a:p>
        </p:txBody>
      </p:sp>
    </p:spTree>
    <p:extLst>
      <p:ext uri="{BB962C8B-B14F-4D97-AF65-F5344CB8AC3E}">
        <p14:creationId xmlns:p14="http://schemas.microsoft.com/office/powerpoint/2010/main" val="86967827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B670D-E5FB-5811-7B13-4F655EF1A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02720-2055-3E89-DE6C-6C6474280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8E98E-9303-3ECD-6D63-E79D5FFEC4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7266E7-AFAE-3F49-2F70-53B22DBC172F}"/>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38094043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3755-F48B-F526-A98C-F6660C9C9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6D4A0-8C58-C1FA-8B8F-D7C3767F3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8FD1F-B59B-6FA6-533F-E3C400F5FE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3AE577-1319-183F-6A01-992D993CEF26}"/>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78663135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3B21-A0C8-F148-13B4-6E075C450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F5D3D-28BE-61EB-07D9-8458ABA64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9B2E3-94F7-E1DD-0691-6365BBB569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B6F3EC-A463-B565-436D-14808B30733E}"/>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365987639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5BC09-3E46-65C1-7CD6-63511D2C4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16CE3-EAF0-A318-77D5-896FD4D47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13105-1AA7-0C02-EB8A-C7A307A781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927933-1891-4C84-0055-97A91E63445B}"/>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290051689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85911-1F3F-8111-B4C7-D21755C66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2DE83-F57A-0255-5C32-5ACEFE97A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C6DFA-2721-750B-73B2-51CEBA3262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348A4-DD66-C4F4-D783-869C1816A516}"/>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147972362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63FF4-8021-5C32-7FAA-92FBBD515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7676A-CB6D-6CE1-A2B2-0ACFD20B9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7C24D-896A-AB96-69E7-0B9E70EDE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D129C2-F136-18F6-0B80-41E71FB047D4}"/>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260678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FB06-A85C-848B-7BF1-60ECB9E3F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C80F7-5C23-D2F0-5D10-9D6F1DC70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A30E1-DEE0-C01E-02C7-4CFEE5622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828FA-B9DD-A948-16D1-F4B6D58FDDB9}"/>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358697379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108E-C904-ADE5-C720-28F9EAD05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DFB2F-2BBD-D2BB-84AA-8FF7E0746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A2433-3107-94AC-B2E1-AD1F5F2E23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87EC79-343B-78B9-E1F1-A3B8E9BF5F02}"/>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32259041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75EC-9EA7-D261-297F-617E6CAC9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98814-3352-9FF4-5B6A-03640E1328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B8A70-F414-455D-26E7-59D6AB1B58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492BC7-2D57-0CC5-1B88-27DD91AA0571}"/>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163886382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9892-6079-222D-7D5A-D8A4BB573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A3B17-405C-133E-C5C7-E79C249F45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651E6-A68A-5D55-CAD9-5D927AAB5D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5AD8C8-B0DE-6733-C9DF-6A4B4B8A25F6}"/>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200427967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B0B99-B7EC-E43E-352B-C15AAF57B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B6CD7-6B33-D99C-C82D-4A30607E5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688DE-0000-C53B-BE54-5C5202631A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D6EBD9-1B8C-BF06-F5F4-AE87952F50C5}"/>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155852247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EA238-58DE-EC8C-0ABD-419F579EE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E9A2F-A8AF-C106-6CCA-C2652A532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5A3CC-30CB-53E6-4576-26E41C40D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963E3C-0A39-7A1D-D215-F5C85C237A4D}"/>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369365882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22651-6512-12F0-DFA1-020E41473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1B016-2E0D-87F8-3E2F-32E0E5C9F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424FB-2399-B93E-79FB-58A6C79786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CF7986-4D9C-7C36-9B02-7E5149DDD0AF}"/>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9351499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1EA88-62C6-E00D-BAB4-FDA571EB0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14F75-35DE-503D-52DD-789F01FF5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185F8-AE6F-2987-DE70-5E3F1841A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D69CA9-5C70-A89E-5E55-F07A4DF123E5}"/>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63459789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56B0-CF07-A59C-CAC4-6EE55E28B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02801-1F09-A01D-6C00-8BFCE607A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9FD53-4259-4A04-341F-7EF762CFF6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92C3C4-D8BE-05E5-9189-ACEC27A0FD26}"/>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99174016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9216-2974-1F0E-15FA-2DAE98513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5E70F-19D0-F42D-34AF-8B124B45B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5EFFB-FADE-788C-F95F-526F346A17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3DE292-E7D5-74DF-9D4C-32F15B44A3F3}"/>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126180051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82D2C-303F-12C9-D28F-05643D63B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0EF7F-8F11-0F0D-3BBC-C18DAD7CF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647AA-E618-E33A-BAA7-9D570BC2B0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1A35C0-BD6B-BCE9-C6D9-E0B5B79A9A13}"/>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265609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18F7-3E55-DA9E-D998-9A61B294B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E828E-E292-5F7F-4C4A-0EE9435EC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BD899-7FE5-203C-EC7E-1607EF0B2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9EF2E-9BCA-E43F-F308-E747033BF2FE}"/>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328437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CE7F2-FF10-F0E8-5EDE-E056BB2C4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A8928-2AA7-0498-CA09-0B7C66C71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23279-71FC-52A4-9C17-9C86628BF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3346EC-459E-0B3F-14D6-03E7C12502C5}"/>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22457232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7AE9-1D8B-BF4B-51C4-19EC392A0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2DC48-9185-0569-B957-E399CA065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76BD7-615E-C731-D9D2-00DC3843D3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6E0585-46F7-8202-DD1A-8DF49372D6EB}"/>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272567012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FD4AB-26F4-720A-6838-CE9716E33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66164-B9B5-C615-B1F1-A94970B6B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E88F7-EA37-DE60-C0DA-B203817D45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1CD7A-AD00-A8D8-7883-4996F00022D9}"/>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141466265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8D0E3-C43D-8ADF-4244-175ED427F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56514-EF19-9B35-A699-53A136CCA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A2D13-3FD8-1C8C-DFEE-EB5B606F6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1CDA03-5543-E3A3-BF60-84FD77424190}"/>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281422683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22A3-0561-3720-9811-1C174B7A9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5AF68-1AC0-904F-A724-1D7C870B6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8306D-EFA1-B3DB-1432-7ACC9A148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F36245-6D5F-0833-6866-C8547A83C2F8}"/>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112255109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5C27-8EC3-7A48-03FA-8A27CD8ED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A2510-67B4-898C-E500-D1073339A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DA38F-9731-EC00-7A67-7407D6A197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499DB8-246D-F390-5697-DEF7567D1533}"/>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172977133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53DE7-EB9F-8B5A-7328-845EE8978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F17D2-13F1-CA93-BA21-9B1806DA0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DE907-D625-4F2D-AFDA-35038249F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822D72-F857-78DD-7E0B-00BB0E46BAC4}"/>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351110000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9306-3136-AA4A-7A7D-9A800D58D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CCBEC-8F33-F722-D3A4-FE5B9CECB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597EA-3996-1B26-E819-0A3158EA6F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55198-A02E-1F19-6ADE-E21E839AA0B6}"/>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288151627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5EC6-6CC6-B8C2-4B46-63BFAB4C5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AADF8-A725-F6DE-EA39-B14B541B7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F5D79-0868-8C79-E6B1-50DA6ABC1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2EE95-4A3D-6C64-AADC-86808881DAAA}"/>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30065222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0FE22-686C-7231-3D3C-E6A106D0D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E9C72-4518-1EA4-8D82-D4A42C47C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63A45-2A4D-62DC-BE6E-A6E7CD45EF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90C219-A74A-0BDF-672C-E1CC65FE898F}"/>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221191144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CD79F-88A6-4E42-F42F-C11173FFA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47503-DB5C-DBBA-8776-16029CCA3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B991F-4B5B-192E-8D22-906C119DA6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313CD9-F33D-2E97-9FD8-35491CB8046D}"/>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160012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FF8C2-FDC9-1ACF-8871-84F459B9A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C4BD1-8340-47D8-920E-BEFB3DCAC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51ECA-48FE-2540-789D-225E59F93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F0DC5A-3B8D-D432-D96D-7168BA34802B}"/>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291464797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CC45-8771-C1E0-1DB0-6D332F643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5B8A0-0C34-EF1B-7302-129119DC6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4EBDC-A365-D217-5116-BAE56C00B4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4F2F31-F468-8DD8-BFE7-32E8814AA9B8}"/>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243548527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9A7E9-F840-60CC-0B16-DFB677057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1181A-8074-4040-BD47-D4B4193EE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499D0-08A5-AE51-364E-711BA54F87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E28FA-909D-B047-C67B-C029C30671AB}"/>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349585695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1021C-5449-CFAF-ECAC-B4ED23955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2911A-0032-40DC-817E-8260C4CAC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89172-A670-5E9E-1E50-99F5380242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3AB828-0437-BEC0-03CA-E90924EC92F3}"/>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36667737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5DC32-4223-6BA2-5856-5584A9114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A5970-944D-3D67-D77D-74A2D35EA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0B295-2121-A231-2EA9-F15D4DCA29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D767A3-A8FC-6B29-46DE-7789FB5B35F7}"/>
              </a:ext>
            </a:extLst>
          </p:cNvPr>
          <p:cNvSpPr>
            <a:spLocks noGrp="1"/>
          </p:cNvSpPr>
          <p:nvPr>
            <p:ph type="sldNum" sz="quarter" idx="5"/>
          </p:nvPr>
        </p:nvSpPr>
        <p:spPr/>
        <p:txBody>
          <a:bodyPr/>
          <a:lstStyle/>
          <a:p>
            <a:fld id="{DB245632-D4FC-4E38-ADEE-4E3390753C23}" type="slidenum">
              <a:rPr lang="en-US" smtClean="0"/>
              <a:t>218</a:t>
            </a:fld>
            <a:endParaRPr lang="en-US" dirty="0"/>
          </a:p>
        </p:txBody>
      </p:sp>
    </p:spTree>
    <p:extLst>
      <p:ext uri="{BB962C8B-B14F-4D97-AF65-F5344CB8AC3E}">
        <p14:creationId xmlns:p14="http://schemas.microsoft.com/office/powerpoint/2010/main" val="282658940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DE85-5047-F6A7-6231-013C4BFB4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2BD43-84D2-A585-D723-3129CFFD9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A1E25-E7B3-EC9A-67F6-9F26B5E7B0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889919-9AFC-92E9-FABD-B154D0206571}"/>
              </a:ext>
            </a:extLst>
          </p:cNvPr>
          <p:cNvSpPr>
            <a:spLocks noGrp="1"/>
          </p:cNvSpPr>
          <p:nvPr>
            <p:ph type="sldNum" sz="quarter" idx="5"/>
          </p:nvPr>
        </p:nvSpPr>
        <p:spPr/>
        <p:txBody>
          <a:bodyPr/>
          <a:lstStyle/>
          <a:p>
            <a:fld id="{DB245632-D4FC-4E38-ADEE-4E3390753C23}" type="slidenum">
              <a:rPr lang="en-US" smtClean="0"/>
              <a:t>220</a:t>
            </a:fld>
            <a:endParaRPr lang="en-US" dirty="0"/>
          </a:p>
        </p:txBody>
      </p:sp>
    </p:spTree>
    <p:extLst>
      <p:ext uri="{BB962C8B-B14F-4D97-AF65-F5344CB8AC3E}">
        <p14:creationId xmlns:p14="http://schemas.microsoft.com/office/powerpoint/2010/main" val="260489669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742A0-4A21-078A-583A-017121562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1E8DE-2A24-0BE5-63D1-DA6956605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B254E-F9F6-4C3C-734D-E22AC90987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2ED314-741C-2D84-F19A-C52ACB3177E6}"/>
              </a:ext>
            </a:extLst>
          </p:cNvPr>
          <p:cNvSpPr>
            <a:spLocks noGrp="1"/>
          </p:cNvSpPr>
          <p:nvPr>
            <p:ph type="sldNum" sz="quarter" idx="5"/>
          </p:nvPr>
        </p:nvSpPr>
        <p:spPr/>
        <p:txBody>
          <a:bodyPr/>
          <a:lstStyle/>
          <a:p>
            <a:fld id="{DB245632-D4FC-4E38-ADEE-4E3390753C23}" type="slidenum">
              <a:rPr lang="en-US" smtClean="0"/>
              <a:t>221</a:t>
            </a:fld>
            <a:endParaRPr lang="en-US" dirty="0"/>
          </a:p>
        </p:txBody>
      </p:sp>
    </p:spTree>
    <p:extLst>
      <p:ext uri="{BB962C8B-B14F-4D97-AF65-F5344CB8AC3E}">
        <p14:creationId xmlns:p14="http://schemas.microsoft.com/office/powerpoint/2010/main" val="291989841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0B2A-9557-6E01-C7CB-01036E14D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5615A-2BC6-2F66-4EA6-B5C20597E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5ECE-3C5A-939D-6B17-6F13BB53BC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1D3254-45DE-9189-B252-0474DF9A2B20}"/>
              </a:ext>
            </a:extLst>
          </p:cNvPr>
          <p:cNvSpPr>
            <a:spLocks noGrp="1"/>
          </p:cNvSpPr>
          <p:nvPr>
            <p:ph type="sldNum" sz="quarter" idx="5"/>
          </p:nvPr>
        </p:nvSpPr>
        <p:spPr/>
        <p:txBody>
          <a:bodyPr/>
          <a:lstStyle/>
          <a:p>
            <a:fld id="{DB245632-D4FC-4E38-ADEE-4E3390753C23}" type="slidenum">
              <a:rPr lang="en-US" smtClean="0"/>
              <a:t>222</a:t>
            </a:fld>
            <a:endParaRPr lang="en-US" dirty="0"/>
          </a:p>
        </p:txBody>
      </p:sp>
    </p:spTree>
    <p:extLst>
      <p:ext uri="{BB962C8B-B14F-4D97-AF65-F5344CB8AC3E}">
        <p14:creationId xmlns:p14="http://schemas.microsoft.com/office/powerpoint/2010/main" val="204780978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24B32-E3F1-C66F-2AD8-AF102AEEF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A2236-AD6A-0620-D8F7-08AB5C216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C33B5-46BE-77A1-7926-946542ACFF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48431F-4A56-55AF-2873-2389DDF53527}"/>
              </a:ext>
            </a:extLst>
          </p:cNvPr>
          <p:cNvSpPr>
            <a:spLocks noGrp="1"/>
          </p:cNvSpPr>
          <p:nvPr>
            <p:ph type="sldNum" sz="quarter" idx="5"/>
          </p:nvPr>
        </p:nvSpPr>
        <p:spPr/>
        <p:txBody>
          <a:bodyPr/>
          <a:lstStyle/>
          <a:p>
            <a:fld id="{DB245632-D4FC-4E38-ADEE-4E3390753C23}" type="slidenum">
              <a:rPr lang="en-US" smtClean="0"/>
              <a:t>223</a:t>
            </a:fld>
            <a:endParaRPr lang="en-US" dirty="0"/>
          </a:p>
        </p:txBody>
      </p:sp>
    </p:spTree>
    <p:extLst>
      <p:ext uri="{BB962C8B-B14F-4D97-AF65-F5344CB8AC3E}">
        <p14:creationId xmlns:p14="http://schemas.microsoft.com/office/powerpoint/2010/main" val="43415498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8270-800D-7D60-9BD2-9ADEFEACC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9D57D-2929-073F-0B44-CD61C28DB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8AD9C-52AD-F022-5C32-266121802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C1C2F-6922-C023-2831-FA8E03F2CCE9}"/>
              </a:ext>
            </a:extLst>
          </p:cNvPr>
          <p:cNvSpPr>
            <a:spLocks noGrp="1"/>
          </p:cNvSpPr>
          <p:nvPr>
            <p:ph type="sldNum" sz="quarter" idx="5"/>
          </p:nvPr>
        </p:nvSpPr>
        <p:spPr/>
        <p:txBody>
          <a:bodyPr/>
          <a:lstStyle/>
          <a:p>
            <a:fld id="{DB245632-D4FC-4E38-ADEE-4E3390753C23}" type="slidenum">
              <a:rPr lang="en-US" smtClean="0"/>
              <a:t>224</a:t>
            </a:fld>
            <a:endParaRPr lang="en-US" dirty="0"/>
          </a:p>
        </p:txBody>
      </p:sp>
    </p:spTree>
    <p:extLst>
      <p:ext uri="{BB962C8B-B14F-4D97-AF65-F5344CB8AC3E}">
        <p14:creationId xmlns:p14="http://schemas.microsoft.com/office/powerpoint/2010/main" val="343404466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57CF-C32C-1371-E8F6-5581CAC88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C1EDF-D840-7F7A-4FE7-BAA164590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45DBF-9D53-7EDA-E083-1546FD6CF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90D678-2311-F1F3-0D01-3122B04CCB6E}"/>
              </a:ext>
            </a:extLst>
          </p:cNvPr>
          <p:cNvSpPr>
            <a:spLocks noGrp="1"/>
          </p:cNvSpPr>
          <p:nvPr>
            <p:ph type="sldNum" sz="quarter" idx="5"/>
          </p:nvPr>
        </p:nvSpPr>
        <p:spPr/>
        <p:txBody>
          <a:bodyPr/>
          <a:lstStyle/>
          <a:p>
            <a:fld id="{DB245632-D4FC-4E38-ADEE-4E3390753C23}" type="slidenum">
              <a:rPr lang="en-US" smtClean="0"/>
              <a:t>225</a:t>
            </a:fld>
            <a:endParaRPr lang="en-US" dirty="0"/>
          </a:p>
        </p:txBody>
      </p:sp>
    </p:spTree>
    <p:extLst>
      <p:ext uri="{BB962C8B-B14F-4D97-AF65-F5344CB8AC3E}">
        <p14:creationId xmlns:p14="http://schemas.microsoft.com/office/powerpoint/2010/main" val="392205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37882-9F80-4BD3-C585-EB39516F6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D81CD-5B6C-71F1-B4DD-CE0525F5D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DAC84-E807-2E65-8F92-F5400D086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89BA1-10A2-2545-D7F5-0136D822671E}"/>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36129226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992FC-DFA7-F286-6D43-B39C97064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9FBBA-98AC-EF3D-3260-E294AD5D2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1AB05-AB7E-7335-28AD-29680C7309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564999-7CE9-1A37-CB2E-3E0CBE534014}"/>
              </a:ext>
            </a:extLst>
          </p:cNvPr>
          <p:cNvSpPr>
            <a:spLocks noGrp="1"/>
          </p:cNvSpPr>
          <p:nvPr>
            <p:ph type="sldNum" sz="quarter" idx="5"/>
          </p:nvPr>
        </p:nvSpPr>
        <p:spPr/>
        <p:txBody>
          <a:bodyPr/>
          <a:lstStyle/>
          <a:p>
            <a:fld id="{DB245632-D4FC-4E38-ADEE-4E3390753C23}" type="slidenum">
              <a:rPr lang="en-US" smtClean="0"/>
              <a:t>226</a:t>
            </a:fld>
            <a:endParaRPr lang="en-US" dirty="0"/>
          </a:p>
        </p:txBody>
      </p:sp>
    </p:spTree>
    <p:extLst>
      <p:ext uri="{BB962C8B-B14F-4D97-AF65-F5344CB8AC3E}">
        <p14:creationId xmlns:p14="http://schemas.microsoft.com/office/powerpoint/2010/main" val="167397036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42BB-5D04-0242-1CE3-2573E3E5C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254D3-D222-77C2-DB68-09B8868B8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26C11-AE7D-868E-F488-BF09CD115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3F1DE-E8A2-0256-52D6-5F4A7C6F41D3}"/>
              </a:ext>
            </a:extLst>
          </p:cNvPr>
          <p:cNvSpPr>
            <a:spLocks noGrp="1"/>
          </p:cNvSpPr>
          <p:nvPr>
            <p:ph type="sldNum" sz="quarter" idx="5"/>
          </p:nvPr>
        </p:nvSpPr>
        <p:spPr/>
        <p:txBody>
          <a:bodyPr/>
          <a:lstStyle/>
          <a:p>
            <a:fld id="{DB245632-D4FC-4E38-ADEE-4E3390753C23}" type="slidenum">
              <a:rPr lang="en-US" smtClean="0"/>
              <a:t>227</a:t>
            </a:fld>
            <a:endParaRPr lang="en-US" dirty="0"/>
          </a:p>
        </p:txBody>
      </p:sp>
    </p:spTree>
    <p:extLst>
      <p:ext uri="{BB962C8B-B14F-4D97-AF65-F5344CB8AC3E}">
        <p14:creationId xmlns:p14="http://schemas.microsoft.com/office/powerpoint/2010/main" val="291159984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8A78-1254-4B0E-0AE3-F527291D2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63914-9638-EB0B-BD33-DC7F9C5E5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3BBAE-CD2B-D291-52F7-AD69B3F311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420BC6-3A7A-05E2-6068-3B554ADA0F76}"/>
              </a:ext>
            </a:extLst>
          </p:cNvPr>
          <p:cNvSpPr>
            <a:spLocks noGrp="1"/>
          </p:cNvSpPr>
          <p:nvPr>
            <p:ph type="sldNum" sz="quarter" idx="5"/>
          </p:nvPr>
        </p:nvSpPr>
        <p:spPr/>
        <p:txBody>
          <a:bodyPr/>
          <a:lstStyle/>
          <a:p>
            <a:fld id="{DB245632-D4FC-4E38-ADEE-4E3390753C23}" type="slidenum">
              <a:rPr lang="en-US" smtClean="0"/>
              <a:t>228</a:t>
            </a:fld>
            <a:endParaRPr lang="en-US" dirty="0"/>
          </a:p>
        </p:txBody>
      </p:sp>
    </p:spTree>
    <p:extLst>
      <p:ext uri="{BB962C8B-B14F-4D97-AF65-F5344CB8AC3E}">
        <p14:creationId xmlns:p14="http://schemas.microsoft.com/office/powerpoint/2010/main" val="39914587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6C28-9159-1560-3D08-B707C6F5E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DC595-1F18-478D-6CB6-4B73CB068F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84EDD-9737-0720-BDE0-9EB6FDB5AF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589A0-1864-AF7F-F2E0-805EDDF41CB1}"/>
              </a:ext>
            </a:extLst>
          </p:cNvPr>
          <p:cNvSpPr>
            <a:spLocks noGrp="1"/>
          </p:cNvSpPr>
          <p:nvPr>
            <p:ph type="sldNum" sz="quarter" idx="5"/>
          </p:nvPr>
        </p:nvSpPr>
        <p:spPr/>
        <p:txBody>
          <a:bodyPr/>
          <a:lstStyle/>
          <a:p>
            <a:fld id="{DB245632-D4FC-4E38-ADEE-4E3390753C23}" type="slidenum">
              <a:rPr lang="en-US" smtClean="0"/>
              <a:t>229</a:t>
            </a:fld>
            <a:endParaRPr lang="en-US" dirty="0"/>
          </a:p>
        </p:txBody>
      </p:sp>
    </p:spTree>
    <p:extLst>
      <p:ext uri="{BB962C8B-B14F-4D97-AF65-F5344CB8AC3E}">
        <p14:creationId xmlns:p14="http://schemas.microsoft.com/office/powerpoint/2010/main" val="210637631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6671-0523-1596-3008-0479A0C96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992B7-EB94-53A1-4146-BAEC84F9E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42F71-EE7C-4978-DC80-7E8BD9156E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0A0EC-B6CD-D523-3E66-1DC57622247F}"/>
              </a:ext>
            </a:extLst>
          </p:cNvPr>
          <p:cNvSpPr>
            <a:spLocks noGrp="1"/>
          </p:cNvSpPr>
          <p:nvPr>
            <p:ph type="sldNum" sz="quarter" idx="5"/>
          </p:nvPr>
        </p:nvSpPr>
        <p:spPr/>
        <p:txBody>
          <a:bodyPr/>
          <a:lstStyle/>
          <a:p>
            <a:fld id="{DB245632-D4FC-4E38-ADEE-4E3390753C23}" type="slidenum">
              <a:rPr lang="en-US" smtClean="0"/>
              <a:t>230</a:t>
            </a:fld>
            <a:endParaRPr lang="en-US" dirty="0"/>
          </a:p>
        </p:txBody>
      </p:sp>
    </p:spTree>
    <p:extLst>
      <p:ext uri="{BB962C8B-B14F-4D97-AF65-F5344CB8AC3E}">
        <p14:creationId xmlns:p14="http://schemas.microsoft.com/office/powerpoint/2010/main" val="85014140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A1C74-4A9C-3B96-219D-C9ADC6FCB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01E90-DC12-24FB-150C-F53831578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23FE8-C066-E104-C56C-1C3DC3A46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CC4A79-3D6A-9ED6-982A-6BB062B3FF98}"/>
              </a:ext>
            </a:extLst>
          </p:cNvPr>
          <p:cNvSpPr>
            <a:spLocks noGrp="1"/>
          </p:cNvSpPr>
          <p:nvPr>
            <p:ph type="sldNum" sz="quarter" idx="5"/>
          </p:nvPr>
        </p:nvSpPr>
        <p:spPr/>
        <p:txBody>
          <a:bodyPr/>
          <a:lstStyle/>
          <a:p>
            <a:fld id="{DB245632-D4FC-4E38-ADEE-4E3390753C23}" type="slidenum">
              <a:rPr lang="en-US" smtClean="0"/>
              <a:t>231</a:t>
            </a:fld>
            <a:endParaRPr lang="en-US" dirty="0"/>
          </a:p>
        </p:txBody>
      </p:sp>
    </p:spTree>
    <p:extLst>
      <p:ext uri="{BB962C8B-B14F-4D97-AF65-F5344CB8AC3E}">
        <p14:creationId xmlns:p14="http://schemas.microsoft.com/office/powerpoint/2010/main" val="396526956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BC111-5328-EF50-4B15-4D26BEC63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BB57D-A779-8E63-C33A-0AC3720BB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714E5-8416-FE46-743D-82FF1CA52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50B167-C778-5E9C-8E8A-1D81C644029B}"/>
              </a:ext>
            </a:extLst>
          </p:cNvPr>
          <p:cNvSpPr>
            <a:spLocks noGrp="1"/>
          </p:cNvSpPr>
          <p:nvPr>
            <p:ph type="sldNum" sz="quarter" idx="5"/>
          </p:nvPr>
        </p:nvSpPr>
        <p:spPr/>
        <p:txBody>
          <a:bodyPr/>
          <a:lstStyle/>
          <a:p>
            <a:fld id="{DB245632-D4FC-4E38-ADEE-4E3390753C23}" type="slidenum">
              <a:rPr lang="en-US" smtClean="0"/>
              <a:t>232</a:t>
            </a:fld>
            <a:endParaRPr lang="en-US" dirty="0"/>
          </a:p>
        </p:txBody>
      </p:sp>
    </p:spTree>
    <p:extLst>
      <p:ext uri="{BB962C8B-B14F-4D97-AF65-F5344CB8AC3E}">
        <p14:creationId xmlns:p14="http://schemas.microsoft.com/office/powerpoint/2010/main" val="88798021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03910-CF01-56D2-BF3F-1B09406E5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202E4-6926-E1F9-B836-240B4B2B1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FAA0A-9ABF-0A94-A6CA-0C63568FAB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CD31B1-A270-BD72-7E36-86C99BF1A7B6}"/>
              </a:ext>
            </a:extLst>
          </p:cNvPr>
          <p:cNvSpPr>
            <a:spLocks noGrp="1"/>
          </p:cNvSpPr>
          <p:nvPr>
            <p:ph type="sldNum" sz="quarter" idx="5"/>
          </p:nvPr>
        </p:nvSpPr>
        <p:spPr/>
        <p:txBody>
          <a:bodyPr/>
          <a:lstStyle/>
          <a:p>
            <a:fld id="{DB245632-D4FC-4E38-ADEE-4E3390753C23}" type="slidenum">
              <a:rPr lang="en-US" smtClean="0"/>
              <a:t>233</a:t>
            </a:fld>
            <a:endParaRPr lang="en-US" dirty="0"/>
          </a:p>
        </p:txBody>
      </p:sp>
    </p:spTree>
    <p:extLst>
      <p:ext uri="{BB962C8B-B14F-4D97-AF65-F5344CB8AC3E}">
        <p14:creationId xmlns:p14="http://schemas.microsoft.com/office/powerpoint/2010/main" val="328317771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524A-67B9-B93B-76DB-95B02A0A2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69F6C-C69E-D914-6D08-2727FA760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CB2AD-F821-3A7E-2C1C-7EB27D168D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5167F9-8689-EAB1-2336-EEE37D8C52DA}"/>
              </a:ext>
            </a:extLst>
          </p:cNvPr>
          <p:cNvSpPr>
            <a:spLocks noGrp="1"/>
          </p:cNvSpPr>
          <p:nvPr>
            <p:ph type="sldNum" sz="quarter" idx="5"/>
          </p:nvPr>
        </p:nvSpPr>
        <p:spPr/>
        <p:txBody>
          <a:bodyPr/>
          <a:lstStyle/>
          <a:p>
            <a:fld id="{DB245632-D4FC-4E38-ADEE-4E3390753C23}" type="slidenum">
              <a:rPr lang="en-US" smtClean="0"/>
              <a:t>234</a:t>
            </a:fld>
            <a:endParaRPr lang="en-US" dirty="0"/>
          </a:p>
        </p:txBody>
      </p:sp>
    </p:spTree>
    <p:extLst>
      <p:ext uri="{BB962C8B-B14F-4D97-AF65-F5344CB8AC3E}">
        <p14:creationId xmlns:p14="http://schemas.microsoft.com/office/powerpoint/2010/main" val="135450423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3DDE7-544C-CFB4-564F-906E1913D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13324-AA5E-A3D1-E51C-35C22D637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2B048-08EE-AC57-2BCE-E92710C0DA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DA32EA-8407-ABD9-4BEE-096EAA2EC860}"/>
              </a:ext>
            </a:extLst>
          </p:cNvPr>
          <p:cNvSpPr>
            <a:spLocks noGrp="1"/>
          </p:cNvSpPr>
          <p:nvPr>
            <p:ph type="sldNum" sz="quarter" idx="5"/>
          </p:nvPr>
        </p:nvSpPr>
        <p:spPr/>
        <p:txBody>
          <a:bodyPr/>
          <a:lstStyle/>
          <a:p>
            <a:fld id="{DB245632-D4FC-4E38-ADEE-4E3390753C23}" type="slidenum">
              <a:rPr lang="en-US" smtClean="0"/>
              <a:t>235</a:t>
            </a:fld>
            <a:endParaRPr lang="en-US" dirty="0"/>
          </a:p>
        </p:txBody>
      </p:sp>
    </p:spTree>
    <p:extLst>
      <p:ext uri="{BB962C8B-B14F-4D97-AF65-F5344CB8AC3E}">
        <p14:creationId xmlns:p14="http://schemas.microsoft.com/office/powerpoint/2010/main" val="1716907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523DD-ADEE-3B41-DEEC-44347EEDC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D96DF-E829-5B4A-771F-8ADBE70B5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8EA99-EF3E-C1A0-79A1-A3126A729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C59245-51E1-140E-6BA7-A60350F1274A}"/>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282538846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D8F4-2085-9A69-E0CD-7FB4A62C1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A7876-6F85-8004-EF30-5A5A1CFD3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2341D-ECE8-F22D-D334-CDF7DB2EE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6B1ABE-9CC4-0250-1A92-2BF2AAFF1D65}"/>
              </a:ext>
            </a:extLst>
          </p:cNvPr>
          <p:cNvSpPr>
            <a:spLocks noGrp="1"/>
          </p:cNvSpPr>
          <p:nvPr>
            <p:ph type="sldNum" sz="quarter" idx="5"/>
          </p:nvPr>
        </p:nvSpPr>
        <p:spPr/>
        <p:txBody>
          <a:bodyPr/>
          <a:lstStyle/>
          <a:p>
            <a:fld id="{DB245632-D4FC-4E38-ADEE-4E3390753C23}" type="slidenum">
              <a:rPr lang="en-US" smtClean="0"/>
              <a:t>236</a:t>
            </a:fld>
            <a:endParaRPr lang="en-US" dirty="0"/>
          </a:p>
        </p:txBody>
      </p:sp>
    </p:spTree>
    <p:extLst>
      <p:ext uri="{BB962C8B-B14F-4D97-AF65-F5344CB8AC3E}">
        <p14:creationId xmlns:p14="http://schemas.microsoft.com/office/powerpoint/2010/main" val="300880732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354B-13AD-D759-A1D9-CA07F9C36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BB6F9-84BE-E532-7BE0-70EEEE8FB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B84C7-B3ED-5343-D04C-9A0C682941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3E26AD-1FDA-1249-E9BC-1A3F7F8DBF82}"/>
              </a:ext>
            </a:extLst>
          </p:cNvPr>
          <p:cNvSpPr>
            <a:spLocks noGrp="1"/>
          </p:cNvSpPr>
          <p:nvPr>
            <p:ph type="sldNum" sz="quarter" idx="5"/>
          </p:nvPr>
        </p:nvSpPr>
        <p:spPr/>
        <p:txBody>
          <a:bodyPr/>
          <a:lstStyle/>
          <a:p>
            <a:fld id="{DB245632-D4FC-4E38-ADEE-4E3390753C23}" type="slidenum">
              <a:rPr lang="en-US" smtClean="0"/>
              <a:t>237</a:t>
            </a:fld>
            <a:endParaRPr lang="en-US" dirty="0"/>
          </a:p>
        </p:txBody>
      </p:sp>
    </p:spTree>
    <p:extLst>
      <p:ext uri="{BB962C8B-B14F-4D97-AF65-F5344CB8AC3E}">
        <p14:creationId xmlns:p14="http://schemas.microsoft.com/office/powerpoint/2010/main" val="199809385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12F1D-ED84-5AA1-9389-963F9B5D9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1462B-8ADB-569F-5888-98A2C74A6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E939F-74B0-A282-9B88-EDECB4073C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79E51A-063D-488E-4320-BCAF344A8DC5}"/>
              </a:ext>
            </a:extLst>
          </p:cNvPr>
          <p:cNvSpPr>
            <a:spLocks noGrp="1"/>
          </p:cNvSpPr>
          <p:nvPr>
            <p:ph type="sldNum" sz="quarter" idx="5"/>
          </p:nvPr>
        </p:nvSpPr>
        <p:spPr/>
        <p:txBody>
          <a:bodyPr/>
          <a:lstStyle/>
          <a:p>
            <a:fld id="{DB245632-D4FC-4E38-ADEE-4E3390753C23}" type="slidenum">
              <a:rPr lang="en-US" smtClean="0"/>
              <a:t>238</a:t>
            </a:fld>
            <a:endParaRPr lang="en-US" dirty="0"/>
          </a:p>
        </p:txBody>
      </p:sp>
    </p:spTree>
    <p:extLst>
      <p:ext uri="{BB962C8B-B14F-4D97-AF65-F5344CB8AC3E}">
        <p14:creationId xmlns:p14="http://schemas.microsoft.com/office/powerpoint/2010/main" val="233658729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F9183-619C-EE9E-806D-10160A1D2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8FA94-99B6-CDAE-EC9B-19FB0A4D0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62E12-5C76-4C56-5E46-94E53C8520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EC6A1C-A84C-431D-C591-15166F8FB717}"/>
              </a:ext>
            </a:extLst>
          </p:cNvPr>
          <p:cNvSpPr>
            <a:spLocks noGrp="1"/>
          </p:cNvSpPr>
          <p:nvPr>
            <p:ph type="sldNum" sz="quarter" idx="5"/>
          </p:nvPr>
        </p:nvSpPr>
        <p:spPr/>
        <p:txBody>
          <a:bodyPr/>
          <a:lstStyle/>
          <a:p>
            <a:fld id="{DB245632-D4FC-4E38-ADEE-4E3390753C23}" type="slidenum">
              <a:rPr lang="en-US" smtClean="0"/>
              <a:t>239</a:t>
            </a:fld>
            <a:endParaRPr lang="en-US" dirty="0"/>
          </a:p>
        </p:txBody>
      </p:sp>
    </p:spTree>
    <p:extLst>
      <p:ext uri="{BB962C8B-B14F-4D97-AF65-F5344CB8AC3E}">
        <p14:creationId xmlns:p14="http://schemas.microsoft.com/office/powerpoint/2010/main" val="393316559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26C06-B9AB-A0B9-544B-89A3FD597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D1C1C-3AEF-5882-77AE-109580BF2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6C337-9883-C407-09A0-21A0CFC879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BD290D-AE50-7208-6BEA-04FC4639C5BB}"/>
              </a:ext>
            </a:extLst>
          </p:cNvPr>
          <p:cNvSpPr>
            <a:spLocks noGrp="1"/>
          </p:cNvSpPr>
          <p:nvPr>
            <p:ph type="sldNum" sz="quarter" idx="5"/>
          </p:nvPr>
        </p:nvSpPr>
        <p:spPr/>
        <p:txBody>
          <a:bodyPr/>
          <a:lstStyle/>
          <a:p>
            <a:fld id="{DB245632-D4FC-4E38-ADEE-4E3390753C23}" type="slidenum">
              <a:rPr lang="en-US" smtClean="0"/>
              <a:t>240</a:t>
            </a:fld>
            <a:endParaRPr lang="en-US" dirty="0"/>
          </a:p>
        </p:txBody>
      </p:sp>
    </p:spTree>
    <p:extLst>
      <p:ext uri="{BB962C8B-B14F-4D97-AF65-F5344CB8AC3E}">
        <p14:creationId xmlns:p14="http://schemas.microsoft.com/office/powerpoint/2010/main" val="271250005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09934-A8D8-9C4A-92F0-6D00B7907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488B2-B29C-96B5-BEFF-81B7D1EB8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69F02-5FF8-B25A-831D-29DB5351F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ECF490-9AD7-CF7E-28BE-1F979309D702}"/>
              </a:ext>
            </a:extLst>
          </p:cNvPr>
          <p:cNvSpPr>
            <a:spLocks noGrp="1"/>
          </p:cNvSpPr>
          <p:nvPr>
            <p:ph type="sldNum" sz="quarter" idx="5"/>
          </p:nvPr>
        </p:nvSpPr>
        <p:spPr/>
        <p:txBody>
          <a:bodyPr/>
          <a:lstStyle/>
          <a:p>
            <a:fld id="{DB245632-D4FC-4E38-ADEE-4E3390753C23}" type="slidenum">
              <a:rPr lang="en-US" smtClean="0"/>
              <a:t>241</a:t>
            </a:fld>
            <a:endParaRPr lang="en-US" dirty="0"/>
          </a:p>
        </p:txBody>
      </p:sp>
    </p:spTree>
    <p:extLst>
      <p:ext uri="{BB962C8B-B14F-4D97-AF65-F5344CB8AC3E}">
        <p14:creationId xmlns:p14="http://schemas.microsoft.com/office/powerpoint/2010/main" val="217553503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66F11-421C-C72B-9234-634A2CC53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47421-F64E-BD24-F615-7CBACDF27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29FC9-E05F-42CB-B755-D082DCBD83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415752-0974-63AE-33C3-77C05AE7282F}"/>
              </a:ext>
            </a:extLst>
          </p:cNvPr>
          <p:cNvSpPr>
            <a:spLocks noGrp="1"/>
          </p:cNvSpPr>
          <p:nvPr>
            <p:ph type="sldNum" sz="quarter" idx="5"/>
          </p:nvPr>
        </p:nvSpPr>
        <p:spPr/>
        <p:txBody>
          <a:bodyPr/>
          <a:lstStyle/>
          <a:p>
            <a:fld id="{DB245632-D4FC-4E38-ADEE-4E3390753C23}" type="slidenum">
              <a:rPr lang="en-US" smtClean="0"/>
              <a:t>242</a:t>
            </a:fld>
            <a:endParaRPr lang="en-US" dirty="0"/>
          </a:p>
        </p:txBody>
      </p:sp>
    </p:spTree>
    <p:extLst>
      <p:ext uri="{BB962C8B-B14F-4D97-AF65-F5344CB8AC3E}">
        <p14:creationId xmlns:p14="http://schemas.microsoft.com/office/powerpoint/2010/main" val="243124920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3893-5E0B-0452-5A52-76ED1186B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6F8D5-840D-EFEB-E8D8-48B502773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2FB6E-FB16-12C8-81E5-D864A61259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236A7D-2137-C326-17B3-E20BED52B696}"/>
              </a:ext>
            </a:extLst>
          </p:cNvPr>
          <p:cNvSpPr>
            <a:spLocks noGrp="1"/>
          </p:cNvSpPr>
          <p:nvPr>
            <p:ph type="sldNum" sz="quarter" idx="5"/>
          </p:nvPr>
        </p:nvSpPr>
        <p:spPr/>
        <p:txBody>
          <a:bodyPr/>
          <a:lstStyle/>
          <a:p>
            <a:fld id="{DB245632-D4FC-4E38-ADEE-4E3390753C23}" type="slidenum">
              <a:rPr lang="en-US" smtClean="0"/>
              <a:t>243</a:t>
            </a:fld>
            <a:endParaRPr lang="en-US" dirty="0"/>
          </a:p>
        </p:txBody>
      </p:sp>
    </p:spTree>
    <p:extLst>
      <p:ext uri="{BB962C8B-B14F-4D97-AF65-F5344CB8AC3E}">
        <p14:creationId xmlns:p14="http://schemas.microsoft.com/office/powerpoint/2010/main" val="225792144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2C3F0-4678-A724-3ECE-95FAFD398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6949E-42AF-1A1C-8515-50914E71B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5D6FA-AB49-964B-37B4-D7BEA436E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9AECCC-58F8-203F-C992-66D5707BA1E1}"/>
              </a:ext>
            </a:extLst>
          </p:cNvPr>
          <p:cNvSpPr>
            <a:spLocks noGrp="1"/>
          </p:cNvSpPr>
          <p:nvPr>
            <p:ph type="sldNum" sz="quarter" idx="5"/>
          </p:nvPr>
        </p:nvSpPr>
        <p:spPr/>
        <p:txBody>
          <a:bodyPr/>
          <a:lstStyle/>
          <a:p>
            <a:fld id="{DB245632-D4FC-4E38-ADEE-4E3390753C23}" type="slidenum">
              <a:rPr lang="en-US" smtClean="0"/>
              <a:t>244</a:t>
            </a:fld>
            <a:endParaRPr lang="en-US" dirty="0"/>
          </a:p>
        </p:txBody>
      </p:sp>
    </p:spTree>
    <p:extLst>
      <p:ext uri="{BB962C8B-B14F-4D97-AF65-F5344CB8AC3E}">
        <p14:creationId xmlns:p14="http://schemas.microsoft.com/office/powerpoint/2010/main" val="293589920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15BA-C798-8472-0B05-3D833237E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E744F-1FF9-9D7A-5112-9F54E8533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BBA8E-5C93-6BD7-5E7C-73165E03E0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CF4DED-AA12-297C-2C5A-C8B67A254B2D}"/>
              </a:ext>
            </a:extLst>
          </p:cNvPr>
          <p:cNvSpPr>
            <a:spLocks noGrp="1"/>
          </p:cNvSpPr>
          <p:nvPr>
            <p:ph type="sldNum" sz="quarter" idx="5"/>
          </p:nvPr>
        </p:nvSpPr>
        <p:spPr/>
        <p:txBody>
          <a:bodyPr/>
          <a:lstStyle/>
          <a:p>
            <a:fld id="{DB245632-D4FC-4E38-ADEE-4E3390753C23}" type="slidenum">
              <a:rPr lang="en-US" smtClean="0"/>
              <a:t>245</a:t>
            </a:fld>
            <a:endParaRPr lang="en-US" dirty="0"/>
          </a:p>
        </p:txBody>
      </p:sp>
    </p:spTree>
    <p:extLst>
      <p:ext uri="{BB962C8B-B14F-4D97-AF65-F5344CB8AC3E}">
        <p14:creationId xmlns:p14="http://schemas.microsoft.com/office/powerpoint/2010/main" val="1878059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1BB43-3AFD-2266-E520-2C99D1B23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165A5-080C-C783-92E9-BC48AB932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6E94D-440E-53FF-E302-75D38501A0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79CD86-967D-516F-F7E5-0258FC051F89}"/>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401289536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5B0E9-0719-946E-BB36-81AC40EB4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C5524-52B6-43C6-8F92-05348751F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0F196-D23D-A7FE-54FE-A93B274275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EFB233-60E0-60C6-6653-48DA54631863}"/>
              </a:ext>
            </a:extLst>
          </p:cNvPr>
          <p:cNvSpPr>
            <a:spLocks noGrp="1"/>
          </p:cNvSpPr>
          <p:nvPr>
            <p:ph type="sldNum" sz="quarter" idx="5"/>
          </p:nvPr>
        </p:nvSpPr>
        <p:spPr/>
        <p:txBody>
          <a:bodyPr/>
          <a:lstStyle/>
          <a:p>
            <a:fld id="{DB245632-D4FC-4E38-ADEE-4E3390753C23}" type="slidenum">
              <a:rPr lang="en-US" smtClean="0"/>
              <a:t>246</a:t>
            </a:fld>
            <a:endParaRPr lang="en-US" dirty="0"/>
          </a:p>
        </p:txBody>
      </p:sp>
    </p:spTree>
    <p:extLst>
      <p:ext uri="{BB962C8B-B14F-4D97-AF65-F5344CB8AC3E}">
        <p14:creationId xmlns:p14="http://schemas.microsoft.com/office/powerpoint/2010/main" val="339763528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A09B-AF25-2CEB-337F-1CA67AECF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95E05-8308-A383-D90F-6CBB66CA8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4C50E-3839-9480-6CC4-8560A6BA1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13B892-10B9-BB96-2672-C62A7F45FA3A}"/>
              </a:ext>
            </a:extLst>
          </p:cNvPr>
          <p:cNvSpPr>
            <a:spLocks noGrp="1"/>
          </p:cNvSpPr>
          <p:nvPr>
            <p:ph type="sldNum" sz="quarter" idx="5"/>
          </p:nvPr>
        </p:nvSpPr>
        <p:spPr/>
        <p:txBody>
          <a:bodyPr/>
          <a:lstStyle/>
          <a:p>
            <a:fld id="{DB245632-D4FC-4E38-ADEE-4E3390753C23}" type="slidenum">
              <a:rPr lang="en-US" smtClean="0"/>
              <a:t>247</a:t>
            </a:fld>
            <a:endParaRPr lang="en-US" dirty="0"/>
          </a:p>
        </p:txBody>
      </p:sp>
    </p:spTree>
    <p:extLst>
      <p:ext uri="{BB962C8B-B14F-4D97-AF65-F5344CB8AC3E}">
        <p14:creationId xmlns:p14="http://schemas.microsoft.com/office/powerpoint/2010/main" val="313535084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0760D-0928-423D-1F6B-1286C58EC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49C4E-F4C6-D3F9-9C15-16B064A04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8A15E-593B-F6E2-35EF-4D2F2A5A8C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B584A2-FE1B-6ED3-B351-C16FD3F94030}"/>
              </a:ext>
            </a:extLst>
          </p:cNvPr>
          <p:cNvSpPr>
            <a:spLocks noGrp="1"/>
          </p:cNvSpPr>
          <p:nvPr>
            <p:ph type="sldNum" sz="quarter" idx="5"/>
          </p:nvPr>
        </p:nvSpPr>
        <p:spPr/>
        <p:txBody>
          <a:bodyPr/>
          <a:lstStyle/>
          <a:p>
            <a:fld id="{DB245632-D4FC-4E38-ADEE-4E3390753C23}" type="slidenum">
              <a:rPr lang="en-US" smtClean="0"/>
              <a:t>248</a:t>
            </a:fld>
            <a:endParaRPr lang="en-US" dirty="0"/>
          </a:p>
        </p:txBody>
      </p:sp>
    </p:spTree>
    <p:extLst>
      <p:ext uri="{BB962C8B-B14F-4D97-AF65-F5344CB8AC3E}">
        <p14:creationId xmlns:p14="http://schemas.microsoft.com/office/powerpoint/2010/main" val="423140250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00C8D-BC54-0153-114F-45924D726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0C37D-AE25-BCAE-E053-E3321415F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C73E8-8A56-EE8F-63C9-8FF5369198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BED382-E3BF-89CB-4677-35085C46B9B4}"/>
              </a:ext>
            </a:extLst>
          </p:cNvPr>
          <p:cNvSpPr>
            <a:spLocks noGrp="1"/>
          </p:cNvSpPr>
          <p:nvPr>
            <p:ph type="sldNum" sz="quarter" idx="5"/>
          </p:nvPr>
        </p:nvSpPr>
        <p:spPr/>
        <p:txBody>
          <a:bodyPr/>
          <a:lstStyle/>
          <a:p>
            <a:fld id="{DB245632-D4FC-4E38-ADEE-4E3390753C23}" type="slidenum">
              <a:rPr lang="en-US" smtClean="0"/>
              <a:t>249</a:t>
            </a:fld>
            <a:endParaRPr lang="en-US" dirty="0"/>
          </a:p>
        </p:txBody>
      </p:sp>
    </p:spTree>
    <p:extLst>
      <p:ext uri="{BB962C8B-B14F-4D97-AF65-F5344CB8AC3E}">
        <p14:creationId xmlns:p14="http://schemas.microsoft.com/office/powerpoint/2010/main" val="205069292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90C5-352B-A4D5-BFA0-332C0DE62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1A46A-1D5E-939A-5721-A68BAEDFD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0241D-9245-AD11-7B4D-6E0DAB4AD7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F5DF0-7B62-1C60-F899-F6BAC64B83F1}"/>
              </a:ext>
            </a:extLst>
          </p:cNvPr>
          <p:cNvSpPr>
            <a:spLocks noGrp="1"/>
          </p:cNvSpPr>
          <p:nvPr>
            <p:ph type="sldNum" sz="quarter" idx="5"/>
          </p:nvPr>
        </p:nvSpPr>
        <p:spPr/>
        <p:txBody>
          <a:bodyPr/>
          <a:lstStyle/>
          <a:p>
            <a:fld id="{DB245632-D4FC-4E38-ADEE-4E3390753C23}" type="slidenum">
              <a:rPr lang="en-US" smtClean="0"/>
              <a:t>250</a:t>
            </a:fld>
            <a:endParaRPr lang="en-US" dirty="0"/>
          </a:p>
        </p:txBody>
      </p:sp>
    </p:spTree>
    <p:extLst>
      <p:ext uri="{BB962C8B-B14F-4D97-AF65-F5344CB8AC3E}">
        <p14:creationId xmlns:p14="http://schemas.microsoft.com/office/powerpoint/2010/main" val="3652227635"/>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ED528-1066-86D8-5D93-947C2C912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FB1DF-C161-CC81-D7E7-DA8B3E0FA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69618-8037-8529-09A0-B026523F5E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A81BBE-BA3B-C8AF-661B-79FE78123B6B}"/>
              </a:ext>
            </a:extLst>
          </p:cNvPr>
          <p:cNvSpPr>
            <a:spLocks noGrp="1"/>
          </p:cNvSpPr>
          <p:nvPr>
            <p:ph type="sldNum" sz="quarter" idx="5"/>
          </p:nvPr>
        </p:nvSpPr>
        <p:spPr/>
        <p:txBody>
          <a:bodyPr/>
          <a:lstStyle/>
          <a:p>
            <a:fld id="{DB245632-D4FC-4E38-ADEE-4E3390753C23}" type="slidenum">
              <a:rPr lang="en-US" smtClean="0"/>
              <a:t>251</a:t>
            </a:fld>
            <a:endParaRPr lang="en-US" dirty="0"/>
          </a:p>
        </p:txBody>
      </p:sp>
    </p:spTree>
    <p:extLst>
      <p:ext uri="{BB962C8B-B14F-4D97-AF65-F5344CB8AC3E}">
        <p14:creationId xmlns:p14="http://schemas.microsoft.com/office/powerpoint/2010/main" val="60268216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8045-1AC6-D8FA-127F-A8655A260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7EABA-58CF-ED8F-B05D-7816AA566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A6464-E596-887F-90EA-5BC44AA854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525353-9787-B873-E417-FB228B97F654}"/>
              </a:ext>
            </a:extLst>
          </p:cNvPr>
          <p:cNvSpPr>
            <a:spLocks noGrp="1"/>
          </p:cNvSpPr>
          <p:nvPr>
            <p:ph type="sldNum" sz="quarter" idx="5"/>
          </p:nvPr>
        </p:nvSpPr>
        <p:spPr/>
        <p:txBody>
          <a:bodyPr/>
          <a:lstStyle/>
          <a:p>
            <a:fld id="{DB245632-D4FC-4E38-ADEE-4E3390753C23}" type="slidenum">
              <a:rPr lang="en-US" smtClean="0"/>
              <a:t>252</a:t>
            </a:fld>
            <a:endParaRPr lang="en-US" dirty="0"/>
          </a:p>
        </p:txBody>
      </p:sp>
    </p:spTree>
    <p:extLst>
      <p:ext uri="{BB962C8B-B14F-4D97-AF65-F5344CB8AC3E}">
        <p14:creationId xmlns:p14="http://schemas.microsoft.com/office/powerpoint/2010/main" val="4024893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0003B-9168-9DA3-361E-EC653A853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0F8B8-4457-DE33-5A08-FEBA1D9F0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42693-C4A9-A590-3849-06AB57E3C0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20E1C-DBF8-7F86-9444-D491DF0925FB}"/>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394224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F556-35A2-5503-9987-0B06C72D9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A86E7-0D7F-000B-F829-03340EDA5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45497-2FD1-0D11-15E0-5175CB4870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3A90DD-C260-BDC8-A335-4E64D6CF0073}"/>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3489241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51743-F945-6B85-F9F1-9440E84EF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43829-F6D2-7402-B46D-0BD4D7A56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1748-9F86-8950-B841-0F854227ED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D056E1-C395-6903-B91D-1FEFB69216A6}"/>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3109038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58BFC-FAB9-8EDD-7FD0-BAAFE271F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53CB5-4545-E091-80C3-01F9456E1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D0067-CAB4-1739-C486-CDD082BD7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6E5FF0-97A1-A261-6189-C7ACB9ED4963}"/>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3063126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78C65-29A3-68E2-2A07-E4D82DFFC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3F687-5879-B141-35BC-657FC981E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D4734-CA3F-09A7-D3F0-5E185CB2DC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FCF7FF-336A-F9A7-F25B-DBF58D4071D6}"/>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223461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E8329-9261-1F56-FD36-397DCE919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E53D9-FA9D-8FB7-6FC2-C5F0FC311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10EDB-269B-9D6D-778F-A5D07BE57E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1AFFDE-B949-91AA-C853-326E816300F5}"/>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2930595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0935-6C23-4FDB-0288-A4037ECF1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DAAEB-7523-C8A4-6C0B-AD6B1BFB4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AC1F6-6FFE-6601-1FA5-EB497FC5F9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0AECF1-2296-6AE5-0E7C-0AC7AAA9C941}"/>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218922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FCA2-DD4D-59DE-4A8C-67FF69549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25530-CA17-68C4-2EE4-3C7856844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71448-053C-B8D4-7CBA-5FB9BF2C2C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803004-31F1-390E-CE33-B62A83A51BCE}"/>
              </a:ext>
            </a:extLst>
          </p:cNvPr>
          <p:cNvSpPr>
            <a:spLocks noGrp="1"/>
          </p:cNvSpPr>
          <p:nvPr>
            <p:ph type="sldNum" sz="quarter" idx="5"/>
          </p:nvPr>
        </p:nvSpPr>
        <p:spPr/>
        <p:txBody>
          <a:bodyPr/>
          <a:lstStyle/>
          <a:p>
            <a:fld id="{DB245632-D4FC-4E38-ADEE-4E3390753C23}" type="slidenum">
              <a:rPr lang="en-US" smtClean="0"/>
              <a:t>34</a:t>
            </a:fld>
            <a:endParaRPr lang="en-US" dirty="0"/>
          </a:p>
        </p:txBody>
      </p:sp>
    </p:spTree>
    <p:extLst>
      <p:ext uri="{BB962C8B-B14F-4D97-AF65-F5344CB8AC3E}">
        <p14:creationId xmlns:p14="http://schemas.microsoft.com/office/powerpoint/2010/main" val="279436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BC8FA-0DC0-8256-F3DA-FDC5B739F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A964F-74F7-7E8E-033E-468391D3D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28ABE-B0F7-463B-9ACF-C20096C32C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4F1BAF-5E37-BE8D-896D-25C12EF5F2A0}"/>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49353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9E817-56D0-A147-5A24-BFFC3DFCB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E1B1C-B8BA-21FB-D7FE-7B1667045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9E3C2-5C56-7208-4055-D59A4106C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CA83A4-F569-C059-4604-5A799EF924A1}"/>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2108811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D0D2-6004-E654-3E2A-EA03CE26F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3188A-EEE9-8CAF-615E-8C22DCC34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922BC-C700-ECA8-AECC-0714A95A36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1FD66E-A8A6-6C7F-0DEE-C83F87B08306}"/>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1747051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7A53-13BE-B985-4494-99F9ED714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B019F-D0CC-5E3D-E414-EC4C3BDD0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ED3E1-F2A2-DF0E-59FC-6CAD55BDD6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003578-7FC1-0B46-C754-F40341DDDFE2}"/>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1386204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4402A-74FF-4E3F-0F57-AF29A146A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A8267-3597-8372-D9F4-96C21E118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ED3EB-4C7B-5F55-41F5-579D1E8DD5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45C27B-B319-1D99-9A15-12A9C2A82216}"/>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1030132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3A63D-5A61-3EE4-01BE-3B3B4BF62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E4383-0127-EDE8-C1A4-739FF9620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3BCC1-C8E8-7F84-B11B-EC35C72EA6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5C589F-5B27-D9B3-DA8E-A638AF614954}"/>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2926691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B65BB-3C03-2220-0B8C-4B3ABC3BC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EFB62-9119-0BCD-FF0D-106B447B1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61253A-299A-6D8B-1938-8A1362B1E3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25ADC8-DD60-4642-82E0-CF435ED68CF5}"/>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774383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6104-9CC6-EE1E-63D4-89E05773D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402E4-48AB-CACC-1FDF-BBCE754D3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11A3F-2EDC-9041-935E-A76612A794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CC5731-3269-725A-1185-06EFD9E0BF53}"/>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328140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60A18-7B79-FCB9-683A-72C0855B0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6FF57-1440-C346-ED7D-3B10875B4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87DC8-1779-A406-71F3-FF697E8C84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4877D3-8A38-356B-532E-5D671750ACE4}"/>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4180169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A9F4-0FB1-A3F7-DA6D-123A58348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FD3A5-89D8-733F-80B5-3E6FAB1D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46B8B-C655-F9D4-7566-8A06D00D4E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2136F6-A382-2F32-4455-9A9B6E955570}"/>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3584703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9A244-DB46-9749-981D-DF99ABE44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6F250-9AEA-81C1-C95A-76D0376BC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DECDB-2A6B-0166-F249-C10A2C1343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35EF0-226D-A61D-373D-76CB16FE520D}"/>
              </a:ext>
            </a:extLst>
          </p:cNvPr>
          <p:cNvSpPr>
            <a:spLocks noGrp="1"/>
          </p:cNvSpPr>
          <p:nvPr>
            <p:ph type="sldNum" sz="quarter" idx="5"/>
          </p:nvPr>
        </p:nvSpPr>
        <p:spPr/>
        <p:txBody>
          <a:bodyPr/>
          <a:lstStyle/>
          <a:p>
            <a:fld id="{DB245632-D4FC-4E38-ADEE-4E3390753C23}" type="slidenum">
              <a:rPr lang="en-US" smtClean="0"/>
              <a:t>44</a:t>
            </a:fld>
            <a:endParaRPr lang="en-US" dirty="0"/>
          </a:p>
        </p:txBody>
      </p:sp>
    </p:spTree>
    <p:extLst>
      <p:ext uri="{BB962C8B-B14F-4D97-AF65-F5344CB8AC3E}">
        <p14:creationId xmlns:p14="http://schemas.microsoft.com/office/powerpoint/2010/main" val="1521902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7A0B-BEAC-625F-ACD2-607169CA0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20964-7398-11A5-6511-FFE02948C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57F37-ECEB-A12C-141B-B02E45B5CD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C7AAE5-38B9-70E8-0FBD-9A18E6DE96C3}"/>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2655357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46F8C-AA34-449A-DC19-9A3C9864C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EFF78-C199-2369-0D3A-C872C5475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E81F5-CE71-F694-8E95-9C437A26BF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5CAD6-F607-C2BB-0141-BD2F9FC91A27}"/>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2628797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CF41D-5A88-AF90-2B12-649A87AE1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E5D33-1291-3E72-4A7B-8E7F16742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D73CB-20B5-1F47-3A26-82B225FABE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922D2-2171-EE76-0E79-0EF7E521E2D3}"/>
              </a:ext>
            </a:extLst>
          </p:cNvPr>
          <p:cNvSpPr>
            <a:spLocks noGrp="1"/>
          </p:cNvSpPr>
          <p:nvPr>
            <p:ph type="sldNum" sz="quarter" idx="5"/>
          </p:nvPr>
        </p:nvSpPr>
        <p:spPr/>
        <p:txBody>
          <a:bodyPr/>
          <a:lstStyle/>
          <a:p>
            <a:fld id="{DB245632-D4FC-4E38-ADEE-4E3390753C23}" type="slidenum">
              <a:rPr lang="en-US" smtClean="0"/>
              <a:t>47</a:t>
            </a:fld>
            <a:endParaRPr lang="en-US" dirty="0"/>
          </a:p>
        </p:txBody>
      </p:sp>
    </p:spTree>
    <p:extLst>
      <p:ext uri="{BB962C8B-B14F-4D97-AF65-F5344CB8AC3E}">
        <p14:creationId xmlns:p14="http://schemas.microsoft.com/office/powerpoint/2010/main" val="127576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2F696-D42B-BE8A-7BAC-07BDFFEFE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195E3-253B-6767-15A3-C955D3018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73F58-2531-09A7-05AE-33921FCED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43A17C-D4D4-0798-BC34-A421D3EC3DCE}"/>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4245046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FC7BC-B2F3-33FA-750E-846E28617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0D26C-7AF9-7624-1CCE-3CCBF222A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86208-D1C4-4471-F38A-A08637673A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0E0D98-BE8C-51EA-3F1C-1998E9D33934}"/>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3343631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C3014-AEEC-A3C2-79D5-A6D5286E5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CF346-9FBF-59A6-3F2A-92DFDC74A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59C03-5FC0-E2CA-E029-69D2FBB69E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C21CB-19D2-DF1B-FC4B-185FC17FAD40}"/>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3871408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44F77-20F2-92CE-6EDB-25A94CE48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CE588-EFEB-DC3B-97C1-701455C14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2530C-BB32-4AFA-4BD7-5252D5756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991789-F9EC-3581-ABC9-E3A55F136475}"/>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428724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655AC-0773-CFFF-5980-D1D8E7731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46020-F444-A761-262F-DDAE7FC01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5DCAE-0D13-E3DA-0226-29DCD3532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C95BE7-800F-87F1-ACB7-1C53D244C702}"/>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312852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EA3C7-B453-FB21-880D-28BBCF704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912CB-62B7-9F40-7B28-F9E634203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4D694-FD7E-5845-A47C-360B7DAC24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89E554-6013-0D3C-EA97-D094D1924241}"/>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4228395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4EBDE-BD1B-581B-4D40-67D505EEC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99F99-D8DF-37EC-9F09-3CF071FC4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EFE5E-8EBF-C433-478A-BC86C16CB9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FDAECC-3C38-25A7-18E7-CAA5A779DE15}"/>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1968006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C3AC-FC43-37E1-38CA-96C8A19BB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87AED-EAE5-5A7A-389E-BCFEFE8D9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26A35-3A9C-DFB3-FA96-DC81B1A2B9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13CBC-8760-7ED7-5892-0E3E6B635D33}"/>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2059052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FEE59-7689-B7C7-7029-6B622E2DE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41C01-D07C-EFB9-03A4-7876FCAC5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D94B2-06A5-50BC-7264-68B6D26D82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B72E64-3F80-649D-6C8F-A6328CF7C7D5}"/>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792887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A4EA-B04E-479C-426F-B81FCD9DC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FD741-CA2E-F304-1B84-DDAD262E9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1C1DD-83AA-77F8-3600-871865942F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33BCA9-EB38-AAD7-7C9F-AC932D1F4838}"/>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2779210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F601-9965-8059-524B-1DE3419A1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7866D-437C-57EB-8B17-56088468E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82CE2-9045-8666-ECED-F6BD3B6DB2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435E53-5BC1-89AF-660A-EB628D927234}"/>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1927931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6302-400B-4068-034E-08F5B0DBB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1792F-45E9-CB62-76AF-4BC16EA62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B08F9-0BA8-3E35-2EA9-465BD65217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9F2B58-04DE-3E47-ADAF-F9C0FB9BD3E3}"/>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2172023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00D13-427E-9101-C59A-CAE4EB40D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E248F-ED52-8DDC-393D-5BC3D2722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529C6-E7F5-517C-96FC-D86FEF344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BCCBD7-DC8F-7A13-CF95-C21F8F850344}"/>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41801457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4811A-4599-B594-3407-46EEB4678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CD197-9F1B-D97B-F577-7437E70C5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3F728-5150-5C58-5A37-EA3605E838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2807A-2BA3-18AF-843B-25304073CB06}"/>
              </a:ext>
            </a:extLst>
          </p:cNvPr>
          <p:cNvSpPr>
            <a:spLocks noGrp="1"/>
          </p:cNvSpPr>
          <p:nvPr>
            <p:ph type="sldNum" sz="quarter" idx="5"/>
          </p:nvPr>
        </p:nvSpPr>
        <p:spPr/>
        <p:txBody>
          <a:bodyPr/>
          <a:lstStyle/>
          <a:p>
            <a:fld id="{DB245632-D4FC-4E38-ADEE-4E3390753C23}" type="slidenum">
              <a:rPr lang="en-US" smtClean="0"/>
              <a:t>60</a:t>
            </a:fld>
            <a:endParaRPr lang="en-US" dirty="0"/>
          </a:p>
        </p:txBody>
      </p:sp>
    </p:spTree>
    <p:extLst>
      <p:ext uri="{BB962C8B-B14F-4D97-AF65-F5344CB8AC3E}">
        <p14:creationId xmlns:p14="http://schemas.microsoft.com/office/powerpoint/2010/main" val="2307007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AAC5D-CECC-2EA4-CB39-9C4411F0C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0A01C-C209-DDB9-6FEB-363D94DE0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95857-3437-BC03-5CC4-5311C8AF37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7448B8-E312-DF38-7AE4-57E8B44A93AB}"/>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11581921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418A-3D5E-FED3-6828-80849E4AB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A99F9-E9A4-514B-EADF-6F58FAD73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CF01A-992E-6DDE-74F9-60C3D8C866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DB9EF-F2AB-6FC8-D1A4-9AF8348D9C08}"/>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97782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96D7-B00A-0597-AED3-8C5D46234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207E8-B7E4-A4A7-8720-1E22B35BE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672DC-999B-A150-994C-AB194C050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A003EC-27DE-6E14-CCFD-B487DD86F3D4}"/>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21751799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FB25-F65E-6D4D-B11B-F8C5EEA7F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C5068-28C5-96DA-75A8-0B9B705A8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18F36-C764-F2DD-E899-0F77880D5E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9031CC-D43E-544B-5479-CB9B672C44B2}"/>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18706148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E007-CFCD-B4C7-5AD9-07FCA7A50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91B7D-435F-546C-1F14-2D482C461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91F3A-0CC2-4373-6B20-E8FDDCE7C8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A4D71-570B-DD12-3488-0D10243E7DF3}"/>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37331370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7AF48-9772-2262-92BF-7A0B0FAC6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A0E54-5EF4-A57D-508F-4A6CC8B36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0B6E2-E888-0F85-5939-817686E809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7A5665-6A7D-38FE-676A-29227E2A2229}"/>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1778313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F724-A527-8521-D100-F5278C0E8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545B2-F969-ACFA-31ED-885CDA875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BA851-52BF-5D24-C947-F9335369AE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8A2EB9-6BC8-0EE0-8170-520D66B030A6}"/>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31708619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E5C8-8ACF-33AA-4A6B-D531E39D0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2E773-3F81-65E2-54DF-5327C4303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CCB5E-D5C8-7C0E-9C2D-3F9CBE596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D25EFC-DC58-D4A5-183D-A98FCE9B27B1}"/>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3285751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3B8E-B380-8D2C-9EEE-7002992F7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77E24-6B59-A370-A935-A6CA17DFF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B83B0-E7F7-936D-068E-2051180208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DC60F5-3E5C-7260-F54F-5CC39CBBDC1C}"/>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19775128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CB65E-6B57-40B8-8CFD-AA476D4B4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07D69-6937-4F3E-D93D-12D10B9F1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03495-41DB-4CEC-8F04-2A8D6BF816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44A651-CDD0-B95D-4A86-BC2921E1A567}"/>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38209756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32C24-5FCB-B9BF-1436-30C6D1EF7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46CDB-E2BE-9077-EEE9-9551A1130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37B4B-9272-0784-113E-2E2AD5059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DA9764-572C-3A72-2CB1-819342486CCB}"/>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2668603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543B-48E4-7228-D9DF-C72635431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41285-2C64-66DC-E72D-4595EEA11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F108A-4C84-624E-E8DC-6021833F98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2A0AEA-43E9-3E26-EAF4-13B8CE232413}"/>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2198007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EF0B6-52E3-A48D-F87C-B8EC3E8C2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66341-CCA9-B7A3-6E54-15E491A62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18D57-77E3-71C0-63BF-DA1AC5974C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F2177F-2D96-2AD0-A32C-A4D9927E840B}"/>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203048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64D8-501A-F138-2BC1-5C9836EB9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42027-1C10-2673-0C59-DFB41814E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84B11-C78D-97CF-A226-7756D2FBD5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D30991-E675-D32A-E5AA-F2AE8DC47382}"/>
              </a:ext>
            </a:extLst>
          </p:cNvPr>
          <p:cNvSpPr>
            <a:spLocks noGrp="1"/>
          </p:cNvSpPr>
          <p:nvPr>
            <p:ph type="sldNum" sz="quarter" idx="5"/>
          </p:nvPr>
        </p:nvSpPr>
        <p:spPr/>
        <p:txBody>
          <a:bodyPr/>
          <a:lstStyle/>
          <a:p>
            <a:fld id="{DB245632-D4FC-4E38-ADEE-4E3390753C23}" type="slidenum">
              <a:rPr lang="en-US" smtClean="0"/>
              <a:t>9</a:t>
            </a:fld>
            <a:endParaRPr lang="en-US" dirty="0"/>
          </a:p>
        </p:txBody>
      </p:sp>
    </p:spTree>
    <p:extLst>
      <p:ext uri="{BB962C8B-B14F-4D97-AF65-F5344CB8AC3E}">
        <p14:creationId xmlns:p14="http://schemas.microsoft.com/office/powerpoint/2010/main" val="12524412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9171A-8058-348F-4BA3-C386BB353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7593D-8360-4278-5BE2-8A3AE42D6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4A82F-1794-D5DC-203C-00A4944AC5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5E860-2F3B-2156-81F3-6542E8CA4906}"/>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5661823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D023-EA2C-C7D3-35E7-10A7E1EC2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ED78B-0AF5-FFD7-F19B-46E881F3F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94BC7-C217-2A1B-0DC9-EC3E923B64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C13259-0A8B-537F-0E3B-796B5721FF97}"/>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15544180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2FD4B-0500-64A4-70DF-A87D8FA5A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045CC-A779-62D2-AA32-8DB8A5221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EA9FB-01E0-CC51-382F-BFCC09C231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82AF4D-28E4-0933-035F-1C81983F0ED7}"/>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39432129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3F920-0ED5-5A3A-44BC-C099EB4A8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171BB-AFA0-1955-3AA0-45FAD7A9A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4D819-78C6-51DE-C95A-65F015EF8B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2529E-16FD-4CD2-ED18-7236D1FA5F89}"/>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1430979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C3EF-F7B8-F634-7310-478F7B1F1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00C76-92C4-F9D2-4482-32314AAD5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0D44F-8F8C-A656-8D40-EAF331BE30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AB0C85-D0B1-D777-2F22-70F5583DFEBD}"/>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3279616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C607C-94DA-230D-561E-0ACD6B808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E48A0-52C5-B657-5BC7-2590FC1C5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C7AFA-F706-9376-7EA9-B98B9C8D9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EF32BC-C798-B7D5-7CF4-43B156A4D99F}"/>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16088871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0EA85-4D36-18D2-5CF3-78441C24D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A0712-F0D2-1869-E69D-B35267809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ACAE8-9787-BBAF-AF2B-9690B181C6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9CF6D-1FDF-D115-D0B1-477F411C0E0E}"/>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20641638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46302-1E69-FF70-81A2-103F328BD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8A86F-D0BD-3D02-37E6-08C693A06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B133F-BC45-8AEF-A477-3A7938C7F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0D9D9C-AFCD-F37D-14CE-B9AB96807D50}"/>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4068506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04255-634B-9798-F295-FCFF3823F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B0C87-CA4E-32DF-787A-8A29D7862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E51C0-289F-1149-85CE-3AC3F08AAA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F556F5-8367-BB44-F631-00CAEAA22EEA}"/>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31761324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09B4-AC32-A82A-0671-9533E2AA6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0DCD8-790B-539C-FA79-A7F0DDC4E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68A93-EBB1-DCBF-83E2-66AE8B0350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198018-AEC3-9BCB-3FDD-160FF270F97C}"/>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159501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7D5E1-055D-DC73-D3BF-E3448D877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9A36E-901E-B198-6B84-223CB15AF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C7FE1-D972-1710-8642-22FF206BDE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A3B96F-B8C5-1244-FDFE-2CA34D7B34BF}"/>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24438046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969EB-F81D-C8C5-E302-C402437DE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1EB4E-5095-A5C1-C0F4-35A048368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62B32-5710-022A-5173-6977BE7222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98405B-B41D-C859-1386-C4D623ECE80B}"/>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38357116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DA63-E81F-6139-378C-AA26A6D85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469C4-76FF-B882-9AE4-A239A6EC5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00F6A-D911-BF07-3A75-7F2C069478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FAF31-7F05-897E-CF11-136A6E97F0D9}"/>
              </a:ext>
            </a:extLst>
          </p:cNvPr>
          <p:cNvSpPr>
            <a:spLocks noGrp="1"/>
          </p:cNvSpPr>
          <p:nvPr>
            <p:ph type="sldNum" sz="quarter" idx="5"/>
          </p:nvPr>
        </p:nvSpPr>
        <p:spPr/>
        <p:txBody>
          <a:bodyPr/>
          <a:lstStyle/>
          <a:p>
            <a:fld id="{DB245632-D4FC-4E38-ADEE-4E3390753C23}" type="slidenum">
              <a:rPr lang="en-US" smtClean="0"/>
              <a:t>85</a:t>
            </a:fld>
            <a:endParaRPr lang="en-US" dirty="0"/>
          </a:p>
        </p:txBody>
      </p:sp>
    </p:spTree>
    <p:extLst>
      <p:ext uri="{BB962C8B-B14F-4D97-AF65-F5344CB8AC3E}">
        <p14:creationId xmlns:p14="http://schemas.microsoft.com/office/powerpoint/2010/main" val="7380009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FD5B-08C4-2A0A-1FAC-058EA7B8A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E9F46-5F77-F5FF-5B75-5C5FD073D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06DEE-D986-EE64-A0C8-B5855AD24A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486E75-3522-6423-1575-6C22F5B0B2C7}"/>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29802725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1DBA-EB52-32AD-8E1A-8CFCF1647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01879-12D0-43D3-F0D9-B78344CAF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11DA9-F5E2-FBAD-5890-D793EE6D0B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E9FDB7-2EA0-02F1-5824-F1C7107827A9}"/>
              </a:ext>
            </a:extLst>
          </p:cNvPr>
          <p:cNvSpPr>
            <a:spLocks noGrp="1"/>
          </p:cNvSpPr>
          <p:nvPr>
            <p:ph type="sldNum" sz="quarter" idx="5"/>
          </p:nvPr>
        </p:nvSpPr>
        <p:spPr/>
        <p:txBody>
          <a:bodyPr/>
          <a:lstStyle/>
          <a:p>
            <a:fld id="{DB245632-D4FC-4E38-ADEE-4E3390753C23}" type="slidenum">
              <a:rPr lang="en-US" smtClean="0"/>
              <a:t>87</a:t>
            </a:fld>
            <a:endParaRPr lang="en-US" dirty="0"/>
          </a:p>
        </p:txBody>
      </p:sp>
    </p:spTree>
    <p:extLst>
      <p:ext uri="{BB962C8B-B14F-4D97-AF65-F5344CB8AC3E}">
        <p14:creationId xmlns:p14="http://schemas.microsoft.com/office/powerpoint/2010/main" val="35022246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32318-B026-6C91-332F-6B3BB498A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10405-9BF5-C617-1746-7DB47B29F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40E64-E0B2-011E-3CC8-D2E53153AE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A7FD5B-B8C5-4623-2019-E459AA25DC77}"/>
              </a:ext>
            </a:extLst>
          </p:cNvPr>
          <p:cNvSpPr>
            <a:spLocks noGrp="1"/>
          </p:cNvSpPr>
          <p:nvPr>
            <p:ph type="sldNum" sz="quarter" idx="5"/>
          </p:nvPr>
        </p:nvSpPr>
        <p:spPr/>
        <p:txBody>
          <a:bodyPr/>
          <a:lstStyle/>
          <a:p>
            <a:fld id="{DB245632-D4FC-4E38-ADEE-4E3390753C23}" type="slidenum">
              <a:rPr lang="en-US" smtClean="0"/>
              <a:t>88</a:t>
            </a:fld>
            <a:endParaRPr lang="en-US" dirty="0"/>
          </a:p>
        </p:txBody>
      </p:sp>
    </p:spTree>
    <p:extLst>
      <p:ext uri="{BB962C8B-B14F-4D97-AF65-F5344CB8AC3E}">
        <p14:creationId xmlns:p14="http://schemas.microsoft.com/office/powerpoint/2010/main" val="19324360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DEEC3-2859-738E-D678-BEC888EB1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9421B-5F59-76E4-2361-130BAF01D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B5BB9-0FE9-845E-B6B3-DDA8DA0727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D0C5E1-4F89-5EA0-1F54-D75CE7AC74C8}"/>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26713792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B0C4-A3BB-927B-457D-76C8DC4B7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38EDD-91F7-4917-D654-AC80467C7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83585-A647-1A2B-F401-65C626537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75DC6-A5F1-5A42-FDAA-F8B5A016FC0A}"/>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29911789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64676-E05C-E6B0-6323-FEF0D4C67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C8976-C832-3236-62BA-30A3EA016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06B18-CC70-627A-D3F2-285F791CB2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0057C-2508-13C9-1EB3-582A1AE27E2D}"/>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26868112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A6B34-2ACC-CA62-FCDA-688E3D7A4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62056-FEDE-7875-1174-D601803E4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25F42-F38F-5734-1BBC-8BA72120DF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CAF516-54CC-6A49-248C-7EFEC5423657}"/>
              </a:ext>
            </a:extLst>
          </p:cNvPr>
          <p:cNvSpPr>
            <a:spLocks noGrp="1"/>
          </p:cNvSpPr>
          <p:nvPr>
            <p:ph type="sldNum" sz="quarter" idx="5"/>
          </p:nvPr>
        </p:nvSpPr>
        <p:spPr/>
        <p:txBody>
          <a:bodyPr/>
          <a:lstStyle/>
          <a:p>
            <a:fld id="{DB245632-D4FC-4E38-ADEE-4E3390753C23}" type="slidenum">
              <a:rPr lang="en-US" smtClean="0"/>
              <a:t>92</a:t>
            </a:fld>
            <a:endParaRPr lang="en-US" dirty="0"/>
          </a:p>
        </p:txBody>
      </p:sp>
    </p:spTree>
    <p:extLst>
      <p:ext uri="{BB962C8B-B14F-4D97-AF65-F5344CB8AC3E}">
        <p14:creationId xmlns:p14="http://schemas.microsoft.com/office/powerpoint/2010/main" val="17412280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4F179-99C6-0982-FFBA-E2A99CABB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EB56A-A837-5F2A-C578-346DA7BA4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F460C-0FCA-E6EA-FB87-A5B5F086FE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ECF2B0-51C9-95ED-C974-7F0A24705A10}"/>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185922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BBBEA-BFD2-39AA-5D69-9D43FF1FF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0B57D-2757-AC3E-33C6-43B80DF47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91E7A-5B7C-B13F-9BA1-8EB923D075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FD0C37-67F6-F877-59A2-6498FFD60BFA}"/>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40586388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3B53-7CFE-47AC-39CB-FFD21FC12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C0AC9-796A-E61E-E865-7905CAD18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87AC2-6F20-16D9-DCA5-0BCD32B95F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034283-7973-402F-54E0-2CB276B952CE}"/>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32251735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F15BA-F2FB-9F7C-4785-888EC4DAC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46091-03BE-BF54-D6EE-5238DAB07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D26E9-7B34-154E-0631-BC259B0DE6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288281-7183-DE29-EB79-2B504B39F6A4}"/>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22779949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75F4D-8CA0-3EE0-91AB-E0966C0F1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E8FB7-A763-1D8F-646B-2626D2ED6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AC2D9-842A-5542-E0DB-5ADDD666E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1DF8EA-7BF1-A8ED-702B-76349783CE33}"/>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10336702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1066-6BB0-5720-7322-03CEBFF87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193AA-28F7-440F-CA26-303FAB659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41004-76BE-4E27-2591-CE255999B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BAA6AA-B31D-D807-B396-04E6C78C8627}"/>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35359910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242D-5E0F-04AC-4941-6A644E0BC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3D438-5A25-06E3-7CE6-46CBC033A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C68CD-B1F2-E42B-345F-2417AA30BF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FCB6C3-7D24-64FF-727B-1D132E42FA0D}"/>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13219594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05DE5-4C0B-5A2F-A7A6-D73E10335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EF5CB-75CA-3987-014E-36F4E883A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020E6-C50D-4AC9-3B17-6082CE0F93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01A7F9-BD84-AC18-8ECB-C66C88FDA39B}"/>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13339035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C3961-86BF-8C41-68F7-FF01050E7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0A023-416B-F9D6-9724-79567D825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907BF-9DA7-E451-F256-303CD4B060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9ECDC1-D5DB-AE70-0FE4-1E5BDABC5870}"/>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403537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353A0-93DE-873B-3DF4-ED8419595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333B3-E82A-4FF7-EBCD-418E6BD1B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C0F18-DAC7-17A0-3E2D-B5743E6386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1631B-3C24-E8D6-7517-65C3DD018E13}"/>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30585243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2EB72-C33D-C5D6-040B-7B90C0992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CD389-2BAD-0632-BFE7-0D3055804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ED47B-D94B-71D8-A339-D8B63C05A0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E408F2-20FA-246F-D7FB-F7F0057CE243}"/>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42884870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6FBA-02A1-24F0-7928-0C91274C8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FE4BA-09BF-DA15-2BFB-E5138A8F2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28CE6-9014-EB0B-EBBD-A0BA3E758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BB024-9371-FE66-E94B-C78FDA817ABF}"/>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584505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619710" y="2096603"/>
            <a:ext cx="8952579" cy="2657138"/>
          </a:xfrm>
          <a:prstGeom prst="rect">
            <a:avLst/>
          </a:prstGeom>
          <a:noFill/>
        </p:spPr>
        <p:txBody>
          <a:bodyPr wrap="none" rtlCol="0">
            <a:spAutoFit/>
          </a:bodyPr>
          <a:lstStyle/>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RAMADHAN RECITATION</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MADE EASY</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1 CHAPTER PER DAY DIVIDED INTO 5 PARTS</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FAJR-DOHR-ASR-MAGHRIB-ISHA</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TOTAL 30 DAYS – 150 SECTIONS</a:t>
            </a: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9619"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952996" y="2244060"/>
            <a:ext cx="8301247" cy="2369880"/>
          </a:xfrm>
          <a:prstGeom prst="rect">
            <a:avLst/>
          </a:prstGeom>
          <a:noFill/>
        </p:spPr>
        <p:txBody>
          <a:bodyPr wrap="none" rtlCol="0">
            <a:spAutoFit/>
          </a:bodyPr>
          <a:lstStyle/>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RECITED 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Sheikh Mohamed Harby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Managed by Br. Abdul Qader Alizada</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For Imam Hasan Centre, Sydney</a:t>
            </a:r>
            <a:endParaRPr lang="en-AU" sz="4800" b="1" kern="1800" dirty="0">
              <a:solidFill>
                <a:prstClr val="black"/>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p:nvPr>
        </p:nvSpPr>
        <p:spPr>
          <a:xfrm>
            <a:off x="1197033" y="2766218"/>
            <a:ext cx="9360131" cy="1325563"/>
          </a:xfrm>
        </p:spPr>
        <p:txBody>
          <a:bodyPr/>
          <a:lstStyle>
            <a:lvl1pPr algn="ctr" rtl="1">
              <a:defRPr b="1">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1" r:id="rId5"/>
    <p:sldLayoutId id="2147483649" r:id="rId6"/>
    <p:sldLayoutId id="2147483660" r:id="rId7"/>
    <p:sldLayoutId id="2147483651"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25 – </a:t>
            </a:r>
            <a:r>
              <a:rPr lang="en-US" sz="3600"/>
              <a:t>Chapter 25 </a:t>
            </a:r>
            <a:endParaRPr lang="en-US" sz="3600" dirty="0"/>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A526D-3153-DDD7-2DBC-4BE15A8BE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3C036-9A3D-392D-77DA-6F6F70FC4FF3}"/>
              </a:ext>
            </a:extLst>
          </p:cNvPr>
          <p:cNvSpPr>
            <a:spLocks noGrp="1"/>
          </p:cNvSpPr>
          <p:nvPr>
            <p:ph type="title"/>
          </p:nvPr>
        </p:nvSpPr>
        <p:spPr>
          <a:xfrm>
            <a:off x="1787687" y="1681550"/>
            <a:ext cx="8616626" cy="3450327"/>
          </a:xfrm>
        </p:spPr>
        <p:txBody>
          <a:bodyPr>
            <a:noAutofit/>
          </a:bodyPr>
          <a:lstStyle/>
          <a:p>
            <a:r>
              <a:rPr lang="ar-EG" sz="6000" b="0" dirty="0"/>
              <a:t>سَنُرِيهِمْ ءَايَـٰتِنَا فِى ٱلْـَٔافَاقِ وَفِىٓ أَنفُسِهِمْ حَتَّىٰ يَتَبَيَّنَ لَهُمْ أَنَّهُ ٱلْحَقُّ ۗ أَوَلَمْ يَكْفِ بِرَبِّكَ أَنَّهُۥ عَلَىٰ كُلِّ شَىْءٍۢ شَهِيدٌ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87BD7D-245F-29DA-A4AC-A6C984F7F971}"/>
              </a:ext>
            </a:extLst>
          </p:cNvPr>
          <p:cNvSpPr txBox="1"/>
          <p:nvPr/>
        </p:nvSpPr>
        <p:spPr>
          <a:xfrm>
            <a:off x="1936368" y="4543742"/>
            <a:ext cx="8319264" cy="1015663"/>
          </a:xfrm>
          <a:prstGeom prst="rect">
            <a:avLst/>
          </a:prstGeom>
          <a:noFill/>
        </p:spPr>
        <p:txBody>
          <a:bodyPr wrap="square">
            <a:spAutoFit/>
          </a:bodyPr>
          <a:lstStyle/>
          <a:p>
            <a:pPr algn="ctr" fontAlgn="base"/>
            <a:r>
              <a:rPr lang="en-US" sz="2000" dirty="0"/>
              <a:t>Soon will We show them our Signs in the (furthest) regions (of the earth), and in their own souls, until it becomes manifest to them that this is the Truth. Is it not enough that thy Lord doth witness all things?</a:t>
            </a:r>
          </a:p>
        </p:txBody>
      </p:sp>
      <p:sp>
        <p:nvSpPr>
          <p:cNvPr id="3" name="TextBox 2">
            <a:extLst>
              <a:ext uri="{FF2B5EF4-FFF2-40B4-BE49-F238E27FC236}">
                <a16:creationId xmlns:a16="http://schemas.microsoft.com/office/drawing/2014/main" id="{ECA753AD-1BE8-DE7D-E26F-6C672ACA44DD}"/>
              </a:ext>
            </a:extLst>
          </p:cNvPr>
          <p:cNvSpPr txBox="1"/>
          <p:nvPr/>
        </p:nvSpPr>
        <p:spPr>
          <a:xfrm>
            <a:off x="1517860" y="42229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10693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B33CC-B18B-866F-C2E4-B3F93F206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29265-6A59-8036-2BA8-3B71321042D7}"/>
              </a:ext>
            </a:extLst>
          </p:cNvPr>
          <p:cNvSpPr>
            <a:spLocks noGrp="1"/>
          </p:cNvSpPr>
          <p:nvPr>
            <p:ph type="title"/>
          </p:nvPr>
        </p:nvSpPr>
        <p:spPr>
          <a:xfrm>
            <a:off x="1787687" y="1480214"/>
            <a:ext cx="8616626" cy="3450327"/>
          </a:xfrm>
        </p:spPr>
        <p:txBody>
          <a:bodyPr>
            <a:noAutofit/>
          </a:bodyPr>
          <a:lstStyle/>
          <a:p>
            <a:r>
              <a:rPr lang="ar-EG" sz="5000" b="0" dirty="0"/>
              <a:t>أَهُمْ يَقْسِمُونَ رَحْمَتَ رَبِّكَۚ نَحْنُ قَسَمْنَا بَيْنَهُم مَّعِيشَتَهُمْ فِى ٱلْحَيَوٰةِ ٱلدُّنْيَاۚ وَرَفَعْنَا بَعْضَهُمْ فَوْقَ بَعْضٍۢ دَرَجَـٰتٍۢ لِّيَتَّخِذَ بَعْضُهُم بَعْضًۭا سُخْرِيًّۭاۗ وَرَحْمَتُ رَبِّكَ خَيْرٌۭ مِّمَّا يَجْمَعُونَ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C718D1B-39AE-9D8D-479F-30062DBB86FD}"/>
              </a:ext>
            </a:extLst>
          </p:cNvPr>
          <p:cNvSpPr txBox="1"/>
          <p:nvPr/>
        </p:nvSpPr>
        <p:spPr>
          <a:xfrm>
            <a:off x="1936368" y="4574471"/>
            <a:ext cx="8319264" cy="1323439"/>
          </a:xfrm>
          <a:prstGeom prst="rect">
            <a:avLst/>
          </a:prstGeom>
          <a:noFill/>
        </p:spPr>
        <p:txBody>
          <a:bodyPr wrap="square">
            <a:spAutoFit/>
          </a:bodyPr>
          <a:lstStyle/>
          <a:p>
            <a:pPr algn="ctr" fontAlgn="base"/>
            <a:r>
              <a:rPr lang="en-US" sz="2000" dirty="0"/>
              <a:t>Is it they who would portion out the Mercy of thy Lord? It is We Who portion out between them their livelihood in the life of this world: and We raise some of them above others in ranks, so that some may command work from others. But the Mercy of thy Lord is better than the (wealth) which they amass.</a:t>
            </a:r>
          </a:p>
        </p:txBody>
      </p:sp>
      <p:sp>
        <p:nvSpPr>
          <p:cNvPr id="3" name="TextBox 2">
            <a:extLst>
              <a:ext uri="{FF2B5EF4-FFF2-40B4-BE49-F238E27FC236}">
                <a16:creationId xmlns:a16="http://schemas.microsoft.com/office/drawing/2014/main" id="{4B7BE1C1-4A56-9878-A08B-E853D9AF34FF}"/>
              </a:ext>
            </a:extLst>
          </p:cNvPr>
          <p:cNvSpPr txBox="1"/>
          <p:nvPr/>
        </p:nvSpPr>
        <p:spPr>
          <a:xfrm>
            <a:off x="1787687" y="42666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622568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3F5F-E1BB-EE5D-868A-9D7290A8E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BA811-790E-04BF-4587-A334DDA1C0C4}"/>
              </a:ext>
            </a:extLst>
          </p:cNvPr>
          <p:cNvSpPr>
            <a:spLocks noGrp="1"/>
          </p:cNvSpPr>
          <p:nvPr>
            <p:ph type="title"/>
          </p:nvPr>
        </p:nvSpPr>
        <p:spPr>
          <a:xfrm>
            <a:off x="1787687" y="1807385"/>
            <a:ext cx="8616626" cy="3450327"/>
          </a:xfrm>
        </p:spPr>
        <p:txBody>
          <a:bodyPr>
            <a:noAutofit/>
          </a:bodyPr>
          <a:lstStyle/>
          <a:p>
            <a:r>
              <a:rPr lang="ar-EG" sz="5400" b="0" dirty="0"/>
              <a:t>وَلَوْلَآ أَن يَكُونَ ٱلنَّاسُ أُمَّةًۭ وَٰحِدَةًۭ لَّجَعَلْنَا لِمَن يَكْفُرُ بِٱلرَّحْمَـٰنِ لِبُيُوتِهِمْ سُقُفًۭا مِّن فِضَّةٍۢ وَمَعَارِجَ عَلَيْهَا يَظْهَرُونَ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EAF61DE-D115-8557-9FCE-0B34DFC59ACC}"/>
              </a:ext>
            </a:extLst>
          </p:cNvPr>
          <p:cNvSpPr txBox="1"/>
          <p:nvPr/>
        </p:nvSpPr>
        <p:spPr>
          <a:xfrm>
            <a:off x="1936368" y="4594242"/>
            <a:ext cx="8319264" cy="1015663"/>
          </a:xfrm>
          <a:prstGeom prst="rect">
            <a:avLst/>
          </a:prstGeom>
          <a:noFill/>
        </p:spPr>
        <p:txBody>
          <a:bodyPr wrap="square">
            <a:spAutoFit/>
          </a:bodyPr>
          <a:lstStyle/>
          <a:p>
            <a:pPr algn="ctr" fontAlgn="base"/>
            <a:r>
              <a:rPr lang="en-US" sz="2000" dirty="0"/>
              <a:t>And were it not that (all) men might become of one (evil) way of life, We would provide, for everyone that blasphemes against (Allah) Most Gracious, silver roofs for their houses and (silver) stair-ways on which to go up,</a:t>
            </a:r>
          </a:p>
        </p:txBody>
      </p:sp>
      <p:sp>
        <p:nvSpPr>
          <p:cNvPr id="3" name="TextBox 2">
            <a:extLst>
              <a:ext uri="{FF2B5EF4-FFF2-40B4-BE49-F238E27FC236}">
                <a16:creationId xmlns:a16="http://schemas.microsoft.com/office/drawing/2014/main" id="{FBD19580-A274-EBE9-88F5-542FE0CC2836}"/>
              </a:ext>
            </a:extLst>
          </p:cNvPr>
          <p:cNvSpPr txBox="1"/>
          <p:nvPr/>
        </p:nvSpPr>
        <p:spPr>
          <a:xfrm>
            <a:off x="2492363" y="428646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028998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8C74E-2595-4C29-2D28-403937FA3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1F758-3177-AED7-0F51-67F6E07E58F6}"/>
              </a:ext>
            </a:extLst>
          </p:cNvPr>
          <p:cNvSpPr>
            <a:spLocks noGrp="1"/>
          </p:cNvSpPr>
          <p:nvPr>
            <p:ph type="title"/>
          </p:nvPr>
        </p:nvSpPr>
        <p:spPr>
          <a:xfrm>
            <a:off x="1787687" y="1908053"/>
            <a:ext cx="8616626" cy="3450327"/>
          </a:xfrm>
        </p:spPr>
        <p:txBody>
          <a:bodyPr>
            <a:noAutofit/>
          </a:bodyPr>
          <a:lstStyle/>
          <a:p>
            <a:r>
              <a:rPr lang="ar-EG" sz="5400" b="0" dirty="0"/>
              <a:t>وَلِبُيُوتِهِمْ أَبْوَٰبًۭا وَسُرُرًا عَلَيْهَا يَتَّكِـُٔونَ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33D9E2-3CCF-3E79-39A1-216B57DEF44B}"/>
              </a:ext>
            </a:extLst>
          </p:cNvPr>
          <p:cNvSpPr txBox="1"/>
          <p:nvPr/>
        </p:nvSpPr>
        <p:spPr>
          <a:xfrm>
            <a:off x="1936368" y="4040569"/>
            <a:ext cx="8319264" cy="707886"/>
          </a:xfrm>
          <a:prstGeom prst="rect">
            <a:avLst/>
          </a:prstGeom>
          <a:noFill/>
        </p:spPr>
        <p:txBody>
          <a:bodyPr wrap="square">
            <a:spAutoFit/>
          </a:bodyPr>
          <a:lstStyle/>
          <a:p>
            <a:pPr algn="ctr" fontAlgn="base"/>
            <a:r>
              <a:rPr lang="en-US" sz="2000" dirty="0"/>
              <a:t>And (silver) doors to their houses, and thrones (of silver) on which they could recline,</a:t>
            </a:r>
          </a:p>
        </p:txBody>
      </p:sp>
      <p:sp>
        <p:nvSpPr>
          <p:cNvPr id="3" name="TextBox 2">
            <a:extLst>
              <a:ext uri="{FF2B5EF4-FFF2-40B4-BE49-F238E27FC236}">
                <a16:creationId xmlns:a16="http://schemas.microsoft.com/office/drawing/2014/main" id="{46EF6C19-DFD4-8F8F-C089-65512F2343B8}"/>
              </a:ext>
            </a:extLst>
          </p:cNvPr>
          <p:cNvSpPr txBox="1"/>
          <p:nvPr/>
        </p:nvSpPr>
        <p:spPr>
          <a:xfrm>
            <a:off x="1936368" y="36945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11064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C47F8-B964-354A-6D4F-DB2C45466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BF14B-21D1-5A3F-FDA8-2759D93CF742}"/>
              </a:ext>
            </a:extLst>
          </p:cNvPr>
          <p:cNvSpPr>
            <a:spLocks noGrp="1"/>
          </p:cNvSpPr>
          <p:nvPr>
            <p:ph type="title"/>
          </p:nvPr>
        </p:nvSpPr>
        <p:spPr>
          <a:xfrm>
            <a:off x="1787687" y="1908053"/>
            <a:ext cx="8616626" cy="3450327"/>
          </a:xfrm>
        </p:spPr>
        <p:txBody>
          <a:bodyPr>
            <a:noAutofit/>
          </a:bodyPr>
          <a:lstStyle/>
          <a:p>
            <a:r>
              <a:rPr lang="ar-EG" sz="5400" b="0" dirty="0"/>
              <a:t>وَزُخْرُفًۭاۚ وَإِن كُلُّ ذَٰلِكَ لَمَّا مَتَـٰعُ ٱلْحَيَوٰةِ ٱلدُّنْيَا ۚ وَٱلْـَٔاخِرَةُ عِندَ رَبِّكَ لِلْمُتَّقِينَ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61A228-D72D-C225-46A2-629F0A52784C}"/>
              </a:ext>
            </a:extLst>
          </p:cNvPr>
          <p:cNvSpPr txBox="1"/>
          <p:nvPr/>
        </p:nvSpPr>
        <p:spPr>
          <a:xfrm>
            <a:off x="1936368" y="4326393"/>
            <a:ext cx="8319264" cy="707886"/>
          </a:xfrm>
          <a:prstGeom prst="rect">
            <a:avLst/>
          </a:prstGeom>
          <a:noFill/>
        </p:spPr>
        <p:txBody>
          <a:bodyPr wrap="square">
            <a:spAutoFit/>
          </a:bodyPr>
          <a:lstStyle/>
          <a:p>
            <a:pPr algn="ctr" fontAlgn="base"/>
            <a:r>
              <a:rPr lang="en-US" sz="2000" dirty="0"/>
              <a:t>And also adornments of gold. But all this were nothing but conveniences of the present life: The Hereafter, in the sight of thy Lord is for the Righteous.</a:t>
            </a:r>
          </a:p>
        </p:txBody>
      </p:sp>
      <p:sp>
        <p:nvSpPr>
          <p:cNvPr id="3" name="TextBox 2">
            <a:extLst>
              <a:ext uri="{FF2B5EF4-FFF2-40B4-BE49-F238E27FC236}">
                <a16:creationId xmlns:a16="http://schemas.microsoft.com/office/drawing/2014/main" id="{1D4942AE-B71B-5929-0F94-FD5A893CA78C}"/>
              </a:ext>
            </a:extLst>
          </p:cNvPr>
          <p:cNvSpPr txBox="1"/>
          <p:nvPr/>
        </p:nvSpPr>
        <p:spPr>
          <a:xfrm>
            <a:off x="2196427" y="40248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46247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CA26-6315-3ADF-6A39-06534C61A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230A7-8B28-FC95-809A-1427A19EC83A}"/>
              </a:ext>
            </a:extLst>
          </p:cNvPr>
          <p:cNvSpPr>
            <a:spLocks noGrp="1"/>
          </p:cNvSpPr>
          <p:nvPr>
            <p:ph type="title"/>
          </p:nvPr>
        </p:nvSpPr>
        <p:spPr>
          <a:xfrm>
            <a:off x="1787687" y="1908053"/>
            <a:ext cx="8616626" cy="3450327"/>
          </a:xfrm>
        </p:spPr>
        <p:txBody>
          <a:bodyPr>
            <a:noAutofit/>
          </a:bodyPr>
          <a:lstStyle/>
          <a:p>
            <a:r>
              <a:rPr lang="ar-EG" sz="6000" b="0" dirty="0"/>
              <a:t>وَمَن يَعْشُ عَن ذِكْرِ ٱلرَّحْمَـٰنِ نُقَيِّضْ لَهُۥ شَيْطَـٰنًۭا فَهُوَ لَهُۥ قَرِينٌۭ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4D2F4D8-44EA-D598-0ECD-B00F82645600}"/>
              </a:ext>
            </a:extLst>
          </p:cNvPr>
          <p:cNvSpPr txBox="1"/>
          <p:nvPr/>
        </p:nvSpPr>
        <p:spPr>
          <a:xfrm>
            <a:off x="1936368" y="4514721"/>
            <a:ext cx="8319264" cy="707886"/>
          </a:xfrm>
          <a:prstGeom prst="rect">
            <a:avLst/>
          </a:prstGeom>
          <a:noFill/>
        </p:spPr>
        <p:txBody>
          <a:bodyPr wrap="square">
            <a:spAutoFit/>
          </a:bodyPr>
          <a:lstStyle/>
          <a:p>
            <a:pPr algn="ctr" fontAlgn="base"/>
            <a:r>
              <a:rPr lang="en-US" sz="2000" dirty="0"/>
              <a:t>If anyone withdraws himself from remembrance of (Allah) Most Gracious, We appoint for him an evil one, to be an intimate companion to him.</a:t>
            </a:r>
          </a:p>
        </p:txBody>
      </p:sp>
      <p:sp>
        <p:nvSpPr>
          <p:cNvPr id="3" name="TextBox 2">
            <a:extLst>
              <a:ext uri="{FF2B5EF4-FFF2-40B4-BE49-F238E27FC236}">
                <a16:creationId xmlns:a16="http://schemas.microsoft.com/office/drawing/2014/main" id="{5EC70566-8FBB-ECC4-747E-00704F8694B4}"/>
              </a:ext>
            </a:extLst>
          </p:cNvPr>
          <p:cNvSpPr txBox="1"/>
          <p:nvPr/>
        </p:nvSpPr>
        <p:spPr>
          <a:xfrm>
            <a:off x="2951436" y="41725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909423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9A22-3454-0240-04D8-C52386328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34BCC-E7A3-337A-E200-EAB3B3E38217}"/>
              </a:ext>
            </a:extLst>
          </p:cNvPr>
          <p:cNvSpPr>
            <a:spLocks noGrp="1"/>
          </p:cNvSpPr>
          <p:nvPr>
            <p:ph type="title"/>
          </p:nvPr>
        </p:nvSpPr>
        <p:spPr>
          <a:xfrm>
            <a:off x="1787687" y="1908053"/>
            <a:ext cx="8616626" cy="3450327"/>
          </a:xfrm>
        </p:spPr>
        <p:txBody>
          <a:bodyPr>
            <a:noAutofit/>
          </a:bodyPr>
          <a:lstStyle/>
          <a:p>
            <a:r>
              <a:rPr lang="ar-EG" sz="6000" b="0" dirty="0"/>
              <a:t>وَإِنَّهُمْ لَيَصُدُّونَهُمْ عَنِ ٱلسَّبِيلِ وَيَحْسَبُونَ أَنَّهُم مُّهْتَدُونَ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BEE5DF-459F-F0AD-75FA-FB31F7247633}"/>
              </a:ext>
            </a:extLst>
          </p:cNvPr>
          <p:cNvSpPr txBox="1"/>
          <p:nvPr/>
        </p:nvSpPr>
        <p:spPr>
          <a:xfrm>
            <a:off x="1936368" y="4378948"/>
            <a:ext cx="8319264" cy="707886"/>
          </a:xfrm>
          <a:prstGeom prst="rect">
            <a:avLst/>
          </a:prstGeom>
          <a:noFill/>
        </p:spPr>
        <p:txBody>
          <a:bodyPr wrap="square">
            <a:spAutoFit/>
          </a:bodyPr>
          <a:lstStyle/>
          <a:p>
            <a:pPr algn="ctr" fontAlgn="base"/>
            <a:r>
              <a:rPr lang="en-US" sz="2000" dirty="0"/>
              <a:t>Such (evil ones) really hinder them from the Path, but they think that they are being guided aright!</a:t>
            </a:r>
          </a:p>
        </p:txBody>
      </p:sp>
      <p:sp>
        <p:nvSpPr>
          <p:cNvPr id="3" name="TextBox 2">
            <a:extLst>
              <a:ext uri="{FF2B5EF4-FFF2-40B4-BE49-F238E27FC236}">
                <a16:creationId xmlns:a16="http://schemas.microsoft.com/office/drawing/2014/main" id="{967D06EC-97A2-EA2D-8EEB-F3BA2700171F}"/>
              </a:ext>
            </a:extLst>
          </p:cNvPr>
          <p:cNvSpPr txBox="1"/>
          <p:nvPr/>
        </p:nvSpPr>
        <p:spPr>
          <a:xfrm>
            <a:off x="2884324" y="40711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333144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F5EB9-5A97-0F19-A8E5-151302CB2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A19C6-D70C-4389-281C-5F2FFD1D1BA0}"/>
              </a:ext>
            </a:extLst>
          </p:cNvPr>
          <p:cNvSpPr>
            <a:spLocks noGrp="1"/>
          </p:cNvSpPr>
          <p:nvPr>
            <p:ph type="title"/>
          </p:nvPr>
        </p:nvSpPr>
        <p:spPr>
          <a:xfrm>
            <a:off x="1787687" y="1849330"/>
            <a:ext cx="8616626" cy="3450327"/>
          </a:xfrm>
        </p:spPr>
        <p:txBody>
          <a:bodyPr>
            <a:noAutofit/>
          </a:bodyPr>
          <a:lstStyle/>
          <a:p>
            <a:r>
              <a:rPr lang="ar-EG" sz="6000" b="0" dirty="0"/>
              <a:t>حَتَّىٰٓ إِذَا جَآءَنَا قَالَ يَـٰلَيْتَ بَيْنِى وَبَيْنَكَ بُعْدَ ٱلْمَشْرِقَيْنِ فَبِئْسَ ٱلْقَرِينُ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2FFD4B-9A18-D88C-F305-46459368F099}"/>
              </a:ext>
            </a:extLst>
          </p:cNvPr>
          <p:cNvSpPr txBox="1"/>
          <p:nvPr/>
        </p:nvSpPr>
        <p:spPr>
          <a:xfrm>
            <a:off x="1936368" y="4370454"/>
            <a:ext cx="8319264" cy="1015663"/>
          </a:xfrm>
          <a:prstGeom prst="rect">
            <a:avLst/>
          </a:prstGeom>
          <a:noFill/>
        </p:spPr>
        <p:txBody>
          <a:bodyPr wrap="square">
            <a:spAutoFit/>
          </a:bodyPr>
          <a:lstStyle/>
          <a:p>
            <a:pPr algn="ctr" fontAlgn="base"/>
            <a:r>
              <a:rPr lang="en-US" sz="2000" dirty="0"/>
              <a:t>At length, when (such a one) comes to Us, he says (to his evil companion): "Would that between me and thee were the distance of East and West!" Ah! evil is the companion (indeed)!</a:t>
            </a:r>
          </a:p>
        </p:txBody>
      </p:sp>
      <p:sp>
        <p:nvSpPr>
          <p:cNvPr id="3" name="TextBox 2">
            <a:extLst>
              <a:ext uri="{FF2B5EF4-FFF2-40B4-BE49-F238E27FC236}">
                <a16:creationId xmlns:a16="http://schemas.microsoft.com/office/drawing/2014/main" id="{6A1A00E6-9BE0-E57B-757D-6720477A9692}"/>
              </a:ext>
            </a:extLst>
          </p:cNvPr>
          <p:cNvSpPr txBox="1"/>
          <p:nvPr/>
        </p:nvSpPr>
        <p:spPr>
          <a:xfrm>
            <a:off x="2448097" y="40626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44314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7A091-4157-F8FF-A12E-1C4D3938B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E2BAE-03C4-E51C-DB87-4C933338050A}"/>
              </a:ext>
            </a:extLst>
          </p:cNvPr>
          <p:cNvSpPr>
            <a:spLocks noGrp="1"/>
          </p:cNvSpPr>
          <p:nvPr>
            <p:ph type="title"/>
          </p:nvPr>
        </p:nvSpPr>
        <p:spPr>
          <a:xfrm>
            <a:off x="1787687" y="1924831"/>
            <a:ext cx="8616626" cy="3450327"/>
          </a:xfrm>
        </p:spPr>
        <p:txBody>
          <a:bodyPr>
            <a:noAutofit/>
          </a:bodyPr>
          <a:lstStyle/>
          <a:p>
            <a:r>
              <a:rPr lang="ar-EG" sz="6000" b="0" dirty="0"/>
              <a:t>وَلَن يَنفَعَكُمُ ٱلْيَوْمَ إِذ ظَّلَمْتُمْ أَنَّكُمْ فِى ٱلْعَذَابِ مُشْتَرِكُونَ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3FD086-187F-5F7D-C27B-ED060C456B28}"/>
              </a:ext>
            </a:extLst>
          </p:cNvPr>
          <p:cNvSpPr txBox="1"/>
          <p:nvPr/>
        </p:nvSpPr>
        <p:spPr>
          <a:xfrm>
            <a:off x="1936368" y="4445955"/>
            <a:ext cx="8319264" cy="707886"/>
          </a:xfrm>
          <a:prstGeom prst="rect">
            <a:avLst/>
          </a:prstGeom>
          <a:noFill/>
        </p:spPr>
        <p:txBody>
          <a:bodyPr wrap="square">
            <a:spAutoFit/>
          </a:bodyPr>
          <a:lstStyle/>
          <a:p>
            <a:pPr algn="ctr" fontAlgn="base"/>
            <a:r>
              <a:rPr lang="en-US" sz="2000" dirty="0"/>
              <a:t>When ye have done wrong, it will avail you nothing, that Day, that ye shall be partners in Punishment!</a:t>
            </a:r>
          </a:p>
        </p:txBody>
      </p:sp>
      <p:sp>
        <p:nvSpPr>
          <p:cNvPr id="3" name="TextBox 2">
            <a:extLst>
              <a:ext uri="{FF2B5EF4-FFF2-40B4-BE49-F238E27FC236}">
                <a16:creationId xmlns:a16="http://schemas.microsoft.com/office/drawing/2014/main" id="{E1AA566B-D404-13BD-0947-3C66E87170AA}"/>
              </a:ext>
            </a:extLst>
          </p:cNvPr>
          <p:cNvSpPr txBox="1"/>
          <p:nvPr/>
        </p:nvSpPr>
        <p:spPr>
          <a:xfrm>
            <a:off x="3513499" y="413817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71057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C5613-52FB-9F4B-5CB5-E26F0B5D2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A85A58-33E8-142E-BE71-17F9D0183920}"/>
              </a:ext>
            </a:extLst>
          </p:cNvPr>
          <p:cNvSpPr>
            <a:spLocks noGrp="1"/>
          </p:cNvSpPr>
          <p:nvPr>
            <p:ph type="title"/>
          </p:nvPr>
        </p:nvSpPr>
        <p:spPr>
          <a:xfrm>
            <a:off x="1787687" y="1991943"/>
            <a:ext cx="8616626" cy="3450327"/>
          </a:xfrm>
        </p:spPr>
        <p:txBody>
          <a:bodyPr>
            <a:noAutofit/>
          </a:bodyPr>
          <a:lstStyle/>
          <a:p>
            <a:r>
              <a:rPr lang="ar-EG" sz="6000" b="0" dirty="0"/>
              <a:t>أَفَأَنتَ تُسْمِعُ ٱلصُّمَّ أَوْ تَهْدِى ٱلْعُمْىَ وَمَن كَانَ فِى ضَلَـٰلٍۢ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3D4BB2-7721-BCC5-2DEA-0F176254F5D7}"/>
              </a:ext>
            </a:extLst>
          </p:cNvPr>
          <p:cNvSpPr txBox="1"/>
          <p:nvPr/>
        </p:nvSpPr>
        <p:spPr>
          <a:xfrm>
            <a:off x="1936368" y="4623725"/>
            <a:ext cx="8319264" cy="707886"/>
          </a:xfrm>
          <a:prstGeom prst="rect">
            <a:avLst/>
          </a:prstGeom>
          <a:noFill/>
        </p:spPr>
        <p:txBody>
          <a:bodyPr wrap="square">
            <a:spAutoFit/>
          </a:bodyPr>
          <a:lstStyle/>
          <a:p>
            <a:pPr algn="ctr" fontAlgn="base"/>
            <a:r>
              <a:rPr lang="en-US" sz="2000" dirty="0"/>
              <a:t>Canst thou then make the deaf to hear, or give direction to the blind or to such as (wander) in manifest error?</a:t>
            </a:r>
          </a:p>
        </p:txBody>
      </p:sp>
      <p:sp>
        <p:nvSpPr>
          <p:cNvPr id="3" name="TextBox 2">
            <a:extLst>
              <a:ext uri="{FF2B5EF4-FFF2-40B4-BE49-F238E27FC236}">
                <a16:creationId xmlns:a16="http://schemas.microsoft.com/office/drawing/2014/main" id="{58936661-EEDA-301D-666C-672B89052AFC}"/>
              </a:ext>
            </a:extLst>
          </p:cNvPr>
          <p:cNvSpPr txBox="1"/>
          <p:nvPr/>
        </p:nvSpPr>
        <p:spPr>
          <a:xfrm>
            <a:off x="2666211" y="42052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60210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50F5-3EA6-8C24-3144-FBB0DCB98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9AEEA-CCF8-8F76-D645-3350F22C8462}"/>
              </a:ext>
            </a:extLst>
          </p:cNvPr>
          <p:cNvSpPr>
            <a:spLocks noGrp="1"/>
          </p:cNvSpPr>
          <p:nvPr>
            <p:ph type="title"/>
          </p:nvPr>
        </p:nvSpPr>
        <p:spPr>
          <a:xfrm>
            <a:off x="1787687" y="1991943"/>
            <a:ext cx="8616626" cy="3450327"/>
          </a:xfrm>
        </p:spPr>
        <p:txBody>
          <a:bodyPr>
            <a:noAutofit/>
          </a:bodyPr>
          <a:lstStyle/>
          <a:p>
            <a:r>
              <a:rPr lang="ar-EG" sz="6000" b="0" dirty="0"/>
              <a:t>فَإِمَّا نَذْهَبَنَّ بِكَ فَإِنَّا مِنْهُم مُّنتَقِمُونَ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3364F6-208A-FF77-3F7B-991024AA0A8F}"/>
              </a:ext>
            </a:extLst>
          </p:cNvPr>
          <p:cNvSpPr txBox="1"/>
          <p:nvPr/>
        </p:nvSpPr>
        <p:spPr>
          <a:xfrm>
            <a:off x="1936368" y="4085229"/>
            <a:ext cx="8319264" cy="400110"/>
          </a:xfrm>
          <a:prstGeom prst="rect">
            <a:avLst/>
          </a:prstGeom>
          <a:noFill/>
        </p:spPr>
        <p:txBody>
          <a:bodyPr wrap="square">
            <a:spAutoFit/>
          </a:bodyPr>
          <a:lstStyle/>
          <a:p>
            <a:pPr algn="ctr" fontAlgn="base"/>
            <a:r>
              <a:rPr lang="en-US" sz="2000" dirty="0"/>
              <a:t>Even if We take thee away, We shall be sure to exact retribution from them,</a:t>
            </a:r>
          </a:p>
        </p:txBody>
      </p:sp>
      <p:sp>
        <p:nvSpPr>
          <p:cNvPr id="3" name="TextBox 2">
            <a:extLst>
              <a:ext uri="{FF2B5EF4-FFF2-40B4-BE49-F238E27FC236}">
                <a16:creationId xmlns:a16="http://schemas.microsoft.com/office/drawing/2014/main" id="{D855B4D0-2192-2597-39AE-5CF903FA0556}"/>
              </a:ext>
            </a:extLst>
          </p:cNvPr>
          <p:cNvSpPr txBox="1"/>
          <p:nvPr/>
        </p:nvSpPr>
        <p:spPr>
          <a:xfrm>
            <a:off x="1787687" y="37774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8422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DEE4-94DA-1FF1-4CA7-31FC5D9FB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B915A-66AF-3C5D-48F5-E2BA9BEDF4CA}"/>
              </a:ext>
            </a:extLst>
          </p:cNvPr>
          <p:cNvSpPr>
            <a:spLocks noGrp="1"/>
          </p:cNvSpPr>
          <p:nvPr>
            <p:ph type="title"/>
          </p:nvPr>
        </p:nvSpPr>
        <p:spPr>
          <a:xfrm>
            <a:off x="1787687" y="1899664"/>
            <a:ext cx="8616626" cy="3450327"/>
          </a:xfrm>
        </p:spPr>
        <p:txBody>
          <a:bodyPr>
            <a:noAutofit/>
          </a:bodyPr>
          <a:lstStyle/>
          <a:p>
            <a:r>
              <a:rPr lang="ar-EG" sz="6000" b="0" dirty="0"/>
              <a:t>أَلَآ إِنَّهُمْ فِى مِرْيَةٍۢ مِّن لِّقَآءِ رَبِّهِمْ ۗ أَلَآ إِنَّهُۥ بِكُلِّ شَىْءٍۢ مُّحِيطٌۢ</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81D976-1B86-D5C6-F5B2-B1FC78C634FF}"/>
              </a:ext>
            </a:extLst>
          </p:cNvPr>
          <p:cNvSpPr txBox="1"/>
          <p:nvPr/>
        </p:nvSpPr>
        <p:spPr>
          <a:xfrm>
            <a:off x="1936368" y="4392740"/>
            <a:ext cx="8319264" cy="707886"/>
          </a:xfrm>
          <a:prstGeom prst="rect">
            <a:avLst/>
          </a:prstGeom>
          <a:noFill/>
        </p:spPr>
        <p:txBody>
          <a:bodyPr wrap="square">
            <a:spAutoFit/>
          </a:bodyPr>
          <a:lstStyle/>
          <a:p>
            <a:pPr algn="ctr" fontAlgn="base"/>
            <a:r>
              <a:rPr lang="en-US" sz="2000" dirty="0"/>
              <a:t>Ah indeed! Are they in doubt concerning the Meeting with their Lord? Ah indeed! It is He that doth encompass all things!</a:t>
            </a:r>
          </a:p>
        </p:txBody>
      </p:sp>
      <p:sp>
        <p:nvSpPr>
          <p:cNvPr id="3" name="TextBox 2">
            <a:extLst>
              <a:ext uri="{FF2B5EF4-FFF2-40B4-BE49-F238E27FC236}">
                <a16:creationId xmlns:a16="http://schemas.microsoft.com/office/drawing/2014/main" id="{C055CCB0-0C8F-820C-C330-DDC4C035D705}"/>
              </a:ext>
            </a:extLst>
          </p:cNvPr>
          <p:cNvSpPr txBox="1"/>
          <p:nvPr/>
        </p:nvSpPr>
        <p:spPr>
          <a:xfrm>
            <a:off x="3178880" y="40132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642640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5C0E-570C-1110-4E81-A2CFD70CD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E7594-7E09-2F5F-CD5C-03E7FE2A3A0A}"/>
              </a:ext>
            </a:extLst>
          </p:cNvPr>
          <p:cNvSpPr>
            <a:spLocks noGrp="1"/>
          </p:cNvSpPr>
          <p:nvPr>
            <p:ph type="title"/>
          </p:nvPr>
        </p:nvSpPr>
        <p:spPr>
          <a:xfrm>
            <a:off x="1787687" y="2025499"/>
            <a:ext cx="8616626" cy="3450327"/>
          </a:xfrm>
        </p:spPr>
        <p:txBody>
          <a:bodyPr>
            <a:noAutofit/>
          </a:bodyPr>
          <a:lstStyle/>
          <a:p>
            <a:r>
              <a:rPr lang="ar-EG" sz="6000" b="0" dirty="0"/>
              <a:t>أَوْ نُرِيَنَّكَ ٱلَّذِى وَعَدْنَـٰهُمْ فَإِنَّا عَلَيْهِم مُّقْتَدِرُونَ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3B4E29-C23E-3DA8-9A9C-D4A5FF6C1E83}"/>
              </a:ext>
            </a:extLst>
          </p:cNvPr>
          <p:cNvSpPr txBox="1"/>
          <p:nvPr/>
        </p:nvSpPr>
        <p:spPr>
          <a:xfrm>
            <a:off x="1936368" y="4488308"/>
            <a:ext cx="8319264" cy="707886"/>
          </a:xfrm>
          <a:prstGeom prst="rect">
            <a:avLst/>
          </a:prstGeom>
          <a:noFill/>
        </p:spPr>
        <p:txBody>
          <a:bodyPr wrap="square">
            <a:spAutoFit/>
          </a:bodyPr>
          <a:lstStyle/>
          <a:p>
            <a:pPr algn="ctr" fontAlgn="base"/>
            <a:r>
              <a:rPr lang="en-US" sz="2000" dirty="0"/>
              <a:t>Or We shall show thee that (accomplished) which We have promised them: for verily We shall prevail over them.</a:t>
            </a:r>
          </a:p>
        </p:txBody>
      </p:sp>
      <p:sp>
        <p:nvSpPr>
          <p:cNvPr id="3" name="TextBox 2">
            <a:extLst>
              <a:ext uri="{FF2B5EF4-FFF2-40B4-BE49-F238E27FC236}">
                <a16:creationId xmlns:a16="http://schemas.microsoft.com/office/drawing/2014/main" id="{66017F29-AAC7-EBAD-97A8-3F776945768A}"/>
              </a:ext>
            </a:extLst>
          </p:cNvPr>
          <p:cNvSpPr txBox="1"/>
          <p:nvPr/>
        </p:nvSpPr>
        <p:spPr>
          <a:xfrm>
            <a:off x="4530886" y="41805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04710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D13F2-9E49-910C-5E6A-6808C62B5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A9706-B2F2-322A-61F5-9E6A79188CD7}"/>
              </a:ext>
            </a:extLst>
          </p:cNvPr>
          <p:cNvSpPr>
            <a:spLocks noGrp="1"/>
          </p:cNvSpPr>
          <p:nvPr>
            <p:ph type="title"/>
          </p:nvPr>
        </p:nvSpPr>
        <p:spPr>
          <a:xfrm>
            <a:off x="1787687" y="2025499"/>
            <a:ext cx="8616626" cy="3450327"/>
          </a:xfrm>
        </p:spPr>
        <p:txBody>
          <a:bodyPr>
            <a:noAutofit/>
          </a:bodyPr>
          <a:lstStyle/>
          <a:p>
            <a:r>
              <a:rPr lang="ar-EG" sz="6000" b="0" dirty="0"/>
              <a:t>فَٱسْتَمْسِكْ بِٱلَّذِىٓ أُوحِىَ إِلَيْكَۖ إِنَّكَ عَلَىٰ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0000DA-8268-B9CE-CB24-350FBB7F4E65}"/>
              </a:ext>
            </a:extLst>
          </p:cNvPr>
          <p:cNvSpPr txBox="1"/>
          <p:nvPr/>
        </p:nvSpPr>
        <p:spPr>
          <a:xfrm>
            <a:off x="1936368" y="4642196"/>
            <a:ext cx="8319264" cy="707886"/>
          </a:xfrm>
          <a:prstGeom prst="rect">
            <a:avLst/>
          </a:prstGeom>
          <a:noFill/>
        </p:spPr>
        <p:txBody>
          <a:bodyPr wrap="square">
            <a:spAutoFit/>
          </a:bodyPr>
          <a:lstStyle/>
          <a:p>
            <a:pPr algn="ctr" fontAlgn="base"/>
            <a:r>
              <a:rPr lang="en-US" sz="2000" dirty="0"/>
              <a:t>So hold thou fast to the Revelation sent down to thee; verily thou art on a Straight Way.</a:t>
            </a:r>
          </a:p>
        </p:txBody>
      </p:sp>
      <p:sp>
        <p:nvSpPr>
          <p:cNvPr id="3" name="TextBox 2">
            <a:extLst>
              <a:ext uri="{FF2B5EF4-FFF2-40B4-BE49-F238E27FC236}">
                <a16:creationId xmlns:a16="http://schemas.microsoft.com/office/drawing/2014/main" id="{3E32905C-09BE-33DF-B790-14505A0616E1}"/>
              </a:ext>
            </a:extLst>
          </p:cNvPr>
          <p:cNvSpPr txBox="1"/>
          <p:nvPr/>
        </p:nvSpPr>
        <p:spPr>
          <a:xfrm>
            <a:off x="3373205" y="433441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75975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5DE0C-1CB6-5C4B-9822-26AA80925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9CF88-677B-AB0A-9A42-545D4F465C39}"/>
              </a:ext>
            </a:extLst>
          </p:cNvPr>
          <p:cNvSpPr>
            <a:spLocks noGrp="1"/>
          </p:cNvSpPr>
          <p:nvPr>
            <p:ph type="title"/>
          </p:nvPr>
        </p:nvSpPr>
        <p:spPr>
          <a:xfrm>
            <a:off x="1787687" y="2050666"/>
            <a:ext cx="8616626" cy="3450327"/>
          </a:xfrm>
        </p:spPr>
        <p:txBody>
          <a:bodyPr>
            <a:noAutofit/>
          </a:bodyPr>
          <a:lstStyle/>
          <a:p>
            <a:r>
              <a:rPr lang="ar-EG" sz="6000" b="0" dirty="0"/>
              <a:t>وَإِنَّهُۥ لَذِكْرٌۭ لَّكَ وَلِقَوْمِكَۖ وَسَوْفَ تُسْـَٔلُونَ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97B018F-BFBE-CEDF-CFD4-DAC385575B70}"/>
              </a:ext>
            </a:extLst>
          </p:cNvPr>
          <p:cNvSpPr txBox="1"/>
          <p:nvPr/>
        </p:nvSpPr>
        <p:spPr>
          <a:xfrm>
            <a:off x="1936368" y="4541619"/>
            <a:ext cx="8319264" cy="707886"/>
          </a:xfrm>
          <a:prstGeom prst="rect">
            <a:avLst/>
          </a:prstGeom>
          <a:noFill/>
        </p:spPr>
        <p:txBody>
          <a:bodyPr wrap="square">
            <a:spAutoFit/>
          </a:bodyPr>
          <a:lstStyle/>
          <a:p>
            <a:pPr algn="ctr" fontAlgn="base"/>
            <a:r>
              <a:rPr lang="en-US" sz="2000" dirty="0"/>
              <a:t>The (Qur'an) is indeed the message, for thee and for thy people; and soon shall ye (all) be brought to account.</a:t>
            </a:r>
          </a:p>
        </p:txBody>
      </p:sp>
      <p:sp>
        <p:nvSpPr>
          <p:cNvPr id="3" name="TextBox 2">
            <a:extLst>
              <a:ext uri="{FF2B5EF4-FFF2-40B4-BE49-F238E27FC236}">
                <a16:creationId xmlns:a16="http://schemas.microsoft.com/office/drawing/2014/main" id="{0FA2CC9C-D79B-13D7-1AB7-42B1DED4931E}"/>
              </a:ext>
            </a:extLst>
          </p:cNvPr>
          <p:cNvSpPr txBox="1"/>
          <p:nvPr/>
        </p:nvSpPr>
        <p:spPr>
          <a:xfrm>
            <a:off x="4740610" y="423384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985408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89904-0929-4D62-96B8-F9CEAA00F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4DED9-4D18-5516-75F4-C2290BC427B4}"/>
              </a:ext>
            </a:extLst>
          </p:cNvPr>
          <p:cNvSpPr>
            <a:spLocks noGrp="1"/>
          </p:cNvSpPr>
          <p:nvPr>
            <p:ph type="title"/>
          </p:nvPr>
        </p:nvSpPr>
        <p:spPr>
          <a:xfrm>
            <a:off x="1787688" y="1924831"/>
            <a:ext cx="8616626" cy="3450327"/>
          </a:xfrm>
        </p:spPr>
        <p:txBody>
          <a:bodyPr>
            <a:noAutofit/>
          </a:bodyPr>
          <a:lstStyle/>
          <a:p>
            <a:r>
              <a:rPr lang="ar-EG" sz="5400" b="0" dirty="0"/>
              <a:t>وَسْـَٔلْ مَنْ أَرْسَلْنَا مِن قَبْلِكَ مِن رُّسُلِنَآ أَجَعَلْنَا مِن دُونِ ٱلرَّحْمَـٰنِ ءَالِهَةًۭ يُعْبَدُونَ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11D78E-424A-14CB-CEFE-A308F3F510D2}"/>
              </a:ext>
            </a:extLst>
          </p:cNvPr>
          <p:cNvSpPr txBox="1"/>
          <p:nvPr/>
        </p:nvSpPr>
        <p:spPr>
          <a:xfrm>
            <a:off x="1936368" y="4376741"/>
            <a:ext cx="8319264" cy="707886"/>
          </a:xfrm>
          <a:prstGeom prst="rect">
            <a:avLst/>
          </a:prstGeom>
          <a:noFill/>
        </p:spPr>
        <p:txBody>
          <a:bodyPr wrap="square">
            <a:spAutoFit/>
          </a:bodyPr>
          <a:lstStyle/>
          <a:p>
            <a:pPr algn="ctr" fontAlgn="base"/>
            <a:r>
              <a:rPr lang="en-US" sz="2000" dirty="0"/>
              <a:t>And question thou our messengers whom We sent before thee; did We appoint any deities other than (Allah) Most Gracious, to be worshipped?</a:t>
            </a:r>
          </a:p>
        </p:txBody>
      </p:sp>
      <p:sp>
        <p:nvSpPr>
          <p:cNvPr id="3" name="TextBox 2">
            <a:extLst>
              <a:ext uri="{FF2B5EF4-FFF2-40B4-BE49-F238E27FC236}">
                <a16:creationId xmlns:a16="http://schemas.microsoft.com/office/drawing/2014/main" id="{FE54F191-3E94-4EDF-66A3-8D284617C470}"/>
              </a:ext>
            </a:extLst>
          </p:cNvPr>
          <p:cNvSpPr txBox="1"/>
          <p:nvPr/>
        </p:nvSpPr>
        <p:spPr>
          <a:xfrm>
            <a:off x="1594200" y="40744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673853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9A479-09C2-2447-9391-6D462B24A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78106-66FF-2EBE-594C-91976546439F}"/>
              </a:ext>
            </a:extLst>
          </p:cNvPr>
          <p:cNvSpPr>
            <a:spLocks noGrp="1"/>
          </p:cNvSpPr>
          <p:nvPr>
            <p:ph type="title"/>
          </p:nvPr>
        </p:nvSpPr>
        <p:spPr>
          <a:xfrm>
            <a:off x="1787688" y="1924831"/>
            <a:ext cx="8616626" cy="3450327"/>
          </a:xfrm>
        </p:spPr>
        <p:txBody>
          <a:bodyPr>
            <a:noAutofit/>
          </a:bodyPr>
          <a:lstStyle/>
          <a:p>
            <a:r>
              <a:rPr lang="ar-EG" sz="5400" b="0" dirty="0"/>
              <a:t>وَلَقَدْ أَرْسَلْنَا مُوسَىٰ بِـَٔايَـٰتِنَآ إِلَىٰ فِرْعَوْنَ وَمَلَإِي۟هِۦ فَقَالَ إِنِّى رَسُولُ رَبِّ ٱلْعَـٰلَمِينَ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5240A2-D9D6-1763-A614-466C8F18BE68}"/>
              </a:ext>
            </a:extLst>
          </p:cNvPr>
          <p:cNvSpPr txBox="1"/>
          <p:nvPr/>
        </p:nvSpPr>
        <p:spPr>
          <a:xfrm>
            <a:off x="1936368" y="4417273"/>
            <a:ext cx="8319264" cy="707886"/>
          </a:xfrm>
          <a:prstGeom prst="rect">
            <a:avLst/>
          </a:prstGeom>
          <a:noFill/>
        </p:spPr>
        <p:txBody>
          <a:bodyPr wrap="square">
            <a:spAutoFit/>
          </a:bodyPr>
          <a:lstStyle/>
          <a:p>
            <a:pPr algn="ctr" fontAlgn="base"/>
            <a:r>
              <a:rPr lang="en-US" sz="2000" dirty="0"/>
              <a:t>We did send Moses aforetime, with Our Signs, to Pharaoh and his Chiefs: He said, "I am a messenger of the Lord of the Worlds."</a:t>
            </a:r>
          </a:p>
        </p:txBody>
      </p:sp>
      <p:sp>
        <p:nvSpPr>
          <p:cNvPr id="3" name="TextBox 2">
            <a:extLst>
              <a:ext uri="{FF2B5EF4-FFF2-40B4-BE49-F238E27FC236}">
                <a16:creationId xmlns:a16="http://schemas.microsoft.com/office/drawing/2014/main" id="{D41D0458-2B26-6E61-BB23-110D6B24A8AB}"/>
              </a:ext>
            </a:extLst>
          </p:cNvPr>
          <p:cNvSpPr txBox="1"/>
          <p:nvPr/>
        </p:nvSpPr>
        <p:spPr>
          <a:xfrm>
            <a:off x="1711646" y="40750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655145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39800-1583-C80C-B60F-EBF421E7A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D79FA-9885-4AFC-5BBB-5447E023424A}"/>
              </a:ext>
            </a:extLst>
          </p:cNvPr>
          <p:cNvSpPr>
            <a:spLocks noGrp="1"/>
          </p:cNvSpPr>
          <p:nvPr>
            <p:ph type="title"/>
          </p:nvPr>
        </p:nvSpPr>
        <p:spPr>
          <a:xfrm>
            <a:off x="1787688" y="1924831"/>
            <a:ext cx="8616626" cy="3450327"/>
          </a:xfrm>
        </p:spPr>
        <p:txBody>
          <a:bodyPr>
            <a:noAutofit/>
          </a:bodyPr>
          <a:lstStyle/>
          <a:p>
            <a:r>
              <a:rPr lang="ar-EG" sz="5400" b="0" dirty="0"/>
              <a:t>فَلَمَّا جَآءَهُم بِـَٔايَـٰتِنَآ إِذَا هُم مِّنْهَا يَضْحَكُونَ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22D968-667D-F0DA-426D-6818802B7B02}"/>
              </a:ext>
            </a:extLst>
          </p:cNvPr>
          <p:cNvSpPr txBox="1"/>
          <p:nvPr/>
        </p:nvSpPr>
        <p:spPr>
          <a:xfrm>
            <a:off x="1936368" y="3959873"/>
            <a:ext cx="8319264" cy="400110"/>
          </a:xfrm>
          <a:prstGeom prst="rect">
            <a:avLst/>
          </a:prstGeom>
          <a:noFill/>
        </p:spPr>
        <p:txBody>
          <a:bodyPr wrap="square">
            <a:spAutoFit/>
          </a:bodyPr>
          <a:lstStyle/>
          <a:p>
            <a:pPr algn="ctr" fontAlgn="base"/>
            <a:r>
              <a:rPr lang="en-US" sz="2000" dirty="0"/>
              <a:t>But when he came to them with Our Signs, behold they ridiculed them.</a:t>
            </a:r>
          </a:p>
        </p:txBody>
      </p:sp>
      <p:sp>
        <p:nvSpPr>
          <p:cNvPr id="3" name="TextBox 2">
            <a:extLst>
              <a:ext uri="{FF2B5EF4-FFF2-40B4-BE49-F238E27FC236}">
                <a16:creationId xmlns:a16="http://schemas.microsoft.com/office/drawing/2014/main" id="{D776C954-7A1C-2747-8DB8-70F6591D8B4F}"/>
              </a:ext>
            </a:extLst>
          </p:cNvPr>
          <p:cNvSpPr txBox="1"/>
          <p:nvPr/>
        </p:nvSpPr>
        <p:spPr>
          <a:xfrm>
            <a:off x="1378405" y="36499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27253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97FE-632A-5141-F3D6-0AD9B7AAF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D7B4A-1ECD-2316-5D51-EF4E874690DF}"/>
              </a:ext>
            </a:extLst>
          </p:cNvPr>
          <p:cNvSpPr>
            <a:spLocks noGrp="1"/>
          </p:cNvSpPr>
          <p:nvPr>
            <p:ph type="title"/>
          </p:nvPr>
        </p:nvSpPr>
        <p:spPr>
          <a:xfrm>
            <a:off x="1787688" y="1891275"/>
            <a:ext cx="8616626" cy="3450327"/>
          </a:xfrm>
        </p:spPr>
        <p:txBody>
          <a:bodyPr>
            <a:noAutofit/>
          </a:bodyPr>
          <a:lstStyle/>
          <a:p>
            <a:r>
              <a:rPr lang="ar-EG" sz="5400" b="0" dirty="0"/>
              <a:t>وَمَا نُرِيهِم مِّنْ ءَايَةٍ إِلَّا هِىَ أَكْبَرُ مِنْ أُخْتِهَا ۖ وَأَخَذْنَـٰهُم بِٱلْعَذَابِ لَعَلَّهُمْ يَرْجِعُونَ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9782B6-5A1A-A852-2D4A-93B3EDBFC74D}"/>
              </a:ext>
            </a:extLst>
          </p:cNvPr>
          <p:cNvSpPr txBox="1"/>
          <p:nvPr/>
        </p:nvSpPr>
        <p:spPr>
          <a:xfrm>
            <a:off x="1936368" y="4278965"/>
            <a:ext cx="8319264" cy="707886"/>
          </a:xfrm>
          <a:prstGeom prst="rect">
            <a:avLst/>
          </a:prstGeom>
          <a:noFill/>
        </p:spPr>
        <p:txBody>
          <a:bodyPr wrap="square">
            <a:spAutoFit/>
          </a:bodyPr>
          <a:lstStyle/>
          <a:p>
            <a:pPr algn="ctr" fontAlgn="base"/>
            <a:r>
              <a:rPr lang="en-US" sz="2000" dirty="0"/>
              <a:t>We showed them Sign after Sign, each greater than its fellow, and We seized them with Punishment, in order that they might turn (to Us).</a:t>
            </a:r>
          </a:p>
        </p:txBody>
      </p:sp>
      <p:sp>
        <p:nvSpPr>
          <p:cNvPr id="3" name="TextBox 2">
            <a:extLst>
              <a:ext uri="{FF2B5EF4-FFF2-40B4-BE49-F238E27FC236}">
                <a16:creationId xmlns:a16="http://schemas.microsoft.com/office/drawing/2014/main" id="{C4A8ED8D-1571-768C-4BF5-96748C608E13}"/>
              </a:ext>
            </a:extLst>
          </p:cNvPr>
          <p:cNvSpPr txBox="1"/>
          <p:nvPr/>
        </p:nvSpPr>
        <p:spPr>
          <a:xfrm>
            <a:off x="1428739" y="39916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1756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53AF-2485-A275-974C-B5DCE96A0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7CD9B-A89C-9B38-F84C-E6171BD1A3BA}"/>
              </a:ext>
            </a:extLst>
          </p:cNvPr>
          <p:cNvSpPr>
            <a:spLocks noGrp="1"/>
          </p:cNvSpPr>
          <p:nvPr>
            <p:ph type="title"/>
          </p:nvPr>
        </p:nvSpPr>
        <p:spPr>
          <a:xfrm>
            <a:off x="1787688" y="1991943"/>
            <a:ext cx="8616626" cy="3450327"/>
          </a:xfrm>
        </p:spPr>
        <p:txBody>
          <a:bodyPr>
            <a:noAutofit/>
          </a:bodyPr>
          <a:lstStyle/>
          <a:p>
            <a:r>
              <a:rPr lang="ar-EG" sz="6000" b="0" dirty="0"/>
              <a:t>وَقَالُوا۟ يَـٰٓأَيُّهَ ٱلسَّاحِرُ ٱدْعُ لَنَا رَبَّكَ بِمَا عَهِدَ عِندَكَ إِنَّنَا لَمُهْتَدُونَ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92A99B-2BC4-5AFD-EEBB-7AB0F5111D3E}"/>
              </a:ext>
            </a:extLst>
          </p:cNvPr>
          <p:cNvSpPr txBox="1"/>
          <p:nvPr/>
        </p:nvSpPr>
        <p:spPr>
          <a:xfrm>
            <a:off x="1936368" y="4528922"/>
            <a:ext cx="8319264" cy="707886"/>
          </a:xfrm>
          <a:prstGeom prst="rect">
            <a:avLst/>
          </a:prstGeom>
          <a:noFill/>
        </p:spPr>
        <p:txBody>
          <a:bodyPr wrap="square">
            <a:spAutoFit/>
          </a:bodyPr>
          <a:lstStyle/>
          <a:p>
            <a:pPr algn="ctr" fontAlgn="base"/>
            <a:r>
              <a:rPr lang="en-US" sz="2000" dirty="0"/>
              <a:t>And they said, "O thou sorcerer! Invoke thy Lord for us according to His covenant with thee; for we shall truly accept guidance."</a:t>
            </a:r>
          </a:p>
        </p:txBody>
      </p:sp>
      <p:sp>
        <p:nvSpPr>
          <p:cNvPr id="3" name="TextBox 2">
            <a:extLst>
              <a:ext uri="{FF2B5EF4-FFF2-40B4-BE49-F238E27FC236}">
                <a16:creationId xmlns:a16="http://schemas.microsoft.com/office/drawing/2014/main" id="{24ACCF04-56B9-65D8-BE63-49F22E7E07EC}"/>
              </a:ext>
            </a:extLst>
          </p:cNvPr>
          <p:cNvSpPr txBox="1"/>
          <p:nvPr/>
        </p:nvSpPr>
        <p:spPr>
          <a:xfrm>
            <a:off x="2838089" y="42257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201955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770CE-36D4-FE3C-6EE0-E1D3BDD38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5BF78-7EC5-C95A-C9B9-4F208C05939B}"/>
              </a:ext>
            </a:extLst>
          </p:cNvPr>
          <p:cNvSpPr>
            <a:spLocks noGrp="1"/>
          </p:cNvSpPr>
          <p:nvPr>
            <p:ph type="title"/>
          </p:nvPr>
        </p:nvSpPr>
        <p:spPr>
          <a:xfrm>
            <a:off x="1787688" y="2025499"/>
            <a:ext cx="8616626" cy="3450327"/>
          </a:xfrm>
        </p:spPr>
        <p:txBody>
          <a:bodyPr>
            <a:noAutofit/>
          </a:bodyPr>
          <a:lstStyle/>
          <a:p>
            <a:r>
              <a:rPr lang="ar-EG" sz="6000" b="0" dirty="0"/>
              <a:t>فَلَمَّا كَشَفْنَا عَنْهُمُ ٱلْعَذَابَ إِذَا هُمْ يَنكُثُونَ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21910DA-0EA1-4EFD-D88D-C04EE58596FD}"/>
              </a:ext>
            </a:extLst>
          </p:cNvPr>
          <p:cNvSpPr txBox="1"/>
          <p:nvPr/>
        </p:nvSpPr>
        <p:spPr>
          <a:xfrm>
            <a:off x="1936368" y="4562478"/>
            <a:ext cx="8319264" cy="400110"/>
          </a:xfrm>
          <a:prstGeom prst="rect">
            <a:avLst/>
          </a:prstGeom>
          <a:noFill/>
        </p:spPr>
        <p:txBody>
          <a:bodyPr wrap="square">
            <a:spAutoFit/>
          </a:bodyPr>
          <a:lstStyle/>
          <a:p>
            <a:pPr algn="ctr" fontAlgn="base"/>
            <a:r>
              <a:rPr lang="en-US" sz="2000" dirty="0"/>
              <a:t>But when We removed the Penalty from them, behold, they broke their word.</a:t>
            </a:r>
          </a:p>
        </p:txBody>
      </p:sp>
      <p:sp>
        <p:nvSpPr>
          <p:cNvPr id="3" name="TextBox 2">
            <a:extLst>
              <a:ext uri="{FF2B5EF4-FFF2-40B4-BE49-F238E27FC236}">
                <a16:creationId xmlns:a16="http://schemas.microsoft.com/office/drawing/2014/main" id="{F9250968-CCCE-5E3B-8A5A-EBD8FE4CA442}"/>
              </a:ext>
            </a:extLst>
          </p:cNvPr>
          <p:cNvSpPr txBox="1"/>
          <p:nvPr/>
        </p:nvSpPr>
        <p:spPr>
          <a:xfrm>
            <a:off x="4775946" y="42547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711057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AAC7-8069-263B-159B-C0614377C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3CE05-1686-E0D2-DF92-A6098CC0A31F}"/>
              </a:ext>
            </a:extLst>
          </p:cNvPr>
          <p:cNvSpPr>
            <a:spLocks noGrp="1"/>
          </p:cNvSpPr>
          <p:nvPr>
            <p:ph type="title"/>
          </p:nvPr>
        </p:nvSpPr>
        <p:spPr>
          <a:xfrm>
            <a:off x="1787687" y="1754170"/>
            <a:ext cx="8616626" cy="3450327"/>
          </a:xfrm>
        </p:spPr>
        <p:txBody>
          <a:bodyPr>
            <a:noAutofit/>
          </a:bodyPr>
          <a:lstStyle/>
          <a:p>
            <a:r>
              <a:rPr lang="ar-EG" sz="6000" b="0" dirty="0"/>
              <a:t>وَنَادَىٰ فِرْعَوْنُ فِى قَوْمِهِۦ قَالَ يَـٰقَوْمِ أَلَيْسَ لِى مُلْكُ مِصْرَ وَهَـٰذِهِ ٱلْأَنْهَـٰرُ تَجْرِى مِن تَحْتِىٓۖ أَفَلَا تُبْصِرُونَ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41700A-BB3E-5D71-CC11-9AA0C5332CA5}"/>
              </a:ext>
            </a:extLst>
          </p:cNvPr>
          <p:cNvSpPr txBox="1"/>
          <p:nvPr/>
        </p:nvSpPr>
        <p:spPr>
          <a:xfrm>
            <a:off x="1936368" y="4696702"/>
            <a:ext cx="8319264" cy="1015663"/>
          </a:xfrm>
          <a:prstGeom prst="rect">
            <a:avLst/>
          </a:prstGeom>
          <a:noFill/>
        </p:spPr>
        <p:txBody>
          <a:bodyPr wrap="square">
            <a:spAutoFit/>
          </a:bodyPr>
          <a:lstStyle/>
          <a:p>
            <a:pPr algn="ctr" fontAlgn="base"/>
            <a:r>
              <a:rPr lang="en-US" sz="2000" dirty="0"/>
              <a:t>And Pharaoh proclaimed among his people, saying: "O my people! Does not the dominion of Egypt belong to me, (witness) these streams flowing underneath my (palace)? What! see ye not then?</a:t>
            </a:r>
          </a:p>
        </p:txBody>
      </p:sp>
      <p:sp>
        <p:nvSpPr>
          <p:cNvPr id="3" name="TextBox 2">
            <a:extLst>
              <a:ext uri="{FF2B5EF4-FFF2-40B4-BE49-F238E27FC236}">
                <a16:creationId xmlns:a16="http://schemas.microsoft.com/office/drawing/2014/main" id="{A97CF137-0E15-A5FA-0EDD-1DC8E1598319}"/>
              </a:ext>
            </a:extLst>
          </p:cNvPr>
          <p:cNvSpPr txBox="1"/>
          <p:nvPr/>
        </p:nvSpPr>
        <p:spPr>
          <a:xfrm>
            <a:off x="2032746" y="43889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4802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986950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E5034-FFFD-98B5-69A2-CF20746C5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D76AC-8172-EB66-8E2A-E1CFD5673252}"/>
              </a:ext>
            </a:extLst>
          </p:cNvPr>
          <p:cNvSpPr>
            <a:spLocks noGrp="1"/>
          </p:cNvSpPr>
          <p:nvPr>
            <p:ph type="title"/>
          </p:nvPr>
        </p:nvSpPr>
        <p:spPr>
          <a:xfrm>
            <a:off x="1787687" y="1989061"/>
            <a:ext cx="8616626" cy="3450327"/>
          </a:xfrm>
        </p:spPr>
        <p:txBody>
          <a:bodyPr>
            <a:noAutofit/>
          </a:bodyPr>
          <a:lstStyle/>
          <a:p>
            <a:r>
              <a:rPr lang="ar-EG" sz="6000" b="0" dirty="0"/>
              <a:t>أَمْ أَنَا۠ خَيْرٌۭ مِّنْ هَـٰذَا ٱلَّذِى هُوَ مَهِينٌۭ وَلَا يَكَادُ يُبِينُ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C76F64-CA20-0DE7-95A9-D0DC7D3A87EA}"/>
              </a:ext>
            </a:extLst>
          </p:cNvPr>
          <p:cNvSpPr txBox="1"/>
          <p:nvPr/>
        </p:nvSpPr>
        <p:spPr>
          <a:xfrm>
            <a:off x="1936368" y="4486976"/>
            <a:ext cx="8319264" cy="707886"/>
          </a:xfrm>
          <a:prstGeom prst="rect">
            <a:avLst/>
          </a:prstGeom>
          <a:noFill/>
        </p:spPr>
        <p:txBody>
          <a:bodyPr wrap="square">
            <a:spAutoFit/>
          </a:bodyPr>
          <a:lstStyle/>
          <a:p>
            <a:pPr algn="ctr" fontAlgn="base"/>
            <a:r>
              <a:rPr lang="en-US" sz="2000" dirty="0"/>
              <a:t>"Am I not better than this (Moses), who is a contemptible wretch and can scarcely express himself clearly?</a:t>
            </a:r>
          </a:p>
        </p:txBody>
      </p:sp>
      <p:sp>
        <p:nvSpPr>
          <p:cNvPr id="3" name="TextBox 2">
            <a:extLst>
              <a:ext uri="{FF2B5EF4-FFF2-40B4-BE49-F238E27FC236}">
                <a16:creationId xmlns:a16="http://schemas.microsoft.com/office/drawing/2014/main" id="{A69F4986-A61E-20D6-67F8-CA0A90176B61}"/>
              </a:ext>
            </a:extLst>
          </p:cNvPr>
          <p:cNvSpPr txBox="1"/>
          <p:nvPr/>
        </p:nvSpPr>
        <p:spPr>
          <a:xfrm>
            <a:off x="4046104" y="417919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618853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607E-718F-0EA2-64B1-6DF553CD1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BA75E-805B-2FD1-07DF-F947931CA8EE}"/>
              </a:ext>
            </a:extLst>
          </p:cNvPr>
          <p:cNvSpPr>
            <a:spLocks noGrp="1"/>
          </p:cNvSpPr>
          <p:nvPr>
            <p:ph type="title"/>
          </p:nvPr>
        </p:nvSpPr>
        <p:spPr>
          <a:xfrm>
            <a:off x="1787687" y="1989061"/>
            <a:ext cx="8616626" cy="3450327"/>
          </a:xfrm>
        </p:spPr>
        <p:txBody>
          <a:bodyPr>
            <a:noAutofit/>
          </a:bodyPr>
          <a:lstStyle/>
          <a:p>
            <a:r>
              <a:rPr lang="ar-EG" sz="6000" b="0" dirty="0"/>
              <a:t>فَلَوْلَآ أُلْقِىَ عَلَيْهِ أَسْوِرَةٌۭ مِّن ذَهَبٍ أَوْ جَآءَ مَعَهُ ٱلْمَلَـٰٓئِكَةُ مُقْتَرِنِينَ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6CB18D6-6847-82EC-21F5-6A81AA4DCDC1}"/>
              </a:ext>
            </a:extLst>
          </p:cNvPr>
          <p:cNvSpPr txBox="1"/>
          <p:nvPr/>
        </p:nvSpPr>
        <p:spPr>
          <a:xfrm>
            <a:off x="1936368" y="4514220"/>
            <a:ext cx="8319264" cy="707886"/>
          </a:xfrm>
          <a:prstGeom prst="rect">
            <a:avLst/>
          </a:prstGeom>
          <a:noFill/>
        </p:spPr>
        <p:txBody>
          <a:bodyPr wrap="square">
            <a:spAutoFit/>
          </a:bodyPr>
          <a:lstStyle/>
          <a:p>
            <a:pPr algn="ctr" fontAlgn="base"/>
            <a:r>
              <a:rPr lang="en-US" sz="2000" dirty="0"/>
              <a:t>"Then why are not gold bracelets bestowed on him, or (why) come (not) with him angels accompanying him in procession?"</a:t>
            </a:r>
          </a:p>
        </p:txBody>
      </p:sp>
      <p:sp>
        <p:nvSpPr>
          <p:cNvPr id="3" name="TextBox 2">
            <a:extLst>
              <a:ext uri="{FF2B5EF4-FFF2-40B4-BE49-F238E27FC236}">
                <a16:creationId xmlns:a16="http://schemas.microsoft.com/office/drawing/2014/main" id="{3CF0D880-1272-D5EE-D6FD-2D6EC50AD4AE}"/>
              </a:ext>
            </a:extLst>
          </p:cNvPr>
          <p:cNvSpPr txBox="1"/>
          <p:nvPr/>
        </p:nvSpPr>
        <p:spPr>
          <a:xfrm>
            <a:off x="2636754" y="41791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361810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BE92A-09D2-C292-6627-3BDEFAF20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D4D29-7CFF-1B20-33F7-6AFF9C617D92}"/>
              </a:ext>
            </a:extLst>
          </p:cNvPr>
          <p:cNvSpPr>
            <a:spLocks noGrp="1"/>
          </p:cNvSpPr>
          <p:nvPr>
            <p:ph type="title"/>
          </p:nvPr>
        </p:nvSpPr>
        <p:spPr>
          <a:xfrm>
            <a:off x="1787687" y="2047784"/>
            <a:ext cx="8616626" cy="3450327"/>
          </a:xfrm>
        </p:spPr>
        <p:txBody>
          <a:bodyPr>
            <a:noAutofit/>
          </a:bodyPr>
          <a:lstStyle/>
          <a:p>
            <a:r>
              <a:rPr lang="ar-EG" sz="6000" b="0" dirty="0"/>
              <a:t>فَٱسْتَخَفَّ قَوْمَهُۥ فَأَطَاعُوهُۚ إِنَّهُمْ كَانُوا۟ قَوْمًۭا فَـٰسِقِينَ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DF31A4-1A5D-C7FF-7264-E0610BEEE91D}"/>
              </a:ext>
            </a:extLst>
          </p:cNvPr>
          <p:cNvSpPr txBox="1"/>
          <p:nvPr/>
        </p:nvSpPr>
        <p:spPr>
          <a:xfrm>
            <a:off x="1936368" y="4572943"/>
            <a:ext cx="8319264" cy="707886"/>
          </a:xfrm>
          <a:prstGeom prst="rect">
            <a:avLst/>
          </a:prstGeom>
          <a:noFill/>
        </p:spPr>
        <p:txBody>
          <a:bodyPr wrap="square">
            <a:spAutoFit/>
          </a:bodyPr>
          <a:lstStyle/>
          <a:p>
            <a:pPr algn="ctr" fontAlgn="base"/>
            <a:r>
              <a:rPr lang="en-US" sz="2000" dirty="0"/>
              <a:t>Thus did he make fools of his people, and they obeyed him: truly were they a people rebellious (against Allah).</a:t>
            </a:r>
          </a:p>
        </p:txBody>
      </p:sp>
      <p:sp>
        <p:nvSpPr>
          <p:cNvPr id="3" name="TextBox 2">
            <a:extLst>
              <a:ext uri="{FF2B5EF4-FFF2-40B4-BE49-F238E27FC236}">
                <a16:creationId xmlns:a16="http://schemas.microsoft.com/office/drawing/2014/main" id="{0F69CBDC-99C9-CFC4-9C2F-9F05C1C24823}"/>
              </a:ext>
            </a:extLst>
          </p:cNvPr>
          <p:cNvSpPr txBox="1"/>
          <p:nvPr/>
        </p:nvSpPr>
        <p:spPr>
          <a:xfrm>
            <a:off x="4197106" y="426516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00211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D806-0D38-5746-9319-E07A6AE8B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83041-91B7-0CDF-87AE-864867A553D4}"/>
              </a:ext>
            </a:extLst>
          </p:cNvPr>
          <p:cNvSpPr>
            <a:spLocks noGrp="1"/>
          </p:cNvSpPr>
          <p:nvPr>
            <p:ph type="title"/>
          </p:nvPr>
        </p:nvSpPr>
        <p:spPr>
          <a:xfrm>
            <a:off x="1787687" y="2047784"/>
            <a:ext cx="8616626" cy="3450327"/>
          </a:xfrm>
        </p:spPr>
        <p:txBody>
          <a:bodyPr>
            <a:noAutofit/>
          </a:bodyPr>
          <a:lstStyle/>
          <a:p>
            <a:r>
              <a:rPr lang="ar-EG" sz="6000" b="0" dirty="0"/>
              <a:t>فَلَمَّآ ءَاسَفُونَا ٱنتَقَمْنَا مِنْهُمْ فَأَغْرَقْنَـٰهُمْ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3B6627-BA8F-8DA1-EB02-52A837BEB420}"/>
              </a:ext>
            </a:extLst>
          </p:cNvPr>
          <p:cNvSpPr txBox="1"/>
          <p:nvPr/>
        </p:nvSpPr>
        <p:spPr>
          <a:xfrm>
            <a:off x="1936368" y="4582275"/>
            <a:ext cx="8319264" cy="707886"/>
          </a:xfrm>
          <a:prstGeom prst="rect">
            <a:avLst/>
          </a:prstGeom>
          <a:noFill/>
        </p:spPr>
        <p:txBody>
          <a:bodyPr wrap="square">
            <a:spAutoFit/>
          </a:bodyPr>
          <a:lstStyle/>
          <a:p>
            <a:pPr algn="ctr" fontAlgn="base"/>
            <a:r>
              <a:rPr lang="en-US" sz="2000" dirty="0"/>
              <a:t>When at length they provoked Us, We exacted retribution from them, and We drowned them all.</a:t>
            </a:r>
          </a:p>
        </p:txBody>
      </p:sp>
      <p:sp>
        <p:nvSpPr>
          <p:cNvPr id="3" name="TextBox 2">
            <a:extLst>
              <a:ext uri="{FF2B5EF4-FFF2-40B4-BE49-F238E27FC236}">
                <a16:creationId xmlns:a16="http://schemas.microsoft.com/office/drawing/2014/main" id="{D19E92F3-98CF-9644-E4AB-8C771F1235D2}"/>
              </a:ext>
            </a:extLst>
          </p:cNvPr>
          <p:cNvSpPr txBox="1"/>
          <p:nvPr/>
        </p:nvSpPr>
        <p:spPr>
          <a:xfrm>
            <a:off x="4658500" y="42744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553758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5E910-C55D-1B6F-D68B-F9136D85C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97D8F-1193-CE6F-F6CF-D39B7C8D3DF6}"/>
              </a:ext>
            </a:extLst>
          </p:cNvPr>
          <p:cNvSpPr>
            <a:spLocks noGrp="1"/>
          </p:cNvSpPr>
          <p:nvPr>
            <p:ph type="title"/>
          </p:nvPr>
        </p:nvSpPr>
        <p:spPr>
          <a:xfrm>
            <a:off x="1787687" y="2047784"/>
            <a:ext cx="8616626" cy="3450327"/>
          </a:xfrm>
        </p:spPr>
        <p:txBody>
          <a:bodyPr>
            <a:noAutofit/>
          </a:bodyPr>
          <a:lstStyle/>
          <a:p>
            <a:r>
              <a:rPr lang="ar-EG" sz="6000" b="0" dirty="0"/>
              <a:t>فَجَعَلْنَـٰهُمْ سَلَفًۭا وَمَثَلًۭا لِّلْـَٔاخِرِينَ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81E2F7-02A1-1E50-3C70-A328409978CD}"/>
              </a:ext>
            </a:extLst>
          </p:cNvPr>
          <p:cNvSpPr txBox="1"/>
          <p:nvPr/>
        </p:nvSpPr>
        <p:spPr>
          <a:xfrm>
            <a:off x="1936368" y="4208859"/>
            <a:ext cx="8319264" cy="400110"/>
          </a:xfrm>
          <a:prstGeom prst="rect">
            <a:avLst/>
          </a:prstGeom>
          <a:noFill/>
        </p:spPr>
        <p:txBody>
          <a:bodyPr wrap="square">
            <a:spAutoFit/>
          </a:bodyPr>
          <a:lstStyle/>
          <a:p>
            <a:pPr algn="ctr" fontAlgn="base"/>
            <a:r>
              <a:rPr lang="en-US" sz="2000" dirty="0"/>
              <a:t>And We made them (a people) of the Past and an Example to later ages.</a:t>
            </a:r>
          </a:p>
        </p:txBody>
      </p:sp>
      <p:sp>
        <p:nvSpPr>
          <p:cNvPr id="3" name="TextBox 2">
            <a:extLst>
              <a:ext uri="{FF2B5EF4-FFF2-40B4-BE49-F238E27FC236}">
                <a16:creationId xmlns:a16="http://schemas.microsoft.com/office/drawing/2014/main" id="{90851B21-9F14-D0EF-6AF1-4AC82AEE80F1}"/>
              </a:ext>
            </a:extLst>
          </p:cNvPr>
          <p:cNvSpPr txBox="1"/>
          <p:nvPr/>
        </p:nvSpPr>
        <p:spPr>
          <a:xfrm>
            <a:off x="2158581" y="38083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761907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1004A-3A90-7363-44BE-32CE7CCEC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265E6-7CCB-8561-7400-E86C4CD1969A}"/>
              </a:ext>
            </a:extLst>
          </p:cNvPr>
          <p:cNvSpPr>
            <a:spLocks noGrp="1"/>
          </p:cNvSpPr>
          <p:nvPr>
            <p:ph type="title"/>
          </p:nvPr>
        </p:nvSpPr>
        <p:spPr>
          <a:xfrm>
            <a:off x="1787687" y="2072951"/>
            <a:ext cx="8616626" cy="3450327"/>
          </a:xfrm>
        </p:spPr>
        <p:txBody>
          <a:bodyPr>
            <a:noAutofit/>
          </a:bodyPr>
          <a:lstStyle/>
          <a:p>
            <a:r>
              <a:rPr lang="ar-EG" sz="6000" b="0" dirty="0"/>
              <a:t>وَلَمَّا ضُرِبَ ٱبْنُ مَرْيَمَ مَثَلًا إِذَا قَوْمُكَ مِنْهُ يَصِدُّونَ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11C103D-0770-87C1-BEDA-1D5112EAD085}"/>
              </a:ext>
            </a:extLst>
          </p:cNvPr>
          <p:cNvSpPr txBox="1"/>
          <p:nvPr/>
        </p:nvSpPr>
        <p:spPr>
          <a:xfrm>
            <a:off x="1936368" y="4504325"/>
            <a:ext cx="8319264" cy="707886"/>
          </a:xfrm>
          <a:prstGeom prst="rect">
            <a:avLst/>
          </a:prstGeom>
          <a:noFill/>
        </p:spPr>
        <p:txBody>
          <a:bodyPr wrap="square">
            <a:spAutoFit/>
          </a:bodyPr>
          <a:lstStyle/>
          <a:p>
            <a:pPr algn="ctr" fontAlgn="base"/>
            <a:r>
              <a:rPr lang="en-US" sz="2000" dirty="0"/>
              <a:t>When (Jesus) the son of Mary is held up as an example, behold, thy people raise a </a:t>
            </a:r>
            <a:r>
              <a:rPr lang="en-US" sz="2000" dirty="0" err="1"/>
              <a:t>clamour</a:t>
            </a:r>
            <a:r>
              <a:rPr lang="en-US" sz="2000" dirty="0"/>
              <a:t> thereat (in ridicule)!</a:t>
            </a:r>
          </a:p>
        </p:txBody>
      </p:sp>
      <p:sp>
        <p:nvSpPr>
          <p:cNvPr id="3" name="TextBox 2">
            <a:extLst>
              <a:ext uri="{FF2B5EF4-FFF2-40B4-BE49-F238E27FC236}">
                <a16:creationId xmlns:a16="http://schemas.microsoft.com/office/drawing/2014/main" id="{D1A2245A-E3F0-36D3-415B-434214C4EE6A}"/>
              </a:ext>
            </a:extLst>
          </p:cNvPr>
          <p:cNvSpPr txBox="1"/>
          <p:nvPr/>
        </p:nvSpPr>
        <p:spPr>
          <a:xfrm>
            <a:off x="4180328" y="42865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250705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29A43-F6A1-E587-5A5F-15730D757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C4EF2-6CDC-160B-4E41-69179D8D5164}"/>
              </a:ext>
            </a:extLst>
          </p:cNvPr>
          <p:cNvSpPr>
            <a:spLocks noGrp="1"/>
          </p:cNvSpPr>
          <p:nvPr>
            <p:ph type="title"/>
          </p:nvPr>
        </p:nvSpPr>
        <p:spPr>
          <a:xfrm>
            <a:off x="1787687" y="2031006"/>
            <a:ext cx="8616626" cy="3450327"/>
          </a:xfrm>
        </p:spPr>
        <p:txBody>
          <a:bodyPr>
            <a:noAutofit/>
          </a:bodyPr>
          <a:lstStyle/>
          <a:p>
            <a:r>
              <a:rPr lang="ar-EG" sz="6000" b="0" dirty="0"/>
              <a:t>وَقَالُوٓا۟ ءَأَـٰلِهَتُنَا خَيْرٌ أَمْ هُوَۚ مَا ضَرَبُوهُ لَكَ إِلَّا جَدَلًۢاۚ بَلْ هُمْ قَوْمٌ خَصِمُونَ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30B53A-E4BE-0870-ADA3-0FDCBA7DF9AF}"/>
              </a:ext>
            </a:extLst>
          </p:cNvPr>
          <p:cNvSpPr txBox="1"/>
          <p:nvPr/>
        </p:nvSpPr>
        <p:spPr>
          <a:xfrm>
            <a:off x="1936368" y="4552393"/>
            <a:ext cx="8319264" cy="707886"/>
          </a:xfrm>
          <a:prstGeom prst="rect">
            <a:avLst/>
          </a:prstGeom>
          <a:noFill/>
        </p:spPr>
        <p:txBody>
          <a:bodyPr wrap="square">
            <a:spAutoFit/>
          </a:bodyPr>
          <a:lstStyle/>
          <a:p>
            <a:pPr algn="ctr" fontAlgn="base"/>
            <a:r>
              <a:rPr lang="en-US" sz="2000" dirty="0"/>
              <a:t>And they say, "Are our gods best, or he?" This they set forth to thee, only by way of disputation: yea, they are a contentious people.</a:t>
            </a:r>
          </a:p>
        </p:txBody>
      </p:sp>
      <p:sp>
        <p:nvSpPr>
          <p:cNvPr id="3" name="TextBox 2">
            <a:extLst>
              <a:ext uri="{FF2B5EF4-FFF2-40B4-BE49-F238E27FC236}">
                <a16:creationId xmlns:a16="http://schemas.microsoft.com/office/drawing/2014/main" id="{6B75A0A0-F0BD-4FF7-823C-554432E98801}"/>
              </a:ext>
            </a:extLst>
          </p:cNvPr>
          <p:cNvSpPr txBox="1"/>
          <p:nvPr/>
        </p:nvSpPr>
        <p:spPr>
          <a:xfrm>
            <a:off x="1838851" y="42837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854319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81AB9-85A9-A181-13B8-DE4C297BD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F1DAA-9804-D598-740B-BD885A371503}"/>
              </a:ext>
            </a:extLst>
          </p:cNvPr>
          <p:cNvSpPr>
            <a:spLocks noGrp="1"/>
          </p:cNvSpPr>
          <p:nvPr>
            <p:ph type="title"/>
          </p:nvPr>
        </p:nvSpPr>
        <p:spPr>
          <a:xfrm>
            <a:off x="1707576" y="1992003"/>
            <a:ext cx="8776849" cy="3450327"/>
          </a:xfrm>
        </p:spPr>
        <p:txBody>
          <a:bodyPr>
            <a:noAutofit/>
          </a:bodyPr>
          <a:lstStyle/>
          <a:p>
            <a:r>
              <a:rPr lang="ar-EG" sz="6000" b="0" dirty="0"/>
              <a:t>إِنْ هُوَ إِلَّا عَبْدٌ أَنْعَمْنَا عَلَيْهِ وَجَعَلْنَـٰهُ مَثَلًۭا لِّبَنِىٓ إِسْرَٰٓءِيلَ</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BC1D81-04C0-4B96-56C7-5251EAD2A459}"/>
              </a:ext>
            </a:extLst>
          </p:cNvPr>
          <p:cNvSpPr txBox="1"/>
          <p:nvPr/>
        </p:nvSpPr>
        <p:spPr>
          <a:xfrm>
            <a:off x="1936368" y="4462845"/>
            <a:ext cx="8319264" cy="707886"/>
          </a:xfrm>
          <a:prstGeom prst="rect">
            <a:avLst/>
          </a:prstGeom>
          <a:noFill/>
        </p:spPr>
        <p:txBody>
          <a:bodyPr wrap="square">
            <a:spAutoFit/>
          </a:bodyPr>
          <a:lstStyle/>
          <a:p>
            <a:pPr algn="ctr" fontAlgn="base"/>
            <a:r>
              <a:rPr lang="en-US" sz="2000" dirty="0"/>
              <a:t>He was no more than a servant: We granted Our </a:t>
            </a:r>
            <a:r>
              <a:rPr lang="en-US" sz="2000" dirty="0" err="1"/>
              <a:t>favour</a:t>
            </a:r>
            <a:r>
              <a:rPr lang="en-US" sz="2000" dirty="0"/>
              <a:t> to him, and We made him an example to the Children of Israel.</a:t>
            </a:r>
          </a:p>
        </p:txBody>
      </p:sp>
      <p:sp>
        <p:nvSpPr>
          <p:cNvPr id="3" name="TextBox 2">
            <a:extLst>
              <a:ext uri="{FF2B5EF4-FFF2-40B4-BE49-F238E27FC236}">
                <a16:creationId xmlns:a16="http://schemas.microsoft.com/office/drawing/2014/main" id="{14C83CFA-F732-94D7-EFAB-5213A310CAD2}"/>
              </a:ext>
            </a:extLst>
          </p:cNvPr>
          <p:cNvSpPr txBox="1"/>
          <p:nvPr/>
        </p:nvSpPr>
        <p:spPr>
          <a:xfrm>
            <a:off x="3499873" y="41327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486598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2686-105D-E780-7648-ABA9559F8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CDA20-AEB5-AE6B-0B3C-814651FBE336}"/>
              </a:ext>
            </a:extLst>
          </p:cNvPr>
          <p:cNvSpPr>
            <a:spLocks noGrp="1"/>
          </p:cNvSpPr>
          <p:nvPr>
            <p:ph type="title"/>
          </p:nvPr>
        </p:nvSpPr>
        <p:spPr>
          <a:xfrm>
            <a:off x="1707576" y="2017170"/>
            <a:ext cx="8776849" cy="3450327"/>
          </a:xfrm>
        </p:spPr>
        <p:txBody>
          <a:bodyPr>
            <a:noAutofit/>
          </a:bodyPr>
          <a:lstStyle/>
          <a:p>
            <a:r>
              <a:rPr lang="ar-EG" sz="6000" b="0" dirty="0"/>
              <a:t>وَلَوْ نَشَآءُ لَجَعَلْنَا مِنكُم مَّلَـٰٓئِكَةًۭ فِى ٱلْأَرْضِ يَخْلُفُونَ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0FE3F5-690E-DE67-E82B-23F95CC359D6}"/>
              </a:ext>
            </a:extLst>
          </p:cNvPr>
          <p:cNvSpPr txBox="1"/>
          <p:nvPr/>
        </p:nvSpPr>
        <p:spPr>
          <a:xfrm>
            <a:off x="1936368" y="4488012"/>
            <a:ext cx="8319264" cy="707886"/>
          </a:xfrm>
          <a:prstGeom prst="rect">
            <a:avLst/>
          </a:prstGeom>
          <a:noFill/>
        </p:spPr>
        <p:txBody>
          <a:bodyPr wrap="square">
            <a:spAutoFit/>
          </a:bodyPr>
          <a:lstStyle/>
          <a:p>
            <a:pPr algn="ctr" fontAlgn="base"/>
            <a:r>
              <a:rPr lang="en-US" sz="2000" dirty="0"/>
              <a:t>And if it were Our Will, We could make angels from amongst you, succeeding each other on the earth.</a:t>
            </a:r>
          </a:p>
        </p:txBody>
      </p:sp>
      <p:sp>
        <p:nvSpPr>
          <p:cNvPr id="3" name="TextBox 2">
            <a:extLst>
              <a:ext uri="{FF2B5EF4-FFF2-40B4-BE49-F238E27FC236}">
                <a16:creationId xmlns:a16="http://schemas.microsoft.com/office/drawing/2014/main" id="{43E77454-BFD3-C74C-732C-60C46577911B}"/>
              </a:ext>
            </a:extLst>
          </p:cNvPr>
          <p:cNvSpPr txBox="1"/>
          <p:nvPr/>
        </p:nvSpPr>
        <p:spPr>
          <a:xfrm>
            <a:off x="3684430" y="41802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165128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8FCF-9C70-BE14-5FFB-AE347FB6F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0BE9B-EDC3-88FB-7287-602D523F6023}"/>
              </a:ext>
            </a:extLst>
          </p:cNvPr>
          <p:cNvSpPr>
            <a:spLocks noGrp="1"/>
          </p:cNvSpPr>
          <p:nvPr>
            <p:ph type="title"/>
          </p:nvPr>
        </p:nvSpPr>
        <p:spPr>
          <a:xfrm>
            <a:off x="1707576" y="1916502"/>
            <a:ext cx="8776849" cy="3450327"/>
          </a:xfrm>
        </p:spPr>
        <p:txBody>
          <a:bodyPr>
            <a:noAutofit/>
          </a:bodyPr>
          <a:lstStyle/>
          <a:p>
            <a:r>
              <a:rPr lang="ar-EG" sz="6000" b="0" dirty="0"/>
              <a:t>وَإِنَّهُۥ لَعِلْمٌۭ لِّلسَّاعَةِ فَلَا تَمْتَرُنَّ بِهَا وَٱتَّبِعُونِ ۚ هَـٰذَا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3A0AB3-A628-8FC4-1466-C6B2537ACCB0}"/>
              </a:ext>
            </a:extLst>
          </p:cNvPr>
          <p:cNvSpPr txBox="1"/>
          <p:nvPr/>
        </p:nvSpPr>
        <p:spPr>
          <a:xfrm>
            <a:off x="1936368" y="4496303"/>
            <a:ext cx="8319264" cy="1015663"/>
          </a:xfrm>
          <a:prstGeom prst="rect">
            <a:avLst/>
          </a:prstGeom>
          <a:noFill/>
        </p:spPr>
        <p:txBody>
          <a:bodyPr wrap="square">
            <a:spAutoFit/>
          </a:bodyPr>
          <a:lstStyle/>
          <a:p>
            <a:pPr algn="ctr" fontAlgn="base"/>
            <a:r>
              <a:rPr lang="en-US" sz="2000" dirty="0"/>
              <a:t>And (Jesus) shall be a Sign (for the coming of) the Hour (of Judgment): therefore have no doubt about the (Hour), but follow ye Me: this is a Straight Way.</a:t>
            </a:r>
          </a:p>
        </p:txBody>
      </p:sp>
      <p:sp>
        <p:nvSpPr>
          <p:cNvPr id="3" name="TextBox 2">
            <a:extLst>
              <a:ext uri="{FF2B5EF4-FFF2-40B4-BE49-F238E27FC236}">
                <a16:creationId xmlns:a16="http://schemas.microsoft.com/office/drawing/2014/main" id="{B3863E18-F27F-9282-A5D3-FB0E47DF4DCE}"/>
              </a:ext>
            </a:extLst>
          </p:cNvPr>
          <p:cNvSpPr txBox="1"/>
          <p:nvPr/>
        </p:nvSpPr>
        <p:spPr>
          <a:xfrm>
            <a:off x="2275080" y="418852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228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6A2E-7EA4-D2DA-AC62-280A012AD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96767-65B3-622E-9C76-5185DF699169}"/>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الشورى</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4257913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D9E34-8BE0-B267-4F3C-8CC92C334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550CC-8F4E-A6E5-D7EF-5AD0740E1906}"/>
              </a:ext>
            </a:extLst>
          </p:cNvPr>
          <p:cNvSpPr>
            <a:spLocks noGrp="1"/>
          </p:cNvSpPr>
          <p:nvPr>
            <p:ph type="title"/>
          </p:nvPr>
        </p:nvSpPr>
        <p:spPr>
          <a:xfrm>
            <a:off x="1707576" y="2033947"/>
            <a:ext cx="8776849" cy="3450327"/>
          </a:xfrm>
        </p:spPr>
        <p:txBody>
          <a:bodyPr>
            <a:noAutofit/>
          </a:bodyPr>
          <a:lstStyle/>
          <a:p>
            <a:r>
              <a:rPr lang="ar-EG" sz="6000" b="0" dirty="0"/>
              <a:t>وَلَا يَصُدَّنَّكُمُ ٱلشَّيْطَـٰنُۖ إِنَّهُۥ لَكُمْ عَدُوٌّۭ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459595-0808-D254-6DEA-1F35B1C0E449}"/>
              </a:ext>
            </a:extLst>
          </p:cNvPr>
          <p:cNvSpPr txBox="1"/>
          <p:nvPr/>
        </p:nvSpPr>
        <p:spPr>
          <a:xfrm>
            <a:off x="1936368" y="4689249"/>
            <a:ext cx="8319264" cy="400110"/>
          </a:xfrm>
          <a:prstGeom prst="rect">
            <a:avLst/>
          </a:prstGeom>
          <a:noFill/>
        </p:spPr>
        <p:txBody>
          <a:bodyPr wrap="square">
            <a:spAutoFit/>
          </a:bodyPr>
          <a:lstStyle/>
          <a:p>
            <a:pPr algn="ctr" fontAlgn="base"/>
            <a:r>
              <a:rPr lang="en-US" sz="2000" dirty="0"/>
              <a:t>Let not the Evil One hinder you: for he is to you an enemy avowed.</a:t>
            </a:r>
          </a:p>
        </p:txBody>
      </p:sp>
      <p:sp>
        <p:nvSpPr>
          <p:cNvPr id="3" name="TextBox 2">
            <a:extLst>
              <a:ext uri="{FF2B5EF4-FFF2-40B4-BE49-F238E27FC236}">
                <a16:creationId xmlns:a16="http://schemas.microsoft.com/office/drawing/2014/main" id="{AFC35F5F-FA8F-804B-FE2C-CD51395D31C4}"/>
              </a:ext>
            </a:extLst>
          </p:cNvPr>
          <p:cNvSpPr txBox="1"/>
          <p:nvPr/>
        </p:nvSpPr>
        <p:spPr>
          <a:xfrm>
            <a:off x="4993113" y="42472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58746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29B2-2FC5-DAF2-A487-02B41FDE1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BD871-2325-F3F6-803C-E8137F7C24DE}"/>
              </a:ext>
            </a:extLst>
          </p:cNvPr>
          <p:cNvSpPr>
            <a:spLocks noGrp="1"/>
          </p:cNvSpPr>
          <p:nvPr>
            <p:ph type="title"/>
          </p:nvPr>
        </p:nvSpPr>
        <p:spPr>
          <a:xfrm>
            <a:off x="1646547" y="1698387"/>
            <a:ext cx="8898906" cy="3450327"/>
          </a:xfrm>
        </p:spPr>
        <p:txBody>
          <a:bodyPr>
            <a:noAutofit/>
          </a:bodyPr>
          <a:lstStyle/>
          <a:p>
            <a:r>
              <a:rPr lang="ar-EG" sz="6000" b="0" dirty="0"/>
              <a:t>وَلَمَّا جَآءَ عِيسَىٰ بِٱلْبَيِّنَـٰتِ قَالَ قَدْ جِئْتُكُم بِٱلْحِكْمَةِ وَلِأُبَيِّنَ لَكُم بَعْضَ ٱلَّذِى تَخْتَلِفُونَ فِيهِ ۖ فَٱتَّقُوا۟ ٱللَّهَ وَأَطِيعُونِ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7BB0C5-16F9-78FF-CC34-0EDC6CC1006D}"/>
              </a:ext>
            </a:extLst>
          </p:cNvPr>
          <p:cNvSpPr txBox="1"/>
          <p:nvPr/>
        </p:nvSpPr>
        <p:spPr>
          <a:xfrm>
            <a:off x="1936368" y="4640882"/>
            <a:ext cx="8319264" cy="1015663"/>
          </a:xfrm>
          <a:prstGeom prst="rect">
            <a:avLst/>
          </a:prstGeom>
          <a:noFill/>
        </p:spPr>
        <p:txBody>
          <a:bodyPr wrap="square">
            <a:spAutoFit/>
          </a:bodyPr>
          <a:lstStyle/>
          <a:p>
            <a:pPr algn="ctr" fontAlgn="base"/>
            <a:r>
              <a:rPr lang="en-US" sz="2000" dirty="0"/>
              <a:t>When Jesus came with Clear Signs, he said: "Now have I come to you with Wisdom, and in order to make clear to you some of the (points) on which ye dispute: therefore fear Allah and obey me.</a:t>
            </a:r>
          </a:p>
        </p:txBody>
      </p:sp>
      <p:sp>
        <p:nvSpPr>
          <p:cNvPr id="3" name="TextBox 2">
            <a:extLst>
              <a:ext uri="{FF2B5EF4-FFF2-40B4-BE49-F238E27FC236}">
                <a16:creationId xmlns:a16="http://schemas.microsoft.com/office/drawing/2014/main" id="{126F2CB0-02F4-AC2B-08A0-719E88DE180C}"/>
              </a:ext>
            </a:extLst>
          </p:cNvPr>
          <p:cNvSpPr txBox="1"/>
          <p:nvPr/>
        </p:nvSpPr>
        <p:spPr>
          <a:xfrm>
            <a:off x="1788518" y="429207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349188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6F1FB-1AF0-BDE4-2996-3CC492960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A6381-930C-6436-F802-51A157C2256F}"/>
              </a:ext>
            </a:extLst>
          </p:cNvPr>
          <p:cNvSpPr>
            <a:spLocks noGrp="1"/>
          </p:cNvSpPr>
          <p:nvPr>
            <p:ph type="title"/>
          </p:nvPr>
        </p:nvSpPr>
        <p:spPr>
          <a:xfrm>
            <a:off x="1646547" y="1933279"/>
            <a:ext cx="8898906" cy="3450327"/>
          </a:xfrm>
        </p:spPr>
        <p:txBody>
          <a:bodyPr>
            <a:noAutofit/>
          </a:bodyPr>
          <a:lstStyle/>
          <a:p>
            <a:r>
              <a:rPr lang="ar-EG" sz="6000" b="0" dirty="0"/>
              <a:t>إِنَّ ٱللَّهَ هُوَ رَبِّى وَرَبُّكُمْ فَٱعْبُدُوهُۚ هَـٰذَا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32D729-49AF-ADEF-F1C8-3C5236125B02}"/>
              </a:ext>
            </a:extLst>
          </p:cNvPr>
          <p:cNvSpPr txBox="1"/>
          <p:nvPr/>
        </p:nvSpPr>
        <p:spPr>
          <a:xfrm>
            <a:off x="1936368" y="4568186"/>
            <a:ext cx="8319264" cy="707886"/>
          </a:xfrm>
          <a:prstGeom prst="rect">
            <a:avLst/>
          </a:prstGeom>
          <a:noFill/>
        </p:spPr>
        <p:txBody>
          <a:bodyPr wrap="square">
            <a:spAutoFit/>
          </a:bodyPr>
          <a:lstStyle/>
          <a:p>
            <a:pPr algn="ctr" fontAlgn="base"/>
            <a:r>
              <a:rPr lang="en-US" sz="2000" dirty="0"/>
              <a:t>"For Allah, He is my Lord and your Lord: so worship ye Him: this is a Straight Way."</a:t>
            </a:r>
          </a:p>
        </p:txBody>
      </p:sp>
      <p:sp>
        <p:nvSpPr>
          <p:cNvPr id="3" name="TextBox 2">
            <a:extLst>
              <a:ext uri="{FF2B5EF4-FFF2-40B4-BE49-F238E27FC236}">
                <a16:creationId xmlns:a16="http://schemas.microsoft.com/office/drawing/2014/main" id="{245C081A-CF78-3FB9-4DCF-AE5FBDE844EB}"/>
              </a:ext>
            </a:extLst>
          </p:cNvPr>
          <p:cNvSpPr txBox="1"/>
          <p:nvPr/>
        </p:nvSpPr>
        <p:spPr>
          <a:xfrm>
            <a:off x="3978045" y="417463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3816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8DEA-1BAE-FFAC-746F-B759BD3CA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EC426-A48C-17C5-E148-A13964CFB16C}"/>
              </a:ext>
            </a:extLst>
          </p:cNvPr>
          <p:cNvSpPr>
            <a:spLocks noGrp="1"/>
          </p:cNvSpPr>
          <p:nvPr>
            <p:ph type="title"/>
          </p:nvPr>
        </p:nvSpPr>
        <p:spPr>
          <a:xfrm>
            <a:off x="1646547" y="1857778"/>
            <a:ext cx="8898906" cy="3450327"/>
          </a:xfrm>
        </p:spPr>
        <p:txBody>
          <a:bodyPr>
            <a:noAutofit/>
          </a:bodyPr>
          <a:lstStyle/>
          <a:p>
            <a:r>
              <a:rPr lang="ar-EG" sz="6000" b="0" dirty="0"/>
              <a:t>فَٱخْتَلَفَ ٱلْأَحْزَابُ مِنۢ بَيْنِهِمْ ۖ فَوَيْلٌۭ لِّلَّذِينَ ظَلَمُوا۟ مِنْ عَذَابِ يَوْمٍ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9ADEEC-ED59-899C-89BF-CB590A83AAF6}"/>
              </a:ext>
            </a:extLst>
          </p:cNvPr>
          <p:cNvSpPr txBox="1"/>
          <p:nvPr/>
        </p:nvSpPr>
        <p:spPr>
          <a:xfrm>
            <a:off x="1936368" y="4492685"/>
            <a:ext cx="8319264" cy="707886"/>
          </a:xfrm>
          <a:prstGeom prst="rect">
            <a:avLst/>
          </a:prstGeom>
          <a:noFill/>
        </p:spPr>
        <p:txBody>
          <a:bodyPr wrap="square">
            <a:spAutoFit/>
          </a:bodyPr>
          <a:lstStyle/>
          <a:p>
            <a:pPr algn="ctr" fontAlgn="base"/>
            <a:r>
              <a:rPr lang="en-US" sz="2000" dirty="0"/>
              <a:t>But sects from among themselves fell into disagreement: then woe to the wrong-doers, from the Penalty of a Grievous Day!</a:t>
            </a:r>
          </a:p>
        </p:txBody>
      </p:sp>
      <p:sp>
        <p:nvSpPr>
          <p:cNvPr id="3" name="TextBox 2">
            <a:extLst>
              <a:ext uri="{FF2B5EF4-FFF2-40B4-BE49-F238E27FC236}">
                <a16:creationId xmlns:a16="http://schemas.microsoft.com/office/drawing/2014/main" id="{9312377E-012A-0156-19E5-EE854DEA4BC5}"/>
              </a:ext>
            </a:extLst>
          </p:cNvPr>
          <p:cNvSpPr txBox="1"/>
          <p:nvPr/>
        </p:nvSpPr>
        <p:spPr>
          <a:xfrm>
            <a:off x="2056966" y="41849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214361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5D4F9-1FBD-1797-5E3B-41813D2AE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D15F4-C52E-F127-3EEA-32240B080859}"/>
              </a:ext>
            </a:extLst>
          </p:cNvPr>
          <p:cNvSpPr>
            <a:spLocks noGrp="1"/>
          </p:cNvSpPr>
          <p:nvPr>
            <p:ph type="title"/>
          </p:nvPr>
        </p:nvSpPr>
        <p:spPr>
          <a:xfrm>
            <a:off x="1646547" y="1924890"/>
            <a:ext cx="8898906" cy="3450327"/>
          </a:xfrm>
        </p:spPr>
        <p:txBody>
          <a:bodyPr>
            <a:noAutofit/>
          </a:bodyPr>
          <a:lstStyle/>
          <a:p>
            <a:r>
              <a:rPr lang="ar-EG" sz="6000" b="0" dirty="0"/>
              <a:t>هَلْ يَنظُرُونَ إِلَّا ٱلسَّاعَةَ أَن تَأْتِيَهُم بَغْتَةًۭ وَهُمْ لَا يَشْعُرُونَ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D8B7B8-8EE2-1144-346D-2F4DC6ED3DA7}"/>
              </a:ext>
            </a:extLst>
          </p:cNvPr>
          <p:cNvSpPr txBox="1"/>
          <p:nvPr/>
        </p:nvSpPr>
        <p:spPr>
          <a:xfrm>
            <a:off x="1936368" y="4562084"/>
            <a:ext cx="8319264" cy="707886"/>
          </a:xfrm>
          <a:prstGeom prst="rect">
            <a:avLst/>
          </a:prstGeom>
          <a:noFill/>
        </p:spPr>
        <p:txBody>
          <a:bodyPr wrap="square">
            <a:spAutoFit/>
          </a:bodyPr>
          <a:lstStyle/>
          <a:p>
            <a:pPr algn="ctr" fontAlgn="base"/>
            <a:r>
              <a:rPr lang="en-US" sz="2000" dirty="0"/>
              <a:t>Do they only wait for the Hour - that it should come on them all of a sudden, while they perceive not?</a:t>
            </a:r>
          </a:p>
        </p:txBody>
      </p:sp>
      <p:sp>
        <p:nvSpPr>
          <p:cNvPr id="3" name="TextBox 2">
            <a:extLst>
              <a:ext uri="{FF2B5EF4-FFF2-40B4-BE49-F238E27FC236}">
                <a16:creationId xmlns:a16="http://schemas.microsoft.com/office/drawing/2014/main" id="{BC90352F-D55F-D6FF-EB83-A2C06EE2A11C}"/>
              </a:ext>
            </a:extLst>
          </p:cNvPr>
          <p:cNvSpPr txBox="1"/>
          <p:nvPr/>
        </p:nvSpPr>
        <p:spPr>
          <a:xfrm>
            <a:off x="3139146" y="41490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83720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ACC6-D3C4-E146-A21F-34F78EDF1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6CCFA-CADA-1850-B6CD-E28350044A65}"/>
              </a:ext>
            </a:extLst>
          </p:cNvPr>
          <p:cNvSpPr>
            <a:spLocks noGrp="1"/>
          </p:cNvSpPr>
          <p:nvPr>
            <p:ph type="title"/>
          </p:nvPr>
        </p:nvSpPr>
        <p:spPr>
          <a:xfrm>
            <a:off x="1646547" y="2050725"/>
            <a:ext cx="8898906" cy="3450327"/>
          </a:xfrm>
        </p:spPr>
        <p:txBody>
          <a:bodyPr>
            <a:noAutofit/>
          </a:bodyPr>
          <a:lstStyle/>
          <a:p>
            <a:r>
              <a:rPr lang="ar-EG" sz="6000" b="0" dirty="0"/>
              <a:t>ٱلْأَخِلَّآءُ يَوْمَئِذٍۭ بَعْضُهُمْ لِبَعْضٍ عَدُوٌّ إِلَّا ٱلْمُتَّقِينَ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21BB6F-245B-3FA1-E3AB-5990565E928C}"/>
              </a:ext>
            </a:extLst>
          </p:cNvPr>
          <p:cNvSpPr txBox="1"/>
          <p:nvPr/>
        </p:nvSpPr>
        <p:spPr>
          <a:xfrm>
            <a:off x="1936368" y="4582673"/>
            <a:ext cx="8319264" cy="400110"/>
          </a:xfrm>
          <a:prstGeom prst="rect">
            <a:avLst/>
          </a:prstGeom>
          <a:noFill/>
        </p:spPr>
        <p:txBody>
          <a:bodyPr wrap="square">
            <a:spAutoFit/>
          </a:bodyPr>
          <a:lstStyle/>
          <a:p>
            <a:pPr algn="ctr" fontAlgn="base"/>
            <a:r>
              <a:rPr lang="en-US" sz="2000" dirty="0"/>
              <a:t>Friends on that day will be foes, one to another,- except the Righteous.</a:t>
            </a:r>
          </a:p>
        </p:txBody>
      </p:sp>
      <p:sp>
        <p:nvSpPr>
          <p:cNvPr id="3" name="TextBox 2">
            <a:extLst>
              <a:ext uri="{FF2B5EF4-FFF2-40B4-BE49-F238E27FC236}">
                <a16:creationId xmlns:a16="http://schemas.microsoft.com/office/drawing/2014/main" id="{A4F13F4D-0030-F5A4-3AAF-9DEEACAF93E0}"/>
              </a:ext>
            </a:extLst>
          </p:cNvPr>
          <p:cNvSpPr txBox="1"/>
          <p:nvPr/>
        </p:nvSpPr>
        <p:spPr>
          <a:xfrm>
            <a:off x="4808555" y="42748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666740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E0471-4B6A-3F3D-2FD6-DD659C31A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9C28F-66CB-C0B2-B979-9A7E049C9899}"/>
              </a:ext>
            </a:extLst>
          </p:cNvPr>
          <p:cNvSpPr>
            <a:spLocks noGrp="1"/>
          </p:cNvSpPr>
          <p:nvPr>
            <p:ph type="title"/>
          </p:nvPr>
        </p:nvSpPr>
        <p:spPr>
          <a:xfrm>
            <a:off x="1646547" y="2092670"/>
            <a:ext cx="8898906" cy="3450327"/>
          </a:xfrm>
        </p:spPr>
        <p:txBody>
          <a:bodyPr>
            <a:noAutofit/>
          </a:bodyPr>
          <a:lstStyle/>
          <a:p>
            <a:r>
              <a:rPr lang="ar-EG" sz="6000" b="0" dirty="0"/>
              <a:t>يَـٰعِبَادِ لَا خَوْفٌ عَلَيْكُمُ ٱلْيَوْمَ وَلَآ أَنتُمْ تَحْزَنُونَ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B75283E-DF08-5001-40B2-5154DA8F9558}"/>
              </a:ext>
            </a:extLst>
          </p:cNvPr>
          <p:cNvSpPr txBox="1"/>
          <p:nvPr/>
        </p:nvSpPr>
        <p:spPr>
          <a:xfrm>
            <a:off x="1936368" y="4641118"/>
            <a:ext cx="8319264" cy="400110"/>
          </a:xfrm>
          <a:prstGeom prst="rect">
            <a:avLst/>
          </a:prstGeom>
          <a:noFill/>
        </p:spPr>
        <p:txBody>
          <a:bodyPr wrap="square">
            <a:spAutoFit/>
          </a:bodyPr>
          <a:lstStyle/>
          <a:p>
            <a:pPr algn="ctr" fontAlgn="base"/>
            <a:r>
              <a:rPr lang="en-US" sz="2000" dirty="0"/>
              <a:t>My devotees! no fear shall be on you that Day, nor shall ye grieve,-</a:t>
            </a:r>
          </a:p>
        </p:txBody>
      </p:sp>
      <p:sp>
        <p:nvSpPr>
          <p:cNvPr id="3" name="TextBox 2">
            <a:extLst>
              <a:ext uri="{FF2B5EF4-FFF2-40B4-BE49-F238E27FC236}">
                <a16:creationId xmlns:a16="http://schemas.microsoft.com/office/drawing/2014/main" id="{37A31C11-555D-25A3-7264-AC1FFB9ECB55}"/>
              </a:ext>
            </a:extLst>
          </p:cNvPr>
          <p:cNvSpPr txBox="1"/>
          <p:nvPr/>
        </p:nvSpPr>
        <p:spPr>
          <a:xfrm>
            <a:off x="4607219" y="43168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72147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ABD70-0676-0B79-6E92-C7AF05F69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A4BCA-6D79-2082-25AA-DA13B2FB9F67}"/>
              </a:ext>
            </a:extLst>
          </p:cNvPr>
          <p:cNvSpPr>
            <a:spLocks noGrp="1"/>
          </p:cNvSpPr>
          <p:nvPr>
            <p:ph type="title"/>
          </p:nvPr>
        </p:nvSpPr>
        <p:spPr>
          <a:xfrm>
            <a:off x="1646547" y="2050725"/>
            <a:ext cx="8898906" cy="3450327"/>
          </a:xfrm>
        </p:spPr>
        <p:txBody>
          <a:bodyPr>
            <a:noAutofit/>
          </a:bodyPr>
          <a:lstStyle/>
          <a:p>
            <a:r>
              <a:rPr lang="ar-EG" sz="6000" b="0" dirty="0"/>
              <a:t>ٱلَّذِينَ ءَامَنُوا۟ بِـَٔايَـٰتِنَا وَكَانُوا۟ مُسْلِمِينَ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9B4D767-7B62-E0A5-72F8-9A714BF011D2}"/>
              </a:ext>
            </a:extLst>
          </p:cNvPr>
          <p:cNvSpPr txBox="1"/>
          <p:nvPr/>
        </p:nvSpPr>
        <p:spPr>
          <a:xfrm>
            <a:off x="1936367" y="4213279"/>
            <a:ext cx="8319264" cy="707886"/>
          </a:xfrm>
          <a:prstGeom prst="rect">
            <a:avLst/>
          </a:prstGeom>
          <a:noFill/>
        </p:spPr>
        <p:txBody>
          <a:bodyPr wrap="square">
            <a:spAutoFit/>
          </a:bodyPr>
          <a:lstStyle/>
          <a:p>
            <a:pPr algn="ctr" fontAlgn="base"/>
            <a:r>
              <a:rPr lang="en-US" sz="2000" dirty="0"/>
              <a:t>(Being) those who have believed in Our Signs and bowed (their wills to Ours) in Islam.</a:t>
            </a:r>
          </a:p>
        </p:txBody>
      </p:sp>
      <p:sp>
        <p:nvSpPr>
          <p:cNvPr id="3" name="TextBox 2">
            <a:extLst>
              <a:ext uri="{FF2B5EF4-FFF2-40B4-BE49-F238E27FC236}">
                <a16:creationId xmlns:a16="http://schemas.microsoft.com/office/drawing/2014/main" id="{ABAA0FC3-EA41-0EA8-9484-0FE45B624D2A}"/>
              </a:ext>
            </a:extLst>
          </p:cNvPr>
          <p:cNvSpPr txBox="1"/>
          <p:nvPr/>
        </p:nvSpPr>
        <p:spPr>
          <a:xfrm>
            <a:off x="1594199" y="38114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903203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AD5F-462C-F385-10FA-B239B7986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9229D-555E-5671-DA8D-76FB7CF72AB9}"/>
              </a:ext>
            </a:extLst>
          </p:cNvPr>
          <p:cNvSpPr>
            <a:spLocks noGrp="1"/>
          </p:cNvSpPr>
          <p:nvPr>
            <p:ph type="title"/>
          </p:nvPr>
        </p:nvSpPr>
        <p:spPr>
          <a:xfrm>
            <a:off x="1646547" y="2050725"/>
            <a:ext cx="8898906" cy="3450327"/>
          </a:xfrm>
        </p:spPr>
        <p:txBody>
          <a:bodyPr>
            <a:noAutofit/>
          </a:bodyPr>
          <a:lstStyle/>
          <a:p>
            <a:r>
              <a:rPr lang="ar-EG" sz="6000" b="0" dirty="0"/>
              <a:t>ٱدْخُلُوا۟ ٱلْجَنَّةَ أَنتُمْ وَأَزْوَٰجُكُمْ تُحْبَرُونَ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A4FAEC-2E19-90FA-E876-9639317A9BA4}"/>
              </a:ext>
            </a:extLst>
          </p:cNvPr>
          <p:cNvSpPr txBox="1"/>
          <p:nvPr/>
        </p:nvSpPr>
        <p:spPr>
          <a:xfrm>
            <a:off x="1936367" y="4213279"/>
            <a:ext cx="8319264" cy="400110"/>
          </a:xfrm>
          <a:prstGeom prst="rect">
            <a:avLst/>
          </a:prstGeom>
          <a:noFill/>
        </p:spPr>
        <p:txBody>
          <a:bodyPr wrap="square">
            <a:spAutoFit/>
          </a:bodyPr>
          <a:lstStyle/>
          <a:p>
            <a:pPr algn="ctr" fontAlgn="base"/>
            <a:r>
              <a:rPr lang="en-US" sz="2000" dirty="0"/>
              <a:t>Enter ye the Garden, ye and your wives, in (beauty and) rejoicing.</a:t>
            </a:r>
          </a:p>
        </p:txBody>
      </p:sp>
      <p:sp>
        <p:nvSpPr>
          <p:cNvPr id="3" name="TextBox 2">
            <a:extLst>
              <a:ext uri="{FF2B5EF4-FFF2-40B4-BE49-F238E27FC236}">
                <a16:creationId xmlns:a16="http://schemas.microsoft.com/office/drawing/2014/main" id="{7FFB54C2-9D15-CB88-038A-96B646292AB6}"/>
              </a:ext>
            </a:extLst>
          </p:cNvPr>
          <p:cNvSpPr txBox="1"/>
          <p:nvPr/>
        </p:nvSpPr>
        <p:spPr>
          <a:xfrm>
            <a:off x="1443197" y="37758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76826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CBAB-9659-A139-D8DF-17FA0D223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00EF8-A9E5-C637-4025-3D8340E90343}"/>
              </a:ext>
            </a:extLst>
          </p:cNvPr>
          <p:cNvSpPr>
            <a:spLocks noGrp="1"/>
          </p:cNvSpPr>
          <p:nvPr>
            <p:ph type="title"/>
          </p:nvPr>
        </p:nvSpPr>
        <p:spPr>
          <a:xfrm>
            <a:off x="1646547" y="1740333"/>
            <a:ext cx="8898906" cy="3450327"/>
          </a:xfrm>
        </p:spPr>
        <p:txBody>
          <a:bodyPr>
            <a:noAutofit/>
          </a:bodyPr>
          <a:lstStyle/>
          <a:p>
            <a:r>
              <a:rPr lang="ar-EG" sz="6000" b="0" dirty="0"/>
              <a:t>يُطَافُ عَلَيْهِم بِصِحَافٍۢ مِّن ذَهَبٍۢ وَأَكْوَابٍۢ ۖ وَفِيهَا مَا تَشْتَهِيهِ ٱلْأَنفُسُ وَتَلَذُّ ٱلْأَعْيُنُ ۖ وَأَنتُمْ فِيهَا خَـٰلِدُونَ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10D82A1-3466-09BA-0329-9F47BE952DDF}"/>
              </a:ext>
            </a:extLst>
          </p:cNvPr>
          <p:cNvSpPr txBox="1"/>
          <p:nvPr/>
        </p:nvSpPr>
        <p:spPr>
          <a:xfrm>
            <a:off x="1936368" y="4682828"/>
            <a:ext cx="8319264" cy="1015663"/>
          </a:xfrm>
          <a:prstGeom prst="rect">
            <a:avLst/>
          </a:prstGeom>
          <a:noFill/>
        </p:spPr>
        <p:txBody>
          <a:bodyPr wrap="square">
            <a:spAutoFit/>
          </a:bodyPr>
          <a:lstStyle/>
          <a:p>
            <a:pPr algn="ctr" fontAlgn="base"/>
            <a:r>
              <a:rPr lang="en-US" sz="2000" dirty="0"/>
              <a:t>To them will be passed round, dishes and goblets of gold: there will be there all that the souls could desire, all that their eyes could delight in: and ye shall abide therein (for eye).</a:t>
            </a:r>
          </a:p>
        </p:txBody>
      </p:sp>
      <p:sp>
        <p:nvSpPr>
          <p:cNvPr id="3" name="TextBox 2">
            <a:extLst>
              <a:ext uri="{FF2B5EF4-FFF2-40B4-BE49-F238E27FC236}">
                <a16:creationId xmlns:a16="http://schemas.microsoft.com/office/drawing/2014/main" id="{35EDCA3C-2677-1F94-FF82-F89BE92DBC43}"/>
              </a:ext>
            </a:extLst>
          </p:cNvPr>
          <p:cNvSpPr txBox="1"/>
          <p:nvPr/>
        </p:nvSpPr>
        <p:spPr>
          <a:xfrm>
            <a:off x="2584100" y="43750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0247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A58C0-0BB3-9EE0-3D88-616EBD8F2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9AD9C-362A-EC4F-8860-BA7C7A1A1728}"/>
              </a:ext>
            </a:extLst>
          </p:cNvPr>
          <p:cNvSpPr>
            <a:spLocks noGrp="1"/>
          </p:cNvSpPr>
          <p:nvPr>
            <p:ph type="title"/>
          </p:nvPr>
        </p:nvSpPr>
        <p:spPr>
          <a:xfrm>
            <a:off x="1787687" y="1899664"/>
            <a:ext cx="8616626" cy="3450327"/>
          </a:xfrm>
        </p:spPr>
        <p:txBody>
          <a:bodyPr>
            <a:noAutofit/>
          </a:bodyPr>
          <a:lstStyle/>
          <a:p>
            <a:r>
              <a:rPr lang="ar-EG" sz="6000" b="0" dirty="0"/>
              <a:t>حمٓ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6C94DD-FDDD-2016-37EE-69C41E67732D}"/>
              </a:ext>
            </a:extLst>
          </p:cNvPr>
          <p:cNvSpPr txBox="1"/>
          <p:nvPr/>
        </p:nvSpPr>
        <p:spPr>
          <a:xfrm>
            <a:off x="1936368" y="4146518"/>
            <a:ext cx="8319264" cy="400110"/>
          </a:xfrm>
          <a:prstGeom prst="rect">
            <a:avLst/>
          </a:prstGeom>
          <a:noFill/>
        </p:spPr>
        <p:txBody>
          <a:bodyPr wrap="square">
            <a:spAutoFit/>
          </a:bodyPr>
          <a:lstStyle/>
          <a:p>
            <a:pPr algn="ctr" fontAlgn="base"/>
            <a:r>
              <a:rPr lang="en-US" sz="2000" dirty="0"/>
              <a:t>Ha-Mim</a:t>
            </a:r>
          </a:p>
        </p:txBody>
      </p:sp>
      <p:sp>
        <p:nvSpPr>
          <p:cNvPr id="3" name="TextBox 2">
            <a:extLst>
              <a:ext uri="{FF2B5EF4-FFF2-40B4-BE49-F238E27FC236}">
                <a16:creationId xmlns:a16="http://schemas.microsoft.com/office/drawing/2014/main" id="{009D3DCE-28C1-02A9-F05C-0F11F7795949}"/>
              </a:ext>
            </a:extLst>
          </p:cNvPr>
          <p:cNvSpPr txBox="1"/>
          <p:nvPr/>
        </p:nvSpPr>
        <p:spPr>
          <a:xfrm>
            <a:off x="5234183" y="38355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990753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F898E-51CF-44C9-19D4-F8DBF6597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BFDB9-270E-6ABC-C1FA-DDE587C18FB4}"/>
              </a:ext>
            </a:extLst>
          </p:cNvPr>
          <p:cNvSpPr>
            <a:spLocks noGrp="1"/>
          </p:cNvSpPr>
          <p:nvPr>
            <p:ph type="title"/>
          </p:nvPr>
        </p:nvSpPr>
        <p:spPr>
          <a:xfrm>
            <a:off x="1646547" y="2033947"/>
            <a:ext cx="8898906" cy="3450327"/>
          </a:xfrm>
        </p:spPr>
        <p:txBody>
          <a:bodyPr>
            <a:noAutofit/>
          </a:bodyPr>
          <a:lstStyle/>
          <a:p>
            <a:r>
              <a:rPr lang="ar-EG" sz="6000" b="0" dirty="0"/>
              <a:t>وَتِلْكَ ٱلْجَنَّةُ ٱلَّتِىٓ أُورِثْتُمُوهَا بِمَا كُنتُمْ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6BFC02-703E-2021-82DE-85ADABCE13A8}"/>
              </a:ext>
            </a:extLst>
          </p:cNvPr>
          <p:cNvSpPr txBox="1"/>
          <p:nvPr/>
        </p:nvSpPr>
        <p:spPr>
          <a:xfrm>
            <a:off x="1936368" y="4515047"/>
            <a:ext cx="8319264" cy="707886"/>
          </a:xfrm>
          <a:prstGeom prst="rect">
            <a:avLst/>
          </a:prstGeom>
          <a:noFill/>
        </p:spPr>
        <p:txBody>
          <a:bodyPr wrap="square">
            <a:spAutoFit/>
          </a:bodyPr>
          <a:lstStyle/>
          <a:p>
            <a:pPr algn="ctr" fontAlgn="base"/>
            <a:r>
              <a:rPr lang="en-US" sz="2000" dirty="0"/>
              <a:t>Such will be the Garden of which ye are made heirs for your (good) deeds (in life).</a:t>
            </a:r>
          </a:p>
        </p:txBody>
      </p:sp>
      <p:sp>
        <p:nvSpPr>
          <p:cNvPr id="3" name="TextBox 2">
            <a:extLst>
              <a:ext uri="{FF2B5EF4-FFF2-40B4-BE49-F238E27FC236}">
                <a16:creationId xmlns:a16="http://schemas.microsoft.com/office/drawing/2014/main" id="{35EAD343-C0BE-A50E-C15E-B51792831265}"/>
              </a:ext>
            </a:extLst>
          </p:cNvPr>
          <p:cNvSpPr txBox="1"/>
          <p:nvPr/>
        </p:nvSpPr>
        <p:spPr>
          <a:xfrm>
            <a:off x="4706514" y="42072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880120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867E-BD64-F695-05BD-8A29AA133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EA667-F40C-710C-0A8C-CCC85F105E4B}"/>
              </a:ext>
            </a:extLst>
          </p:cNvPr>
          <p:cNvSpPr>
            <a:spLocks noGrp="1"/>
          </p:cNvSpPr>
          <p:nvPr>
            <p:ph type="title"/>
          </p:nvPr>
        </p:nvSpPr>
        <p:spPr>
          <a:xfrm>
            <a:off x="1646547" y="2033947"/>
            <a:ext cx="8898906" cy="3450327"/>
          </a:xfrm>
        </p:spPr>
        <p:txBody>
          <a:bodyPr>
            <a:noAutofit/>
          </a:bodyPr>
          <a:lstStyle/>
          <a:p>
            <a:r>
              <a:rPr lang="ar-EG" sz="6000" b="0" dirty="0"/>
              <a:t>لَكُمْ فِيهَا فَـٰكِهَةٌۭ كَثِيرَةٌۭ مِّنْهَا تَأْكُلُونَ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520E0A-847E-606D-165E-08416D573012}"/>
              </a:ext>
            </a:extLst>
          </p:cNvPr>
          <p:cNvSpPr txBox="1"/>
          <p:nvPr/>
        </p:nvSpPr>
        <p:spPr>
          <a:xfrm>
            <a:off x="1936368" y="4191881"/>
            <a:ext cx="8319264" cy="400110"/>
          </a:xfrm>
          <a:prstGeom prst="rect">
            <a:avLst/>
          </a:prstGeom>
          <a:noFill/>
        </p:spPr>
        <p:txBody>
          <a:bodyPr wrap="square">
            <a:spAutoFit/>
          </a:bodyPr>
          <a:lstStyle/>
          <a:p>
            <a:pPr algn="ctr" fontAlgn="base"/>
            <a:r>
              <a:rPr lang="en-US" sz="2000" dirty="0"/>
              <a:t>Ye shall have therein abundance of fruit, from which ye shall have satisfaction.</a:t>
            </a:r>
          </a:p>
        </p:txBody>
      </p:sp>
      <p:sp>
        <p:nvSpPr>
          <p:cNvPr id="3" name="TextBox 2">
            <a:extLst>
              <a:ext uri="{FF2B5EF4-FFF2-40B4-BE49-F238E27FC236}">
                <a16:creationId xmlns:a16="http://schemas.microsoft.com/office/drawing/2014/main" id="{D715A73E-9291-4402-2B34-B45971F2E692}"/>
              </a:ext>
            </a:extLst>
          </p:cNvPr>
          <p:cNvSpPr txBox="1"/>
          <p:nvPr/>
        </p:nvSpPr>
        <p:spPr>
          <a:xfrm>
            <a:off x="1761979" y="37920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35321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CE02B-5F8C-7473-B964-C2D9E1349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727EE-04DE-6D9D-7F43-11110BBA39A3}"/>
              </a:ext>
            </a:extLst>
          </p:cNvPr>
          <p:cNvSpPr>
            <a:spLocks noGrp="1"/>
          </p:cNvSpPr>
          <p:nvPr>
            <p:ph type="title"/>
          </p:nvPr>
        </p:nvSpPr>
        <p:spPr>
          <a:xfrm>
            <a:off x="1646547" y="2033947"/>
            <a:ext cx="8898906" cy="3450327"/>
          </a:xfrm>
        </p:spPr>
        <p:txBody>
          <a:bodyPr>
            <a:noAutofit/>
          </a:bodyPr>
          <a:lstStyle/>
          <a:p>
            <a:r>
              <a:rPr lang="ar-EG" sz="6000" b="0" dirty="0"/>
              <a:t>إِنَّ ٱلْمُجْرِمِينَ فِى عَذَابِ جَهَنَّمَ خَـٰلِدُونَ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CA042C-8618-7B3D-D44F-92F84D80F24D}"/>
              </a:ext>
            </a:extLst>
          </p:cNvPr>
          <p:cNvSpPr txBox="1"/>
          <p:nvPr/>
        </p:nvSpPr>
        <p:spPr>
          <a:xfrm>
            <a:off x="1936368" y="4191881"/>
            <a:ext cx="8319264" cy="400110"/>
          </a:xfrm>
          <a:prstGeom prst="rect">
            <a:avLst/>
          </a:prstGeom>
          <a:noFill/>
        </p:spPr>
        <p:txBody>
          <a:bodyPr wrap="square">
            <a:spAutoFit/>
          </a:bodyPr>
          <a:lstStyle/>
          <a:p>
            <a:pPr algn="ctr" fontAlgn="base"/>
            <a:r>
              <a:rPr lang="en-US" sz="2000" dirty="0"/>
              <a:t>The sinners will be in the Punishment of Hell, to dwell therein (for aye):</a:t>
            </a:r>
          </a:p>
        </p:txBody>
      </p:sp>
      <p:sp>
        <p:nvSpPr>
          <p:cNvPr id="3" name="TextBox 2">
            <a:extLst>
              <a:ext uri="{FF2B5EF4-FFF2-40B4-BE49-F238E27FC236}">
                <a16:creationId xmlns:a16="http://schemas.microsoft.com/office/drawing/2014/main" id="{20DB27F6-4578-D0E5-4E84-5FB22E20E81C}"/>
              </a:ext>
            </a:extLst>
          </p:cNvPr>
          <p:cNvSpPr txBox="1"/>
          <p:nvPr/>
        </p:nvSpPr>
        <p:spPr>
          <a:xfrm>
            <a:off x="1252031" y="38841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4536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00693-58C7-C875-7FCA-F951A7435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6FD6A-456B-3AF7-216B-783E9B59D5D7}"/>
              </a:ext>
            </a:extLst>
          </p:cNvPr>
          <p:cNvSpPr>
            <a:spLocks noGrp="1"/>
          </p:cNvSpPr>
          <p:nvPr>
            <p:ph type="title"/>
          </p:nvPr>
        </p:nvSpPr>
        <p:spPr>
          <a:xfrm>
            <a:off x="1646547" y="2033947"/>
            <a:ext cx="8898906" cy="3450327"/>
          </a:xfrm>
        </p:spPr>
        <p:txBody>
          <a:bodyPr>
            <a:noAutofit/>
          </a:bodyPr>
          <a:lstStyle/>
          <a:p>
            <a:r>
              <a:rPr lang="ar-EG" sz="6000" b="0" dirty="0"/>
              <a:t>لَا يُفَتَّرُ عَنْهُمْ وَهُمْ فِيهِ مُبْلِسُونَ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DDF89AA-5E6E-5517-5AE1-F3D24B95C049}"/>
              </a:ext>
            </a:extLst>
          </p:cNvPr>
          <p:cNvSpPr txBox="1"/>
          <p:nvPr/>
        </p:nvSpPr>
        <p:spPr>
          <a:xfrm>
            <a:off x="1936368" y="4191881"/>
            <a:ext cx="8319264" cy="707886"/>
          </a:xfrm>
          <a:prstGeom prst="rect">
            <a:avLst/>
          </a:prstGeom>
          <a:noFill/>
        </p:spPr>
        <p:txBody>
          <a:bodyPr wrap="square">
            <a:spAutoFit/>
          </a:bodyPr>
          <a:lstStyle/>
          <a:p>
            <a:pPr algn="ctr" fontAlgn="base"/>
            <a:r>
              <a:rPr lang="en-US" sz="2000" dirty="0"/>
              <a:t>Nowise will the (Punishment) be lightened for them, and in despair will they be there overwhelmed.</a:t>
            </a:r>
          </a:p>
        </p:txBody>
      </p:sp>
      <p:sp>
        <p:nvSpPr>
          <p:cNvPr id="3" name="TextBox 2">
            <a:extLst>
              <a:ext uri="{FF2B5EF4-FFF2-40B4-BE49-F238E27FC236}">
                <a16:creationId xmlns:a16="http://schemas.microsoft.com/office/drawing/2014/main" id="{6AE32579-613F-D952-46AC-F2FB85F34C69}"/>
              </a:ext>
            </a:extLst>
          </p:cNvPr>
          <p:cNvSpPr txBox="1"/>
          <p:nvPr/>
        </p:nvSpPr>
        <p:spPr>
          <a:xfrm>
            <a:off x="2132875" y="38814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943948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8CD0-89DF-00C9-D488-E71B2C965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696B3-FDEA-5BD7-6372-89CDAF57F677}"/>
              </a:ext>
            </a:extLst>
          </p:cNvPr>
          <p:cNvSpPr>
            <a:spLocks noGrp="1"/>
          </p:cNvSpPr>
          <p:nvPr>
            <p:ph type="title"/>
          </p:nvPr>
        </p:nvSpPr>
        <p:spPr>
          <a:xfrm>
            <a:off x="1646547" y="2008780"/>
            <a:ext cx="8898906" cy="3450327"/>
          </a:xfrm>
        </p:spPr>
        <p:txBody>
          <a:bodyPr>
            <a:noAutofit/>
          </a:bodyPr>
          <a:lstStyle/>
          <a:p>
            <a:r>
              <a:rPr lang="ar-EG" sz="6000" b="0" dirty="0"/>
              <a:t>وَمَا ظَلَمْنَـٰهُمْ وَلَـٰكِن كَانُوا۟ هُمُ ٱلظَّـٰلِمِينَ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3957BF-E944-39B3-3615-7F0E073D7D72}"/>
              </a:ext>
            </a:extLst>
          </p:cNvPr>
          <p:cNvSpPr txBox="1"/>
          <p:nvPr/>
        </p:nvSpPr>
        <p:spPr>
          <a:xfrm>
            <a:off x="1936368" y="4166714"/>
            <a:ext cx="8319264" cy="707886"/>
          </a:xfrm>
          <a:prstGeom prst="rect">
            <a:avLst/>
          </a:prstGeom>
          <a:noFill/>
        </p:spPr>
        <p:txBody>
          <a:bodyPr wrap="square">
            <a:spAutoFit/>
          </a:bodyPr>
          <a:lstStyle/>
          <a:p>
            <a:pPr algn="ctr" fontAlgn="base"/>
            <a:r>
              <a:rPr lang="en-US" sz="2000" dirty="0"/>
              <a:t>Nowise shall We be unjust to them: but it is they who have been unjust themselves.</a:t>
            </a:r>
          </a:p>
        </p:txBody>
      </p:sp>
      <p:sp>
        <p:nvSpPr>
          <p:cNvPr id="3" name="TextBox 2">
            <a:extLst>
              <a:ext uri="{FF2B5EF4-FFF2-40B4-BE49-F238E27FC236}">
                <a16:creationId xmlns:a16="http://schemas.microsoft.com/office/drawing/2014/main" id="{1F51233D-6FEA-CCEE-0218-51520CB99703}"/>
              </a:ext>
            </a:extLst>
          </p:cNvPr>
          <p:cNvSpPr txBox="1"/>
          <p:nvPr/>
        </p:nvSpPr>
        <p:spPr>
          <a:xfrm>
            <a:off x="1304378" y="38589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670743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FD32-F5B5-7835-18AB-BCBA0E7EC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26C57-3C62-C57F-07AC-CA3BD7B48724}"/>
              </a:ext>
            </a:extLst>
          </p:cNvPr>
          <p:cNvSpPr>
            <a:spLocks noGrp="1"/>
          </p:cNvSpPr>
          <p:nvPr>
            <p:ph type="title"/>
          </p:nvPr>
        </p:nvSpPr>
        <p:spPr>
          <a:xfrm>
            <a:off x="1646547" y="2033947"/>
            <a:ext cx="8898906" cy="3450327"/>
          </a:xfrm>
        </p:spPr>
        <p:txBody>
          <a:bodyPr>
            <a:noAutofit/>
          </a:bodyPr>
          <a:lstStyle/>
          <a:p>
            <a:r>
              <a:rPr lang="ar-EG" sz="6000" b="0" dirty="0"/>
              <a:t>وَنَادَوْا۟ يَـٰمَـٰلِكُ لِيَقْضِ عَلَيْنَا رَبُّكَۖ قَالَ إِنَّكُم مَّـٰكِثُونَ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74246F-B6A9-12EA-6E09-C248E0D28DA7}"/>
              </a:ext>
            </a:extLst>
          </p:cNvPr>
          <p:cNvSpPr txBox="1"/>
          <p:nvPr/>
        </p:nvSpPr>
        <p:spPr>
          <a:xfrm>
            <a:off x="1936368" y="4484134"/>
            <a:ext cx="8319264" cy="707886"/>
          </a:xfrm>
          <a:prstGeom prst="rect">
            <a:avLst/>
          </a:prstGeom>
          <a:noFill/>
        </p:spPr>
        <p:txBody>
          <a:bodyPr wrap="square">
            <a:spAutoFit/>
          </a:bodyPr>
          <a:lstStyle/>
          <a:p>
            <a:pPr algn="ctr" fontAlgn="base"/>
            <a:r>
              <a:rPr lang="en-US" sz="2000" dirty="0"/>
              <a:t>They will cry: "O Malik! would that thy Lord put an end to us!" He will say, "Nay, but ye shall abide!"</a:t>
            </a:r>
          </a:p>
        </p:txBody>
      </p:sp>
      <p:sp>
        <p:nvSpPr>
          <p:cNvPr id="3" name="TextBox 2">
            <a:extLst>
              <a:ext uri="{FF2B5EF4-FFF2-40B4-BE49-F238E27FC236}">
                <a16:creationId xmlns:a16="http://schemas.microsoft.com/office/drawing/2014/main" id="{2458FAC5-2E0A-F300-8E01-285572CE7328}"/>
              </a:ext>
            </a:extLst>
          </p:cNvPr>
          <p:cNvSpPr txBox="1"/>
          <p:nvPr/>
        </p:nvSpPr>
        <p:spPr>
          <a:xfrm>
            <a:off x="4156635" y="42532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1699430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B715-581C-1A01-D0D2-DB93F3097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4927F-6C21-84BA-0D52-3C0F821118DD}"/>
              </a:ext>
            </a:extLst>
          </p:cNvPr>
          <p:cNvSpPr>
            <a:spLocks noGrp="1"/>
          </p:cNvSpPr>
          <p:nvPr>
            <p:ph type="title"/>
          </p:nvPr>
        </p:nvSpPr>
        <p:spPr>
          <a:xfrm>
            <a:off x="1646547" y="2059114"/>
            <a:ext cx="8898906" cy="3450327"/>
          </a:xfrm>
        </p:spPr>
        <p:txBody>
          <a:bodyPr>
            <a:noAutofit/>
          </a:bodyPr>
          <a:lstStyle/>
          <a:p>
            <a:r>
              <a:rPr lang="ar-EG" sz="6000" b="0" dirty="0"/>
              <a:t>لَقَدْ جِئْنَـٰكُم بِٱلْحَقِّ وَلَـٰكِنَّ أَكْثَرَكُمْ لِلْحَقِّ كَـٰرِهُونَ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A76C691-4757-432A-64FC-A040E3B62E08}"/>
              </a:ext>
            </a:extLst>
          </p:cNvPr>
          <p:cNvSpPr txBox="1"/>
          <p:nvPr/>
        </p:nvSpPr>
        <p:spPr>
          <a:xfrm>
            <a:off x="1936368" y="4509301"/>
            <a:ext cx="8319264" cy="707886"/>
          </a:xfrm>
          <a:prstGeom prst="rect">
            <a:avLst/>
          </a:prstGeom>
          <a:noFill/>
        </p:spPr>
        <p:txBody>
          <a:bodyPr wrap="square">
            <a:spAutoFit/>
          </a:bodyPr>
          <a:lstStyle/>
          <a:p>
            <a:pPr algn="ctr" fontAlgn="base"/>
            <a:r>
              <a:rPr lang="en-US" sz="2000" dirty="0"/>
              <a:t>Verily We have brought the Truth to you: but most of you have a hatred for Truth.</a:t>
            </a:r>
          </a:p>
        </p:txBody>
      </p:sp>
      <p:sp>
        <p:nvSpPr>
          <p:cNvPr id="3" name="TextBox 2">
            <a:extLst>
              <a:ext uri="{FF2B5EF4-FFF2-40B4-BE49-F238E27FC236}">
                <a16:creationId xmlns:a16="http://schemas.microsoft.com/office/drawing/2014/main" id="{6BAD7322-7293-5E15-7B34-A592777C3421}"/>
              </a:ext>
            </a:extLst>
          </p:cNvPr>
          <p:cNvSpPr txBox="1"/>
          <p:nvPr/>
        </p:nvSpPr>
        <p:spPr>
          <a:xfrm>
            <a:off x="4584473" y="421704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a:latin typeface="Arial" panose="020B0604020202020204" pitchFamily="34" charset="0"/>
                <a:cs typeface="Arial" panose="020B0604020202020204" pitchFamily="34" charset="0"/>
              </a:rPr>
              <a:t>78</a:t>
            </a:r>
            <a:r>
              <a:rPr lang="en-US" sz="140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14029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AB11-5C63-BF20-84B0-50B98514C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8C54E-4DE5-4D6A-8A4D-81A1DAAF6ED8}"/>
              </a:ext>
            </a:extLst>
          </p:cNvPr>
          <p:cNvSpPr>
            <a:spLocks noGrp="1"/>
          </p:cNvSpPr>
          <p:nvPr>
            <p:ph type="title"/>
          </p:nvPr>
        </p:nvSpPr>
        <p:spPr>
          <a:xfrm>
            <a:off x="1646547" y="2059114"/>
            <a:ext cx="8898906" cy="3450327"/>
          </a:xfrm>
        </p:spPr>
        <p:txBody>
          <a:bodyPr>
            <a:noAutofit/>
          </a:bodyPr>
          <a:lstStyle/>
          <a:p>
            <a:r>
              <a:rPr lang="ar-EG" sz="6000" b="0" dirty="0"/>
              <a:t>أَمْ أَبْرَمُوٓا۟ أَمْرًۭا فَإِنَّا مُبْرِمُونَ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EECEDD-033B-7BBA-02DE-050171CAE630}"/>
              </a:ext>
            </a:extLst>
          </p:cNvPr>
          <p:cNvSpPr txBox="1"/>
          <p:nvPr/>
        </p:nvSpPr>
        <p:spPr>
          <a:xfrm>
            <a:off x="1936368" y="4282798"/>
            <a:ext cx="8319264" cy="707886"/>
          </a:xfrm>
          <a:prstGeom prst="rect">
            <a:avLst/>
          </a:prstGeom>
          <a:noFill/>
        </p:spPr>
        <p:txBody>
          <a:bodyPr wrap="square">
            <a:spAutoFit/>
          </a:bodyPr>
          <a:lstStyle/>
          <a:p>
            <a:pPr algn="ctr" fontAlgn="base"/>
            <a:r>
              <a:rPr lang="en-US" sz="2000" dirty="0"/>
              <a:t>What! have they settled some plan (among themselves)? But it is We Who settle things.</a:t>
            </a:r>
          </a:p>
        </p:txBody>
      </p:sp>
      <p:sp>
        <p:nvSpPr>
          <p:cNvPr id="3" name="TextBox 2">
            <a:extLst>
              <a:ext uri="{FF2B5EF4-FFF2-40B4-BE49-F238E27FC236}">
                <a16:creationId xmlns:a16="http://schemas.microsoft.com/office/drawing/2014/main" id="{534923EF-71FD-C777-CF0B-2A6E85B8B0B5}"/>
              </a:ext>
            </a:extLst>
          </p:cNvPr>
          <p:cNvSpPr txBox="1"/>
          <p:nvPr/>
        </p:nvSpPr>
        <p:spPr>
          <a:xfrm>
            <a:off x="2394946" y="39052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794244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91C03-2861-251E-0842-9ECCCDA10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84C0B-F8FA-89F3-4E3E-A0C486128F85}"/>
              </a:ext>
            </a:extLst>
          </p:cNvPr>
          <p:cNvSpPr>
            <a:spLocks noGrp="1"/>
          </p:cNvSpPr>
          <p:nvPr>
            <p:ph type="title"/>
          </p:nvPr>
        </p:nvSpPr>
        <p:spPr>
          <a:xfrm>
            <a:off x="1646547" y="1908112"/>
            <a:ext cx="8898906" cy="3450327"/>
          </a:xfrm>
        </p:spPr>
        <p:txBody>
          <a:bodyPr>
            <a:noAutofit/>
          </a:bodyPr>
          <a:lstStyle/>
          <a:p>
            <a:r>
              <a:rPr lang="ar-EG" sz="6000" b="0" dirty="0"/>
              <a:t>أَمْ يَحْسَبُونَ أَنَّا لَا نَسْمَعُ سِرَّهُمْ وَنَجْوَىٰهُم ۚ بَلَىٰ وَرُسُلُنَا لَدَيْهِمْ يَكْتُبُونَ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187950-D6CB-16AE-0188-187672C08FBC}"/>
              </a:ext>
            </a:extLst>
          </p:cNvPr>
          <p:cNvSpPr txBox="1"/>
          <p:nvPr/>
        </p:nvSpPr>
        <p:spPr>
          <a:xfrm>
            <a:off x="1936368" y="4484133"/>
            <a:ext cx="8319264" cy="707886"/>
          </a:xfrm>
          <a:prstGeom prst="rect">
            <a:avLst/>
          </a:prstGeom>
          <a:noFill/>
        </p:spPr>
        <p:txBody>
          <a:bodyPr wrap="square">
            <a:spAutoFit/>
          </a:bodyPr>
          <a:lstStyle/>
          <a:p>
            <a:pPr algn="ctr" fontAlgn="base"/>
            <a:r>
              <a:rPr lang="en-US" sz="2000" dirty="0"/>
              <a:t>Or do they think that We hear not their secrets and their private counsels? Indeed (We do), and Our messengers are by them, to record.</a:t>
            </a:r>
          </a:p>
        </p:txBody>
      </p:sp>
      <p:sp>
        <p:nvSpPr>
          <p:cNvPr id="3" name="TextBox 2">
            <a:extLst>
              <a:ext uri="{FF2B5EF4-FFF2-40B4-BE49-F238E27FC236}">
                <a16:creationId xmlns:a16="http://schemas.microsoft.com/office/drawing/2014/main" id="{6370CD17-4DA6-DAE6-EB9B-EFF0479B32EF}"/>
              </a:ext>
            </a:extLst>
          </p:cNvPr>
          <p:cNvSpPr txBox="1"/>
          <p:nvPr/>
        </p:nvSpPr>
        <p:spPr>
          <a:xfrm>
            <a:off x="1527087" y="41638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58794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1015C-5322-C7D7-95E3-F14BA32FF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6CA9B-196A-1A51-19AD-7AEA6460E102}"/>
              </a:ext>
            </a:extLst>
          </p:cNvPr>
          <p:cNvSpPr>
            <a:spLocks noGrp="1"/>
          </p:cNvSpPr>
          <p:nvPr>
            <p:ph type="title"/>
          </p:nvPr>
        </p:nvSpPr>
        <p:spPr>
          <a:xfrm>
            <a:off x="1646547" y="2050725"/>
            <a:ext cx="8898906" cy="3450327"/>
          </a:xfrm>
        </p:spPr>
        <p:txBody>
          <a:bodyPr>
            <a:noAutofit/>
          </a:bodyPr>
          <a:lstStyle/>
          <a:p>
            <a:r>
              <a:rPr lang="ar-EG" sz="6000" b="0" dirty="0"/>
              <a:t>قُلْ إِن كَانَ لِلرَّحْمَـٰنِ وَلَدٌۭ فَأَنَا۠ أَوَّلُ ٱلْعَـٰبِدِينَ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168B87-877D-089D-2C7A-5B7EBE15CF68}"/>
              </a:ext>
            </a:extLst>
          </p:cNvPr>
          <p:cNvSpPr txBox="1"/>
          <p:nvPr/>
        </p:nvSpPr>
        <p:spPr>
          <a:xfrm>
            <a:off x="1936368" y="4611818"/>
            <a:ext cx="8319264" cy="400110"/>
          </a:xfrm>
          <a:prstGeom prst="rect">
            <a:avLst/>
          </a:prstGeom>
          <a:noFill/>
        </p:spPr>
        <p:txBody>
          <a:bodyPr wrap="square">
            <a:spAutoFit/>
          </a:bodyPr>
          <a:lstStyle/>
          <a:p>
            <a:pPr algn="ctr" fontAlgn="base"/>
            <a:r>
              <a:rPr lang="en-US" sz="2000" dirty="0"/>
              <a:t>Say: "If (Allah) Most Gracious had a son, I would be the first to worship."</a:t>
            </a:r>
          </a:p>
        </p:txBody>
      </p:sp>
      <p:sp>
        <p:nvSpPr>
          <p:cNvPr id="3" name="TextBox 2">
            <a:extLst>
              <a:ext uri="{FF2B5EF4-FFF2-40B4-BE49-F238E27FC236}">
                <a16:creationId xmlns:a16="http://schemas.microsoft.com/office/drawing/2014/main" id="{5416747E-2DEB-E4FC-37D1-43AA0F9AFE4C}"/>
              </a:ext>
            </a:extLst>
          </p:cNvPr>
          <p:cNvSpPr txBox="1"/>
          <p:nvPr/>
        </p:nvSpPr>
        <p:spPr>
          <a:xfrm>
            <a:off x="4731681" y="43189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1763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2A57A-B67B-45FE-A5F2-920817EF6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18AF5-AA2A-C8D0-D26B-6905B6A17C95}"/>
              </a:ext>
            </a:extLst>
          </p:cNvPr>
          <p:cNvSpPr>
            <a:spLocks noGrp="1"/>
          </p:cNvSpPr>
          <p:nvPr>
            <p:ph type="title"/>
          </p:nvPr>
        </p:nvSpPr>
        <p:spPr>
          <a:xfrm>
            <a:off x="1787687" y="1966776"/>
            <a:ext cx="8616626" cy="3450327"/>
          </a:xfrm>
        </p:spPr>
        <p:txBody>
          <a:bodyPr>
            <a:noAutofit/>
          </a:bodyPr>
          <a:lstStyle/>
          <a:p>
            <a:r>
              <a:rPr lang="ar-EG" sz="6000" b="0" dirty="0"/>
              <a:t>عٓسٓقٓ</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4C46C83-C1B9-E721-400C-00C321C4E464}"/>
              </a:ext>
            </a:extLst>
          </p:cNvPr>
          <p:cNvSpPr txBox="1"/>
          <p:nvPr/>
        </p:nvSpPr>
        <p:spPr>
          <a:xfrm>
            <a:off x="1936368" y="4059487"/>
            <a:ext cx="8319264" cy="400110"/>
          </a:xfrm>
          <a:prstGeom prst="rect">
            <a:avLst/>
          </a:prstGeom>
          <a:noFill/>
        </p:spPr>
        <p:txBody>
          <a:bodyPr wrap="square">
            <a:spAutoFit/>
          </a:bodyPr>
          <a:lstStyle/>
          <a:p>
            <a:pPr algn="ctr" fontAlgn="base"/>
            <a:r>
              <a:rPr lang="en-US" sz="2000" dirty="0"/>
              <a:t>'Ain. Sin. </a:t>
            </a:r>
            <a:r>
              <a:rPr lang="en-US" sz="2000" dirty="0" err="1"/>
              <a:t>Qaf</a:t>
            </a:r>
            <a:r>
              <a:rPr lang="en-US" sz="2000" dirty="0"/>
              <a:t>.</a:t>
            </a:r>
          </a:p>
        </p:txBody>
      </p:sp>
      <p:sp>
        <p:nvSpPr>
          <p:cNvPr id="3" name="TextBox 2">
            <a:extLst>
              <a:ext uri="{FF2B5EF4-FFF2-40B4-BE49-F238E27FC236}">
                <a16:creationId xmlns:a16="http://schemas.microsoft.com/office/drawing/2014/main" id="{0B0C26AD-06CA-5A1D-45F2-957EB30BED7D}"/>
              </a:ext>
            </a:extLst>
          </p:cNvPr>
          <p:cNvSpPr txBox="1"/>
          <p:nvPr/>
        </p:nvSpPr>
        <p:spPr>
          <a:xfrm>
            <a:off x="4982513" y="375171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355048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11EA-09E3-D14F-C381-B629F5881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B412A-30F1-79DB-23C6-CD8DA0141BA3}"/>
              </a:ext>
            </a:extLst>
          </p:cNvPr>
          <p:cNvSpPr>
            <a:spLocks noGrp="1"/>
          </p:cNvSpPr>
          <p:nvPr>
            <p:ph type="title"/>
          </p:nvPr>
        </p:nvSpPr>
        <p:spPr>
          <a:xfrm>
            <a:off x="1646547" y="2050725"/>
            <a:ext cx="8898906" cy="3450327"/>
          </a:xfrm>
        </p:spPr>
        <p:txBody>
          <a:bodyPr>
            <a:noAutofit/>
          </a:bodyPr>
          <a:lstStyle/>
          <a:p>
            <a:r>
              <a:rPr lang="ar-EG" sz="6000" b="0" dirty="0"/>
              <a:t>سُبْحَـٰنَ رَبِّ ٱلسَّمَـٰوَٰتِ وَٱلْأَرْضِ رَبِّ ٱلْعَرْشِ عَمَّا يَصِفُونَ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2E2774-A9F9-2AA9-9687-08B9673CBAFA}"/>
              </a:ext>
            </a:extLst>
          </p:cNvPr>
          <p:cNvSpPr txBox="1"/>
          <p:nvPr/>
        </p:nvSpPr>
        <p:spPr>
          <a:xfrm>
            <a:off x="1936368" y="4611818"/>
            <a:ext cx="8319264" cy="707886"/>
          </a:xfrm>
          <a:prstGeom prst="rect">
            <a:avLst/>
          </a:prstGeom>
          <a:noFill/>
        </p:spPr>
        <p:txBody>
          <a:bodyPr wrap="square">
            <a:spAutoFit/>
          </a:bodyPr>
          <a:lstStyle/>
          <a:p>
            <a:pPr algn="ctr" fontAlgn="base"/>
            <a:r>
              <a:rPr lang="en-US" sz="2000" dirty="0"/>
              <a:t>Glory to the Lord of the heavens and the earth, the Lord of the Throne (of Authority)! (He is free) from the things they attribute (to him)!</a:t>
            </a:r>
          </a:p>
        </p:txBody>
      </p:sp>
      <p:sp>
        <p:nvSpPr>
          <p:cNvPr id="3" name="TextBox 2">
            <a:extLst>
              <a:ext uri="{FF2B5EF4-FFF2-40B4-BE49-F238E27FC236}">
                <a16:creationId xmlns:a16="http://schemas.microsoft.com/office/drawing/2014/main" id="{A999BB5A-0CB5-E369-7A8E-1217F229C407}"/>
              </a:ext>
            </a:extLst>
          </p:cNvPr>
          <p:cNvSpPr txBox="1"/>
          <p:nvPr/>
        </p:nvSpPr>
        <p:spPr>
          <a:xfrm>
            <a:off x="3238441" y="42765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101451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82E2-6261-2A0C-1159-66FD87E78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473B6-A3E9-CCCA-1EF3-13EC4DD86097}"/>
              </a:ext>
            </a:extLst>
          </p:cNvPr>
          <p:cNvSpPr>
            <a:spLocks noGrp="1"/>
          </p:cNvSpPr>
          <p:nvPr>
            <p:ph type="title"/>
          </p:nvPr>
        </p:nvSpPr>
        <p:spPr>
          <a:xfrm>
            <a:off x="1646547" y="2000391"/>
            <a:ext cx="8898906" cy="3450327"/>
          </a:xfrm>
        </p:spPr>
        <p:txBody>
          <a:bodyPr>
            <a:noAutofit/>
          </a:bodyPr>
          <a:lstStyle/>
          <a:p>
            <a:r>
              <a:rPr lang="ar-EG" sz="6000" b="0" dirty="0"/>
              <a:t>فَذَرْهُمْ يَخُوضُوا۟ وَيَلْعَبُوا۟ حَتَّىٰ يُلَـٰقُوا۟ يَوْمَهُمُ ٱلَّذِى يُوعَدُونَ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9692299-F756-DF3D-B8C6-06700C272274}"/>
              </a:ext>
            </a:extLst>
          </p:cNvPr>
          <p:cNvSpPr txBox="1"/>
          <p:nvPr/>
        </p:nvSpPr>
        <p:spPr>
          <a:xfrm>
            <a:off x="1936368" y="4561484"/>
            <a:ext cx="8319264" cy="707886"/>
          </a:xfrm>
          <a:prstGeom prst="rect">
            <a:avLst/>
          </a:prstGeom>
          <a:noFill/>
        </p:spPr>
        <p:txBody>
          <a:bodyPr wrap="square">
            <a:spAutoFit/>
          </a:bodyPr>
          <a:lstStyle/>
          <a:p>
            <a:pPr algn="ctr" fontAlgn="base"/>
            <a:r>
              <a:rPr lang="en-US" sz="2000" dirty="0"/>
              <a:t>So leave them to babble and play (with vanities) until they meet that Day of theirs, which they have been promised.</a:t>
            </a:r>
          </a:p>
        </p:txBody>
      </p:sp>
      <p:sp>
        <p:nvSpPr>
          <p:cNvPr id="3" name="TextBox 2">
            <a:extLst>
              <a:ext uri="{FF2B5EF4-FFF2-40B4-BE49-F238E27FC236}">
                <a16:creationId xmlns:a16="http://schemas.microsoft.com/office/drawing/2014/main" id="{0710EEC7-089E-CE83-0E71-B8EBE135F5D4}"/>
              </a:ext>
            </a:extLst>
          </p:cNvPr>
          <p:cNvSpPr txBox="1"/>
          <p:nvPr/>
        </p:nvSpPr>
        <p:spPr>
          <a:xfrm>
            <a:off x="3238441" y="42262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35453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E99B4-D978-2730-F280-B3C2F58D2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FFCFB-AE1C-3D88-045D-6ECD26A1B0C8}"/>
              </a:ext>
            </a:extLst>
          </p:cNvPr>
          <p:cNvSpPr>
            <a:spLocks noGrp="1"/>
          </p:cNvSpPr>
          <p:nvPr>
            <p:ph type="title"/>
          </p:nvPr>
        </p:nvSpPr>
        <p:spPr>
          <a:xfrm>
            <a:off x="1646547" y="1924890"/>
            <a:ext cx="8898906" cy="3450327"/>
          </a:xfrm>
        </p:spPr>
        <p:txBody>
          <a:bodyPr>
            <a:noAutofit/>
          </a:bodyPr>
          <a:lstStyle/>
          <a:p>
            <a:r>
              <a:rPr lang="ar-EG" sz="6000" b="0" dirty="0"/>
              <a:t>وَهُوَ ٱلَّذِى فِى ٱلسَّمَآءِ إِلَـٰهٌۭ وَفِى ٱلْأَرْضِ إِلَـٰهٌۭ ۚ وَهُوَ ٱلْحَكِيمُ ٱلْعَلِيمُ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F0D5E9-1724-84EF-9A8D-A029A8308715}"/>
              </a:ext>
            </a:extLst>
          </p:cNvPr>
          <p:cNvSpPr txBox="1"/>
          <p:nvPr/>
        </p:nvSpPr>
        <p:spPr>
          <a:xfrm>
            <a:off x="1936368" y="4485983"/>
            <a:ext cx="8319264" cy="707886"/>
          </a:xfrm>
          <a:prstGeom prst="rect">
            <a:avLst/>
          </a:prstGeom>
          <a:noFill/>
        </p:spPr>
        <p:txBody>
          <a:bodyPr wrap="square">
            <a:spAutoFit/>
          </a:bodyPr>
          <a:lstStyle/>
          <a:p>
            <a:pPr algn="ctr" fontAlgn="base"/>
            <a:r>
              <a:rPr lang="en-US" sz="2000" dirty="0"/>
              <a:t>It is He Who is Allah in heaven and Allah on earth; and He is full of Wisdom and Knowledge.</a:t>
            </a:r>
          </a:p>
        </p:txBody>
      </p:sp>
      <p:sp>
        <p:nvSpPr>
          <p:cNvPr id="3" name="TextBox 2">
            <a:extLst>
              <a:ext uri="{FF2B5EF4-FFF2-40B4-BE49-F238E27FC236}">
                <a16:creationId xmlns:a16="http://schemas.microsoft.com/office/drawing/2014/main" id="{BDC3F416-CC65-0B91-D170-82CF736CF475}"/>
              </a:ext>
            </a:extLst>
          </p:cNvPr>
          <p:cNvSpPr txBox="1"/>
          <p:nvPr/>
        </p:nvSpPr>
        <p:spPr>
          <a:xfrm>
            <a:off x="1936368" y="41507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559120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46C0-B3E4-20D4-DFC0-5BCBEC88C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8B271-9C77-3BE7-0733-5270DDCAD446}"/>
              </a:ext>
            </a:extLst>
          </p:cNvPr>
          <p:cNvSpPr>
            <a:spLocks noGrp="1"/>
          </p:cNvSpPr>
          <p:nvPr>
            <p:ph type="title"/>
          </p:nvPr>
        </p:nvSpPr>
        <p:spPr>
          <a:xfrm>
            <a:off x="1646547" y="1790666"/>
            <a:ext cx="8898906" cy="3450327"/>
          </a:xfrm>
        </p:spPr>
        <p:txBody>
          <a:bodyPr>
            <a:noAutofit/>
          </a:bodyPr>
          <a:lstStyle/>
          <a:p>
            <a:r>
              <a:rPr lang="ar-EG" sz="6000" b="0" dirty="0"/>
              <a:t>وَتَبَارَكَ ٱلَّذِى لَهُۥ مُلْكُ ٱلسَّمَـٰوَٰتِ وَٱلْأَرْضِ وَمَا بَيْنَهُمَا وَعِندَهُۥ عِلْمُ ٱلسَّاعَةِ وَإِلَيْهِ تُرْجَعُونَ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D35AC50-0E70-B7A4-D18A-A50ED1B3C414}"/>
              </a:ext>
            </a:extLst>
          </p:cNvPr>
          <p:cNvSpPr txBox="1"/>
          <p:nvPr/>
        </p:nvSpPr>
        <p:spPr>
          <a:xfrm>
            <a:off x="1936368" y="4733161"/>
            <a:ext cx="8319264" cy="1015663"/>
          </a:xfrm>
          <a:prstGeom prst="rect">
            <a:avLst/>
          </a:prstGeom>
          <a:noFill/>
        </p:spPr>
        <p:txBody>
          <a:bodyPr wrap="square">
            <a:spAutoFit/>
          </a:bodyPr>
          <a:lstStyle/>
          <a:p>
            <a:pPr algn="ctr" fontAlgn="base"/>
            <a:r>
              <a:rPr lang="en-US" sz="2000" dirty="0"/>
              <a:t>And blessed is He to Whom belongs the dominion of the heavens and the earth, and all between them: with Him is the Knowledge of the Hour (of Judgment): and to Him shall ye be brought back.</a:t>
            </a:r>
          </a:p>
        </p:txBody>
      </p:sp>
      <p:sp>
        <p:nvSpPr>
          <p:cNvPr id="3" name="TextBox 2">
            <a:extLst>
              <a:ext uri="{FF2B5EF4-FFF2-40B4-BE49-F238E27FC236}">
                <a16:creationId xmlns:a16="http://schemas.microsoft.com/office/drawing/2014/main" id="{0A00B2CD-06C8-8FD4-8146-EEC7DB0C6DB1}"/>
              </a:ext>
            </a:extLst>
          </p:cNvPr>
          <p:cNvSpPr txBox="1"/>
          <p:nvPr/>
        </p:nvSpPr>
        <p:spPr>
          <a:xfrm>
            <a:off x="3026937" y="4425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466244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62D74-C2EA-5CA9-CFEF-DBA5D68AC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842C2-072E-BA1E-B958-F13DF21356C6}"/>
              </a:ext>
            </a:extLst>
          </p:cNvPr>
          <p:cNvSpPr>
            <a:spLocks noGrp="1"/>
          </p:cNvSpPr>
          <p:nvPr>
            <p:ph type="title"/>
          </p:nvPr>
        </p:nvSpPr>
        <p:spPr>
          <a:xfrm>
            <a:off x="1646547" y="1992002"/>
            <a:ext cx="8898906" cy="3450327"/>
          </a:xfrm>
        </p:spPr>
        <p:txBody>
          <a:bodyPr>
            <a:noAutofit/>
          </a:bodyPr>
          <a:lstStyle/>
          <a:p>
            <a:r>
              <a:rPr lang="ar-EG" sz="6000" b="0" dirty="0"/>
              <a:t>وَلَا يَمْلِكُ ٱلَّذِينَ يَدْعُونَ مِن دُونِهِ ٱلشَّفَـٰعَةَ إِلَّا مَن شَهِدَ بِٱلْحَقِّ وَهُمْ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69988F-FA62-A8CA-A0C5-CCE323A6DBA9}"/>
              </a:ext>
            </a:extLst>
          </p:cNvPr>
          <p:cNvSpPr txBox="1"/>
          <p:nvPr/>
        </p:nvSpPr>
        <p:spPr>
          <a:xfrm>
            <a:off x="1936368" y="4888331"/>
            <a:ext cx="8319264" cy="707886"/>
          </a:xfrm>
          <a:prstGeom prst="rect">
            <a:avLst/>
          </a:prstGeom>
          <a:noFill/>
        </p:spPr>
        <p:txBody>
          <a:bodyPr wrap="square">
            <a:spAutoFit/>
          </a:bodyPr>
          <a:lstStyle/>
          <a:p>
            <a:pPr algn="ctr" fontAlgn="base"/>
            <a:r>
              <a:rPr lang="en-US" sz="2000" dirty="0"/>
              <a:t>And those whom they invoke besides Allah have no power of intercession;- only he who bears witness to the Truth, and they know (him).</a:t>
            </a:r>
          </a:p>
        </p:txBody>
      </p:sp>
      <p:sp>
        <p:nvSpPr>
          <p:cNvPr id="3" name="TextBox 2">
            <a:extLst>
              <a:ext uri="{FF2B5EF4-FFF2-40B4-BE49-F238E27FC236}">
                <a16:creationId xmlns:a16="http://schemas.microsoft.com/office/drawing/2014/main" id="{9C8CB11B-5F26-47BC-5F18-C4452AA2EE2D}"/>
              </a:ext>
            </a:extLst>
          </p:cNvPr>
          <p:cNvSpPr txBox="1"/>
          <p:nvPr/>
        </p:nvSpPr>
        <p:spPr>
          <a:xfrm>
            <a:off x="4755069" y="45805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683283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23DA-A6B0-BFFC-22DF-F8DC29640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EE6EA-90AF-B79C-C796-AF6630EAC785}"/>
              </a:ext>
            </a:extLst>
          </p:cNvPr>
          <p:cNvSpPr>
            <a:spLocks noGrp="1"/>
          </p:cNvSpPr>
          <p:nvPr>
            <p:ph type="title"/>
          </p:nvPr>
        </p:nvSpPr>
        <p:spPr>
          <a:xfrm>
            <a:off x="1646547" y="2042336"/>
            <a:ext cx="8898906" cy="3450327"/>
          </a:xfrm>
        </p:spPr>
        <p:txBody>
          <a:bodyPr>
            <a:noAutofit/>
          </a:bodyPr>
          <a:lstStyle/>
          <a:p>
            <a:r>
              <a:rPr lang="ar-EG" sz="6000" b="0" dirty="0"/>
              <a:t>وَلَئِن سَأَلْتَهُم مَّنْ خَلَقَهُمْ لَيَقُولُنَّ ٱللَّهُ ۖ فَأَنَّىٰ يُؤْفَكُونَ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0560344-2733-D295-234A-E2A2DB00132F}"/>
              </a:ext>
            </a:extLst>
          </p:cNvPr>
          <p:cNvSpPr txBox="1"/>
          <p:nvPr/>
        </p:nvSpPr>
        <p:spPr>
          <a:xfrm>
            <a:off x="1936368" y="4544382"/>
            <a:ext cx="8319264" cy="707886"/>
          </a:xfrm>
          <a:prstGeom prst="rect">
            <a:avLst/>
          </a:prstGeom>
          <a:noFill/>
        </p:spPr>
        <p:txBody>
          <a:bodyPr wrap="square">
            <a:spAutoFit/>
          </a:bodyPr>
          <a:lstStyle/>
          <a:p>
            <a:pPr algn="ctr" fontAlgn="base"/>
            <a:r>
              <a:rPr lang="en-US" sz="2000" dirty="0"/>
              <a:t>If thou ask them, who created them, they will certainly say, Allah: How then are they deluded away (from the Truth)?</a:t>
            </a:r>
          </a:p>
        </p:txBody>
      </p:sp>
      <p:sp>
        <p:nvSpPr>
          <p:cNvPr id="3" name="TextBox 2">
            <a:extLst>
              <a:ext uri="{FF2B5EF4-FFF2-40B4-BE49-F238E27FC236}">
                <a16:creationId xmlns:a16="http://schemas.microsoft.com/office/drawing/2014/main" id="{6FD5A70A-F92D-58DB-6F64-55A4660A6A4E}"/>
              </a:ext>
            </a:extLst>
          </p:cNvPr>
          <p:cNvSpPr txBox="1"/>
          <p:nvPr/>
        </p:nvSpPr>
        <p:spPr>
          <a:xfrm>
            <a:off x="4109117" y="42366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303444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5CB5D-4AB9-FA49-8670-1A1C2FAEA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D196A-E2C8-1167-1DBA-7BCC00D17B41}"/>
              </a:ext>
            </a:extLst>
          </p:cNvPr>
          <p:cNvSpPr>
            <a:spLocks noGrp="1"/>
          </p:cNvSpPr>
          <p:nvPr>
            <p:ph type="title"/>
          </p:nvPr>
        </p:nvSpPr>
        <p:spPr>
          <a:xfrm>
            <a:off x="1646547" y="2042336"/>
            <a:ext cx="8898906" cy="3450327"/>
          </a:xfrm>
        </p:spPr>
        <p:txBody>
          <a:bodyPr>
            <a:noAutofit/>
          </a:bodyPr>
          <a:lstStyle/>
          <a:p>
            <a:r>
              <a:rPr lang="ar-EG" sz="6000" b="0" dirty="0"/>
              <a:t>وَقِيلِهِۦ يَـٰرَبِّ إِنَّ هَـٰٓؤُلَآءِ قَوْمٌۭ لَّا يُؤْمِنُونَ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02AA89-7CD0-3F9D-B399-074D6574CC76}"/>
              </a:ext>
            </a:extLst>
          </p:cNvPr>
          <p:cNvSpPr txBox="1"/>
          <p:nvPr/>
        </p:nvSpPr>
        <p:spPr>
          <a:xfrm>
            <a:off x="1936368" y="4250767"/>
            <a:ext cx="8319264" cy="707886"/>
          </a:xfrm>
          <a:prstGeom prst="rect">
            <a:avLst/>
          </a:prstGeom>
          <a:noFill/>
        </p:spPr>
        <p:txBody>
          <a:bodyPr wrap="square">
            <a:spAutoFit/>
          </a:bodyPr>
          <a:lstStyle/>
          <a:p>
            <a:pPr algn="ctr" fontAlgn="base"/>
            <a:r>
              <a:rPr lang="en-US" sz="2000" dirty="0"/>
              <a:t>(Allah has knowledge) of the (Prophet's) cry, "O my Lord! Truly these are people who will not believe!"</a:t>
            </a:r>
          </a:p>
        </p:txBody>
      </p:sp>
      <p:sp>
        <p:nvSpPr>
          <p:cNvPr id="3" name="TextBox 2">
            <a:extLst>
              <a:ext uri="{FF2B5EF4-FFF2-40B4-BE49-F238E27FC236}">
                <a16:creationId xmlns:a16="http://schemas.microsoft.com/office/drawing/2014/main" id="{4B5EA429-7377-73E7-3989-007C2D49C0D3}"/>
              </a:ext>
            </a:extLst>
          </p:cNvPr>
          <p:cNvSpPr txBox="1"/>
          <p:nvPr/>
        </p:nvSpPr>
        <p:spPr>
          <a:xfrm>
            <a:off x="1252031" y="37674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809493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5A64-0038-778E-01AB-F5C4A8361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F57C2-0F27-B4C5-1ED4-36B020B895A6}"/>
              </a:ext>
            </a:extLst>
          </p:cNvPr>
          <p:cNvSpPr>
            <a:spLocks noGrp="1"/>
          </p:cNvSpPr>
          <p:nvPr>
            <p:ph type="title"/>
          </p:nvPr>
        </p:nvSpPr>
        <p:spPr>
          <a:xfrm>
            <a:off x="1646547" y="2134615"/>
            <a:ext cx="8898906" cy="3450327"/>
          </a:xfrm>
        </p:spPr>
        <p:txBody>
          <a:bodyPr>
            <a:noAutofit/>
          </a:bodyPr>
          <a:lstStyle/>
          <a:p>
            <a:r>
              <a:rPr lang="ar-EG" sz="6000" b="0" dirty="0"/>
              <a:t>فَٱصْفَحْ عَنْهُمْ وَقُلْ سَلَـٰمٌۭ ۚ فَسَوْفَ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9C4AFB-DA0F-5F10-D69E-ED8654624979}"/>
              </a:ext>
            </a:extLst>
          </p:cNvPr>
          <p:cNvSpPr txBox="1"/>
          <p:nvPr/>
        </p:nvSpPr>
        <p:spPr>
          <a:xfrm>
            <a:off x="1936368" y="4607158"/>
            <a:ext cx="8319264" cy="400110"/>
          </a:xfrm>
          <a:prstGeom prst="rect">
            <a:avLst/>
          </a:prstGeom>
          <a:noFill/>
        </p:spPr>
        <p:txBody>
          <a:bodyPr wrap="square">
            <a:spAutoFit/>
          </a:bodyPr>
          <a:lstStyle/>
          <a:p>
            <a:pPr algn="ctr" fontAlgn="base"/>
            <a:r>
              <a:rPr lang="en-US" sz="2000" dirty="0"/>
              <a:t>But turn away from them, and say "Peace!" But soon shall they know!</a:t>
            </a:r>
          </a:p>
        </p:txBody>
      </p:sp>
      <p:sp>
        <p:nvSpPr>
          <p:cNvPr id="3" name="TextBox 2">
            <a:extLst>
              <a:ext uri="{FF2B5EF4-FFF2-40B4-BE49-F238E27FC236}">
                <a16:creationId xmlns:a16="http://schemas.microsoft.com/office/drawing/2014/main" id="{4C8FEEF0-03F7-5B26-5184-51F1AEE47816}"/>
              </a:ext>
            </a:extLst>
          </p:cNvPr>
          <p:cNvSpPr txBox="1"/>
          <p:nvPr/>
        </p:nvSpPr>
        <p:spPr>
          <a:xfrm>
            <a:off x="4708295" y="43631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28069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2139239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A772-5FF0-8DCB-A064-3B7819AD2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E6C61-2DE3-FBC1-1075-EBB986C14A46}"/>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الدخان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20259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B8F66-8B20-5B46-A44B-08919F58C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A2794-9C71-BA04-35FC-C5401381100E}"/>
              </a:ext>
            </a:extLst>
          </p:cNvPr>
          <p:cNvSpPr>
            <a:spLocks noGrp="1"/>
          </p:cNvSpPr>
          <p:nvPr>
            <p:ph type="title"/>
          </p:nvPr>
        </p:nvSpPr>
        <p:spPr>
          <a:xfrm>
            <a:off x="1787687" y="1966776"/>
            <a:ext cx="8616626" cy="3450327"/>
          </a:xfrm>
        </p:spPr>
        <p:txBody>
          <a:bodyPr>
            <a:noAutofit/>
          </a:bodyPr>
          <a:lstStyle/>
          <a:p>
            <a:r>
              <a:rPr lang="ar-EG" sz="6000" b="0" dirty="0"/>
              <a:t>كَذَٰلِكَ يُوحِىٓ إِلَيْكَ وَإِلَى ٱلَّذِينَ مِن قَبْلِكَ ٱللَّهُ ٱلْعَزِيزُ ٱلْحَكِيمُ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43C7C8-B164-36F2-4623-D0633FC82AEA}"/>
              </a:ext>
            </a:extLst>
          </p:cNvPr>
          <p:cNvSpPr txBox="1"/>
          <p:nvPr/>
        </p:nvSpPr>
        <p:spPr>
          <a:xfrm>
            <a:off x="1936368" y="4544577"/>
            <a:ext cx="8319264" cy="707886"/>
          </a:xfrm>
          <a:prstGeom prst="rect">
            <a:avLst/>
          </a:prstGeom>
          <a:noFill/>
        </p:spPr>
        <p:txBody>
          <a:bodyPr wrap="square">
            <a:spAutoFit/>
          </a:bodyPr>
          <a:lstStyle/>
          <a:p>
            <a:pPr algn="ctr" fontAlgn="base"/>
            <a:r>
              <a:rPr lang="en-US" sz="2000" dirty="0"/>
              <a:t>Thus doth (He) send inspiration to thee as (He did) to those before thee,- Allah, Exalted in Power, Full of Wisdom.</a:t>
            </a:r>
          </a:p>
        </p:txBody>
      </p:sp>
      <p:sp>
        <p:nvSpPr>
          <p:cNvPr id="3" name="TextBox 2">
            <a:extLst>
              <a:ext uri="{FF2B5EF4-FFF2-40B4-BE49-F238E27FC236}">
                <a16:creationId xmlns:a16="http://schemas.microsoft.com/office/drawing/2014/main" id="{9D011179-B86E-AFBA-4DA7-2B0DA7A5E739}"/>
              </a:ext>
            </a:extLst>
          </p:cNvPr>
          <p:cNvSpPr txBox="1"/>
          <p:nvPr/>
        </p:nvSpPr>
        <p:spPr>
          <a:xfrm>
            <a:off x="3019489" y="42595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63068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C59A0-0F7A-AB56-8EDA-A66CFC29C1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85D0B-EB35-25D1-EA4E-46854354D15C}"/>
              </a:ext>
            </a:extLst>
          </p:cNvPr>
          <p:cNvSpPr>
            <a:spLocks noGrp="1"/>
          </p:cNvSpPr>
          <p:nvPr>
            <p:ph type="title"/>
          </p:nvPr>
        </p:nvSpPr>
        <p:spPr>
          <a:xfrm>
            <a:off x="1787687" y="1899664"/>
            <a:ext cx="8616626" cy="3450327"/>
          </a:xfrm>
        </p:spPr>
        <p:txBody>
          <a:bodyPr>
            <a:noAutofit/>
          </a:bodyPr>
          <a:lstStyle/>
          <a:p>
            <a:r>
              <a:rPr lang="ar-EG" sz="6000" b="0" dirty="0"/>
              <a:t>حمٓ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80FCEF-F0DC-6C33-80FC-9E6F4A0AE42A}"/>
              </a:ext>
            </a:extLst>
          </p:cNvPr>
          <p:cNvSpPr txBox="1"/>
          <p:nvPr/>
        </p:nvSpPr>
        <p:spPr>
          <a:xfrm>
            <a:off x="1936368" y="4146518"/>
            <a:ext cx="8319264" cy="400110"/>
          </a:xfrm>
          <a:prstGeom prst="rect">
            <a:avLst/>
          </a:prstGeom>
          <a:noFill/>
        </p:spPr>
        <p:txBody>
          <a:bodyPr wrap="square">
            <a:spAutoFit/>
          </a:bodyPr>
          <a:lstStyle/>
          <a:p>
            <a:pPr algn="ctr" fontAlgn="base"/>
            <a:r>
              <a:rPr lang="en-US" sz="2000" dirty="0"/>
              <a:t>Ha-Mim</a:t>
            </a:r>
          </a:p>
        </p:txBody>
      </p:sp>
      <p:sp>
        <p:nvSpPr>
          <p:cNvPr id="3" name="TextBox 2">
            <a:extLst>
              <a:ext uri="{FF2B5EF4-FFF2-40B4-BE49-F238E27FC236}">
                <a16:creationId xmlns:a16="http://schemas.microsoft.com/office/drawing/2014/main" id="{3FD3C9F7-1F1A-CD4F-E5BA-E8A155E6ACAA}"/>
              </a:ext>
            </a:extLst>
          </p:cNvPr>
          <p:cNvSpPr txBox="1"/>
          <p:nvPr/>
        </p:nvSpPr>
        <p:spPr>
          <a:xfrm>
            <a:off x="5234183" y="38355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081936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958C-1B7F-22FA-2ADF-462965108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5F1E5-502C-4DE3-8E2E-261793BF66CB}"/>
              </a:ext>
            </a:extLst>
          </p:cNvPr>
          <p:cNvSpPr>
            <a:spLocks noGrp="1"/>
          </p:cNvSpPr>
          <p:nvPr>
            <p:ph type="title"/>
          </p:nvPr>
        </p:nvSpPr>
        <p:spPr>
          <a:xfrm>
            <a:off x="1787687" y="1899664"/>
            <a:ext cx="8616626" cy="3450327"/>
          </a:xfrm>
        </p:spPr>
        <p:txBody>
          <a:bodyPr>
            <a:noAutofit/>
          </a:bodyPr>
          <a:lstStyle/>
          <a:p>
            <a:r>
              <a:rPr lang="ar-EG" sz="6000" b="0" dirty="0"/>
              <a:t>وَٱلْكِتَـٰبِ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C2CD16-50F7-3ABA-AB2B-E6655BCF0E39}"/>
              </a:ext>
            </a:extLst>
          </p:cNvPr>
          <p:cNvSpPr txBox="1"/>
          <p:nvPr/>
        </p:nvSpPr>
        <p:spPr>
          <a:xfrm>
            <a:off x="1936368" y="4040473"/>
            <a:ext cx="8319264" cy="400110"/>
          </a:xfrm>
          <a:prstGeom prst="rect">
            <a:avLst/>
          </a:prstGeom>
          <a:noFill/>
        </p:spPr>
        <p:txBody>
          <a:bodyPr wrap="square">
            <a:spAutoFit/>
          </a:bodyPr>
          <a:lstStyle/>
          <a:p>
            <a:pPr algn="ctr" fontAlgn="base"/>
            <a:r>
              <a:rPr lang="en-US" sz="2000" dirty="0"/>
              <a:t>By the Book that makes things clear;-</a:t>
            </a:r>
          </a:p>
        </p:txBody>
      </p:sp>
      <p:sp>
        <p:nvSpPr>
          <p:cNvPr id="3" name="TextBox 2">
            <a:extLst>
              <a:ext uri="{FF2B5EF4-FFF2-40B4-BE49-F238E27FC236}">
                <a16:creationId xmlns:a16="http://schemas.microsoft.com/office/drawing/2014/main" id="{7257FEDA-96EF-DC5C-89CE-74100DF28980}"/>
              </a:ext>
            </a:extLst>
          </p:cNvPr>
          <p:cNvSpPr txBox="1"/>
          <p:nvPr/>
        </p:nvSpPr>
        <p:spPr>
          <a:xfrm>
            <a:off x="3900333" y="36248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175246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0707D-B25A-3787-3571-67B5EFCDB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DCC1E-5769-8879-F97D-D804F48F9A64}"/>
              </a:ext>
            </a:extLst>
          </p:cNvPr>
          <p:cNvSpPr>
            <a:spLocks noGrp="1"/>
          </p:cNvSpPr>
          <p:nvPr>
            <p:ph type="title"/>
          </p:nvPr>
        </p:nvSpPr>
        <p:spPr>
          <a:xfrm>
            <a:off x="1787687" y="2101000"/>
            <a:ext cx="8616626" cy="3450327"/>
          </a:xfrm>
        </p:spPr>
        <p:txBody>
          <a:bodyPr>
            <a:noAutofit/>
          </a:bodyPr>
          <a:lstStyle/>
          <a:p>
            <a:r>
              <a:rPr lang="ar-EG" sz="6000" b="0" dirty="0"/>
              <a:t>إِنَّآ أَنزَلْنَـٰهُ فِى لَيْلَةٍۢ مُّبَـٰرَكَةٍۚ إِنَّا كُنَّا مُنذِرِينَ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860FEA-E8C9-8E11-F60C-4C1A7A332E8A}"/>
              </a:ext>
            </a:extLst>
          </p:cNvPr>
          <p:cNvSpPr txBox="1"/>
          <p:nvPr/>
        </p:nvSpPr>
        <p:spPr>
          <a:xfrm>
            <a:off x="1936368" y="4627702"/>
            <a:ext cx="8319264" cy="707886"/>
          </a:xfrm>
          <a:prstGeom prst="rect">
            <a:avLst/>
          </a:prstGeom>
          <a:noFill/>
        </p:spPr>
        <p:txBody>
          <a:bodyPr wrap="square">
            <a:spAutoFit/>
          </a:bodyPr>
          <a:lstStyle/>
          <a:p>
            <a:pPr algn="ctr" fontAlgn="base"/>
            <a:r>
              <a:rPr lang="en-US" sz="2000" dirty="0"/>
              <a:t>We sent it down during a Blessed Night: for We (ever) wish to warn (against Evil).</a:t>
            </a:r>
          </a:p>
        </p:txBody>
      </p:sp>
      <p:sp>
        <p:nvSpPr>
          <p:cNvPr id="3" name="TextBox 2">
            <a:extLst>
              <a:ext uri="{FF2B5EF4-FFF2-40B4-BE49-F238E27FC236}">
                <a16:creationId xmlns:a16="http://schemas.microsoft.com/office/drawing/2014/main" id="{33138F68-30E5-EAF5-E0E9-7C110E98780C}"/>
              </a:ext>
            </a:extLst>
          </p:cNvPr>
          <p:cNvSpPr txBox="1"/>
          <p:nvPr/>
        </p:nvSpPr>
        <p:spPr>
          <a:xfrm>
            <a:off x="4747621" y="43199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9378950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29F5A-455A-A464-5D73-9E9B44436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365AC-2A7B-32CD-E46A-B092489D9E89}"/>
              </a:ext>
            </a:extLst>
          </p:cNvPr>
          <p:cNvSpPr>
            <a:spLocks noGrp="1"/>
          </p:cNvSpPr>
          <p:nvPr>
            <p:ph type="title"/>
          </p:nvPr>
        </p:nvSpPr>
        <p:spPr>
          <a:xfrm>
            <a:off x="1787687" y="2101000"/>
            <a:ext cx="8616626" cy="3450327"/>
          </a:xfrm>
        </p:spPr>
        <p:txBody>
          <a:bodyPr>
            <a:noAutofit/>
          </a:bodyPr>
          <a:lstStyle/>
          <a:p>
            <a:r>
              <a:rPr lang="ar-EG" sz="6000" b="0" dirty="0"/>
              <a:t>فِيهَا يُفْرَقُ كُلُّ أَمْرٍ 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245901-6150-0A1D-A559-A039572EB708}"/>
              </a:ext>
            </a:extLst>
          </p:cNvPr>
          <p:cNvSpPr txBox="1"/>
          <p:nvPr/>
        </p:nvSpPr>
        <p:spPr>
          <a:xfrm>
            <a:off x="1936368" y="4267959"/>
            <a:ext cx="8319264" cy="400110"/>
          </a:xfrm>
          <a:prstGeom prst="rect">
            <a:avLst/>
          </a:prstGeom>
          <a:noFill/>
        </p:spPr>
        <p:txBody>
          <a:bodyPr wrap="square">
            <a:spAutoFit/>
          </a:bodyPr>
          <a:lstStyle/>
          <a:p>
            <a:pPr algn="ctr" fontAlgn="base"/>
            <a:r>
              <a:rPr lang="en-US" sz="2000" dirty="0"/>
              <a:t>In the (Night) is made distinct every affair of wisdom,</a:t>
            </a:r>
          </a:p>
        </p:txBody>
      </p:sp>
      <p:sp>
        <p:nvSpPr>
          <p:cNvPr id="3" name="TextBox 2">
            <a:extLst>
              <a:ext uri="{FF2B5EF4-FFF2-40B4-BE49-F238E27FC236}">
                <a16:creationId xmlns:a16="http://schemas.microsoft.com/office/drawing/2014/main" id="{137FBD4C-C512-8955-DA09-31B8C7AF2B98}"/>
              </a:ext>
            </a:extLst>
          </p:cNvPr>
          <p:cNvSpPr txBox="1"/>
          <p:nvPr/>
        </p:nvSpPr>
        <p:spPr>
          <a:xfrm>
            <a:off x="2876876" y="3950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22940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8096-D7FD-A452-C56D-7CB4674F6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B0219-EC67-C998-E3DE-2FC8EE0C9D5A}"/>
              </a:ext>
            </a:extLst>
          </p:cNvPr>
          <p:cNvSpPr>
            <a:spLocks noGrp="1"/>
          </p:cNvSpPr>
          <p:nvPr>
            <p:ph type="title"/>
          </p:nvPr>
        </p:nvSpPr>
        <p:spPr>
          <a:xfrm>
            <a:off x="1787687" y="2075833"/>
            <a:ext cx="8616626" cy="3450327"/>
          </a:xfrm>
        </p:spPr>
        <p:txBody>
          <a:bodyPr>
            <a:noAutofit/>
          </a:bodyPr>
          <a:lstStyle/>
          <a:p>
            <a:r>
              <a:rPr lang="ar-EG" sz="6000" b="0" dirty="0"/>
              <a:t>أَمْرًۭا مِّنْ عِندِنَآ ۚ إِنَّا كُنَّا 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1CF2A11-EF13-074A-52F3-754C09E7B53F}"/>
              </a:ext>
            </a:extLst>
          </p:cNvPr>
          <p:cNvSpPr txBox="1"/>
          <p:nvPr/>
        </p:nvSpPr>
        <p:spPr>
          <a:xfrm>
            <a:off x="1936368" y="4242792"/>
            <a:ext cx="8319264" cy="400110"/>
          </a:xfrm>
          <a:prstGeom prst="rect">
            <a:avLst/>
          </a:prstGeom>
          <a:noFill/>
        </p:spPr>
        <p:txBody>
          <a:bodyPr wrap="square">
            <a:spAutoFit/>
          </a:bodyPr>
          <a:lstStyle/>
          <a:p>
            <a:pPr algn="ctr" fontAlgn="base"/>
            <a:r>
              <a:rPr lang="en-US" sz="2000" dirty="0"/>
              <a:t>By command, from Our Presence. For We (ever) send (revelations),</a:t>
            </a:r>
          </a:p>
        </p:txBody>
      </p:sp>
      <p:sp>
        <p:nvSpPr>
          <p:cNvPr id="3" name="TextBox 2">
            <a:extLst>
              <a:ext uri="{FF2B5EF4-FFF2-40B4-BE49-F238E27FC236}">
                <a16:creationId xmlns:a16="http://schemas.microsoft.com/office/drawing/2014/main" id="{B0CE5FA9-0BCA-DFFC-F24B-5B9353108A86}"/>
              </a:ext>
            </a:extLst>
          </p:cNvPr>
          <p:cNvSpPr txBox="1"/>
          <p:nvPr/>
        </p:nvSpPr>
        <p:spPr>
          <a:xfrm>
            <a:off x="2063144" y="383251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226916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ED074-3B65-AB4A-5075-CE14697BB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042E4-61EE-EAF4-18B1-02353674A733}"/>
              </a:ext>
            </a:extLst>
          </p:cNvPr>
          <p:cNvSpPr>
            <a:spLocks noGrp="1"/>
          </p:cNvSpPr>
          <p:nvPr>
            <p:ph type="title"/>
          </p:nvPr>
        </p:nvSpPr>
        <p:spPr>
          <a:xfrm>
            <a:off x="1787687" y="2075833"/>
            <a:ext cx="8616626" cy="3450327"/>
          </a:xfrm>
        </p:spPr>
        <p:txBody>
          <a:bodyPr>
            <a:noAutofit/>
          </a:bodyPr>
          <a:lstStyle/>
          <a:p>
            <a:r>
              <a:rPr lang="ar-EG" sz="6000" b="0" dirty="0"/>
              <a:t>رَحْمَةًۭ مِّن رَّبِّكَۚ إِنَّهُۥ هُوَ ٱلسَّمِيعُ ٱلْعَلِيمُ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7E916F-82A9-1DC8-80CB-E743545FD3AA}"/>
              </a:ext>
            </a:extLst>
          </p:cNvPr>
          <p:cNvSpPr txBox="1"/>
          <p:nvPr/>
        </p:nvSpPr>
        <p:spPr>
          <a:xfrm>
            <a:off x="1936368" y="4284311"/>
            <a:ext cx="8319264" cy="400110"/>
          </a:xfrm>
          <a:prstGeom prst="rect">
            <a:avLst/>
          </a:prstGeom>
          <a:noFill/>
        </p:spPr>
        <p:txBody>
          <a:bodyPr wrap="square">
            <a:spAutoFit/>
          </a:bodyPr>
          <a:lstStyle/>
          <a:p>
            <a:pPr algn="ctr" fontAlgn="base"/>
            <a:r>
              <a:rPr lang="en-US" sz="2000" dirty="0"/>
              <a:t>As Mercy from thy Lord: for He hears and knows (all things);</a:t>
            </a:r>
          </a:p>
        </p:txBody>
      </p:sp>
      <p:sp>
        <p:nvSpPr>
          <p:cNvPr id="3" name="TextBox 2">
            <a:extLst>
              <a:ext uri="{FF2B5EF4-FFF2-40B4-BE49-F238E27FC236}">
                <a16:creationId xmlns:a16="http://schemas.microsoft.com/office/drawing/2014/main" id="{0589D4C1-7FC8-05F3-2C8F-B3C442EC1100}"/>
              </a:ext>
            </a:extLst>
          </p:cNvPr>
          <p:cNvSpPr txBox="1"/>
          <p:nvPr/>
        </p:nvSpPr>
        <p:spPr>
          <a:xfrm>
            <a:off x="1445518" y="39350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21022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B6058-98A7-93BF-5D0D-4E299C71B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7015C-D5DB-15A6-2189-37E9E9D50F7C}"/>
              </a:ext>
            </a:extLst>
          </p:cNvPr>
          <p:cNvSpPr>
            <a:spLocks noGrp="1"/>
          </p:cNvSpPr>
          <p:nvPr>
            <p:ph type="title"/>
          </p:nvPr>
        </p:nvSpPr>
        <p:spPr>
          <a:xfrm>
            <a:off x="1787687" y="2084222"/>
            <a:ext cx="8616626" cy="3450327"/>
          </a:xfrm>
        </p:spPr>
        <p:txBody>
          <a:bodyPr>
            <a:noAutofit/>
          </a:bodyPr>
          <a:lstStyle/>
          <a:p>
            <a:r>
              <a:rPr lang="ar-EG" sz="6000" b="0" dirty="0"/>
              <a:t>رَبِّ ٱلسَّمَـٰوَٰتِ وَٱلْأَرْضِ وَمَا بَيْنَهُمَآ ۖ إِن كُنتُم مُّوقِنِينَ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7F70B1-B2A9-568F-266B-783D239389F4}"/>
              </a:ext>
            </a:extLst>
          </p:cNvPr>
          <p:cNvSpPr txBox="1"/>
          <p:nvPr/>
        </p:nvSpPr>
        <p:spPr>
          <a:xfrm>
            <a:off x="1936368" y="4538922"/>
            <a:ext cx="8319264" cy="707886"/>
          </a:xfrm>
          <a:prstGeom prst="rect">
            <a:avLst/>
          </a:prstGeom>
          <a:noFill/>
        </p:spPr>
        <p:txBody>
          <a:bodyPr wrap="square">
            <a:spAutoFit/>
          </a:bodyPr>
          <a:lstStyle/>
          <a:p>
            <a:pPr algn="ctr" fontAlgn="base"/>
            <a:r>
              <a:rPr lang="en-US" sz="2000" dirty="0"/>
              <a:t>The Lord of the heavens and the earth and all between them, if ye (but) have an assured faith.</a:t>
            </a:r>
          </a:p>
        </p:txBody>
      </p:sp>
      <p:sp>
        <p:nvSpPr>
          <p:cNvPr id="3" name="TextBox 2">
            <a:extLst>
              <a:ext uri="{FF2B5EF4-FFF2-40B4-BE49-F238E27FC236}">
                <a16:creationId xmlns:a16="http://schemas.microsoft.com/office/drawing/2014/main" id="{0FEEB37E-AF16-1866-3304-B41F367FA5E1}"/>
              </a:ext>
            </a:extLst>
          </p:cNvPr>
          <p:cNvSpPr txBox="1"/>
          <p:nvPr/>
        </p:nvSpPr>
        <p:spPr>
          <a:xfrm>
            <a:off x="3827991" y="42311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580780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F3251-BFD1-0436-EE81-B2CC61257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58C1B-CB6A-7FAA-DFC9-829B84E95751}"/>
              </a:ext>
            </a:extLst>
          </p:cNvPr>
          <p:cNvSpPr>
            <a:spLocks noGrp="1"/>
          </p:cNvSpPr>
          <p:nvPr>
            <p:ph type="title"/>
          </p:nvPr>
        </p:nvSpPr>
        <p:spPr>
          <a:xfrm>
            <a:off x="1787687" y="2025499"/>
            <a:ext cx="8616626" cy="3450327"/>
          </a:xfrm>
        </p:spPr>
        <p:txBody>
          <a:bodyPr>
            <a:noAutofit/>
          </a:bodyPr>
          <a:lstStyle/>
          <a:p>
            <a:r>
              <a:rPr lang="ar-EG" sz="6000" b="0" dirty="0"/>
              <a:t>لَآ إِلَـٰهَ إِلَّا هُوَ يُحْىِۦ وَيُمِيتُۖ رَبُّكُمْ وَرَبُّ ءَابَآئِكُمُ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5D284A-5F73-0AE4-4C77-159558DE5E71}"/>
              </a:ext>
            </a:extLst>
          </p:cNvPr>
          <p:cNvSpPr txBox="1"/>
          <p:nvPr/>
        </p:nvSpPr>
        <p:spPr>
          <a:xfrm>
            <a:off x="1936368" y="4480199"/>
            <a:ext cx="8319264" cy="707886"/>
          </a:xfrm>
          <a:prstGeom prst="rect">
            <a:avLst/>
          </a:prstGeom>
          <a:noFill/>
        </p:spPr>
        <p:txBody>
          <a:bodyPr wrap="square">
            <a:spAutoFit/>
          </a:bodyPr>
          <a:lstStyle/>
          <a:p>
            <a:pPr algn="ctr" fontAlgn="base"/>
            <a:r>
              <a:rPr lang="en-US" sz="2000" dirty="0"/>
              <a:t>There is no god but He: It is He Who gives life and gives death,- The Lord and Cherisher to you and your earliest ancestors.</a:t>
            </a:r>
          </a:p>
        </p:txBody>
      </p:sp>
      <p:sp>
        <p:nvSpPr>
          <p:cNvPr id="3" name="TextBox 2">
            <a:extLst>
              <a:ext uri="{FF2B5EF4-FFF2-40B4-BE49-F238E27FC236}">
                <a16:creationId xmlns:a16="http://schemas.microsoft.com/office/drawing/2014/main" id="{20A89D04-0887-FA6C-A8B3-8362FD5DF180}"/>
              </a:ext>
            </a:extLst>
          </p:cNvPr>
          <p:cNvSpPr txBox="1"/>
          <p:nvPr/>
        </p:nvSpPr>
        <p:spPr>
          <a:xfrm>
            <a:off x="3165261" y="42563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523947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66623-CFEA-9CC4-FE68-CFBBD6C4E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A4333-B41E-1806-42CA-AD445C9D5238}"/>
              </a:ext>
            </a:extLst>
          </p:cNvPr>
          <p:cNvSpPr>
            <a:spLocks noGrp="1"/>
          </p:cNvSpPr>
          <p:nvPr>
            <p:ph type="title"/>
          </p:nvPr>
        </p:nvSpPr>
        <p:spPr>
          <a:xfrm>
            <a:off x="1787687" y="2050666"/>
            <a:ext cx="8616626" cy="3450327"/>
          </a:xfrm>
        </p:spPr>
        <p:txBody>
          <a:bodyPr>
            <a:noAutofit/>
          </a:bodyPr>
          <a:lstStyle/>
          <a:p>
            <a:r>
              <a:rPr lang="ar-EG" sz="6000" b="0" dirty="0"/>
              <a:t>بَلْ هُمْ فِى شَكٍّۢ يَلْعَبُونَ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E30330-672F-7079-3AE4-A0AAF47AEC3D}"/>
              </a:ext>
            </a:extLst>
          </p:cNvPr>
          <p:cNvSpPr txBox="1"/>
          <p:nvPr/>
        </p:nvSpPr>
        <p:spPr>
          <a:xfrm>
            <a:off x="1936368" y="4189146"/>
            <a:ext cx="8319264" cy="400110"/>
          </a:xfrm>
          <a:prstGeom prst="rect">
            <a:avLst/>
          </a:prstGeom>
          <a:noFill/>
        </p:spPr>
        <p:txBody>
          <a:bodyPr wrap="square">
            <a:spAutoFit/>
          </a:bodyPr>
          <a:lstStyle/>
          <a:p>
            <a:pPr algn="ctr" fontAlgn="base"/>
            <a:r>
              <a:rPr lang="en-US" sz="2000" dirty="0"/>
              <a:t>Yet they play about in doubt.</a:t>
            </a:r>
          </a:p>
        </p:txBody>
      </p:sp>
      <p:sp>
        <p:nvSpPr>
          <p:cNvPr id="3" name="TextBox 2">
            <a:extLst>
              <a:ext uri="{FF2B5EF4-FFF2-40B4-BE49-F238E27FC236}">
                <a16:creationId xmlns:a16="http://schemas.microsoft.com/office/drawing/2014/main" id="{36FF468C-2EB1-2CB8-9BC8-53100FB881C1}"/>
              </a:ext>
            </a:extLst>
          </p:cNvPr>
          <p:cNvSpPr txBox="1"/>
          <p:nvPr/>
        </p:nvSpPr>
        <p:spPr>
          <a:xfrm>
            <a:off x="3098149" y="38813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500872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30397-23A4-54F5-6B63-4A37091AD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199C1-26C2-3B29-89C5-A1F4D2B6A855}"/>
              </a:ext>
            </a:extLst>
          </p:cNvPr>
          <p:cNvSpPr>
            <a:spLocks noGrp="1"/>
          </p:cNvSpPr>
          <p:nvPr>
            <p:ph type="title"/>
          </p:nvPr>
        </p:nvSpPr>
        <p:spPr>
          <a:xfrm>
            <a:off x="1787687" y="2050666"/>
            <a:ext cx="8616626" cy="3450327"/>
          </a:xfrm>
        </p:spPr>
        <p:txBody>
          <a:bodyPr>
            <a:noAutofit/>
          </a:bodyPr>
          <a:lstStyle/>
          <a:p>
            <a:r>
              <a:rPr lang="ar-EG" sz="6000" b="0" dirty="0"/>
              <a:t>فَٱرْتَقِبْ يَوْمَ تَأْتِى ٱلسَّمَآءُ بِدُخَانٍۢ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266746-3AD6-B2B9-1F78-51120EE80556}"/>
              </a:ext>
            </a:extLst>
          </p:cNvPr>
          <p:cNvSpPr txBox="1"/>
          <p:nvPr/>
        </p:nvSpPr>
        <p:spPr>
          <a:xfrm>
            <a:off x="1936368" y="4189146"/>
            <a:ext cx="8319264" cy="707886"/>
          </a:xfrm>
          <a:prstGeom prst="rect">
            <a:avLst/>
          </a:prstGeom>
          <a:noFill/>
        </p:spPr>
        <p:txBody>
          <a:bodyPr wrap="square">
            <a:spAutoFit/>
          </a:bodyPr>
          <a:lstStyle/>
          <a:p>
            <a:pPr algn="ctr" fontAlgn="base"/>
            <a:r>
              <a:rPr lang="en-US" sz="2000" dirty="0"/>
              <a:t>Then watch thou for the Day that the sky will bring forth a kind of smoke (or mist) plainly visible,</a:t>
            </a:r>
          </a:p>
        </p:txBody>
      </p:sp>
      <p:sp>
        <p:nvSpPr>
          <p:cNvPr id="3" name="TextBox 2">
            <a:extLst>
              <a:ext uri="{FF2B5EF4-FFF2-40B4-BE49-F238E27FC236}">
                <a16:creationId xmlns:a16="http://schemas.microsoft.com/office/drawing/2014/main" id="{DD1071CE-B9E1-4B2F-DC0F-FBB40A33379C}"/>
              </a:ext>
            </a:extLst>
          </p:cNvPr>
          <p:cNvSpPr txBox="1"/>
          <p:nvPr/>
        </p:nvSpPr>
        <p:spPr>
          <a:xfrm>
            <a:off x="1370017" y="38813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0701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0FDD-B45E-EDC5-4C56-C9A931827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8B360-3B0B-44C0-20A2-9EB05E864742}"/>
              </a:ext>
            </a:extLst>
          </p:cNvPr>
          <p:cNvSpPr>
            <a:spLocks noGrp="1"/>
          </p:cNvSpPr>
          <p:nvPr>
            <p:ph type="title"/>
          </p:nvPr>
        </p:nvSpPr>
        <p:spPr>
          <a:xfrm>
            <a:off x="1787687" y="2008721"/>
            <a:ext cx="8616626" cy="3450327"/>
          </a:xfrm>
        </p:spPr>
        <p:txBody>
          <a:bodyPr>
            <a:noAutofit/>
          </a:bodyPr>
          <a:lstStyle/>
          <a:p>
            <a:r>
              <a:rPr lang="ar-EG" sz="6000" b="0" dirty="0"/>
              <a:t>لَهُۥ مَا فِى ٱلسَّمَـٰوَٰتِ وَمَا فِى ٱلْأَرْضِۖ وَهُوَ ٱلْعَلِىُّ ٱلْعَظِيمُ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04BB75-F711-A38A-6145-50A345324AB9}"/>
              </a:ext>
            </a:extLst>
          </p:cNvPr>
          <p:cNvSpPr txBox="1"/>
          <p:nvPr/>
        </p:nvSpPr>
        <p:spPr>
          <a:xfrm>
            <a:off x="1936368" y="4519410"/>
            <a:ext cx="8319264" cy="707886"/>
          </a:xfrm>
          <a:prstGeom prst="rect">
            <a:avLst/>
          </a:prstGeom>
          <a:noFill/>
        </p:spPr>
        <p:txBody>
          <a:bodyPr wrap="square">
            <a:spAutoFit/>
          </a:bodyPr>
          <a:lstStyle/>
          <a:p>
            <a:pPr algn="ctr" fontAlgn="base"/>
            <a:r>
              <a:rPr lang="en-US" sz="2000" dirty="0"/>
              <a:t>To Him belongs all that is in the heavens and on earth: and He is Most High, Most Great.</a:t>
            </a:r>
          </a:p>
        </p:txBody>
      </p:sp>
      <p:sp>
        <p:nvSpPr>
          <p:cNvPr id="3" name="TextBox 2">
            <a:extLst>
              <a:ext uri="{FF2B5EF4-FFF2-40B4-BE49-F238E27FC236}">
                <a16:creationId xmlns:a16="http://schemas.microsoft.com/office/drawing/2014/main" id="{1D211401-2B12-3D10-8C39-AEBB30B8E80F}"/>
              </a:ext>
            </a:extLst>
          </p:cNvPr>
          <p:cNvSpPr txBox="1"/>
          <p:nvPr/>
        </p:nvSpPr>
        <p:spPr>
          <a:xfrm>
            <a:off x="3556385" y="42787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06498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1F28-3D15-21C8-7FAC-F9DBCB56C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4A52F-A6F9-FE3F-F80E-02345D9329E3}"/>
              </a:ext>
            </a:extLst>
          </p:cNvPr>
          <p:cNvSpPr>
            <a:spLocks noGrp="1"/>
          </p:cNvSpPr>
          <p:nvPr>
            <p:ph type="title"/>
          </p:nvPr>
        </p:nvSpPr>
        <p:spPr>
          <a:xfrm>
            <a:off x="1787687" y="2050666"/>
            <a:ext cx="8616626" cy="3450327"/>
          </a:xfrm>
        </p:spPr>
        <p:txBody>
          <a:bodyPr>
            <a:noAutofit/>
          </a:bodyPr>
          <a:lstStyle/>
          <a:p>
            <a:r>
              <a:rPr lang="ar-EG" sz="6000" b="0" dirty="0"/>
              <a:t>يَغْشَى ٱلنَّاسَۖ هَـٰذَا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F8620E-83A6-18E1-3291-A785DDCFF8B4}"/>
              </a:ext>
            </a:extLst>
          </p:cNvPr>
          <p:cNvSpPr txBox="1"/>
          <p:nvPr/>
        </p:nvSpPr>
        <p:spPr>
          <a:xfrm>
            <a:off x="1936368" y="4234609"/>
            <a:ext cx="8319264" cy="400110"/>
          </a:xfrm>
          <a:prstGeom prst="rect">
            <a:avLst/>
          </a:prstGeom>
          <a:noFill/>
        </p:spPr>
        <p:txBody>
          <a:bodyPr wrap="square">
            <a:spAutoFit/>
          </a:bodyPr>
          <a:lstStyle/>
          <a:p>
            <a:pPr algn="ctr" fontAlgn="base"/>
            <a:r>
              <a:rPr lang="en-US" sz="2000" dirty="0"/>
              <a:t>Enveloping the people: this will be a Penalty Grievous.</a:t>
            </a:r>
          </a:p>
        </p:txBody>
      </p:sp>
      <p:sp>
        <p:nvSpPr>
          <p:cNvPr id="3" name="TextBox 2">
            <a:extLst>
              <a:ext uri="{FF2B5EF4-FFF2-40B4-BE49-F238E27FC236}">
                <a16:creationId xmlns:a16="http://schemas.microsoft.com/office/drawing/2014/main" id="{4C3EEC8D-CDF3-30C9-7B3B-5493C976FA34}"/>
              </a:ext>
            </a:extLst>
          </p:cNvPr>
          <p:cNvSpPr txBox="1"/>
          <p:nvPr/>
        </p:nvSpPr>
        <p:spPr>
          <a:xfrm>
            <a:off x="2359918" y="39268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64960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F4EC-B759-293D-F9A9-E3F1D0460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4385A-FF10-E59F-C19C-3C1E51E64A57}"/>
              </a:ext>
            </a:extLst>
          </p:cNvPr>
          <p:cNvSpPr>
            <a:spLocks noGrp="1"/>
          </p:cNvSpPr>
          <p:nvPr>
            <p:ph type="title"/>
          </p:nvPr>
        </p:nvSpPr>
        <p:spPr>
          <a:xfrm>
            <a:off x="1787687" y="2050666"/>
            <a:ext cx="8616626" cy="3450327"/>
          </a:xfrm>
        </p:spPr>
        <p:txBody>
          <a:bodyPr>
            <a:noAutofit/>
          </a:bodyPr>
          <a:lstStyle/>
          <a:p>
            <a:r>
              <a:rPr lang="ar-EG" sz="6000" b="0" dirty="0"/>
              <a:t>رَّبَّنَا ٱكْشِفْ عَنَّا ٱلْعَذَابَ إِنَّا مُؤْمِنُونَ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B0562D-39F8-2F6D-F063-6B6C08762159}"/>
              </a:ext>
            </a:extLst>
          </p:cNvPr>
          <p:cNvSpPr txBox="1"/>
          <p:nvPr/>
        </p:nvSpPr>
        <p:spPr>
          <a:xfrm>
            <a:off x="1936368" y="4175886"/>
            <a:ext cx="8319264" cy="707886"/>
          </a:xfrm>
          <a:prstGeom prst="rect">
            <a:avLst/>
          </a:prstGeom>
          <a:noFill/>
        </p:spPr>
        <p:txBody>
          <a:bodyPr wrap="square">
            <a:spAutoFit/>
          </a:bodyPr>
          <a:lstStyle/>
          <a:p>
            <a:pPr algn="ctr" fontAlgn="base"/>
            <a:r>
              <a:rPr lang="en-US" sz="2000" dirty="0"/>
              <a:t>(They will say:) "Our Lord! remove the Penalty from us, for we do really believe!"</a:t>
            </a:r>
          </a:p>
        </p:txBody>
      </p:sp>
      <p:sp>
        <p:nvSpPr>
          <p:cNvPr id="3" name="TextBox 2">
            <a:extLst>
              <a:ext uri="{FF2B5EF4-FFF2-40B4-BE49-F238E27FC236}">
                <a16:creationId xmlns:a16="http://schemas.microsoft.com/office/drawing/2014/main" id="{86CEEF0E-5848-87D0-3ACA-451F665D371A}"/>
              </a:ext>
            </a:extLst>
          </p:cNvPr>
          <p:cNvSpPr txBox="1"/>
          <p:nvPr/>
        </p:nvSpPr>
        <p:spPr>
          <a:xfrm>
            <a:off x="1504241" y="37758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167651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97E58-67C7-5B54-1579-2D038F945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B7CE1-37FF-BF8F-CA74-7A64BD0DF405}"/>
              </a:ext>
            </a:extLst>
          </p:cNvPr>
          <p:cNvSpPr>
            <a:spLocks noGrp="1"/>
          </p:cNvSpPr>
          <p:nvPr>
            <p:ph type="title"/>
          </p:nvPr>
        </p:nvSpPr>
        <p:spPr>
          <a:xfrm>
            <a:off x="1787687" y="2075833"/>
            <a:ext cx="8616626" cy="3450327"/>
          </a:xfrm>
        </p:spPr>
        <p:txBody>
          <a:bodyPr>
            <a:noAutofit/>
          </a:bodyPr>
          <a:lstStyle/>
          <a:p>
            <a:r>
              <a:rPr lang="ar-EG" sz="6000" b="0" dirty="0"/>
              <a:t>أَنَّىٰ لَهُمُ ٱلذِّكْرَىٰ وَقَدْ جَآءَهُمْ رَسُولٌۭ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9EF9CA2-291B-E0DA-277E-8ED0AD34ACB9}"/>
              </a:ext>
            </a:extLst>
          </p:cNvPr>
          <p:cNvSpPr txBox="1"/>
          <p:nvPr/>
        </p:nvSpPr>
        <p:spPr>
          <a:xfrm>
            <a:off x="1936368" y="4679625"/>
            <a:ext cx="8319264" cy="707886"/>
          </a:xfrm>
          <a:prstGeom prst="rect">
            <a:avLst/>
          </a:prstGeom>
          <a:noFill/>
        </p:spPr>
        <p:txBody>
          <a:bodyPr wrap="square">
            <a:spAutoFit/>
          </a:bodyPr>
          <a:lstStyle/>
          <a:p>
            <a:pPr algn="ctr" fontAlgn="base"/>
            <a:r>
              <a:rPr lang="en-US" sz="2000" dirty="0"/>
              <a:t>How shall the message be (effectual) for them, seeing that an Messenger explaining things clearly has (already) come to them,-</a:t>
            </a:r>
          </a:p>
        </p:txBody>
      </p:sp>
      <p:sp>
        <p:nvSpPr>
          <p:cNvPr id="3" name="TextBox 2">
            <a:extLst>
              <a:ext uri="{FF2B5EF4-FFF2-40B4-BE49-F238E27FC236}">
                <a16:creationId xmlns:a16="http://schemas.microsoft.com/office/drawing/2014/main" id="{B69A980A-DC4D-6DA0-9ABB-E0A9F71BBC1A}"/>
              </a:ext>
            </a:extLst>
          </p:cNvPr>
          <p:cNvSpPr txBox="1"/>
          <p:nvPr/>
        </p:nvSpPr>
        <p:spPr>
          <a:xfrm>
            <a:off x="5027617" y="429755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605544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FC84-C4EB-C749-5678-1C08EFFD7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79594-3DB6-47A1-DB6A-45A82157CC1E}"/>
              </a:ext>
            </a:extLst>
          </p:cNvPr>
          <p:cNvSpPr>
            <a:spLocks noGrp="1"/>
          </p:cNvSpPr>
          <p:nvPr>
            <p:ph type="title"/>
          </p:nvPr>
        </p:nvSpPr>
        <p:spPr>
          <a:xfrm>
            <a:off x="1787687" y="2075833"/>
            <a:ext cx="8616626" cy="3450327"/>
          </a:xfrm>
        </p:spPr>
        <p:txBody>
          <a:bodyPr>
            <a:noAutofit/>
          </a:bodyPr>
          <a:lstStyle/>
          <a:p>
            <a:r>
              <a:rPr lang="ar-EG" sz="6000" b="0" dirty="0"/>
              <a:t>ثُمَّ تَوَلَّوْا۟ عَنْهُ وَقَالُوا۟ مُعَلَّمٌۭ مَّجْنُونٌ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5050C6D-0917-3556-0797-90933F2BADCE}"/>
              </a:ext>
            </a:extLst>
          </p:cNvPr>
          <p:cNvSpPr txBox="1"/>
          <p:nvPr/>
        </p:nvSpPr>
        <p:spPr>
          <a:xfrm>
            <a:off x="1856578" y="4217301"/>
            <a:ext cx="8319264" cy="400110"/>
          </a:xfrm>
          <a:prstGeom prst="rect">
            <a:avLst/>
          </a:prstGeom>
          <a:noFill/>
        </p:spPr>
        <p:txBody>
          <a:bodyPr wrap="square">
            <a:spAutoFit/>
          </a:bodyPr>
          <a:lstStyle/>
          <a:p>
            <a:pPr algn="ctr" fontAlgn="base"/>
            <a:r>
              <a:rPr lang="en-US" sz="2000" dirty="0"/>
              <a:t>Yet they turn away from him and say: "Tutored (by others), a man possessed!"</a:t>
            </a:r>
          </a:p>
        </p:txBody>
      </p:sp>
      <p:sp>
        <p:nvSpPr>
          <p:cNvPr id="3" name="TextBox 2">
            <a:extLst>
              <a:ext uri="{FF2B5EF4-FFF2-40B4-BE49-F238E27FC236}">
                <a16:creationId xmlns:a16="http://schemas.microsoft.com/office/drawing/2014/main" id="{72B656C9-0B0B-5300-CE56-1017A3B5AB83}"/>
              </a:ext>
            </a:extLst>
          </p:cNvPr>
          <p:cNvSpPr txBox="1"/>
          <p:nvPr/>
        </p:nvSpPr>
        <p:spPr>
          <a:xfrm>
            <a:off x="1856578" y="38009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722169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77F2E-F0D1-6066-1E06-9F6B6A277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E1902-FB48-120A-7C09-9AE262D750E3}"/>
              </a:ext>
            </a:extLst>
          </p:cNvPr>
          <p:cNvSpPr>
            <a:spLocks noGrp="1"/>
          </p:cNvSpPr>
          <p:nvPr>
            <p:ph type="title"/>
          </p:nvPr>
        </p:nvSpPr>
        <p:spPr>
          <a:xfrm>
            <a:off x="1787687" y="2075833"/>
            <a:ext cx="8616626" cy="3450327"/>
          </a:xfrm>
        </p:spPr>
        <p:txBody>
          <a:bodyPr>
            <a:noAutofit/>
          </a:bodyPr>
          <a:lstStyle/>
          <a:p>
            <a:r>
              <a:rPr lang="ar-EG" sz="6000" b="0" dirty="0"/>
              <a:t>إِنَّا كَاشِفُوا۟ ٱلْعَذَابِ قَلِيلًاۚ إِنَّكُمْ عَآئِدُونَ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2675CE-CD80-0501-AE16-178758B9C15E}"/>
              </a:ext>
            </a:extLst>
          </p:cNvPr>
          <p:cNvSpPr txBox="1"/>
          <p:nvPr/>
        </p:nvSpPr>
        <p:spPr>
          <a:xfrm>
            <a:off x="1856578" y="4217301"/>
            <a:ext cx="8319264" cy="707886"/>
          </a:xfrm>
          <a:prstGeom prst="rect">
            <a:avLst/>
          </a:prstGeom>
          <a:noFill/>
        </p:spPr>
        <p:txBody>
          <a:bodyPr wrap="square">
            <a:spAutoFit/>
          </a:bodyPr>
          <a:lstStyle/>
          <a:p>
            <a:pPr algn="ctr" fontAlgn="base"/>
            <a:r>
              <a:rPr lang="en-US" sz="2000" dirty="0"/>
              <a:t>We shall indeed remove the Penalty for a while, (but) truly ye will revert (to your ways).</a:t>
            </a:r>
          </a:p>
        </p:txBody>
      </p:sp>
      <p:sp>
        <p:nvSpPr>
          <p:cNvPr id="3" name="TextBox 2">
            <a:extLst>
              <a:ext uri="{FF2B5EF4-FFF2-40B4-BE49-F238E27FC236}">
                <a16:creationId xmlns:a16="http://schemas.microsoft.com/office/drawing/2014/main" id="{3DDF772A-AA41-E1B3-DB22-368CFA72350F}"/>
              </a:ext>
            </a:extLst>
          </p:cNvPr>
          <p:cNvSpPr txBox="1"/>
          <p:nvPr/>
        </p:nvSpPr>
        <p:spPr>
          <a:xfrm>
            <a:off x="1445518" y="38243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39560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5810-6919-1E63-2FF4-DCFBE2FF0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144F8-5217-0F49-7188-5AAD551DF701}"/>
              </a:ext>
            </a:extLst>
          </p:cNvPr>
          <p:cNvSpPr>
            <a:spLocks noGrp="1"/>
          </p:cNvSpPr>
          <p:nvPr>
            <p:ph type="title"/>
          </p:nvPr>
        </p:nvSpPr>
        <p:spPr>
          <a:xfrm>
            <a:off x="1787687" y="2075833"/>
            <a:ext cx="8616626" cy="3450327"/>
          </a:xfrm>
        </p:spPr>
        <p:txBody>
          <a:bodyPr>
            <a:noAutofit/>
          </a:bodyPr>
          <a:lstStyle/>
          <a:p>
            <a:r>
              <a:rPr lang="ar-EG" sz="6000" b="0" dirty="0"/>
              <a:t>يَوْمَ نَبْطِشُ ٱلْبَطْشَةَ ٱلْكُبْرَىٰٓ إِنَّا مُنتَقِمُونَ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8F88F9-DEE7-0A4A-C412-EB16559E6038}"/>
              </a:ext>
            </a:extLst>
          </p:cNvPr>
          <p:cNvSpPr txBox="1"/>
          <p:nvPr/>
        </p:nvSpPr>
        <p:spPr>
          <a:xfrm>
            <a:off x="1936368" y="4517984"/>
            <a:ext cx="8319264" cy="707886"/>
          </a:xfrm>
          <a:prstGeom prst="rect">
            <a:avLst/>
          </a:prstGeom>
          <a:noFill/>
        </p:spPr>
        <p:txBody>
          <a:bodyPr wrap="square">
            <a:spAutoFit/>
          </a:bodyPr>
          <a:lstStyle/>
          <a:p>
            <a:pPr algn="ctr" fontAlgn="base"/>
            <a:r>
              <a:rPr lang="en-US" sz="2000" dirty="0"/>
              <a:t>One day We shall seize you with a mighty onslaught: We will indeed (then) exact Retribution!</a:t>
            </a:r>
          </a:p>
        </p:txBody>
      </p:sp>
      <p:sp>
        <p:nvSpPr>
          <p:cNvPr id="3" name="TextBox 2">
            <a:extLst>
              <a:ext uri="{FF2B5EF4-FFF2-40B4-BE49-F238E27FC236}">
                <a16:creationId xmlns:a16="http://schemas.microsoft.com/office/drawing/2014/main" id="{8070770D-435B-DEF7-C23B-063EDF82ACA1}"/>
              </a:ext>
            </a:extLst>
          </p:cNvPr>
          <p:cNvSpPr txBox="1"/>
          <p:nvPr/>
        </p:nvSpPr>
        <p:spPr>
          <a:xfrm>
            <a:off x="4650112" y="42941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831272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ABA7-89C5-7D16-5C97-19CC0ACB8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90C4C-5A56-4C30-E327-5493AF646A7B}"/>
              </a:ext>
            </a:extLst>
          </p:cNvPr>
          <p:cNvSpPr>
            <a:spLocks noGrp="1"/>
          </p:cNvSpPr>
          <p:nvPr>
            <p:ph type="title"/>
          </p:nvPr>
        </p:nvSpPr>
        <p:spPr>
          <a:xfrm>
            <a:off x="1787687" y="2075833"/>
            <a:ext cx="8616626" cy="3450327"/>
          </a:xfrm>
        </p:spPr>
        <p:txBody>
          <a:bodyPr>
            <a:noAutofit/>
          </a:bodyPr>
          <a:lstStyle/>
          <a:p>
            <a:r>
              <a:rPr lang="ar-EG" sz="6000" b="0" dirty="0"/>
              <a:t>وَلَقَدْ فَتَنَّا قَبْلَهُمْ قَوْمَ فِرْعَوْنَ وَجَآءَهُمْ رَسُولٌۭ كَرِيمٌ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65951B-FCC1-39E3-814E-B09941BDC0C5}"/>
              </a:ext>
            </a:extLst>
          </p:cNvPr>
          <p:cNvSpPr txBox="1"/>
          <p:nvPr/>
        </p:nvSpPr>
        <p:spPr>
          <a:xfrm>
            <a:off x="1936368" y="4671872"/>
            <a:ext cx="8319264" cy="707886"/>
          </a:xfrm>
          <a:prstGeom prst="rect">
            <a:avLst/>
          </a:prstGeom>
          <a:noFill/>
        </p:spPr>
        <p:txBody>
          <a:bodyPr wrap="square">
            <a:spAutoFit/>
          </a:bodyPr>
          <a:lstStyle/>
          <a:p>
            <a:pPr algn="ctr" fontAlgn="base"/>
            <a:r>
              <a:rPr lang="en-US" sz="2000" dirty="0"/>
              <a:t>We did, before them, try the people of Pharaoh: there came to them a messenger most </a:t>
            </a:r>
            <a:r>
              <a:rPr lang="en-US" sz="2000" dirty="0" err="1"/>
              <a:t>honourable</a:t>
            </a:r>
            <a:r>
              <a:rPr lang="en-US" sz="2000" dirty="0"/>
              <a:t>,</a:t>
            </a:r>
          </a:p>
        </p:txBody>
      </p:sp>
      <p:sp>
        <p:nvSpPr>
          <p:cNvPr id="3" name="TextBox 2">
            <a:extLst>
              <a:ext uri="{FF2B5EF4-FFF2-40B4-BE49-F238E27FC236}">
                <a16:creationId xmlns:a16="http://schemas.microsoft.com/office/drawing/2014/main" id="{504979F8-0EDC-846D-F89F-D73646F02EC1}"/>
              </a:ext>
            </a:extLst>
          </p:cNvPr>
          <p:cNvSpPr txBox="1"/>
          <p:nvPr/>
        </p:nvSpPr>
        <p:spPr>
          <a:xfrm>
            <a:off x="4121606" y="43640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717874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B8D7-DD2F-4989-0F28-0B048BC3A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D9864-BFA5-4B54-D199-247A47001E2B}"/>
              </a:ext>
            </a:extLst>
          </p:cNvPr>
          <p:cNvSpPr>
            <a:spLocks noGrp="1"/>
          </p:cNvSpPr>
          <p:nvPr>
            <p:ph type="title"/>
          </p:nvPr>
        </p:nvSpPr>
        <p:spPr>
          <a:xfrm>
            <a:off x="1787687" y="2075833"/>
            <a:ext cx="8616626" cy="3450327"/>
          </a:xfrm>
        </p:spPr>
        <p:txBody>
          <a:bodyPr>
            <a:noAutofit/>
          </a:bodyPr>
          <a:lstStyle/>
          <a:p>
            <a:r>
              <a:rPr lang="ar-EG" sz="6000" b="0" dirty="0"/>
              <a:t>أَنْ أَدُّوٓا۟ إِلَىَّ عِبَادَ ٱللَّهِ ۖ إِنِّى لَكُمْ رَسُولٌ أَمِينٌۭ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4D7659-8F55-5EA7-1004-F6FAB77D5BC8}"/>
              </a:ext>
            </a:extLst>
          </p:cNvPr>
          <p:cNvSpPr txBox="1"/>
          <p:nvPr/>
        </p:nvSpPr>
        <p:spPr>
          <a:xfrm>
            <a:off x="1936368" y="4671872"/>
            <a:ext cx="8319264" cy="707886"/>
          </a:xfrm>
          <a:prstGeom prst="rect">
            <a:avLst/>
          </a:prstGeom>
          <a:noFill/>
        </p:spPr>
        <p:txBody>
          <a:bodyPr wrap="square">
            <a:spAutoFit/>
          </a:bodyPr>
          <a:lstStyle/>
          <a:p>
            <a:pPr algn="ctr" fontAlgn="base"/>
            <a:r>
              <a:rPr lang="en-US" sz="2000" dirty="0"/>
              <a:t>Saying: "Restore to me the Servants of Allah: I am to you an messenger worthy of all trust;</a:t>
            </a:r>
          </a:p>
        </p:txBody>
      </p:sp>
      <p:sp>
        <p:nvSpPr>
          <p:cNvPr id="3" name="TextBox 2">
            <a:extLst>
              <a:ext uri="{FF2B5EF4-FFF2-40B4-BE49-F238E27FC236}">
                <a16:creationId xmlns:a16="http://schemas.microsoft.com/office/drawing/2014/main" id="{51202452-6755-B30B-92CF-499977F900BE}"/>
              </a:ext>
            </a:extLst>
          </p:cNvPr>
          <p:cNvSpPr txBox="1"/>
          <p:nvPr/>
        </p:nvSpPr>
        <p:spPr>
          <a:xfrm>
            <a:off x="5027617" y="42885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65312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F62C-D5AD-89C0-F068-98B2ADA93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FEAC2-9CF6-7BD1-5A35-C4C9F094C934}"/>
              </a:ext>
            </a:extLst>
          </p:cNvPr>
          <p:cNvSpPr>
            <a:spLocks noGrp="1"/>
          </p:cNvSpPr>
          <p:nvPr>
            <p:ph type="title"/>
          </p:nvPr>
        </p:nvSpPr>
        <p:spPr>
          <a:xfrm>
            <a:off x="1787687" y="2075833"/>
            <a:ext cx="8616626" cy="3450327"/>
          </a:xfrm>
        </p:spPr>
        <p:txBody>
          <a:bodyPr>
            <a:noAutofit/>
          </a:bodyPr>
          <a:lstStyle/>
          <a:p>
            <a:r>
              <a:rPr lang="ar-EG" sz="6000" b="0" dirty="0"/>
              <a:t>وَأَن لَّا تَعْلُوا۟ عَلَى ٱللَّهِ ۖ إِنِّىٓ ءَاتِيكُم بِسُلْطَـٰنٍۢ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624AEAD-0F1C-5971-080B-2C282BAC5727}"/>
              </a:ext>
            </a:extLst>
          </p:cNvPr>
          <p:cNvSpPr txBox="1"/>
          <p:nvPr/>
        </p:nvSpPr>
        <p:spPr>
          <a:xfrm>
            <a:off x="1936368" y="4671872"/>
            <a:ext cx="8319264" cy="707886"/>
          </a:xfrm>
          <a:prstGeom prst="rect">
            <a:avLst/>
          </a:prstGeom>
          <a:noFill/>
        </p:spPr>
        <p:txBody>
          <a:bodyPr wrap="square">
            <a:spAutoFit/>
          </a:bodyPr>
          <a:lstStyle/>
          <a:p>
            <a:pPr algn="ctr" fontAlgn="base"/>
            <a:r>
              <a:rPr lang="en-US" sz="2000" dirty="0"/>
              <a:t>"And be not arrogant as against Allah: for I come to you with authority manifest.</a:t>
            </a:r>
          </a:p>
        </p:txBody>
      </p:sp>
      <p:sp>
        <p:nvSpPr>
          <p:cNvPr id="3" name="TextBox 2">
            <a:extLst>
              <a:ext uri="{FF2B5EF4-FFF2-40B4-BE49-F238E27FC236}">
                <a16:creationId xmlns:a16="http://schemas.microsoft.com/office/drawing/2014/main" id="{1F29FD7A-6103-E446-7780-F4809B69E31D}"/>
              </a:ext>
            </a:extLst>
          </p:cNvPr>
          <p:cNvSpPr txBox="1"/>
          <p:nvPr/>
        </p:nvSpPr>
        <p:spPr>
          <a:xfrm>
            <a:off x="4062883" y="42885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39606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98FC4-8A70-5DA3-761B-02D9D814C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8FDE4-E579-B6E9-43DC-782C2F09DFB4}"/>
              </a:ext>
            </a:extLst>
          </p:cNvPr>
          <p:cNvSpPr>
            <a:spLocks noGrp="1"/>
          </p:cNvSpPr>
          <p:nvPr>
            <p:ph type="title"/>
          </p:nvPr>
        </p:nvSpPr>
        <p:spPr>
          <a:xfrm>
            <a:off x="1787687" y="2033888"/>
            <a:ext cx="8616626" cy="3450327"/>
          </a:xfrm>
        </p:spPr>
        <p:txBody>
          <a:bodyPr>
            <a:noAutofit/>
          </a:bodyPr>
          <a:lstStyle/>
          <a:p>
            <a:r>
              <a:rPr lang="ar-EG" sz="6000" b="0" dirty="0"/>
              <a:t>وَإِنِّى عُذْتُ بِرَبِّى وَرَبِّكُمْ أَن تَرْجُمُونِ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0A193D-798F-E462-1511-34B5474ED411}"/>
              </a:ext>
            </a:extLst>
          </p:cNvPr>
          <p:cNvSpPr txBox="1"/>
          <p:nvPr/>
        </p:nvSpPr>
        <p:spPr>
          <a:xfrm>
            <a:off x="1936368" y="4629927"/>
            <a:ext cx="8319264" cy="707886"/>
          </a:xfrm>
          <a:prstGeom prst="rect">
            <a:avLst/>
          </a:prstGeom>
          <a:noFill/>
        </p:spPr>
        <p:txBody>
          <a:bodyPr wrap="square">
            <a:spAutoFit/>
          </a:bodyPr>
          <a:lstStyle/>
          <a:p>
            <a:pPr algn="ctr" fontAlgn="base"/>
            <a:r>
              <a:rPr lang="en-US" sz="2000" dirty="0"/>
              <a:t>"For me, I have sought safety with my Lord and your Lord, against your injuring me.</a:t>
            </a:r>
          </a:p>
        </p:txBody>
      </p:sp>
      <p:sp>
        <p:nvSpPr>
          <p:cNvPr id="3" name="TextBox 2">
            <a:extLst>
              <a:ext uri="{FF2B5EF4-FFF2-40B4-BE49-F238E27FC236}">
                <a16:creationId xmlns:a16="http://schemas.microsoft.com/office/drawing/2014/main" id="{8D185A2D-BAF8-45F6-4867-8DF8F37C4793}"/>
              </a:ext>
            </a:extLst>
          </p:cNvPr>
          <p:cNvSpPr txBox="1"/>
          <p:nvPr/>
        </p:nvSpPr>
        <p:spPr>
          <a:xfrm>
            <a:off x="4574611" y="42550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3408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840EB-EB5F-1F59-ADDF-3E6B87923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B735B-8384-B7CE-4796-BF933042B9BB}"/>
              </a:ext>
            </a:extLst>
          </p:cNvPr>
          <p:cNvSpPr>
            <a:spLocks noGrp="1"/>
          </p:cNvSpPr>
          <p:nvPr>
            <p:ph type="title"/>
          </p:nvPr>
        </p:nvSpPr>
        <p:spPr>
          <a:xfrm>
            <a:off x="1787687" y="1505381"/>
            <a:ext cx="8616626" cy="3450327"/>
          </a:xfrm>
        </p:spPr>
        <p:txBody>
          <a:bodyPr>
            <a:noAutofit/>
          </a:bodyPr>
          <a:lstStyle/>
          <a:p>
            <a:r>
              <a:rPr lang="ar-EG" sz="6000" b="0" dirty="0"/>
              <a:t>تَكَادُ ٱلسَّمَـٰوَٰتُ يَتَفَطَّرْنَ مِن فَوْقِهِنَّ ۚ وَٱلْمَلَـٰٓئِكَةُ يُسَبِّحُونَ بِحَمْدِ رَبِّهِمْ وَيَسْتَغْفِرُونَ لِمَن فِى ٱلْأَرْضِۗ أَلَآ إِنَّ ٱللَّهَ هُوَ ٱلْغَفُورُ ٱلرَّحِيمُ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7AC9028-44C5-F5B5-9B04-A7F95D617E83}"/>
              </a:ext>
            </a:extLst>
          </p:cNvPr>
          <p:cNvSpPr txBox="1"/>
          <p:nvPr/>
        </p:nvSpPr>
        <p:spPr>
          <a:xfrm>
            <a:off x="1936368" y="4796247"/>
            <a:ext cx="8319264" cy="1015663"/>
          </a:xfrm>
          <a:prstGeom prst="rect">
            <a:avLst/>
          </a:prstGeom>
          <a:noFill/>
        </p:spPr>
        <p:txBody>
          <a:bodyPr wrap="square">
            <a:spAutoFit/>
          </a:bodyPr>
          <a:lstStyle/>
          <a:p>
            <a:pPr algn="ctr" fontAlgn="base"/>
            <a:r>
              <a:rPr lang="en-US" sz="2000" dirty="0"/>
              <a:t>The heavens are almost rent asunder from above them (by Him Glory): and the angels celebrate the Praises of their Lord, and pray for forgiveness for (all) beings on earth: Behold! Verily Allah is He, the Oft-Forgiving, Most Merciful.</a:t>
            </a:r>
          </a:p>
        </p:txBody>
      </p:sp>
      <p:sp>
        <p:nvSpPr>
          <p:cNvPr id="3" name="TextBox 2">
            <a:extLst>
              <a:ext uri="{FF2B5EF4-FFF2-40B4-BE49-F238E27FC236}">
                <a16:creationId xmlns:a16="http://schemas.microsoft.com/office/drawing/2014/main" id="{D58EDC68-6C0F-5DE2-96D4-BE5FA66AAC9A}"/>
              </a:ext>
            </a:extLst>
          </p:cNvPr>
          <p:cNvSpPr txBox="1"/>
          <p:nvPr/>
        </p:nvSpPr>
        <p:spPr>
          <a:xfrm>
            <a:off x="3136935" y="46037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8962427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8A3C7-EAE9-B382-8EEA-8EE807C60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9649A-9122-4F31-3BE9-ABB5C637C7A7}"/>
              </a:ext>
            </a:extLst>
          </p:cNvPr>
          <p:cNvSpPr>
            <a:spLocks noGrp="1"/>
          </p:cNvSpPr>
          <p:nvPr>
            <p:ph type="title"/>
          </p:nvPr>
        </p:nvSpPr>
        <p:spPr>
          <a:xfrm>
            <a:off x="1787687" y="2033888"/>
            <a:ext cx="8616626" cy="3450327"/>
          </a:xfrm>
        </p:spPr>
        <p:txBody>
          <a:bodyPr>
            <a:noAutofit/>
          </a:bodyPr>
          <a:lstStyle/>
          <a:p>
            <a:r>
              <a:rPr lang="ar-EG" sz="6000" b="0" dirty="0"/>
              <a:t>وَإِن لَّمْ تُؤْمِنُوا۟ لِى فَٱعْتَزِلُونِ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D46D897-9062-DF4A-2869-DC836D47B049}"/>
              </a:ext>
            </a:extLst>
          </p:cNvPr>
          <p:cNvSpPr txBox="1"/>
          <p:nvPr/>
        </p:nvSpPr>
        <p:spPr>
          <a:xfrm>
            <a:off x="1936368" y="4175749"/>
            <a:ext cx="8319264" cy="400110"/>
          </a:xfrm>
          <a:prstGeom prst="rect">
            <a:avLst/>
          </a:prstGeom>
          <a:noFill/>
        </p:spPr>
        <p:txBody>
          <a:bodyPr wrap="square">
            <a:spAutoFit/>
          </a:bodyPr>
          <a:lstStyle/>
          <a:p>
            <a:pPr algn="ctr" fontAlgn="base"/>
            <a:r>
              <a:rPr lang="en-US" sz="2000" dirty="0"/>
              <a:t>"If ye believe me not, at least keep yourselves away from me."</a:t>
            </a:r>
          </a:p>
        </p:txBody>
      </p:sp>
      <p:sp>
        <p:nvSpPr>
          <p:cNvPr id="3" name="TextBox 2">
            <a:extLst>
              <a:ext uri="{FF2B5EF4-FFF2-40B4-BE49-F238E27FC236}">
                <a16:creationId xmlns:a16="http://schemas.microsoft.com/office/drawing/2014/main" id="{61706D1E-068C-5490-6003-0BD594750AA0}"/>
              </a:ext>
            </a:extLst>
          </p:cNvPr>
          <p:cNvSpPr txBox="1"/>
          <p:nvPr/>
        </p:nvSpPr>
        <p:spPr>
          <a:xfrm>
            <a:off x="2385085" y="38679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6013660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E636-C8BB-5F22-A1F4-411D5D3B6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CE700-F770-6865-5F4B-B47BA240E977}"/>
              </a:ext>
            </a:extLst>
          </p:cNvPr>
          <p:cNvSpPr>
            <a:spLocks noGrp="1"/>
          </p:cNvSpPr>
          <p:nvPr>
            <p:ph type="title"/>
          </p:nvPr>
        </p:nvSpPr>
        <p:spPr>
          <a:xfrm>
            <a:off x="1787687" y="2033888"/>
            <a:ext cx="8616626" cy="3450327"/>
          </a:xfrm>
        </p:spPr>
        <p:txBody>
          <a:bodyPr>
            <a:noAutofit/>
          </a:bodyPr>
          <a:lstStyle/>
          <a:p>
            <a:r>
              <a:rPr lang="ar-EG" sz="6000" b="0" dirty="0"/>
              <a:t>فَدَعَا رَبَّهُۥٓ أَنَّ هَـٰٓؤُلَآءِ قَوْمٌۭ مُّجْرِمُونَ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10D4754-ED70-FD66-1C62-A81BB7C6F322}"/>
              </a:ext>
            </a:extLst>
          </p:cNvPr>
          <p:cNvSpPr txBox="1"/>
          <p:nvPr/>
        </p:nvSpPr>
        <p:spPr>
          <a:xfrm>
            <a:off x="1936368" y="4200916"/>
            <a:ext cx="8319264" cy="707886"/>
          </a:xfrm>
          <a:prstGeom prst="rect">
            <a:avLst/>
          </a:prstGeom>
          <a:noFill/>
        </p:spPr>
        <p:txBody>
          <a:bodyPr wrap="square">
            <a:spAutoFit/>
          </a:bodyPr>
          <a:lstStyle/>
          <a:p>
            <a:pPr algn="ctr" fontAlgn="base"/>
            <a:r>
              <a:rPr lang="en-US" sz="2000" dirty="0"/>
              <a:t>(But they were aggressive:) then he cried to his Lord: "These are indeed a people given to sin."</a:t>
            </a:r>
          </a:p>
        </p:txBody>
      </p:sp>
      <p:sp>
        <p:nvSpPr>
          <p:cNvPr id="3" name="TextBox 2">
            <a:extLst>
              <a:ext uri="{FF2B5EF4-FFF2-40B4-BE49-F238E27FC236}">
                <a16:creationId xmlns:a16="http://schemas.microsoft.com/office/drawing/2014/main" id="{10EB2BCE-C671-309E-0BB0-57E8359B2E53}"/>
              </a:ext>
            </a:extLst>
          </p:cNvPr>
          <p:cNvSpPr txBox="1"/>
          <p:nvPr/>
        </p:nvSpPr>
        <p:spPr>
          <a:xfrm>
            <a:off x="1669700" y="38679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144852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5A854-0A34-0A55-5E32-E064210F7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C1D2A-3611-87BD-8933-8F161DC1F69E}"/>
              </a:ext>
            </a:extLst>
          </p:cNvPr>
          <p:cNvSpPr>
            <a:spLocks noGrp="1"/>
          </p:cNvSpPr>
          <p:nvPr>
            <p:ph type="title"/>
          </p:nvPr>
        </p:nvSpPr>
        <p:spPr>
          <a:xfrm>
            <a:off x="1787687" y="2033888"/>
            <a:ext cx="8616626" cy="3450327"/>
          </a:xfrm>
        </p:spPr>
        <p:txBody>
          <a:bodyPr>
            <a:noAutofit/>
          </a:bodyPr>
          <a:lstStyle/>
          <a:p>
            <a:r>
              <a:rPr lang="ar-EG" sz="6000" b="0" dirty="0"/>
              <a:t>فَأَسْرِ بِعِبَادِى لَيْلًا إِنَّكُم مُّتَّبَعُونَ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A18A5B4-14F5-32C4-1A5A-E0F7182D6B09}"/>
              </a:ext>
            </a:extLst>
          </p:cNvPr>
          <p:cNvSpPr txBox="1"/>
          <p:nvPr/>
        </p:nvSpPr>
        <p:spPr>
          <a:xfrm>
            <a:off x="1936368" y="4200916"/>
            <a:ext cx="8319264" cy="707886"/>
          </a:xfrm>
          <a:prstGeom prst="rect">
            <a:avLst/>
          </a:prstGeom>
          <a:noFill/>
        </p:spPr>
        <p:txBody>
          <a:bodyPr wrap="square">
            <a:spAutoFit/>
          </a:bodyPr>
          <a:lstStyle/>
          <a:p>
            <a:pPr algn="ctr" fontAlgn="base"/>
            <a:r>
              <a:rPr lang="en-US" sz="2000" dirty="0"/>
              <a:t>(The reply came:) "March forth with My Servants by night: for ye are sure to be pursued.</a:t>
            </a:r>
          </a:p>
        </p:txBody>
      </p:sp>
      <p:sp>
        <p:nvSpPr>
          <p:cNvPr id="3" name="TextBox 2">
            <a:extLst>
              <a:ext uri="{FF2B5EF4-FFF2-40B4-BE49-F238E27FC236}">
                <a16:creationId xmlns:a16="http://schemas.microsoft.com/office/drawing/2014/main" id="{46951275-C808-3FE6-7D35-1E3A2FBB4DFC}"/>
              </a:ext>
            </a:extLst>
          </p:cNvPr>
          <p:cNvSpPr txBox="1"/>
          <p:nvPr/>
        </p:nvSpPr>
        <p:spPr>
          <a:xfrm>
            <a:off x="2114316" y="38158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654723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337D3-207D-8194-7FDA-E969D7E8C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A2A81-BE35-4FA8-BF53-CC15E44A951B}"/>
              </a:ext>
            </a:extLst>
          </p:cNvPr>
          <p:cNvSpPr>
            <a:spLocks noGrp="1"/>
          </p:cNvSpPr>
          <p:nvPr>
            <p:ph type="title"/>
          </p:nvPr>
        </p:nvSpPr>
        <p:spPr>
          <a:xfrm>
            <a:off x="1787687" y="2033888"/>
            <a:ext cx="8616626" cy="3450327"/>
          </a:xfrm>
        </p:spPr>
        <p:txBody>
          <a:bodyPr>
            <a:noAutofit/>
          </a:bodyPr>
          <a:lstStyle/>
          <a:p>
            <a:r>
              <a:rPr lang="ar-EG" sz="6000" b="0" dirty="0"/>
              <a:t>وَٱتْرُكِ ٱلْبَحْرَ رَهْوًاۖ إِنَّهُمْ جُندٌۭ مُّغْرَقُونَ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750A2C-CF87-E05F-90F6-C104480EF173}"/>
              </a:ext>
            </a:extLst>
          </p:cNvPr>
          <p:cNvSpPr txBox="1"/>
          <p:nvPr/>
        </p:nvSpPr>
        <p:spPr>
          <a:xfrm>
            <a:off x="1936368" y="4528086"/>
            <a:ext cx="8319264" cy="707886"/>
          </a:xfrm>
          <a:prstGeom prst="rect">
            <a:avLst/>
          </a:prstGeom>
          <a:noFill/>
        </p:spPr>
        <p:txBody>
          <a:bodyPr wrap="square">
            <a:spAutoFit/>
          </a:bodyPr>
          <a:lstStyle/>
          <a:p>
            <a:pPr algn="ctr" fontAlgn="base"/>
            <a:r>
              <a:rPr lang="en-US" sz="2000" dirty="0"/>
              <a:t>"And leave the sea as a furrow (divided): for they are a host (destined) to be drowned."</a:t>
            </a:r>
          </a:p>
        </p:txBody>
      </p:sp>
      <p:sp>
        <p:nvSpPr>
          <p:cNvPr id="3" name="TextBox 2">
            <a:extLst>
              <a:ext uri="{FF2B5EF4-FFF2-40B4-BE49-F238E27FC236}">
                <a16:creationId xmlns:a16="http://schemas.microsoft.com/office/drawing/2014/main" id="{F361C764-A717-AFEE-F4A1-B680D6E1E1E1}"/>
              </a:ext>
            </a:extLst>
          </p:cNvPr>
          <p:cNvSpPr txBox="1"/>
          <p:nvPr/>
        </p:nvSpPr>
        <p:spPr>
          <a:xfrm>
            <a:off x="4622624" y="42203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789775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ED61C-58FB-9E1A-84BE-D7B9F8BD85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C962A-6E96-103C-6288-15A42DAA75FC}"/>
              </a:ext>
            </a:extLst>
          </p:cNvPr>
          <p:cNvSpPr>
            <a:spLocks noGrp="1"/>
          </p:cNvSpPr>
          <p:nvPr>
            <p:ph type="title"/>
          </p:nvPr>
        </p:nvSpPr>
        <p:spPr>
          <a:xfrm>
            <a:off x="1787687" y="2033888"/>
            <a:ext cx="8616626" cy="3450327"/>
          </a:xfrm>
        </p:spPr>
        <p:txBody>
          <a:bodyPr>
            <a:noAutofit/>
          </a:bodyPr>
          <a:lstStyle/>
          <a:p>
            <a:r>
              <a:rPr lang="ar-EG" sz="6000" b="0" dirty="0"/>
              <a:t>كَمْ تَرَكُوا۟ مِن جَنَّـٰتٍۢ وَعُيُونٍۢ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1493D9-ECB5-65C6-CFBF-B8454B258DC3}"/>
              </a:ext>
            </a:extLst>
          </p:cNvPr>
          <p:cNvSpPr txBox="1"/>
          <p:nvPr/>
        </p:nvSpPr>
        <p:spPr>
          <a:xfrm>
            <a:off x="1936368" y="4200930"/>
            <a:ext cx="8319264" cy="400110"/>
          </a:xfrm>
          <a:prstGeom prst="rect">
            <a:avLst/>
          </a:prstGeom>
          <a:noFill/>
        </p:spPr>
        <p:txBody>
          <a:bodyPr wrap="square">
            <a:spAutoFit/>
          </a:bodyPr>
          <a:lstStyle/>
          <a:p>
            <a:pPr algn="ctr" fontAlgn="base"/>
            <a:r>
              <a:rPr lang="en-US" sz="2000" dirty="0"/>
              <a:t>How many were the gardens and springs they left behind,</a:t>
            </a:r>
          </a:p>
        </p:txBody>
      </p:sp>
      <p:sp>
        <p:nvSpPr>
          <p:cNvPr id="3" name="TextBox 2">
            <a:extLst>
              <a:ext uri="{FF2B5EF4-FFF2-40B4-BE49-F238E27FC236}">
                <a16:creationId xmlns:a16="http://schemas.microsoft.com/office/drawing/2014/main" id="{2E1C01DF-365C-2C18-8E84-F15B3A7146CE}"/>
              </a:ext>
            </a:extLst>
          </p:cNvPr>
          <p:cNvSpPr txBox="1"/>
          <p:nvPr/>
        </p:nvSpPr>
        <p:spPr>
          <a:xfrm>
            <a:off x="2407931" y="38181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111106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20F3D-2AC8-9823-A790-7F704159F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4FE13-B31B-A176-8D93-E943476AE043}"/>
              </a:ext>
            </a:extLst>
          </p:cNvPr>
          <p:cNvSpPr>
            <a:spLocks noGrp="1"/>
          </p:cNvSpPr>
          <p:nvPr>
            <p:ph type="title"/>
          </p:nvPr>
        </p:nvSpPr>
        <p:spPr>
          <a:xfrm>
            <a:off x="1787687" y="2033888"/>
            <a:ext cx="8616626" cy="3450327"/>
          </a:xfrm>
        </p:spPr>
        <p:txBody>
          <a:bodyPr>
            <a:noAutofit/>
          </a:bodyPr>
          <a:lstStyle/>
          <a:p>
            <a:r>
              <a:rPr lang="ar-EG" sz="6000" b="0" dirty="0"/>
              <a:t>وَزُرُوعٍۢ وَمَقَامٍۢ كَرِيمٍۢ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BB04FA-5645-1D65-98EA-EADDAD1D95EA}"/>
              </a:ext>
            </a:extLst>
          </p:cNvPr>
          <p:cNvSpPr txBox="1"/>
          <p:nvPr/>
        </p:nvSpPr>
        <p:spPr>
          <a:xfrm>
            <a:off x="1936368" y="4279836"/>
            <a:ext cx="8319264" cy="400110"/>
          </a:xfrm>
          <a:prstGeom prst="rect">
            <a:avLst/>
          </a:prstGeom>
          <a:noFill/>
        </p:spPr>
        <p:txBody>
          <a:bodyPr wrap="square">
            <a:spAutoFit/>
          </a:bodyPr>
          <a:lstStyle/>
          <a:p>
            <a:pPr algn="ctr" fontAlgn="base"/>
            <a:r>
              <a:rPr lang="en-US" sz="2000" dirty="0"/>
              <a:t>And corn-fields and noble buildings,</a:t>
            </a:r>
          </a:p>
        </p:txBody>
      </p:sp>
      <p:sp>
        <p:nvSpPr>
          <p:cNvPr id="3" name="TextBox 2">
            <a:extLst>
              <a:ext uri="{FF2B5EF4-FFF2-40B4-BE49-F238E27FC236}">
                <a16:creationId xmlns:a16="http://schemas.microsoft.com/office/drawing/2014/main" id="{395157E6-B621-AC0B-8BA5-845AC5057F3E}"/>
              </a:ext>
            </a:extLst>
          </p:cNvPr>
          <p:cNvSpPr txBox="1"/>
          <p:nvPr/>
        </p:nvSpPr>
        <p:spPr>
          <a:xfrm>
            <a:off x="3238441" y="3893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400326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07C7-E4CE-F6F3-1E09-3852B41DD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4D55B-E70A-60EA-E1DF-75A1A37ACA10}"/>
              </a:ext>
            </a:extLst>
          </p:cNvPr>
          <p:cNvSpPr>
            <a:spLocks noGrp="1"/>
          </p:cNvSpPr>
          <p:nvPr>
            <p:ph type="title"/>
          </p:nvPr>
        </p:nvSpPr>
        <p:spPr>
          <a:xfrm>
            <a:off x="1787687" y="2033888"/>
            <a:ext cx="8616626" cy="3450327"/>
          </a:xfrm>
        </p:spPr>
        <p:txBody>
          <a:bodyPr>
            <a:noAutofit/>
          </a:bodyPr>
          <a:lstStyle/>
          <a:p>
            <a:r>
              <a:rPr lang="ar-EG" sz="6000" b="0" dirty="0"/>
              <a:t>وَنَعْمَةٍۢ كَانُوا۟ فِيهَا فَـٰكِهِينَ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02B653-5FA1-AC53-1AA5-5BE3A3326C9A}"/>
              </a:ext>
            </a:extLst>
          </p:cNvPr>
          <p:cNvSpPr txBox="1"/>
          <p:nvPr/>
        </p:nvSpPr>
        <p:spPr>
          <a:xfrm>
            <a:off x="1936368" y="4206824"/>
            <a:ext cx="8319264" cy="400110"/>
          </a:xfrm>
          <a:prstGeom prst="rect">
            <a:avLst/>
          </a:prstGeom>
          <a:noFill/>
        </p:spPr>
        <p:txBody>
          <a:bodyPr wrap="square">
            <a:spAutoFit/>
          </a:bodyPr>
          <a:lstStyle/>
          <a:p>
            <a:pPr algn="ctr" fontAlgn="base"/>
            <a:r>
              <a:rPr lang="en-US" sz="2000" dirty="0"/>
              <a:t>And wealth (and conveniences of life), wherein they had taken such delight!</a:t>
            </a:r>
          </a:p>
        </p:txBody>
      </p:sp>
      <p:sp>
        <p:nvSpPr>
          <p:cNvPr id="3" name="TextBox 2">
            <a:extLst>
              <a:ext uri="{FF2B5EF4-FFF2-40B4-BE49-F238E27FC236}">
                <a16:creationId xmlns:a16="http://schemas.microsoft.com/office/drawing/2014/main" id="{15211747-63A6-32C6-49C5-0E8AD2FEBFA4}"/>
              </a:ext>
            </a:extLst>
          </p:cNvPr>
          <p:cNvSpPr txBox="1"/>
          <p:nvPr/>
        </p:nvSpPr>
        <p:spPr>
          <a:xfrm>
            <a:off x="2810602" y="37906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057122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3B358-B95F-217D-821F-C4DFCB5CF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F7FA1-68F7-C00C-BE1C-F3C63AA7051E}"/>
              </a:ext>
            </a:extLst>
          </p:cNvPr>
          <p:cNvSpPr>
            <a:spLocks noGrp="1"/>
          </p:cNvSpPr>
          <p:nvPr>
            <p:ph type="title"/>
          </p:nvPr>
        </p:nvSpPr>
        <p:spPr>
          <a:xfrm>
            <a:off x="1787687" y="2033888"/>
            <a:ext cx="8616626" cy="3450327"/>
          </a:xfrm>
        </p:spPr>
        <p:txBody>
          <a:bodyPr>
            <a:noAutofit/>
          </a:bodyPr>
          <a:lstStyle/>
          <a:p>
            <a:r>
              <a:rPr lang="ar-EG" sz="6000" b="0" dirty="0"/>
              <a:t>كَذَٰلِكَۖ وَأَوْرَثْنَـٰهَا قَوْمًا ءَاخَرِينَ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6A807A8-7A2A-4A77-BE02-1E524C6B82C4}"/>
              </a:ext>
            </a:extLst>
          </p:cNvPr>
          <p:cNvSpPr txBox="1"/>
          <p:nvPr/>
        </p:nvSpPr>
        <p:spPr>
          <a:xfrm>
            <a:off x="1936368" y="4151567"/>
            <a:ext cx="8319264" cy="400110"/>
          </a:xfrm>
          <a:prstGeom prst="rect">
            <a:avLst/>
          </a:prstGeom>
          <a:noFill/>
        </p:spPr>
        <p:txBody>
          <a:bodyPr wrap="square">
            <a:spAutoFit/>
          </a:bodyPr>
          <a:lstStyle/>
          <a:p>
            <a:pPr algn="ctr" fontAlgn="base"/>
            <a:r>
              <a:rPr lang="en-US" sz="2000" dirty="0"/>
              <a:t>Thus (was their end)! And We made other people inherit (those things)!</a:t>
            </a:r>
          </a:p>
        </p:txBody>
      </p:sp>
      <p:sp>
        <p:nvSpPr>
          <p:cNvPr id="3" name="TextBox 2">
            <a:extLst>
              <a:ext uri="{FF2B5EF4-FFF2-40B4-BE49-F238E27FC236}">
                <a16:creationId xmlns:a16="http://schemas.microsoft.com/office/drawing/2014/main" id="{ED0CCD49-CDBF-24B0-6FE0-4928EE66CB42}"/>
              </a:ext>
            </a:extLst>
          </p:cNvPr>
          <p:cNvSpPr txBox="1"/>
          <p:nvPr/>
        </p:nvSpPr>
        <p:spPr>
          <a:xfrm>
            <a:off x="2156261" y="37739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8847401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4B611-4729-CBE9-E933-4896F8769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0DF40-F962-90FB-2E51-F16472A55F7B}"/>
              </a:ext>
            </a:extLst>
          </p:cNvPr>
          <p:cNvSpPr>
            <a:spLocks noGrp="1"/>
          </p:cNvSpPr>
          <p:nvPr>
            <p:ph type="title"/>
          </p:nvPr>
        </p:nvSpPr>
        <p:spPr>
          <a:xfrm>
            <a:off x="1787687" y="2059055"/>
            <a:ext cx="8616626" cy="3450327"/>
          </a:xfrm>
        </p:spPr>
        <p:txBody>
          <a:bodyPr>
            <a:noAutofit/>
          </a:bodyPr>
          <a:lstStyle/>
          <a:p>
            <a:r>
              <a:rPr lang="ar-EG" sz="6000" b="0" dirty="0"/>
              <a:t>فَمَا بَكَتْ عَلَيْهِمُ ٱلسَّمَآءُ وَٱلْأَرْضُ وَمَا كَانُوا۟ مُنظَرِينَ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A9CB1C-C76B-6371-9D9F-98C5EB46A626}"/>
              </a:ext>
            </a:extLst>
          </p:cNvPr>
          <p:cNvSpPr txBox="1"/>
          <p:nvPr/>
        </p:nvSpPr>
        <p:spPr>
          <a:xfrm>
            <a:off x="1936368" y="4499306"/>
            <a:ext cx="8319264" cy="707886"/>
          </a:xfrm>
          <a:prstGeom prst="rect">
            <a:avLst/>
          </a:prstGeom>
          <a:noFill/>
        </p:spPr>
        <p:txBody>
          <a:bodyPr wrap="square">
            <a:spAutoFit/>
          </a:bodyPr>
          <a:lstStyle/>
          <a:p>
            <a:pPr algn="ctr" fontAlgn="base"/>
            <a:r>
              <a:rPr lang="en-US" sz="2000" dirty="0"/>
              <a:t>And neither heaven nor earth shed a tear over them: nor were they given a respite (again).</a:t>
            </a:r>
          </a:p>
        </p:txBody>
      </p:sp>
      <p:sp>
        <p:nvSpPr>
          <p:cNvPr id="3" name="TextBox 2">
            <a:extLst>
              <a:ext uri="{FF2B5EF4-FFF2-40B4-BE49-F238E27FC236}">
                <a16:creationId xmlns:a16="http://schemas.microsoft.com/office/drawing/2014/main" id="{040A609E-842D-0811-C40A-5EFC1DCC89A5}"/>
              </a:ext>
            </a:extLst>
          </p:cNvPr>
          <p:cNvSpPr txBox="1"/>
          <p:nvPr/>
        </p:nvSpPr>
        <p:spPr>
          <a:xfrm>
            <a:off x="3976672" y="42623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1385317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F88A5-0361-2C09-7926-0FC4DCF7B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74877-7AB3-B9C3-5577-D152D84D9545}"/>
              </a:ext>
            </a:extLst>
          </p:cNvPr>
          <p:cNvSpPr>
            <a:spLocks noGrp="1"/>
          </p:cNvSpPr>
          <p:nvPr>
            <p:ph type="title"/>
          </p:nvPr>
        </p:nvSpPr>
        <p:spPr>
          <a:xfrm>
            <a:off x="1787687" y="2059055"/>
            <a:ext cx="8616626" cy="3450327"/>
          </a:xfrm>
        </p:spPr>
        <p:txBody>
          <a:bodyPr>
            <a:noAutofit/>
          </a:bodyPr>
          <a:lstStyle/>
          <a:p>
            <a:r>
              <a:rPr lang="ar-EG" sz="6000" b="0" dirty="0"/>
              <a:t>وَلَقَدْ نَجَّيْنَا بَنِىٓ إِسْرَٰٓءِيلَ مِنَ ٱلْعَذَابِ ٱلْمُهِينِ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8EFD6D9-0E84-7F1F-ADE0-4EC5665407A0}"/>
              </a:ext>
            </a:extLst>
          </p:cNvPr>
          <p:cNvSpPr txBox="1"/>
          <p:nvPr/>
        </p:nvSpPr>
        <p:spPr>
          <a:xfrm>
            <a:off x="1936368" y="4578801"/>
            <a:ext cx="8319264" cy="400110"/>
          </a:xfrm>
          <a:prstGeom prst="rect">
            <a:avLst/>
          </a:prstGeom>
          <a:noFill/>
        </p:spPr>
        <p:txBody>
          <a:bodyPr wrap="square">
            <a:spAutoFit/>
          </a:bodyPr>
          <a:lstStyle/>
          <a:p>
            <a:pPr algn="ctr" fontAlgn="base"/>
            <a:r>
              <a:rPr lang="en-US" sz="2000" dirty="0"/>
              <a:t>We did deliver aforetime the Children of Israel from humiliating Punishment,</a:t>
            </a:r>
          </a:p>
        </p:txBody>
      </p:sp>
      <p:sp>
        <p:nvSpPr>
          <p:cNvPr id="3" name="TextBox 2">
            <a:extLst>
              <a:ext uri="{FF2B5EF4-FFF2-40B4-BE49-F238E27FC236}">
                <a16:creationId xmlns:a16="http://schemas.microsoft.com/office/drawing/2014/main" id="{BF3A01B2-8AAE-12BE-C3DE-A473EDD107C3}"/>
              </a:ext>
            </a:extLst>
          </p:cNvPr>
          <p:cNvSpPr txBox="1"/>
          <p:nvPr/>
        </p:nvSpPr>
        <p:spPr>
          <a:xfrm>
            <a:off x="4815571" y="42710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021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58477-309C-F1A6-6CD8-EBCDB5358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4E74A-E2FE-9C21-BC35-ED6BDC85260D}"/>
              </a:ext>
            </a:extLst>
          </p:cNvPr>
          <p:cNvSpPr>
            <a:spLocks noGrp="1"/>
          </p:cNvSpPr>
          <p:nvPr>
            <p:ph type="title"/>
          </p:nvPr>
        </p:nvSpPr>
        <p:spPr>
          <a:xfrm>
            <a:off x="1787687" y="2033887"/>
            <a:ext cx="8616626" cy="3450327"/>
          </a:xfrm>
        </p:spPr>
        <p:txBody>
          <a:bodyPr>
            <a:noAutofit/>
          </a:bodyPr>
          <a:lstStyle/>
          <a:p>
            <a:r>
              <a:rPr lang="ar-EG" sz="6000" b="0" dirty="0"/>
              <a:t>وَٱلَّذِينَ ٱتَّخَذُوا۟ مِن دُونِهِۦٓ أَوْلِيَآءَ ٱللَّهُ حَفِيظٌ عَلَيْهِمْ وَمَآ أَنتَ عَلَيْهِم بِوَكِيلٍۢ</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09A38F-E2E6-F830-C6A7-D41AA9C2FAA7}"/>
              </a:ext>
            </a:extLst>
          </p:cNvPr>
          <p:cNvSpPr txBox="1"/>
          <p:nvPr/>
        </p:nvSpPr>
        <p:spPr>
          <a:xfrm>
            <a:off x="1936368" y="4489800"/>
            <a:ext cx="8319264" cy="707886"/>
          </a:xfrm>
          <a:prstGeom prst="rect">
            <a:avLst/>
          </a:prstGeom>
          <a:noFill/>
        </p:spPr>
        <p:txBody>
          <a:bodyPr wrap="square">
            <a:spAutoFit/>
          </a:bodyPr>
          <a:lstStyle/>
          <a:p>
            <a:pPr algn="ctr" fontAlgn="base"/>
            <a:r>
              <a:rPr lang="en-US" sz="2000" dirty="0"/>
              <a:t>And those who take as protectors others besides Him,- Allah doth watch over them; and thou art not the disposer of their affairs.</a:t>
            </a:r>
          </a:p>
        </p:txBody>
      </p:sp>
      <p:sp>
        <p:nvSpPr>
          <p:cNvPr id="3" name="TextBox 2">
            <a:extLst>
              <a:ext uri="{FF2B5EF4-FFF2-40B4-BE49-F238E27FC236}">
                <a16:creationId xmlns:a16="http://schemas.microsoft.com/office/drawing/2014/main" id="{A8BA37FC-D28E-5961-F2AB-96B3F8EC00BB}"/>
              </a:ext>
            </a:extLst>
          </p:cNvPr>
          <p:cNvSpPr txBox="1"/>
          <p:nvPr/>
        </p:nvSpPr>
        <p:spPr>
          <a:xfrm>
            <a:off x="1660473" y="41758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656914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E0E65-55B8-92FF-E740-8E9C635A3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88BA5-E1C1-4726-A477-E2D7AB823B49}"/>
              </a:ext>
            </a:extLst>
          </p:cNvPr>
          <p:cNvSpPr>
            <a:spLocks noGrp="1"/>
          </p:cNvSpPr>
          <p:nvPr>
            <p:ph type="title"/>
          </p:nvPr>
        </p:nvSpPr>
        <p:spPr>
          <a:xfrm>
            <a:off x="1787687" y="2059055"/>
            <a:ext cx="8616626" cy="3450327"/>
          </a:xfrm>
        </p:spPr>
        <p:txBody>
          <a:bodyPr>
            <a:noAutofit/>
          </a:bodyPr>
          <a:lstStyle/>
          <a:p>
            <a:r>
              <a:rPr lang="ar-EG" sz="6000" b="0" dirty="0"/>
              <a:t>مِن فِرْعَوْنَۚ إِنَّهُۥ كَانَ عَالِيًۭا مِّنَ ٱلْمُسْرِفِينَ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03F64EB-E891-9C07-7271-42509585AB26}"/>
              </a:ext>
            </a:extLst>
          </p:cNvPr>
          <p:cNvSpPr txBox="1"/>
          <p:nvPr/>
        </p:nvSpPr>
        <p:spPr>
          <a:xfrm>
            <a:off x="1936368" y="4578801"/>
            <a:ext cx="8319264" cy="707886"/>
          </a:xfrm>
          <a:prstGeom prst="rect">
            <a:avLst/>
          </a:prstGeom>
          <a:noFill/>
        </p:spPr>
        <p:txBody>
          <a:bodyPr wrap="square">
            <a:spAutoFit/>
          </a:bodyPr>
          <a:lstStyle/>
          <a:p>
            <a:pPr algn="ctr" fontAlgn="base"/>
            <a:r>
              <a:rPr lang="en-US" sz="2000" dirty="0"/>
              <a:t>Inflicted by Pharaoh, for he was arrogant (even) among inordinate transgressors.</a:t>
            </a:r>
          </a:p>
        </p:txBody>
      </p:sp>
      <p:sp>
        <p:nvSpPr>
          <p:cNvPr id="3" name="TextBox 2">
            <a:extLst>
              <a:ext uri="{FF2B5EF4-FFF2-40B4-BE49-F238E27FC236}">
                <a16:creationId xmlns:a16="http://schemas.microsoft.com/office/drawing/2014/main" id="{8275E62B-A51E-3415-07C3-39F68B138921}"/>
              </a:ext>
            </a:extLst>
          </p:cNvPr>
          <p:cNvSpPr txBox="1"/>
          <p:nvPr/>
        </p:nvSpPr>
        <p:spPr>
          <a:xfrm>
            <a:off x="4454845" y="42710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432597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C61EE-7C69-AAD7-A906-015C54E60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8F6FD-BF0D-DC32-1900-C4F00389B092}"/>
              </a:ext>
            </a:extLst>
          </p:cNvPr>
          <p:cNvSpPr>
            <a:spLocks noGrp="1"/>
          </p:cNvSpPr>
          <p:nvPr>
            <p:ph type="title"/>
          </p:nvPr>
        </p:nvSpPr>
        <p:spPr>
          <a:xfrm>
            <a:off x="1787687" y="2059055"/>
            <a:ext cx="8616626" cy="3450327"/>
          </a:xfrm>
        </p:spPr>
        <p:txBody>
          <a:bodyPr>
            <a:noAutofit/>
          </a:bodyPr>
          <a:lstStyle/>
          <a:p>
            <a:r>
              <a:rPr lang="ar-EG" sz="6000" b="0" dirty="0"/>
              <a:t>وَلَقَدِ ٱخْتَرْنَـٰهُمْ عَلَىٰ عِلْمٍ عَلَى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C3EAD7-2925-EEFF-1FE5-EAA8D3C635DE}"/>
              </a:ext>
            </a:extLst>
          </p:cNvPr>
          <p:cNvSpPr txBox="1"/>
          <p:nvPr/>
        </p:nvSpPr>
        <p:spPr>
          <a:xfrm>
            <a:off x="1936368" y="4552046"/>
            <a:ext cx="8319264" cy="400110"/>
          </a:xfrm>
          <a:prstGeom prst="rect">
            <a:avLst/>
          </a:prstGeom>
          <a:noFill/>
        </p:spPr>
        <p:txBody>
          <a:bodyPr wrap="square">
            <a:spAutoFit/>
          </a:bodyPr>
          <a:lstStyle/>
          <a:p>
            <a:pPr algn="ctr" fontAlgn="base"/>
            <a:r>
              <a:rPr lang="en-US" sz="2000" dirty="0"/>
              <a:t>And We chose them aforetime above the nations, knowingly,</a:t>
            </a:r>
          </a:p>
        </p:txBody>
      </p:sp>
      <p:sp>
        <p:nvSpPr>
          <p:cNvPr id="3" name="TextBox 2">
            <a:extLst>
              <a:ext uri="{FF2B5EF4-FFF2-40B4-BE49-F238E27FC236}">
                <a16:creationId xmlns:a16="http://schemas.microsoft.com/office/drawing/2014/main" id="{4E35E881-342E-E62A-18C2-E4B2E860A60F}"/>
              </a:ext>
            </a:extLst>
          </p:cNvPr>
          <p:cNvSpPr txBox="1"/>
          <p:nvPr/>
        </p:nvSpPr>
        <p:spPr>
          <a:xfrm>
            <a:off x="4672958" y="42710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2324777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AC4A-F758-64CC-36AD-5CD2C2838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6ED68-A06B-D0D7-041E-381E3CD1A3F5}"/>
              </a:ext>
            </a:extLst>
          </p:cNvPr>
          <p:cNvSpPr>
            <a:spLocks noGrp="1"/>
          </p:cNvSpPr>
          <p:nvPr>
            <p:ph type="title"/>
          </p:nvPr>
        </p:nvSpPr>
        <p:spPr>
          <a:xfrm>
            <a:off x="1787687" y="2059055"/>
            <a:ext cx="8616626" cy="3450327"/>
          </a:xfrm>
        </p:spPr>
        <p:txBody>
          <a:bodyPr>
            <a:noAutofit/>
          </a:bodyPr>
          <a:lstStyle/>
          <a:p>
            <a:r>
              <a:rPr lang="ar-EG" sz="6000" b="0" dirty="0"/>
              <a:t>وَءَاتَيْنَـٰهُم مِّنَ ٱلْـَٔايَـٰتِ مَا فِيهِ بَلَـٰٓؤٌۭا۟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DC6C68-739A-1270-8652-B4AFDE15A46F}"/>
              </a:ext>
            </a:extLst>
          </p:cNvPr>
          <p:cNvSpPr txBox="1"/>
          <p:nvPr/>
        </p:nvSpPr>
        <p:spPr>
          <a:xfrm>
            <a:off x="1936368" y="4578801"/>
            <a:ext cx="8319264" cy="400110"/>
          </a:xfrm>
          <a:prstGeom prst="rect">
            <a:avLst/>
          </a:prstGeom>
          <a:noFill/>
        </p:spPr>
        <p:txBody>
          <a:bodyPr wrap="square">
            <a:spAutoFit/>
          </a:bodyPr>
          <a:lstStyle/>
          <a:p>
            <a:pPr algn="ctr" fontAlgn="base"/>
            <a:r>
              <a:rPr lang="en-US" sz="2000" dirty="0"/>
              <a:t>And granted them Signs in which there was a manifest trial</a:t>
            </a:r>
          </a:p>
        </p:txBody>
      </p:sp>
      <p:sp>
        <p:nvSpPr>
          <p:cNvPr id="3" name="TextBox 2">
            <a:extLst>
              <a:ext uri="{FF2B5EF4-FFF2-40B4-BE49-F238E27FC236}">
                <a16:creationId xmlns:a16="http://schemas.microsoft.com/office/drawing/2014/main" id="{D8FD174D-D1E8-5CF3-8059-26EDAA3ADA05}"/>
              </a:ext>
            </a:extLst>
          </p:cNvPr>
          <p:cNvSpPr txBox="1"/>
          <p:nvPr/>
        </p:nvSpPr>
        <p:spPr>
          <a:xfrm>
            <a:off x="5050463" y="42665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5672119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ECE1D-AF3B-F037-4E6F-1EE7DA48C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F57F0-46C2-C6A1-7E1C-C7B2D949331C}"/>
              </a:ext>
            </a:extLst>
          </p:cNvPr>
          <p:cNvSpPr>
            <a:spLocks noGrp="1"/>
          </p:cNvSpPr>
          <p:nvPr>
            <p:ph type="title"/>
          </p:nvPr>
        </p:nvSpPr>
        <p:spPr>
          <a:xfrm>
            <a:off x="1787687" y="2059055"/>
            <a:ext cx="8616626" cy="3450327"/>
          </a:xfrm>
        </p:spPr>
        <p:txBody>
          <a:bodyPr>
            <a:noAutofit/>
          </a:bodyPr>
          <a:lstStyle/>
          <a:p>
            <a:r>
              <a:rPr lang="ar-EG" sz="6000" b="0" dirty="0"/>
              <a:t>إِنَّ هَـٰٓؤُلَآءِ لَيَقُولُونَ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B212198-CE7F-880B-A850-D69E80DB5603}"/>
              </a:ext>
            </a:extLst>
          </p:cNvPr>
          <p:cNvSpPr txBox="1"/>
          <p:nvPr/>
        </p:nvSpPr>
        <p:spPr>
          <a:xfrm>
            <a:off x="1936368" y="4132352"/>
            <a:ext cx="8319264" cy="400110"/>
          </a:xfrm>
          <a:prstGeom prst="rect">
            <a:avLst/>
          </a:prstGeom>
          <a:noFill/>
        </p:spPr>
        <p:txBody>
          <a:bodyPr wrap="square">
            <a:spAutoFit/>
          </a:bodyPr>
          <a:lstStyle/>
          <a:p>
            <a:pPr algn="ctr" fontAlgn="base"/>
            <a:r>
              <a:rPr lang="en-US" sz="2000" dirty="0"/>
              <a:t>As to these (Quraish), they say forsooth:</a:t>
            </a:r>
          </a:p>
        </p:txBody>
      </p:sp>
      <p:sp>
        <p:nvSpPr>
          <p:cNvPr id="3" name="TextBox 2">
            <a:extLst>
              <a:ext uri="{FF2B5EF4-FFF2-40B4-BE49-F238E27FC236}">
                <a16:creationId xmlns:a16="http://schemas.microsoft.com/office/drawing/2014/main" id="{052DF033-E382-D3F1-37A8-869B4BC0F94D}"/>
              </a:ext>
            </a:extLst>
          </p:cNvPr>
          <p:cNvSpPr txBox="1"/>
          <p:nvPr/>
        </p:nvSpPr>
        <p:spPr>
          <a:xfrm>
            <a:off x="3439777" y="382457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079756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FE324-3545-AAA2-46B6-B3A675958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7787C-605B-FCD5-E714-4CE855686445}"/>
              </a:ext>
            </a:extLst>
          </p:cNvPr>
          <p:cNvSpPr>
            <a:spLocks noGrp="1"/>
          </p:cNvSpPr>
          <p:nvPr>
            <p:ph type="title"/>
          </p:nvPr>
        </p:nvSpPr>
        <p:spPr>
          <a:xfrm>
            <a:off x="1787687" y="2151333"/>
            <a:ext cx="8616626" cy="3450327"/>
          </a:xfrm>
        </p:spPr>
        <p:txBody>
          <a:bodyPr>
            <a:noAutofit/>
          </a:bodyPr>
          <a:lstStyle/>
          <a:p>
            <a:r>
              <a:rPr lang="ar-EG" sz="6000" b="0" dirty="0"/>
              <a:t>إِنْ هِىَ إِلَّا مَوْتَتُنَا ٱلْأُولَىٰ وَمَا نَحْنُ بِمُنشَرِينَ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AE5BA64-8BC9-66D8-5033-2171A257CF33}"/>
              </a:ext>
            </a:extLst>
          </p:cNvPr>
          <p:cNvSpPr txBox="1"/>
          <p:nvPr/>
        </p:nvSpPr>
        <p:spPr>
          <a:xfrm>
            <a:off x="1936368" y="4638098"/>
            <a:ext cx="8319264" cy="400110"/>
          </a:xfrm>
          <a:prstGeom prst="rect">
            <a:avLst/>
          </a:prstGeom>
          <a:noFill/>
        </p:spPr>
        <p:txBody>
          <a:bodyPr wrap="square">
            <a:spAutoFit/>
          </a:bodyPr>
          <a:lstStyle/>
          <a:p>
            <a:pPr algn="ctr" fontAlgn="base"/>
            <a:r>
              <a:rPr lang="en-US" sz="2000" dirty="0"/>
              <a:t>"There is nothing beyond our first death, and we shall not be raised again.</a:t>
            </a:r>
          </a:p>
        </p:txBody>
      </p:sp>
      <p:sp>
        <p:nvSpPr>
          <p:cNvPr id="3" name="TextBox 2">
            <a:extLst>
              <a:ext uri="{FF2B5EF4-FFF2-40B4-BE49-F238E27FC236}">
                <a16:creationId xmlns:a16="http://schemas.microsoft.com/office/drawing/2014/main" id="{BB8F0ECA-8C70-266F-3A7C-84B11A4320D5}"/>
              </a:ext>
            </a:extLst>
          </p:cNvPr>
          <p:cNvSpPr txBox="1"/>
          <p:nvPr/>
        </p:nvSpPr>
        <p:spPr>
          <a:xfrm>
            <a:off x="4538734" y="43303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4446478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0C49-0DD5-8EAF-A148-B1C65F37E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979F2-65FE-FF7A-E6E9-F5F729EAF93A}"/>
              </a:ext>
            </a:extLst>
          </p:cNvPr>
          <p:cNvSpPr>
            <a:spLocks noGrp="1"/>
          </p:cNvSpPr>
          <p:nvPr>
            <p:ph type="title"/>
          </p:nvPr>
        </p:nvSpPr>
        <p:spPr>
          <a:xfrm>
            <a:off x="1787687" y="2151333"/>
            <a:ext cx="8616626" cy="3450327"/>
          </a:xfrm>
        </p:spPr>
        <p:txBody>
          <a:bodyPr>
            <a:noAutofit/>
          </a:bodyPr>
          <a:lstStyle/>
          <a:p>
            <a:r>
              <a:rPr lang="ar-EG" sz="6000" b="0" dirty="0"/>
              <a:t>فَأْتُوا۟ بِـَٔابَآئِنَآ إِن كُنتُمْ 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7E0DAC-8AB6-BFDB-E9CC-499EAACC4D6B}"/>
              </a:ext>
            </a:extLst>
          </p:cNvPr>
          <p:cNvSpPr txBox="1"/>
          <p:nvPr/>
        </p:nvSpPr>
        <p:spPr>
          <a:xfrm>
            <a:off x="1936368" y="4228534"/>
            <a:ext cx="8319264" cy="400110"/>
          </a:xfrm>
          <a:prstGeom prst="rect">
            <a:avLst/>
          </a:prstGeom>
          <a:noFill/>
        </p:spPr>
        <p:txBody>
          <a:bodyPr wrap="square">
            <a:spAutoFit/>
          </a:bodyPr>
          <a:lstStyle/>
          <a:p>
            <a:pPr algn="ctr" fontAlgn="base"/>
            <a:r>
              <a:rPr lang="en-US" sz="2000" dirty="0"/>
              <a:t>"Then bring (back) our forefathers, if what ye say is true!"</a:t>
            </a:r>
          </a:p>
        </p:txBody>
      </p:sp>
      <p:sp>
        <p:nvSpPr>
          <p:cNvPr id="3" name="TextBox 2">
            <a:extLst>
              <a:ext uri="{FF2B5EF4-FFF2-40B4-BE49-F238E27FC236}">
                <a16:creationId xmlns:a16="http://schemas.microsoft.com/office/drawing/2014/main" id="{8E9A9128-BA9A-CC33-37F1-C206D43D9F7B}"/>
              </a:ext>
            </a:extLst>
          </p:cNvPr>
          <p:cNvSpPr txBox="1"/>
          <p:nvPr/>
        </p:nvSpPr>
        <p:spPr>
          <a:xfrm>
            <a:off x="2290484" y="39207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266164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5551F-3B33-A7C5-DABB-57BE7C44F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BF467-ACEC-73DE-BAC5-5B3E78B34800}"/>
              </a:ext>
            </a:extLst>
          </p:cNvPr>
          <p:cNvSpPr>
            <a:spLocks noGrp="1"/>
          </p:cNvSpPr>
          <p:nvPr>
            <p:ph type="title"/>
          </p:nvPr>
        </p:nvSpPr>
        <p:spPr>
          <a:xfrm>
            <a:off x="1787687" y="1983553"/>
            <a:ext cx="8616626" cy="3450327"/>
          </a:xfrm>
        </p:spPr>
        <p:txBody>
          <a:bodyPr>
            <a:noAutofit/>
          </a:bodyPr>
          <a:lstStyle/>
          <a:p>
            <a:r>
              <a:rPr lang="ar-EG" sz="6000" b="0" dirty="0"/>
              <a:t>أَهُمْ خَيْرٌ أَمْ قَوْمُ تُبَّعٍۢ وَٱلَّذِينَ مِن قَبْلِهِمْۚ أَهْلَكْنَـٰهُمْۖ إِنَّهُمْ كَانُوا۟ مُجْرِمِينَ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93FE5F-06CC-04D1-A0C1-F2FD7BD67AC5}"/>
              </a:ext>
            </a:extLst>
          </p:cNvPr>
          <p:cNvSpPr txBox="1"/>
          <p:nvPr/>
        </p:nvSpPr>
        <p:spPr>
          <a:xfrm>
            <a:off x="1936368" y="4439012"/>
            <a:ext cx="8319264" cy="707886"/>
          </a:xfrm>
          <a:prstGeom prst="rect">
            <a:avLst/>
          </a:prstGeom>
          <a:noFill/>
        </p:spPr>
        <p:txBody>
          <a:bodyPr wrap="square">
            <a:spAutoFit/>
          </a:bodyPr>
          <a:lstStyle/>
          <a:p>
            <a:pPr algn="ctr" fontAlgn="base"/>
            <a:r>
              <a:rPr lang="en-US" sz="2000" dirty="0"/>
              <a:t>What! Are they better than the people of Tubba and those who were before them? We destroyed them because they were guilty of sin.</a:t>
            </a:r>
          </a:p>
        </p:txBody>
      </p:sp>
      <p:sp>
        <p:nvSpPr>
          <p:cNvPr id="3" name="TextBox 2">
            <a:extLst>
              <a:ext uri="{FF2B5EF4-FFF2-40B4-BE49-F238E27FC236}">
                <a16:creationId xmlns:a16="http://schemas.microsoft.com/office/drawing/2014/main" id="{5DA67576-D024-1A11-445A-C2BC1B34A3D4}"/>
              </a:ext>
            </a:extLst>
          </p:cNvPr>
          <p:cNvSpPr txBox="1"/>
          <p:nvPr/>
        </p:nvSpPr>
        <p:spPr>
          <a:xfrm>
            <a:off x="2357596" y="41520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90573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0F83-220E-11B1-D351-1EE744D74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D9CFB-E943-6687-4375-C59E0213C126}"/>
              </a:ext>
            </a:extLst>
          </p:cNvPr>
          <p:cNvSpPr>
            <a:spLocks noGrp="1"/>
          </p:cNvSpPr>
          <p:nvPr>
            <p:ph type="title"/>
          </p:nvPr>
        </p:nvSpPr>
        <p:spPr>
          <a:xfrm>
            <a:off x="1787687" y="2025498"/>
            <a:ext cx="8616626" cy="3450327"/>
          </a:xfrm>
        </p:spPr>
        <p:txBody>
          <a:bodyPr>
            <a:noAutofit/>
          </a:bodyPr>
          <a:lstStyle/>
          <a:p>
            <a:r>
              <a:rPr lang="ar-EG" sz="6000" b="0" dirty="0"/>
              <a:t>وَمَا خَلَقْنَا ٱلسَّمَـٰوَٰتِ وَٱلْأَرْضَ وَمَا بَيْنَهُمَا لَـٰعِبِينَ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A5245F-41CE-3952-DB5A-F0F778C32FD3}"/>
              </a:ext>
            </a:extLst>
          </p:cNvPr>
          <p:cNvSpPr txBox="1"/>
          <p:nvPr/>
        </p:nvSpPr>
        <p:spPr>
          <a:xfrm>
            <a:off x="1936368" y="4528155"/>
            <a:ext cx="8319264" cy="707886"/>
          </a:xfrm>
          <a:prstGeom prst="rect">
            <a:avLst/>
          </a:prstGeom>
          <a:noFill/>
        </p:spPr>
        <p:txBody>
          <a:bodyPr wrap="square">
            <a:spAutoFit/>
          </a:bodyPr>
          <a:lstStyle/>
          <a:p>
            <a:pPr algn="ctr" fontAlgn="base"/>
            <a:r>
              <a:rPr lang="en-US" sz="2000" dirty="0"/>
              <a:t>We created not the heavens, the earth, and all between them, merely in (idle) sport:</a:t>
            </a:r>
          </a:p>
        </p:txBody>
      </p:sp>
      <p:sp>
        <p:nvSpPr>
          <p:cNvPr id="3" name="TextBox 2">
            <a:extLst>
              <a:ext uri="{FF2B5EF4-FFF2-40B4-BE49-F238E27FC236}">
                <a16:creationId xmlns:a16="http://schemas.microsoft.com/office/drawing/2014/main" id="{358086B7-8C5A-921C-DC8E-3CA948410DC2}"/>
              </a:ext>
            </a:extLst>
          </p:cNvPr>
          <p:cNvSpPr txBox="1"/>
          <p:nvPr/>
        </p:nvSpPr>
        <p:spPr>
          <a:xfrm>
            <a:off x="4110895" y="42203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063555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07F8-8B82-387C-BDD8-D1E1F8E93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CE7AC-0EC0-8F72-35B3-3ACE4CED430B}"/>
              </a:ext>
            </a:extLst>
          </p:cNvPr>
          <p:cNvSpPr>
            <a:spLocks noGrp="1"/>
          </p:cNvSpPr>
          <p:nvPr>
            <p:ph type="title"/>
          </p:nvPr>
        </p:nvSpPr>
        <p:spPr>
          <a:xfrm>
            <a:off x="1787687" y="2050665"/>
            <a:ext cx="8616626" cy="3450327"/>
          </a:xfrm>
        </p:spPr>
        <p:txBody>
          <a:bodyPr>
            <a:noAutofit/>
          </a:bodyPr>
          <a:lstStyle/>
          <a:p>
            <a:r>
              <a:rPr lang="ar-EG" sz="6000" b="0" dirty="0"/>
              <a:t>مَا خَلَقْنَـٰهُمَآ إِلَّا بِٱلْحَقِّ وَلَـٰكِنَّ أَكْثَرَهُمْ لَا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5B6BFF-F090-5BCF-DCAB-E9E6953EE397}"/>
              </a:ext>
            </a:extLst>
          </p:cNvPr>
          <p:cNvSpPr txBox="1"/>
          <p:nvPr/>
        </p:nvSpPr>
        <p:spPr>
          <a:xfrm>
            <a:off x="1936368" y="4553322"/>
            <a:ext cx="8319264" cy="707886"/>
          </a:xfrm>
          <a:prstGeom prst="rect">
            <a:avLst/>
          </a:prstGeom>
          <a:noFill/>
        </p:spPr>
        <p:txBody>
          <a:bodyPr wrap="square">
            <a:spAutoFit/>
          </a:bodyPr>
          <a:lstStyle/>
          <a:p>
            <a:pPr algn="ctr" fontAlgn="base"/>
            <a:r>
              <a:rPr lang="en-US" sz="2000" dirty="0"/>
              <a:t>We created them not except for just ends: but most of them do not understand.</a:t>
            </a:r>
          </a:p>
        </p:txBody>
      </p:sp>
      <p:sp>
        <p:nvSpPr>
          <p:cNvPr id="3" name="TextBox 2">
            <a:extLst>
              <a:ext uri="{FF2B5EF4-FFF2-40B4-BE49-F238E27FC236}">
                <a16:creationId xmlns:a16="http://schemas.microsoft.com/office/drawing/2014/main" id="{72EED487-B1C1-50AA-2A09-E49B527B80B8}"/>
              </a:ext>
            </a:extLst>
          </p:cNvPr>
          <p:cNvSpPr txBox="1"/>
          <p:nvPr/>
        </p:nvSpPr>
        <p:spPr>
          <a:xfrm>
            <a:off x="4412899" y="42455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61105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BB3E-D53A-72D0-6182-208AF5E05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23E37-45FF-97A3-C46A-FDE7CECD4E4E}"/>
              </a:ext>
            </a:extLst>
          </p:cNvPr>
          <p:cNvSpPr>
            <a:spLocks noGrp="1"/>
          </p:cNvSpPr>
          <p:nvPr>
            <p:ph type="title"/>
          </p:nvPr>
        </p:nvSpPr>
        <p:spPr>
          <a:xfrm>
            <a:off x="1787687" y="2050665"/>
            <a:ext cx="8616626" cy="3450327"/>
          </a:xfrm>
        </p:spPr>
        <p:txBody>
          <a:bodyPr>
            <a:noAutofit/>
          </a:bodyPr>
          <a:lstStyle/>
          <a:p>
            <a:r>
              <a:rPr lang="ar-EG" sz="6000" b="0" dirty="0"/>
              <a:t>إِنَّ يَوْمَ ٱلْفَصْلِ مِيقَـٰتُهُمْ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0EBAD95-FAEA-48F1-820F-A06DADF93D97}"/>
              </a:ext>
            </a:extLst>
          </p:cNvPr>
          <p:cNvSpPr txBox="1"/>
          <p:nvPr/>
        </p:nvSpPr>
        <p:spPr>
          <a:xfrm>
            <a:off x="1936368" y="4159650"/>
            <a:ext cx="8319264" cy="400110"/>
          </a:xfrm>
          <a:prstGeom prst="rect">
            <a:avLst/>
          </a:prstGeom>
          <a:noFill/>
        </p:spPr>
        <p:txBody>
          <a:bodyPr wrap="square">
            <a:spAutoFit/>
          </a:bodyPr>
          <a:lstStyle/>
          <a:p>
            <a:pPr algn="ctr" fontAlgn="base"/>
            <a:r>
              <a:rPr lang="en-US" sz="2000" dirty="0"/>
              <a:t>Verily the Day of sorting out is the time appointed for all of them,-</a:t>
            </a:r>
          </a:p>
        </p:txBody>
      </p:sp>
      <p:sp>
        <p:nvSpPr>
          <p:cNvPr id="3" name="TextBox 2">
            <a:extLst>
              <a:ext uri="{FF2B5EF4-FFF2-40B4-BE49-F238E27FC236}">
                <a16:creationId xmlns:a16="http://schemas.microsoft.com/office/drawing/2014/main" id="{75CF6120-58D8-A853-F8AF-CEC02D14EFE8}"/>
              </a:ext>
            </a:extLst>
          </p:cNvPr>
          <p:cNvSpPr txBox="1"/>
          <p:nvPr/>
        </p:nvSpPr>
        <p:spPr>
          <a:xfrm>
            <a:off x="2105926" y="38518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6859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04918"/>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D0046-6B67-B7D2-5D17-B166454E7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272CF-4B15-DEC1-33F9-D58F285F94E2}"/>
              </a:ext>
            </a:extLst>
          </p:cNvPr>
          <p:cNvSpPr>
            <a:spLocks noGrp="1"/>
          </p:cNvSpPr>
          <p:nvPr>
            <p:ph type="title"/>
          </p:nvPr>
        </p:nvSpPr>
        <p:spPr>
          <a:xfrm>
            <a:off x="1787687" y="1345990"/>
            <a:ext cx="8616626" cy="3450327"/>
          </a:xfrm>
        </p:spPr>
        <p:txBody>
          <a:bodyPr>
            <a:noAutofit/>
          </a:bodyPr>
          <a:lstStyle/>
          <a:p>
            <a:r>
              <a:rPr lang="ar-EG" sz="6000" b="0" dirty="0"/>
              <a:t>وَكَذَٰلِكَ أَوْحَيْنَآ إِلَيْكَ قُرْءَانًا عَرَبِيًّۭا لِّتُنذِرَ أُمَّ ٱلْقُرَىٰ وَمَنْ حَوْلَهَا وَتُنذِرَ يَوْمَ ٱلْجَمْعِ لَا رَيْبَ فِيهِۚ فَرِيقٌۭ فِى ٱلْجَنَّةِ وَفَرِيقٌۭ فِى ٱلسَّعِيرِ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903520-3B5A-6BC1-A1F4-2F0C260E187A}"/>
              </a:ext>
            </a:extLst>
          </p:cNvPr>
          <p:cNvSpPr txBox="1"/>
          <p:nvPr/>
        </p:nvSpPr>
        <p:spPr>
          <a:xfrm>
            <a:off x="1936368" y="4796317"/>
            <a:ext cx="8319264" cy="1323439"/>
          </a:xfrm>
          <a:prstGeom prst="rect">
            <a:avLst/>
          </a:prstGeom>
          <a:noFill/>
        </p:spPr>
        <p:txBody>
          <a:bodyPr wrap="square">
            <a:spAutoFit/>
          </a:bodyPr>
          <a:lstStyle/>
          <a:p>
            <a:pPr algn="ctr" fontAlgn="base"/>
            <a:r>
              <a:rPr lang="en-US" sz="2000" dirty="0"/>
              <a:t>Thus have We sent by inspiration to thee an Arabic Qur'an: that thou mayest warn the Mother of Cities and all around her,- and warn (them) of the Day of Assembly, of which there is no doubt: (when) some will be in the Garden, and some in the Blazing Fire.</a:t>
            </a:r>
          </a:p>
        </p:txBody>
      </p:sp>
      <p:sp>
        <p:nvSpPr>
          <p:cNvPr id="3" name="TextBox 2">
            <a:extLst>
              <a:ext uri="{FF2B5EF4-FFF2-40B4-BE49-F238E27FC236}">
                <a16:creationId xmlns:a16="http://schemas.microsoft.com/office/drawing/2014/main" id="{5D657C05-13B7-34C3-2AAD-AC9654BCBB17}"/>
              </a:ext>
            </a:extLst>
          </p:cNvPr>
          <p:cNvSpPr txBox="1"/>
          <p:nvPr/>
        </p:nvSpPr>
        <p:spPr>
          <a:xfrm>
            <a:off x="2851709" y="43772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6340467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EEA0D-023B-CD2B-B752-7F4CC4FE6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DFBEB-309E-18B9-BBD2-E9AD18BDAA34}"/>
              </a:ext>
            </a:extLst>
          </p:cNvPr>
          <p:cNvSpPr>
            <a:spLocks noGrp="1"/>
          </p:cNvSpPr>
          <p:nvPr>
            <p:ph type="title"/>
          </p:nvPr>
        </p:nvSpPr>
        <p:spPr>
          <a:xfrm>
            <a:off x="1787687" y="2050665"/>
            <a:ext cx="8616626" cy="3450327"/>
          </a:xfrm>
        </p:spPr>
        <p:txBody>
          <a:bodyPr>
            <a:noAutofit/>
          </a:bodyPr>
          <a:lstStyle/>
          <a:p>
            <a:r>
              <a:rPr lang="ar-EG" sz="6000" b="0" dirty="0"/>
              <a:t>يَوْمَ لَا يُغْنِى مَوْلًى عَن مَّوْلًۭى شَيْـًۭٔا وَلَا هُمْ يُنصَرُونَ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E5766D-FA6F-7819-3001-5687E3740A54}"/>
              </a:ext>
            </a:extLst>
          </p:cNvPr>
          <p:cNvSpPr txBox="1"/>
          <p:nvPr/>
        </p:nvSpPr>
        <p:spPr>
          <a:xfrm>
            <a:off x="1936368" y="4495077"/>
            <a:ext cx="8319264" cy="707886"/>
          </a:xfrm>
          <a:prstGeom prst="rect">
            <a:avLst/>
          </a:prstGeom>
          <a:noFill/>
        </p:spPr>
        <p:txBody>
          <a:bodyPr wrap="square">
            <a:spAutoFit/>
          </a:bodyPr>
          <a:lstStyle/>
          <a:p>
            <a:pPr algn="ctr" fontAlgn="base"/>
            <a:r>
              <a:rPr lang="en-US" sz="2000" dirty="0"/>
              <a:t>The Day when no protector can avail his client in aught, and no help can they receive,</a:t>
            </a:r>
          </a:p>
        </p:txBody>
      </p:sp>
      <p:sp>
        <p:nvSpPr>
          <p:cNvPr id="3" name="TextBox 2">
            <a:extLst>
              <a:ext uri="{FF2B5EF4-FFF2-40B4-BE49-F238E27FC236}">
                <a16:creationId xmlns:a16="http://schemas.microsoft.com/office/drawing/2014/main" id="{997FC3FE-A40D-8F8F-8D5B-3098D10489AA}"/>
              </a:ext>
            </a:extLst>
          </p:cNvPr>
          <p:cNvSpPr txBox="1"/>
          <p:nvPr/>
        </p:nvSpPr>
        <p:spPr>
          <a:xfrm>
            <a:off x="3649500" y="42040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588321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19B6F-EAA2-7CAE-7F71-3E2D53450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26051-2F2A-266D-3C41-A76D25364332}"/>
              </a:ext>
            </a:extLst>
          </p:cNvPr>
          <p:cNvSpPr>
            <a:spLocks noGrp="1"/>
          </p:cNvSpPr>
          <p:nvPr>
            <p:ph type="title"/>
          </p:nvPr>
        </p:nvSpPr>
        <p:spPr>
          <a:xfrm>
            <a:off x="1787687" y="2134555"/>
            <a:ext cx="8616626" cy="3450327"/>
          </a:xfrm>
        </p:spPr>
        <p:txBody>
          <a:bodyPr>
            <a:noAutofit/>
          </a:bodyPr>
          <a:lstStyle/>
          <a:p>
            <a:r>
              <a:rPr lang="ar-EG" sz="6000" b="0" dirty="0"/>
              <a:t>إِلَّا مَن رَّحِمَ ٱللَّهُۚ إِنَّهُۥ هُوَ ٱلْعَزِيزُ ٱلرَّحِيمُ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42C560-0A3B-BEAF-60DA-CA9F8CAB075D}"/>
              </a:ext>
            </a:extLst>
          </p:cNvPr>
          <p:cNvSpPr txBox="1"/>
          <p:nvPr/>
        </p:nvSpPr>
        <p:spPr>
          <a:xfrm>
            <a:off x="1936368" y="4732855"/>
            <a:ext cx="8319264" cy="400110"/>
          </a:xfrm>
          <a:prstGeom prst="rect">
            <a:avLst/>
          </a:prstGeom>
          <a:noFill/>
        </p:spPr>
        <p:txBody>
          <a:bodyPr wrap="square">
            <a:spAutoFit/>
          </a:bodyPr>
          <a:lstStyle/>
          <a:p>
            <a:pPr algn="ctr" fontAlgn="base"/>
            <a:r>
              <a:rPr lang="en-US" sz="2000" dirty="0"/>
              <a:t>Except such as receive Allah's Mercy: for He is Exalted in Might, Most Merciful.</a:t>
            </a:r>
          </a:p>
        </p:txBody>
      </p:sp>
      <p:sp>
        <p:nvSpPr>
          <p:cNvPr id="3" name="TextBox 2">
            <a:extLst>
              <a:ext uri="{FF2B5EF4-FFF2-40B4-BE49-F238E27FC236}">
                <a16:creationId xmlns:a16="http://schemas.microsoft.com/office/drawing/2014/main" id="{726A9E38-49F5-AE8A-55B1-E4B5FA47E95F}"/>
              </a:ext>
            </a:extLst>
          </p:cNvPr>
          <p:cNvSpPr txBox="1"/>
          <p:nvPr/>
        </p:nvSpPr>
        <p:spPr>
          <a:xfrm>
            <a:off x="4815570" y="44250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503003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F77EB-31D4-2905-7243-8CF3D975F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F1E46-DED7-6E80-FFA3-C0222F4C48DA}"/>
              </a:ext>
            </a:extLst>
          </p:cNvPr>
          <p:cNvSpPr>
            <a:spLocks noGrp="1"/>
          </p:cNvSpPr>
          <p:nvPr>
            <p:ph type="title"/>
          </p:nvPr>
        </p:nvSpPr>
        <p:spPr>
          <a:xfrm>
            <a:off x="1787687" y="2134555"/>
            <a:ext cx="8616626" cy="3450327"/>
          </a:xfrm>
        </p:spPr>
        <p:txBody>
          <a:bodyPr>
            <a:noAutofit/>
          </a:bodyPr>
          <a:lstStyle/>
          <a:p>
            <a:r>
              <a:rPr lang="ar-EG" sz="6000" b="0" dirty="0"/>
              <a:t>إِنَّ شَجَرَتَ ٱلزَّقُّومِ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AEDD16D-2C1C-D6A2-9592-B50DF6A0BC35}"/>
              </a:ext>
            </a:extLst>
          </p:cNvPr>
          <p:cNvSpPr txBox="1"/>
          <p:nvPr/>
        </p:nvSpPr>
        <p:spPr>
          <a:xfrm>
            <a:off x="1936368" y="4315958"/>
            <a:ext cx="8319264" cy="400110"/>
          </a:xfrm>
          <a:prstGeom prst="rect">
            <a:avLst/>
          </a:prstGeom>
          <a:noFill/>
        </p:spPr>
        <p:txBody>
          <a:bodyPr wrap="square">
            <a:spAutoFit/>
          </a:bodyPr>
          <a:lstStyle/>
          <a:p>
            <a:pPr algn="ctr" fontAlgn="base"/>
            <a:r>
              <a:rPr lang="en-US" sz="2000" dirty="0"/>
              <a:t>Verily the tree of Zaqqum</a:t>
            </a:r>
          </a:p>
        </p:txBody>
      </p:sp>
      <p:sp>
        <p:nvSpPr>
          <p:cNvPr id="3" name="TextBox 2">
            <a:extLst>
              <a:ext uri="{FF2B5EF4-FFF2-40B4-BE49-F238E27FC236}">
                <a16:creationId xmlns:a16="http://schemas.microsoft.com/office/drawing/2014/main" id="{6E1361CB-DF8E-A665-DD5F-1D0009CDEE5E}"/>
              </a:ext>
            </a:extLst>
          </p:cNvPr>
          <p:cNvSpPr txBox="1"/>
          <p:nvPr/>
        </p:nvSpPr>
        <p:spPr>
          <a:xfrm>
            <a:off x="3523666" y="400818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3736330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3F20D-B5AD-DA6C-2AFB-11DFC5728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18C5D-84F5-F868-76CE-5CB91BF319F1}"/>
              </a:ext>
            </a:extLst>
          </p:cNvPr>
          <p:cNvSpPr>
            <a:spLocks noGrp="1"/>
          </p:cNvSpPr>
          <p:nvPr>
            <p:ph type="title"/>
          </p:nvPr>
        </p:nvSpPr>
        <p:spPr>
          <a:xfrm>
            <a:off x="1787687" y="2134555"/>
            <a:ext cx="8616626" cy="3450327"/>
          </a:xfrm>
        </p:spPr>
        <p:txBody>
          <a:bodyPr>
            <a:noAutofit/>
          </a:bodyPr>
          <a:lstStyle/>
          <a:p>
            <a:r>
              <a:rPr lang="ar-EG" sz="6000" b="0" dirty="0"/>
              <a:t>طَعَامُ ٱلْأَثِيمِ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BBB61B-D201-C87D-53E7-697299E1E422}"/>
              </a:ext>
            </a:extLst>
          </p:cNvPr>
          <p:cNvSpPr txBox="1"/>
          <p:nvPr/>
        </p:nvSpPr>
        <p:spPr>
          <a:xfrm>
            <a:off x="1936368" y="4307214"/>
            <a:ext cx="8319264" cy="400110"/>
          </a:xfrm>
          <a:prstGeom prst="rect">
            <a:avLst/>
          </a:prstGeom>
          <a:noFill/>
        </p:spPr>
        <p:txBody>
          <a:bodyPr wrap="square">
            <a:spAutoFit/>
          </a:bodyPr>
          <a:lstStyle/>
          <a:p>
            <a:pPr algn="ctr" fontAlgn="base"/>
            <a:r>
              <a:rPr lang="en-US" sz="2000" dirty="0"/>
              <a:t>Will be the food of the Sinful,-</a:t>
            </a:r>
          </a:p>
        </p:txBody>
      </p:sp>
      <p:sp>
        <p:nvSpPr>
          <p:cNvPr id="3" name="TextBox 2">
            <a:extLst>
              <a:ext uri="{FF2B5EF4-FFF2-40B4-BE49-F238E27FC236}">
                <a16:creationId xmlns:a16="http://schemas.microsoft.com/office/drawing/2014/main" id="{4645D7D9-2075-A813-2CBF-3C98EDC768BE}"/>
              </a:ext>
            </a:extLst>
          </p:cNvPr>
          <p:cNvSpPr txBox="1"/>
          <p:nvPr/>
        </p:nvSpPr>
        <p:spPr>
          <a:xfrm>
            <a:off x="4270286" y="40205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474277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3DF2-61D7-57C9-92B9-B0FE89DD3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DBC82-6A69-032A-5E73-651F20ABFBF1}"/>
              </a:ext>
            </a:extLst>
          </p:cNvPr>
          <p:cNvSpPr>
            <a:spLocks noGrp="1"/>
          </p:cNvSpPr>
          <p:nvPr>
            <p:ph type="title"/>
          </p:nvPr>
        </p:nvSpPr>
        <p:spPr>
          <a:xfrm>
            <a:off x="1787687" y="2134555"/>
            <a:ext cx="8616626" cy="3450327"/>
          </a:xfrm>
        </p:spPr>
        <p:txBody>
          <a:bodyPr>
            <a:noAutofit/>
          </a:bodyPr>
          <a:lstStyle/>
          <a:p>
            <a:r>
              <a:rPr lang="ar-EG" sz="6000" b="0" dirty="0"/>
              <a:t>كَٱلْمُهْلِ يَغْلِى فِى ٱلْبُطُونِ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D8DE27C-C582-91CE-EBFD-FDA845199866}"/>
              </a:ext>
            </a:extLst>
          </p:cNvPr>
          <p:cNvSpPr txBox="1"/>
          <p:nvPr/>
        </p:nvSpPr>
        <p:spPr>
          <a:xfrm>
            <a:off x="1936368" y="4307214"/>
            <a:ext cx="8319264" cy="400110"/>
          </a:xfrm>
          <a:prstGeom prst="rect">
            <a:avLst/>
          </a:prstGeom>
          <a:noFill/>
        </p:spPr>
        <p:txBody>
          <a:bodyPr wrap="square">
            <a:spAutoFit/>
          </a:bodyPr>
          <a:lstStyle/>
          <a:p>
            <a:pPr algn="ctr" fontAlgn="base"/>
            <a:r>
              <a:rPr lang="en-US" sz="2000" dirty="0"/>
              <a:t>Like molten brass; it will boil in their insides.</a:t>
            </a:r>
          </a:p>
        </p:txBody>
      </p:sp>
      <p:sp>
        <p:nvSpPr>
          <p:cNvPr id="3" name="TextBox 2">
            <a:extLst>
              <a:ext uri="{FF2B5EF4-FFF2-40B4-BE49-F238E27FC236}">
                <a16:creationId xmlns:a16="http://schemas.microsoft.com/office/drawing/2014/main" id="{22FB7C94-B8E6-5D84-0949-40AED4513421}"/>
              </a:ext>
            </a:extLst>
          </p:cNvPr>
          <p:cNvSpPr txBox="1"/>
          <p:nvPr/>
        </p:nvSpPr>
        <p:spPr>
          <a:xfrm>
            <a:off x="2735100" y="399943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523256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319D5-225E-A7CB-7A0B-A3C845BD2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5D827-2599-DBBD-43A0-9CB636F7A629}"/>
              </a:ext>
            </a:extLst>
          </p:cNvPr>
          <p:cNvSpPr>
            <a:spLocks noGrp="1"/>
          </p:cNvSpPr>
          <p:nvPr>
            <p:ph type="title"/>
          </p:nvPr>
        </p:nvSpPr>
        <p:spPr>
          <a:xfrm>
            <a:off x="1787687" y="2134555"/>
            <a:ext cx="8616626" cy="3450327"/>
          </a:xfrm>
        </p:spPr>
        <p:txBody>
          <a:bodyPr>
            <a:noAutofit/>
          </a:bodyPr>
          <a:lstStyle/>
          <a:p>
            <a:r>
              <a:rPr lang="ar-EG" sz="6000" b="0" dirty="0"/>
              <a:t>كَغَلْىِ ٱلْحَمِيمِ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641D40-704E-72B5-A7DD-45BB12D922B2}"/>
              </a:ext>
            </a:extLst>
          </p:cNvPr>
          <p:cNvSpPr txBox="1"/>
          <p:nvPr/>
        </p:nvSpPr>
        <p:spPr>
          <a:xfrm>
            <a:off x="1936368" y="4307214"/>
            <a:ext cx="8319264" cy="400110"/>
          </a:xfrm>
          <a:prstGeom prst="rect">
            <a:avLst/>
          </a:prstGeom>
          <a:noFill/>
        </p:spPr>
        <p:txBody>
          <a:bodyPr wrap="square">
            <a:spAutoFit/>
          </a:bodyPr>
          <a:lstStyle/>
          <a:p>
            <a:pPr algn="ctr" fontAlgn="base"/>
            <a:r>
              <a:rPr lang="en-US" sz="2000" dirty="0"/>
              <a:t>Like the boiling of scalding water.</a:t>
            </a:r>
          </a:p>
        </p:txBody>
      </p:sp>
      <p:sp>
        <p:nvSpPr>
          <p:cNvPr id="3" name="TextBox 2">
            <a:extLst>
              <a:ext uri="{FF2B5EF4-FFF2-40B4-BE49-F238E27FC236}">
                <a16:creationId xmlns:a16="http://schemas.microsoft.com/office/drawing/2014/main" id="{ACA2810B-C52F-0A62-F3AE-D0151C291619}"/>
              </a:ext>
            </a:extLst>
          </p:cNvPr>
          <p:cNvSpPr txBox="1"/>
          <p:nvPr/>
        </p:nvSpPr>
        <p:spPr>
          <a:xfrm>
            <a:off x="4119284" y="39994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2327560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9EFF-6106-3BCF-B74B-5F8EA2986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ABE2E-2AD4-A46C-5506-CABA70E7C1D8}"/>
              </a:ext>
            </a:extLst>
          </p:cNvPr>
          <p:cNvSpPr>
            <a:spLocks noGrp="1"/>
          </p:cNvSpPr>
          <p:nvPr>
            <p:ph type="title"/>
          </p:nvPr>
        </p:nvSpPr>
        <p:spPr>
          <a:xfrm>
            <a:off x="1787687" y="2134555"/>
            <a:ext cx="8616626" cy="3450327"/>
          </a:xfrm>
        </p:spPr>
        <p:txBody>
          <a:bodyPr>
            <a:noAutofit/>
          </a:bodyPr>
          <a:lstStyle/>
          <a:p>
            <a:r>
              <a:rPr lang="ar-EG" sz="6000" b="0" dirty="0"/>
              <a:t>خُذُوهُ فَٱعْتِلُوهُ إِلَىٰ سَوَآءِ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BDFD5C-7C87-F371-0C17-17921A613FF5}"/>
              </a:ext>
            </a:extLst>
          </p:cNvPr>
          <p:cNvSpPr txBox="1"/>
          <p:nvPr/>
        </p:nvSpPr>
        <p:spPr>
          <a:xfrm>
            <a:off x="1936368" y="4307214"/>
            <a:ext cx="8319264" cy="400110"/>
          </a:xfrm>
          <a:prstGeom prst="rect">
            <a:avLst/>
          </a:prstGeom>
          <a:noFill/>
        </p:spPr>
        <p:txBody>
          <a:bodyPr wrap="square">
            <a:spAutoFit/>
          </a:bodyPr>
          <a:lstStyle/>
          <a:p>
            <a:pPr algn="ctr" fontAlgn="base"/>
            <a:r>
              <a:rPr lang="en-US" sz="2000" dirty="0"/>
              <a:t>(A voice will cry: "Seize ye him and drag him into the midst of the Blazing Fire!</a:t>
            </a:r>
          </a:p>
        </p:txBody>
      </p:sp>
      <p:sp>
        <p:nvSpPr>
          <p:cNvPr id="3" name="TextBox 2">
            <a:extLst>
              <a:ext uri="{FF2B5EF4-FFF2-40B4-BE49-F238E27FC236}">
                <a16:creationId xmlns:a16="http://schemas.microsoft.com/office/drawing/2014/main" id="{44A87A72-73E3-401B-2D3D-65E7983B9B64}"/>
              </a:ext>
            </a:extLst>
          </p:cNvPr>
          <p:cNvSpPr txBox="1"/>
          <p:nvPr/>
        </p:nvSpPr>
        <p:spPr>
          <a:xfrm>
            <a:off x="2013647" y="4045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8186636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5C3C0-BCC5-4B3D-0A59-19D63DCAC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0BC54-6D8D-F86D-6E18-D110D9A43E6F}"/>
              </a:ext>
            </a:extLst>
          </p:cNvPr>
          <p:cNvSpPr>
            <a:spLocks noGrp="1"/>
          </p:cNvSpPr>
          <p:nvPr>
            <p:ph type="title"/>
          </p:nvPr>
        </p:nvSpPr>
        <p:spPr>
          <a:xfrm>
            <a:off x="1787687" y="2134555"/>
            <a:ext cx="8616626" cy="3450327"/>
          </a:xfrm>
        </p:spPr>
        <p:txBody>
          <a:bodyPr>
            <a:noAutofit/>
          </a:bodyPr>
          <a:lstStyle/>
          <a:p>
            <a:r>
              <a:rPr lang="ar-EG" sz="6000" b="0" dirty="0"/>
              <a:t>ثُمَّ صُبُّوا۟ فَوْقَ رَأْسِهِۦ مِنْ عَذَابِ ٱلْحَمِيمِ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F287E1-C621-D36F-38E0-761508FBF82A}"/>
              </a:ext>
            </a:extLst>
          </p:cNvPr>
          <p:cNvSpPr txBox="1"/>
          <p:nvPr/>
        </p:nvSpPr>
        <p:spPr>
          <a:xfrm>
            <a:off x="1936368" y="4634385"/>
            <a:ext cx="8319264" cy="400110"/>
          </a:xfrm>
          <a:prstGeom prst="rect">
            <a:avLst/>
          </a:prstGeom>
          <a:noFill/>
        </p:spPr>
        <p:txBody>
          <a:bodyPr wrap="square">
            <a:spAutoFit/>
          </a:bodyPr>
          <a:lstStyle/>
          <a:p>
            <a:pPr algn="ctr" fontAlgn="base"/>
            <a:r>
              <a:rPr lang="en-US" sz="2000" dirty="0"/>
              <a:t>"Then pour over his head the Penalty of Boiling Water,</a:t>
            </a:r>
          </a:p>
        </p:txBody>
      </p:sp>
      <p:sp>
        <p:nvSpPr>
          <p:cNvPr id="3" name="TextBox 2">
            <a:extLst>
              <a:ext uri="{FF2B5EF4-FFF2-40B4-BE49-F238E27FC236}">
                <a16:creationId xmlns:a16="http://schemas.microsoft.com/office/drawing/2014/main" id="{4EDF6139-DB3A-95E2-B66D-E16C26177EDD}"/>
              </a:ext>
            </a:extLst>
          </p:cNvPr>
          <p:cNvSpPr txBox="1"/>
          <p:nvPr/>
        </p:nvSpPr>
        <p:spPr>
          <a:xfrm>
            <a:off x="4874293" y="44141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1510241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AD5A8-BB33-6DF1-4E9B-D682A82A2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924A9-0A9B-FFE0-9F4C-DB8AB476007E}"/>
              </a:ext>
            </a:extLst>
          </p:cNvPr>
          <p:cNvSpPr>
            <a:spLocks noGrp="1"/>
          </p:cNvSpPr>
          <p:nvPr>
            <p:ph type="title"/>
          </p:nvPr>
        </p:nvSpPr>
        <p:spPr>
          <a:xfrm>
            <a:off x="1787687" y="2134555"/>
            <a:ext cx="8616626" cy="3450327"/>
          </a:xfrm>
        </p:spPr>
        <p:txBody>
          <a:bodyPr>
            <a:noAutofit/>
          </a:bodyPr>
          <a:lstStyle/>
          <a:p>
            <a:r>
              <a:rPr lang="ar-EG" sz="6000" b="0" dirty="0"/>
              <a:t>ذُقْ إِنَّكَ أَنتَ ٱلْعَزِيزُ ٱلْكَرِيمُ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3BC748-A45C-FEAE-F7FE-492E6BD55360}"/>
              </a:ext>
            </a:extLst>
          </p:cNvPr>
          <p:cNvSpPr txBox="1"/>
          <p:nvPr/>
        </p:nvSpPr>
        <p:spPr>
          <a:xfrm>
            <a:off x="1936368" y="4310876"/>
            <a:ext cx="8319264" cy="400110"/>
          </a:xfrm>
          <a:prstGeom prst="rect">
            <a:avLst/>
          </a:prstGeom>
          <a:noFill/>
        </p:spPr>
        <p:txBody>
          <a:bodyPr wrap="square">
            <a:spAutoFit/>
          </a:bodyPr>
          <a:lstStyle/>
          <a:p>
            <a:pPr algn="ctr" fontAlgn="base"/>
            <a:r>
              <a:rPr lang="en-US" sz="2000" dirty="0"/>
              <a:t>"Taste thou (this)! Truly </a:t>
            </a:r>
            <a:r>
              <a:rPr lang="en-US" sz="2000" dirty="0" err="1"/>
              <a:t>wast</a:t>
            </a:r>
            <a:r>
              <a:rPr lang="en-US" sz="2000" dirty="0"/>
              <a:t> thou mighty, full of </a:t>
            </a:r>
            <a:r>
              <a:rPr lang="en-US" sz="2000" dirty="0" err="1"/>
              <a:t>honour</a:t>
            </a:r>
            <a:r>
              <a:rPr lang="en-US" sz="2000" dirty="0"/>
              <a:t>!</a:t>
            </a:r>
          </a:p>
        </p:txBody>
      </p:sp>
      <p:sp>
        <p:nvSpPr>
          <p:cNvPr id="3" name="TextBox 2">
            <a:extLst>
              <a:ext uri="{FF2B5EF4-FFF2-40B4-BE49-F238E27FC236}">
                <a16:creationId xmlns:a16="http://schemas.microsoft.com/office/drawing/2014/main" id="{EF67FD0E-A76B-B148-44B3-501259680ED4}"/>
              </a:ext>
            </a:extLst>
          </p:cNvPr>
          <p:cNvSpPr txBox="1"/>
          <p:nvPr/>
        </p:nvSpPr>
        <p:spPr>
          <a:xfrm>
            <a:off x="2516987" y="40030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685217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42A7-8AD4-E5A2-B191-65A6FF1D3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F18BF-0C84-BC0F-3852-23DA884BF0D6}"/>
              </a:ext>
            </a:extLst>
          </p:cNvPr>
          <p:cNvSpPr>
            <a:spLocks noGrp="1"/>
          </p:cNvSpPr>
          <p:nvPr>
            <p:ph type="title"/>
          </p:nvPr>
        </p:nvSpPr>
        <p:spPr>
          <a:xfrm>
            <a:off x="1787687" y="2134555"/>
            <a:ext cx="8616626" cy="3450327"/>
          </a:xfrm>
        </p:spPr>
        <p:txBody>
          <a:bodyPr>
            <a:noAutofit/>
          </a:bodyPr>
          <a:lstStyle/>
          <a:p>
            <a:r>
              <a:rPr lang="ar-EG" sz="6000" b="0" dirty="0"/>
              <a:t>إِنَّ هَـٰذَا مَا كُنتُم بِهِۦ تَمْتَرُونَ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C009BD-D22A-64F1-B268-79CDBB2E644B}"/>
              </a:ext>
            </a:extLst>
          </p:cNvPr>
          <p:cNvSpPr txBox="1"/>
          <p:nvPr/>
        </p:nvSpPr>
        <p:spPr>
          <a:xfrm>
            <a:off x="1936368" y="4310876"/>
            <a:ext cx="8319264" cy="400110"/>
          </a:xfrm>
          <a:prstGeom prst="rect">
            <a:avLst/>
          </a:prstGeom>
          <a:noFill/>
        </p:spPr>
        <p:txBody>
          <a:bodyPr wrap="square">
            <a:spAutoFit/>
          </a:bodyPr>
          <a:lstStyle/>
          <a:p>
            <a:pPr algn="ctr" fontAlgn="base"/>
            <a:r>
              <a:rPr lang="en-US" sz="2000" dirty="0"/>
              <a:t>"Truly this is what ye used to doubt!"</a:t>
            </a:r>
          </a:p>
        </p:txBody>
      </p:sp>
      <p:sp>
        <p:nvSpPr>
          <p:cNvPr id="3" name="TextBox 2">
            <a:extLst>
              <a:ext uri="{FF2B5EF4-FFF2-40B4-BE49-F238E27FC236}">
                <a16:creationId xmlns:a16="http://schemas.microsoft.com/office/drawing/2014/main" id="{7A3D3C30-E7A2-6E43-A14B-CCE3CDBEF16B}"/>
              </a:ext>
            </a:extLst>
          </p:cNvPr>
          <p:cNvSpPr txBox="1"/>
          <p:nvPr/>
        </p:nvSpPr>
        <p:spPr>
          <a:xfrm>
            <a:off x="2516987" y="40030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532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C6EF3-4C2F-1386-E18C-0BF1F48D5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4C10D-E829-0572-4694-B7B186920761}"/>
              </a:ext>
            </a:extLst>
          </p:cNvPr>
          <p:cNvSpPr>
            <a:spLocks noGrp="1"/>
          </p:cNvSpPr>
          <p:nvPr>
            <p:ph type="title"/>
          </p:nvPr>
        </p:nvSpPr>
        <p:spPr>
          <a:xfrm>
            <a:off x="1594200" y="1731884"/>
            <a:ext cx="8810405" cy="3450327"/>
          </a:xfrm>
        </p:spPr>
        <p:txBody>
          <a:bodyPr>
            <a:noAutofit/>
          </a:bodyPr>
          <a:lstStyle/>
          <a:p>
            <a:r>
              <a:rPr lang="ar-EG" sz="6000" b="0" dirty="0"/>
              <a:t>وَلَوْ شَآءَ ٱللَّهُ لَجَعَلَهُمْ أُمَّةًۭ وَٰحِدَةًۭ وَلَـٰكِن يُدْخِلُ مَن يَشَآءُ فِى رَحْمَتِهِۦ ۚ وَٱلظَّـٰلِمُونَ مَا لَهُم مِّن وَلِىٍّۢ وَلَا نَصِيرٍ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BE8EB7-3D2D-4C0F-3F68-54E264D65A51}"/>
              </a:ext>
            </a:extLst>
          </p:cNvPr>
          <p:cNvSpPr txBox="1"/>
          <p:nvPr/>
        </p:nvSpPr>
        <p:spPr>
          <a:xfrm>
            <a:off x="1936368" y="4710170"/>
            <a:ext cx="8319264" cy="1015663"/>
          </a:xfrm>
          <a:prstGeom prst="rect">
            <a:avLst/>
          </a:prstGeom>
          <a:noFill/>
        </p:spPr>
        <p:txBody>
          <a:bodyPr wrap="square">
            <a:spAutoFit/>
          </a:bodyPr>
          <a:lstStyle/>
          <a:p>
            <a:pPr algn="ctr" fontAlgn="base"/>
            <a:r>
              <a:rPr lang="en-US" sz="2000" dirty="0"/>
              <a:t>If Allah had so willed, He could have made them a single people; but He admits whom He will to His Mercy; and the Wrong-doers will have no protector nor helper.</a:t>
            </a:r>
          </a:p>
        </p:txBody>
      </p:sp>
      <p:sp>
        <p:nvSpPr>
          <p:cNvPr id="3" name="TextBox 2">
            <a:extLst>
              <a:ext uri="{FF2B5EF4-FFF2-40B4-BE49-F238E27FC236}">
                <a16:creationId xmlns:a16="http://schemas.microsoft.com/office/drawing/2014/main" id="{EC95051E-88C4-A0EF-3A7D-B1A201AF1CBD}"/>
              </a:ext>
            </a:extLst>
          </p:cNvPr>
          <p:cNvSpPr txBox="1"/>
          <p:nvPr/>
        </p:nvSpPr>
        <p:spPr>
          <a:xfrm>
            <a:off x="1252031" y="44023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8684016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8B95-CE9A-FACD-793E-BB2F6EADF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44EA7-17CF-72B6-2869-DE045B31A446}"/>
              </a:ext>
            </a:extLst>
          </p:cNvPr>
          <p:cNvSpPr>
            <a:spLocks noGrp="1"/>
          </p:cNvSpPr>
          <p:nvPr>
            <p:ph type="title"/>
          </p:nvPr>
        </p:nvSpPr>
        <p:spPr>
          <a:xfrm>
            <a:off x="1787687" y="2134555"/>
            <a:ext cx="8616626" cy="3450327"/>
          </a:xfrm>
        </p:spPr>
        <p:txBody>
          <a:bodyPr>
            <a:noAutofit/>
          </a:bodyPr>
          <a:lstStyle/>
          <a:p>
            <a:r>
              <a:rPr lang="ar-EG" sz="6000" b="0" dirty="0"/>
              <a:t>إِنَّ ٱلْمُتَّقِينَ فِى مَقَامٍ أَمِينٍۢ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90D134B-FA0B-9A19-CCFE-505561310505}"/>
              </a:ext>
            </a:extLst>
          </p:cNvPr>
          <p:cNvSpPr txBox="1"/>
          <p:nvPr/>
        </p:nvSpPr>
        <p:spPr>
          <a:xfrm>
            <a:off x="1936368" y="4310876"/>
            <a:ext cx="8319264" cy="400110"/>
          </a:xfrm>
          <a:prstGeom prst="rect">
            <a:avLst/>
          </a:prstGeom>
          <a:noFill/>
        </p:spPr>
        <p:txBody>
          <a:bodyPr wrap="square">
            <a:spAutoFit/>
          </a:bodyPr>
          <a:lstStyle/>
          <a:p>
            <a:pPr algn="ctr" fontAlgn="base"/>
            <a:r>
              <a:rPr lang="en-US" sz="2000" dirty="0"/>
              <a:t>As to the Righteous (they will be) in a position of Security,</a:t>
            </a:r>
          </a:p>
        </p:txBody>
      </p:sp>
      <p:sp>
        <p:nvSpPr>
          <p:cNvPr id="3" name="TextBox 2">
            <a:extLst>
              <a:ext uri="{FF2B5EF4-FFF2-40B4-BE49-F238E27FC236}">
                <a16:creationId xmlns:a16="http://schemas.microsoft.com/office/drawing/2014/main" id="{96CEB8A1-128F-78F2-0B52-4C4C66068D0A}"/>
              </a:ext>
            </a:extLst>
          </p:cNvPr>
          <p:cNvSpPr txBox="1"/>
          <p:nvPr/>
        </p:nvSpPr>
        <p:spPr>
          <a:xfrm>
            <a:off x="2793823" y="39768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926390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C540-1622-8CD7-C12C-141FAE81D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355D6-478B-2876-CF9E-8E172F897527}"/>
              </a:ext>
            </a:extLst>
          </p:cNvPr>
          <p:cNvSpPr>
            <a:spLocks noGrp="1"/>
          </p:cNvSpPr>
          <p:nvPr>
            <p:ph type="title"/>
          </p:nvPr>
        </p:nvSpPr>
        <p:spPr>
          <a:xfrm>
            <a:off x="1787687" y="2134555"/>
            <a:ext cx="8616626" cy="3450327"/>
          </a:xfrm>
        </p:spPr>
        <p:txBody>
          <a:bodyPr>
            <a:noAutofit/>
          </a:bodyPr>
          <a:lstStyle/>
          <a:p>
            <a:r>
              <a:rPr lang="ar-EG" sz="6000" b="0" dirty="0"/>
              <a:t>فِى جَنَّـٰتٍۢ وَعُيُونٍۢ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8B167D-9624-0703-BB03-DD8B85A7F919}"/>
              </a:ext>
            </a:extLst>
          </p:cNvPr>
          <p:cNvSpPr txBox="1"/>
          <p:nvPr/>
        </p:nvSpPr>
        <p:spPr>
          <a:xfrm>
            <a:off x="1936368" y="4310876"/>
            <a:ext cx="8319264" cy="400110"/>
          </a:xfrm>
          <a:prstGeom prst="rect">
            <a:avLst/>
          </a:prstGeom>
          <a:noFill/>
        </p:spPr>
        <p:txBody>
          <a:bodyPr wrap="square">
            <a:spAutoFit/>
          </a:bodyPr>
          <a:lstStyle/>
          <a:p>
            <a:pPr algn="ctr" fontAlgn="base"/>
            <a:r>
              <a:rPr lang="en-US" sz="2000" dirty="0"/>
              <a:t>Among Gardens and Springs;</a:t>
            </a:r>
          </a:p>
        </p:txBody>
      </p:sp>
      <p:sp>
        <p:nvSpPr>
          <p:cNvPr id="3" name="TextBox 2">
            <a:extLst>
              <a:ext uri="{FF2B5EF4-FFF2-40B4-BE49-F238E27FC236}">
                <a16:creationId xmlns:a16="http://schemas.microsoft.com/office/drawing/2014/main" id="{ACE7D1F5-0343-403C-8AEC-019C5737AE82}"/>
              </a:ext>
            </a:extLst>
          </p:cNvPr>
          <p:cNvSpPr txBox="1"/>
          <p:nvPr/>
        </p:nvSpPr>
        <p:spPr>
          <a:xfrm>
            <a:off x="3599166" y="391844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9896761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CE47-AC63-55B4-93EA-E2379F373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A9A82-AACF-BE9F-E9F0-FF6BB676FC27}"/>
              </a:ext>
            </a:extLst>
          </p:cNvPr>
          <p:cNvSpPr>
            <a:spLocks noGrp="1"/>
          </p:cNvSpPr>
          <p:nvPr>
            <p:ph type="title"/>
          </p:nvPr>
        </p:nvSpPr>
        <p:spPr>
          <a:xfrm>
            <a:off x="1787687" y="2134555"/>
            <a:ext cx="8616626" cy="3450327"/>
          </a:xfrm>
        </p:spPr>
        <p:txBody>
          <a:bodyPr>
            <a:noAutofit/>
          </a:bodyPr>
          <a:lstStyle/>
          <a:p>
            <a:r>
              <a:rPr lang="ar-EG" sz="6000" b="0" dirty="0"/>
              <a:t>يَلْبَسُونَ مِن سُندُسٍۢ وَإِسْتَبْرَقٍۢ مُّتَقَـٰبِلِينَ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FC9A2B6-4B61-3A14-FA4D-46B8EA874E01}"/>
              </a:ext>
            </a:extLst>
          </p:cNvPr>
          <p:cNvSpPr txBox="1"/>
          <p:nvPr/>
        </p:nvSpPr>
        <p:spPr>
          <a:xfrm>
            <a:off x="1936368" y="4596102"/>
            <a:ext cx="8319264" cy="400110"/>
          </a:xfrm>
          <a:prstGeom prst="rect">
            <a:avLst/>
          </a:prstGeom>
          <a:noFill/>
        </p:spPr>
        <p:txBody>
          <a:bodyPr wrap="square">
            <a:spAutoFit/>
          </a:bodyPr>
          <a:lstStyle/>
          <a:p>
            <a:pPr algn="ctr" fontAlgn="base"/>
            <a:r>
              <a:rPr lang="en-US" sz="2000" dirty="0"/>
              <a:t>Dressed in fine silk and in rich brocade, they will face each other;</a:t>
            </a:r>
          </a:p>
        </p:txBody>
      </p:sp>
      <p:sp>
        <p:nvSpPr>
          <p:cNvPr id="3" name="TextBox 2">
            <a:extLst>
              <a:ext uri="{FF2B5EF4-FFF2-40B4-BE49-F238E27FC236}">
                <a16:creationId xmlns:a16="http://schemas.microsoft.com/office/drawing/2014/main" id="{EFF73B2E-3959-5508-58D1-D53BF4C245A3}"/>
              </a:ext>
            </a:extLst>
          </p:cNvPr>
          <p:cNvSpPr txBox="1"/>
          <p:nvPr/>
        </p:nvSpPr>
        <p:spPr>
          <a:xfrm>
            <a:off x="4656179" y="43452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215152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BC8F-1123-40F6-DECA-B357F450F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B8DD2-9EE4-E996-C49C-E835D6E25B77}"/>
              </a:ext>
            </a:extLst>
          </p:cNvPr>
          <p:cNvSpPr>
            <a:spLocks noGrp="1"/>
          </p:cNvSpPr>
          <p:nvPr>
            <p:ph type="title"/>
          </p:nvPr>
        </p:nvSpPr>
        <p:spPr>
          <a:xfrm>
            <a:off x="1787687" y="2134555"/>
            <a:ext cx="8616626" cy="3450327"/>
          </a:xfrm>
        </p:spPr>
        <p:txBody>
          <a:bodyPr>
            <a:noAutofit/>
          </a:bodyPr>
          <a:lstStyle/>
          <a:p>
            <a:r>
              <a:rPr lang="ar-EG" sz="6000" b="0" dirty="0"/>
              <a:t>كَذَٰلِكَ وَزَوَّجْنَـٰهُم بِحُورٍ 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5312DE7-B854-1911-7111-1BAB024A5A48}"/>
              </a:ext>
            </a:extLst>
          </p:cNvPr>
          <p:cNvSpPr txBox="1"/>
          <p:nvPr/>
        </p:nvSpPr>
        <p:spPr>
          <a:xfrm>
            <a:off x="1936368" y="4263809"/>
            <a:ext cx="8319264" cy="707886"/>
          </a:xfrm>
          <a:prstGeom prst="rect">
            <a:avLst/>
          </a:prstGeom>
          <a:noFill/>
        </p:spPr>
        <p:txBody>
          <a:bodyPr wrap="square">
            <a:spAutoFit/>
          </a:bodyPr>
          <a:lstStyle/>
          <a:p>
            <a:pPr algn="ctr" fontAlgn="base"/>
            <a:r>
              <a:rPr lang="en-US" sz="2000" dirty="0"/>
              <a:t>So; and We shall join them to fair women with beautiful, big, and lustrous eyes.</a:t>
            </a:r>
          </a:p>
        </p:txBody>
      </p:sp>
      <p:sp>
        <p:nvSpPr>
          <p:cNvPr id="3" name="TextBox 2">
            <a:extLst>
              <a:ext uri="{FF2B5EF4-FFF2-40B4-BE49-F238E27FC236}">
                <a16:creationId xmlns:a16="http://schemas.microsoft.com/office/drawing/2014/main" id="{97EF5C4D-6EF1-3F3D-16F1-01771B9EA57D}"/>
              </a:ext>
            </a:extLst>
          </p:cNvPr>
          <p:cNvSpPr txBox="1"/>
          <p:nvPr/>
        </p:nvSpPr>
        <p:spPr>
          <a:xfrm>
            <a:off x="2407929" y="39560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58912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62C72-E157-7637-C2A2-8ADE0E3D6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01796-C8FE-7E55-3EDC-7C5E9C7E36CF}"/>
              </a:ext>
            </a:extLst>
          </p:cNvPr>
          <p:cNvSpPr>
            <a:spLocks noGrp="1"/>
          </p:cNvSpPr>
          <p:nvPr>
            <p:ph type="title"/>
          </p:nvPr>
        </p:nvSpPr>
        <p:spPr>
          <a:xfrm>
            <a:off x="1787687" y="2134555"/>
            <a:ext cx="8616626" cy="3450327"/>
          </a:xfrm>
        </p:spPr>
        <p:txBody>
          <a:bodyPr>
            <a:noAutofit/>
          </a:bodyPr>
          <a:lstStyle/>
          <a:p>
            <a:r>
              <a:rPr lang="ar-EG" sz="6000" b="0" dirty="0"/>
              <a:t>يَدْعُونَ فِيهَا بِكُلِّ فَـٰكِهَةٍ ءَامِنِينَ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52B109-354D-7D71-283F-350EEFB8F7C2}"/>
              </a:ext>
            </a:extLst>
          </p:cNvPr>
          <p:cNvSpPr txBox="1"/>
          <p:nvPr/>
        </p:nvSpPr>
        <p:spPr>
          <a:xfrm>
            <a:off x="1936368" y="4263809"/>
            <a:ext cx="8319264" cy="400110"/>
          </a:xfrm>
          <a:prstGeom prst="rect">
            <a:avLst/>
          </a:prstGeom>
          <a:noFill/>
        </p:spPr>
        <p:txBody>
          <a:bodyPr wrap="square">
            <a:spAutoFit/>
          </a:bodyPr>
          <a:lstStyle/>
          <a:p>
            <a:pPr algn="ctr" fontAlgn="base"/>
            <a:r>
              <a:rPr lang="en-US" sz="2000" dirty="0"/>
              <a:t>There can they call for every kind of fruit in peace and security;</a:t>
            </a:r>
          </a:p>
        </p:txBody>
      </p:sp>
      <p:sp>
        <p:nvSpPr>
          <p:cNvPr id="3" name="TextBox 2">
            <a:extLst>
              <a:ext uri="{FF2B5EF4-FFF2-40B4-BE49-F238E27FC236}">
                <a16:creationId xmlns:a16="http://schemas.microsoft.com/office/drawing/2014/main" id="{D5AC474D-675B-12B7-7963-91DEB6BDE6E0}"/>
              </a:ext>
            </a:extLst>
          </p:cNvPr>
          <p:cNvSpPr txBox="1"/>
          <p:nvPr/>
        </p:nvSpPr>
        <p:spPr>
          <a:xfrm>
            <a:off x="2139481" y="39560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174915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5E346-CF0C-CC81-CF9F-8F976613C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E2817-FD9D-59FE-0D4B-842916021346}"/>
              </a:ext>
            </a:extLst>
          </p:cNvPr>
          <p:cNvSpPr>
            <a:spLocks noGrp="1"/>
          </p:cNvSpPr>
          <p:nvPr>
            <p:ph type="title"/>
          </p:nvPr>
        </p:nvSpPr>
        <p:spPr>
          <a:xfrm>
            <a:off x="1787687" y="2134555"/>
            <a:ext cx="8616626" cy="3450327"/>
          </a:xfrm>
        </p:spPr>
        <p:txBody>
          <a:bodyPr>
            <a:noAutofit/>
          </a:bodyPr>
          <a:lstStyle/>
          <a:p>
            <a:r>
              <a:rPr lang="ar-EG" sz="6000" b="0" dirty="0"/>
              <a:t>لَا يَذُوقُونَ فِيهَا ٱلْمَوْتَ إِلَّا ٱلْمَوْتَةَ ٱلْأُولَىٰ ۖ وَوَقَىٰهُمْ عَذَابَ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74DE12-3FDC-BB5B-2CBA-6F2E0C3AE542}"/>
              </a:ext>
            </a:extLst>
          </p:cNvPr>
          <p:cNvSpPr txBox="1"/>
          <p:nvPr/>
        </p:nvSpPr>
        <p:spPr>
          <a:xfrm>
            <a:off x="1936368" y="4674869"/>
            <a:ext cx="8319264" cy="707886"/>
          </a:xfrm>
          <a:prstGeom prst="rect">
            <a:avLst/>
          </a:prstGeom>
          <a:noFill/>
        </p:spPr>
        <p:txBody>
          <a:bodyPr wrap="square">
            <a:spAutoFit/>
          </a:bodyPr>
          <a:lstStyle/>
          <a:p>
            <a:pPr algn="ctr" fontAlgn="base"/>
            <a:r>
              <a:rPr lang="en-US" sz="2000" dirty="0"/>
              <a:t>Nor will they there taste Death, except the first death; and He will preserve them from the Penalty of the Blazing Fire,-</a:t>
            </a:r>
          </a:p>
        </p:txBody>
      </p:sp>
      <p:sp>
        <p:nvSpPr>
          <p:cNvPr id="3" name="TextBox 2">
            <a:extLst>
              <a:ext uri="{FF2B5EF4-FFF2-40B4-BE49-F238E27FC236}">
                <a16:creationId xmlns:a16="http://schemas.microsoft.com/office/drawing/2014/main" id="{8427E196-0F49-88A2-AAD5-611AC856269D}"/>
              </a:ext>
            </a:extLst>
          </p:cNvPr>
          <p:cNvSpPr txBox="1"/>
          <p:nvPr/>
        </p:nvSpPr>
        <p:spPr>
          <a:xfrm>
            <a:off x="2156259" y="43670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8667466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207D9-A7BB-6887-0EA6-8759BF910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CD653-1566-E249-B45F-2660638F06FC}"/>
              </a:ext>
            </a:extLst>
          </p:cNvPr>
          <p:cNvSpPr>
            <a:spLocks noGrp="1"/>
          </p:cNvSpPr>
          <p:nvPr>
            <p:ph type="title"/>
          </p:nvPr>
        </p:nvSpPr>
        <p:spPr>
          <a:xfrm>
            <a:off x="1787687" y="2134555"/>
            <a:ext cx="8616626" cy="3450327"/>
          </a:xfrm>
        </p:spPr>
        <p:txBody>
          <a:bodyPr>
            <a:noAutofit/>
          </a:bodyPr>
          <a:lstStyle/>
          <a:p>
            <a:r>
              <a:rPr lang="ar-EG" sz="6000" b="0" dirty="0"/>
              <a:t>فَضْلًۭا مِّن رَّبِّكَۚ ذَٰلِكَ هُوَ ٱلْفَوْزُ ٱلْعَظِيمُ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6A6E72-2D14-DBC4-2C4B-341F3AD0BE67}"/>
              </a:ext>
            </a:extLst>
          </p:cNvPr>
          <p:cNvSpPr txBox="1"/>
          <p:nvPr/>
        </p:nvSpPr>
        <p:spPr>
          <a:xfrm>
            <a:off x="1936368" y="4230252"/>
            <a:ext cx="8319264" cy="400110"/>
          </a:xfrm>
          <a:prstGeom prst="rect">
            <a:avLst/>
          </a:prstGeom>
          <a:noFill/>
        </p:spPr>
        <p:txBody>
          <a:bodyPr wrap="square">
            <a:spAutoFit/>
          </a:bodyPr>
          <a:lstStyle/>
          <a:p>
            <a:pPr algn="ctr" fontAlgn="base"/>
            <a:r>
              <a:rPr lang="en-US" sz="2000" dirty="0"/>
              <a:t>As a Bounty from thy Lord! that will be the supreme achievement!</a:t>
            </a:r>
          </a:p>
        </p:txBody>
      </p:sp>
      <p:sp>
        <p:nvSpPr>
          <p:cNvPr id="3" name="TextBox 2">
            <a:extLst>
              <a:ext uri="{FF2B5EF4-FFF2-40B4-BE49-F238E27FC236}">
                <a16:creationId xmlns:a16="http://schemas.microsoft.com/office/drawing/2014/main" id="{C1847CD9-8D97-0354-AAFD-0AFC561C8BA6}"/>
              </a:ext>
            </a:extLst>
          </p:cNvPr>
          <p:cNvSpPr txBox="1"/>
          <p:nvPr/>
        </p:nvSpPr>
        <p:spPr>
          <a:xfrm>
            <a:off x="1351210" y="39859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336480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879E-494A-8760-C859-9CD0B3CAB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86FA2-9A67-716C-FE89-73EF16E4152F}"/>
              </a:ext>
            </a:extLst>
          </p:cNvPr>
          <p:cNvSpPr>
            <a:spLocks noGrp="1"/>
          </p:cNvSpPr>
          <p:nvPr>
            <p:ph type="title"/>
          </p:nvPr>
        </p:nvSpPr>
        <p:spPr>
          <a:xfrm>
            <a:off x="1787687" y="2134555"/>
            <a:ext cx="8616626" cy="3450327"/>
          </a:xfrm>
        </p:spPr>
        <p:txBody>
          <a:bodyPr>
            <a:noAutofit/>
          </a:bodyPr>
          <a:lstStyle/>
          <a:p>
            <a:r>
              <a:rPr lang="ar-EG" sz="6000" b="0" dirty="0"/>
              <a:t>فَإِنَّمَا يَسَّرْنَـٰهُ بِلِسَانِكَ لَعَلَّهُمْ يَتَذَكَّرُونَ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585831-197F-11DE-935E-BB95C9E1323A}"/>
              </a:ext>
            </a:extLst>
          </p:cNvPr>
          <p:cNvSpPr txBox="1"/>
          <p:nvPr/>
        </p:nvSpPr>
        <p:spPr>
          <a:xfrm>
            <a:off x="1936368" y="4230252"/>
            <a:ext cx="8319264" cy="707886"/>
          </a:xfrm>
          <a:prstGeom prst="rect">
            <a:avLst/>
          </a:prstGeom>
          <a:noFill/>
        </p:spPr>
        <p:txBody>
          <a:bodyPr wrap="square">
            <a:spAutoFit/>
          </a:bodyPr>
          <a:lstStyle/>
          <a:p>
            <a:pPr algn="ctr" fontAlgn="base"/>
            <a:r>
              <a:rPr lang="en-US" sz="2000" dirty="0"/>
              <a:t>Verily, We have made this (Qur'an) easy, in thy tongue, in order that they may give heed.</a:t>
            </a:r>
          </a:p>
        </p:txBody>
      </p:sp>
      <p:sp>
        <p:nvSpPr>
          <p:cNvPr id="3" name="TextBox 2">
            <a:extLst>
              <a:ext uri="{FF2B5EF4-FFF2-40B4-BE49-F238E27FC236}">
                <a16:creationId xmlns:a16="http://schemas.microsoft.com/office/drawing/2014/main" id="{46A48D71-9495-3525-30F0-FA7CACB2E4CE}"/>
              </a:ext>
            </a:extLst>
          </p:cNvPr>
          <p:cNvSpPr txBox="1"/>
          <p:nvPr/>
        </p:nvSpPr>
        <p:spPr>
          <a:xfrm>
            <a:off x="1519859" y="39224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5551905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65C40-1DBE-0876-DD97-CDFAEC4C1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6C783-2CF3-C19E-2A04-B780A56D905A}"/>
              </a:ext>
            </a:extLst>
          </p:cNvPr>
          <p:cNvSpPr>
            <a:spLocks noGrp="1"/>
          </p:cNvSpPr>
          <p:nvPr>
            <p:ph type="title"/>
          </p:nvPr>
        </p:nvSpPr>
        <p:spPr>
          <a:xfrm>
            <a:off x="1787687" y="2134555"/>
            <a:ext cx="8616626" cy="3450327"/>
          </a:xfrm>
        </p:spPr>
        <p:txBody>
          <a:bodyPr>
            <a:noAutofit/>
          </a:bodyPr>
          <a:lstStyle/>
          <a:p>
            <a:r>
              <a:rPr lang="ar-EG" sz="6000" b="0" dirty="0"/>
              <a:t>فَٱرْتَقِبْ إِنَّهُم مُّرْتَقِبُونَ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A7EBDB-09C3-27E7-B388-99FB2683AF4E}"/>
              </a:ext>
            </a:extLst>
          </p:cNvPr>
          <p:cNvSpPr txBox="1"/>
          <p:nvPr/>
        </p:nvSpPr>
        <p:spPr>
          <a:xfrm>
            <a:off x="1936368" y="4230252"/>
            <a:ext cx="8319264" cy="400110"/>
          </a:xfrm>
          <a:prstGeom prst="rect">
            <a:avLst/>
          </a:prstGeom>
          <a:noFill/>
        </p:spPr>
        <p:txBody>
          <a:bodyPr wrap="square">
            <a:spAutoFit/>
          </a:bodyPr>
          <a:lstStyle/>
          <a:p>
            <a:pPr algn="ctr" fontAlgn="base"/>
            <a:r>
              <a:rPr lang="en-US" sz="2000" dirty="0"/>
              <a:t>So wait thou and watch; for they (too) are waiting.</a:t>
            </a:r>
          </a:p>
        </p:txBody>
      </p:sp>
      <p:sp>
        <p:nvSpPr>
          <p:cNvPr id="3" name="TextBox 2">
            <a:extLst>
              <a:ext uri="{FF2B5EF4-FFF2-40B4-BE49-F238E27FC236}">
                <a16:creationId xmlns:a16="http://schemas.microsoft.com/office/drawing/2014/main" id="{18EC44A0-4FFF-571F-A37A-50A967554013}"/>
              </a:ext>
            </a:extLst>
          </p:cNvPr>
          <p:cNvSpPr txBox="1"/>
          <p:nvPr/>
        </p:nvSpPr>
        <p:spPr>
          <a:xfrm>
            <a:off x="3080211" y="39038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5795183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27503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02D37-9C52-4D66-3C80-3DB716878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913ED-1E1E-D15A-E68E-7A852B0A9674}"/>
              </a:ext>
            </a:extLst>
          </p:cNvPr>
          <p:cNvSpPr>
            <a:spLocks noGrp="1"/>
          </p:cNvSpPr>
          <p:nvPr>
            <p:ph type="title"/>
          </p:nvPr>
        </p:nvSpPr>
        <p:spPr>
          <a:xfrm>
            <a:off x="1594200" y="1731884"/>
            <a:ext cx="8810405" cy="3450327"/>
          </a:xfrm>
        </p:spPr>
        <p:txBody>
          <a:bodyPr>
            <a:noAutofit/>
          </a:bodyPr>
          <a:lstStyle/>
          <a:p>
            <a:r>
              <a:rPr lang="ar-EG" sz="6000" b="0" dirty="0"/>
              <a:t>أَمِ ٱتَّخَذُوا۟ مِن دُونِهِۦٓ أَوْلِيَآءَ ۖ فَٱللَّهُ هُوَ ٱلْوَلِىُّ وَهُوَ يُحْىِ ٱلْمَوْتَىٰ وَهُوَ عَلَىٰ كُلِّ شَىْءٍۢ قَدِيرٌۭ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702EB0-3F8A-F06D-C1EE-581FB0CB923B}"/>
              </a:ext>
            </a:extLst>
          </p:cNvPr>
          <p:cNvSpPr txBox="1"/>
          <p:nvPr/>
        </p:nvSpPr>
        <p:spPr>
          <a:xfrm>
            <a:off x="1936368" y="4802449"/>
            <a:ext cx="8319264" cy="1015663"/>
          </a:xfrm>
          <a:prstGeom prst="rect">
            <a:avLst/>
          </a:prstGeom>
          <a:noFill/>
        </p:spPr>
        <p:txBody>
          <a:bodyPr wrap="square">
            <a:spAutoFit/>
          </a:bodyPr>
          <a:lstStyle/>
          <a:p>
            <a:pPr algn="ctr" fontAlgn="base"/>
            <a:r>
              <a:rPr lang="en-US" sz="2000" dirty="0"/>
              <a:t>What! Have they taken (for worship) protectors besides Him? But it is Allah,- He is the Protector, and it is He Who gives life to the dead: It is He Who has power over all things,</a:t>
            </a:r>
          </a:p>
        </p:txBody>
      </p:sp>
      <p:sp>
        <p:nvSpPr>
          <p:cNvPr id="3" name="TextBox 2">
            <a:extLst>
              <a:ext uri="{FF2B5EF4-FFF2-40B4-BE49-F238E27FC236}">
                <a16:creationId xmlns:a16="http://schemas.microsoft.com/office/drawing/2014/main" id="{0FA77E9A-F75C-E017-FBD6-A5BB633B29C6}"/>
              </a:ext>
            </a:extLst>
          </p:cNvPr>
          <p:cNvSpPr txBox="1"/>
          <p:nvPr/>
        </p:nvSpPr>
        <p:spPr>
          <a:xfrm>
            <a:off x="3852618" y="44023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905313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61BB-46BD-4269-FCDB-8D0809585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293E8-1637-E349-F6E8-755A307A1294}"/>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الجاثية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52517617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FEA6D-2711-E542-1CC2-6B0C4ED3F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C32A6-EB19-310C-1575-C333F3249458}"/>
              </a:ext>
            </a:extLst>
          </p:cNvPr>
          <p:cNvSpPr>
            <a:spLocks noGrp="1"/>
          </p:cNvSpPr>
          <p:nvPr>
            <p:ph type="title"/>
          </p:nvPr>
        </p:nvSpPr>
        <p:spPr>
          <a:xfrm>
            <a:off x="1787687" y="1899664"/>
            <a:ext cx="8616626" cy="3450327"/>
          </a:xfrm>
        </p:spPr>
        <p:txBody>
          <a:bodyPr>
            <a:noAutofit/>
          </a:bodyPr>
          <a:lstStyle/>
          <a:p>
            <a:r>
              <a:rPr lang="ar-EG" sz="6000" b="0" dirty="0"/>
              <a:t>حمٓ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9FB808-41F7-9318-71E4-AB96DA0456FD}"/>
              </a:ext>
            </a:extLst>
          </p:cNvPr>
          <p:cNvSpPr txBox="1"/>
          <p:nvPr/>
        </p:nvSpPr>
        <p:spPr>
          <a:xfrm>
            <a:off x="1936368" y="4146518"/>
            <a:ext cx="8319264" cy="400110"/>
          </a:xfrm>
          <a:prstGeom prst="rect">
            <a:avLst/>
          </a:prstGeom>
          <a:noFill/>
        </p:spPr>
        <p:txBody>
          <a:bodyPr wrap="square">
            <a:spAutoFit/>
          </a:bodyPr>
          <a:lstStyle/>
          <a:p>
            <a:pPr algn="ctr" fontAlgn="base"/>
            <a:r>
              <a:rPr lang="en-US" sz="2000" dirty="0"/>
              <a:t>Ha-Mim</a:t>
            </a:r>
          </a:p>
        </p:txBody>
      </p:sp>
      <p:sp>
        <p:nvSpPr>
          <p:cNvPr id="3" name="TextBox 2">
            <a:extLst>
              <a:ext uri="{FF2B5EF4-FFF2-40B4-BE49-F238E27FC236}">
                <a16:creationId xmlns:a16="http://schemas.microsoft.com/office/drawing/2014/main" id="{CB4748E7-948F-CB19-C66D-94CCA7E67366}"/>
              </a:ext>
            </a:extLst>
          </p:cNvPr>
          <p:cNvSpPr txBox="1"/>
          <p:nvPr/>
        </p:nvSpPr>
        <p:spPr>
          <a:xfrm>
            <a:off x="5234183" y="38355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695917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A6204-AA1B-039D-9110-F0AEA902A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FB7B1-33D7-05AE-92BA-7F6EFD831ADC}"/>
              </a:ext>
            </a:extLst>
          </p:cNvPr>
          <p:cNvSpPr>
            <a:spLocks noGrp="1"/>
          </p:cNvSpPr>
          <p:nvPr>
            <p:ph type="title"/>
          </p:nvPr>
        </p:nvSpPr>
        <p:spPr>
          <a:xfrm>
            <a:off x="1787687" y="1899664"/>
            <a:ext cx="8616626" cy="3450327"/>
          </a:xfrm>
        </p:spPr>
        <p:txBody>
          <a:bodyPr>
            <a:noAutofit/>
          </a:bodyPr>
          <a:lstStyle/>
          <a:p>
            <a:r>
              <a:rPr lang="ar-EG" sz="6000" b="0" dirty="0"/>
              <a:t>تَنزِيلُ ٱلْكِتَـٰبِ مِنَ ٱللَّهِ ٱلْعَزِيزِ ٱلْحَكِيمِ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CE729A-D740-82CE-F92F-AD1E5190BA78}"/>
              </a:ext>
            </a:extLst>
          </p:cNvPr>
          <p:cNvSpPr txBox="1"/>
          <p:nvPr/>
        </p:nvSpPr>
        <p:spPr>
          <a:xfrm>
            <a:off x="1936368" y="3992629"/>
            <a:ext cx="8319264" cy="400110"/>
          </a:xfrm>
          <a:prstGeom prst="rect">
            <a:avLst/>
          </a:prstGeom>
          <a:noFill/>
        </p:spPr>
        <p:txBody>
          <a:bodyPr wrap="square">
            <a:spAutoFit/>
          </a:bodyPr>
          <a:lstStyle/>
          <a:p>
            <a:pPr algn="ctr" fontAlgn="base"/>
            <a:r>
              <a:rPr lang="en-US" sz="2000" dirty="0"/>
              <a:t>The revelation of the Book is from Allah the Exalted in Power, Full of Wisdom.</a:t>
            </a:r>
          </a:p>
        </p:txBody>
      </p:sp>
      <p:sp>
        <p:nvSpPr>
          <p:cNvPr id="3" name="TextBox 2">
            <a:extLst>
              <a:ext uri="{FF2B5EF4-FFF2-40B4-BE49-F238E27FC236}">
                <a16:creationId xmlns:a16="http://schemas.microsoft.com/office/drawing/2014/main" id="{1C58767A-CA87-6864-B3D0-8371E726403B}"/>
              </a:ext>
            </a:extLst>
          </p:cNvPr>
          <p:cNvSpPr txBox="1"/>
          <p:nvPr/>
        </p:nvSpPr>
        <p:spPr>
          <a:xfrm>
            <a:off x="1535476" y="36932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1238457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9231-CABD-3DC4-EAE2-8F25DCA6A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71692-D3C5-8839-43FD-891F8FB21D0A}"/>
              </a:ext>
            </a:extLst>
          </p:cNvPr>
          <p:cNvSpPr>
            <a:spLocks noGrp="1"/>
          </p:cNvSpPr>
          <p:nvPr>
            <p:ph type="title"/>
          </p:nvPr>
        </p:nvSpPr>
        <p:spPr>
          <a:xfrm>
            <a:off x="1787687" y="1966776"/>
            <a:ext cx="8616626" cy="3450327"/>
          </a:xfrm>
        </p:spPr>
        <p:txBody>
          <a:bodyPr>
            <a:noAutofit/>
          </a:bodyPr>
          <a:lstStyle/>
          <a:p>
            <a:r>
              <a:rPr lang="ar-EG" sz="6000" b="0" dirty="0"/>
              <a:t>إِنَّ فِى ٱلسَّمَـٰوَٰتِ وَٱلْأَرْضِ لَـَٔايَـٰتٍۢ لِّلْمُؤْمِنِينَ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8D412B-AC1E-2676-BE8D-F7DA80C5191F}"/>
              </a:ext>
            </a:extLst>
          </p:cNvPr>
          <p:cNvSpPr txBox="1"/>
          <p:nvPr/>
        </p:nvSpPr>
        <p:spPr>
          <a:xfrm>
            <a:off x="1936368" y="4459851"/>
            <a:ext cx="8319264" cy="400110"/>
          </a:xfrm>
          <a:prstGeom prst="rect">
            <a:avLst/>
          </a:prstGeom>
          <a:noFill/>
        </p:spPr>
        <p:txBody>
          <a:bodyPr wrap="square">
            <a:spAutoFit/>
          </a:bodyPr>
          <a:lstStyle/>
          <a:p>
            <a:pPr algn="ctr" fontAlgn="base"/>
            <a:r>
              <a:rPr lang="en-US" sz="2000" dirty="0"/>
              <a:t>Verily in the heavens and the earth, are Signs for those who believe.</a:t>
            </a:r>
          </a:p>
        </p:txBody>
      </p:sp>
      <p:sp>
        <p:nvSpPr>
          <p:cNvPr id="3" name="TextBox 2">
            <a:extLst>
              <a:ext uri="{FF2B5EF4-FFF2-40B4-BE49-F238E27FC236}">
                <a16:creationId xmlns:a16="http://schemas.microsoft.com/office/drawing/2014/main" id="{0A4F4C0C-2BE5-9325-7D76-624B221D21C4}"/>
              </a:ext>
            </a:extLst>
          </p:cNvPr>
          <p:cNvSpPr txBox="1"/>
          <p:nvPr/>
        </p:nvSpPr>
        <p:spPr>
          <a:xfrm>
            <a:off x="4605846" y="415207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779538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2E94B-2579-8441-DEAC-C05AC1A6B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53BD-9828-F3F5-09FB-39D6141A783D}"/>
              </a:ext>
            </a:extLst>
          </p:cNvPr>
          <p:cNvSpPr>
            <a:spLocks noGrp="1"/>
          </p:cNvSpPr>
          <p:nvPr>
            <p:ph type="title"/>
          </p:nvPr>
        </p:nvSpPr>
        <p:spPr>
          <a:xfrm>
            <a:off x="1787687" y="1966776"/>
            <a:ext cx="8616626" cy="3450327"/>
          </a:xfrm>
        </p:spPr>
        <p:txBody>
          <a:bodyPr>
            <a:noAutofit/>
          </a:bodyPr>
          <a:lstStyle/>
          <a:p>
            <a:r>
              <a:rPr lang="ar-EG" sz="6000" b="0" dirty="0"/>
              <a:t>وَفِى خَلْقِكُمْ وَمَا يَبُثُّ مِن دَآبَّةٍ ءَايَـٰتٌۭ لِّقَوْمٍۢ يُوقِنُونَ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7EC46C-6824-CC1C-0D71-EB5DF27A5B1A}"/>
              </a:ext>
            </a:extLst>
          </p:cNvPr>
          <p:cNvSpPr txBox="1"/>
          <p:nvPr/>
        </p:nvSpPr>
        <p:spPr>
          <a:xfrm>
            <a:off x="1936368" y="4459851"/>
            <a:ext cx="8319264" cy="707886"/>
          </a:xfrm>
          <a:prstGeom prst="rect">
            <a:avLst/>
          </a:prstGeom>
          <a:noFill/>
        </p:spPr>
        <p:txBody>
          <a:bodyPr wrap="square">
            <a:spAutoFit/>
          </a:bodyPr>
          <a:lstStyle/>
          <a:p>
            <a:pPr algn="ctr" fontAlgn="base"/>
            <a:r>
              <a:rPr lang="en-US" sz="2000" dirty="0"/>
              <a:t>And in the creation of yourselves and the fact that animals are scattered (through the earth), are Signs for those of assured Faith.</a:t>
            </a:r>
          </a:p>
        </p:txBody>
      </p:sp>
      <p:sp>
        <p:nvSpPr>
          <p:cNvPr id="3" name="TextBox 2">
            <a:extLst>
              <a:ext uri="{FF2B5EF4-FFF2-40B4-BE49-F238E27FC236}">
                <a16:creationId xmlns:a16="http://schemas.microsoft.com/office/drawing/2014/main" id="{46824914-D8AD-E584-9470-06F814CAB4BD}"/>
              </a:ext>
            </a:extLst>
          </p:cNvPr>
          <p:cNvSpPr txBox="1"/>
          <p:nvPr/>
        </p:nvSpPr>
        <p:spPr>
          <a:xfrm>
            <a:off x="4194786" y="41520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30082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791C-C45F-34C9-EF15-674BDEA13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C029C-ED0F-CD9B-5B79-D5696BEE1077}"/>
              </a:ext>
            </a:extLst>
          </p:cNvPr>
          <p:cNvSpPr>
            <a:spLocks noGrp="1"/>
          </p:cNvSpPr>
          <p:nvPr>
            <p:ph type="title"/>
          </p:nvPr>
        </p:nvSpPr>
        <p:spPr>
          <a:xfrm>
            <a:off x="1787687" y="1564104"/>
            <a:ext cx="8616626" cy="3450327"/>
          </a:xfrm>
        </p:spPr>
        <p:txBody>
          <a:bodyPr>
            <a:noAutofit/>
          </a:bodyPr>
          <a:lstStyle/>
          <a:p>
            <a:r>
              <a:rPr lang="ar-EG" sz="6000" b="0" dirty="0"/>
              <a:t>وَٱخْتِلَـٰفِ ٱلَّيْلِ وَٱلنَّهَارِ وَمَآ أَنزَلَ ٱللَّهُ مِنَ ٱلسَّمَآءِ مِن رِّزْقٍۢ فَأَحْيَا بِهِ ٱلْأَرْضَ بَعْدَ مَوْتِهَا وَتَصْرِيفِ ٱلرِّيَـٰحِ ءَايَـٰتٌۭ لِّقَوْمٍۢ يَعْقِلُونَ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84E34B-0050-BD0A-93ED-F11F950EA2FB}"/>
              </a:ext>
            </a:extLst>
          </p:cNvPr>
          <p:cNvSpPr txBox="1"/>
          <p:nvPr/>
        </p:nvSpPr>
        <p:spPr>
          <a:xfrm>
            <a:off x="1936368" y="4880198"/>
            <a:ext cx="8319264" cy="1015663"/>
          </a:xfrm>
          <a:prstGeom prst="rect">
            <a:avLst/>
          </a:prstGeom>
          <a:noFill/>
        </p:spPr>
        <p:txBody>
          <a:bodyPr wrap="square">
            <a:spAutoFit/>
          </a:bodyPr>
          <a:lstStyle/>
          <a:p>
            <a:pPr algn="ctr" fontAlgn="base"/>
            <a:r>
              <a:rPr lang="en-US" sz="2000" dirty="0"/>
              <a:t>And in the alternation of Night and Day, and the fact that Allah sends down Sustenance from the sky, and revives therewith the earth after its death, and in the change of the winds,- are Signs for those that are wise.</a:t>
            </a:r>
          </a:p>
        </p:txBody>
      </p:sp>
      <p:sp>
        <p:nvSpPr>
          <p:cNvPr id="3" name="TextBox 2">
            <a:extLst>
              <a:ext uri="{FF2B5EF4-FFF2-40B4-BE49-F238E27FC236}">
                <a16:creationId xmlns:a16="http://schemas.microsoft.com/office/drawing/2014/main" id="{AF491ED7-A211-89E8-36F0-518B04478198}"/>
              </a:ext>
            </a:extLst>
          </p:cNvPr>
          <p:cNvSpPr txBox="1"/>
          <p:nvPr/>
        </p:nvSpPr>
        <p:spPr>
          <a:xfrm>
            <a:off x="3498500" y="45690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745412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968B5-1312-393D-5008-6562A692C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7903B-3C78-A632-1C05-E8354CA5707B}"/>
              </a:ext>
            </a:extLst>
          </p:cNvPr>
          <p:cNvSpPr>
            <a:spLocks noGrp="1"/>
          </p:cNvSpPr>
          <p:nvPr>
            <p:ph type="title"/>
          </p:nvPr>
        </p:nvSpPr>
        <p:spPr>
          <a:xfrm>
            <a:off x="1787687" y="1832551"/>
            <a:ext cx="8616626" cy="3450327"/>
          </a:xfrm>
        </p:spPr>
        <p:txBody>
          <a:bodyPr>
            <a:noAutofit/>
          </a:bodyPr>
          <a:lstStyle/>
          <a:p>
            <a:r>
              <a:rPr lang="ar-EG" sz="6000" b="0" dirty="0"/>
              <a:t>تِلْكَ ءَايَـٰتُ ٱللَّهِ نَتْلُوهَا عَلَيْكَ بِٱلْحَقِّ ۖ فَبِأَىِّ حَدِيثٍۭ بَعْدَ ٱللَّهِ وَءَايَـٰتِهِۦ يُؤْمِنُونَ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F6DCA7-E594-54B9-0A0B-CA0E5D28480B}"/>
              </a:ext>
            </a:extLst>
          </p:cNvPr>
          <p:cNvSpPr txBox="1"/>
          <p:nvPr/>
        </p:nvSpPr>
        <p:spPr>
          <a:xfrm>
            <a:off x="1936368" y="4404824"/>
            <a:ext cx="8319264" cy="707886"/>
          </a:xfrm>
          <a:prstGeom prst="rect">
            <a:avLst/>
          </a:prstGeom>
          <a:noFill/>
        </p:spPr>
        <p:txBody>
          <a:bodyPr wrap="square">
            <a:spAutoFit/>
          </a:bodyPr>
          <a:lstStyle/>
          <a:p>
            <a:pPr algn="ctr" fontAlgn="base"/>
            <a:r>
              <a:rPr lang="en-US" sz="2000" dirty="0"/>
              <a:t>Such are the Signs of Allah, which We rehearse to thee in Truth; then in what exposition will they believe after (rejecting) Allah and His Signs?</a:t>
            </a:r>
          </a:p>
        </p:txBody>
      </p:sp>
      <p:sp>
        <p:nvSpPr>
          <p:cNvPr id="3" name="TextBox 2">
            <a:extLst>
              <a:ext uri="{FF2B5EF4-FFF2-40B4-BE49-F238E27FC236}">
                <a16:creationId xmlns:a16="http://schemas.microsoft.com/office/drawing/2014/main" id="{12A0AAD3-D4F6-F6D2-F646-66956A7BEC94}"/>
              </a:ext>
            </a:extLst>
          </p:cNvPr>
          <p:cNvSpPr txBox="1"/>
          <p:nvPr/>
        </p:nvSpPr>
        <p:spPr>
          <a:xfrm>
            <a:off x="1594199" y="405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4409617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FCF2-CED9-6F27-77E3-14007AB6E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A4EED-D143-5120-4627-F60173CB68A8}"/>
              </a:ext>
            </a:extLst>
          </p:cNvPr>
          <p:cNvSpPr>
            <a:spLocks noGrp="1"/>
          </p:cNvSpPr>
          <p:nvPr>
            <p:ph type="title"/>
          </p:nvPr>
        </p:nvSpPr>
        <p:spPr>
          <a:xfrm>
            <a:off x="1787687" y="1908052"/>
            <a:ext cx="8616626" cy="3450327"/>
          </a:xfrm>
        </p:spPr>
        <p:txBody>
          <a:bodyPr>
            <a:noAutofit/>
          </a:bodyPr>
          <a:lstStyle/>
          <a:p>
            <a:r>
              <a:rPr lang="ar-EG" sz="6000" b="0" dirty="0"/>
              <a:t>وَيْلٌۭ لِّكُلِّ أَفَّاكٍ أَثِيمٍۢ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6C1EC3-BAAD-E6A0-700C-1C4613E80F21}"/>
              </a:ext>
            </a:extLst>
          </p:cNvPr>
          <p:cNvSpPr txBox="1"/>
          <p:nvPr/>
        </p:nvSpPr>
        <p:spPr>
          <a:xfrm>
            <a:off x="1936368" y="4053923"/>
            <a:ext cx="8319264" cy="400110"/>
          </a:xfrm>
          <a:prstGeom prst="rect">
            <a:avLst/>
          </a:prstGeom>
          <a:noFill/>
        </p:spPr>
        <p:txBody>
          <a:bodyPr wrap="square">
            <a:spAutoFit/>
          </a:bodyPr>
          <a:lstStyle/>
          <a:p>
            <a:pPr algn="ctr" fontAlgn="base"/>
            <a:r>
              <a:rPr lang="en-US" sz="2000" dirty="0"/>
              <a:t>Woe to each sinful dealer in Falsehoods:</a:t>
            </a:r>
          </a:p>
        </p:txBody>
      </p:sp>
      <p:sp>
        <p:nvSpPr>
          <p:cNvPr id="3" name="TextBox 2">
            <a:extLst>
              <a:ext uri="{FF2B5EF4-FFF2-40B4-BE49-F238E27FC236}">
                <a16:creationId xmlns:a16="http://schemas.microsoft.com/office/drawing/2014/main" id="{461E8273-5001-6265-B10E-B350620C0950}"/>
              </a:ext>
            </a:extLst>
          </p:cNvPr>
          <p:cNvSpPr txBox="1"/>
          <p:nvPr/>
        </p:nvSpPr>
        <p:spPr>
          <a:xfrm>
            <a:off x="3557223" y="37455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835361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AB0E-CA0A-2EA4-9C4F-8C0AC278C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92BB8-A3FD-E6B3-4FDB-8E4FADA39351}"/>
              </a:ext>
            </a:extLst>
          </p:cNvPr>
          <p:cNvSpPr>
            <a:spLocks noGrp="1"/>
          </p:cNvSpPr>
          <p:nvPr>
            <p:ph type="title"/>
          </p:nvPr>
        </p:nvSpPr>
        <p:spPr>
          <a:xfrm>
            <a:off x="1787687" y="1958386"/>
            <a:ext cx="8616626" cy="3450327"/>
          </a:xfrm>
        </p:spPr>
        <p:txBody>
          <a:bodyPr>
            <a:noAutofit/>
          </a:bodyPr>
          <a:lstStyle/>
          <a:p>
            <a:r>
              <a:rPr lang="ar-EG" sz="6000" b="0" dirty="0"/>
              <a:t>يَسْمَعُ ءَايَـٰتِ ٱللَّهِ تُتْلَىٰ عَلَيْهِ ثُمَّ يُصِرُّ مُسْتَكْبِرًۭا كَأَن لَّمْ يَسْمَعْهَاۖ فَبَشِّرْهُ بِعَذَابٍ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CAB5E3-4498-4309-50AE-361E273A6F0A}"/>
              </a:ext>
            </a:extLst>
          </p:cNvPr>
          <p:cNvSpPr txBox="1"/>
          <p:nvPr/>
        </p:nvSpPr>
        <p:spPr>
          <a:xfrm>
            <a:off x="1936368" y="4884433"/>
            <a:ext cx="8319264" cy="707886"/>
          </a:xfrm>
          <a:prstGeom prst="rect">
            <a:avLst/>
          </a:prstGeom>
          <a:noFill/>
        </p:spPr>
        <p:txBody>
          <a:bodyPr wrap="square">
            <a:spAutoFit/>
          </a:bodyPr>
          <a:lstStyle/>
          <a:p>
            <a:pPr algn="ctr" fontAlgn="base"/>
            <a:r>
              <a:rPr lang="en-US" sz="2000" dirty="0"/>
              <a:t>He hears the Signs of Allah rehearsed to him, yet is obstinate and lofty, as if he had not heard them: then announce to him a Penalty Grievous!</a:t>
            </a:r>
          </a:p>
        </p:txBody>
      </p:sp>
      <p:sp>
        <p:nvSpPr>
          <p:cNvPr id="3" name="TextBox 2">
            <a:extLst>
              <a:ext uri="{FF2B5EF4-FFF2-40B4-BE49-F238E27FC236}">
                <a16:creationId xmlns:a16="http://schemas.microsoft.com/office/drawing/2014/main" id="{8470ED4D-FEF6-8248-78A6-7CD023D9EB88}"/>
              </a:ext>
            </a:extLst>
          </p:cNvPr>
          <p:cNvSpPr txBox="1"/>
          <p:nvPr/>
        </p:nvSpPr>
        <p:spPr>
          <a:xfrm>
            <a:off x="4421289" y="46599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501799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312ED-FCA3-1616-E1B0-D86F0B6E1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C294B-78FD-BE81-F084-1378516E137B}"/>
              </a:ext>
            </a:extLst>
          </p:cNvPr>
          <p:cNvSpPr>
            <a:spLocks noGrp="1"/>
          </p:cNvSpPr>
          <p:nvPr>
            <p:ph type="title"/>
          </p:nvPr>
        </p:nvSpPr>
        <p:spPr>
          <a:xfrm>
            <a:off x="1787687" y="1958386"/>
            <a:ext cx="8616626" cy="3450327"/>
          </a:xfrm>
        </p:spPr>
        <p:txBody>
          <a:bodyPr>
            <a:noAutofit/>
          </a:bodyPr>
          <a:lstStyle/>
          <a:p>
            <a:r>
              <a:rPr lang="ar-EG" sz="6000" b="0" dirty="0"/>
              <a:t>وَإِذَا عَلِمَ مِنْ ءَايَـٰتِنَا شَيْـًٔا ٱتَّخَذَهَا هُزُوًا ۚ أُو۟لَـٰٓئِكَ لَهُمْ عَذَابٌۭ مُّهِينٌۭ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BBBAF2-AEE0-4C87-3CEC-6D221E9DD29D}"/>
              </a:ext>
            </a:extLst>
          </p:cNvPr>
          <p:cNvSpPr txBox="1"/>
          <p:nvPr/>
        </p:nvSpPr>
        <p:spPr>
          <a:xfrm>
            <a:off x="1936368" y="4582603"/>
            <a:ext cx="8319264" cy="707886"/>
          </a:xfrm>
          <a:prstGeom prst="rect">
            <a:avLst/>
          </a:prstGeom>
          <a:noFill/>
        </p:spPr>
        <p:txBody>
          <a:bodyPr wrap="square">
            <a:spAutoFit/>
          </a:bodyPr>
          <a:lstStyle/>
          <a:p>
            <a:pPr algn="ctr" fontAlgn="base"/>
            <a:r>
              <a:rPr lang="en-US" sz="2000" dirty="0"/>
              <a:t>And when he learns something of Our Signs, he takes them in jest: for such there will be a humiliating Penalty.</a:t>
            </a:r>
          </a:p>
        </p:txBody>
      </p:sp>
      <p:sp>
        <p:nvSpPr>
          <p:cNvPr id="3" name="TextBox 2">
            <a:extLst>
              <a:ext uri="{FF2B5EF4-FFF2-40B4-BE49-F238E27FC236}">
                <a16:creationId xmlns:a16="http://schemas.microsoft.com/office/drawing/2014/main" id="{2EC22673-FC4A-A2E1-925C-01619C59AB2C}"/>
              </a:ext>
            </a:extLst>
          </p:cNvPr>
          <p:cNvSpPr txBox="1"/>
          <p:nvPr/>
        </p:nvSpPr>
        <p:spPr>
          <a:xfrm>
            <a:off x="2147872" y="41566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6924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59547-6B74-CFAB-AC98-76859A215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0AB44-D7BB-71C8-BB19-A4B54C1BF4DA}"/>
              </a:ext>
            </a:extLst>
          </p:cNvPr>
          <p:cNvSpPr>
            <a:spLocks noGrp="1"/>
          </p:cNvSpPr>
          <p:nvPr>
            <p:ph type="title"/>
          </p:nvPr>
        </p:nvSpPr>
        <p:spPr>
          <a:xfrm>
            <a:off x="1936368" y="1924831"/>
            <a:ext cx="8468237" cy="3450327"/>
          </a:xfrm>
        </p:spPr>
        <p:txBody>
          <a:bodyPr>
            <a:noAutofit/>
          </a:bodyPr>
          <a:lstStyle/>
          <a:p>
            <a:r>
              <a:rPr lang="ar-EG" sz="6000" b="0" dirty="0"/>
              <a:t>وَمَا ٱخْتَلَفْتُمْ فِيهِ مِن شَىْءٍۢ فَحُكْمُهُۥٓ إِلَى ٱللَّهِ ۚ ذَٰلِكُمُ ٱللَّهُ رَبِّى عَلَيْهِ تَوَكَّلْتُ وَإِلَيْهِ أُنِيبُ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0306274-A66C-8786-5EDC-D85C106925B3}"/>
              </a:ext>
            </a:extLst>
          </p:cNvPr>
          <p:cNvSpPr txBox="1"/>
          <p:nvPr/>
        </p:nvSpPr>
        <p:spPr>
          <a:xfrm>
            <a:off x="1936368" y="4836005"/>
            <a:ext cx="8319264" cy="707886"/>
          </a:xfrm>
          <a:prstGeom prst="rect">
            <a:avLst/>
          </a:prstGeom>
          <a:noFill/>
        </p:spPr>
        <p:txBody>
          <a:bodyPr wrap="square">
            <a:spAutoFit/>
          </a:bodyPr>
          <a:lstStyle/>
          <a:p>
            <a:pPr algn="ctr" fontAlgn="base"/>
            <a:r>
              <a:rPr lang="en-US" sz="2000" dirty="0"/>
              <a:t>Whatever it be wherein ye differ, the decision thereof is with Allah: such is Allah my Lord: In Him I trust, and to Him I turn.</a:t>
            </a:r>
          </a:p>
        </p:txBody>
      </p:sp>
      <p:sp>
        <p:nvSpPr>
          <p:cNvPr id="3" name="TextBox 2">
            <a:extLst>
              <a:ext uri="{FF2B5EF4-FFF2-40B4-BE49-F238E27FC236}">
                <a16:creationId xmlns:a16="http://schemas.microsoft.com/office/drawing/2014/main" id="{4318F301-D697-CE3B-1978-5BBFCB29E40F}"/>
              </a:ext>
            </a:extLst>
          </p:cNvPr>
          <p:cNvSpPr txBox="1"/>
          <p:nvPr/>
        </p:nvSpPr>
        <p:spPr>
          <a:xfrm>
            <a:off x="4431459" y="44275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8815549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E45A-9CFC-719D-B19B-77C0BD4FE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4CA9C-3E36-D38A-3474-BBAC3F41CF34}"/>
              </a:ext>
            </a:extLst>
          </p:cNvPr>
          <p:cNvSpPr>
            <a:spLocks noGrp="1"/>
          </p:cNvSpPr>
          <p:nvPr>
            <p:ph type="title"/>
          </p:nvPr>
        </p:nvSpPr>
        <p:spPr>
          <a:xfrm>
            <a:off x="1787687" y="1748661"/>
            <a:ext cx="8616626" cy="3450327"/>
          </a:xfrm>
        </p:spPr>
        <p:txBody>
          <a:bodyPr>
            <a:noAutofit/>
          </a:bodyPr>
          <a:lstStyle/>
          <a:p>
            <a:r>
              <a:rPr lang="ar-EG" sz="6000" b="0" dirty="0"/>
              <a:t>مِّن وَرَآئِهِمْ جَهَنَّمُ ۖ وَلَا يُغْنِى عَنْهُم مَّا كَسَبُوا۟ شَيْـًۭٔا وَلَا مَا ٱتَّخَذُوا۟ مِن دُونِ ٱللَّهِ أَوْلِيَآءَ ۖ وَلَهُمْ عَذَابٌ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A3E635-9580-9C48-0438-29987F3AFF86}"/>
              </a:ext>
            </a:extLst>
          </p:cNvPr>
          <p:cNvSpPr txBox="1"/>
          <p:nvPr/>
        </p:nvSpPr>
        <p:spPr>
          <a:xfrm>
            <a:off x="1936368" y="4655492"/>
            <a:ext cx="8319264" cy="1015663"/>
          </a:xfrm>
          <a:prstGeom prst="rect">
            <a:avLst/>
          </a:prstGeom>
          <a:noFill/>
        </p:spPr>
        <p:txBody>
          <a:bodyPr wrap="square">
            <a:spAutoFit/>
          </a:bodyPr>
          <a:lstStyle/>
          <a:p>
            <a:pPr algn="ctr" fontAlgn="base"/>
            <a:r>
              <a:rPr lang="en-US" sz="2000" dirty="0"/>
              <a:t>In front of them is Hell: and of no profit to them is anything they may have earned, nor any protectors they may have taken to themselves besides Allah: for them is a tremendous Penalty.</a:t>
            </a:r>
          </a:p>
        </p:txBody>
      </p:sp>
      <p:sp>
        <p:nvSpPr>
          <p:cNvPr id="3" name="TextBox 2">
            <a:extLst>
              <a:ext uri="{FF2B5EF4-FFF2-40B4-BE49-F238E27FC236}">
                <a16:creationId xmlns:a16="http://schemas.microsoft.com/office/drawing/2014/main" id="{CE246E5E-9D80-FFE3-C410-852FDB813B01}"/>
              </a:ext>
            </a:extLst>
          </p:cNvPr>
          <p:cNvSpPr txBox="1"/>
          <p:nvPr/>
        </p:nvSpPr>
        <p:spPr>
          <a:xfrm>
            <a:off x="2282096" y="44418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8990812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E25B-10F8-FA6D-0DEB-C3660E5A5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807EF-D3EE-CF53-88A9-718F1E1F24E4}"/>
              </a:ext>
            </a:extLst>
          </p:cNvPr>
          <p:cNvSpPr>
            <a:spLocks noGrp="1"/>
          </p:cNvSpPr>
          <p:nvPr>
            <p:ph type="title"/>
          </p:nvPr>
        </p:nvSpPr>
        <p:spPr>
          <a:xfrm>
            <a:off x="1787687" y="1941608"/>
            <a:ext cx="8616626" cy="3450327"/>
          </a:xfrm>
        </p:spPr>
        <p:txBody>
          <a:bodyPr>
            <a:noAutofit/>
          </a:bodyPr>
          <a:lstStyle/>
          <a:p>
            <a:r>
              <a:rPr lang="ar-EG" sz="6000" b="0" dirty="0"/>
              <a:t>هَـٰذَا هُدًۭىۖ وَٱلَّذِينَ كَفَرُوا۟ بِـَٔايَـٰتِ رَبِّهِمْ لَهُمْ عَذَابٌۭ مِّن رِّجْزٍ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3695A5-D8C4-37DD-14A3-8703E76BFA65}"/>
              </a:ext>
            </a:extLst>
          </p:cNvPr>
          <p:cNvSpPr txBox="1"/>
          <p:nvPr/>
        </p:nvSpPr>
        <p:spPr>
          <a:xfrm>
            <a:off x="1936368" y="4531491"/>
            <a:ext cx="8319264" cy="707886"/>
          </a:xfrm>
          <a:prstGeom prst="rect">
            <a:avLst/>
          </a:prstGeom>
          <a:noFill/>
        </p:spPr>
        <p:txBody>
          <a:bodyPr wrap="square">
            <a:spAutoFit/>
          </a:bodyPr>
          <a:lstStyle/>
          <a:p>
            <a:pPr algn="ctr" fontAlgn="base"/>
            <a:r>
              <a:rPr lang="en-US" sz="2000" dirty="0"/>
              <a:t>This is (true) Guidance and for those who reject the Signs of their Lord, is a grievous Penalty of abomination.</a:t>
            </a:r>
          </a:p>
        </p:txBody>
      </p:sp>
      <p:sp>
        <p:nvSpPr>
          <p:cNvPr id="3" name="TextBox 2">
            <a:extLst>
              <a:ext uri="{FF2B5EF4-FFF2-40B4-BE49-F238E27FC236}">
                <a16:creationId xmlns:a16="http://schemas.microsoft.com/office/drawing/2014/main" id="{6E20E416-823E-7D0E-68F0-A1B523598EB9}"/>
              </a:ext>
            </a:extLst>
          </p:cNvPr>
          <p:cNvSpPr txBox="1"/>
          <p:nvPr/>
        </p:nvSpPr>
        <p:spPr>
          <a:xfrm>
            <a:off x="2844158" y="42237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8905294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E0A0C-7BEA-94F7-F31A-38A620866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6EC24-64C5-6226-EA4D-D2CAA1B2186A}"/>
              </a:ext>
            </a:extLst>
          </p:cNvPr>
          <p:cNvSpPr>
            <a:spLocks noGrp="1"/>
          </p:cNvSpPr>
          <p:nvPr>
            <p:ph type="title"/>
          </p:nvPr>
        </p:nvSpPr>
        <p:spPr>
          <a:xfrm>
            <a:off x="1787687" y="1899663"/>
            <a:ext cx="8616626" cy="3450327"/>
          </a:xfrm>
        </p:spPr>
        <p:txBody>
          <a:bodyPr>
            <a:noAutofit/>
          </a:bodyPr>
          <a:lstStyle/>
          <a:p>
            <a:r>
              <a:rPr lang="ar-EG" sz="6000" b="0" dirty="0"/>
              <a:t>ٱللَّهُ ٱلَّذِى سَخَّرَ لَكُمُ ٱلْبَحْرَ لِتَجْرِىَ ٱلْفُلْكُ فِيهِ بِأَمْرِهِۦ وَلِتَبْتَغُوا۟ مِن فَضْلِهِۦ وَلَعَلَّكُمْ تَشْكُرُونَ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CB59835-90BE-AE53-0E71-70672D52802A}"/>
              </a:ext>
            </a:extLst>
          </p:cNvPr>
          <p:cNvSpPr txBox="1"/>
          <p:nvPr/>
        </p:nvSpPr>
        <p:spPr>
          <a:xfrm>
            <a:off x="1936368" y="4840704"/>
            <a:ext cx="8319264" cy="707886"/>
          </a:xfrm>
          <a:prstGeom prst="rect">
            <a:avLst/>
          </a:prstGeom>
          <a:noFill/>
        </p:spPr>
        <p:txBody>
          <a:bodyPr wrap="square">
            <a:spAutoFit/>
          </a:bodyPr>
          <a:lstStyle/>
          <a:p>
            <a:pPr algn="ctr" fontAlgn="base"/>
            <a:r>
              <a:rPr lang="en-US" sz="2000" dirty="0"/>
              <a:t>It is Allah Who has subjected the sea to you, that ships may sail through it by His command, that ye may seek of his Bounty, and that ye may be grateful.</a:t>
            </a:r>
          </a:p>
        </p:txBody>
      </p:sp>
      <p:sp>
        <p:nvSpPr>
          <p:cNvPr id="3" name="TextBox 2">
            <a:extLst>
              <a:ext uri="{FF2B5EF4-FFF2-40B4-BE49-F238E27FC236}">
                <a16:creationId xmlns:a16="http://schemas.microsoft.com/office/drawing/2014/main" id="{FC56265F-F6A7-E39F-769E-E3E1A73C634B}"/>
              </a:ext>
            </a:extLst>
          </p:cNvPr>
          <p:cNvSpPr txBox="1"/>
          <p:nvPr/>
        </p:nvSpPr>
        <p:spPr>
          <a:xfrm>
            <a:off x="3733391" y="45329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897891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EC510-C965-3505-2256-8BF3CB813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A7C1E-63C7-8683-EC7F-DC8F97140ACB}"/>
              </a:ext>
            </a:extLst>
          </p:cNvPr>
          <p:cNvSpPr>
            <a:spLocks noGrp="1"/>
          </p:cNvSpPr>
          <p:nvPr>
            <p:ph type="title"/>
          </p:nvPr>
        </p:nvSpPr>
        <p:spPr>
          <a:xfrm>
            <a:off x="1787687" y="1899663"/>
            <a:ext cx="8616626" cy="3450327"/>
          </a:xfrm>
        </p:spPr>
        <p:txBody>
          <a:bodyPr>
            <a:noAutofit/>
          </a:bodyPr>
          <a:lstStyle/>
          <a:p>
            <a:r>
              <a:rPr lang="ar-EG" sz="6000" b="0" dirty="0"/>
              <a:t>وَسَخَّرَ لَكُم مَّا فِى ٱلسَّمَـٰوَٰتِ وَمَا فِى ٱلْأَرْضِ جَمِيعًۭا مِّنْهُۚ إِنَّ فِى ذَٰلِكَ لَـَٔايَـٰتٍۢ لِّقَوْمٍۢ يَتَفَكَّرُونَ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D074B3-A71F-F989-7D0C-773950BE0F84}"/>
              </a:ext>
            </a:extLst>
          </p:cNvPr>
          <p:cNvSpPr txBox="1"/>
          <p:nvPr/>
        </p:nvSpPr>
        <p:spPr>
          <a:xfrm>
            <a:off x="1936368" y="4840704"/>
            <a:ext cx="8319264" cy="707886"/>
          </a:xfrm>
          <a:prstGeom prst="rect">
            <a:avLst/>
          </a:prstGeom>
          <a:noFill/>
        </p:spPr>
        <p:txBody>
          <a:bodyPr wrap="square">
            <a:spAutoFit/>
          </a:bodyPr>
          <a:lstStyle/>
          <a:p>
            <a:pPr algn="ctr" fontAlgn="base"/>
            <a:r>
              <a:rPr lang="en-US" sz="2000" dirty="0"/>
              <a:t>And He has subjected to you, as from Him, all that is in the heavens and on earth: Behold, in that are Signs indeed for those who reflect.</a:t>
            </a:r>
          </a:p>
        </p:txBody>
      </p:sp>
      <p:sp>
        <p:nvSpPr>
          <p:cNvPr id="3" name="TextBox 2">
            <a:extLst>
              <a:ext uri="{FF2B5EF4-FFF2-40B4-BE49-F238E27FC236}">
                <a16:creationId xmlns:a16="http://schemas.microsoft.com/office/drawing/2014/main" id="{241090CB-2C3D-1674-1325-D25DA805AA24}"/>
              </a:ext>
            </a:extLst>
          </p:cNvPr>
          <p:cNvSpPr txBox="1"/>
          <p:nvPr/>
        </p:nvSpPr>
        <p:spPr>
          <a:xfrm>
            <a:off x="3238441" y="44882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7937250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D1289-EDF3-3911-5372-17BAFAD63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241FC-3516-F9F1-5AD4-F41BD93DA1C3}"/>
              </a:ext>
            </a:extLst>
          </p:cNvPr>
          <p:cNvSpPr>
            <a:spLocks noGrp="1"/>
          </p:cNvSpPr>
          <p:nvPr>
            <p:ph type="title"/>
          </p:nvPr>
        </p:nvSpPr>
        <p:spPr>
          <a:xfrm>
            <a:off x="1787687" y="1899663"/>
            <a:ext cx="8616626" cy="3450327"/>
          </a:xfrm>
        </p:spPr>
        <p:txBody>
          <a:bodyPr>
            <a:noAutofit/>
          </a:bodyPr>
          <a:lstStyle/>
          <a:p>
            <a:r>
              <a:rPr lang="ar-EG" sz="6000" b="0" dirty="0"/>
              <a:t>قُل لِّلَّذِينَ ءَامَنُوا۟ يَغْفِرُوا۟ لِلَّذِينَ لَا يَرْجُونَ أَيَّامَ ٱللَّهِ لِيَجْزِىَ قَوْمًۢا بِمَا كَانُوا۟ يَكْسِبُونَ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AD156B3-D83C-A769-93CA-DBDCE0DCDFF2}"/>
              </a:ext>
            </a:extLst>
          </p:cNvPr>
          <p:cNvSpPr txBox="1"/>
          <p:nvPr/>
        </p:nvSpPr>
        <p:spPr>
          <a:xfrm>
            <a:off x="1936368" y="4807404"/>
            <a:ext cx="8319264" cy="1015663"/>
          </a:xfrm>
          <a:prstGeom prst="rect">
            <a:avLst/>
          </a:prstGeom>
          <a:noFill/>
        </p:spPr>
        <p:txBody>
          <a:bodyPr wrap="square">
            <a:spAutoFit/>
          </a:bodyPr>
          <a:lstStyle/>
          <a:p>
            <a:pPr algn="ctr" fontAlgn="base"/>
            <a:r>
              <a:rPr lang="en-US" sz="2000" dirty="0"/>
              <a:t>Tell those who believe, to forgive those who do not look forward to the Days of Allah: It is for Him to recompense (for good or ill) each People according to what they have earned.</a:t>
            </a:r>
          </a:p>
        </p:txBody>
      </p:sp>
      <p:sp>
        <p:nvSpPr>
          <p:cNvPr id="3" name="TextBox 2">
            <a:extLst>
              <a:ext uri="{FF2B5EF4-FFF2-40B4-BE49-F238E27FC236}">
                <a16:creationId xmlns:a16="http://schemas.microsoft.com/office/drawing/2014/main" id="{FBA0E58C-71EA-C67C-383F-BB302C3A28BB}"/>
              </a:ext>
            </a:extLst>
          </p:cNvPr>
          <p:cNvSpPr txBox="1"/>
          <p:nvPr/>
        </p:nvSpPr>
        <p:spPr>
          <a:xfrm>
            <a:off x="3993450" y="453292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389764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32153-F3B9-AF13-73D4-6755263E0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0DC3D-2C8D-3658-BC8C-CCB4D87DF794}"/>
              </a:ext>
            </a:extLst>
          </p:cNvPr>
          <p:cNvSpPr>
            <a:spLocks noGrp="1"/>
          </p:cNvSpPr>
          <p:nvPr>
            <p:ph type="title"/>
          </p:nvPr>
        </p:nvSpPr>
        <p:spPr>
          <a:xfrm>
            <a:off x="1787687" y="1899663"/>
            <a:ext cx="8616626" cy="3450327"/>
          </a:xfrm>
        </p:spPr>
        <p:txBody>
          <a:bodyPr>
            <a:noAutofit/>
          </a:bodyPr>
          <a:lstStyle/>
          <a:p>
            <a:r>
              <a:rPr lang="ar-EG" sz="6000" b="0" dirty="0"/>
              <a:t>مَنْ عَمِلَ صَـٰلِحًۭا فَلِنَفْسِهِۦ ۖ وَمَنْ أَسَآءَ فَعَلَيْهَا ۖ ثُمَّ إِلَىٰ رَبِّكُمْ تُرْجَعُونَ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24BF744-2A4E-723E-982A-91959E43DCCD}"/>
              </a:ext>
            </a:extLst>
          </p:cNvPr>
          <p:cNvSpPr txBox="1"/>
          <p:nvPr/>
        </p:nvSpPr>
        <p:spPr>
          <a:xfrm>
            <a:off x="1936368" y="4385768"/>
            <a:ext cx="8319264" cy="1015663"/>
          </a:xfrm>
          <a:prstGeom prst="rect">
            <a:avLst/>
          </a:prstGeom>
          <a:noFill/>
        </p:spPr>
        <p:txBody>
          <a:bodyPr wrap="square">
            <a:spAutoFit/>
          </a:bodyPr>
          <a:lstStyle/>
          <a:p>
            <a:pPr algn="ctr" fontAlgn="base"/>
            <a:r>
              <a:rPr lang="en-US" sz="2000" dirty="0"/>
              <a:t>If any one does a righteous deed, it ensures to the benefit of his own soul; if he does evil, it works against (his own soul). In the end will ye (all) be brought back to your Lord.</a:t>
            </a:r>
          </a:p>
        </p:txBody>
      </p:sp>
      <p:sp>
        <p:nvSpPr>
          <p:cNvPr id="3" name="TextBox 2">
            <a:extLst>
              <a:ext uri="{FF2B5EF4-FFF2-40B4-BE49-F238E27FC236}">
                <a16:creationId xmlns:a16="http://schemas.microsoft.com/office/drawing/2014/main" id="{E8BE154D-0B22-72F2-4A09-81F9A921A8E3}"/>
              </a:ext>
            </a:extLst>
          </p:cNvPr>
          <p:cNvSpPr txBox="1"/>
          <p:nvPr/>
        </p:nvSpPr>
        <p:spPr>
          <a:xfrm>
            <a:off x="2265318" y="40265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188356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73853-5A20-7422-7C0A-A5A19183F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1984B-2879-89C9-7E6E-B6AEA5E84A52}"/>
              </a:ext>
            </a:extLst>
          </p:cNvPr>
          <p:cNvSpPr>
            <a:spLocks noGrp="1"/>
          </p:cNvSpPr>
          <p:nvPr>
            <p:ph type="title"/>
          </p:nvPr>
        </p:nvSpPr>
        <p:spPr>
          <a:xfrm>
            <a:off x="1787687" y="1731883"/>
            <a:ext cx="8616626" cy="3450327"/>
          </a:xfrm>
        </p:spPr>
        <p:txBody>
          <a:bodyPr>
            <a:noAutofit/>
          </a:bodyPr>
          <a:lstStyle/>
          <a:p>
            <a:r>
              <a:rPr lang="ar-EG" sz="6000" b="0" dirty="0"/>
              <a:t>وَلَقَدْ ءَاتَيْنَا بَنِىٓ إِسْرَٰٓءِيلَ ٱلْكِتَـٰبَ وَٱلْحُكْمَ وَٱلنُّبُوَّةَ وَرَزَقْنَـٰهُم مِّنَ ٱلطَّيِّبَـٰتِ وَفَضَّلْنَـٰهُمْ عَلَى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BD5CEE1-6F21-C178-4458-209611B8C37E}"/>
              </a:ext>
            </a:extLst>
          </p:cNvPr>
          <p:cNvSpPr txBox="1"/>
          <p:nvPr/>
        </p:nvSpPr>
        <p:spPr>
          <a:xfrm>
            <a:off x="1936368" y="4671181"/>
            <a:ext cx="8319264" cy="1015663"/>
          </a:xfrm>
          <a:prstGeom prst="rect">
            <a:avLst/>
          </a:prstGeom>
          <a:noFill/>
        </p:spPr>
        <p:txBody>
          <a:bodyPr wrap="square">
            <a:spAutoFit/>
          </a:bodyPr>
          <a:lstStyle/>
          <a:p>
            <a:pPr algn="ctr" fontAlgn="base"/>
            <a:r>
              <a:rPr lang="en-US" sz="2000" dirty="0"/>
              <a:t>We did aforetime grant to the Children of Israel the Book the Power of Command, and Prophethood; We gave them, for Sustenance, things good and pure; and We </a:t>
            </a:r>
            <a:r>
              <a:rPr lang="en-US" sz="2000" dirty="0" err="1"/>
              <a:t>favoured</a:t>
            </a:r>
            <a:r>
              <a:rPr lang="en-US" sz="2000" dirty="0"/>
              <a:t> them above the nations.</a:t>
            </a:r>
          </a:p>
        </p:txBody>
      </p:sp>
      <p:sp>
        <p:nvSpPr>
          <p:cNvPr id="3" name="TextBox 2">
            <a:extLst>
              <a:ext uri="{FF2B5EF4-FFF2-40B4-BE49-F238E27FC236}">
                <a16:creationId xmlns:a16="http://schemas.microsoft.com/office/drawing/2014/main" id="{26E14F01-7FF8-9432-B1BB-B46EFC739EE2}"/>
              </a:ext>
            </a:extLst>
          </p:cNvPr>
          <p:cNvSpPr txBox="1"/>
          <p:nvPr/>
        </p:nvSpPr>
        <p:spPr>
          <a:xfrm>
            <a:off x="1821243" y="43298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44240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6264-22B1-251A-50F1-B96465E50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5B1DC-8238-4CFE-3462-C1E5C9927411}"/>
              </a:ext>
            </a:extLst>
          </p:cNvPr>
          <p:cNvSpPr>
            <a:spLocks noGrp="1"/>
          </p:cNvSpPr>
          <p:nvPr>
            <p:ph type="title"/>
          </p:nvPr>
        </p:nvSpPr>
        <p:spPr>
          <a:xfrm>
            <a:off x="1787687" y="1345990"/>
            <a:ext cx="8616626" cy="3450327"/>
          </a:xfrm>
        </p:spPr>
        <p:txBody>
          <a:bodyPr>
            <a:noAutofit/>
          </a:bodyPr>
          <a:lstStyle/>
          <a:p>
            <a:r>
              <a:rPr lang="ar-EG" sz="6000" b="0" dirty="0"/>
              <a:t>وَءَاتَيْنَـٰهُم بَيِّنَـٰتٍۢ مِّنَ ٱلْأَمْرِۖ فَمَا ٱخْتَلَفُوٓا۟ إِلَّا مِنۢ بَعْدِ مَا جَآءَهُمُ ٱلْعِلْمُ بَغْيًۢا بَيْنَهُمْ ۚ إِنَّ رَبَّكَ يَقْضِى بَيْنَهُمْ يَوْمَ ٱلْقِيَـٰمَةِ فِيمَا كَانُوا۟ فِيهِ يَخْتَلِفُونَ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136BCA-4A17-25E8-DD0A-FB74FF5E3388}"/>
              </a:ext>
            </a:extLst>
          </p:cNvPr>
          <p:cNvSpPr txBox="1"/>
          <p:nvPr/>
        </p:nvSpPr>
        <p:spPr>
          <a:xfrm>
            <a:off x="1936368" y="4625728"/>
            <a:ext cx="8319264" cy="1323439"/>
          </a:xfrm>
          <a:prstGeom prst="rect">
            <a:avLst/>
          </a:prstGeom>
          <a:noFill/>
        </p:spPr>
        <p:txBody>
          <a:bodyPr wrap="square">
            <a:spAutoFit/>
          </a:bodyPr>
          <a:lstStyle/>
          <a:p>
            <a:pPr algn="ctr" fontAlgn="base"/>
            <a:r>
              <a:rPr lang="en-US" sz="2000" dirty="0"/>
              <a:t>And We granted them Clear Signs in affairs (of Religion): it was only after knowledge had been granted to them that they fell into schisms, through insolent envy among themselves. Verily thy Lord will judge between them on the Day of Judgment as to those matters in which they set up differences.</a:t>
            </a:r>
          </a:p>
        </p:txBody>
      </p:sp>
      <p:sp>
        <p:nvSpPr>
          <p:cNvPr id="3" name="TextBox 2">
            <a:extLst>
              <a:ext uri="{FF2B5EF4-FFF2-40B4-BE49-F238E27FC236}">
                <a16:creationId xmlns:a16="http://schemas.microsoft.com/office/drawing/2014/main" id="{830E203C-F95A-8149-17CE-49B2785D5024}"/>
              </a:ext>
            </a:extLst>
          </p:cNvPr>
          <p:cNvSpPr txBox="1"/>
          <p:nvPr/>
        </p:nvSpPr>
        <p:spPr>
          <a:xfrm>
            <a:off x="2173581" y="43751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304983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989B8-1D3D-3EDA-3498-C1405AA10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50AE6-C70D-9A96-2DB5-27FFAD58104A}"/>
              </a:ext>
            </a:extLst>
          </p:cNvPr>
          <p:cNvSpPr>
            <a:spLocks noGrp="1"/>
          </p:cNvSpPr>
          <p:nvPr>
            <p:ph type="title"/>
          </p:nvPr>
        </p:nvSpPr>
        <p:spPr>
          <a:xfrm>
            <a:off x="1787687" y="1815773"/>
            <a:ext cx="8616626" cy="3450327"/>
          </a:xfrm>
        </p:spPr>
        <p:txBody>
          <a:bodyPr>
            <a:noAutofit/>
          </a:bodyPr>
          <a:lstStyle/>
          <a:p>
            <a:r>
              <a:rPr lang="ar-EG" sz="6000" b="0" dirty="0"/>
              <a:t>ثُمَّ جَعَلْنَـٰكَ عَلَىٰ شَرِيعَةٍۢ مِّنَ ٱلْأَمْرِ فَٱتَّبِعْهَا وَلَا تَتَّبِعْ أَهْوَآءَ ٱلَّذِينَ لَا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93A87C-C314-F73D-A894-556EB3E7804C}"/>
              </a:ext>
            </a:extLst>
          </p:cNvPr>
          <p:cNvSpPr txBox="1"/>
          <p:nvPr/>
        </p:nvSpPr>
        <p:spPr>
          <a:xfrm>
            <a:off x="1936368" y="4712102"/>
            <a:ext cx="8319264" cy="707886"/>
          </a:xfrm>
          <a:prstGeom prst="rect">
            <a:avLst/>
          </a:prstGeom>
          <a:noFill/>
        </p:spPr>
        <p:txBody>
          <a:bodyPr wrap="square">
            <a:spAutoFit/>
          </a:bodyPr>
          <a:lstStyle/>
          <a:p>
            <a:pPr algn="ctr" fontAlgn="base"/>
            <a:r>
              <a:rPr lang="en-US" sz="2000" dirty="0"/>
              <a:t>Then We put thee on the (right) Way of Religion: so follow thou that (Way), and follow not the desires of those who know not.</a:t>
            </a:r>
          </a:p>
        </p:txBody>
      </p:sp>
      <p:sp>
        <p:nvSpPr>
          <p:cNvPr id="3" name="TextBox 2">
            <a:extLst>
              <a:ext uri="{FF2B5EF4-FFF2-40B4-BE49-F238E27FC236}">
                <a16:creationId xmlns:a16="http://schemas.microsoft.com/office/drawing/2014/main" id="{69F25769-84E3-1260-2373-E5CACA99140A}"/>
              </a:ext>
            </a:extLst>
          </p:cNvPr>
          <p:cNvSpPr txBox="1"/>
          <p:nvPr/>
        </p:nvSpPr>
        <p:spPr>
          <a:xfrm>
            <a:off x="4749001" y="4404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9384990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8AF57-9DF7-9FE8-CA31-8DF4738DA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EAEEE-660A-16D9-FD9A-4A3F87FA46E9}"/>
              </a:ext>
            </a:extLst>
          </p:cNvPr>
          <p:cNvSpPr>
            <a:spLocks noGrp="1"/>
          </p:cNvSpPr>
          <p:nvPr>
            <p:ph type="title"/>
          </p:nvPr>
        </p:nvSpPr>
        <p:spPr>
          <a:xfrm>
            <a:off x="1787687" y="1891274"/>
            <a:ext cx="8616626" cy="3450327"/>
          </a:xfrm>
        </p:spPr>
        <p:txBody>
          <a:bodyPr>
            <a:noAutofit/>
          </a:bodyPr>
          <a:lstStyle/>
          <a:p>
            <a:r>
              <a:rPr lang="ar-EG" sz="6000" b="0" dirty="0"/>
              <a:t>إِنَّهُمْ لَن يُغْنُوا۟ عَنكَ مِنَ ٱللَّهِ شَيْـًۭٔاۚ وَإِنَّ ٱلظَّـٰلِمِينَ بَعْضُهُمْ أَوْلِيَآءُ بَعْضٍۢ ۖ وَٱللَّهُ وَلِىُّ ٱلْمُتَّقِينَ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61864BB-F227-2D27-C46C-0BB595E7CB8A}"/>
              </a:ext>
            </a:extLst>
          </p:cNvPr>
          <p:cNvSpPr txBox="1"/>
          <p:nvPr/>
        </p:nvSpPr>
        <p:spPr>
          <a:xfrm>
            <a:off x="1936368" y="4787603"/>
            <a:ext cx="8319264" cy="1015663"/>
          </a:xfrm>
          <a:prstGeom prst="rect">
            <a:avLst/>
          </a:prstGeom>
          <a:noFill/>
        </p:spPr>
        <p:txBody>
          <a:bodyPr wrap="square">
            <a:spAutoFit/>
          </a:bodyPr>
          <a:lstStyle/>
          <a:p>
            <a:pPr algn="ctr" fontAlgn="base"/>
            <a:r>
              <a:rPr lang="en-US" sz="2000" dirty="0"/>
              <a:t>They will be of no use to thee in the sight of Allah: it is only Wrong-doers (that stand as) protectors, one to another: but Allah is the Protector of the Righteous.</a:t>
            </a:r>
          </a:p>
        </p:txBody>
      </p:sp>
      <p:sp>
        <p:nvSpPr>
          <p:cNvPr id="3" name="TextBox 2">
            <a:extLst>
              <a:ext uri="{FF2B5EF4-FFF2-40B4-BE49-F238E27FC236}">
                <a16:creationId xmlns:a16="http://schemas.microsoft.com/office/drawing/2014/main" id="{5E030E62-811D-1345-70E2-8C07E575CEE0}"/>
              </a:ext>
            </a:extLst>
          </p:cNvPr>
          <p:cNvSpPr txBox="1"/>
          <p:nvPr/>
        </p:nvSpPr>
        <p:spPr>
          <a:xfrm>
            <a:off x="4212105" y="44798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78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96C4F-DBAF-FA66-B667-45857F9E3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F0ED2-3EC1-BC2C-5F3E-AE47DECA9004}"/>
              </a:ext>
            </a:extLst>
          </p:cNvPr>
          <p:cNvSpPr>
            <a:spLocks noGrp="1"/>
          </p:cNvSpPr>
          <p:nvPr>
            <p:ph type="title"/>
          </p:nvPr>
        </p:nvSpPr>
        <p:spPr>
          <a:xfrm>
            <a:off x="1936368" y="1455048"/>
            <a:ext cx="8468237" cy="3450327"/>
          </a:xfrm>
        </p:spPr>
        <p:txBody>
          <a:bodyPr>
            <a:noAutofit/>
          </a:bodyPr>
          <a:lstStyle/>
          <a:p>
            <a:r>
              <a:rPr lang="ar-EG" sz="6000" b="0" dirty="0"/>
              <a:t>فَاطِرُ ٱلسَّمَـٰوَٰتِ وَٱلْأَرْضِۚ جَعَلَ لَكُم مِّنْ أَنفُسِكُمْ أَزْوَٰجًۭا وَمِنَ ٱلْأَنْعَـٰمِ أَزْوَٰجًۭاۖ يَذْرَؤُكُمْ فِيهِۚ لَيْسَ كَمِثْلِهِۦ شَىْءٌۭ ۖ وَهُوَ ٱلسَّمِيعُ ٱلْبَصِيرُ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1F0DD6-800E-B1B1-A592-8DEA5F2A94F3}"/>
              </a:ext>
            </a:extLst>
          </p:cNvPr>
          <p:cNvSpPr txBox="1"/>
          <p:nvPr/>
        </p:nvSpPr>
        <p:spPr>
          <a:xfrm>
            <a:off x="1936368" y="4741232"/>
            <a:ext cx="8319264" cy="1323439"/>
          </a:xfrm>
          <a:prstGeom prst="rect">
            <a:avLst/>
          </a:prstGeom>
          <a:noFill/>
        </p:spPr>
        <p:txBody>
          <a:bodyPr wrap="square">
            <a:spAutoFit/>
          </a:bodyPr>
          <a:lstStyle/>
          <a:p>
            <a:pPr algn="ctr" fontAlgn="base"/>
            <a:r>
              <a:rPr lang="en-US" sz="2000" dirty="0"/>
              <a:t>(He is) the Creator of the heavens and the earth: He has made for you pairs from among yourselves, and pairs among cattle: by this means does He multiply you: there is nothing whatever like unto Him, and He is the One that hears and sees (all things).</a:t>
            </a:r>
          </a:p>
        </p:txBody>
      </p:sp>
      <p:sp>
        <p:nvSpPr>
          <p:cNvPr id="3" name="TextBox 2">
            <a:extLst>
              <a:ext uri="{FF2B5EF4-FFF2-40B4-BE49-F238E27FC236}">
                <a16:creationId xmlns:a16="http://schemas.microsoft.com/office/drawing/2014/main" id="{FB20D98F-D999-350D-5B05-C2E99CFB807F}"/>
              </a:ext>
            </a:extLst>
          </p:cNvPr>
          <p:cNvSpPr txBox="1"/>
          <p:nvPr/>
        </p:nvSpPr>
        <p:spPr>
          <a:xfrm>
            <a:off x="2569103" y="45030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260696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93012-51CD-448E-10C7-611F44951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9D87B-BEA9-63F9-8B00-2838D582AAAD}"/>
              </a:ext>
            </a:extLst>
          </p:cNvPr>
          <p:cNvSpPr>
            <a:spLocks noGrp="1"/>
          </p:cNvSpPr>
          <p:nvPr>
            <p:ph type="title"/>
          </p:nvPr>
        </p:nvSpPr>
        <p:spPr>
          <a:xfrm>
            <a:off x="1787687" y="1941608"/>
            <a:ext cx="8616626" cy="3450327"/>
          </a:xfrm>
        </p:spPr>
        <p:txBody>
          <a:bodyPr>
            <a:noAutofit/>
          </a:bodyPr>
          <a:lstStyle/>
          <a:p>
            <a:r>
              <a:rPr lang="ar-EG" sz="6000" b="0" dirty="0"/>
              <a:t>هَـٰذَا بَصَـٰٓئِرُ لِلنَّاسِ وَهُدًۭى وَرَحْمَةٌۭ لِّقَوْمٍۢ يُوقِنُونَ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9964B9B-A09A-B6E3-CF7D-5A1AE9F15119}"/>
              </a:ext>
            </a:extLst>
          </p:cNvPr>
          <p:cNvSpPr txBox="1"/>
          <p:nvPr/>
        </p:nvSpPr>
        <p:spPr>
          <a:xfrm>
            <a:off x="1936368" y="4435266"/>
            <a:ext cx="8319264" cy="707886"/>
          </a:xfrm>
          <a:prstGeom prst="rect">
            <a:avLst/>
          </a:prstGeom>
          <a:noFill/>
        </p:spPr>
        <p:txBody>
          <a:bodyPr wrap="square">
            <a:spAutoFit/>
          </a:bodyPr>
          <a:lstStyle/>
          <a:p>
            <a:pPr algn="ctr" fontAlgn="base"/>
            <a:r>
              <a:rPr lang="en-US" sz="2000" dirty="0"/>
              <a:t>These are clear evidences to men and a Guidance and Mercy to those of assured Faith.</a:t>
            </a:r>
          </a:p>
        </p:txBody>
      </p:sp>
      <p:sp>
        <p:nvSpPr>
          <p:cNvPr id="3" name="TextBox 2">
            <a:extLst>
              <a:ext uri="{FF2B5EF4-FFF2-40B4-BE49-F238E27FC236}">
                <a16:creationId xmlns:a16="http://schemas.microsoft.com/office/drawing/2014/main" id="{305828F7-BDAB-055D-916B-0AFE150DA101}"/>
              </a:ext>
            </a:extLst>
          </p:cNvPr>
          <p:cNvSpPr txBox="1"/>
          <p:nvPr/>
        </p:nvSpPr>
        <p:spPr>
          <a:xfrm>
            <a:off x="4212105" y="41274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6094669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E9F60-B76F-6F70-CEDC-6E490C810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284A3-977F-B375-A248-F79210E1E7D8}"/>
              </a:ext>
            </a:extLst>
          </p:cNvPr>
          <p:cNvSpPr>
            <a:spLocks noGrp="1"/>
          </p:cNvSpPr>
          <p:nvPr>
            <p:ph type="title"/>
          </p:nvPr>
        </p:nvSpPr>
        <p:spPr>
          <a:xfrm>
            <a:off x="1787687" y="1580882"/>
            <a:ext cx="8616626" cy="3450327"/>
          </a:xfrm>
        </p:spPr>
        <p:txBody>
          <a:bodyPr>
            <a:noAutofit/>
          </a:bodyPr>
          <a:lstStyle/>
          <a:p>
            <a:r>
              <a:rPr lang="ar-EG" sz="6000" b="0" dirty="0"/>
              <a:t>أَمْ حَسِبَ ٱلَّذِينَ ٱجْتَرَحُوا۟ ٱلسَّيِّـَٔاتِ أَن نَّجْعَلَهُمْ كَٱلَّذِينَ ءَامَنُوا۟ وَعَمِلُوا۟ ٱلصَّـٰلِحَـٰتِ سَوَآءًۭ مَّحْيَاهُمْ وَمَمَاتُهُمْۚ سَآءَ مَا يَحْكُمُونَ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D62930-A3C7-9CEB-BBF3-29B2B5ED770C}"/>
              </a:ext>
            </a:extLst>
          </p:cNvPr>
          <p:cNvSpPr txBox="1"/>
          <p:nvPr/>
        </p:nvSpPr>
        <p:spPr>
          <a:xfrm>
            <a:off x="1936368" y="4888233"/>
            <a:ext cx="8319264" cy="1015663"/>
          </a:xfrm>
          <a:prstGeom prst="rect">
            <a:avLst/>
          </a:prstGeom>
          <a:noFill/>
        </p:spPr>
        <p:txBody>
          <a:bodyPr wrap="square">
            <a:spAutoFit/>
          </a:bodyPr>
          <a:lstStyle/>
          <a:p>
            <a:pPr algn="ctr" fontAlgn="base"/>
            <a:r>
              <a:rPr lang="en-US" sz="2000" dirty="0"/>
              <a:t>What! Do those who seek after evil ways think that We shall hold them equal with those who believe and do righteous deeds,- that equal will be their life and their death? Ill is the judgment that they make.</a:t>
            </a:r>
          </a:p>
        </p:txBody>
      </p:sp>
      <p:sp>
        <p:nvSpPr>
          <p:cNvPr id="3" name="TextBox 2">
            <a:extLst>
              <a:ext uri="{FF2B5EF4-FFF2-40B4-BE49-F238E27FC236}">
                <a16:creationId xmlns:a16="http://schemas.microsoft.com/office/drawing/2014/main" id="{550C4C4A-20FF-7557-8017-074DE8D10DB8}"/>
              </a:ext>
            </a:extLst>
          </p:cNvPr>
          <p:cNvSpPr txBox="1"/>
          <p:nvPr/>
        </p:nvSpPr>
        <p:spPr>
          <a:xfrm>
            <a:off x="3767488" y="45823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052935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7154-7BC8-AB38-08B0-B5C655A88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B861A-C0C6-BA3C-D0CF-6B26B8AE51CA}"/>
              </a:ext>
            </a:extLst>
          </p:cNvPr>
          <p:cNvSpPr>
            <a:spLocks noGrp="1"/>
          </p:cNvSpPr>
          <p:nvPr>
            <p:ph type="title"/>
          </p:nvPr>
        </p:nvSpPr>
        <p:spPr>
          <a:xfrm>
            <a:off x="1787687" y="1807385"/>
            <a:ext cx="8616626" cy="3450327"/>
          </a:xfrm>
        </p:spPr>
        <p:txBody>
          <a:bodyPr>
            <a:noAutofit/>
          </a:bodyPr>
          <a:lstStyle/>
          <a:p>
            <a:r>
              <a:rPr lang="ar-EG" sz="6000" b="0" dirty="0"/>
              <a:t>وَخَلَقَ ٱللَّهُ ٱلسَّمَـٰوَٰتِ وَٱلْأَرْضَ بِٱلْحَقِّ وَلِتُجْزَىٰ كُلُّ نَفْسٍۭ بِمَا كَسَبَتْ وَهُمْ لَا يُظْلَمُونَ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D54F11A-4196-BEFE-93A3-045E76F4B4B0}"/>
              </a:ext>
            </a:extLst>
          </p:cNvPr>
          <p:cNvSpPr txBox="1"/>
          <p:nvPr/>
        </p:nvSpPr>
        <p:spPr>
          <a:xfrm>
            <a:off x="1936368" y="4697201"/>
            <a:ext cx="8319264" cy="1015663"/>
          </a:xfrm>
          <a:prstGeom prst="rect">
            <a:avLst/>
          </a:prstGeom>
          <a:noFill/>
        </p:spPr>
        <p:txBody>
          <a:bodyPr wrap="square">
            <a:spAutoFit/>
          </a:bodyPr>
          <a:lstStyle/>
          <a:p>
            <a:pPr algn="ctr" fontAlgn="base"/>
            <a:r>
              <a:rPr lang="en-US" sz="2000" dirty="0"/>
              <a:t>Allah created the heavens and the earth for just ends, and in order that each soul may find the recompense of what it has earned, and none of them be wronged.</a:t>
            </a:r>
          </a:p>
        </p:txBody>
      </p:sp>
      <p:sp>
        <p:nvSpPr>
          <p:cNvPr id="3" name="TextBox 2">
            <a:extLst>
              <a:ext uri="{FF2B5EF4-FFF2-40B4-BE49-F238E27FC236}">
                <a16:creationId xmlns:a16="http://schemas.microsoft.com/office/drawing/2014/main" id="{52DA5DBA-2187-4ED7-3A44-55CAE3EF434C}"/>
              </a:ext>
            </a:extLst>
          </p:cNvPr>
          <p:cNvSpPr txBox="1"/>
          <p:nvPr/>
        </p:nvSpPr>
        <p:spPr>
          <a:xfrm>
            <a:off x="4648332" y="4389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884934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96625-861B-70DF-314D-501649151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CBCF9-9AD1-09AE-1472-0858926D92DD}"/>
              </a:ext>
            </a:extLst>
          </p:cNvPr>
          <p:cNvSpPr>
            <a:spLocks noGrp="1"/>
          </p:cNvSpPr>
          <p:nvPr>
            <p:ph type="title"/>
          </p:nvPr>
        </p:nvSpPr>
        <p:spPr>
          <a:xfrm>
            <a:off x="1787687" y="1371158"/>
            <a:ext cx="8616626" cy="3450327"/>
          </a:xfrm>
        </p:spPr>
        <p:txBody>
          <a:bodyPr>
            <a:noAutofit/>
          </a:bodyPr>
          <a:lstStyle/>
          <a:p>
            <a:r>
              <a:rPr lang="ar-EG" sz="6000" b="0" dirty="0"/>
              <a:t>أَفَرَءَيْتَ مَنِ ٱتَّخَذَ إِلَـٰهَهُۥ هَوَىٰهُ وَأَضَلَّهُ ٱللَّهُ عَلَىٰ عِلْمٍۢ وَخَتَمَ عَلَىٰ سَمْعِهِۦ وَقَلْبِهِۦ وَجَعَلَ عَلَىٰ بَصَرِهِۦ غِشَـٰوَةًۭ فَمَن يَهْدِيهِ مِنۢ بَعْدِ ٱللَّهِ ۚ أَفَلَا 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8D1FAE-A9B1-C701-EA56-14A4EAAA86FD}"/>
              </a:ext>
            </a:extLst>
          </p:cNvPr>
          <p:cNvSpPr txBox="1"/>
          <p:nvPr/>
        </p:nvSpPr>
        <p:spPr>
          <a:xfrm>
            <a:off x="1936368" y="4579756"/>
            <a:ext cx="8319264" cy="1323439"/>
          </a:xfrm>
          <a:prstGeom prst="rect">
            <a:avLst/>
          </a:prstGeom>
          <a:noFill/>
        </p:spPr>
        <p:txBody>
          <a:bodyPr wrap="square">
            <a:spAutoFit/>
          </a:bodyPr>
          <a:lstStyle/>
          <a:p>
            <a:pPr algn="ctr" fontAlgn="base"/>
            <a:r>
              <a:rPr lang="en-US" sz="2000" dirty="0"/>
              <a:t>Then </a:t>
            </a:r>
            <a:r>
              <a:rPr lang="en-US" sz="2000" dirty="0" err="1"/>
              <a:t>seest</a:t>
            </a:r>
            <a:r>
              <a:rPr lang="en-US" sz="2000" dirty="0"/>
              <a:t> thou such a one as takes as his god his own vain desire? Allah has, knowing (him as such), left him astray, and sealed his hearing and his heart (and understanding), and put a cover on his sight. Who, then, will guide him after Allah (has withdrawn Guidance)? Will ye not then receive admonition?</a:t>
            </a:r>
          </a:p>
        </p:txBody>
      </p:sp>
      <p:sp>
        <p:nvSpPr>
          <p:cNvPr id="3" name="TextBox 2">
            <a:extLst>
              <a:ext uri="{FF2B5EF4-FFF2-40B4-BE49-F238E27FC236}">
                <a16:creationId xmlns:a16="http://schemas.microsoft.com/office/drawing/2014/main" id="{B6A941FF-465B-6C5A-2890-544B18FDB2C5}"/>
              </a:ext>
            </a:extLst>
          </p:cNvPr>
          <p:cNvSpPr txBox="1"/>
          <p:nvPr/>
        </p:nvSpPr>
        <p:spPr>
          <a:xfrm>
            <a:off x="2727254" y="435523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190183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F637F-14AD-5993-920E-E2003BFD5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7BADE-8889-8C4D-18D6-212D4E10D030}"/>
              </a:ext>
            </a:extLst>
          </p:cNvPr>
          <p:cNvSpPr>
            <a:spLocks noGrp="1"/>
          </p:cNvSpPr>
          <p:nvPr>
            <p:ph type="title"/>
          </p:nvPr>
        </p:nvSpPr>
        <p:spPr>
          <a:xfrm>
            <a:off x="1787687" y="1715107"/>
            <a:ext cx="8616626" cy="3450327"/>
          </a:xfrm>
        </p:spPr>
        <p:txBody>
          <a:bodyPr>
            <a:noAutofit/>
          </a:bodyPr>
          <a:lstStyle/>
          <a:p>
            <a:r>
              <a:rPr lang="ar-EG" sz="6000" b="0" dirty="0"/>
              <a:t>وَقَالُوا۟ مَا هِىَ إِلَّا حَيَاتُنَا ٱلدُّنْيَا نَمُوتُ وَنَحْيَا وَمَا يُهْلِكُنَآ إِلَّا ٱلدَّهْرُ ۚ وَمَا لَهُم بِذَٰلِكَ مِنْ عِلْمٍ ۖ إِنْ هُمْ إِلَّا يَظُنُّونَ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03FD6D-4D68-9107-F8B2-4257EFB2C742}"/>
              </a:ext>
            </a:extLst>
          </p:cNvPr>
          <p:cNvSpPr txBox="1"/>
          <p:nvPr/>
        </p:nvSpPr>
        <p:spPr>
          <a:xfrm>
            <a:off x="1936368" y="4657602"/>
            <a:ext cx="8319264" cy="1015663"/>
          </a:xfrm>
          <a:prstGeom prst="rect">
            <a:avLst/>
          </a:prstGeom>
          <a:noFill/>
        </p:spPr>
        <p:txBody>
          <a:bodyPr wrap="square">
            <a:spAutoFit/>
          </a:bodyPr>
          <a:lstStyle/>
          <a:p>
            <a:pPr algn="ctr" fontAlgn="base"/>
            <a:r>
              <a:rPr lang="en-US" sz="2000" dirty="0"/>
              <a:t>And they say: "What is there but our life in this world? We shall die and we live, and nothing but time can destroy us." But of that they have no knowledge: they merely conjecture:</a:t>
            </a:r>
          </a:p>
        </p:txBody>
      </p:sp>
      <p:sp>
        <p:nvSpPr>
          <p:cNvPr id="3" name="TextBox 2">
            <a:extLst>
              <a:ext uri="{FF2B5EF4-FFF2-40B4-BE49-F238E27FC236}">
                <a16:creationId xmlns:a16="http://schemas.microsoft.com/office/drawing/2014/main" id="{0B091977-D4B4-90BF-0A69-DB90EB792520}"/>
              </a:ext>
            </a:extLst>
          </p:cNvPr>
          <p:cNvSpPr txBox="1"/>
          <p:nvPr/>
        </p:nvSpPr>
        <p:spPr>
          <a:xfrm>
            <a:off x="2005801" y="431329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667656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F94F-373E-62FC-D53F-0FDC39C5B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AA615-FB2F-2224-530A-07A46E4BC0A2}"/>
              </a:ext>
            </a:extLst>
          </p:cNvPr>
          <p:cNvSpPr>
            <a:spLocks noGrp="1"/>
          </p:cNvSpPr>
          <p:nvPr>
            <p:ph type="title"/>
          </p:nvPr>
        </p:nvSpPr>
        <p:spPr>
          <a:xfrm>
            <a:off x="1787687" y="1874498"/>
            <a:ext cx="8616626" cy="3450327"/>
          </a:xfrm>
        </p:spPr>
        <p:txBody>
          <a:bodyPr>
            <a:noAutofit/>
          </a:bodyPr>
          <a:lstStyle/>
          <a:p>
            <a:r>
              <a:rPr lang="ar-EG" sz="6000" b="0" dirty="0"/>
              <a:t>وَإِذَا تُتْلَىٰ عَلَيْهِمْ ءَايَـٰتُنَا بَيِّنَـٰتٍۢ مَّا كَانَ حُجَّتَهُمْ إِلَّآ أَن قَالُوا۟ ٱئْتُوا۟ بِـَٔابَآئِنَآ إِن كُنتُمْ 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F9BE99C-AACA-9953-062E-B91AED6ED1B7}"/>
              </a:ext>
            </a:extLst>
          </p:cNvPr>
          <p:cNvSpPr txBox="1"/>
          <p:nvPr/>
        </p:nvSpPr>
        <p:spPr>
          <a:xfrm>
            <a:off x="1936368" y="4793538"/>
            <a:ext cx="8319264" cy="707886"/>
          </a:xfrm>
          <a:prstGeom prst="rect">
            <a:avLst/>
          </a:prstGeom>
          <a:noFill/>
        </p:spPr>
        <p:txBody>
          <a:bodyPr wrap="square">
            <a:spAutoFit/>
          </a:bodyPr>
          <a:lstStyle/>
          <a:p>
            <a:pPr algn="ctr" fontAlgn="base"/>
            <a:r>
              <a:rPr lang="en-US" sz="2000"/>
              <a:t>And when Our Clear Signs are rehearsed to them their argument is nothing but this: They say, "Bring (back) our forefathers, if what ye say is true!"</a:t>
            </a:r>
          </a:p>
        </p:txBody>
      </p:sp>
      <p:sp>
        <p:nvSpPr>
          <p:cNvPr id="3" name="TextBox 2">
            <a:extLst>
              <a:ext uri="{FF2B5EF4-FFF2-40B4-BE49-F238E27FC236}">
                <a16:creationId xmlns:a16="http://schemas.microsoft.com/office/drawing/2014/main" id="{A4F0E93B-1DCD-062F-2ECD-45FD9860AABE}"/>
              </a:ext>
            </a:extLst>
          </p:cNvPr>
          <p:cNvSpPr txBox="1"/>
          <p:nvPr/>
        </p:nvSpPr>
        <p:spPr>
          <a:xfrm>
            <a:off x="4061104" y="4509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5165090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12D5D-2512-D536-EB30-C09F6077C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CEAC5-CB76-379D-C3DA-FDD006107714}"/>
              </a:ext>
            </a:extLst>
          </p:cNvPr>
          <p:cNvSpPr>
            <a:spLocks noGrp="1"/>
          </p:cNvSpPr>
          <p:nvPr>
            <p:ph type="title"/>
          </p:nvPr>
        </p:nvSpPr>
        <p:spPr>
          <a:xfrm>
            <a:off x="1787687" y="1773830"/>
            <a:ext cx="8616626" cy="3450327"/>
          </a:xfrm>
        </p:spPr>
        <p:txBody>
          <a:bodyPr>
            <a:noAutofit/>
          </a:bodyPr>
          <a:lstStyle/>
          <a:p>
            <a:r>
              <a:rPr lang="ar-EG" sz="6000" b="0" dirty="0"/>
              <a:t>قُلِ ٱللَّهُ يُحْيِيكُمْ ثُمَّ يُمِيتُكُمْ ثُمَّ يَجْمَعُكُمْ إِلَىٰ يَوْمِ ٱلْقِيَـٰمَةِ لَا رَيْبَ فِيهِ وَلَـٰكِنَّ أَكْثَرَ ٱلنَّاسِ لَا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61D5B8-4439-0E68-0E92-FF8D3A20C411}"/>
              </a:ext>
            </a:extLst>
          </p:cNvPr>
          <p:cNvSpPr txBox="1"/>
          <p:nvPr/>
        </p:nvSpPr>
        <p:spPr>
          <a:xfrm>
            <a:off x="1936368" y="4692870"/>
            <a:ext cx="8319264" cy="1015663"/>
          </a:xfrm>
          <a:prstGeom prst="rect">
            <a:avLst/>
          </a:prstGeom>
          <a:noFill/>
        </p:spPr>
        <p:txBody>
          <a:bodyPr wrap="square">
            <a:spAutoFit/>
          </a:bodyPr>
          <a:lstStyle/>
          <a:p>
            <a:pPr algn="ctr" fontAlgn="base"/>
            <a:r>
              <a:rPr lang="en-US" sz="2000" dirty="0"/>
              <a:t>Say: "It is Allah Who gives you life, then gives you death; then He will gather you together for the Day of Judgment about which there is no doubt": But most men do not understand.</a:t>
            </a:r>
          </a:p>
        </p:txBody>
      </p:sp>
      <p:sp>
        <p:nvSpPr>
          <p:cNvPr id="3" name="TextBox 2">
            <a:extLst>
              <a:ext uri="{FF2B5EF4-FFF2-40B4-BE49-F238E27FC236}">
                <a16:creationId xmlns:a16="http://schemas.microsoft.com/office/drawing/2014/main" id="{AE431296-7000-4CFD-B7F8-BDE34E09703F}"/>
              </a:ext>
            </a:extLst>
          </p:cNvPr>
          <p:cNvSpPr txBox="1"/>
          <p:nvPr/>
        </p:nvSpPr>
        <p:spPr>
          <a:xfrm>
            <a:off x="3113148" y="43850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866060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58B6-3A72-BF00-7520-732457A0D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DF0DF-9AC3-4DF3-E1C5-FA2F2798E6E3}"/>
              </a:ext>
            </a:extLst>
          </p:cNvPr>
          <p:cNvSpPr>
            <a:spLocks noGrp="1"/>
          </p:cNvSpPr>
          <p:nvPr>
            <p:ph type="title"/>
          </p:nvPr>
        </p:nvSpPr>
        <p:spPr>
          <a:xfrm>
            <a:off x="1787687" y="1882887"/>
            <a:ext cx="8616626" cy="3450327"/>
          </a:xfrm>
        </p:spPr>
        <p:txBody>
          <a:bodyPr>
            <a:noAutofit/>
          </a:bodyPr>
          <a:lstStyle/>
          <a:p>
            <a:r>
              <a:rPr lang="ar-EG" sz="6000" b="0" dirty="0"/>
              <a:t>وَلِلَّهِ مُلْكُ ٱلسَّمَـٰوَٰتِ وَٱلْأَرْضِۚ وَيَوْمَ تَقُومُ ٱلسَّاعَةُ يَوْمَئِذٍۢ يَخْسَرُ ٱلْمُبْطِلُونَ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98B2266-7ACA-8498-54EA-62E1C09879BF}"/>
              </a:ext>
            </a:extLst>
          </p:cNvPr>
          <p:cNvSpPr txBox="1"/>
          <p:nvPr/>
        </p:nvSpPr>
        <p:spPr>
          <a:xfrm>
            <a:off x="1936368" y="4396476"/>
            <a:ext cx="8319264" cy="1015663"/>
          </a:xfrm>
          <a:prstGeom prst="rect">
            <a:avLst/>
          </a:prstGeom>
          <a:noFill/>
        </p:spPr>
        <p:txBody>
          <a:bodyPr wrap="square">
            <a:spAutoFit/>
          </a:bodyPr>
          <a:lstStyle/>
          <a:p>
            <a:pPr algn="ctr" fontAlgn="base"/>
            <a:r>
              <a:rPr lang="en-US" sz="2000" dirty="0"/>
              <a:t>To Allah belongs the dominion of the heavens and the earth, and the Day that the Hour of Judgment is established,- that Day will the dealers in Falsehood perish!</a:t>
            </a:r>
          </a:p>
        </p:txBody>
      </p:sp>
      <p:sp>
        <p:nvSpPr>
          <p:cNvPr id="3" name="TextBox 2">
            <a:extLst>
              <a:ext uri="{FF2B5EF4-FFF2-40B4-BE49-F238E27FC236}">
                <a16:creationId xmlns:a16="http://schemas.microsoft.com/office/drawing/2014/main" id="{5C3CEC09-48FC-280A-CD2F-3A579264CFFB}"/>
              </a:ext>
            </a:extLst>
          </p:cNvPr>
          <p:cNvSpPr txBox="1"/>
          <p:nvPr/>
        </p:nvSpPr>
        <p:spPr>
          <a:xfrm>
            <a:off x="1529408" y="40886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475262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FA19-4A13-D5A4-A219-A7E719357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59CA0-E737-E89E-FA7A-76788BA208EC}"/>
              </a:ext>
            </a:extLst>
          </p:cNvPr>
          <p:cNvSpPr>
            <a:spLocks noGrp="1"/>
          </p:cNvSpPr>
          <p:nvPr>
            <p:ph type="title"/>
          </p:nvPr>
        </p:nvSpPr>
        <p:spPr>
          <a:xfrm>
            <a:off x="1787687" y="1958388"/>
            <a:ext cx="8616626" cy="3450327"/>
          </a:xfrm>
        </p:spPr>
        <p:txBody>
          <a:bodyPr>
            <a:noAutofit/>
          </a:bodyPr>
          <a:lstStyle/>
          <a:p>
            <a:r>
              <a:rPr lang="ar-EG" sz="6000" b="0" dirty="0"/>
              <a:t>وَتَرَىٰ كُلَّ أُمَّةٍۢ جَاثِيَةًۭ ۚ كُلُّ أُمَّةٍۢ تُدْعَىٰٓ إِلَىٰ كِتَـٰبِهَا ٱلْيَوْمَ تُجْزَوْنَ مَا كُنتُمْ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DC6FB5-A925-4F26-0C79-C30F8AD2E8A6}"/>
              </a:ext>
            </a:extLst>
          </p:cNvPr>
          <p:cNvSpPr txBox="1"/>
          <p:nvPr/>
        </p:nvSpPr>
        <p:spPr>
          <a:xfrm>
            <a:off x="1936368" y="4815255"/>
            <a:ext cx="8319264" cy="707886"/>
          </a:xfrm>
          <a:prstGeom prst="rect">
            <a:avLst/>
          </a:prstGeom>
          <a:noFill/>
        </p:spPr>
        <p:txBody>
          <a:bodyPr wrap="square">
            <a:spAutoFit/>
          </a:bodyPr>
          <a:lstStyle/>
          <a:p>
            <a:pPr algn="ctr" fontAlgn="base"/>
            <a:r>
              <a:rPr lang="en-US" sz="2000" dirty="0"/>
              <a:t>And thou wilt see every sect bowing the knee: Every sect will be called to its Record: "This Day shall ye be recompensed for all that ye did!</a:t>
            </a:r>
          </a:p>
        </p:txBody>
      </p:sp>
      <p:sp>
        <p:nvSpPr>
          <p:cNvPr id="3" name="TextBox 2">
            <a:extLst>
              <a:ext uri="{FF2B5EF4-FFF2-40B4-BE49-F238E27FC236}">
                <a16:creationId xmlns:a16="http://schemas.microsoft.com/office/drawing/2014/main" id="{6BF4403E-AA5C-C518-B989-446C7064F7FA}"/>
              </a:ext>
            </a:extLst>
          </p:cNvPr>
          <p:cNvSpPr txBox="1"/>
          <p:nvPr/>
        </p:nvSpPr>
        <p:spPr>
          <a:xfrm>
            <a:off x="4750780" y="45836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119131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85D86-9D47-DB5A-AFED-880230DD5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F127D-BFE0-1096-94E4-352E7999EF0D}"/>
              </a:ext>
            </a:extLst>
          </p:cNvPr>
          <p:cNvSpPr>
            <a:spLocks noGrp="1"/>
          </p:cNvSpPr>
          <p:nvPr>
            <p:ph type="title"/>
          </p:nvPr>
        </p:nvSpPr>
        <p:spPr>
          <a:xfrm>
            <a:off x="1787687" y="1958388"/>
            <a:ext cx="8616626" cy="3450327"/>
          </a:xfrm>
        </p:spPr>
        <p:txBody>
          <a:bodyPr>
            <a:noAutofit/>
          </a:bodyPr>
          <a:lstStyle/>
          <a:p>
            <a:r>
              <a:rPr lang="ar-EG" sz="6000" b="0" dirty="0"/>
              <a:t>هَـٰذَا كِتَـٰبُنَا يَنطِقُ عَلَيْكُم بِٱلْحَقِّ ۚ إِنَّا كُنَّا نَسْتَنسِخُ مَا كُنتُمْ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D7BE85-BF13-447F-1B9D-2BA475494AED}"/>
              </a:ext>
            </a:extLst>
          </p:cNvPr>
          <p:cNvSpPr txBox="1"/>
          <p:nvPr/>
        </p:nvSpPr>
        <p:spPr>
          <a:xfrm>
            <a:off x="1936368" y="4488755"/>
            <a:ext cx="8319264" cy="707886"/>
          </a:xfrm>
          <a:prstGeom prst="rect">
            <a:avLst/>
          </a:prstGeom>
          <a:noFill/>
        </p:spPr>
        <p:txBody>
          <a:bodyPr wrap="square">
            <a:spAutoFit/>
          </a:bodyPr>
          <a:lstStyle/>
          <a:p>
            <a:pPr algn="ctr" fontAlgn="base"/>
            <a:r>
              <a:rPr lang="en-US" sz="2000" dirty="0"/>
              <a:t>"This Our Record speaks about you with truth: For We were wont to put on Record all that ye did."</a:t>
            </a:r>
          </a:p>
        </p:txBody>
      </p:sp>
      <p:sp>
        <p:nvSpPr>
          <p:cNvPr id="3" name="TextBox 2">
            <a:extLst>
              <a:ext uri="{FF2B5EF4-FFF2-40B4-BE49-F238E27FC236}">
                <a16:creationId xmlns:a16="http://schemas.microsoft.com/office/drawing/2014/main" id="{7A1A5C23-4FE3-A493-205D-E5254BDC8DE5}"/>
              </a:ext>
            </a:extLst>
          </p:cNvPr>
          <p:cNvSpPr txBox="1"/>
          <p:nvPr/>
        </p:nvSpPr>
        <p:spPr>
          <a:xfrm>
            <a:off x="2418641" y="41809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4380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E050-E9EA-AE54-7557-99E518B02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54B2A-6FE5-D9C0-947A-6363B0B773DB}"/>
              </a:ext>
            </a:extLst>
          </p:cNvPr>
          <p:cNvSpPr>
            <a:spLocks noGrp="1"/>
          </p:cNvSpPr>
          <p:nvPr>
            <p:ph type="title"/>
          </p:nvPr>
        </p:nvSpPr>
        <p:spPr>
          <a:xfrm>
            <a:off x="1936368" y="1857720"/>
            <a:ext cx="8468237" cy="3450327"/>
          </a:xfrm>
        </p:spPr>
        <p:txBody>
          <a:bodyPr>
            <a:noAutofit/>
          </a:bodyPr>
          <a:lstStyle/>
          <a:p>
            <a:r>
              <a:rPr lang="ar-EG" sz="6000" b="0" dirty="0"/>
              <a:t>لَهُۥ مَقَالِيدُ ٱلسَّمَـٰوَٰتِ وَٱلْأَرْضِۖ يَبْسُطُ ٱلرِّزْقَ لِمَن يَشَآءُ وَيَقْدِرُ ۚ إِنَّهُۥ بِكُلِّ شَىْءٍ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51FE838-45FD-43C8-3DAE-35E3FD0C542D}"/>
              </a:ext>
            </a:extLst>
          </p:cNvPr>
          <p:cNvSpPr txBox="1"/>
          <p:nvPr/>
        </p:nvSpPr>
        <p:spPr>
          <a:xfrm>
            <a:off x="1936368" y="4844394"/>
            <a:ext cx="8319264" cy="707886"/>
          </a:xfrm>
          <a:prstGeom prst="rect">
            <a:avLst/>
          </a:prstGeom>
          <a:noFill/>
        </p:spPr>
        <p:txBody>
          <a:bodyPr wrap="square">
            <a:spAutoFit/>
          </a:bodyPr>
          <a:lstStyle/>
          <a:p>
            <a:pPr algn="ctr" fontAlgn="base"/>
            <a:r>
              <a:rPr lang="en-US" sz="2000" dirty="0"/>
              <a:t>To Him belong the keys of the heavens and the earth: He enlarges and restricts. The Sustenance to whom He will: for He knows full well all things.</a:t>
            </a:r>
          </a:p>
        </p:txBody>
      </p:sp>
      <p:sp>
        <p:nvSpPr>
          <p:cNvPr id="3" name="TextBox 2">
            <a:extLst>
              <a:ext uri="{FF2B5EF4-FFF2-40B4-BE49-F238E27FC236}">
                <a16:creationId xmlns:a16="http://schemas.microsoft.com/office/drawing/2014/main" id="{974DB0DD-4F3A-7CC3-8251-EADC906EFC66}"/>
              </a:ext>
            </a:extLst>
          </p:cNvPr>
          <p:cNvSpPr txBox="1"/>
          <p:nvPr/>
        </p:nvSpPr>
        <p:spPr>
          <a:xfrm>
            <a:off x="4481793" y="453661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103623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0F79-3B37-3B3C-BA08-B6C1E76C7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823EB-1364-A30A-F8E5-558C0DBDF01A}"/>
              </a:ext>
            </a:extLst>
          </p:cNvPr>
          <p:cNvSpPr>
            <a:spLocks noGrp="1"/>
          </p:cNvSpPr>
          <p:nvPr>
            <p:ph type="title"/>
          </p:nvPr>
        </p:nvSpPr>
        <p:spPr>
          <a:xfrm>
            <a:off x="1787687" y="2042278"/>
            <a:ext cx="8616626" cy="3450327"/>
          </a:xfrm>
        </p:spPr>
        <p:txBody>
          <a:bodyPr>
            <a:noAutofit/>
          </a:bodyPr>
          <a:lstStyle/>
          <a:p>
            <a:r>
              <a:rPr lang="ar-EG" sz="6000" b="0" dirty="0"/>
              <a:t>فَأَمَّا ٱلَّذِينَ ءَامَنُوا۟ وَعَمِلُوا۟ ٱلصَّـٰلِحَـٰتِ فَيُدْخِلُهُمْ رَبُّهُمْ فِى رَحْمَتِهِۦ ۚ ذَٰلِكَ هُوَ ٱلْفَوْزُ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0BADAD4-35AA-E035-3FA5-04804BFF6F77}"/>
              </a:ext>
            </a:extLst>
          </p:cNvPr>
          <p:cNvSpPr txBox="1"/>
          <p:nvPr/>
        </p:nvSpPr>
        <p:spPr>
          <a:xfrm>
            <a:off x="1936368" y="4890756"/>
            <a:ext cx="8319264" cy="707886"/>
          </a:xfrm>
          <a:prstGeom prst="rect">
            <a:avLst/>
          </a:prstGeom>
          <a:noFill/>
        </p:spPr>
        <p:txBody>
          <a:bodyPr wrap="square">
            <a:spAutoFit/>
          </a:bodyPr>
          <a:lstStyle/>
          <a:p>
            <a:pPr algn="ctr" fontAlgn="base"/>
            <a:r>
              <a:rPr lang="en-US" sz="2000" dirty="0"/>
              <a:t>Then, as to those who believed and did righteous deeds, their Lord will admit them to His Mercy that will be the achievement for all to see.</a:t>
            </a:r>
          </a:p>
        </p:txBody>
      </p:sp>
      <p:sp>
        <p:nvSpPr>
          <p:cNvPr id="3" name="TextBox 2">
            <a:extLst>
              <a:ext uri="{FF2B5EF4-FFF2-40B4-BE49-F238E27FC236}">
                <a16:creationId xmlns:a16="http://schemas.microsoft.com/office/drawing/2014/main" id="{FD1E1FF3-8D47-CE66-3121-A78CE7E15886}"/>
              </a:ext>
            </a:extLst>
          </p:cNvPr>
          <p:cNvSpPr txBox="1"/>
          <p:nvPr/>
        </p:nvSpPr>
        <p:spPr>
          <a:xfrm>
            <a:off x="4163551" y="46675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506828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38779-4C22-A53C-DE9A-10F39FC1F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46406-0C07-6A09-903C-28FF329ECB06}"/>
              </a:ext>
            </a:extLst>
          </p:cNvPr>
          <p:cNvSpPr>
            <a:spLocks noGrp="1"/>
          </p:cNvSpPr>
          <p:nvPr>
            <p:ph type="title"/>
          </p:nvPr>
        </p:nvSpPr>
        <p:spPr>
          <a:xfrm>
            <a:off x="1787687" y="2042278"/>
            <a:ext cx="8616626" cy="3450327"/>
          </a:xfrm>
        </p:spPr>
        <p:txBody>
          <a:bodyPr>
            <a:noAutofit/>
          </a:bodyPr>
          <a:lstStyle/>
          <a:p>
            <a:r>
              <a:rPr lang="ar-EG" sz="6000" b="0" dirty="0"/>
              <a:t>وَأَمَّا ٱلَّذِينَ كَفَرُوٓا۟ أَفَلَمْ تَكُنْ ءَايَـٰتِى تُتْلَىٰ عَلَيْكُمْ فَٱسْتَكْبَرْتُمْ وَكُنتُمْ قَوْمًۭا مُّجْرِمِينَ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11BC6A8-8940-64D8-AA6F-8DE9C9B7D9F4}"/>
              </a:ext>
            </a:extLst>
          </p:cNvPr>
          <p:cNvSpPr txBox="1"/>
          <p:nvPr/>
        </p:nvSpPr>
        <p:spPr>
          <a:xfrm>
            <a:off x="1936368" y="4966257"/>
            <a:ext cx="8319264" cy="707886"/>
          </a:xfrm>
          <a:prstGeom prst="rect">
            <a:avLst/>
          </a:prstGeom>
          <a:noFill/>
        </p:spPr>
        <p:txBody>
          <a:bodyPr wrap="square">
            <a:spAutoFit/>
          </a:bodyPr>
          <a:lstStyle/>
          <a:p>
            <a:pPr algn="ctr" fontAlgn="base"/>
            <a:r>
              <a:rPr lang="en-US" sz="2000" dirty="0"/>
              <a:t>But as to those who rejected Allah, (to them will be said): "Were not Our Signs rehearsed to you? But ye were arrogant, and were a people given to sin!</a:t>
            </a:r>
          </a:p>
        </p:txBody>
      </p:sp>
      <p:sp>
        <p:nvSpPr>
          <p:cNvPr id="3" name="TextBox 2">
            <a:extLst>
              <a:ext uri="{FF2B5EF4-FFF2-40B4-BE49-F238E27FC236}">
                <a16:creationId xmlns:a16="http://schemas.microsoft.com/office/drawing/2014/main" id="{A955BE5B-84DB-4EB5-7F92-C044CE00FC65}"/>
              </a:ext>
            </a:extLst>
          </p:cNvPr>
          <p:cNvSpPr txBox="1"/>
          <p:nvPr/>
        </p:nvSpPr>
        <p:spPr>
          <a:xfrm>
            <a:off x="4574611" y="45829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570220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0D61-0B76-C003-412A-8B901C303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AF407-B6FE-615B-1D10-9EFB881B3231}"/>
              </a:ext>
            </a:extLst>
          </p:cNvPr>
          <p:cNvSpPr>
            <a:spLocks noGrp="1"/>
          </p:cNvSpPr>
          <p:nvPr>
            <p:ph type="title"/>
          </p:nvPr>
        </p:nvSpPr>
        <p:spPr>
          <a:xfrm>
            <a:off x="1787687" y="1698330"/>
            <a:ext cx="8616626" cy="3450327"/>
          </a:xfrm>
        </p:spPr>
        <p:txBody>
          <a:bodyPr>
            <a:noAutofit/>
          </a:bodyPr>
          <a:lstStyle/>
          <a:p>
            <a:r>
              <a:rPr lang="ar-EG" sz="6000" b="0" dirty="0"/>
              <a:t>وَإِذَا قِيلَ إِنَّ وَعْدَ ٱللَّهِ حَقٌّۭ وَٱلسَّاعَةُ لَا رَيْبَ فِيهَا قُلْتُم مَّا نَدْرِى مَا ٱلسَّاعَةُ إِن نَّظُنُّ إِلَّا ظَنًّۭا وَمَا نَحْنُ بِمُسْتَيْقِنِينَ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C35EE67-720D-6BB7-1891-792071045434}"/>
              </a:ext>
            </a:extLst>
          </p:cNvPr>
          <p:cNvSpPr txBox="1"/>
          <p:nvPr/>
        </p:nvSpPr>
        <p:spPr>
          <a:xfrm>
            <a:off x="1936368" y="4622309"/>
            <a:ext cx="8319264" cy="1015663"/>
          </a:xfrm>
          <a:prstGeom prst="rect">
            <a:avLst/>
          </a:prstGeom>
          <a:noFill/>
        </p:spPr>
        <p:txBody>
          <a:bodyPr wrap="square">
            <a:spAutoFit/>
          </a:bodyPr>
          <a:lstStyle/>
          <a:p>
            <a:pPr algn="ctr" fontAlgn="base"/>
            <a:r>
              <a:rPr lang="en-US" sz="2000" dirty="0"/>
              <a:t>"And when it was said that the promise of Allah was true, and that the Hour- there was no doubt about its (coming), ye used to say, 'We know not what is the hour: we only think it is an idea, and we have no firm assurance.'"</a:t>
            </a:r>
          </a:p>
        </p:txBody>
      </p:sp>
      <p:sp>
        <p:nvSpPr>
          <p:cNvPr id="3" name="TextBox 2">
            <a:extLst>
              <a:ext uri="{FF2B5EF4-FFF2-40B4-BE49-F238E27FC236}">
                <a16:creationId xmlns:a16="http://schemas.microsoft.com/office/drawing/2014/main" id="{5E5F2E3E-7242-9D43-6C2D-12B674F55192}"/>
              </a:ext>
            </a:extLst>
          </p:cNvPr>
          <p:cNvSpPr txBox="1"/>
          <p:nvPr/>
        </p:nvSpPr>
        <p:spPr>
          <a:xfrm>
            <a:off x="1519859" y="431453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504758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731908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5CB15-F6E2-2D0F-C14E-0D41330FF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2E9EB-AFA2-19F4-CF5D-9C2CE6CC04BB}"/>
              </a:ext>
            </a:extLst>
          </p:cNvPr>
          <p:cNvSpPr>
            <a:spLocks noGrp="1"/>
          </p:cNvSpPr>
          <p:nvPr>
            <p:ph type="title"/>
          </p:nvPr>
        </p:nvSpPr>
        <p:spPr>
          <a:xfrm>
            <a:off x="1936368" y="1134008"/>
            <a:ext cx="8468237" cy="3450327"/>
          </a:xfrm>
        </p:spPr>
        <p:txBody>
          <a:bodyPr>
            <a:noAutofit/>
          </a:bodyPr>
          <a:lstStyle/>
          <a:p>
            <a:r>
              <a:rPr lang="ar-EG" sz="4800" b="0" dirty="0"/>
              <a:t>شَرَعَ لَكُم مِّنَ ٱلدِّينِ مَا وَصَّىٰ بِهِۦ نُوحًۭا وَٱلَّذِىٓ أَوْحَيْنَآ إِلَيْكَ وَمَا وَصَّيْنَا بِهِۦٓ إِبْرَٰهِيمَ وَمُوسَىٰ وَعِيسَىٰٓۖ أَنْ أَقِيمُوا۟ ٱلدِّينَ وَلَا تَتَفَرَّقُوا۟ فِيهِۚ كَبُرَ عَلَى ٱلْمُشْرِكِينَ مَا تَدْعُوهُمْ إِلَيْهِ ۚ ٱللَّهُ يَجْتَبِىٓ إِلَيْهِ مَن يَشَآءُ وَيَهْدِىٓ إِلَيْهِ مَن يُنِيبُ</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93A801-801D-90FA-7330-BF0D23F630DD}"/>
              </a:ext>
            </a:extLst>
          </p:cNvPr>
          <p:cNvSpPr txBox="1"/>
          <p:nvPr/>
        </p:nvSpPr>
        <p:spPr>
          <a:xfrm>
            <a:off x="1936368" y="4466889"/>
            <a:ext cx="8319264" cy="1661993"/>
          </a:xfrm>
          <a:prstGeom prst="rect">
            <a:avLst/>
          </a:prstGeom>
          <a:noFill/>
        </p:spPr>
        <p:txBody>
          <a:bodyPr wrap="square">
            <a:spAutoFit/>
          </a:bodyPr>
          <a:lstStyle/>
          <a:p>
            <a:pPr algn="ctr" fontAlgn="base"/>
            <a:r>
              <a:rPr lang="en-US" sz="1700" dirty="0"/>
              <a:t>The same religion has He established for you as that which He enjoined on Noah - the which We have sent by inspiration to thee - and that which We enjoined on Abraham, Moses, and Jesus: Namely, that ye should remain steadfast in religion, and make no divisions therein: to those who worship other things than Allah, hard is the (way) to which thou </a:t>
            </a:r>
            <a:r>
              <a:rPr lang="en-US" sz="1700" dirty="0" err="1"/>
              <a:t>callest</a:t>
            </a:r>
            <a:r>
              <a:rPr lang="en-US" sz="1700" dirty="0"/>
              <a:t> them. Allah chooses to Himself those whom He pleases, and guides to Himself those who turn (to Him).</a:t>
            </a:r>
          </a:p>
        </p:txBody>
      </p:sp>
      <p:sp>
        <p:nvSpPr>
          <p:cNvPr id="3" name="TextBox 2">
            <a:extLst>
              <a:ext uri="{FF2B5EF4-FFF2-40B4-BE49-F238E27FC236}">
                <a16:creationId xmlns:a16="http://schemas.microsoft.com/office/drawing/2014/main" id="{8C1F68D0-7831-A664-D5C8-2C02405A734B}"/>
              </a:ext>
            </a:extLst>
          </p:cNvPr>
          <p:cNvSpPr txBox="1"/>
          <p:nvPr/>
        </p:nvSpPr>
        <p:spPr>
          <a:xfrm>
            <a:off x="2493602" y="415911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2241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4B0D4-677C-25D9-1188-27D5B084C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152A9-AB19-F6FE-B333-4F240A74D6DE}"/>
              </a:ext>
            </a:extLst>
          </p:cNvPr>
          <p:cNvSpPr>
            <a:spLocks noGrp="1"/>
          </p:cNvSpPr>
          <p:nvPr>
            <p:ph type="title"/>
          </p:nvPr>
        </p:nvSpPr>
        <p:spPr>
          <a:xfrm>
            <a:off x="1936368" y="1391180"/>
            <a:ext cx="8319264" cy="3450327"/>
          </a:xfrm>
        </p:spPr>
        <p:txBody>
          <a:bodyPr>
            <a:noAutofit/>
          </a:bodyPr>
          <a:lstStyle/>
          <a:p>
            <a:r>
              <a:rPr lang="ar-EG" sz="5000" b="0" dirty="0"/>
              <a:t>وَمَا تَفَرَّقُوٓا۟ إِلَّا مِنۢ بَعْدِ مَا جَآءَهُمُ ٱلْعِلْمُ بَغْيًۢا بَيْنَهُمْۚ وَلَوْلَا كَلِمَةٌۭ سَبَقَتْ مِن رَّبِّكَ إِلَىٰٓ أَجَلٍۢ مُّسَمًّۭى لَّقُضِىَ بَيْنَهُمْۚ وَإِنَّ ٱلَّذِينَ أُورِثُوا۟ ٱلْكِتَـٰبَ مِنۢ بَعْدِهِمْ لَفِى شَكٍّۢ مِّنْهُ مُرِيبٍۢ</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DC93BA-832F-14CE-48EA-15A7B2F07639}"/>
              </a:ext>
            </a:extLst>
          </p:cNvPr>
          <p:cNvSpPr txBox="1"/>
          <p:nvPr/>
        </p:nvSpPr>
        <p:spPr>
          <a:xfrm>
            <a:off x="1936368" y="4418673"/>
            <a:ext cx="8319264" cy="1631216"/>
          </a:xfrm>
          <a:prstGeom prst="rect">
            <a:avLst/>
          </a:prstGeom>
          <a:noFill/>
        </p:spPr>
        <p:txBody>
          <a:bodyPr wrap="square">
            <a:spAutoFit/>
          </a:bodyPr>
          <a:lstStyle/>
          <a:p>
            <a:pPr algn="ctr" fontAlgn="base"/>
            <a:r>
              <a:rPr lang="en-US" sz="2000" dirty="0"/>
              <a:t>And they became divided only after Knowledge reached them,- through selfish envy as between themselves. Had it not been for a Word that went forth before from thy Lord, (tending) to a Term appointed, the matter would have been settled between them: But truly those who have inherited the Book after them are in suspicious (disquieting) doubt concerning it.</a:t>
            </a:r>
          </a:p>
        </p:txBody>
      </p:sp>
      <p:sp>
        <p:nvSpPr>
          <p:cNvPr id="3" name="TextBox 2">
            <a:extLst>
              <a:ext uri="{FF2B5EF4-FFF2-40B4-BE49-F238E27FC236}">
                <a16:creationId xmlns:a16="http://schemas.microsoft.com/office/drawing/2014/main" id="{952A461F-35A3-1325-3788-9A9532AB0532}"/>
              </a:ext>
            </a:extLst>
          </p:cNvPr>
          <p:cNvSpPr txBox="1"/>
          <p:nvPr/>
        </p:nvSpPr>
        <p:spPr>
          <a:xfrm>
            <a:off x="1981653" y="41108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4941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CCCB-7F94-D8AB-1289-DC596A139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BB19B-7051-6184-C365-6CEF4698D7FE}"/>
              </a:ext>
            </a:extLst>
          </p:cNvPr>
          <p:cNvSpPr>
            <a:spLocks noGrp="1"/>
          </p:cNvSpPr>
          <p:nvPr>
            <p:ph type="title"/>
          </p:nvPr>
        </p:nvSpPr>
        <p:spPr>
          <a:xfrm>
            <a:off x="1936368" y="1189845"/>
            <a:ext cx="8319264" cy="3450327"/>
          </a:xfrm>
        </p:spPr>
        <p:txBody>
          <a:bodyPr>
            <a:noAutofit/>
          </a:bodyPr>
          <a:lstStyle/>
          <a:p>
            <a:r>
              <a:rPr lang="ar-EG" sz="5000" b="0" dirty="0"/>
              <a:t>فَلِذَٰلِكَ فَٱدْعُۖ وَٱسْتَقِمْ كَمَآ أُمِرْتَۖ وَلَا تَتَّبِعْ أَهْوَآءَهُمْۖ وَقُلْ ءَامَنتُ بِمَآ أَنزَلَ ٱللَّهُ مِن كِتَـٰبٍۢ ۖ وَأُمِرْتُ لِأَعْدِلَ بَيْنَكُمُۖ ٱللَّهُ رَبُّنَا وَرَبُّكُمْۖ لَنَآ أَعْمَـٰلُنَا وَلَكُمْ أَعْمَـٰلُكُمْۖ لَا حُجَّةَ بَيْنَنَا وَبَيْنَكُمُۖ ٱللَّهُ يَجْمَعُ بَيْنَنَاۖ وَإِلَيْهِ ٱلْمَصِيرُ</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6306482-D7A5-A6BE-D2EC-71CFFA70620D}"/>
              </a:ext>
            </a:extLst>
          </p:cNvPr>
          <p:cNvSpPr txBox="1"/>
          <p:nvPr/>
        </p:nvSpPr>
        <p:spPr>
          <a:xfrm>
            <a:off x="1936368" y="4510952"/>
            <a:ext cx="8319264" cy="1400383"/>
          </a:xfrm>
          <a:prstGeom prst="rect">
            <a:avLst/>
          </a:prstGeom>
          <a:noFill/>
        </p:spPr>
        <p:txBody>
          <a:bodyPr wrap="square">
            <a:spAutoFit/>
          </a:bodyPr>
          <a:lstStyle/>
          <a:p>
            <a:pPr algn="ctr" fontAlgn="base"/>
            <a:r>
              <a:rPr lang="en-US" sz="1700" dirty="0"/>
              <a:t>Now then, for that (reason), call (them to the Faith), and stand steadfast as thou art commanded, nor follow thou their vain desires; but say: "I believe in the Book which Allah has sent down; and I am commanded to judge justly between you. Allah is our Lord and your Lord: for us (is the responsibility for) our deeds, and for you for your deeds. There is no contention between us and you. Allah will bring us together, and to Him is (our) Final Goal.</a:t>
            </a:r>
          </a:p>
        </p:txBody>
      </p:sp>
      <p:sp>
        <p:nvSpPr>
          <p:cNvPr id="3" name="TextBox 2">
            <a:extLst>
              <a:ext uri="{FF2B5EF4-FFF2-40B4-BE49-F238E27FC236}">
                <a16:creationId xmlns:a16="http://schemas.microsoft.com/office/drawing/2014/main" id="{651908F2-E89C-8CB1-B068-F41CCDDBA5CC}"/>
              </a:ext>
            </a:extLst>
          </p:cNvPr>
          <p:cNvSpPr txBox="1"/>
          <p:nvPr/>
        </p:nvSpPr>
        <p:spPr>
          <a:xfrm>
            <a:off x="1745200" y="43570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0194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6F823-09AB-17CB-7405-A90A987AF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97623-5377-50A0-49DA-94367E31973D}"/>
              </a:ext>
            </a:extLst>
          </p:cNvPr>
          <p:cNvSpPr>
            <a:spLocks noGrp="1"/>
          </p:cNvSpPr>
          <p:nvPr>
            <p:ph type="title"/>
          </p:nvPr>
        </p:nvSpPr>
        <p:spPr>
          <a:xfrm>
            <a:off x="1936368" y="1793354"/>
            <a:ext cx="8319264" cy="3450327"/>
          </a:xfrm>
        </p:spPr>
        <p:txBody>
          <a:bodyPr>
            <a:noAutofit/>
          </a:bodyPr>
          <a:lstStyle/>
          <a:p>
            <a:r>
              <a:rPr lang="ar-EG" sz="6000" b="0" dirty="0"/>
              <a:t>وَٱلَّذِينَ يُحَآجُّونَ فِى ٱللَّهِ مِنۢ بَعْدِ مَا ٱسْتُجِيبَ لَهُۥ حُجَّتُهُمْ دَاحِضَةٌ عِندَ رَبِّهِمْ وَعَلَيْهِمْ غَضَبٌۭ وَلَهُمْ عَذَابٌۭ شَدِيدٌ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6BE793-ACBD-7E26-EBE5-893E90FBD418}"/>
              </a:ext>
            </a:extLst>
          </p:cNvPr>
          <p:cNvSpPr txBox="1"/>
          <p:nvPr/>
        </p:nvSpPr>
        <p:spPr>
          <a:xfrm>
            <a:off x="1936368" y="5007184"/>
            <a:ext cx="8319264" cy="707886"/>
          </a:xfrm>
          <a:prstGeom prst="rect">
            <a:avLst/>
          </a:prstGeom>
          <a:noFill/>
        </p:spPr>
        <p:txBody>
          <a:bodyPr wrap="square">
            <a:spAutoFit/>
          </a:bodyPr>
          <a:lstStyle/>
          <a:p>
            <a:pPr algn="ctr" fontAlgn="base"/>
            <a:r>
              <a:rPr lang="en-US" sz="2000" dirty="0"/>
              <a:t>But those who dispute concerning Allah after He has been accepted,- futile is their dispute in the Sight of their Lord: on them will be a Penalty terrible.</a:t>
            </a:r>
          </a:p>
        </p:txBody>
      </p:sp>
      <p:sp>
        <p:nvSpPr>
          <p:cNvPr id="3" name="TextBox 2">
            <a:extLst>
              <a:ext uri="{FF2B5EF4-FFF2-40B4-BE49-F238E27FC236}">
                <a16:creationId xmlns:a16="http://schemas.microsoft.com/office/drawing/2014/main" id="{3E0805D1-FEB5-4FB2-E8E6-CD39A02A194E}"/>
              </a:ext>
            </a:extLst>
          </p:cNvPr>
          <p:cNvSpPr txBox="1"/>
          <p:nvPr/>
        </p:nvSpPr>
        <p:spPr>
          <a:xfrm>
            <a:off x="4958183" y="47010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3476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8BC2F-4FB5-5A7B-3CB8-AE9ADD231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3E1C9-A2E7-FD18-BAEB-2BE6AFFCBA3A}"/>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فصلت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242608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4877-7763-4A3C-D4FF-BB1C09D51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FF518-97B7-5287-6860-2F1318603020}"/>
              </a:ext>
            </a:extLst>
          </p:cNvPr>
          <p:cNvSpPr>
            <a:spLocks noGrp="1"/>
          </p:cNvSpPr>
          <p:nvPr>
            <p:ph type="title"/>
          </p:nvPr>
        </p:nvSpPr>
        <p:spPr>
          <a:xfrm>
            <a:off x="2310423" y="1776576"/>
            <a:ext cx="7571155" cy="3450327"/>
          </a:xfrm>
        </p:spPr>
        <p:txBody>
          <a:bodyPr>
            <a:noAutofit/>
          </a:bodyPr>
          <a:lstStyle/>
          <a:p>
            <a:r>
              <a:rPr lang="ar-EG" sz="6000" b="0" dirty="0"/>
              <a:t>ٱللَّهُ ٱلَّذِىٓ أَنزَلَ ٱلْكِتَـٰبَ بِٱلْحَقِّ وَٱلْمِيزَانَۗ وَمَا يُدْرِيكَ لَعَلَّ ٱلسَّاعَةَ قَرِيبٌۭ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22366D-BD80-2A56-D509-6CBB690790ED}"/>
              </a:ext>
            </a:extLst>
          </p:cNvPr>
          <p:cNvSpPr txBox="1"/>
          <p:nvPr/>
        </p:nvSpPr>
        <p:spPr>
          <a:xfrm>
            <a:off x="1936368" y="4719071"/>
            <a:ext cx="8319264" cy="1015663"/>
          </a:xfrm>
          <a:prstGeom prst="rect">
            <a:avLst/>
          </a:prstGeom>
          <a:noFill/>
        </p:spPr>
        <p:txBody>
          <a:bodyPr wrap="square">
            <a:spAutoFit/>
          </a:bodyPr>
          <a:lstStyle/>
          <a:p>
            <a:pPr algn="ctr" fontAlgn="base"/>
            <a:r>
              <a:rPr lang="en-US" sz="2000" dirty="0"/>
              <a:t>It is Allah Who has sent down the Book in Truth, and the Balance (by which to weigh conduct). And what will make thee </a:t>
            </a:r>
            <a:r>
              <a:rPr lang="en-US" sz="2000" dirty="0" err="1"/>
              <a:t>realise</a:t>
            </a:r>
            <a:r>
              <a:rPr lang="en-US" sz="2000" dirty="0"/>
              <a:t> that perhaps the Hour is close at hand?</a:t>
            </a:r>
          </a:p>
        </p:txBody>
      </p:sp>
      <p:sp>
        <p:nvSpPr>
          <p:cNvPr id="3" name="TextBox 2">
            <a:extLst>
              <a:ext uri="{FF2B5EF4-FFF2-40B4-BE49-F238E27FC236}">
                <a16:creationId xmlns:a16="http://schemas.microsoft.com/office/drawing/2014/main" id="{88CD05E4-704B-0A64-F5C0-4035FBDFA391}"/>
              </a:ext>
            </a:extLst>
          </p:cNvPr>
          <p:cNvSpPr txBox="1"/>
          <p:nvPr/>
        </p:nvSpPr>
        <p:spPr>
          <a:xfrm>
            <a:off x="4018617" y="4320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7233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3F7E9-9962-4772-6947-35E6310D2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2968F-E61E-F92A-D95F-905413FD7B08}"/>
              </a:ext>
            </a:extLst>
          </p:cNvPr>
          <p:cNvSpPr>
            <a:spLocks noGrp="1"/>
          </p:cNvSpPr>
          <p:nvPr>
            <p:ph type="title"/>
          </p:nvPr>
        </p:nvSpPr>
        <p:spPr>
          <a:xfrm>
            <a:off x="1936368" y="1428134"/>
            <a:ext cx="8319263" cy="3450327"/>
          </a:xfrm>
        </p:spPr>
        <p:txBody>
          <a:bodyPr>
            <a:noAutofit/>
          </a:bodyPr>
          <a:lstStyle/>
          <a:p>
            <a:r>
              <a:rPr lang="ar-EG" sz="6000" b="0" dirty="0"/>
              <a:t>يَسْتَعْجِلُ بِهَا ٱلَّذِينَ لَا يُؤْمِنُونَ بِهَاۖ وَٱلَّذِينَ ءَامَنُوا۟ مُشْفِقُونَ مِنْهَا وَيَعْلَمُونَ أَنَّهَا ٱلْحَقُّ ۗ أَلَآ إِنَّ ٱلَّذِينَ يُمَارُونَ فِى ٱلسَّاعَةِ لَفِى ضَلَـٰلٍۭ بَعِيدٍ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BBED7B3-08F4-0DAC-D2D5-16EFC04899C2}"/>
              </a:ext>
            </a:extLst>
          </p:cNvPr>
          <p:cNvSpPr txBox="1"/>
          <p:nvPr/>
        </p:nvSpPr>
        <p:spPr>
          <a:xfrm>
            <a:off x="1936368" y="4953962"/>
            <a:ext cx="8319264" cy="1015663"/>
          </a:xfrm>
          <a:prstGeom prst="rect">
            <a:avLst/>
          </a:prstGeom>
          <a:noFill/>
        </p:spPr>
        <p:txBody>
          <a:bodyPr wrap="square">
            <a:spAutoFit/>
          </a:bodyPr>
          <a:lstStyle/>
          <a:p>
            <a:pPr algn="ctr" fontAlgn="base"/>
            <a:r>
              <a:rPr lang="en-US" sz="2000" dirty="0"/>
              <a:t>Only those wish to hasten it who believe not in it: those who believe hold it in awe, and know that it is the Truth. Behold, verily those that dispute concerning the Hour are far astray.</a:t>
            </a:r>
          </a:p>
        </p:txBody>
      </p:sp>
      <p:sp>
        <p:nvSpPr>
          <p:cNvPr id="3" name="TextBox 2">
            <a:extLst>
              <a:ext uri="{FF2B5EF4-FFF2-40B4-BE49-F238E27FC236}">
                <a16:creationId xmlns:a16="http://schemas.microsoft.com/office/drawing/2014/main" id="{0EC4BE06-4916-F905-60C2-72347C79CFAF}"/>
              </a:ext>
            </a:extLst>
          </p:cNvPr>
          <p:cNvSpPr txBox="1"/>
          <p:nvPr/>
        </p:nvSpPr>
        <p:spPr>
          <a:xfrm>
            <a:off x="1527087" y="43622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06008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C9E14-CCA2-EC32-BE46-545AA1EB6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96381-E7A9-0F71-BCF0-56F366633A09}"/>
              </a:ext>
            </a:extLst>
          </p:cNvPr>
          <p:cNvSpPr>
            <a:spLocks noGrp="1"/>
          </p:cNvSpPr>
          <p:nvPr>
            <p:ph type="title"/>
          </p:nvPr>
        </p:nvSpPr>
        <p:spPr>
          <a:xfrm>
            <a:off x="1936368" y="1948251"/>
            <a:ext cx="8319263" cy="3450327"/>
          </a:xfrm>
        </p:spPr>
        <p:txBody>
          <a:bodyPr>
            <a:noAutofit/>
          </a:bodyPr>
          <a:lstStyle/>
          <a:p>
            <a:r>
              <a:rPr lang="ar-EG" sz="6000" b="0" dirty="0"/>
              <a:t>ٱللَّهُ لَطِيفٌۢ بِعِبَادِهِۦ يَرْزُقُ مَن يَشَآءُ ۖ وَهُوَ ٱلْقَوِىُّ ٱلْعَزِيزُ</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01109F2-9AEE-6A79-9B3E-BE4A100BB2BF}"/>
              </a:ext>
            </a:extLst>
          </p:cNvPr>
          <p:cNvSpPr txBox="1"/>
          <p:nvPr/>
        </p:nvSpPr>
        <p:spPr>
          <a:xfrm>
            <a:off x="1936368" y="4502238"/>
            <a:ext cx="8319264" cy="707886"/>
          </a:xfrm>
          <a:prstGeom prst="rect">
            <a:avLst/>
          </a:prstGeom>
          <a:noFill/>
        </p:spPr>
        <p:txBody>
          <a:bodyPr wrap="square">
            <a:spAutoFit/>
          </a:bodyPr>
          <a:lstStyle/>
          <a:p>
            <a:pPr algn="ctr" fontAlgn="base"/>
            <a:r>
              <a:rPr lang="en-US" sz="2000" dirty="0"/>
              <a:t>Gracious is Allah to His servants: He gives Sustenance to whom He pleases: and He has power and can carry out His Will.</a:t>
            </a:r>
          </a:p>
        </p:txBody>
      </p:sp>
      <p:sp>
        <p:nvSpPr>
          <p:cNvPr id="3" name="TextBox 2">
            <a:extLst>
              <a:ext uri="{FF2B5EF4-FFF2-40B4-BE49-F238E27FC236}">
                <a16:creationId xmlns:a16="http://schemas.microsoft.com/office/drawing/2014/main" id="{833A694F-4585-29EF-E5D7-52E6E24FF812}"/>
              </a:ext>
            </a:extLst>
          </p:cNvPr>
          <p:cNvSpPr txBox="1"/>
          <p:nvPr/>
        </p:nvSpPr>
        <p:spPr>
          <a:xfrm>
            <a:off x="3406221" y="41944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2820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0B4D2-D9A9-F282-38B9-77C6920B2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62EEA-891C-7BAF-66E4-947EF7EBFFD1}"/>
              </a:ext>
            </a:extLst>
          </p:cNvPr>
          <p:cNvSpPr>
            <a:spLocks noGrp="1"/>
          </p:cNvSpPr>
          <p:nvPr>
            <p:ph type="title"/>
          </p:nvPr>
        </p:nvSpPr>
        <p:spPr>
          <a:xfrm>
            <a:off x="1936369" y="1654636"/>
            <a:ext cx="8319263" cy="3450327"/>
          </a:xfrm>
        </p:spPr>
        <p:txBody>
          <a:bodyPr>
            <a:noAutofit/>
          </a:bodyPr>
          <a:lstStyle/>
          <a:p>
            <a:r>
              <a:rPr lang="ar-EG" sz="6000" b="0" dirty="0"/>
              <a:t>مَن كَانَ يُرِيدُ حَرْثَ ٱلْـَٔاخِرَةِ نَزِدْ لَهُۥ فِى حَرْثِهِۦ ۖ وَمَن كَانَ يُرِيدُ حَرْثَ ٱلدُّنْيَا نُؤْتِهِۦ مِنْهَا وَمَا لَهُۥ فِى ٱلْـَٔاخِرَةِ مِن نَّصِيبٍ</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93EED6-9200-B91E-AC36-68E195E750CE}"/>
              </a:ext>
            </a:extLst>
          </p:cNvPr>
          <p:cNvSpPr txBox="1"/>
          <p:nvPr/>
        </p:nvSpPr>
        <p:spPr>
          <a:xfrm>
            <a:off x="1936368" y="4938465"/>
            <a:ext cx="8319264" cy="1015663"/>
          </a:xfrm>
          <a:prstGeom prst="rect">
            <a:avLst/>
          </a:prstGeom>
          <a:noFill/>
        </p:spPr>
        <p:txBody>
          <a:bodyPr wrap="square">
            <a:spAutoFit/>
          </a:bodyPr>
          <a:lstStyle/>
          <a:p>
            <a:pPr algn="ctr" fontAlgn="base"/>
            <a:r>
              <a:rPr lang="en-US" sz="2000" dirty="0"/>
              <a:t>To any that desires the tilth of the Hereafter, We give increase in his tilth, and to any that desires the tilth of this world, We grant somewhat thereof, but he has no share or lot in the Hereafter.</a:t>
            </a:r>
          </a:p>
        </p:txBody>
      </p:sp>
      <p:sp>
        <p:nvSpPr>
          <p:cNvPr id="3" name="TextBox 2">
            <a:extLst>
              <a:ext uri="{FF2B5EF4-FFF2-40B4-BE49-F238E27FC236}">
                <a16:creationId xmlns:a16="http://schemas.microsoft.com/office/drawing/2014/main" id="{70131D29-76EC-C22F-5C75-B71489055936}"/>
              </a:ext>
            </a:extLst>
          </p:cNvPr>
          <p:cNvSpPr txBox="1"/>
          <p:nvPr/>
        </p:nvSpPr>
        <p:spPr>
          <a:xfrm>
            <a:off x="4320622" y="46306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75383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CA6F-8A65-FD24-3CD5-B72558C2F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66610-9941-01F8-9860-DAEC91695775}"/>
              </a:ext>
            </a:extLst>
          </p:cNvPr>
          <p:cNvSpPr>
            <a:spLocks noGrp="1"/>
          </p:cNvSpPr>
          <p:nvPr>
            <p:ph type="title"/>
          </p:nvPr>
        </p:nvSpPr>
        <p:spPr>
          <a:xfrm>
            <a:off x="1936369" y="1411355"/>
            <a:ext cx="8319263" cy="3450327"/>
          </a:xfrm>
        </p:spPr>
        <p:txBody>
          <a:bodyPr>
            <a:noAutofit/>
          </a:bodyPr>
          <a:lstStyle/>
          <a:p>
            <a:r>
              <a:rPr lang="ar-EG" sz="6000" b="0" dirty="0"/>
              <a:t>أَمْ لَهُمْ شُرَكَـٰٓؤُا۟ شَرَعُوا۟ لَهُم مِّنَ ٱلدِّينِ مَا لَمْ يَأْذَنۢ بِهِ ٱللَّهُۚ وَلَوْلَا كَلِمَةُ ٱلْفَصْلِ لَقُضِىَ بَيْنَهُمْۗ وَإِنَّ ٱلظَّـٰلِمِينَ لَهُمْ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2499222-9870-734A-40C7-2F7746E13E16}"/>
              </a:ext>
            </a:extLst>
          </p:cNvPr>
          <p:cNvSpPr txBox="1"/>
          <p:nvPr/>
        </p:nvSpPr>
        <p:spPr>
          <a:xfrm>
            <a:off x="1936368" y="4779074"/>
            <a:ext cx="8319264" cy="1323439"/>
          </a:xfrm>
          <a:prstGeom prst="rect">
            <a:avLst/>
          </a:prstGeom>
          <a:noFill/>
        </p:spPr>
        <p:txBody>
          <a:bodyPr wrap="square">
            <a:spAutoFit/>
          </a:bodyPr>
          <a:lstStyle/>
          <a:p>
            <a:pPr algn="ctr" fontAlgn="base"/>
            <a:r>
              <a:rPr lang="en-US" sz="2000" dirty="0"/>
              <a:t>What! have they partners (in godhead), who have established for them some religion without the permission of Allah? Had it not been for the Decree of Judgment, the matter would have been decided between them (at once). But verily the Wrong-doers will have a grievous Penalty.</a:t>
            </a:r>
          </a:p>
        </p:txBody>
      </p:sp>
      <p:sp>
        <p:nvSpPr>
          <p:cNvPr id="3" name="TextBox 2">
            <a:extLst>
              <a:ext uri="{FF2B5EF4-FFF2-40B4-BE49-F238E27FC236}">
                <a16:creationId xmlns:a16="http://schemas.microsoft.com/office/drawing/2014/main" id="{58D3322E-033C-DC91-0E6E-38281B3E8708}"/>
              </a:ext>
            </a:extLst>
          </p:cNvPr>
          <p:cNvSpPr txBox="1"/>
          <p:nvPr/>
        </p:nvSpPr>
        <p:spPr>
          <a:xfrm>
            <a:off x="3993451" y="454129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60520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1FA7C-906E-0C21-EA4C-69937301F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B0BC6-F388-D517-3485-163B65C0134A}"/>
              </a:ext>
            </a:extLst>
          </p:cNvPr>
          <p:cNvSpPr>
            <a:spLocks noGrp="1"/>
          </p:cNvSpPr>
          <p:nvPr>
            <p:ph type="title"/>
          </p:nvPr>
        </p:nvSpPr>
        <p:spPr>
          <a:xfrm>
            <a:off x="1668665" y="1298077"/>
            <a:ext cx="8854671" cy="3450327"/>
          </a:xfrm>
        </p:spPr>
        <p:txBody>
          <a:bodyPr>
            <a:noAutofit/>
          </a:bodyPr>
          <a:lstStyle/>
          <a:p>
            <a:r>
              <a:rPr lang="ar-EG" sz="5400" b="0" dirty="0"/>
              <a:t>تَرَى ٱلظَّـٰلِمِينَ مُشْفِقِينَ مِمَّا كَسَبُوا۟ وَهُوَ وَاقِعٌۢ بِهِمْۗ وَٱلَّذِينَ ءَامَنُوا۟ وَعَمِلُوا۟ ٱلصَّـٰلِحَـٰتِ فِى رَوْضَاتِ ٱلْجَنَّاتِۖ لَهُم مَّا يَشَآءُونَ عِندَ رَبِّهِمْۚ ذَٰلِكَ هُوَ ٱلْفَضْلُ ٱلْكَبِيرُ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B78D2DB-2BA1-28CC-04A8-3AC02FA11E47}"/>
              </a:ext>
            </a:extLst>
          </p:cNvPr>
          <p:cNvSpPr txBox="1"/>
          <p:nvPr/>
        </p:nvSpPr>
        <p:spPr>
          <a:xfrm>
            <a:off x="1936368" y="4538679"/>
            <a:ext cx="8319264" cy="1631216"/>
          </a:xfrm>
          <a:prstGeom prst="rect">
            <a:avLst/>
          </a:prstGeom>
          <a:noFill/>
        </p:spPr>
        <p:txBody>
          <a:bodyPr wrap="square">
            <a:spAutoFit/>
          </a:bodyPr>
          <a:lstStyle/>
          <a:p>
            <a:pPr algn="ctr" fontAlgn="base"/>
            <a:r>
              <a:rPr lang="en-US" sz="2000" dirty="0"/>
              <a:t>Thou wilt see the Wrong-doers in fear on account of what they have earned, and (the burden of) that must (necessarily) fall on them. But those who believe and work righteous deeds will be in the luxuriant meads of the Gardens: they shall have, before their Lord, all that they wish for. That will indeed be the magnificent Bounty (of Allah).</a:t>
            </a:r>
          </a:p>
        </p:txBody>
      </p:sp>
      <p:sp>
        <p:nvSpPr>
          <p:cNvPr id="3" name="TextBox 2">
            <a:extLst>
              <a:ext uri="{FF2B5EF4-FFF2-40B4-BE49-F238E27FC236}">
                <a16:creationId xmlns:a16="http://schemas.microsoft.com/office/drawing/2014/main" id="{64B2CE1D-CB22-177D-DB1D-EC38D56237ED}"/>
              </a:ext>
            </a:extLst>
          </p:cNvPr>
          <p:cNvSpPr txBox="1"/>
          <p:nvPr/>
        </p:nvSpPr>
        <p:spPr>
          <a:xfrm>
            <a:off x="1393608" y="42309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47531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28BB0-54E4-9CD1-F64E-4EC5BCFED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61C7F-B4F3-6C29-807D-85CBDABB330A}"/>
              </a:ext>
            </a:extLst>
          </p:cNvPr>
          <p:cNvSpPr>
            <a:spLocks noGrp="1"/>
          </p:cNvSpPr>
          <p:nvPr>
            <p:ph type="title"/>
          </p:nvPr>
        </p:nvSpPr>
        <p:spPr>
          <a:xfrm>
            <a:off x="1870373" y="1383634"/>
            <a:ext cx="8451254" cy="3450327"/>
          </a:xfrm>
        </p:spPr>
        <p:txBody>
          <a:bodyPr>
            <a:noAutofit/>
          </a:bodyPr>
          <a:lstStyle/>
          <a:p>
            <a:r>
              <a:rPr lang="ar-EG" sz="5000" b="0" dirty="0"/>
              <a:t>ذَٰلِكَ ٱلَّذِى يُبَشِّرُ ٱللَّهُ عِبَادَهُ ٱلَّذِينَ ءَامَنُوا۟ وَعَمِلُوا۟ ٱلصَّـٰلِحَـٰتِۗ قُل لَّآ أَسْـَٔلُكُمْ عَلَيْهِ أَجْرًا إِلَّا ٱلْمَوَدَّةَ فِى ٱلْقُرْبَىٰۗ وَمَن يَقْتَرِفْ حَسَنَةًۭ نَّزِدْ لَهُۥ فِيهَا حُسْنًاۚ إِنَّ ٱللَّهَ غَفُورٌۭ شَكُورٌ</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561EED7-7CC9-70EE-E68B-FFE2367FED2B}"/>
              </a:ext>
            </a:extLst>
          </p:cNvPr>
          <p:cNvSpPr txBox="1"/>
          <p:nvPr/>
        </p:nvSpPr>
        <p:spPr>
          <a:xfrm>
            <a:off x="1936368" y="4508244"/>
            <a:ext cx="8319264" cy="1631216"/>
          </a:xfrm>
          <a:prstGeom prst="rect">
            <a:avLst/>
          </a:prstGeom>
          <a:noFill/>
        </p:spPr>
        <p:txBody>
          <a:bodyPr wrap="square">
            <a:spAutoFit/>
          </a:bodyPr>
          <a:lstStyle/>
          <a:p>
            <a:pPr algn="ctr" fontAlgn="base"/>
            <a:r>
              <a:rPr lang="en-US" sz="2000" dirty="0"/>
              <a:t>That is (the Bounty) whereof Allah gives Glad Tidings to His Servants who believe and do righteous deeds. Say: "No reward do I ask of you for this except the love of those near of kin." And if any one earns any good, We shall give him an increase of good in respect thereof: for Allah is Oft-Forgiving, Most Ready to appreciate (service).</a:t>
            </a:r>
          </a:p>
        </p:txBody>
      </p:sp>
      <p:sp>
        <p:nvSpPr>
          <p:cNvPr id="3" name="TextBox 2">
            <a:extLst>
              <a:ext uri="{FF2B5EF4-FFF2-40B4-BE49-F238E27FC236}">
                <a16:creationId xmlns:a16="http://schemas.microsoft.com/office/drawing/2014/main" id="{43E3F978-FB55-70F5-1EF9-631F9D754E50}"/>
              </a:ext>
            </a:extLst>
          </p:cNvPr>
          <p:cNvSpPr txBox="1"/>
          <p:nvPr/>
        </p:nvSpPr>
        <p:spPr>
          <a:xfrm>
            <a:off x="2031173" y="41918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60169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9C38-16E8-9A52-1F85-E44C5C09E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7DD0A-6F2A-4735-2EA5-47C94760CF5B}"/>
              </a:ext>
            </a:extLst>
          </p:cNvPr>
          <p:cNvSpPr>
            <a:spLocks noGrp="1"/>
          </p:cNvSpPr>
          <p:nvPr>
            <p:ph type="title"/>
          </p:nvPr>
        </p:nvSpPr>
        <p:spPr>
          <a:xfrm>
            <a:off x="2050923" y="1594152"/>
            <a:ext cx="8090155" cy="3450327"/>
          </a:xfrm>
        </p:spPr>
        <p:txBody>
          <a:bodyPr>
            <a:noAutofit/>
          </a:bodyPr>
          <a:lstStyle/>
          <a:p>
            <a:r>
              <a:rPr lang="ar-EG" sz="5400" b="0" dirty="0"/>
              <a:t>أَمْ يَقُولُونَ ٱفْتَرَىٰ عَلَى ٱللَّهِ كَذِبًۭاۖ فَإِن يَشَإِ ٱللَّهُ يَخْتِمْ عَلَىٰ قَلْبِكَۗ وَيَمْحُ ٱللَّهُ ٱلْبَـٰطِلَ وَيُحِقُّ ٱلْحَقَّ بِكَلِمَـٰتِهِۦٓۚ إِنَّهُۥ عَلِيمٌۢ بِذَاتِ ٱلصُّدُورِ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F5C288A-D7E1-A75B-13F9-25B39AE1628C}"/>
              </a:ext>
            </a:extLst>
          </p:cNvPr>
          <p:cNvSpPr txBox="1"/>
          <p:nvPr/>
        </p:nvSpPr>
        <p:spPr>
          <a:xfrm>
            <a:off x="1936368" y="4788797"/>
            <a:ext cx="8319264" cy="1015663"/>
          </a:xfrm>
          <a:prstGeom prst="rect">
            <a:avLst/>
          </a:prstGeom>
          <a:noFill/>
        </p:spPr>
        <p:txBody>
          <a:bodyPr wrap="square">
            <a:spAutoFit/>
          </a:bodyPr>
          <a:lstStyle/>
          <a:p>
            <a:pPr algn="ctr" fontAlgn="base"/>
            <a:r>
              <a:rPr lang="en-US" sz="2000" dirty="0"/>
              <a:t>What! Do they say, "He has forged a falsehood against Allah"? But if Allah willed, He could seal up thy heart. And Allah blots out Vanity, and proves the Truth by His Words. For He knows well the secrets of all hearts.</a:t>
            </a:r>
          </a:p>
        </p:txBody>
      </p:sp>
      <p:sp>
        <p:nvSpPr>
          <p:cNvPr id="3" name="TextBox 2">
            <a:extLst>
              <a:ext uri="{FF2B5EF4-FFF2-40B4-BE49-F238E27FC236}">
                <a16:creationId xmlns:a16="http://schemas.microsoft.com/office/drawing/2014/main" id="{93DDA153-89C3-B73E-72C2-686FB7E98C86}"/>
              </a:ext>
            </a:extLst>
          </p:cNvPr>
          <p:cNvSpPr txBox="1"/>
          <p:nvPr/>
        </p:nvSpPr>
        <p:spPr>
          <a:xfrm>
            <a:off x="4094866" y="4481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85288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5CDD9-39F9-A4FA-6FEC-DDD0A5215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E4882-E580-BD37-6FA5-6EF4190388A5}"/>
              </a:ext>
            </a:extLst>
          </p:cNvPr>
          <p:cNvSpPr>
            <a:spLocks noGrp="1"/>
          </p:cNvSpPr>
          <p:nvPr>
            <p:ph type="title"/>
          </p:nvPr>
        </p:nvSpPr>
        <p:spPr>
          <a:xfrm>
            <a:off x="2050923" y="1988435"/>
            <a:ext cx="8090155" cy="3450327"/>
          </a:xfrm>
        </p:spPr>
        <p:txBody>
          <a:bodyPr>
            <a:noAutofit/>
          </a:bodyPr>
          <a:lstStyle/>
          <a:p>
            <a:r>
              <a:rPr lang="ar-EG" sz="6000" b="0" dirty="0"/>
              <a:t>وَهُوَ ٱلَّذِى يَقْبَلُ ٱلتَّوْبَةَ عَنْ عِبَادِهِۦ وَيَعْفُوا۟ عَنِ ٱلسَّيِّـَٔاتِ وَيَعْلَمُ مَا تَفْعَلُونَ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C87D85-4376-6B6F-5B33-1ADF670E5346}"/>
              </a:ext>
            </a:extLst>
          </p:cNvPr>
          <p:cNvSpPr txBox="1"/>
          <p:nvPr/>
        </p:nvSpPr>
        <p:spPr>
          <a:xfrm>
            <a:off x="1936368" y="4884764"/>
            <a:ext cx="8319264" cy="707886"/>
          </a:xfrm>
          <a:prstGeom prst="rect">
            <a:avLst/>
          </a:prstGeom>
          <a:noFill/>
        </p:spPr>
        <p:txBody>
          <a:bodyPr wrap="square">
            <a:spAutoFit/>
          </a:bodyPr>
          <a:lstStyle/>
          <a:p>
            <a:pPr algn="ctr" fontAlgn="base"/>
            <a:r>
              <a:rPr lang="en-US" sz="2000" dirty="0"/>
              <a:t>He is the One that accepts repentance from His Servants and forgives sins: and He knows all that ye do.</a:t>
            </a:r>
          </a:p>
        </p:txBody>
      </p:sp>
      <p:sp>
        <p:nvSpPr>
          <p:cNvPr id="3" name="TextBox 2">
            <a:extLst>
              <a:ext uri="{FF2B5EF4-FFF2-40B4-BE49-F238E27FC236}">
                <a16:creationId xmlns:a16="http://schemas.microsoft.com/office/drawing/2014/main" id="{C174A45E-8DB2-3CCB-01FE-E1B1585B1D8A}"/>
              </a:ext>
            </a:extLst>
          </p:cNvPr>
          <p:cNvSpPr txBox="1"/>
          <p:nvPr/>
        </p:nvSpPr>
        <p:spPr>
          <a:xfrm>
            <a:off x="4757596" y="45769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90845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80BA5-F651-CC8F-3612-A96B66538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54265-C2AA-0462-E106-072BFE239C6E}"/>
              </a:ext>
            </a:extLst>
          </p:cNvPr>
          <p:cNvSpPr>
            <a:spLocks noGrp="1"/>
          </p:cNvSpPr>
          <p:nvPr>
            <p:ph type="title"/>
          </p:nvPr>
        </p:nvSpPr>
        <p:spPr>
          <a:xfrm>
            <a:off x="2050923" y="1837433"/>
            <a:ext cx="8090155" cy="3450327"/>
          </a:xfrm>
        </p:spPr>
        <p:txBody>
          <a:bodyPr>
            <a:noAutofit/>
          </a:bodyPr>
          <a:lstStyle/>
          <a:p>
            <a:r>
              <a:rPr lang="ar-EG" sz="6000" b="0" dirty="0"/>
              <a:t>وَيَسْتَجِيبُ ٱلَّذِينَ ءَامَنُوا۟ وَعَمِلُوا۟ ٱلصَّـٰلِحَـٰتِ وَيَزِيدُهُم مِّن فَضْلِهِۦ ۚ وَٱلْكَـٰفِرُونَ لَهُمْ عَذَابٌۭ شَدِيدٌۭ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AE2350-F477-0EE4-53D3-F9D912898C5C}"/>
              </a:ext>
            </a:extLst>
          </p:cNvPr>
          <p:cNvSpPr txBox="1"/>
          <p:nvPr/>
        </p:nvSpPr>
        <p:spPr>
          <a:xfrm>
            <a:off x="1936368" y="4733762"/>
            <a:ext cx="8319264" cy="707886"/>
          </a:xfrm>
          <a:prstGeom prst="rect">
            <a:avLst/>
          </a:prstGeom>
          <a:noFill/>
        </p:spPr>
        <p:txBody>
          <a:bodyPr wrap="square">
            <a:spAutoFit/>
          </a:bodyPr>
          <a:lstStyle/>
          <a:p>
            <a:pPr algn="ctr" fontAlgn="base"/>
            <a:r>
              <a:rPr lang="en-US" sz="2000" dirty="0"/>
              <a:t>And He listens to those who believe and do deeds of righteousness, and gives them increase of His Bounty: but for the Unbelievers their is a terrible Penalty.</a:t>
            </a:r>
          </a:p>
        </p:txBody>
      </p:sp>
      <p:sp>
        <p:nvSpPr>
          <p:cNvPr id="3" name="TextBox 2">
            <a:extLst>
              <a:ext uri="{FF2B5EF4-FFF2-40B4-BE49-F238E27FC236}">
                <a16:creationId xmlns:a16="http://schemas.microsoft.com/office/drawing/2014/main" id="{67FE357C-7616-9BDC-91FB-A8275EEFAFB5}"/>
              </a:ext>
            </a:extLst>
          </p:cNvPr>
          <p:cNvSpPr txBox="1"/>
          <p:nvPr/>
        </p:nvSpPr>
        <p:spPr>
          <a:xfrm>
            <a:off x="2467402" y="43672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75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3519D-6DD3-B865-C53C-FA0CCC43E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7DA1C-1B13-84E3-BFEA-AA20B110E363}"/>
              </a:ext>
            </a:extLst>
          </p:cNvPr>
          <p:cNvSpPr>
            <a:spLocks noGrp="1"/>
          </p:cNvSpPr>
          <p:nvPr>
            <p:ph type="title"/>
          </p:nvPr>
        </p:nvSpPr>
        <p:spPr>
          <a:xfrm>
            <a:off x="1639006" y="1295656"/>
            <a:ext cx="8913988" cy="3450327"/>
          </a:xfrm>
        </p:spPr>
        <p:txBody>
          <a:bodyPr>
            <a:noAutofit/>
          </a:bodyPr>
          <a:lstStyle/>
          <a:p>
            <a:r>
              <a:rPr lang="ar-EG" sz="6000" b="0" dirty="0"/>
              <a:t>إِلَيْهِ يُرَدُّ عِلْمُ ٱلسَّاعَةِ ۚ وَمَا تَخْرُجُ مِن ثَمَرَٰتٍۢ مِّنْ أَكْمَامِهَا وَمَا تَحْمِلُ مِنْ أُنثَىٰ وَلَا تَضَعُ إِلَّا بِعِلْمِهِۦ ۚ وَيَوْمَ يُنَادِيهِمْ أَيْنَ شُرَكَآءِى قَالُوٓا۟ ءَاذَنَّـٰكَ مَا مِنَّا مِن شَهِيدٍۢ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A8C63AA-043D-1132-6AC1-57240E74F8B2}"/>
              </a:ext>
            </a:extLst>
          </p:cNvPr>
          <p:cNvSpPr txBox="1"/>
          <p:nvPr/>
        </p:nvSpPr>
        <p:spPr>
          <a:xfrm>
            <a:off x="2060712" y="4628536"/>
            <a:ext cx="8070575" cy="1477328"/>
          </a:xfrm>
          <a:prstGeom prst="rect">
            <a:avLst/>
          </a:prstGeom>
          <a:noFill/>
        </p:spPr>
        <p:txBody>
          <a:bodyPr wrap="square">
            <a:spAutoFit/>
          </a:bodyPr>
          <a:lstStyle/>
          <a:p>
            <a:pPr algn="ctr" fontAlgn="base"/>
            <a:r>
              <a:rPr lang="en-US" dirty="0"/>
              <a:t>To Him is referred the Knowledge of the Hour (of Judgment: He knows all): No date-fruit comes out of its sheath, nor does a female conceive (within her womb) nor bring forth the Day that (Allah) will propound to them the (question), "Where are the partners (ye attributed to Me?" They will say, "We do assure thee not one of us can bear witness!"</a:t>
            </a:r>
          </a:p>
        </p:txBody>
      </p:sp>
      <p:sp>
        <p:nvSpPr>
          <p:cNvPr id="3" name="TextBox 2">
            <a:extLst>
              <a:ext uri="{FF2B5EF4-FFF2-40B4-BE49-F238E27FC236}">
                <a16:creationId xmlns:a16="http://schemas.microsoft.com/office/drawing/2014/main" id="{0CC9DAFF-E127-46C4-3886-D94ECEA17B3F}"/>
              </a:ext>
            </a:extLst>
          </p:cNvPr>
          <p:cNvSpPr txBox="1"/>
          <p:nvPr/>
        </p:nvSpPr>
        <p:spPr>
          <a:xfrm>
            <a:off x="1232634" y="42111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23910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7CDD1-AC88-6298-A92C-EE6ECF70B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77568-E525-3105-0092-A0C4A490388A}"/>
              </a:ext>
            </a:extLst>
          </p:cNvPr>
          <p:cNvSpPr>
            <a:spLocks noGrp="1"/>
          </p:cNvSpPr>
          <p:nvPr>
            <p:ph type="title"/>
          </p:nvPr>
        </p:nvSpPr>
        <p:spPr>
          <a:xfrm>
            <a:off x="2050923" y="1661264"/>
            <a:ext cx="8090155" cy="3450327"/>
          </a:xfrm>
        </p:spPr>
        <p:txBody>
          <a:bodyPr>
            <a:noAutofit/>
          </a:bodyPr>
          <a:lstStyle/>
          <a:p>
            <a:r>
              <a:rPr lang="ar-EG" sz="6000" b="0" dirty="0"/>
              <a:t>وَلَوْ بَسَطَ ٱللَّهُ ٱلرِّزْقَ لِعِبَادِهِۦ لَبَغَوْا۟ فِى ٱلْأَرْضِ وَلَـٰكِن يُنَزِّلُ بِقَدَرٍۢ مَّا يَشَآءُ ۚ إِنَّهُۥ بِعِبَادِهِۦ خَبِيرٌۢ بَصِيرٌۭ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5396F3-D172-E109-10C7-8AA8752A41C9}"/>
              </a:ext>
            </a:extLst>
          </p:cNvPr>
          <p:cNvSpPr txBox="1"/>
          <p:nvPr/>
        </p:nvSpPr>
        <p:spPr>
          <a:xfrm>
            <a:off x="1936368" y="4641483"/>
            <a:ext cx="8319264" cy="1015663"/>
          </a:xfrm>
          <a:prstGeom prst="rect">
            <a:avLst/>
          </a:prstGeom>
          <a:noFill/>
        </p:spPr>
        <p:txBody>
          <a:bodyPr wrap="square">
            <a:spAutoFit/>
          </a:bodyPr>
          <a:lstStyle/>
          <a:p>
            <a:pPr algn="ctr" fontAlgn="base"/>
            <a:r>
              <a:rPr lang="en-US" sz="2000" dirty="0"/>
              <a:t>If Allah were to enlarge the provision for His Servants, they would indeed transgress beyond all bounds through the earth; but he sends (it) down in due measure as He pleases. For He is with His Servants Well-acquainted, Watchful.</a:t>
            </a:r>
          </a:p>
        </p:txBody>
      </p:sp>
      <p:sp>
        <p:nvSpPr>
          <p:cNvPr id="3" name="TextBox 2">
            <a:extLst>
              <a:ext uri="{FF2B5EF4-FFF2-40B4-BE49-F238E27FC236}">
                <a16:creationId xmlns:a16="http://schemas.microsoft.com/office/drawing/2014/main" id="{EE5D35A2-D2DC-B3B9-D475-815B60A6DF17}"/>
              </a:ext>
            </a:extLst>
          </p:cNvPr>
          <p:cNvSpPr txBox="1"/>
          <p:nvPr/>
        </p:nvSpPr>
        <p:spPr>
          <a:xfrm>
            <a:off x="2282844" y="43337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76554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92DD7-29A9-F7E3-BF05-F61A944C4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ECC74-EC89-3747-74E1-72062AE6C34D}"/>
              </a:ext>
            </a:extLst>
          </p:cNvPr>
          <p:cNvSpPr>
            <a:spLocks noGrp="1"/>
          </p:cNvSpPr>
          <p:nvPr>
            <p:ph type="title"/>
          </p:nvPr>
        </p:nvSpPr>
        <p:spPr>
          <a:xfrm>
            <a:off x="2050923" y="1870989"/>
            <a:ext cx="8090155" cy="3450327"/>
          </a:xfrm>
        </p:spPr>
        <p:txBody>
          <a:bodyPr>
            <a:noAutofit/>
          </a:bodyPr>
          <a:lstStyle/>
          <a:p>
            <a:r>
              <a:rPr lang="ar-EG" sz="6000" b="0" dirty="0"/>
              <a:t>وَهُوَ ٱلَّذِى يُنَزِّلُ ٱلْغَيْثَ مِنۢ بَعْدِ مَا قَنَطُوا۟ وَيَنشُرُ رَحْمَتَهُۥ ۚ وَهُوَ ٱلْوَلِىُّ ٱلْحَمِيدُ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2AA5CD-CB3D-8694-FAD8-E32AF1B69760}"/>
              </a:ext>
            </a:extLst>
          </p:cNvPr>
          <p:cNvSpPr txBox="1"/>
          <p:nvPr/>
        </p:nvSpPr>
        <p:spPr>
          <a:xfrm>
            <a:off x="1936368" y="4740557"/>
            <a:ext cx="8319264" cy="1015663"/>
          </a:xfrm>
          <a:prstGeom prst="rect">
            <a:avLst/>
          </a:prstGeom>
          <a:noFill/>
        </p:spPr>
        <p:txBody>
          <a:bodyPr wrap="square">
            <a:spAutoFit/>
          </a:bodyPr>
          <a:lstStyle/>
          <a:p>
            <a:pPr algn="ctr" fontAlgn="base"/>
            <a:r>
              <a:rPr lang="en-US" sz="2000" dirty="0"/>
              <a:t>He is the One that sends down rain (even) after (men) have given up all hope, and scatters His Mercy (far and wide). And He is the Protector, Worthy of all Praise.</a:t>
            </a:r>
          </a:p>
        </p:txBody>
      </p:sp>
      <p:sp>
        <p:nvSpPr>
          <p:cNvPr id="3" name="TextBox 2">
            <a:extLst>
              <a:ext uri="{FF2B5EF4-FFF2-40B4-BE49-F238E27FC236}">
                <a16:creationId xmlns:a16="http://schemas.microsoft.com/office/drawing/2014/main" id="{7B0EA4C9-DDBA-7F83-8B18-3A9A8299F1DE}"/>
              </a:ext>
            </a:extLst>
          </p:cNvPr>
          <p:cNvSpPr txBox="1"/>
          <p:nvPr/>
        </p:nvSpPr>
        <p:spPr>
          <a:xfrm>
            <a:off x="4866653" y="433319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94704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79DB8-EDAC-39B4-FD2D-85B1DD9BA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64337-0C86-F4ED-5478-D20B75B42A9A}"/>
              </a:ext>
            </a:extLst>
          </p:cNvPr>
          <p:cNvSpPr>
            <a:spLocks noGrp="1"/>
          </p:cNvSpPr>
          <p:nvPr>
            <p:ph type="title"/>
          </p:nvPr>
        </p:nvSpPr>
        <p:spPr>
          <a:xfrm>
            <a:off x="2050923" y="1770321"/>
            <a:ext cx="8090155" cy="3450327"/>
          </a:xfrm>
        </p:spPr>
        <p:txBody>
          <a:bodyPr>
            <a:noAutofit/>
          </a:bodyPr>
          <a:lstStyle/>
          <a:p>
            <a:r>
              <a:rPr lang="ar-EG" sz="6000" b="0" dirty="0"/>
              <a:t>وَمِنْ ءَايَـٰتِهِۦ خَلْقُ ٱلسَّمَـٰوَٰتِ وَٱلْأَرْضِ وَمَا بَثَّ فِيهِمَا مِن دَآبَّةٍۢ ۚ وَهُوَ عَلَىٰ جَمْعِهِمْ إِذَا يَشَآءُ قَدِيرٌۭ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AEBB7FA-D6A2-F720-3FDD-C25ECA89F731}"/>
              </a:ext>
            </a:extLst>
          </p:cNvPr>
          <p:cNvSpPr txBox="1"/>
          <p:nvPr/>
        </p:nvSpPr>
        <p:spPr>
          <a:xfrm>
            <a:off x="1936368" y="4712816"/>
            <a:ext cx="8319264" cy="1015663"/>
          </a:xfrm>
          <a:prstGeom prst="rect">
            <a:avLst/>
          </a:prstGeom>
          <a:noFill/>
        </p:spPr>
        <p:txBody>
          <a:bodyPr wrap="square">
            <a:spAutoFit/>
          </a:bodyPr>
          <a:lstStyle/>
          <a:p>
            <a:pPr algn="ctr" fontAlgn="base"/>
            <a:r>
              <a:rPr lang="en-US" sz="2000" dirty="0"/>
              <a:t>And among His Signs is the creation of the heavens and the earth, and the living creatures that He has scattered through them: and He has power to gather them together when He wills.</a:t>
            </a:r>
          </a:p>
        </p:txBody>
      </p:sp>
      <p:sp>
        <p:nvSpPr>
          <p:cNvPr id="3" name="TextBox 2">
            <a:extLst>
              <a:ext uri="{FF2B5EF4-FFF2-40B4-BE49-F238E27FC236}">
                <a16:creationId xmlns:a16="http://schemas.microsoft.com/office/drawing/2014/main" id="{DE562580-A532-7D7D-B267-DF9DFD33433F}"/>
              </a:ext>
            </a:extLst>
          </p:cNvPr>
          <p:cNvSpPr txBox="1"/>
          <p:nvPr/>
        </p:nvSpPr>
        <p:spPr>
          <a:xfrm>
            <a:off x="1961535" y="44050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0954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A7A94-322A-BBBE-DF7A-A0FD2548E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B4831-1A0A-A4D5-8CF7-1661FF4763F3}"/>
              </a:ext>
            </a:extLst>
          </p:cNvPr>
          <p:cNvSpPr>
            <a:spLocks noGrp="1"/>
          </p:cNvSpPr>
          <p:nvPr>
            <p:ph type="title"/>
          </p:nvPr>
        </p:nvSpPr>
        <p:spPr>
          <a:xfrm>
            <a:off x="2050923" y="1904545"/>
            <a:ext cx="8090155" cy="3450327"/>
          </a:xfrm>
        </p:spPr>
        <p:txBody>
          <a:bodyPr>
            <a:noAutofit/>
          </a:bodyPr>
          <a:lstStyle/>
          <a:p>
            <a:r>
              <a:rPr lang="ar-EG" sz="6000" b="0" dirty="0"/>
              <a:t>وَمَآ أَصَـٰبَكُم مِّن مُّصِيبَةٍۢ فَبِمَا كَسَبَتْ أَيْدِيكُمْ وَيَعْفُوا۟ عَن كَثِيرٍۢ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AB52EB9-3CBA-5498-1DE5-501BE0AC44B9}"/>
              </a:ext>
            </a:extLst>
          </p:cNvPr>
          <p:cNvSpPr txBox="1"/>
          <p:nvPr/>
        </p:nvSpPr>
        <p:spPr>
          <a:xfrm>
            <a:off x="1936368" y="4469536"/>
            <a:ext cx="8319264" cy="707886"/>
          </a:xfrm>
          <a:prstGeom prst="rect">
            <a:avLst/>
          </a:prstGeom>
          <a:noFill/>
        </p:spPr>
        <p:txBody>
          <a:bodyPr wrap="square">
            <a:spAutoFit/>
          </a:bodyPr>
          <a:lstStyle/>
          <a:p>
            <a:pPr algn="ctr" fontAlgn="base"/>
            <a:r>
              <a:rPr lang="en-US" sz="2000" dirty="0"/>
              <a:t>Whatever misfortune happens to you, is because on the things your hands have wrought, and for many (of them) He grants forgiveness.</a:t>
            </a:r>
          </a:p>
        </p:txBody>
      </p:sp>
      <p:sp>
        <p:nvSpPr>
          <p:cNvPr id="3" name="TextBox 2">
            <a:extLst>
              <a:ext uri="{FF2B5EF4-FFF2-40B4-BE49-F238E27FC236}">
                <a16:creationId xmlns:a16="http://schemas.microsoft.com/office/drawing/2014/main" id="{0C524FC9-CCD1-45A3-2D55-5BD8D730D3A7}"/>
              </a:ext>
            </a:extLst>
          </p:cNvPr>
          <p:cNvSpPr txBox="1"/>
          <p:nvPr/>
        </p:nvSpPr>
        <p:spPr>
          <a:xfrm>
            <a:off x="2129315" y="41617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797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7DD2D-329E-1C97-9D04-06640A493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02823-C5DE-61E4-DCB3-037999173D5A}"/>
              </a:ext>
            </a:extLst>
          </p:cNvPr>
          <p:cNvSpPr>
            <a:spLocks noGrp="1"/>
          </p:cNvSpPr>
          <p:nvPr>
            <p:ph type="title"/>
          </p:nvPr>
        </p:nvSpPr>
        <p:spPr>
          <a:xfrm>
            <a:off x="2050923" y="1904545"/>
            <a:ext cx="8090155" cy="3450327"/>
          </a:xfrm>
        </p:spPr>
        <p:txBody>
          <a:bodyPr>
            <a:noAutofit/>
          </a:bodyPr>
          <a:lstStyle/>
          <a:p>
            <a:r>
              <a:rPr lang="ar-EG" sz="6000" b="0" dirty="0"/>
              <a:t>وَمَآ أَنتُم بِمُعْجِزِينَ فِى ٱلْأَرْضِۖ وَمَا لَكُم مِّن دُونِ ٱللَّهِ مِن وَلِىٍّۢ وَلَا نَصِيرٍۢ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74F130-2738-7288-0439-7187B4462763}"/>
              </a:ext>
            </a:extLst>
          </p:cNvPr>
          <p:cNvSpPr txBox="1"/>
          <p:nvPr/>
        </p:nvSpPr>
        <p:spPr>
          <a:xfrm>
            <a:off x="1936368" y="4847041"/>
            <a:ext cx="8319264" cy="707886"/>
          </a:xfrm>
          <a:prstGeom prst="rect">
            <a:avLst/>
          </a:prstGeom>
          <a:noFill/>
        </p:spPr>
        <p:txBody>
          <a:bodyPr wrap="square">
            <a:spAutoFit/>
          </a:bodyPr>
          <a:lstStyle/>
          <a:p>
            <a:pPr algn="ctr" fontAlgn="base"/>
            <a:r>
              <a:rPr lang="en-US" sz="2000" dirty="0"/>
              <a:t>Nor can ye frustrate (aught), (fleeing) through the earth; nor have ye, besides Allah, any one to protect or to help.</a:t>
            </a:r>
          </a:p>
        </p:txBody>
      </p:sp>
      <p:sp>
        <p:nvSpPr>
          <p:cNvPr id="3" name="TextBox 2">
            <a:extLst>
              <a:ext uri="{FF2B5EF4-FFF2-40B4-BE49-F238E27FC236}">
                <a16:creationId xmlns:a16="http://schemas.microsoft.com/office/drawing/2014/main" id="{9692175B-E994-D09F-EEC6-38F99E30EDFD}"/>
              </a:ext>
            </a:extLst>
          </p:cNvPr>
          <p:cNvSpPr txBox="1"/>
          <p:nvPr/>
        </p:nvSpPr>
        <p:spPr>
          <a:xfrm>
            <a:off x="4864126" y="45392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76931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1909A-7FFF-8C42-1469-9EC26A94E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BFB94-8EC5-8A71-AB09-4A30139C7A37}"/>
              </a:ext>
            </a:extLst>
          </p:cNvPr>
          <p:cNvSpPr>
            <a:spLocks noGrp="1"/>
          </p:cNvSpPr>
          <p:nvPr>
            <p:ph type="title"/>
          </p:nvPr>
        </p:nvSpPr>
        <p:spPr>
          <a:xfrm>
            <a:off x="2050923" y="1980046"/>
            <a:ext cx="8090155" cy="3450327"/>
          </a:xfrm>
        </p:spPr>
        <p:txBody>
          <a:bodyPr>
            <a:noAutofit/>
          </a:bodyPr>
          <a:lstStyle/>
          <a:p>
            <a:r>
              <a:rPr lang="ar-EG" sz="6000" b="0" dirty="0"/>
              <a:t>وَمِنْ ءَايَـٰتِهِ ٱلْجَوَارِ فِى ٱلْبَحْرِ كَٱلْأَعْلَـٰمِ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1E9832-22AE-A687-DA80-C13693F15896}"/>
              </a:ext>
            </a:extLst>
          </p:cNvPr>
          <p:cNvSpPr txBox="1"/>
          <p:nvPr/>
        </p:nvSpPr>
        <p:spPr>
          <a:xfrm>
            <a:off x="1936368" y="4578593"/>
            <a:ext cx="8319264" cy="707886"/>
          </a:xfrm>
          <a:prstGeom prst="rect">
            <a:avLst/>
          </a:prstGeom>
          <a:noFill/>
        </p:spPr>
        <p:txBody>
          <a:bodyPr wrap="square">
            <a:spAutoFit/>
          </a:bodyPr>
          <a:lstStyle/>
          <a:p>
            <a:pPr algn="ctr" fontAlgn="base"/>
            <a:r>
              <a:rPr lang="en-US" sz="2000" dirty="0"/>
              <a:t>And among His Signs are the ships, smooth-running through the ocean, (tall) as mountains.</a:t>
            </a:r>
          </a:p>
        </p:txBody>
      </p:sp>
      <p:sp>
        <p:nvSpPr>
          <p:cNvPr id="3" name="TextBox 2">
            <a:extLst>
              <a:ext uri="{FF2B5EF4-FFF2-40B4-BE49-F238E27FC236}">
                <a16:creationId xmlns:a16="http://schemas.microsoft.com/office/drawing/2014/main" id="{E68BE989-A5FF-B21A-128D-0B2C5F663092}"/>
              </a:ext>
            </a:extLst>
          </p:cNvPr>
          <p:cNvSpPr txBox="1"/>
          <p:nvPr/>
        </p:nvSpPr>
        <p:spPr>
          <a:xfrm>
            <a:off x="4620845" y="42708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8188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F63B9-CF2D-9623-0662-1A57BE8C8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8E030-71EC-16F4-9EE5-EDC238523F12}"/>
              </a:ext>
            </a:extLst>
          </p:cNvPr>
          <p:cNvSpPr>
            <a:spLocks noGrp="1"/>
          </p:cNvSpPr>
          <p:nvPr>
            <p:ph type="title"/>
          </p:nvPr>
        </p:nvSpPr>
        <p:spPr>
          <a:xfrm>
            <a:off x="2050923" y="1795489"/>
            <a:ext cx="8090155" cy="3450327"/>
          </a:xfrm>
        </p:spPr>
        <p:txBody>
          <a:bodyPr>
            <a:noAutofit/>
          </a:bodyPr>
          <a:lstStyle/>
          <a:p>
            <a:r>
              <a:rPr lang="ar-EG" sz="6000" b="0" dirty="0"/>
              <a:t>إِن يَشَأْ يُسْكِنِ ٱلرِّيحَ فَيَظْلَلْنَ رَوَاكِدَ عَلَىٰ ظَهْرِهِۦٓ ۚ إِنَّ فِى ذَٰلِكَ لَـَٔايَـٰتٍۢ لِّكُلِّ صَبَّارٍۢ شَكُورٍ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AC99FC-BE30-25FE-8207-50E6B221AB28}"/>
              </a:ext>
            </a:extLst>
          </p:cNvPr>
          <p:cNvSpPr txBox="1"/>
          <p:nvPr/>
        </p:nvSpPr>
        <p:spPr>
          <a:xfrm>
            <a:off x="1936368" y="4737984"/>
            <a:ext cx="8319264" cy="1015663"/>
          </a:xfrm>
          <a:prstGeom prst="rect">
            <a:avLst/>
          </a:prstGeom>
          <a:noFill/>
        </p:spPr>
        <p:txBody>
          <a:bodyPr wrap="square">
            <a:spAutoFit/>
          </a:bodyPr>
          <a:lstStyle/>
          <a:p>
            <a:pPr algn="ctr" fontAlgn="base"/>
            <a:r>
              <a:rPr lang="en-US" sz="2000" dirty="0"/>
              <a:t>If it be His Will He can still the Wind: then would they become motionless on the back of the (ocean). Verily in this are Signs for everyone who patiently perseveres and is grateful.</a:t>
            </a:r>
          </a:p>
        </p:txBody>
      </p:sp>
      <p:sp>
        <p:nvSpPr>
          <p:cNvPr id="3" name="TextBox 2">
            <a:extLst>
              <a:ext uri="{FF2B5EF4-FFF2-40B4-BE49-F238E27FC236}">
                <a16:creationId xmlns:a16="http://schemas.microsoft.com/office/drawing/2014/main" id="{201AED84-DB60-4258-3351-12912D194B20}"/>
              </a:ext>
            </a:extLst>
          </p:cNvPr>
          <p:cNvSpPr txBox="1"/>
          <p:nvPr/>
        </p:nvSpPr>
        <p:spPr>
          <a:xfrm>
            <a:off x="3572222" y="44302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19970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CAEB7-16BC-8007-65C0-7612AE364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AF161-D330-3A48-1EAE-56876F26EB92}"/>
              </a:ext>
            </a:extLst>
          </p:cNvPr>
          <p:cNvSpPr>
            <a:spLocks noGrp="1"/>
          </p:cNvSpPr>
          <p:nvPr>
            <p:ph type="title"/>
          </p:nvPr>
        </p:nvSpPr>
        <p:spPr>
          <a:xfrm>
            <a:off x="2050923" y="1921323"/>
            <a:ext cx="8090155" cy="3450327"/>
          </a:xfrm>
        </p:spPr>
        <p:txBody>
          <a:bodyPr>
            <a:noAutofit/>
          </a:bodyPr>
          <a:lstStyle/>
          <a:p>
            <a:r>
              <a:rPr lang="ar-EG" sz="6000" b="0" dirty="0"/>
              <a:t>أَوْ يُوبِقْهُنَّ بِمَا كَسَبُوا۟ وَيَعْفُ عَن كَثِيرٍۢ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601744-E1A5-27D1-FF3D-9C0FF1939FBE}"/>
              </a:ext>
            </a:extLst>
          </p:cNvPr>
          <p:cNvSpPr txBox="1"/>
          <p:nvPr/>
        </p:nvSpPr>
        <p:spPr>
          <a:xfrm>
            <a:off x="1936368" y="4461146"/>
            <a:ext cx="8319264" cy="707886"/>
          </a:xfrm>
          <a:prstGeom prst="rect">
            <a:avLst/>
          </a:prstGeom>
          <a:noFill/>
        </p:spPr>
        <p:txBody>
          <a:bodyPr wrap="square">
            <a:spAutoFit/>
          </a:bodyPr>
          <a:lstStyle/>
          <a:p>
            <a:pPr algn="ctr" fontAlgn="base"/>
            <a:r>
              <a:rPr lang="en-US" sz="2000" dirty="0"/>
              <a:t>Or He can cause them to perish because of the (evil) which (the men) have earned; but much doth He forgive.</a:t>
            </a:r>
          </a:p>
        </p:txBody>
      </p:sp>
      <p:sp>
        <p:nvSpPr>
          <p:cNvPr id="3" name="TextBox 2">
            <a:extLst>
              <a:ext uri="{FF2B5EF4-FFF2-40B4-BE49-F238E27FC236}">
                <a16:creationId xmlns:a16="http://schemas.microsoft.com/office/drawing/2014/main" id="{1E4040DF-77D0-2DC3-372A-451895F4E90F}"/>
              </a:ext>
            </a:extLst>
          </p:cNvPr>
          <p:cNvSpPr txBox="1"/>
          <p:nvPr/>
        </p:nvSpPr>
        <p:spPr>
          <a:xfrm>
            <a:off x="5065462" y="415336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64691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D649D-1D4B-CF46-7899-955F27F0A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B2CDE-D00E-BFBE-FD31-91063FD12AD7}"/>
              </a:ext>
            </a:extLst>
          </p:cNvPr>
          <p:cNvSpPr>
            <a:spLocks noGrp="1"/>
          </p:cNvSpPr>
          <p:nvPr>
            <p:ph type="title"/>
          </p:nvPr>
        </p:nvSpPr>
        <p:spPr>
          <a:xfrm>
            <a:off x="2050923" y="1946490"/>
            <a:ext cx="8090155" cy="3450327"/>
          </a:xfrm>
        </p:spPr>
        <p:txBody>
          <a:bodyPr>
            <a:noAutofit/>
          </a:bodyPr>
          <a:lstStyle/>
          <a:p>
            <a:r>
              <a:rPr lang="ar-EG" sz="6000" b="0" dirty="0"/>
              <a:t>وَيَعْلَمَ ٱلَّذِينَ يُجَـٰدِلُونَ فِىٓ ءَايَـٰتِنَا مَا لَهُم مِّن مَّحِيصٍۢ</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012780D-15B9-61C1-0348-8A8A458B4875}"/>
              </a:ext>
            </a:extLst>
          </p:cNvPr>
          <p:cNvSpPr txBox="1"/>
          <p:nvPr/>
        </p:nvSpPr>
        <p:spPr>
          <a:xfrm>
            <a:off x="1936368" y="4486313"/>
            <a:ext cx="8319264" cy="707886"/>
          </a:xfrm>
          <a:prstGeom prst="rect">
            <a:avLst/>
          </a:prstGeom>
          <a:noFill/>
        </p:spPr>
        <p:txBody>
          <a:bodyPr wrap="square">
            <a:spAutoFit/>
          </a:bodyPr>
          <a:lstStyle/>
          <a:p>
            <a:pPr algn="ctr" fontAlgn="base"/>
            <a:r>
              <a:rPr lang="en-US" sz="2000" dirty="0"/>
              <a:t>But let those know, who dispute about Our Signs, that there is for them no way of escape.</a:t>
            </a:r>
          </a:p>
        </p:txBody>
      </p:sp>
      <p:sp>
        <p:nvSpPr>
          <p:cNvPr id="3" name="TextBox 2">
            <a:extLst>
              <a:ext uri="{FF2B5EF4-FFF2-40B4-BE49-F238E27FC236}">
                <a16:creationId xmlns:a16="http://schemas.microsoft.com/office/drawing/2014/main" id="{B6E7C661-67E4-D7B1-5648-2C6257AD4FE7}"/>
              </a:ext>
            </a:extLst>
          </p:cNvPr>
          <p:cNvSpPr txBox="1"/>
          <p:nvPr/>
        </p:nvSpPr>
        <p:spPr>
          <a:xfrm>
            <a:off x="3765168" y="41785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70123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0F41-E616-2E24-759E-8F470A5DF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D99A7-34EB-E8E6-2BF2-DA49F76C0859}"/>
              </a:ext>
            </a:extLst>
          </p:cNvPr>
          <p:cNvSpPr>
            <a:spLocks noGrp="1"/>
          </p:cNvSpPr>
          <p:nvPr>
            <p:ph type="title"/>
          </p:nvPr>
        </p:nvSpPr>
        <p:spPr>
          <a:xfrm>
            <a:off x="2050923" y="1728375"/>
            <a:ext cx="8090155" cy="3450327"/>
          </a:xfrm>
        </p:spPr>
        <p:txBody>
          <a:bodyPr>
            <a:noAutofit/>
          </a:bodyPr>
          <a:lstStyle/>
          <a:p>
            <a:r>
              <a:rPr lang="ar-EG" sz="6000" b="0" dirty="0"/>
              <a:t>فَمَآ أُوتِيتُم مِّن شَىْءٍۢ فَمَتَـٰعُ ٱلْحَيَوٰةِ ٱلدُّنْيَا ۖ وَمَا عِندَ ٱللَّهِ خَيْرٌۭ وَأَبْقَىٰ لِلَّذِينَ ءَامَنُوا۟ وَعَلَىٰ رَبِّهِمْ يَتَوَكَّلُونَ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129070-CBD0-2A11-FB25-3FD73C3FC26F}"/>
              </a:ext>
            </a:extLst>
          </p:cNvPr>
          <p:cNvSpPr txBox="1"/>
          <p:nvPr/>
        </p:nvSpPr>
        <p:spPr>
          <a:xfrm>
            <a:off x="1936368" y="4670871"/>
            <a:ext cx="8319264" cy="1015663"/>
          </a:xfrm>
          <a:prstGeom prst="rect">
            <a:avLst/>
          </a:prstGeom>
          <a:noFill/>
        </p:spPr>
        <p:txBody>
          <a:bodyPr wrap="square">
            <a:spAutoFit/>
          </a:bodyPr>
          <a:lstStyle/>
          <a:p>
            <a:pPr algn="ctr" fontAlgn="base"/>
            <a:r>
              <a:rPr lang="en-US" sz="2000" dirty="0"/>
              <a:t>Whatever ye are given (here) is (but) a convenience of this life: but that which is with Allah is better and more lasting: (it is) for those who believe and put their trust in their Lord:</a:t>
            </a:r>
          </a:p>
        </p:txBody>
      </p:sp>
      <p:sp>
        <p:nvSpPr>
          <p:cNvPr id="3" name="TextBox 2">
            <a:extLst>
              <a:ext uri="{FF2B5EF4-FFF2-40B4-BE49-F238E27FC236}">
                <a16:creationId xmlns:a16="http://schemas.microsoft.com/office/drawing/2014/main" id="{5700340E-9AA7-A7B6-8941-AE7EF99C8921}"/>
              </a:ext>
            </a:extLst>
          </p:cNvPr>
          <p:cNvSpPr txBox="1"/>
          <p:nvPr/>
        </p:nvSpPr>
        <p:spPr>
          <a:xfrm>
            <a:off x="1708754" y="43630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6768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50E7C-990C-E41E-63F6-924636892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BD516-1B3A-3FEE-F504-F26EFC48D768}"/>
              </a:ext>
            </a:extLst>
          </p:cNvPr>
          <p:cNvSpPr>
            <a:spLocks noGrp="1"/>
          </p:cNvSpPr>
          <p:nvPr>
            <p:ph type="title"/>
          </p:nvPr>
        </p:nvSpPr>
        <p:spPr>
          <a:xfrm>
            <a:off x="1639006" y="1891274"/>
            <a:ext cx="8913988" cy="3450327"/>
          </a:xfrm>
        </p:spPr>
        <p:txBody>
          <a:bodyPr>
            <a:noAutofit/>
          </a:bodyPr>
          <a:lstStyle/>
          <a:p>
            <a:r>
              <a:rPr lang="ar-EG" sz="6000" b="0" dirty="0"/>
              <a:t>وَضَلَّ عَنْهُم مَّا كَانُوا۟ يَدْعُونَ مِن قَبْلُۖ وَظَنُّوا۟ مَا لَهُم مِّن مَّحِيصٍۢ</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585E6A-A2B6-1838-4D14-7C9CF59337B0}"/>
              </a:ext>
            </a:extLst>
          </p:cNvPr>
          <p:cNvSpPr txBox="1"/>
          <p:nvPr/>
        </p:nvSpPr>
        <p:spPr>
          <a:xfrm>
            <a:off x="2060712" y="4393050"/>
            <a:ext cx="8070575" cy="707886"/>
          </a:xfrm>
          <a:prstGeom prst="rect">
            <a:avLst/>
          </a:prstGeom>
          <a:noFill/>
        </p:spPr>
        <p:txBody>
          <a:bodyPr wrap="square">
            <a:spAutoFit/>
          </a:bodyPr>
          <a:lstStyle/>
          <a:p>
            <a:pPr algn="ctr" fontAlgn="base"/>
            <a:r>
              <a:rPr lang="en-US" sz="2000" dirty="0"/>
              <a:t>The (deities) they used to invoke aforetime will leave them in the lurch, and they will perceive that they have no way of escape.</a:t>
            </a:r>
          </a:p>
        </p:txBody>
      </p:sp>
      <p:sp>
        <p:nvSpPr>
          <p:cNvPr id="3" name="TextBox 2">
            <a:extLst>
              <a:ext uri="{FF2B5EF4-FFF2-40B4-BE49-F238E27FC236}">
                <a16:creationId xmlns:a16="http://schemas.microsoft.com/office/drawing/2014/main" id="{4A7AFA7C-4469-B12E-ECE0-ABC0265E71F1}"/>
              </a:ext>
            </a:extLst>
          </p:cNvPr>
          <p:cNvSpPr txBox="1"/>
          <p:nvPr/>
        </p:nvSpPr>
        <p:spPr>
          <a:xfrm>
            <a:off x="2667151" y="40852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12746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ED826-351F-37F8-DE44-BD0F5B957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79B81-9BF5-E59C-8E57-BCFB4F37E3F5}"/>
              </a:ext>
            </a:extLst>
          </p:cNvPr>
          <p:cNvSpPr>
            <a:spLocks noGrp="1"/>
          </p:cNvSpPr>
          <p:nvPr>
            <p:ph type="title"/>
          </p:nvPr>
        </p:nvSpPr>
        <p:spPr>
          <a:xfrm>
            <a:off x="2050923" y="1854210"/>
            <a:ext cx="8090155" cy="3450327"/>
          </a:xfrm>
        </p:spPr>
        <p:txBody>
          <a:bodyPr>
            <a:noAutofit/>
          </a:bodyPr>
          <a:lstStyle/>
          <a:p>
            <a:r>
              <a:rPr lang="ar-EG" sz="6000" b="0" dirty="0"/>
              <a:t>وَٱلَّذِينَ يَجْتَنِبُونَ كَبَـٰٓئِرَ ٱلْإِثْمِ وَٱلْفَوَٰحِشَ وَإِذَا مَا غَضِبُوا۟ هُمْ يَغْفِرُونَ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9567ECD-19E2-A890-00A9-E727D8D3F2D6}"/>
              </a:ext>
            </a:extLst>
          </p:cNvPr>
          <p:cNvSpPr txBox="1"/>
          <p:nvPr/>
        </p:nvSpPr>
        <p:spPr>
          <a:xfrm>
            <a:off x="1936368" y="4750539"/>
            <a:ext cx="8319264" cy="707886"/>
          </a:xfrm>
          <a:prstGeom prst="rect">
            <a:avLst/>
          </a:prstGeom>
          <a:noFill/>
        </p:spPr>
        <p:txBody>
          <a:bodyPr wrap="square">
            <a:spAutoFit/>
          </a:bodyPr>
          <a:lstStyle/>
          <a:p>
            <a:pPr algn="ctr" fontAlgn="base"/>
            <a:r>
              <a:rPr lang="en-US" sz="2000" dirty="0"/>
              <a:t>Those who avoid the greater crimes and shameful deeds, and, when they are angry even then forgive;</a:t>
            </a:r>
          </a:p>
        </p:txBody>
      </p:sp>
      <p:sp>
        <p:nvSpPr>
          <p:cNvPr id="3" name="TextBox 2">
            <a:extLst>
              <a:ext uri="{FF2B5EF4-FFF2-40B4-BE49-F238E27FC236}">
                <a16:creationId xmlns:a16="http://schemas.microsoft.com/office/drawing/2014/main" id="{A733C895-B687-1C21-42E4-E6519F0AFB8A}"/>
              </a:ext>
            </a:extLst>
          </p:cNvPr>
          <p:cNvSpPr txBox="1"/>
          <p:nvPr/>
        </p:nvSpPr>
        <p:spPr>
          <a:xfrm>
            <a:off x="4644900" y="44427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50515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AF8D-2F8B-D6E1-F1B4-9D222664E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285C9-938C-CE83-895F-A929B5BEB8C8}"/>
              </a:ext>
            </a:extLst>
          </p:cNvPr>
          <p:cNvSpPr>
            <a:spLocks noGrp="1"/>
          </p:cNvSpPr>
          <p:nvPr>
            <p:ph type="title"/>
          </p:nvPr>
        </p:nvSpPr>
        <p:spPr>
          <a:xfrm>
            <a:off x="2050923" y="1770320"/>
            <a:ext cx="8090155" cy="3450327"/>
          </a:xfrm>
        </p:spPr>
        <p:txBody>
          <a:bodyPr>
            <a:noAutofit/>
          </a:bodyPr>
          <a:lstStyle/>
          <a:p>
            <a:r>
              <a:rPr lang="ar-EG" sz="6000" b="0" dirty="0"/>
              <a:t>وَٱلَّذِينَ ٱسْتَجَابُوا۟ لِرَبِّهِمْ وَأَقَامُوا۟ ٱلصَّلَوٰةَ وَأَمْرُهُمْ شُورَىٰ بَيْنَهُمْ وَمِمَّا رَزَقْنَـٰهُمْ يُنفِقُونَ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A8F081C-D6FA-3766-0357-B274E55BF0E4}"/>
              </a:ext>
            </a:extLst>
          </p:cNvPr>
          <p:cNvSpPr txBox="1"/>
          <p:nvPr/>
        </p:nvSpPr>
        <p:spPr>
          <a:xfrm>
            <a:off x="1936368" y="4712815"/>
            <a:ext cx="8319264" cy="1015663"/>
          </a:xfrm>
          <a:prstGeom prst="rect">
            <a:avLst/>
          </a:prstGeom>
          <a:noFill/>
        </p:spPr>
        <p:txBody>
          <a:bodyPr wrap="square">
            <a:spAutoFit/>
          </a:bodyPr>
          <a:lstStyle/>
          <a:p>
            <a:pPr algn="ctr" fontAlgn="base"/>
            <a:r>
              <a:rPr lang="en-US" sz="2000" dirty="0"/>
              <a:t>Those who hearken to their Lord, and establish regular Prayer; who (conduct) their affairs by mutual Consultation; who spend out of what We bestow on them for Sustenance;</a:t>
            </a:r>
          </a:p>
        </p:txBody>
      </p:sp>
      <p:sp>
        <p:nvSpPr>
          <p:cNvPr id="3" name="TextBox 2">
            <a:extLst>
              <a:ext uri="{FF2B5EF4-FFF2-40B4-BE49-F238E27FC236}">
                <a16:creationId xmlns:a16="http://schemas.microsoft.com/office/drawing/2014/main" id="{2E9EDE67-2368-5339-5C5C-D6FAC8556EFB}"/>
              </a:ext>
            </a:extLst>
          </p:cNvPr>
          <p:cNvSpPr txBox="1"/>
          <p:nvPr/>
        </p:nvSpPr>
        <p:spPr>
          <a:xfrm>
            <a:off x="3134882" y="43696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77254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36535-D5A7-F760-8E75-4939593C6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9C8DB-5AEE-A8C0-65D0-81F4CE01FFFA}"/>
              </a:ext>
            </a:extLst>
          </p:cNvPr>
          <p:cNvSpPr>
            <a:spLocks noGrp="1"/>
          </p:cNvSpPr>
          <p:nvPr>
            <p:ph type="title"/>
          </p:nvPr>
        </p:nvSpPr>
        <p:spPr>
          <a:xfrm>
            <a:off x="2050923" y="1946488"/>
            <a:ext cx="8090155" cy="3450327"/>
          </a:xfrm>
        </p:spPr>
        <p:txBody>
          <a:bodyPr>
            <a:noAutofit/>
          </a:bodyPr>
          <a:lstStyle/>
          <a:p>
            <a:r>
              <a:rPr lang="ar-EG" sz="6000" b="0" dirty="0"/>
              <a:t>وَٱلَّذِينَ إِذَآ أَصَابَهُمُ ٱلْبَغْىُ هُمْ يَنتَصِرُونَ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A1F7AB-D047-8C2A-08F0-915DFB2F968B}"/>
              </a:ext>
            </a:extLst>
          </p:cNvPr>
          <p:cNvSpPr txBox="1"/>
          <p:nvPr/>
        </p:nvSpPr>
        <p:spPr>
          <a:xfrm>
            <a:off x="1936368" y="4434126"/>
            <a:ext cx="8319264" cy="707886"/>
          </a:xfrm>
          <a:prstGeom prst="rect">
            <a:avLst/>
          </a:prstGeom>
          <a:noFill/>
        </p:spPr>
        <p:txBody>
          <a:bodyPr wrap="square">
            <a:spAutoFit/>
          </a:bodyPr>
          <a:lstStyle/>
          <a:p>
            <a:pPr algn="ctr" fontAlgn="base"/>
            <a:r>
              <a:rPr lang="en-US" sz="2000" dirty="0"/>
              <a:t>And those who, when an oppressive wrong is inflicted on them, (are not cowed but) help and defend themselves.</a:t>
            </a:r>
          </a:p>
        </p:txBody>
      </p:sp>
      <p:sp>
        <p:nvSpPr>
          <p:cNvPr id="3" name="TextBox 2">
            <a:extLst>
              <a:ext uri="{FF2B5EF4-FFF2-40B4-BE49-F238E27FC236}">
                <a16:creationId xmlns:a16="http://schemas.microsoft.com/office/drawing/2014/main" id="{DD88E37B-6BA1-5290-C9D1-C7B28F7ADAE2}"/>
              </a:ext>
            </a:extLst>
          </p:cNvPr>
          <p:cNvSpPr txBox="1"/>
          <p:nvPr/>
        </p:nvSpPr>
        <p:spPr>
          <a:xfrm>
            <a:off x="4393231" y="41263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2170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113C0-4745-9369-2D92-AFE75E01A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39CCE-E3CF-83E0-ADF0-88C0E4FB6470}"/>
              </a:ext>
            </a:extLst>
          </p:cNvPr>
          <p:cNvSpPr>
            <a:spLocks noGrp="1"/>
          </p:cNvSpPr>
          <p:nvPr>
            <p:ph type="title"/>
          </p:nvPr>
        </p:nvSpPr>
        <p:spPr>
          <a:xfrm>
            <a:off x="2050923" y="1845820"/>
            <a:ext cx="8090155" cy="3450327"/>
          </a:xfrm>
        </p:spPr>
        <p:txBody>
          <a:bodyPr>
            <a:noAutofit/>
          </a:bodyPr>
          <a:lstStyle/>
          <a:p>
            <a:r>
              <a:rPr lang="ar-EG" sz="6000" b="0" dirty="0"/>
              <a:t>وَجَزَٰٓؤُا۟ سَيِّئَةٍۢ سَيِّئَةٌۭ مِّثْلُهَاۖ فَمَنْ عَفَا وَأَصْلَحَ فَأَجْرُهُۥ عَلَى ٱللَّهِۚ إِنَّهُۥ لَا يُحِبُّ ٱلظَّـٰلِمِينَ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5B3E28-91D0-5AC0-268D-D7D61D78AFAD}"/>
              </a:ext>
            </a:extLst>
          </p:cNvPr>
          <p:cNvSpPr txBox="1"/>
          <p:nvPr/>
        </p:nvSpPr>
        <p:spPr>
          <a:xfrm>
            <a:off x="1936368" y="4694185"/>
            <a:ext cx="8319264" cy="1015663"/>
          </a:xfrm>
          <a:prstGeom prst="rect">
            <a:avLst/>
          </a:prstGeom>
          <a:noFill/>
        </p:spPr>
        <p:txBody>
          <a:bodyPr wrap="square">
            <a:spAutoFit/>
          </a:bodyPr>
          <a:lstStyle/>
          <a:p>
            <a:pPr algn="ctr" fontAlgn="base"/>
            <a:r>
              <a:rPr lang="en-US" sz="2000" dirty="0"/>
              <a:t>The recompense for an injury is an injury equal thereto (in degree): but if a person forgives and makes reconciliation, his reward is due from Allah: for (Allah) loveth not those who do wrong.</a:t>
            </a:r>
          </a:p>
        </p:txBody>
      </p:sp>
      <p:sp>
        <p:nvSpPr>
          <p:cNvPr id="3" name="TextBox 2">
            <a:extLst>
              <a:ext uri="{FF2B5EF4-FFF2-40B4-BE49-F238E27FC236}">
                <a16:creationId xmlns:a16="http://schemas.microsoft.com/office/drawing/2014/main" id="{C0348EDD-1225-2E5F-38DE-281C058325DC}"/>
              </a:ext>
            </a:extLst>
          </p:cNvPr>
          <p:cNvSpPr txBox="1"/>
          <p:nvPr/>
        </p:nvSpPr>
        <p:spPr>
          <a:xfrm>
            <a:off x="3915058" y="4470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99005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3239-32BB-0244-B2D3-C9DF51ABD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50AE0-C2F2-7572-8258-B10C672FF0CF}"/>
              </a:ext>
            </a:extLst>
          </p:cNvPr>
          <p:cNvSpPr>
            <a:spLocks noGrp="1"/>
          </p:cNvSpPr>
          <p:nvPr>
            <p:ph type="title"/>
          </p:nvPr>
        </p:nvSpPr>
        <p:spPr>
          <a:xfrm>
            <a:off x="2050923" y="1921321"/>
            <a:ext cx="8090155" cy="3450327"/>
          </a:xfrm>
        </p:spPr>
        <p:txBody>
          <a:bodyPr>
            <a:noAutofit/>
          </a:bodyPr>
          <a:lstStyle/>
          <a:p>
            <a:r>
              <a:rPr lang="ar-EG" sz="6000" b="0" dirty="0"/>
              <a:t>وَلَمَنِ ٱنتَصَرَ بَعْدَ ظُلْمِهِۦ فَأُو۟لَـٰٓئِكَ مَا عَلَيْهِم مِّن سَبِيلٍ</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651E2F0-0522-2B17-1C45-8E8D74A564B0}"/>
              </a:ext>
            </a:extLst>
          </p:cNvPr>
          <p:cNvSpPr txBox="1"/>
          <p:nvPr/>
        </p:nvSpPr>
        <p:spPr>
          <a:xfrm>
            <a:off x="1936368" y="4485587"/>
            <a:ext cx="8319264" cy="707886"/>
          </a:xfrm>
          <a:prstGeom prst="rect">
            <a:avLst/>
          </a:prstGeom>
          <a:noFill/>
        </p:spPr>
        <p:txBody>
          <a:bodyPr wrap="square">
            <a:spAutoFit/>
          </a:bodyPr>
          <a:lstStyle/>
          <a:p>
            <a:pPr algn="ctr" fontAlgn="base"/>
            <a:r>
              <a:rPr lang="en-US" sz="2000" dirty="0"/>
              <a:t>But indeed if any do help and defend themselves after a wrong (done) to them, against such there is no cause of blame.</a:t>
            </a:r>
          </a:p>
        </p:txBody>
      </p:sp>
      <p:sp>
        <p:nvSpPr>
          <p:cNvPr id="3" name="TextBox 2">
            <a:extLst>
              <a:ext uri="{FF2B5EF4-FFF2-40B4-BE49-F238E27FC236}">
                <a16:creationId xmlns:a16="http://schemas.microsoft.com/office/drawing/2014/main" id="{6712CDAF-4201-09DC-C337-8C5581AFB3F3}"/>
              </a:ext>
            </a:extLst>
          </p:cNvPr>
          <p:cNvSpPr txBox="1"/>
          <p:nvPr/>
        </p:nvSpPr>
        <p:spPr>
          <a:xfrm>
            <a:off x="3780834" y="408440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10445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0D4BA-A8FD-3364-DB18-1E4D601BF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BA259-AF77-894B-E2B6-F179586F17D5}"/>
              </a:ext>
            </a:extLst>
          </p:cNvPr>
          <p:cNvSpPr>
            <a:spLocks noGrp="1"/>
          </p:cNvSpPr>
          <p:nvPr>
            <p:ph type="title"/>
          </p:nvPr>
        </p:nvSpPr>
        <p:spPr>
          <a:xfrm>
            <a:off x="2050923" y="1736763"/>
            <a:ext cx="8090155" cy="3450327"/>
          </a:xfrm>
        </p:spPr>
        <p:txBody>
          <a:bodyPr>
            <a:noAutofit/>
          </a:bodyPr>
          <a:lstStyle/>
          <a:p>
            <a:r>
              <a:rPr lang="ar-EG" sz="6000" b="0" dirty="0"/>
              <a:t>إِنَّمَا ٱلسَّبِيلُ عَلَى ٱلَّذِينَ يَظْلِمُونَ ٱلنَّاسَ وَيَبْغُونَ فِى ٱلْأَرْضِ بِغَيْرِ ٱلْحَقِّ ۚ أُو۟لَـٰٓئِكَ لَهُمْ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E8E06CB-062A-BAAD-B926-BDCC9804565F}"/>
              </a:ext>
            </a:extLst>
          </p:cNvPr>
          <p:cNvSpPr txBox="1"/>
          <p:nvPr/>
        </p:nvSpPr>
        <p:spPr>
          <a:xfrm>
            <a:off x="1936368" y="4747936"/>
            <a:ext cx="8319264" cy="1015663"/>
          </a:xfrm>
          <a:prstGeom prst="rect">
            <a:avLst/>
          </a:prstGeom>
          <a:noFill/>
        </p:spPr>
        <p:txBody>
          <a:bodyPr wrap="square">
            <a:spAutoFit/>
          </a:bodyPr>
          <a:lstStyle/>
          <a:p>
            <a:pPr algn="ctr" fontAlgn="base"/>
            <a:r>
              <a:rPr lang="en-US" sz="2000" dirty="0"/>
              <a:t>The blame is only against those who oppress men and wrong-doing and insolently transgress beyond bounds through the land, defying right and justice: for such there will be a penalty grievous.</a:t>
            </a:r>
          </a:p>
        </p:txBody>
      </p:sp>
      <p:sp>
        <p:nvSpPr>
          <p:cNvPr id="3" name="TextBox 2">
            <a:extLst>
              <a:ext uri="{FF2B5EF4-FFF2-40B4-BE49-F238E27FC236}">
                <a16:creationId xmlns:a16="http://schemas.microsoft.com/office/drawing/2014/main" id="{6EFFC198-E37B-9784-171A-EF6460E71A64}"/>
              </a:ext>
            </a:extLst>
          </p:cNvPr>
          <p:cNvSpPr txBox="1"/>
          <p:nvPr/>
        </p:nvSpPr>
        <p:spPr>
          <a:xfrm>
            <a:off x="2379873" y="44401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26078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881C0-4E8F-354C-2B49-D460F03E7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28B1E-5E72-CF90-AEBD-AA9399B2A52B}"/>
              </a:ext>
            </a:extLst>
          </p:cNvPr>
          <p:cNvSpPr>
            <a:spLocks noGrp="1"/>
          </p:cNvSpPr>
          <p:nvPr>
            <p:ph type="title"/>
          </p:nvPr>
        </p:nvSpPr>
        <p:spPr>
          <a:xfrm>
            <a:off x="2050922" y="1980043"/>
            <a:ext cx="8090155" cy="3450327"/>
          </a:xfrm>
        </p:spPr>
        <p:txBody>
          <a:bodyPr>
            <a:noAutofit/>
          </a:bodyPr>
          <a:lstStyle/>
          <a:p>
            <a:r>
              <a:rPr lang="ar-EG" sz="6000" b="0" dirty="0"/>
              <a:t>وَلَمَن صَبَرَ وَغَفَرَ إِنَّ ذَٰلِكَ لَمِنْ عَزْمِ ٱلْأُمُورِ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2AE704F-F2B5-97A0-6FBB-4B37C1DC6762}"/>
              </a:ext>
            </a:extLst>
          </p:cNvPr>
          <p:cNvSpPr txBox="1"/>
          <p:nvPr/>
        </p:nvSpPr>
        <p:spPr>
          <a:xfrm>
            <a:off x="1936367" y="4521432"/>
            <a:ext cx="8319264" cy="707886"/>
          </a:xfrm>
          <a:prstGeom prst="rect">
            <a:avLst/>
          </a:prstGeom>
          <a:noFill/>
        </p:spPr>
        <p:txBody>
          <a:bodyPr wrap="square">
            <a:spAutoFit/>
          </a:bodyPr>
          <a:lstStyle/>
          <a:p>
            <a:pPr algn="ctr" fontAlgn="base"/>
            <a:r>
              <a:rPr lang="en-US" sz="2000" dirty="0"/>
              <a:t>But indeed if any show patience and forgive, that would truly be an exercise of courageous will and resolution in the conduct of affairs.</a:t>
            </a:r>
          </a:p>
        </p:txBody>
      </p:sp>
      <p:sp>
        <p:nvSpPr>
          <p:cNvPr id="3" name="TextBox 2">
            <a:extLst>
              <a:ext uri="{FF2B5EF4-FFF2-40B4-BE49-F238E27FC236}">
                <a16:creationId xmlns:a16="http://schemas.microsoft.com/office/drawing/2014/main" id="{56AA2870-D5CD-894D-5675-6E8B5CDBA07B}"/>
              </a:ext>
            </a:extLst>
          </p:cNvPr>
          <p:cNvSpPr txBox="1"/>
          <p:nvPr/>
        </p:nvSpPr>
        <p:spPr>
          <a:xfrm>
            <a:off x="4166727" y="421365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35013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82A7B-5339-28BC-3E5C-0650EFE89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02D7D-CC4A-126E-6819-A444D6285B3F}"/>
              </a:ext>
            </a:extLst>
          </p:cNvPr>
          <p:cNvSpPr>
            <a:spLocks noGrp="1"/>
          </p:cNvSpPr>
          <p:nvPr>
            <p:ph type="title"/>
          </p:nvPr>
        </p:nvSpPr>
        <p:spPr>
          <a:xfrm>
            <a:off x="2050923" y="1770318"/>
            <a:ext cx="8090155" cy="3450327"/>
          </a:xfrm>
        </p:spPr>
        <p:txBody>
          <a:bodyPr>
            <a:noAutofit/>
          </a:bodyPr>
          <a:lstStyle/>
          <a:p>
            <a:r>
              <a:rPr lang="ar-EG" sz="5400" b="0" dirty="0"/>
              <a:t>وَمَن يُضْلِلِ ٱللَّهُ فَمَا لَهُۥ مِن وَلِىٍّۢ مِّنۢ بَعْدِهِۦ ۗ وَتَرَى ٱلظَّـٰلِمِينَ لَمَّا رَأَوُا۟ ٱلْعَذَابَ يَقُولُونَ هَلْ إِلَىٰ مَرَدٍّۢ مِّن سَبِيلٍۢ</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3FE581-A69D-655C-9E3A-CD4AD90FB433}"/>
              </a:ext>
            </a:extLst>
          </p:cNvPr>
          <p:cNvSpPr txBox="1"/>
          <p:nvPr/>
        </p:nvSpPr>
        <p:spPr>
          <a:xfrm>
            <a:off x="1936368" y="4596933"/>
            <a:ext cx="8319264" cy="1015663"/>
          </a:xfrm>
          <a:prstGeom prst="rect">
            <a:avLst/>
          </a:prstGeom>
          <a:noFill/>
        </p:spPr>
        <p:txBody>
          <a:bodyPr wrap="square">
            <a:spAutoFit/>
          </a:bodyPr>
          <a:lstStyle/>
          <a:p>
            <a:pPr algn="ctr" fontAlgn="base"/>
            <a:r>
              <a:rPr lang="en-US" sz="2000" dirty="0"/>
              <a:t>For any whom Allah leaves astray, there is no protector thereafter. And thou wilt see the Wrong-doers, when in sight of the Penalty, Say: "Is there any way (to effect) a return?"</a:t>
            </a:r>
          </a:p>
        </p:txBody>
      </p:sp>
      <p:sp>
        <p:nvSpPr>
          <p:cNvPr id="3" name="TextBox 2">
            <a:extLst>
              <a:ext uri="{FF2B5EF4-FFF2-40B4-BE49-F238E27FC236}">
                <a16:creationId xmlns:a16="http://schemas.microsoft.com/office/drawing/2014/main" id="{672738FE-48ED-579D-B79B-A5ECA797047F}"/>
              </a:ext>
            </a:extLst>
          </p:cNvPr>
          <p:cNvSpPr txBox="1"/>
          <p:nvPr/>
        </p:nvSpPr>
        <p:spPr>
          <a:xfrm>
            <a:off x="2446985" y="42215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92660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5812-F88E-58B0-B7C8-D3D33A821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EA0D3-05B5-42B3-3F2C-390803064BC3}"/>
              </a:ext>
            </a:extLst>
          </p:cNvPr>
          <p:cNvSpPr>
            <a:spLocks noGrp="1"/>
          </p:cNvSpPr>
          <p:nvPr>
            <p:ph type="title"/>
          </p:nvPr>
        </p:nvSpPr>
        <p:spPr>
          <a:xfrm>
            <a:off x="2050923" y="1196422"/>
            <a:ext cx="8090155" cy="3450327"/>
          </a:xfrm>
        </p:spPr>
        <p:txBody>
          <a:bodyPr>
            <a:noAutofit/>
          </a:bodyPr>
          <a:lstStyle/>
          <a:p>
            <a:r>
              <a:rPr lang="ar-EG" sz="5000" b="0"/>
              <a:t>وَتَرَىٰهُمْ يُعْرَضُونَ عَلَيْهَا خَـٰشِعِينَ مِنَ ٱلذُّلِّ يَنظُرُونَ مِن طَرْفٍ خَفِىٍّۢ ۗ وَقَالَ ٱلَّذِينَ ءَامَنُوٓا۟ إِنَّ ٱلْخَـٰسِرِينَ ٱلَّذِينَ خَسِرُوٓا۟ أَنفُسَهُمْ وَأَهْلِيهِمْ يَوْمَ ٱلْقِيَـٰمَةِۗ  أَلَآ إِنَّ ٱلظَّـٰلِمِينَ فِى عَذَابٍۢ مُّقِيمٍۢ</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DCE58F-8B38-EC21-1D53-77E6CEFA34C2}"/>
              </a:ext>
            </a:extLst>
          </p:cNvPr>
          <p:cNvSpPr txBox="1"/>
          <p:nvPr/>
        </p:nvSpPr>
        <p:spPr>
          <a:xfrm>
            <a:off x="1936368" y="4646514"/>
            <a:ext cx="8319264" cy="1631216"/>
          </a:xfrm>
          <a:prstGeom prst="rect">
            <a:avLst/>
          </a:prstGeom>
          <a:noFill/>
        </p:spPr>
        <p:txBody>
          <a:bodyPr wrap="square">
            <a:spAutoFit/>
          </a:bodyPr>
          <a:lstStyle/>
          <a:p>
            <a:pPr algn="ctr" fontAlgn="base"/>
            <a:r>
              <a:rPr lang="en-US" sz="2000" dirty="0"/>
              <a:t>And thou wilt see them brought forward to the (Penalty), in a humble frame of mind because of (their) disgrace, (and) looking with a stealthy glance. And the Believers will say: "Those are indeed in loss, who have given to perdition their own selves and those belonging to them on the Day of Judgment. Behold! Truly the Wrong-doers are in a lasting Penalty!"</a:t>
            </a:r>
          </a:p>
        </p:txBody>
      </p:sp>
      <p:sp>
        <p:nvSpPr>
          <p:cNvPr id="3" name="TextBox 2">
            <a:extLst>
              <a:ext uri="{FF2B5EF4-FFF2-40B4-BE49-F238E27FC236}">
                <a16:creationId xmlns:a16="http://schemas.microsoft.com/office/drawing/2014/main" id="{F2A1BB24-F1D4-0804-00C9-50243BFF0817}"/>
              </a:ext>
            </a:extLst>
          </p:cNvPr>
          <p:cNvSpPr txBox="1"/>
          <p:nvPr/>
        </p:nvSpPr>
        <p:spPr>
          <a:xfrm>
            <a:off x="3260718" y="43387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7802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098E-D3BD-ACF5-AD06-6FE72EE71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8D3E2-2898-0230-B743-E117AE23B941}"/>
              </a:ext>
            </a:extLst>
          </p:cNvPr>
          <p:cNvSpPr>
            <a:spLocks noGrp="1"/>
          </p:cNvSpPr>
          <p:nvPr>
            <p:ph type="title"/>
          </p:nvPr>
        </p:nvSpPr>
        <p:spPr>
          <a:xfrm>
            <a:off x="2050923" y="1884319"/>
            <a:ext cx="8090155" cy="3450327"/>
          </a:xfrm>
        </p:spPr>
        <p:txBody>
          <a:bodyPr>
            <a:noAutofit/>
          </a:bodyPr>
          <a:lstStyle/>
          <a:p>
            <a:r>
              <a:rPr lang="ar-EG" sz="6000" b="0" dirty="0"/>
              <a:t>وَمَا كَانَ لَهُم مِّنْ أَوْلِيَآءَ يَنصُرُونَهُم مِّن دُونِ ٱللَّهِ ۗ وَمَن يُضْلِلِ ٱللَّهُ فَمَا لَهُۥ مِن سَبِيلٍ</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0B6D63D-81C0-6EE3-0F28-521137FDE7E1}"/>
              </a:ext>
            </a:extLst>
          </p:cNvPr>
          <p:cNvSpPr txBox="1"/>
          <p:nvPr/>
        </p:nvSpPr>
        <p:spPr>
          <a:xfrm>
            <a:off x="1936368" y="4780648"/>
            <a:ext cx="8319264" cy="707886"/>
          </a:xfrm>
          <a:prstGeom prst="rect">
            <a:avLst/>
          </a:prstGeom>
          <a:noFill/>
        </p:spPr>
        <p:txBody>
          <a:bodyPr wrap="square">
            <a:spAutoFit/>
          </a:bodyPr>
          <a:lstStyle/>
          <a:p>
            <a:pPr algn="ctr" fontAlgn="base"/>
            <a:r>
              <a:rPr lang="en-US" sz="2000" dirty="0"/>
              <a:t>And no protectors have they to help them, other than Allah. And for any whom Allah leaves to stray, there is no way (to the Goal).</a:t>
            </a:r>
          </a:p>
        </p:txBody>
      </p:sp>
      <p:sp>
        <p:nvSpPr>
          <p:cNvPr id="3" name="TextBox 2">
            <a:extLst>
              <a:ext uri="{FF2B5EF4-FFF2-40B4-BE49-F238E27FC236}">
                <a16:creationId xmlns:a16="http://schemas.microsoft.com/office/drawing/2014/main" id="{C1DF58FA-E992-ECC4-7F64-51B60A77A8D2}"/>
              </a:ext>
            </a:extLst>
          </p:cNvPr>
          <p:cNvSpPr txBox="1"/>
          <p:nvPr/>
        </p:nvSpPr>
        <p:spPr>
          <a:xfrm>
            <a:off x="4200285" y="447287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314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B75F6-BE7D-9335-407D-BD8D5887E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ED168-F7B0-1F7A-5ED0-DB4C4F6333C7}"/>
              </a:ext>
            </a:extLst>
          </p:cNvPr>
          <p:cNvSpPr>
            <a:spLocks noGrp="1"/>
          </p:cNvSpPr>
          <p:nvPr>
            <p:ph type="title"/>
          </p:nvPr>
        </p:nvSpPr>
        <p:spPr>
          <a:xfrm>
            <a:off x="1639006" y="1924830"/>
            <a:ext cx="8913988" cy="3450327"/>
          </a:xfrm>
        </p:spPr>
        <p:txBody>
          <a:bodyPr>
            <a:noAutofit/>
          </a:bodyPr>
          <a:lstStyle/>
          <a:p>
            <a:r>
              <a:rPr lang="ar-EG" sz="6000" b="0" dirty="0"/>
              <a:t>لَّا يَسْـَٔمُ ٱلْإِنسَـٰنُ مِن دُعَآءِ ٱلْخَيْرِ وَإِن مَّسَّهُ ٱلشَّرُّ فَيَـُٔوسٌۭ قَنُوطٌۭ</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4F2CF30-8C8B-C0AA-A2C8-37D7C24ED154}"/>
              </a:ext>
            </a:extLst>
          </p:cNvPr>
          <p:cNvSpPr txBox="1"/>
          <p:nvPr/>
        </p:nvSpPr>
        <p:spPr>
          <a:xfrm>
            <a:off x="2060712" y="4503550"/>
            <a:ext cx="8070575" cy="707886"/>
          </a:xfrm>
          <a:prstGeom prst="rect">
            <a:avLst/>
          </a:prstGeom>
          <a:noFill/>
        </p:spPr>
        <p:txBody>
          <a:bodyPr wrap="square">
            <a:spAutoFit/>
          </a:bodyPr>
          <a:lstStyle/>
          <a:p>
            <a:pPr algn="ctr" fontAlgn="base"/>
            <a:r>
              <a:rPr lang="en-US" sz="2000" dirty="0"/>
              <a:t>Man does not weary of asking for good (things), but if ill touches him, he gives up all hope (and) is lost in despair.</a:t>
            </a:r>
          </a:p>
        </p:txBody>
      </p:sp>
      <p:sp>
        <p:nvSpPr>
          <p:cNvPr id="3" name="TextBox 2">
            <a:extLst>
              <a:ext uri="{FF2B5EF4-FFF2-40B4-BE49-F238E27FC236}">
                <a16:creationId xmlns:a16="http://schemas.microsoft.com/office/drawing/2014/main" id="{74BABDDE-3AC3-C4F2-B06B-D146F6148F8A}"/>
              </a:ext>
            </a:extLst>
          </p:cNvPr>
          <p:cNvSpPr txBox="1"/>
          <p:nvPr/>
        </p:nvSpPr>
        <p:spPr>
          <a:xfrm>
            <a:off x="2876875" y="40320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7662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F1B9-7282-7FFA-61DF-6018C0156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BC810-B47C-6807-B5B4-14E66C6F5B85}"/>
              </a:ext>
            </a:extLst>
          </p:cNvPr>
          <p:cNvSpPr>
            <a:spLocks noGrp="1"/>
          </p:cNvSpPr>
          <p:nvPr>
            <p:ph type="title"/>
          </p:nvPr>
        </p:nvSpPr>
        <p:spPr>
          <a:xfrm>
            <a:off x="2050923" y="1548760"/>
            <a:ext cx="8090155" cy="3450327"/>
          </a:xfrm>
        </p:spPr>
        <p:txBody>
          <a:bodyPr>
            <a:noAutofit/>
          </a:bodyPr>
          <a:lstStyle/>
          <a:p>
            <a:r>
              <a:rPr lang="ar-EG" sz="6000" b="0" dirty="0"/>
              <a:t>ٱسْتَجِيبُوا۟ لِرَبِّكُم مِّن قَبْلِ أَن يَأْتِىَ يَوْمٌۭ لَّا مَرَدَّ لَهُۥ مِنَ ٱللَّهِۚ مَا لَكُم مِّن مَّلْجَإٍۢ يَوْمَئِذٍۢ وَمَا لَكُم مِّن نَّكِيرٍۢ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8807C9-3BF5-5196-84BC-5153F7EE9017}"/>
              </a:ext>
            </a:extLst>
          </p:cNvPr>
          <p:cNvSpPr txBox="1"/>
          <p:nvPr/>
        </p:nvSpPr>
        <p:spPr>
          <a:xfrm>
            <a:off x="1936368" y="4445089"/>
            <a:ext cx="8319264" cy="1323439"/>
          </a:xfrm>
          <a:prstGeom prst="rect">
            <a:avLst/>
          </a:prstGeom>
          <a:noFill/>
        </p:spPr>
        <p:txBody>
          <a:bodyPr wrap="square">
            <a:spAutoFit/>
          </a:bodyPr>
          <a:lstStyle/>
          <a:p>
            <a:pPr algn="ctr" fontAlgn="base"/>
            <a:r>
              <a:rPr lang="en-US" sz="2000" dirty="0"/>
              <a:t>Hearken ye to your Lord, before there come a Day which there will be no putting back, because of (the Ordainment of) Allah! that Day there will be for you no place of refuge nor will there be for you any room for denial (of your sins)!</a:t>
            </a:r>
          </a:p>
        </p:txBody>
      </p:sp>
      <p:sp>
        <p:nvSpPr>
          <p:cNvPr id="3" name="TextBox 2">
            <a:extLst>
              <a:ext uri="{FF2B5EF4-FFF2-40B4-BE49-F238E27FC236}">
                <a16:creationId xmlns:a16="http://schemas.microsoft.com/office/drawing/2014/main" id="{8F91D28B-AC30-2EA7-B072-554BF86BB564}"/>
              </a:ext>
            </a:extLst>
          </p:cNvPr>
          <p:cNvSpPr txBox="1"/>
          <p:nvPr/>
        </p:nvSpPr>
        <p:spPr>
          <a:xfrm>
            <a:off x="2321151" y="41960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495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2413E-5E3A-25A2-9494-8865CEB69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D2FA5-D5A9-0CE3-2F9E-73E1AB6D8089}"/>
              </a:ext>
            </a:extLst>
          </p:cNvPr>
          <p:cNvSpPr>
            <a:spLocks noGrp="1"/>
          </p:cNvSpPr>
          <p:nvPr>
            <p:ph type="title"/>
          </p:nvPr>
        </p:nvSpPr>
        <p:spPr>
          <a:xfrm>
            <a:off x="1902110" y="1296766"/>
            <a:ext cx="8387779" cy="3450327"/>
          </a:xfrm>
        </p:spPr>
        <p:txBody>
          <a:bodyPr>
            <a:noAutofit/>
          </a:bodyPr>
          <a:lstStyle/>
          <a:p>
            <a:r>
              <a:rPr lang="ar-EG" sz="5400" b="0" dirty="0"/>
              <a:t>فَإِنْ أَعْرَضُوا۟ فَمَآ أَرْسَلْنَـٰكَ عَلَيْهِمْ حَفِيظًاۖ إِنْ عَلَيْكَ إِلَّا ٱلْبَلَـٰغُۗ وَإِنَّآ إِذَآ أَذَقْنَا ٱلْإِنسَـٰنَ مِنَّا رَحْمَةًۭ فَرِحَ بِهَاۖ وَإِن تُصِبْهُمْ سَيِّئَةٌۢ بِمَا قَدَّمَتْ أَيْدِيهِمْ فَإِنَّ ٱلْإِنسَـٰنَ كَفُورٌۭ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7D6037E-AAF3-0972-C117-FC498A45065D}"/>
              </a:ext>
            </a:extLst>
          </p:cNvPr>
          <p:cNvSpPr txBox="1"/>
          <p:nvPr/>
        </p:nvSpPr>
        <p:spPr>
          <a:xfrm>
            <a:off x="1936367" y="4520590"/>
            <a:ext cx="8319264" cy="1631216"/>
          </a:xfrm>
          <a:prstGeom prst="rect">
            <a:avLst/>
          </a:prstGeom>
          <a:noFill/>
        </p:spPr>
        <p:txBody>
          <a:bodyPr wrap="square">
            <a:spAutoFit/>
          </a:bodyPr>
          <a:lstStyle/>
          <a:p>
            <a:pPr algn="ctr" fontAlgn="base"/>
            <a:r>
              <a:rPr lang="en-US" sz="2000" dirty="0"/>
              <a:t>If then they run away, We have not sent thee as a guard over them. Thy duty is but to convey (the Message). And truly, when We give man a taste of a Mercy from Ourselves, he doth exult thereat, but when some ill happens to him, on account of the deeds which his hands have sent forth, truly then is man ungrateful!</a:t>
            </a:r>
          </a:p>
        </p:txBody>
      </p:sp>
      <p:sp>
        <p:nvSpPr>
          <p:cNvPr id="3" name="TextBox 2">
            <a:extLst>
              <a:ext uri="{FF2B5EF4-FFF2-40B4-BE49-F238E27FC236}">
                <a16:creationId xmlns:a16="http://schemas.microsoft.com/office/drawing/2014/main" id="{932BAE5C-C739-140F-C3C4-17B732BBB3FF}"/>
              </a:ext>
            </a:extLst>
          </p:cNvPr>
          <p:cNvSpPr txBox="1"/>
          <p:nvPr/>
        </p:nvSpPr>
        <p:spPr>
          <a:xfrm>
            <a:off x="1936368" y="42128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84032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C14EA-B30B-C7C0-B060-ED11969B3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27550-B244-65E1-8E6A-1C26AABD6BEF}"/>
              </a:ext>
            </a:extLst>
          </p:cNvPr>
          <p:cNvSpPr>
            <a:spLocks noGrp="1"/>
          </p:cNvSpPr>
          <p:nvPr>
            <p:ph type="title"/>
          </p:nvPr>
        </p:nvSpPr>
        <p:spPr>
          <a:xfrm>
            <a:off x="1902111" y="1800106"/>
            <a:ext cx="8387779" cy="3450327"/>
          </a:xfrm>
        </p:spPr>
        <p:txBody>
          <a:bodyPr>
            <a:noAutofit/>
          </a:bodyPr>
          <a:lstStyle/>
          <a:p>
            <a:r>
              <a:rPr lang="ar-EG" sz="6000" b="0" dirty="0"/>
              <a:t>لِّلَّهِ مُلْكُ ٱلسَّمَـٰوَٰتِ وَٱلْأَرْضِ ۚ يَخْلُقُ مَا يَشَآءُۚ يَهَبُ لِمَن يَشَآءُ إِنَـٰثًۭا وَيَهَبُ لِمَن يَشَآءُ ٱلذُّكُورَ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4D166B-292D-6597-0382-A5D169B4D127}"/>
              </a:ext>
            </a:extLst>
          </p:cNvPr>
          <p:cNvSpPr txBox="1"/>
          <p:nvPr/>
        </p:nvSpPr>
        <p:spPr>
          <a:xfrm>
            <a:off x="1936368" y="4742601"/>
            <a:ext cx="8319264" cy="1015663"/>
          </a:xfrm>
          <a:prstGeom prst="rect">
            <a:avLst/>
          </a:prstGeom>
          <a:noFill/>
        </p:spPr>
        <p:txBody>
          <a:bodyPr wrap="square">
            <a:spAutoFit/>
          </a:bodyPr>
          <a:lstStyle/>
          <a:p>
            <a:pPr algn="ctr" fontAlgn="base"/>
            <a:r>
              <a:rPr lang="en-US" sz="2000" dirty="0"/>
              <a:t>To Allah belongs the dominion of the heavens and the earth. He creates what He wills (and plans). He bestows (children) male or female according to His Will (and Plan),</a:t>
            </a:r>
          </a:p>
        </p:txBody>
      </p:sp>
      <p:sp>
        <p:nvSpPr>
          <p:cNvPr id="3" name="TextBox 2">
            <a:extLst>
              <a:ext uri="{FF2B5EF4-FFF2-40B4-BE49-F238E27FC236}">
                <a16:creationId xmlns:a16="http://schemas.microsoft.com/office/drawing/2014/main" id="{F6FE550A-83E1-3DFA-8A65-9D90B914F0DA}"/>
              </a:ext>
            </a:extLst>
          </p:cNvPr>
          <p:cNvSpPr txBox="1"/>
          <p:nvPr/>
        </p:nvSpPr>
        <p:spPr>
          <a:xfrm>
            <a:off x="3630945" y="44560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43113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F50E5-8267-69BB-BBE4-119A029B0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8AD4A-C221-909F-4CE9-DFABFC2E05C7}"/>
              </a:ext>
            </a:extLst>
          </p:cNvPr>
          <p:cNvSpPr>
            <a:spLocks noGrp="1"/>
          </p:cNvSpPr>
          <p:nvPr>
            <p:ph type="title"/>
          </p:nvPr>
        </p:nvSpPr>
        <p:spPr>
          <a:xfrm>
            <a:off x="1902110" y="1909163"/>
            <a:ext cx="8387779" cy="3450327"/>
          </a:xfrm>
        </p:spPr>
        <p:txBody>
          <a:bodyPr>
            <a:noAutofit/>
          </a:bodyPr>
          <a:lstStyle/>
          <a:p>
            <a:r>
              <a:rPr lang="ar-EG" sz="6000" b="0" dirty="0"/>
              <a:t>أَوْ يُزَوِّجُهُمْ ذُكْرَانًۭا وَإِنَـٰثًۭاۖ وَيَجْعَلُ مَن يَشَآءُ عَقِيمًاۚ إِنَّهُۥ عَلِيمٌۭ قَدِيرٌۭ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F0E8984-F15E-3C77-6111-C60537145331}"/>
              </a:ext>
            </a:extLst>
          </p:cNvPr>
          <p:cNvSpPr txBox="1"/>
          <p:nvPr/>
        </p:nvSpPr>
        <p:spPr>
          <a:xfrm>
            <a:off x="1936367" y="4461868"/>
            <a:ext cx="8319264" cy="707886"/>
          </a:xfrm>
          <a:prstGeom prst="rect">
            <a:avLst/>
          </a:prstGeom>
          <a:noFill/>
        </p:spPr>
        <p:txBody>
          <a:bodyPr wrap="square">
            <a:spAutoFit/>
          </a:bodyPr>
          <a:lstStyle/>
          <a:p>
            <a:pPr algn="ctr" fontAlgn="base"/>
            <a:r>
              <a:rPr lang="en-US" sz="2000" dirty="0"/>
              <a:t>Or He bestows both males and females, and He leaves barren whom He will: for He is full of Knowledge and Power.</a:t>
            </a:r>
          </a:p>
        </p:txBody>
      </p:sp>
      <p:sp>
        <p:nvSpPr>
          <p:cNvPr id="3" name="TextBox 2">
            <a:extLst>
              <a:ext uri="{FF2B5EF4-FFF2-40B4-BE49-F238E27FC236}">
                <a16:creationId xmlns:a16="http://schemas.microsoft.com/office/drawing/2014/main" id="{16E35492-A874-D35A-C4BD-6C493D5C058E}"/>
              </a:ext>
            </a:extLst>
          </p:cNvPr>
          <p:cNvSpPr txBox="1"/>
          <p:nvPr/>
        </p:nvSpPr>
        <p:spPr>
          <a:xfrm>
            <a:off x="2263539" y="41540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8523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1C8D-D5E6-468C-96A0-2E7B0D98C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856DD-6410-41AE-51F7-5CF5A2AB9254}"/>
              </a:ext>
            </a:extLst>
          </p:cNvPr>
          <p:cNvSpPr>
            <a:spLocks noGrp="1"/>
          </p:cNvSpPr>
          <p:nvPr>
            <p:ph type="title"/>
          </p:nvPr>
        </p:nvSpPr>
        <p:spPr>
          <a:xfrm>
            <a:off x="1902111" y="1464547"/>
            <a:ext cx="8387779" cy="3450327"/>
          </a:xfrm>
        </p:spPr>
        <p:txBody>
          <a:bodyPr>
            <a:noAutofit/>
          </a:bodyPr>
          <a:lstStyle/>
          <a:p>
            <a:r>
              <a:rPr lang="ar-EG" sz="6000" b="0" dirty="0"/>
              <a:t>وَمَا كَانَ لِبَشَرٍ أَن يُكَلِّمَهُ ٱللَّهُ إِلَّا وَحْيًا أَوْ مِن وَرَآئِ حِجَابٍ أَوْ يُرْسِلَ رَسُولًۭا فَيُوحِىَ بِإِذْنِهِۦ مَا يَشَآءُۚ إِنَّهُۥ عَلِىٌّ 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F3B887-EEE0-5D8B-7EDC-D100B0450BCB}"/>
              </a:ext>
            </a:extLst>
          </p:cNvPr>
          <p:cNvSpPr txBox="1"/>
          <p:nvPr/>
        </p:nvSpPr>
        <p:spPr>
          <a:xfrm>
            <a:off x="1936368" y="4914874"/>
            <a:ext cx="8319264" cy="1015663"/>
          </a:xfrm>
          <a:prstGeom prst="rect">
            <a:avLst/>
          </a:prstGeom>
          <a:noFill/>
        </p:spPr>
        <p:txBody>
          <a:bodyPr wrap="square">
            <a:spAutoFit/>
          </a:bodyPr>
          <a:lstStyle/>
          <a:p>
            <a:pPr algn="ctr" fontAlgn="base"/>
            <a:r>
              <a:rPr lang="en-US" sz="2000" dirty="0"/>
              <a:t>It is not fitting for a man that Allah should speak to him except by inspiration, or from behind a veil, or by the sending of a messenger to reveal, with Allah's permission, what Allah wills: for He is Most High, Most Wise.</a:t>
            </a:r>
          </a:p>
        </p:txBody>
      </p:sp>
      <p:sp>
        <p:nvSpPr>
          <p:cNvPr id="3" name="TextBox 2">
            <a:extLst>
              <a:ext uri="{FF2B5EF4-FFF2-40B4-BE49-F238E27FC236}">
                <a16:creationId xmlns:a16="http://schemas.microsoft.com/office/drawing/2014/main" id="{20D12EE8-9382-EB88-93EC-9EC0C55C06ED}"/>
              </a:ext>
            </a:extLst>
          </p:cNvPr>
          <p:cNvSpPr txBox="1"/>
          <p:nvPr/>
        </p:nvSpPr>
        <p:spPr>
          <a:xfrm>
            <a:off x="4385955" y="46152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90505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60CE-2088-4F44-1932-A14A2380B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3C0C3-7D2D-7BB5-2696-72C69F4DDE3D}"/>
              </a:ext>
            </a:extLst>
          </p:cNvPr>
          <p:cNvSpPr>
            <a:spLocks noGrp="1"/>
          </p:cNvSpPr>
          <p:nvPr>
            <p:ph type="title"/>
          </p:nvPr>
        </p:nvSpPr>
        <p:spPr>
          <a:xfrm>
            <a:off x="1865455" y="1447768"/>
            <a:ext cx="8461090" cy="3450327"/>
          </a:xfrm>
        </p:spPr>
        <p:txBody>
          <a:bodyPr>
            <a:noAutofit/>
          </a:bodyPr>
          <a:lstStyle/>
          <a:p>
            <a:r>
              <a:rPr lang="ar-EG" sz="5400" b="0" dirty="0"/>
              <a:t>وَكَذَٰلِكَ أَوْحَيْنَآ إِلَيْكَ رُوحًۭا مِّنْ أَمْرِنَا ۚ مَا كُنتَ تَدْرِى مَا ٱلْكِتَـٰبُ وَلَا ٱلْإِيمَـٰنُ وَلَـٰكِن جَعَلْنَـٰهُ نُورًۭا نَّهْدِى بِهِۦ مَن نَّشَآءُ مِنْ عِبَادِنَا ۚ وَإِنَّكَ لَتَهْدِىٓ إِلَىٰ صِرَٰطٍۢ مُّسْتَقِيمٍۢ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D590E5-12AE-8CB7-0689-3D4EE44482B2}"/>
              </a:ext>
            </a:extLst>
          </p:cNvPr>
          <p:cNvSpPr txBox="1"/>
          <p:nvPr/>
        </p:nvSpPr>
        <p:spPr>
          <a:xfrm>
            <a:off x="1936368" y="4694143"/>
            <a:ext cx="8319264" cy="1323439"/>
          </a:xfrm>
          <a:prstGeom prst="rect">
            <a:avLst/>
          </a:prstGeom>
          <a:noFill/>
        </p:spPr>
        <p:txBody>
          <a:bodyPr wrap="square">
            <a:spAutoFit/>
          </a:bodyPr>
          <a:lstStyle/>
          <a:p>
            <a:pPr algn="ctr" fontAlgn="base"/>
            <a:r>
              <a:rPr lang="en-US" sz="2000" dirty="0"/>
              <a:t>And thus have We, by Our Command, sent inspiration to thee: thou </a:t>
            </a:r>
            <a:r>
              <a:rPr lang="en-US" sz="2000" dirty="0" err="1"/>
              <a:t>knewest</a:t>
            </a:r>
            <a:r>
              <a:rPr lang="en-US" sz="2000" dirty="0"/>
              <a:t> not (before) what was Revelation, and what was Faith; but We have made the (Qur'an) a Light, wherewith We guide such of Our servants as We will; and verily thou dost guide (men) to the Straight Way,-</a:t>
            </a:r>
          </a:p>
        </p:txBody>
      </p:sp>
      <p:sp>
        <p:nvSpPr>
          <p:cNvPr id="3" name="TextBox 2">
            <a:extLst>
              <a:ext uri="{FF2B5EF4-FFF2-40B4-BE49-F238E27FC236}">
                <a16:creationId xmlns:a16="http://schemas.microsoft.com/office/drawing/2014/main" id="{0EE70C79-D245-B05E-BCFD-417ECF85553E}"/>
              </a:ext>
            </a:extLst>
          </p:cNvPr>
          <p:cNvSpPr txBox="1"/>
          <p:nvPr/>
        </p:nvSpPr>
        <p:spPr>
          <a:xfrm>
            <a:off x="1594199" y="43863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50509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9BF28-D60C-F51C-9082-D56F46085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3ECB1-A957-7E0F-DDB6-37041962AA82}"/>
              </a:ext>
            </a:extLst>
          </p:cNvPr>
          <p:cNvSpPr>
            <a:spLocks noGrp="1"/>
          </p:cNvSpPr>
          <p:nvPr>
            <p:ph type="title"/>
          </p:nvPr>
        </p:nvSpPr>
        <p:spPr>
          <a:xfrm>
            <a:off x="1865455" y="1875606"/>
            <a:ext cx="8461090" cy="3450327"/>
          </a:xfrm>
        </p:spPr>
        <p:txBody>
          <a:bodyPr>
            <a:noAutofit/>
          </a:bodyPr>
          <a:lstStyle/>
          <a:p>
            <a:r>
              <a:rPr lang="ar-EG" sz="5400" b="0" dirty="0"/>
              <a:t>صِرَٰطِ ٱللَّهِ ٱلَّذِى لَهُۥ مَا فِى ٱلسَّمَـٰوَٰتِ وَمَا فِى ٱلْأَرْضِ ۗ أَلَآ إِلَى ٱللَّهِ تَصِيرُ ٱلْأُمُورُ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C4A7FD4-2F3E-7170-5688-49CDDAEFEFBF}"/>
              </a:ext>
            </a:extLst>
          </p:cNvPr>
          <p:cNvSpPr txBox="1"/>
          <p:nvPr/>
        </p:nvSpPr>
        <p:spPr>
          <a:xfrm>
            <a:off x="1936368" y="4366972"/>
            <a:ext cx="8319264" cy="707886"/>
          </a:xfrm>
          <a:prstGeom prst="rect">
            <a:avLst/>
          </a:prstGeom>
          <a:noFill/>
        </p:spPr>
        <p:txBody>
          <a:bodyPr wrap="square">
            <a:spAutoFit/>
          </a:bodyPr>
          <a:lstStyle/>
          <a:p>
            <a:pPr algn="ctr" fontAlgn="base"/>
            <a:r>
              <a:rPr lang="en-US" sz="2000" dirty="0"/>
              <a:t>The Way of Allah, to Whom belongs whatever is in the heavens and whatever is on earth. Behold (how) all affairs tend towards Allah!</a:t>
            </a:r>
          </a:p>
        </p:txBody>
      </p:sp>
      <p:sp>
        <p:nvSpPr>
          <p:cNvPr id="3" name="TextBox 2">
            <a:extLst>
              <a:ext uri="{FF2B5EF4-FFF2-40B4-BE49-F238E27FC236}">
                <a16:creationId xmlns:a16="http://schemas.microsoft.com/office/drawing/2014/main" id="{D49EA080-8616-A665-31D5-604FDF68D2C7}"/>
              </a:ext>
            </a:extLst>
          </p:cNvPr>
          <p:cNvSpPr txBox="1"/>
          <p:nvPr/>
        </p:nvSpPr>
        <p:spPr>
          <a:xfrm>
            <a:off x="1652922" y="40591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41159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213394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5780-BF6B-2CE7-7638-A8887A6D1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5B49B-DE3E-D388-C3DD-DD169FF7F76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الزخرف</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132625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4C1B-82FB-FAA4-2C2E-1D9D7794C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E6EAE-E127-43DE-C317-8DB7B309025B}"/>
              </a:ext>
            </a:extLst>
          </p:cNvPr>
          <p:cNvSpPr>
            <a:spLocks noGrp="1"/>
          </p:cNvSpPr>
          <p:nvPr>
            <p:ph type="title"/>
          </p:nvPr>
        </p:nvSpPr>
        <p:spPr>
          <a:xfrm>
            <a:off x="1787687" y="1899664"/>
            <a:ext cx="8616626" cy="3450327"/>
          </a:xfrm>
        </p:spPr>
        <p:txBody>
          <a:bodyPr>
            <a:noAutofit/>
          </a:bodyPr>
          <a:lstStyle/>
          <a:p>
            <a:r>
              <a:rPr lang="ar-EG" sz="6000" b="0" dirty="0"/>
              <a:t>حمٓ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58FA11B-7215-33A8-38C6-ECA42A9DBB7F}"/>
              </a:ext>
            </a:extLst>
          </p:cNvPr>
          <p:cNvSpPr txBox="1"/>
          <p:nvPr/>
        </p:nvSpPr>
        <p:spPr>
          <a:xfrm>
            <a:off x="1936368" y="4146518"/>
            <a:ext cx="8319264" cy="400110"/>
          </a:xfrm>
          <a:prstGeom prst="rect">
            <a:avLst/>
          </a:prstGeom>
          <a:noFill/>
        </p:spPr>
        <p:txBody>
          <a:bodyPr wrap="square">
            <a:spAutoFit/>
          </a:bodyPr>
          <a:lstStyle/>
          <a:p>
            <a:pPr algn="ctr" fontAlgn="base"/>
            <a:r>
              <a:rPr lang="en-US" sz="2000" dirty="0"/>
              <a:t>Ha-Mim</a:t>
            </a:r>
          </a:p>
        </p:txBody>
      </p:sp>
      <p:sp>
        <p:nvSpPr>
          <p:cNvPr id="3" name="TextBox 2">
            <a:extLst>
              <a:ext uri="{FF2B5EF4-FFF2-40B4-BE49-F238E27FC236}">
                <a16:creationId xmlns:a16="http://schemas.microsoft.com/office/drawing/2014/main" id="{8F7D2615-32A7-F23C-E9B9-C2FF6BF6AF38}"/>
              </a:ext>
            </a:extLst>
          </p:cNvPr>
          <p:cNvSpPr txBox="1"/>
          <p:nvPr/>
        </p:nvSpPr>
        <p:spPr>
          <a:xfrm>
            <a:off x="5234183" y="38355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442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E887E-DAEA-3F33-0528-E6C8694BC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5FBBA-9DDD-9334-852A-E174ACFA1BE6}"/>
              </a:ext>
            </a:extLst>
          </p:cNvPr>
          <p:cNvSpPr>
            <a:spLocks noGrp="1"/>
          </p:cNvSpPr>
          <p:nvPr>
            <p:ph type="title"/>
          </p:nvPr>
        </p:nvSpPr>
        <p:spPr>
          <a:xfrm>
            <a:off x="1639005" y="1203377"/>
            <a:ext cx="8913988" cy="3450327"/>
          </a:xfrm>
        </p:spPr>
        <p:txBody>
          <a:bodyPr>
            <a:noAutofit/>
          </a:bodyPr>
          <a:lstStyle/>
          <a:p>
            <a:r>
              <a:rPr lang="ar-EG" sz="5400" b="0" dirty="0"/>
              <a:t>وَلَئِنْ أَذَقْنَـٰهُ رَحْمَةًۭ مِّنَّا مِنۢ بَعْدِ ضَرَّآءَ مَسَّتْهُ لَيَقُولَنَّ هَـٰذَا لِى وَمَآ أَظُنُّ ٱلسَّاعَةَ قَآئِمَةًۭ وَلَئِن رُّجِعْتُ إِلَىٰ رَبِّىٓ إِنَّ لِى عِندَهُۥ لَلْحُسْنَىٰ ۚ فَلَنُنَبِّئَنَّ ٱلَّذِينَ كَفَرُوا۟ بِمَا عَمِلُوا۟ وَلَنُذِيقَنَّهُم مِّنْ عَذَابٍ غَلِيظٍۢ</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D4997E4-1AF6-881C-6985-8EA3AF1C3ECD}"/>
              </a:ext>
            </a:extLst>
          </p:cNvPr>
          <p:cNvSpPr txBox="1"/>
          <p:nvPr/>
        </p:nvSpPr>
        <p:spPr>
          <a:xfrm>
            <a:off x="1936367" y="4653704"/>
            <a:ext cx="8319264" cy="1477328"/>
          </a:xfrm>
          <a:prstGeom prst="rect">
            <a:avLst/>
          </a:prstGeom>
          <a:noFill/>
        </p:spPr>
        <p:txBody>
          <a:bodyPr wrap="square">
            <a:spAutoFit/>
          </a:bodyPr>
          <a:lstStyle/>
          <a:p>
            <a:pPr algn="ctr" fontAlgn="base"/>
            <a:r>
              <a:rPr lang="en-US" dirty="0"/>
              <a:t>When we give him a taste of some Mercy from Ourselves, after some adversity has touched him, he is sure to say, "This is due to my (merit): I think not that the Hour (of Judgment) will (ever) be established; but if I am brought back to my Lord, I have (much) good (stored) in His sight!" But We will show the Unbelievers the truth of all that they did, and We shall give them the taste of a severe Penalty.</a:t>
            </a:r>
          </a:p>
        </p:txBody>
      </p:sp>
      <p:sp>
        <p:nvSpPr>
          <p:cNvPr id="3" name="TextBox 2">
            <a:extLst>
              <a:ext uri="{FF2B5EF4-FFF2-40B4-BE49-F238E27FC236}">
                <a16:creationId xmlns:a16="http://schemas.microsoft.com/office/drawing/2014/main" id="{56B3CAAB-9179-66BC-692C-93836AD30774}"/>
              </a:ext>
            </a:extLst>
          </p:cNvPr>
          <p:cNvSpPr txBox="1"/>
          <p:nvPr/>
        </p:nvSpPr>
        <p:spPr>
          <a:xfrm>
            <a:off x="2860097" y="43459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45509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1A72-7D26-7A35-525D-B8495D7B8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06A05-734C-E1D7-8F90-DB4D98918CBD}"/>
              </a:ext>
            </a:extLst>
          </p:cNvPr>
          <p:cNvSpPr>
            <a:spLocks noGrp="1"/>
          </p:cNvSpPr>
          <p:nvPr>
            <p:ph type="title"/>
          </p:nvPr>
        </p:nvSpPr>
        <p:spPr>
          <a:xfrm>
            <a:off x="1787687" y="1899664"/>
            <a:ext cx="8616626" cy="3450327"/>
          </a:xfrm>
        </p:spPr>
        <p:txBody>
          <a:bodyPr>
            <a:noAutofit/>
          </a:bodyPr>
          <a:lstStyle/>
          <a:p>
            <a:r>
              <a:rPr lang="ar-EG" sz="6000" b="0" dirty="0"/>
              <a:t>وَٱلْكِتَـٰبِ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0B686E6-FA85-61C4-81D6-713FB45B5EAB}"/>
              </a:ext>
            </a:extLst>
          </p:cNvPr>
          <p:cNvSpPr txBox="1"/>
          <p:nvPr/>
        </p:nvSpPr>
        <p:spPr>
          <a:xfrm>
            <a:off x="1936368" y="4017542"/>
            <a:ext cx="8319264" cy="400110"/>
          </a:xfrm>
          <a:prstGeom prst="rect">
            <a:avLst/>
          </a:prstGeom>
          <a:noFill/>
        </p:spPr>
        <p:txBody>
          <a:bodyPr wrap="square">
            <a:spAutoFit/>
          </a:bodyPr>
          <a:lstStyle/>
          <a:p>
            <a:pPr algn="ctr" fontAlgn="base"/>
            <a:r>
              <a:rPr lang="en-US" sz="2000" dirty="0"/>
              <a:t>By the Book that makes things clear,-</a:t>
            </a:r>
          </a:p>
        </p:txBody>
      </p:sp>
      <p:sp>
        <p:nvSpPr>
          <p:cNvPr id="3" name="TextBox 2">
            <a:extLst>
              <a:ext uri="{FF2B5EF4-FFF2-40B4-BE49-F238E27FC236}">
                <a16:creationId xmlns:a16="http://schemas.microsoft.com/office/drawing/2014/main" id="{AC114B92-A20F-1CB0-6D1E-4F0EA36449AB}"/>
              </a:ext>
            </a:extLst>
          </p:cNvPr>
          <p:cNvSpPr txBox="1"/>
          <p:nvPr/>
        </p:nvSpPr>
        <p:spPr>
          <a:xfrm>
            <a:off x="3925500" y="370976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5088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ED9A5-4C97-D50C-1119-6FAD01CCB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429DF-C9E0-EA9F-157A-F77F9A38BAF8}"/>
              </a:ext>
            </a:extLst>
          </p:cNvPr>
          <p:cNvSpPr>
            <a:spLocks noGrp="1"/>
          </p:cNvSpPr>
          <p:nvPr>
            <p:ph type="title"/>
          </p:nvPr>
        </p:nvSpPr>
        <p:spPr>
          <a:xfrm>
            <a:off x="1787687" y="1958387"/>
            <a:ext cx="8616626" cy="3450327"/>
          </a:xfrm>
        </p:spPr>
        <p:txBody>
          <a:bodyPr>
            <a:noAutofit/>
          </a:bodyPr>
          <a:lstStyle/>
          <a:p>
            <a:r>
              <a:rPr lang="ar-EG" sz="6000" b="0" dirty="0"/>
              <a:t>إِنَّا جَعَلْنَـٰهُ قُرْءَٰنًا عَرَبِيًّۭا لَّعَلَّكُمْ تَعْقِلُونَ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6D25C2-4AA8-8C22-416F-176A01986B16}"/>
              </a:ext>
            </a:extLst>
          </p:cNvPr>
          <p:cNvSpPr txBox="1"/>
          <p:nvPr/>
        </p:nvSpPr>
        <p:spPr>
          <a:xfrm>
            <a:off x="1936368" y="4218878"/>
            <a:ext cx="8319264" cy="707886"/>
          </a:xfrm>
          <a:prstGeom prst="rect">
            <a:avLst/>
          </a:prstGeom>
          <a:noFill/>
        </p:spPr>
        <p:txBody>
          <a:bodyPr wrap="square">
            <a:spAutoFit/>
          </a:bodyPr>
          <a:lstStyle/>
          <a:p>
            <a:pPr algn="ctr" fontAlgn="base"/>
            <a:r>
              <a:rPr lang="en-US" sz="2000" dirty="0"/>
              <a:t>We have made it a Qur'an in Arabic, that ye may be able to understand (and learn wisdom).</a:t>
            </a:r>
          </a:p>
        </p:txBody>
      </p:sp>
      <p:sp>
        <p:nvSpPr>
          <p:cNvPr id="3" name="TextBox 2">
            <a:extLst>
              <a:ext uri="{FF2B5EF4-FFF2-40B4-BE49-F238E27FC236}">
                <a16:creationId xmlns:a16="http://schemas.microsoft.com/office/drawing/2014/main" id="{72EE971E-2535-ED4D-BAA4-666572D0337F}"/>
              </a:ext>
            </a:extLst>
          </p:cNvPr>
          <p:cNvSpPr txBox="1"/>
          <p:nvPr/>
        </p:nvSpPr>
        <p:spPr>
          <a:xfrm>
            <a:off x="1445518" y="37684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32686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B15ED-630A-C80C-E5B4-CC31E503E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AE5DE-3E51-AD30-05BC-0230BF19702C}"/>
              </a:ext>
            </a:extLst>
          </p:cNvPr>
          <p:cNvSpPr>
            <a:spLocks noGrp="1"/>
          </p:cNvSpPr>
          <p:nvPr>
            <p:ph type="title"/>
          </p:nvPr>
        </p:nvSpPr>
        <p:spPr>
          <a:xfrm>
            <a:off x="1787687" y="1958387"/>
            <a:ext cx="8616626" cy="3450327"/>
          </a:xfrm>
        </p:spPr>
        <p:txBody>
          <a:bodyPr>
            <a:noAutofit/>
          </a:bodyPr>
          <a:lstStyle/>
          <a:p>
            <a:r>
              <a:rPr lang="ar-EG" sz="6000" b="0" dirty="0"/>
              <a:t>وَإِنَّهُۥ فِىٓ أُمِّ ٱلْكِتَـٰبِ لَدَيْنَا لَعَلِىٌّ حَكِيمٌ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45E67E7-498B-DFBA-0962-34BA06F6442E}"/>
              </a:ext>
            </a:extLst>
          </p:cNvPr>
          <p:cNvSpPr txBox="1"/>
          <p:nvPr/>
        </p:nvSpPr>
        <p:spPr>
          <a:xfrm>
            <a:off x="1936368" y="4126598"/>
            <a:ext cx="8319264" cy="707886"/>
          </a:xfrm>
          <a:prstGeom prst="rect">
            <a:avLst/>
          </a:prstGeom>
          <a:noFill/>
        </p:spPr>
        <p:txBody>
          <a:bodyPr wrap="square">
            <a:spAutoFit/>
          </a:bodyPr>
          <a:lstStyle/>
          <a:p>
            <a:pPr algn="ctr" fontAlgn="base"/>
            <a:r>
              <a:rPr lang="en-US" sz="2000" dirty="0"/>
              <a:t>And verily, it is in the Mother of the Book, in Our Presence, high (in dignity), full of wisdom.</a:t>
            </a:r>
          </a:p>
        </p:txBody>
      </p:sp>
      <p:sp>
        <p:nvSpPr>
          <p:cNvPr id="3" name="TextBox 2">
            <a:extLst>
              <a:ext uri="{FF2B5EF4-FFF2-40B4-BE49-F238E27FC236}">
                <a16:creationId xmlns:a16="http://schemas.microsoft.com/office/drawing/2014/main" id="{C7D6D2F3-CC4D-8E10-D0BE-DDF2B5088503}"/>
              </a:ext>
            </a:extLst>
          </p:cNvPr>
          <p:cNvSpPr txBox="1"/>
          <p:nvPr/>
        </p:nvSpPr>
        <p:spPr>
          <a:xfrm>
            <a:off x="1663632" y="38188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2411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0124-BBA7-ACEA-C8AD-64577CDF9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B6D7D-C434-D52C-EA1C-50E38C3F6DC6}"/>
              </a:ext>
            </a:extLst>
          </p:cNvPr>
          <p:cNvSpPr>
            <a:spLocks noGrp="1"/>
          </p:cNvSpPr>
          <p:nvPr>
            <p:ph type="title"/>
          </p:nvPr>
        </p:nvSpPr>
        <p:spPr>
          <a:xfrm>
            <a:off x="1787687" y="2042277"/>
            <a:ext cx="8616626" cy="3450327"/>
          </a:xfrm>
        </p:spPr>
        <p:txBody>
          <a:bodyPr>
            <a:noAutofit/>
          </a:bodyPr>
          <a:lstStyle/>
          <a:p>
            <a:r>
              <a:rPr lang="ar-EG" sz="6000" b="0" dirty="0"/>
              <a:t>أَفَنَضْرِبُ عَنكُمُ ٱلذِّكْرَ صَفْحًا أَن كُنتُمْ قَوْمًۭا مُّسْرِفِينَ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2A92ADC-2EB2-938E-9073-DD59291E091E}"/>
              </a:ext>
            </a:extLst>
          </p:cNvPr>
          <p:cNvSpPr txBox="1"/>
          <p:nvPr/>
        </p:nvSpPr>
        <p:spPr>
          <a:xfrm>
            <a:off x="1936368" y="4559589"/>
            <a:ext cx="8319264" cy="707886"/>
          </a:xfrm>
          <a:prstGeom prst="rect">
            <a:avLst/>
          </a:prstGeom>
          <a:noFill/>
        </p:spPr>
        <p:txBody>
          <a:bodyPr wrap="square">
            <a:spAutoFit/>
          </a:bodyPr>
          <a:lstStyle/>
          <a:p>
            <a:pPr algn="ctr" fontAlgn="base"/>
            <a:r>
              <a:rPr lang="en-US" sz="2000" dirty="0"/>
              <a:t>Shall We then take away the Message from you and repel (you), for that ye are a people transgressing beyond bounds?</a:t>
            </a:r>
          </a:p>
        </p:txBody>
      </p:sp>
      <p:sp>
        <p:nvSpPr>
          <p:cNvPr id="3" name="TextBox 2">
            <a:extLst>
              <a:ext uri="{FF2B5EF4-FFF2-40B4-BE49-F238E27FC236}">
                <a16:creationId xmlns:a16="http://schemas.microsoft.com/office/drawing/2014/main" id="{D996882C-2220-6CF1-8C57-F4ACBA07F497}"/>
              </a:ext>
            </a:extLst>
          </p:cNvPr>
          <p:cNvSpPr txBox="1"/>
          <p:nvPr/>
        </p:nvSpPr>
        <p:spPr>
          <a:xfrm>
            <a:off x="4071272" y="42518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89704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0F4F2-9AA9-729D-2081-C8A35186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CADD2-93DD-ED05-3DDE-3583438DA57C}"/>
              </a:ext>
            </a:extLst>
          </p:cNvPr>
          <p:cNvSpPr>
            <a:spLocks noGrp="1"/>
          </p:cNvSpPr>
          <p:nvPr>
            <p:ph type="title"/>
          </p:nvPr>
        </p:nvSpPr>
        <p:spPr>
          <a:xfrm>
            <a:off x="1787687" y="2042277"/>
            <a:ext cx="8616626" cy="3450327"/>
          </a:xfrm>
        </p:spPr>
        <p:txBody>
          <a:bodyPr>
            <a:noAutofit/>
          </a:bodyPr>
          <a:lstStyle/>
          <a:p>
            <a:r>
              <a:rPr lang="ar-EG" sz="6000" b="0" dirty="0"/>
              <a:t>وَكَمْ أَرْسَلْنَا مِن نَّبِىٍّۢ فِى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4C2E23-65AC-4999-FC74-8369F131142A}"/>
              </a:ext>
            </a:extLst>
          </p:cNvPr>
          <p:cNvSpPr txBox="1"/>
          <p:nvPr/>
        </p:nvSpPr>
        <p:spPr>
          <a:xfrm>
            <a:off x="1936368" y="4198512"/>
            <a:ext cx="8319264" cy="400110"/>
          </a:xfrm>
          <a:prstGeom prst="rect">
            <a:avLst/>
          </a:prstGeom>
          <a:noFill/>
        </p:spPr>
        <p:txBody>
          <a:bodyPr wrap="square">
            <a:spAutoFit/>
          </a:bodyPr>
          <a:lstStyle/>
          <a:p>
            <a:pPr algn="ctr" fontAlgn="base"/>
            <a:r>
              <a:rPr lang="en-US" sz="2000" dirty="0"/>
              <a:t>But how many were the prophets We sent amongst the peoples of old?</a:t>
            </a:r>
          </a:p>
        </p:txBody>
      </p:sp>
      <p:sp>
        <p:nvSpPr>
          <p:cNvPr id="3" name="TextBox 2">
            <a:extLst>
              <a:ext uri="{FF2B5EF4-FFF2-40B4-BE49-F238E27FC236}">
                <a16:creationId xmlns:a16="http://schemas.microsoft.com/office/drawing/2014/main" id="{F3122E00-5767-6D2C-F7FF-3E590EFB3DC5}"/>
              </a:ext>
            </a:extLst>
          </p:cNvPr>
          <p:cNvSpPr txBox="1"/>
          <p:nvPr/>
        </p:nvSpPr>
        <p:spPr>
          <a:xfrm>
            <a:off x="2041136" y="37969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56122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AD902-E9B0-3539-5538-E013BA2AD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A255B-4929-9AA0-75A1-D5F5769B1050}"/>
              </a:ext>
            </a:extLst>
          </p:cNvPr>
          <p:cNvSpPr>
            <a:spLocks noGrp="1"/>
          </p:cNvSpPr>
          <p:nvPr>
            <p:ph type="title"/>
          </p:nvPr>
        </p:nvSpPr>
        <p:spPr>
          <a:xfrm>
            <a:off x="1787687" y="2067444"/>
            <a:ext cx="8616626" cy="3450327"/>
          </a:xfrm>
        </p:spPr>
        <p:txBody>
          <a:bodyPr>
            <a:noAutofit/>
          </a:bodyPr>
          <a:lstStyle/>
          <a:p>
            <a:r>
              <a:rPr lang="ar-EG" sz="6000" b="0" dirty="0"/>
              <a:t>وَمَا يَأْتِيهِم مِّن نَّبِىٍّ إِلَّا كَانُوا۟ بِهِۦ يَسْتَهْزِءُونَ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ACC0521-E211-CD7B-CA57-24C091972B75}"/>
              </a:ext>
            </a:extLst>
          </p:cNvPr>
          <p:cNvSpPr txBox="1"/>
          <p:nvPr/>
        </p:nvSpPr>
        <p:spPr>
          <a:xfrm>
            <a:off x="1936368" y="4534072"/>
            <a:ext cx="8319264" cy="400110"/>
          </a:xfrm>
          <a:prstGeom prst="rect">
            <a:avLst/>
          </a:prstGeom>
          <a:noFill/>
        </p:spPr>
        <p:txBody>
          <a:bodyPr wrap="square">
            <a:spAutoFit/>
          </a:bodyPr>
          <a:lstStyle/>
          <a:p>
            <a:pPr algn="ctr" fontAlgn="base"/>
            <a:r>
              <a:rPr lang="en-US" sz="2000" dirty="0"/>
              <a:t>And never came there a prophet to them but they mocked him.</a:t>
            </a:r>
          </a:p>
        </p:txBody>
      </p:sp>
      <p:sp>
        <p:nvSpPr>
          <p:cNvPr id="3" name="TextBox 2">
            <a:extLst>
              <a:ext uri="{FF2B5EF4-FFF2-40B4-BE49-F238E27FC236}">
                <a16:creationId xmlns:a16="http://schemas.microsoft.com/office/drawing/2014/main" id="{511A791E-0146-C46D-AD0C-835014E126AD}"/>
              </a:ext>
            </a:extLst>
          </p:cNvPr>
          <p:cNvSpPr txBox="1"/>
          <p:nvPr/>
        </p:nvSpPr>
        <p:spPr>
          <a:xfrm>
            <a:off x="4364887" y="42262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3318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7C77C-CDB3-581B-B8EE-71BF17392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EA28D-C0B7-0766-6204-C834C9A4FB54}"/>
              </a:ext>
            </a:extLst>
          </p:cNvPr>
          <p:cNvSpPr>
            <a:spLocks noGrp="1"/>
          </p:cNvSpPr>
          <p:nvPr>
            <p:ph type="title"/>
          </p:nvPr>
        </p:nvSpPr>
        <p:spPr>
          <a:xfrm>
            <a:off x="1787687" y="2101000"/>
            <a:ext cx="8616626" cy="3450327"/>
          </a:xfrm>
        </p:spPr>
        <p:txBody>
          <a:bodyPr>
            <a:noAutofit/>
          </a:bodyPr>
          <a:lstStyle/>
          <a:p>
            <a:r>
              <a:rPr lang="ar-EG" sz="6000" b="0" dirty="0"/>
              <a:t>فَأَهْلَكْنَآ أَشَدَّ مِنْهُم بَطْشًۭا وَمَضَىٰ مَثَلُ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ED6B3E0-823C-E881-608B-93ADF643FE7D}"/>
              </a:ext>
            </a:extLst>
          </p:cNvPr>
          <p:cNvSpPr txBox="1"/>
          <p:nvPr/>
        </p:nvSpPr>
        <p:spPr>
          <a:xfrm>
            <a:off x="1936368" y="4567628"/>
            <a:ext cx="8319264" cy="707886"/>
          </a:xfrm>
          <a:prstGeom prst="rect">
            <a:avLst/>
          </a:prstGeom>
          <a:noFill/>
        </p:spPr>
        <p:txBody>
          <a:bodyPr wrap="square">
            <a:spAutoFit/>
          </a:bodyPr>
          <a:lstStyle/>
          <a:p>
            <a:pPr algn="ctr" fontAlgn="base"/>
            <a:r>
              <a:rPr lang="en-US" sz="2000" dirty="0"/>
              <a:t>So We destroyed (them)- stronger in power than these;- and (thus) has passed on the Parable of the peoples of old.</a:t>
            </a:r>
          </a:p>
        </p:txBody>
      </p:sp>
      <p:sp>
        <p:nvSpPr>
          <p:cNvPr id="3" name="TextBox 2">
            <a:extLst>
              <a:ext uri="{FF2B5EF4-FFF2-40B4-BE49-F238E27FC236}">
                <a16:creationId xmlns:a16="http://schemas.microsoft.com/office/drawing/2014/main" id="{738AF295-D0E2-2B67-D6B4-4B89C8E46634}"/>
              </a:ext>
            </a:extLst>
          </p:cNvPr>
          <p:cNvSpPr txBox="1"/>
          <p:nvPr/>
        </p:nvSpPr>
        <p:spPr>
          <a:xfrm>
            <a:off x="4750780" y="42598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898941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5DD2-259B-C48B-4671-6B61B2D23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597EA-2340-97B4-9399-92B341825A55}"/>
              </a:ext>
            </a:extLst>
          </p:cNvPr>
          <p:cNvSpPr>
            <a:spLocks noGrp="1"/>
          </p:cNvSpPr>
          <p:nvPr>
            <p:ph type="title"/>
          </p:nvPr>
        </p:nvSpPr>
        <p:spPr>
          <a:xfrm>
            <a:off x="1787687" y="1916442"/>
            <a:ext cx="8616626" cy="3450327"/>
          </a:xfrm>
        </p:spPr>
        <p:txBody>
          <a:bodyPr>
            <a:noAutofit/>
          </a:bodyPr>
          <a:lstStyle/>
          <a:p>
            <a:r>
              <a:rPr lang="ar-EG" sz="5400" b="0" dirty="0"/>
              <a:t>وَلَئِن سَأَلْتَهُم مَّنْ خَلَقَ ٱلسَّمَـٰوَٰتِ وَٱلْأَرْضَ لَيَقُولُنَّ خَلَقَهُنَّ ٱلْعَزِيزُ ٱلْعَلِيمُ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6EB1E7-9606-0A74-47D4-C1F36C6D44BB}"/>
              </a:ext>
            </a:extLst>
          </p:cNvPr>
          <p:cNvSpPr txBox="1"/>
          <p:nvPr/>
        </p:nvSpPr>
        <p:spPr>
          <a:xfrm>
            <a:off x="1936368" y="4383070"/>
            <a:ext cx="8319264" cy="1015663"/>
          </a:xfrm>
          <a:prstGeom prst="rect">
            <a:avLst/>
          </a:prstGeom>
          <a:noFill/>
        </p:spPr>
        <p:txBody>
          <a:bodyPr wrap="square">
            <a:spAutoFit/>
          </a:bodyPr>
          <a:lstStyle/>
          <a:p>
            <a:pPr algn="ctr" fontAlgn="base"/>
            <a:r>
              <a:rPr lang="en-US" sz="2000" dirty="0"/>
              <a:t>If thou wert to question them, 'Who created the heavens and the earth?' They would be sure to reply, 'they were created by (Him), the Exalted in Power, Full of Knowledge';-</a:t>
            </a:r>
          </a:p>
        </p:txBody>
      </p:sp>
      <p:sp>
        <p:nvSpPr>
          <p:cNvPr id="3" name="TextBox 2">
            <a:extLst>
              <a:ext uri="{FF2B5EF4-FFF2-40B4-BE49-F238E27FC236}">
                <a16:creationId xmlns:a16="http://schemas.microsoft.com/office/drawing/2014/main" id="{2837B33C-A042-1023-539E-FF06FAAD584A}"/>
              </a:ext>
            </a:extLst>
          </p:cNvPr>
          <p:cNvSpPr txBox="1"/>
          <p:nvPr/>
        </p:nvSpPr>
        <p:spPr>
          <a:xfrm>
            <a:off x="2779367" y="41675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922054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CD5E9-B054-F46C-70A4-92195E6FE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0F55E-E405-C770-DE60-80F6E658C147}"/>
              </a:ext>
            </a:extLst>
          </p:cNvPr>
          <p:cNvSpPr>
            <a:spLocks noGrp="1"/>
          </p:cNvSpPr>
          <p:nvPr>
            <p:ph type="title"/>
          </p:nvPr>
        </p:nvSpPr>
        <p:spPr>
          <a:xfrm>
            <a:off x="1787687" y="1866108"/>
            <a:ext cx="8616626" cy="3450327"/>
          </a:xfrm>
        </p:spPr>
        <p:txBody>
          <a:bodyPr>
            <a:noAutofit/>
          </a:bodyPr>
          <a:lstStyle/>
          <a:p>
            <a:r>
              <a:rPr lang="ar-EG" sz="6000" b="0" dirty="0"/>
              <a:t>ٱلَّذِى جَعَلَ لَكُمُ ٱلْأَرْضَ مَهْدًۭا وَجَعَلَ لَكُمْ فِيهَا سُبُلًۭا لَّعَلَّكُمْ تَهْتَدُونَ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6D7CC3-766E-B48F-1488-2C94BE7C38F7}"/>
              </a:ext>
            </a:extLst>
          </p:cNvPr>
          <p:cNvSpPr txBox="1"/>
          <p:nvPr/>
        </p:nvSpPr>
        <p:spPr>
          <a:xfrm>
            <a:off x="1936368" y="4345737"/>
            <a:ext cx="8319264" cy="1015663"/>
          </a:xfrm>
          <a:prstGeom prst="rect">
            <a:avLst/>
          </a:prstGeom>
          <a:noFill/>
        </p:spPr>
        <p:txBody>
          <a:bodyPr wrap="square">
            <a:spAutoFit/>
          </a:bodyPr>
          <a:lstStyle/>
          <a:p>
            <a:pPr algn="ctr" fontAlgn="base"/>
            <a:r>
              <a:rPr lang="en-US" sz="2000" dirty="0"/>
              <a:t>(Yea, the same that) has made for you the earth (like a carpet) spread out, and has made for you roads (and channels) therein, in order that ye may find guidance (on the way);</a:t>
            </a:r>
          </a:p>
        </p:txBody>
      </p:sp>
      <p:sp>
        <p:nvSpPr>
          <p:cNvPr id="3" name="TextBox 2">
            <a:extLst>
              <a:ext uri="{FF2B5EF4-FFF2-40B4-BE49-F238E27FC236}">
                <a16:creationId xmlns:a16="http://schemas.microsoft.com/office/drawing/2014/main" id="{35BF0D78-FD13-4975-B441-DC06C1870DED}"/>
              </a:ext>
            </a:extLst>
          </p:cNvPr>
          <p:cNvSpPr txBox="1"/>
          <p:nvPr/>
        </p:nvSpPr>
        <p:spPr>
          <a:xfrm>
            <a:off x="2443808" y="40249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5478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4230C-5024-71FE-060B-642756B08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49B67-F8E6-B7A4-A264-1D2CC961901E}"/>
              </a:ext>
            </a:extLst>
          </p:cNvPr>
          <p:cNvSpPr>
            <a:spLocks noGrp="1"/>
          </p:cNvSpPr>
          <p:nvPr>
            <p:ph type="title"/>
          </p:nvPr>
        </p:nvSpPr>
        <p:spPr>
          <a:xfrm>
            <a:off x="1787687" y="1874497"/>
            <a:ext cx="8616626" cy="3450327"/>
          </a:xfrm>
        </p:spPr>
        <p:txBody>
          <a:bodyPr>
            <a:noAutofit/>
          </a:bodyPr>
          <a:lstStyle/>
          <a:p>
            <a:r>
              <a:rPr lang="ar-EG" sz="6000" b="0" dirty="0"/>
              <a:t>وَٱلَّذِى نَزَّلَ مِنَ ٱلسَّمَآءِ مَآءًۢ بِقَدَرٍۢ فَأَنشَرْنَا بِهِۦ بَلْدَةًۭ مَّيْتًۭا ۚ كَذَٰلِكَ تُخْرَجُونَ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5A54C2-1B3E-34F1-7403-BCC0098B5BF3}"/>
              </a:ext>
            </a:extLst>
          </p:cNvPr>
          <p:cNvSpPr txBox="1"/>
          <p:nvPr/>
        </p:nvSpPr>
        <p:spPr>
          <a:xfrm>
            <a:off x="1936368" y="4354126"/>
            <a:ext cx="8319264" cy="1015663"/>
          </a:xfrm>
          <a:prstGeom prst="rect">
            <a:avLst/>
          </a:prstGeom>
          <a:noFill/>
        </p:spPr>
        <p:txBody>
          <a:bodyPr wrap="square">
            <a:spAutoFit/>
          </a:bodyPr>
          <a:lstStyle/>
          <a:p>
            <a:pPr algn="ctr" fontAlgn="base"/>
            <a:r>
              <a:rPr lang="en-US" sz="2000" dirty="0"/>
              <a:t>That sends down (from time to time) rain from the sky in due measure;- and We raise to life therewith a land that is dead; even so will ye be raised (from the dead);-</a:t>
            </a:r>
          </a:p>
        </p:txBody>
      </p:sp>
      <p:sp>
        <p:nvSpPr>
          <p:cNvPr id="3" name="TextBox 2">
            <a:extLst>
              <a:ext uri="{FF2B5EF4-FFF2-40B4-BE49-F238E27FC236}">
                <a16:creationId xmlns:a16="http://schemas.microsoft.com/office/drawing/2014/main" id="{0F004BFA-E9E1-D930-A68C-6B12AF24D099}"/>
              </a:ext>
            </a:extLst>
          </p:cNvPr>
          <p:cNvSpPr txBox="1"/>
          <p:nvPr/>
        </p:nvSpPr>
        <p:spPr>
          <a:xfrm>
            <a:off x="1445518" y="404634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7742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830F-ACB8-5730-2D95-15325C793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71B6D-1D70-5FC0-F7BD-4576103D5A31}"/>
              </a:ext>
            </a:extLst>
          </p:cNvPr>
          <p:cNvSpPr>
            <a:spLocks noGrp="1"/>
          </p:cNvSpPr>
          <p:nvPr>
            <p:ph type="title"/>
          </p:nvPr>
        </p:nvSpPr>
        <p:spPr>
          <a:xfrm>
            <a:off x="1787687" y="1748662"/>
            <a:ext cx="8616626" cy="3450327"/>
          </a:xfrm>
        </p:spPr>
        <p:txBody>
          <a:bodyPr>
            <a:noAutofit/>
          </a:bodyPr>
          <a:lstStyle/>
          <a:p>
            <a:r>
              <a:rPr lang="ar-EG" sz="6000" b="0" dirty="0"/>
              <a:t>وَإِذَآ أَنْعَمْنَا عَلَى ٱلْإِنسَـٰنِ أَعْرَضَ وَنَـَٔا بِجَانِبِهِۦ وَإِذَا مَسَّهُ ٱلشَّرُّ فَذُو دُعَآءٍ عَرِيضٍۢ</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E4EA9FE-EE6C-8491-CF1D-B3B37C419E49}"/>
              </a:ext>
            </a:extLst>
          </p:cNvPr>
          <p:cNvSpPr txBox="1"/>
          <p:nvPr/>
        </p:nvSpPr>
        <p:spPr>
          <a:xfrm>
            <a:off x="1936368" y="4639812"/>
            <a:ext cx="8319264" cy="1015663"/>
          </a:xfrm>
          <a:prstGeom prst="rect">
            <a:avLst/>
          </a:prstGeom>
          <a:noFill/>
        </p:spPr>
        <p:txBody>
          <a:bodyPr wrap="square">
            <a:spAutoFit/>
          </a:bodyPr>
          <a:lstStyle/>
          <a:p>
            <a:pPr algn="ctr" fontAlgn="base"/>
            <a:r>
              <a:rPr lang="en-US" sz="2000" dirty="0"/>
              <a:t>When We bestow </a:t>
            </a:r>
            <a:r>
              <a:rPr lang="en-US" sz="2000" dirty="0" err="1"/>
              <a:t>favours</a:t>
            </a:r>
            <a:r>
              <a:rPr lang="en-US" sz="2000" dirty="0"/>
              <a:t> on man, he turns away, and gets himself remote on his side (instead of coming to Us); and when evil seizes him, (he comes) full of prolonged prayer!</a:t>
            </a:r>
          </a:p>
        </p:txBody>
      </p:sp>
      <p:sp>
        <p:nvSpPr>
          <p:cNvPr id="3" name="TextBox 2">
            <a:extLst>
              <a:ext uri="{FF2B5EF4-FFF2-40B4-BE49-F238E27FC236}">
                <a16:creationId xmlns:a16="http://schemas.microsoft.com/office/drawing/2014/main" id="{FC181834-0DCB-9A7C-F356-1EFD4CB738AD}"/>
              </a:ext>
            </a:extLst>
          </p:cNvPr>
          <p:cNvSpPr txBox="1"/>
          <p:nvPr/>
        </p:nvSpPr>
        <p:spPr>
          <a:xfrm>
            <a:off x="4663731" y="43320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87190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A134-EE51-26B1-0771-9C9D1CB02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A1C42-6013-C941-C975-A600BA76838C}"/>
              </a:ext>
            </a:extLst>
          </p:cNvPr>
          <p:cNvSpPr>
            <a:spLocks noGrp="1"/>
          </p:cNvSpPr>
          <p:nvPr>
            <p:ph type="title"/>
          </p:nvPr>
        </p:nvSpPr>
        <p:spPr>
          <a:xfrm>
            <a:off x="1787687" y="1899664"/>
            <a:ext cx="8616626" cy="3450327"/>
          </a:xfrm>
        </p:spPr>
        <p:txBody>
          <a:bodyPr>
            <a:noAutofit/>
          </a:bodyPr>
          <a:lstStyle/>
          <a:p>
            <a:r>
              <a:rPr lang="ar-EG" sz="6000" b="0" dirty="0"/>
              <a:t>وَٱلَّذِى خَلَقَ ٱلْأَزْوَٰجَ كُلَّهَا وَجَعَلَ لَكُم مِّنَ ٱلْفُلْكِ وَٱلْأَنْعَـٰمِ مَا تَرْكَبُونَ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D87A567-9C3C-CAEA-7755-BD9ADE68CEDA}"/>
              </a:ext>
            </a:extLst>
          </p:cNvPr>
          <p:cNvSpPr txBox="1"/>
          <p:nvPr/>
        </p:nvSpPr>
        <p:spPr>
          <a:xfrm>
            <a:off x="1936368" y="4416299"/>
            <a:ext cx="8319264" cy="707886"/>
          </a:xfrm>
          <a:prstGeom prst="rect">
            <a:avLst/>
          </a:prstGeom>
          <a:noFill/>
        </p:spPr>
        <p:txBody>
          <a:bodyPr wrap="square">
            <a:spAutoFit/>
          </a:bodyPr>
          <a:lstStyle/>
          <a:p>
            <a:pPr algn="ctr" fontAlgn="base"/>
            <a:r>
              <a:rPr lang="en-US" sz="2000" dirty="0"/>
              <a:t>That has created pairs in all things, and has made for you ships and cattle on which ye ride,</a:t>
            </a:r>
          </a:p>
        </p:txBody>
      </p:sp>
      <p:sp>
        <p:nvSpPr>
          <p:cNvPr id="3" name="TextBox 2">
            <a:extLst>
              <a:ext uri="{FF2B5EF4-FFF2-40B4-BE49-F238E27FC236}">
                <a16:creationId xmlns:a16="http://schemas.microsoft.com/office/drawing/2014/main" id="{2DF7E230-1597-6389-DDCB-F7E8A480D36E}"/>
              </a:ext>
            </a:extLst>
          </p:cNvPr>
          <p:cNvSpPr txBox="1"/>
          <p:nvPr/>
        </p:nvSpPr>
        <p:spPr>
          <a:xfrm>
            <a:off x="2225694" y="40715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51229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918AC-AF34-2699-007A-9CC2B23A9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2BCF0-492F-7A1A-0673-ED9255CFB7EA}"/>
              </a:ext>
            </a:extLst>
          </p:cNvPr>
          <p:cNvSpPr>
            <a:spLocks noGrp="1"/>
          </p:cNvSpPr>
          <p:nvPr>
            <p:ph type="title"/>
          </p:nvPr>
        </p:nvSpPr>
        <p:spPr>
          <a:xfrm>
            <a:off x="1787687" y="1723496"/>
            <a:ext cx="8616626" cy="3450327"/>
          </a:xfrm>
        </p:spPr>
        <p:txBody>
          <a:bodyPr>
            <a:noAutofit/>
          </a:bodyPr>
          <a:lstStyle/>
          <a:p>
            <a:r>
              <a:rPr lang="ar-EG" sz="5400" b="0" dirty="0"/>
              <a:t>لِتَسْتَوُۥا۟ عَلَىٰ ظُهُورِهِۦ ثُمَّ تَذْكُرُوا۟ نِعْمَةَ رَبِّكُمْ إِذَا ٱسْتَوَيْتُمْ عَلَيْهِ وَتَقُولُوا۟ سُبْحَـٰنَ ٱلَّذِى سَخَّرَ لَنَا هَـٰذَا وَمَا كُنَّا لَهُۥ مُقْرِنِينَ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288F6F5-F740-D8BD-8C34-75CAF7EC1B13}"/>
              </a:ext>
            </a:extLst>
          </p:cNvPr>
          <p:cNvSpPr txBox="1"/>
          <p:nvPr/>
        </p:nvSpPr>
        <p:spPr>
          <a:xfrm>
            <a:off x="1936368" y="4512103"/>
            <a:ext cx="8319264" cy="1323439"/>
          </a:xfrm>
          <a:prstGeom prst="rect">
            <a:avLst/>
          </a:prstGeom>
          <a:noFill/>
        </p:spPr>
        <p:txBody>
          <a:bodyPr wrap="square">
            <a:spAutoFit/>
          </a:bodyPr>
          <a:lstStyle/>
          <a:p>
            <a:pPr algn="ctr" fontAlgn="base"/>
            <a:r>
              <a:rPr lang="en-US" sz="2000" dirty="0"/>
              <a:t>In order that ye may sit firm and square on their backs, and when so seated, ye may celebrate the (kind) </a:t>
            </a:r>
            <a:r>
              <a:rPr lang="en-US" sz="2000" dirty="0" err="1"/>
              <a:t>favour</a:t>
            </a:r>
            <a:r>
              <a:rPr lang="en-US" sz="2000" dirty="0"/>
              <a:t> of your Lord, and say, "Glory to Him Who has subjected these to our (use), for we could never have accomplished this (by ourselves),</a:t>
            </a:r>
          </a:p>
        </p:txBody>
      </p:sp>
      <p:sp>
        <p:nvSpPr>
          <p:cNvPr id="3" name="TextBox 2">
            <a:extLst>
              <a:ext uri="{FF2B5EF4-FFF2-40B4-BE49-F238E27FC236}">
                <a16:creationId xmlns:a16="http://schemas.microsoft.com/office/drawing/2014/main" id="{8755E99C-D606-B5A9-8B4E-91E8F34AB341}"/>
              </a:ext>
            </a:extLst>
          </p:cNvPr>
          <p:cNvSpPr txBox="1"/>
          <p:nvPr/>
        </p:nvSpPr>
        <p:spPr>
          <a:xfrm>
            <a:off x="1688799" y="42401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0692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5532E-40E4-D26F-9239-7D6A398AF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7F440-4AFF-1989-BC6B-56C22BB6FA48}"/>
              </a:ext>
            </a:extLst>
          </p:cNvPr>
          <p:cNvSpPr>
            <a:spLocks noGrp="1"/>
          </p:cNvSpPr>
          <p:nvPr>
            <p:ph type="title"/>
          </p:nvPr>
        </p:nvSpPr>
        <p:spPr>
          <a:xfrm>
            <a:off x="1787687" y="1824164"/>
            <a:ext cx="8616626" cy="3450327"/>
          </a:xfrm>
        </p:spPr>
        <p:txBody>
          <a:bodyPr>
            <a:noAutofit/>
          </a:bodyPr>
          <a:lstStyle/>
          <a:p>
            <a:r>
              <a:rPr lang="ar-EG" sz="6000" b="0" dirty="0"/>
              <a:t>وَإِنَّآ إِلَىٰ رَبِّنَا لَمُنقَلِبُونَ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1F69B7-19E4-9FB0-B59F-5F5FB6F0E706}"/>
              </a:ext>
            </a:extLst>
          </p:cNvPr>
          <p:cNvSpPr txBox="1"/>
          <p:nvPr/>
        </p:nvSpPr>
        <p:spPr>
          <a:xfrm>
            <a:off x="1936368" y="3943901"/>
            <a:ext cx="8319264" cy="400110"/>
          </a:xfrm>
          <a:prstGeom prst="rect">
            <a:avLst/>
          </a:prstGeom>
          <a:noFill/>
        </p:spPr>
        <p:txBody>
          <a:bodyPr wrap="square">
            <a:spAutoFit/>
          </a:bodyPr>
          <a:lstStyle/>
          <a:p>
            <a:pPr algn="ctr" fontAlgn="base"/>
            <a:r>
              <a:rPr lang="en-US" sz="2000" dirty="0"/>
              <a:t>"And to our Lord, surely, must we turn back!"</a:t>
            </a:r>
          </a:p>
        </p:txBody>
      </p:sp>
      <p:sp>
        <p:nvSpPr>
          <p:cNvPr id="3" name="TextBox 2">
            <a:extLst>
              <a:ext uri="{FF2B5EF4-FFF2-40B4-BE49-F238E27FC236}">
                <a16:creationId xmlns:a16="http://schemas.microsoft.com/office/drawing/2014/main" id="{7436D58F-4AF9-9340-E105-291CD736C784}"/>
              </a:ext>
            </a:extLst>
          </p:cNvPr>
          <p:cNvSpPr txBox="1"/>
          <p:nvPr/>
        </p:nvSpPr>
        <p:spPr>
          <a:xfrm>
            <a:off x="3056204" y="363612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72215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1FD4-D287-AF50-E49E-1E2AF29CF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5AF6F-83CE-0D87-83D4-C71C187AD9FD}"/>
              </a:ext>
            </a:extLst>
          </p:cNvPr>
          <p:cNvSpPr>
            <a:spLocks noGrp="1"/>
          </p:cNvSpPr>
          <p:nvPr>
            <p:ph type="title"/>
          </p:nvPr>
        </p:nvSpPr>
        <p:spPr>
          <a:xfrm>
            <a:off x="1787687" y="1916443"/>
            <a:ext cx="8616626" cy="3450327"/>
          </a:xfrm>
        </p:spPr>
        <p:txBody>
          <a:bodyPr>
            <a:noAutofit/>
          </a:bodyPr>
          <a:lstStyle/>
          <a:p>
            <a:r>
              <a:rPr lang="ar-EG" sz="6000" b="0" dirty="0"/>
              <a:t>وَجَعَلُوا۟ لَهُۥ مِنْ عِبَادِهِۦ جُزْءًاۚ إِنَّ ٱلْإِنسَـٰنَ لَكَفُورٌۭ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E18D3D-7381-1602-333E-494261F8901C}"/>
              </a:ext>
            </a:extLst>
          </p:cNvPr>
          <p:cNvSpPr txBox="1"/>
          <p:nvPr/>
        </p:nvSpPr>
        <p:spPr>
          <a:xfrm>
            <a:off x="1936368" y="4534418"/>
            <a:ext cx="8319264" cy="707886"/>
          </a:xfrm>
          <a:prstGeom prst="rect">
            <a:avLst/>
          </a:prstGeom>
          <a:noFill/>
        </p:spPr>
        <p:txBody>
          <a:bodyPr wrap="square">
            <a:spAutoFit/>
          </a:bodyPr>
          <a:lstStyle/>
          <a:p>
            <a:pPr algn="ctr" fontAlgn="base"/>
            <a:r>
              <a:rPr lang="en-US" sz="2000" dirty="0"/>
              <a:t>Yet they attribute to some of His servants a share with Him (in his godhead)! truly is man a blasphemous ingrate avowed!</a:t>
            </a:r>
          </a:p>
        </p:txBody>
      </p:sp>
      <p:sp>
        <p:nvSpPr>
          <p:cNvPr id="3" name="TextBox 2">
            <a:extLst>
              <a:ext uri="{FF2B5EF4-FFF2-40B4-BE49-F238E27FC236}">
                <a16:creationId xmlns:a16="http://schemas.microsoft.com/office/drawing/2014/main" id="{ECD210CA-2662-4780-DFDF-75F906EF7F36}"/>
              </a:ext>
            </a:extLst>
          </p:cNvPr>
          <p:cNvSpPr txBox="1"/>
          <p:nvPr/>
        </p:nvSpPr>
        <p:spPr>
          <a:xfrm>
            <a:off x="3265929" y="41021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27778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8B035-A2A3-E926-8B07-984403464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52261-9428-D4DE-5568-F8C507519C77}"/>
              </a:ext>
            </a:extLst>
          </p:cNvPr>
          <p:cNvSpPr>
            <a:spLocks noGrp="1"/>
          </p:cNvSpPr>
          <p:nvPr>
            <p:ph type="title"/>
          </p:nvPr>
        </p:nvSpPr>
        <p:spPr>
          <a:xfrm>
            <a:off x="1787687" y="1983555"/>
            <a:ext cx="8616626" cy="3450327"/>
          </a:xfrm>
        </p:spPr>
        <p:txBody>
          <a:bodyPr>
            <a:noAutofit/>
          </a:bodyPr>
          <a:lstStyle/>
          <a:p>
            <a:r>
              <a:rPr lang="ar-EG" sz="6000" b="0" dirty="0"/>
              <a:t>أَمِ ٱتَّخَذَ مِمَّا يَخْلُقُ بَنَاتٍۢ وَأَصْفَىٰكُم بِٱلْبَنِينَ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8820B17-8C22-1968-B4F0-529FB2A7003D}"/>
              </a:ext>
            </a:extLst>
          </p:cNvPr>
          <p:cNvSpPr txBox="1"/>
          <p:nvPr/>
        </p:nvSpPr>
        <p:spPr>
          <a:xfrm>
            <a:off x="1936368" y="4477064"/>
            <a:ext cx="8319264" cy="707886"/>
          </a:xfrm>
          <a:prstGeom prst="rect">
            <a:avLst/>
          </a:prstGeom>
          <a:noFill/>
        </p:spPr>
        <p:txBody>
          <a:bodyPr wrap="square">
            <a:spAutoFit/>
          </a:bodyPr>
          <a:lstStyle/>
          <a:p>
            <a:pPr algn="ctr" fontAlgn="base"/>
            <a:r>
              <a:rPr lang="en-US" sz="2000" dirty="0"/>
              <a:t>What! has He taken daughters out of what He himself creates, and granted to you sons for choice?</a:t>
            </a:r>
          </a:p>
        </p:txBody>
      </p:sp>
      <p:sp>
        <p:nvSpPr>
          <p:cNvPr id="3" name="TextBox 2">
            <a:extLst>
              <a:ext uri="{FF2B5EF4-FFF2-40B4-BE49-F238E27FC236}">
                <a16:creationId xmlns:a16="http://schemas.microsoft.com/office/drawing/2014/main" id="{7825859A-9017-6BA7-58C3-221EAEB11EE0}"/>
              </a:ext>
            </a:extLst>
          </p:cNvPr>
          <p:cNvSpPr txBox="1"/>
          <p:nvPr/>
        </p:nvSpPr>
        <p:spPr>
          <a:xfrm>
            <a:off x="4792725" y="41692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0164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3D08-7D18-B548-BF2E-1A6455DC8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354AB-2F07-D2F3-F8AD-9E073810B080}"/>
              </a:ext>
            </a:extLst>
          </p:cNvPr>
          <p:cNvSpPr>
            <a:spLocks noGrp="1"/>
          </p:cNvSpPr>
          <p:nvPr>
            <p:ph type="title"/>
          </p:nvPr>
        </p:nvSpPr>
        <p:spPr>
          <a:xfrm>
            <a:off x="1787687" y="1983555"/>
            <a:ext cx="8616626" cy="3450327"/>
          </a:xfrm>
        </p:spPr>
        <p:txBody>
          <a:bodyPr>
            <a:noAutofit/>
          </a:bodyPr>
          <a:lstStyle/>
          <a:p>
            <a:r>
              <a:rPr lang="ar-EG" sz="6000" b="0" dirty="0"/>
              <a:t>وَإِذَا بُشِّرَ أَحَدُهُم بِمَا ضَرَبَ لِلرَّحْمَـٰنِ مَثَلًۭا ظَلَّ وَجْهُهُۥ مُسْوَدًّۭا وَهُوَ كَظِيمٌ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E32DDB-13BD-0F00-7533-2346A090154D}"/>
              </a:ext>
            </a:extLst>
          </p:cNvPr>
          <p:cNvSpPr txBox="1"/>
          <p:nvPr/>
        </p:nvSpPr>
        <p:spPr>
          <a:xfrm>
            <a:off x="1936368" y="4513539"/>
            <a:ext cx="8319264" cy="1015663"/>
          </a:xfrm>
          <a:prstGeom prst="rect">
            <a:avLst/>
          </a:prstGeom>
          <a:noFill/>
        </p:spPr>
        <p:txBody>
          <a:bodyPr wrap="square">
            <a:spAutoFit/>
          </a:bodyPr>
          <a:lstStyle/>
          <a:p>
            <a:pPr algn="ctr" fontAlgn="base"/>
            <a:r>
              <a:rPr lang="en-US" sz="2000" dirty="0"/>
              <a:t>When news is brought to one of them of (the birth of) what he sets up as a likeness to (Allah) Most Gracious, his face darkens, and he is filled with inward grief!</a:t>
            </a:r>
          </a:p>
        </p:txBody>
      </p:sp>
      <p:sp>
        <p:nvSpPr>
          <p:cNvPr id="3" name="TextBox 2">
            <a:extLst>
              <a:ext uri="{FF2B5EF4-FFF2-40B4-BE49-F238E27FC236}">
                <a16:creationId xmlns:a16="http://schemas.microsoft.com/office/drawing/2014/main" id="{8753429D-E047-75A2-6AAC-62ED13217417}"/>
              </a:ext>
            </a:extLst>
          </p:cNvPr>
          <p:cNvSpPr txBox="1"/>
          <p:nvPr/>
        </p:nvSpPr>
        <p:spPr>
          <a:xfrm>
            <a:off x="1713965" y="42057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20713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8767-9301-884E-2B3F-8C7467076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2CD82-64FA-7699-1B66-4020D02A8C22}"/>
              </a:ext>
            </a:extLst>
          </p:cNvPr>
          <p:cNvSpPr>
            <a:spLocks noGrp="1"/>
          </p:cNvSpPr>
          <p:nvPr>
            <p:ph type="title"/>
          </p:nvPr>
        </p:nvSpPr>
        <p:spPr>
          <a:xfrm>
            <a:off x="1787687" y="1983555"/>
            <a:ext cx="8616626" cy="3450327"/>
          </a:xfrm>
        </p:spPr>
        <p:txBody>
          <a:bodyPr>
            <a:noAutofit/>
          </a:bodyPr>
          <a:lstStyle/>
          <a:p>
            <a:r>
              <a:rPr lang="ar-EG" sz="6000" b="0" dirty="0"/>
              <a:t>أَوَمَن يُنَشَّؤُا۟ فِى ٱلْحِلْيَةِ وَهُوَ فِى ٱلْخِصَامِ غَيْرُ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FD5C6A0-9C28-5A13-62EA-3444A771A5EA}"/>
              </a:ext>
            </a:extLst>
          </p:cNvPr>
          <p:cNvSpPr txBox="1"/>
          <p:nvPr/>
        </p:nvSpPr>
        <p:spPr>
          <a:xfrm>
            <a:off x="1936368" y="4619767"/>
            <a:ext cx="8319264" cy="707886"/>
          </a:xfrm>
          <a:prstGeom prst="rect">
            <a:avLst/>
          </a:prstGeom>
          <a:noFill/>
        </p:spPr>
        <p:txBody>
          <a:bodyPr wrap="square">
            <a:spAutoFit/>
          </a:bodyPr>
          <a:lstStyle/>
          <a:p>
            <a:pPr algn="ctr" fontAlgn="base"/>
            <a:r>
              <a:rPr lang="en-US" sz="2000" dirty="0"/>
              <a:t>Is then one brought up among trinkets, and unable to give a clear account in a dispute (to be associated with Allah)?</a:t>
            </a:r>
          </a:p>
        </p:txBody>
      </p:sp>
      <p:sp>
        <p:nvSpPr>
          <p:cNvPr id="3" name="TextBox 2">
            <a:extLst>
              <a:ext uri="{FF2B5EF4-FFF2-40B4-BE49-F238E27FC236}">
                <a16:creationId xmlns:a16="http://schemas.microsoft.com/office/drawing/2014/main" id="{3F8F2284-B901-C0B5-B3EA-167953645453}"/>
              </a:ext>
            </a:extLst>
          </p:cNvPr>
          <p:cNvSpPr txBox="1"/>
          <p:nvPr/>
        </p:nvSpPr>
        <p:spPr>
          <a:xfrm>
            <a:off x="3442097" y="42057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097991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FF61-9F19-A531-FD1C-8DBA29C32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33104-E1FB-435A-D46B-394591DB461A}"/>
              </a:ext>
            </a:extLst>
          </p:cNvPr>
          <p:cNvSpPr>
            <a:spLocks noGrp="1"/>
          </p:cNvSpPr>
          <p:nvPr>
            <p:ph type="title"/>
          </p:nvPr>
        </p:nvSpPr>
        <p:spPr>
          <a:xfrm>
            <a:off x="1787687" y="1790608"/>
            <a:ext cx="8616626" cy="3450327"/>
          </a:xfrm>
        </p:spPr>
        <p:txBody>
          <a:bodyPr>
            <a:noAutofit/>
          </a:bodyPr>
          <a:lstStyle/>
          <a:p>
            <a:r>
              <a:rPr lang="ar-EG" sz="6000" b="0" dirty="0"/>
              <a:t>وَجَعَلُوا۟ ٱلْمَلَـٰٓئِكَةَ ٱلَّذِينَ هُمْ عِبَـٰدُ ٱلرَّحْمَـٰنِ إِنَـٰثًاۚ أَشَهِدُوا۟ خَلْقَهُمْۚ سَتُكْتَبُ شَهَـٰدَتُهُمْ وَيُسْـَٔلُونَ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E894F2E-8E63-3969-6D0B-AB8E9312A162}"/>
              </a:ext>
            </a:extLst>
          </p:cNvPr>
          <p:cNvSpPr txBox="1"/>
          <p:nvPr/>
        </p:nvSpPr>
        <p:spPr>
          <a:xfrm>
            <a:off x="1936368" y="4685443"/>
            <a:ext cx="8319264" cy="1015663"/>
          </a:xfrm>
          <a:prstGeom prst="rect">
            <a:avLst/>
          </a:prstGeom>
          <a:noFill/>
        </p:spPr>
        <p:txBody>
          <a:bodyPr wrap="square">
            <a:spAutoFit/>
          </a:bodyPr>
          <a:lstStyle/>
          <a:p>
            <a:pPr algn="ctr" fontAlgn="base"/>
            <a:r>
              <a:rPr lang="en-US" sz="2000" dirty="0"/>
              <a:t>And they make into females angels who themselves serve Allah. Did they witness their creation? Their evidence will be recorded, and they will be called to account!</a:t>
            </a:r>
          </a:p>
        </p:txBody>
      </p:sp>
      <p:sp>
        <p:nvSpPr>
          <p:cNvPr id="3" name="TextBox 2">
            <a:extLst>
              <a:ext uri="{FF2B5EF4-FFF2-40B4-BE49-F238E27FC236}">
                <a16:creationId xmlns:a16="http://schemas.microsoft.com/office/drawing/2014/main" id="{DD2E4627-1BFA-E18D-8A9E-57A4E2A7EFD5}"/>
              </a:ext>
            </a:extLst>
          </p:cNvPr>
          <p:cNvSpPr txBox="1"/>
          <p:nvPr/>
        </p:nvSpPr>
        <p:spPr>
          <a:xfrm>
            <a:off x="3576320" y="44490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99293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6410-E364-5894-85E7-BC4CA4FE5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5D5D3-EB98-9951-DF81-1CBEB2EC1016}"/>
              </a:ext>
            </a:extLst>
          </p:cNvPr>
          <p:cNvSpPr>
            <a:spLocks noGrp="1"/>
          </p:cNvSpPr>
          <p:nvPr>
            <p:ph type="title"/>
          </p:nvPr>
        </p:nvSpPr>
        <p:spPr>
          <a:xfrm>
            <a:off x="1787687" y="1790608"/>
            <a:ext cx="8616626" cy="3450327"/>
          </a:xfrm>
        </p:spPr>
        <p:txBody>
          <a:bodyPr>
            <a:noAutofit/>
          </a:bodyPr>
          <a:lstStyle/>
          <a:p>
            <a:r>
              <a:rPr lang="ar-EG" sz="6000" b="0" dirty="0"/>
              <a:t>وَقَالُوا۟ لَوْ شَآءَ ٱلرَّحْمَـٰنُ مَا عَبَدْنَـٰهُمۗ مَّا لَهُم بِذَٰلِكَ مِنْ عِلْمٍۖ إِنْ هُمْ إِلَّا يَخْرُصُونَ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C1559B0-E72E-3C41-9051-0915D57583F8}"/>
              </a:ext>
            </a:extLst>
          </p:cNvPr>
          <p:cNvSpPr txBox="1"/>
          <p:nvPr/>
        </p:nvSpPr>
        <p:spPr>
          <a:xfrm>
            <a:off x="1936368" y="4756820"/>
            <a:ext cx="8319264" cy="1015663"/>
          </a:xfrm>
          <a:prstGeom prst="rect">
            <a:avLst/>
          </a:prstGeom>
          <a:noFill/>
        </p:spPr>
        <p:txBody>
          <a:bodyPr wrap="square">
            <a:spAutoFit/>
          </a:bodyPr>
          <a:lstStyle/>
          <a:p>
            <a:pPr algn="ctr" fontAlgn="base"/>
            <a:r>
              <a:rPr lang="en-US" sz="2000" dirty="0"/>
              <a:t>("Ah!") they say, "If it had been the will of (Allah) Most Gracious, we should not have worshipped such (deities)!" Of that they have no knowledge! they do nothing but lie!</a:t>
            </a:r>
          </a:p>
        </p:txBody>
      </p:sp>
      <p:sp>
        <p:nvSpPr>
          <p:cNvPr id="3" name="TextBox 2">
            <a:extLst>
              <a:ext uri="{FF2B5EF4-FFF2-40B4-BE49-F238E27FC236}">
                <a16:creationId xmlns:a16="http://schemas.microsoft.com/office/drawing/2014/main" id="{9007745F-9307-32F5-673E-5E87F8D036CA}"/>
              </a:ext>
            </a:extLst>
          </p:cNvPr>
          <p:cNvSpPr txBox="1"/>
          <p:nvPr/>
        </p:nvSpPr>
        <p:spPr>
          <a:xfrm>
            <a:off x="4390053" y="4390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15097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06906-7B5C-40E4-1285-ED42C3B7C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B9931-35BD-F54A-63CD-1A8B56FC6C0D}"/>
              </a:ext>
            </a:extLst>
          </p:cNvPr>
          <p:cNvSpPr>
            <a:spLocks noGrp="1"/>
          </p:cNvSpPr>
          <p:nvPr>
            <p:ph type="title"/>
          </p:nvPr>
        </p:nvSpPr>
        <p:spPr>
          <a:xfrm>
            <a:off x="1787687" y="2017111"/>
            <a:ext cx="8616626" cy="3450327"/>
          </a:xfrm>
        </p:spPr>
        <p:txBody>
          <a:bodyPr>
            <a:noAutofit/>
          </a:bodyPr>
          <a:lstStyle/>
          <a:p>
            <a:r>
              <a:rPr lang="ar-EG" sz="6000" b="0" dirty="0"/>
              <a:t>أَمْ ءَاتَيْنَـٰهُمْ كِتَـٰبًۭا مِّن قَبْلِهِۦ فَهُم بِهِۦ مُسْتَمْسِكُونَ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8564A9-3011-DF52-A366-990545613A02}"/>
              </a:ext>
            </a:extLst>
          </p:cNvPr>
          <p:cNvSpPr txBox="1"/>
          <p:nvPr/>
        </p:nvSpPr>
        <p:spPr>
          <a:xfrm>
            <a:off x="1936368" y="4505412"/>
            <a:ext cx="8319264" cy="400110"/>
          </a:xfrm>
          <a:prstGeom prst="rect">
            <a:avLst/>
          </a:prstGeom>
          <a:noFill/>
        </p:spPr>
        <p:txBody>
          <a:bodyPr wrap="square">
            <a:spAutoFit/>
          </a:bodyPr>
          <a:lstStyle/>
          <a:p>
            <a:pPr algn="ctr" fontAlgn="base"/>
            <a:r>
              <a:rPr lang="en-US" sz="2000" dirty="0"/>
              <a:t>What! have We given them a Book before this, to which they are holding fast?</a:t>
            </a:r>
          </a:p>
        </p:txBody>
      </p:sp>
      <p:sp>
        <p:nvSpPr>
          <p:cNvPr id="3" name="TextBox 2">
            <a:extLst>
              <a:ext uri="{FF2B5EF4-FFF2-40B4-BE49-F238E27FC236}">
                <a16:creationId xmlns:a16="http://schemas.microsoft.com/office/drawing/2014/main" id="{F59FC576-F9B3-C5E3-DC8E-2705539B9D29}"/>
              </a:ext>
            </a:extLst>
          </p:cNvPr>
          <p:cNvSpPr txBox="1"/>
          <p:nvPr/>
        </p:nvSpPr>
        <p:spPr>
          <a:xfrm>
            <a:off x="4272607" y="422254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8557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C13BB-D220-2F0E-F6C0-BA2FBDF4F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A63F3-B9A6-98F5-1F97-13D67201B72C}"/>
              </a:ext>
            </a:extLst>
          </p:cNvPr>
          <p:cNvSpPr>
            <a:spLocks noGrp="1"/>
          </p:cNvSpPr>
          <p:nvPr>
            <p:ph type="title"/>
          </p:nvPr>
        </p:nvSpPr>
        <p:spPr>
          <a:xfrm>
            <a:off x="1787687" y="1773829"/>
            <a:ext cx="8616626" cy="3450327"/>
          </a:xfrm>
        </p:spPr>
        <p:txBody>
          <a:bodyPr>
            <a:noAutofit/>
          </a:bodyPr>
          <a:lstStyle/>
          <a:p>
            <a:r>
              <a:rPr lang="ar-EG" sz="6000" b="0" dirty="0"/>
              <a:t>قُلْ أَرَءَيْتُمْ إِن كَانَ مِنْ عِندِ ٱللَّهِ ثُمَّ كَفَرْتُم بِهِۦ مَنْ أَضَلُّ مِمَّنْ هُوَ فِى شِقَاقٍۭ بَعِيدٍۢ</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1B81165-89D9-AF98-2312-F602207A2606}"/>
              </a:ext>
            </a:extLst>
          </p:cNvPr>
          <p:cNvSpPr txBox="1"/>
          <p:nvPr/>
        </p:nvSpPr>
        <p:spPr>
          <a:xfrm>
            <a:off x="1936368" y="4937325"/>
            <a:ext cx="8319264" cy="707886"/>
          </a:xfrm>
          <a:prstGeom prst="rect">
            <a:avLst/>
          </a:prstGeom>
          <a:noFill/>
        </p:spPr>
        <p:txBody>
          <a:bodyPr wrap="square">
            <a:spAutoFit/>
          </a:bodyPr>
          <a:lstStyle/>
          <a:p>
            <a:pPr algn="ctr" fontAlgn="base"/>
            <a:r>
              <a:rPr lang="en-US" sz="2000" dirty="0"/>
              <a:t>Say: "See ye if the (Revelation) is (really) from Allah, and yet do ye reject it? Who is more astray than one who is in a schism far (from any purpose)?"</a:t>
            </a:r>
          </a:p>
        </p:txBody>
      </p:sp>
      <p:sp>
        <p:nvSpPr>
          <p:cNvPr id="3" name="TextBox 2">
            <a:extLst>
              <a:ext uri="{FF2B5EF4-FFF2-40B4-BE49-F238E27FC236}">
                <a16:creationId xmlns:a16="http://schemas.microsoft.com/office/drawing/2014/main" id="{928CA5CA-E54D-290A-1336-2012A53264BD}"/>
              </a:ext>
            </a:extLst>
          </p:cNvPr>
          <p:cNvSpPr txBox="1"/>
          <p:nvPr/>
        </p:nvSpPr>
        <p:spPr>
          <a:xfrm>
            <a:off x="4378506" y="43572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08051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AF85-64EA-8B7E-F168-878B3C361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A8F9A-57E8-FD33-E1FD-5F92DF77A9B2}"/>
              </a:ext>
            </a:extLst>
          </p:cNvPr>
          <p:cNvSpPr>
            <a:spLocks noGrp="1"/>
          </p:cNvSpPr>
          <p:nvPr>
            <p:ph type="title"/>
          </p:nvPr>
        </p:nvSpPr>
        <p:spPr>
          <a:xfrm>
            <a:off x="1787687" y="2017111"/>
            <a:ext cx="8616626" cy="3450327"/>
          </a:xfrm>
        </p:spPr>
        <p:txBody>
          <a:bodyPr>
            <a:noAutofit/>
          </a:bodyPr>
          <a:lstStyle/>
          <a:p>
            <a:r>
              <a:rPr lang="ar-EG" sz="6000" b="0" dirty="0"/>
              <a:t>بَلْ قَالُوٓا۟ إِنَّا وَجَدْنَآ ءَابَآءَنَا عَلَىٰٓ أُمَّةٍۢ وَإِنَّا عَلَىٰٓ ءَاثَـٰرِهِم مُّهْتَدُونَ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752897-3B95-35E1-E55C-13C87D6D6386}"/>
              </a:ext>
            </a:extLst>
          </p:cNvPr>
          <p:cNvSpPr txBox="1"/>
          <p:nvPr/>
        </p:nvSpPr>
        <p:spPr>
          <a:xfrm>
            <a:off x="1936368" y="4505412"/>
            <a:ext cx="8319264" cy="707886"/>
          </a:xfrm>
          <a:prstGeom prst="rect">
            <a:avLst/>
          </a:prstGeom>
          <a:noFill/>
        </p:spPr>
        <p:txBody>
          <a:bodyPr wrap="square">
            <a:spAutoFit/>
          </a:bodyPr>
          <a:lstStyle/>
          <a:p>
            <a:pPr algn="ctr" fontAlgn="base"/>
            <a:r>
              <a:rPr lang="en-US" sz="2000" dirty="0"/>
              <a:t>Nay! they say: "We found our fathers following a certain religion, and we do guide ourselves by their footsteps."</a:t>
            </a:r>
          </a:p>
        </p:txBody>
      </p:sp>
      <p:sp>
        <p:nvSpPr>
          <p:cNvPr id="3" name="TextBox 2">
            <a:extLst>
              <a:ext uri="{FF2B5EF4-FFF2-40B4-BE49-F238E27FC236}">
                <a16:creationId xmlns:a16="http://schemas.microsoft.com/office/drawing/2014/main" id="{A058F9FE-C2D7-575B-7DF7-281AB216E4FD}"/>
              </a:ext>
            </a:extLst>
          </p:cNvPr>
          <p:cNvSpPr txBox="1"/>
          <p:nvPr/>
        </p:nvSpPr>
        <p:spPr>
          <a:xfrm>
            <a:off x="2578031" y="42434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505003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71BD-7D7B-4CF3-4EAE-52D40EB88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7E699-BDC8-4C73-AB86-1F86A02790D4}"/>
              </a:ext>
            </a:extLst>
          </p:cNvPr>
          <p:cNvSpPr>
            <a:spLocks noGrp="1"/>
          </p:cNvSpPr>
          <p:nvPr>
            <p:ph type="title"/>
          </p:nvPr>
        </p:nvSpPr>
        <p:spPr>
          <a:xfrm>
            <a:off x="1787687" y="1782219"/>
            <a:ext cx="8616626" cy="3450327"/>
          </a:xfrm>
        </p:spPr>
        <p:txBody>
          <a:bodyPr>
            <a:noAutofit/>
          </a:bodyPr>
          <a:lstStyle/>
          <a:p>
            <a:r>
              <a:rPr lang="ar-EG" sz="5400" b="0" dirty="0"/>
              <a:t>وَكَذَٰلِكَ مَآ أَرْسَلْنَا مِن قَبْلِكَ فِى قَرْيَةٍۢ مِّن نَّذِيرٍ إِلَّا قَالَ مُتْرَفُوهَآ إِنَّا وَجَدْنَآ ءَابَآءَنَا عَلَىٰٓ أُمَّةٍۢ وَإِنَّا عَلَىٰٓ ءَاثَـٰرِهِم مُّقْتَدُونَ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4A8487E-6A96-B56A-CEA2-7F50CCCAFD2D}"/>
              </a:ext>
            </a:extLst>
          </p:cNvPr>
          <p:cNvSpPr txBox="1"/>
          <p:nvPr/>
        </p:nvSpPr>
        <p:spPr>
          <a:xfrm>
            <a:off x="1936368" y="4580702"/>
            <a:ext cx="8319264" cy="1015663"/>
          </a:xfrm>
          <a:prstGeom prst="rect">
            <a:avLst/>
          </a:prstGeom>
          <a:noFill/>
        </p:spPr>
        <p:txBody>
          <a:bodyPr wrap="square">
            <a:spAutoFit/>
          </a:bodyPr>
          <a:lstStyle/>
          <a:p>
            <a:pPr algn="ctr" fontAlgn="base"/>
            <a:r>
              <a:rPr lang="en-US" sz="2000" dirty="0"/>
              <a:t>Just in the same way, whenever We sent a Warner before thee to any people, the wealthy ones among them said: "We found our fathers following a certain religion, and we will certainly follow in their footsteps."</a:t>
            </a:r>
          </a:p>
        </p:txBody>
      </p:sp>
      <p:sp>
        <p:nvSpPr>
          <p:cNvPr id="3" name="TextBox 2">
            <a:extLst>
              <a:ext uri="{FF2B5EF4-FFF2-40B4-BE49-F238E27FC236}">
                <a16:creationId xmlns:a16="http://schemas.microsoft.com/office/drawing/2014/main" id="{870AC7B1-0980-25D7-C207-C43B65E25C4A}"/>
              </a:ext>
            </a:extLst>
          </p:cNvPr>
          <p:cNvSpPr txBox="1"/>
          <p:nvPr/>
        </p:nvSpPr>
        <p:spPr>
          <a:xfrm>
            <a:off x="1936368" y="42685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741760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3ED8-910C-1C29-E7AA-7821CA956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239C9-AD77-8843-E8F4-97390BD5A302}"/>
              </a:ext>
            </a:extLst>
          </p:cNvPr>
          <p:cNvSpPr>
            <a:spLocks noGrp="1"/>
          </p:cNvSpPr>
          <p:nvPr>
            <p:ph type="title"/>
          </p:nvPr>
        </p:nvSpPr>
        <p:spPr>
          <a:xfrm>
            <a:off x="1787688" y="1807386"/>
            <a:ext cx="8616626" cy="3450327"/>
          </a:xfrm>
        </p:spPr>
        <p:txBody>
          <a:bodyPr>
            <a:noAutofit/>
          </a:bodyPr>
          <a:lstStyle/>
          <a:p>
            <a:r>
              <a:rPr lang="ar-EG" sz="5400" b="0" dirty="0"/>
              <a:t>قَـٰلَ أَوَلَوْ جِئْتُكُم بِأَهْدَىٰ مِمَّا وَجَدتُّمْ عَلَيْهِ ءَابَآءَكُمْۖ قَالُوٓا۟ إِنَّا بِمَآ أُرْسِلْتُم بِهِۦ كَـٰفِرُونَ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30F7FA-AA26-02F6-AAB7-EF1E416535CB}"/>
              </a:ext>
            </a:extLst>
          </p:cNvPr>
          <p:cNvSpPr txBox="1"/>
          <p:nvPr/>
        </p:nvSpPr>
        <p:spPr>
          <a:xfrm>
            <a:off x="1936368" y="4284903"/>
            <a:ext cx="8319264" cy="1015663"/>
          </a:xfrm>
          <a:prstGeom prst="rect">
            <a:avLst/>
          </a:prstGeom>
          <a:noFill/>
        </p:spPr>
        <p:txBody>
          <a:bodyPr wrap="square">
            <a:spAutoFit/>
          </a:bodyPr>
          <a:lstStyle/>
          <a:p>
            <a:pPr algn="ctr" fontAlgn="base"/>
            <a:r>
              <a:rPr lang="en-US" sz="2000" dirty="0"/>
              <a:t>He said: "What! Even if I brought you better guidance than that which ye found your fathers following?" They said: "For us, we deny that ye (prophets) are sent (on a mission at all)."</a:t>
            </a:r>
          </a:p>
        </p:txBody>
      </p:sp>
      <p:sp>
        <p:nvSpPr>
          <p:cNvPr id="3" name="TextBox 2">
            <a:extLst>
              <a:ext uri="{FF2B5EF4-FFF2-40B4-BE49-F238E27FC236}">
                <a16:creationId xmlns:a16="http://schemas.microsoft.com/office/drawing/2014/main" id="{E2887503-18D3-3327-EE5E-AA5D841841A9}"/>
              </a:ext>
            </a:extLst>
          </p:cNvPr>
          <p:cNvSpPr txBox="1"/>
          <p:nvPr/>
        </p:nvSpPr>
        <p:spPr>
          <a:xfrm>
            <a:off x="1594200" y="395136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36712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429E6-EE3A-6B86-34A1-CB4D3CCED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99D47-1CEA-DB6F-29D3-E345B8168AB5}"/>
              </a:ext>
            </a:extLst>
          </p:cNvPr>
          <p:cNvSpPr>
            <a:spLocks noGrp="1"/>
          </p:cNvSpPr>
          <p:nvPr>
            <p:ph type="title"/>
          </p:nvPr>
        </p:nvSpPr>
        <p:spPr>
          <a:xfrm>
            <a:off x="1787688" y="1916442"/>
            <a:ext cx="8616626" cy="3450327"/>
          </a:xfrm>
        </p:spPr>
        <p:txBody>
          <a:bodyPr>
            <a:noAutofit/>
          </a:bodyPr>
          <a:lstStyle/>
          <a:p>
            <a:r>
              <a:rPr lang="ar-EG" sz="6000" b="0" dirty="0"/>
              <a:t>فَٱنتَقَمْنَا مِنْهُمْ ۖ فَٱنظُرْ كَيْفَ كَانَ عَـٰقِبَةُ ٱلْمُكَذِّبِينَ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32BBD8-C32C-B4DF-32B6-616E1BBABDBC}"/>
              </a:ext>
            </a:extLst>
          </p:cNvPr>
          <p:cNvSpPr txBox="1"/>
          <p:nvPr/>
        </p:nvSpPr>
        <p:spPr>
          <a:xfrm>
            <a:off x="1936368" y="4393959"/>
            <a:ext cx="8319264" cy="707886"/>
          </a:xfrm>
          <a:prstGeom prst="rect">
            <a:avLst/>
          </a:prstGeom>
          <a:noFill/>
        </p:spPr>
        <p:txBody>
          <a:bodyPr wrap="square">
            <a:spAutoFit/>
          </a:bodyPr>
          <a:lstStyle/>
          <a:p>
            <a:pPr algn="ctr" fontAlgn="base"/>
            <a:r>
              <a:rPr lang="en-US" sz="2000" dirty="0"/>
              <a:t>So We exacted retribution from them: now see what was the end of those who rejected (Truth)!</a:t>
            </a:r>
          </a:p>
        </p:txBody>
      </p:sp>
      <p:sp>
        <p:nvSpPr>
          <p:cNvPr id="3" name="TextBox 2">
            <a:extLst>
              <a:ext uri="{FF2B5EF4-FFF2-40B4-BE49-F238E27FC236}">
                <a16:creationId xmlns:a16="http://schemas.microsoft.com/office/drawing/2014/main" id="{CB946504-B7B0-2F8C-7B27-E236B296E06B}"/>
              </a:ext>
            </a:extLst>
          </p:cNvPr>
          <p:cNvSpPr txBox="1"/>
          <p:nvPr/>
        </p:nvSpPr>
        <p:spPr>
          <a:xfrm>
            <a:off x="4572291" y="408618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71118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F9AE-5013-0159-4DE8-290CEEAED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8126A-6012-CA85-47BF-006A74219A59}"/>
              </a:ext>
            </a:extLst>
          </p:cNvPr>
          <p:cNvSpPr>
            <a:spLocks noGrp="1"/>
          </p:cNvSpPr>
          <p:nvPr>
            <p:ph type="title"/>
          </p:nvPr>
        </p:nvSpPr>
        <p:spPr>
          <a:xfrm>
            <a:off x="1787688" y="1941609"/>
            <a:ext cx="8616626" cy="3450327"/>
          </a:xfrm>
        </p:spPr>
        <p:txBody>
          <a:bodyPr>
            <a:noAutofit/>
          </a:bodyPr>
          <a:lstStyle/>
          <a:p>
            <a:r>
              <a:rPr lang="ar-EG" sz="6000" b="0" dirty="0"/>
              <a:t>وَإِذْ قَالَ إِبْرَٰهِيمُ لِأَبِيهِ وَقَوْمِهِۦٓ إِنَّنِى بَرَآءٌۭ مِّمَّا تَعْبُدُونَ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8A16359-CB2D-F0AA-3A3A-8734C8756E95}"/>
              </a:ext>
            </a:extLst>
          </p:cNvPr>
          <p:cNvSpPr txBox="1"/>
          <p:nvPr/>
        </p:nvSpPr>
        <p:spPr>
          <a:xfrm>
            <a:off x="1936368" y="4468927"/>
            <a:ext cx="8319264" cy="707886"/>
          </a:xfrm>
          <a:prstGeom prst="rect">
            <a:avLst/>
          </a:prstGeom>
          <a:noFill/>
        </p:spPr>
        <p:txBody>
          <a:bodyPr wrap="square">
            <a:spAutoFit/>
          </a:bodyPr>
          <a:lstStyle/>
          <a:p>
            <a:pPr algn="ctr" fontAlgn="base"/>
            <a:r>
              <a:rPr lang="en-US" sz="2000" dirty="0"/>
              <a:t>Behold! Abraham said to his father and his people: "I do indeed clear myself of what ye worship:</a:t>
            </a:r>
          </a:p>
        </p:txBody>
      </p:sp>
      <p:sp>
        <p:nvSpPr>
          <p:cNvPr id="3" name="TextBox 2">
            <a:extLst>
              <a:ext uri="{FF2B5EF4-FFF2-40B4-BE49-F238E27FC236}">
                <a16:creationId xmlns:a16="http://schemas.microsoft.com/office/drawing/2014/main" id="{CCFD5252-58ED-44B9-AAE9-201742FB1A47}"/>
              </a:ext>
            </a:extLst>
          </p:cNvPr>
          <p:cNvSpPr txBox="1"/>
          <p:nvPr/>
        </p:nvSpPr>
        <p:spPr>
          <a:xfrm>
            <a:off x="3607557" y="41346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020518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34E8-BD8C-6B8C-D6E2-2A1257DD9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CA274-7A0B-0841-4B1B-20FB8A4587A3}"/>
              </a:ext>
            </a:extLst>
          </p:cNvPr>
          <p:cNvSpPr>
            <a:spLocks noGrp="1"/>
          </p:cNvSpPr>
          <p:nvPr>
            <p:ph type="title"/>
          </p:nvPr>
        </p:nvSpPr>
        <p:spPr>
          <a:xfrm>
            <a:off x="1787688" y="2017110"/>
            <a:ext cx="8616626" cy="3450327"/>
          </a:xfrm>
        </p:spPr>
        <p:txBody>
          <a:bodyPr>
            <a:noAutofit/>
          </a:bodyPr>
          <a:lstStyle/>
          <a:p>
            <a:r>
              <a:rPr lang="ar-EG" sz="6000" b="0" dirty="0"/>
              <a:t>إِلَّا ٱلَّذِى فَطَرَنِى فَإِنَّهُۥ سَيَهْدِينِ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30287A-D768-0581-EA06-48C867AF62F0}"/>
              </a:ext>
            </a:extLst>
          </p:cNvPr>
          <p:cNvSpPr txBox="1"/>
          <p:nvPr/>
        </p:nvSpPr>
        <p:spPr>
          <a:xfrm>
            <a:off x="1936368" y="4174154"/>
            <a:ext cx="8319264" cy="400110"/>
          </a:xfrm>
          <a:prstGeom prst="rect">
            <a:avLst/>
          </a:prstGeom>
          <a:noFill/>
        </p:spPr>
        <p:txBody>
          <a:bodyPr wrap="square">
            <a:spAutoFit/>
          </a:bodyPr>
          <a:lstStyle/>
          <a:p>
            <a:pPr algn="ctr" fontAlgn="base"/>
            <a:r>
              <a:rPr lang="en-US" sz="2000" dirty="0"/>
              <a:t>"(I worship) only Him Who made me, and He will certainly guide me."</a:t>
            </a:r>
          </a:p>
        </p:txBody>
      </p:sp>
      <p:sp>
        <p:nvSpPr>
          <p:cNvPr id="3" name="TextBox 2">
            <a:extLst>
              <a:ext uri="{FF2B5EF4-FFF2-40B4-BE49-F238E27FC236}">
                <a16:creationId xmlns:a16="http://schemas.microsoft.com/office/drawing/2014/main" id="{3DFA7BF3-DB35-BEC3-95B7-51459C6F38EE}"/>
              </a:ext>
            </a:extLst>
          </p:cNvPr>
          <p:cNvSpPr txBox="1"/>
          <p:nvPr/>
        </p:nvSpPr>
        <p:spPr>
          <a:xfrm>
            <a:off x="2248541" y="377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3785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64AB-CD73-D705-24BD-E1195B5E9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7C716-3F6B-FDFD-11D2-D98DAC430D2A}"/>
              </a:ext>
            </a:extLst>
          </p:cNvPr>
          <p:cNvSpPr>
            <a:spLocks noGrp="1"/>
          </p:cNvSpPr>
          <p:nvPr>
            <p:ph type="title"/>
          </p:nvPr>
        </p:nvSpPr>
        <p:spPr>
          <a:xfrm>
            <a:off x="1787688" y="2084222"/>
            <a:ext cx="8616626" cy="3450327"/>
          </a:xfrm>
        </p:spPr>
        <p:txBody>
          <a:bodyPr>
            <a:noAutofit/>
          </a:bodyPr>
          <a:lstStyle/>
          <a:p>
            <a:r>
              <a:rPr lang="ar-EG" sz="6000" b="0" dirty="0"/>
              <a:t>وَجَعَلَهَا كَلِمَةًۢ بَاقِيَةًۭ فِى عَقِبِهِۦ لَعَلَّهُمْ يَرْجِعُونَ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DAE47C-A72D-68B9-8C94-7B763A69238B}"/>
              </a:ext>
            </a:extLst>
          </p:cNvPr>
          <p:cNvSpPr txBox="1"/>
          <p:nvPr/>
        </p:nvSpPr>
        <p:spPr>
          <a:xfrm>
            <a:off x="1936368" y="4560047"/>
            <a:ext cx="8319264" cy="707886"/>
          </a:xfrm>
          <a:prstGeom prst="rect">
            <a:avLst/>
          </a:prstGeom>
          <a:noFill/>
        </p:spPr>
        <p:txBody>
          <a:bodyPr wrap="square">
            <a:spAutoFit/>
          </a:bodyPr>
          <a:lstStyle/>
          <a:p>
            <a:pPr algn="ctr" fontAlgn="base"/>
            <a:r>
              <a:rPr lang="en-US" sz="2000" dirty="0"/>
              <a:t>And he left it as a Word to endure among those who came after him, that they may turn back (to Allah).</a:t>
            </a:r>
          </a:p>
        </p:txBody>
      </p:sp>
      <p:sp>
        <p:nvSpPr>
          <p:cNvPr id="3" name="TextBox 2">
            <a:extLst>
              <a:ext uri="{FF2B5EF4-FFF2-40B4-BE49-F238E27FC236}">
                <a16:creationId xmlns:a16="http://schemas.microsoft.com/office/drawing/2014/main" id="{9E5BB262-DDB3-9047-3439-BB8688BCBB33}"/>
              </a:ext>
            </a:extLst>
          </p:cNvPr>
          <p:cNvSpPr txBox="1"/>
          <p:nvPr/>
        </p:nvSpPr>
        <p:spPr>
          <a:xfrm>
            <a:off x="4597458" y="43318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12212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27082-DEE3-C326-DEFA-37B2650C9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30B74-FC83-AA44-3253-8E5F2932E956}"/>
              </a:ext>
            </a:extLst>
          </p:cNvPr>
          <p:cNvSpPr>
            <a:spLocks noGrp="1"/>
          </p:cNvSpPr>
          <p:nvPr>
            <p:ph type="title"/>
          </p:nvPr>
        </p:nvSpPr>
        <p:spPr>
          <a:xfrm>
            <a:off x="1787687" y="1924831"/>
            <a:ext cx="8616626" cy="3450327"/>
          </a:xfrm>
        </p:spPr>
        <p:txBody>
          <a:bodyPr>
            <a:noAutofit/>
          </a:bodyPr>
          <a:lstStyle/>
          <a:p>
            <a:r>
              <a:rPr lang="ar-EG" sz="6000" b="0" dirty="0"/>
              <a:t>بَلْ مَتَّعْتُ هَـٰٓؤُلَآءِ وَءَابَآءَهُمْ حَتَّىٰ جَآءَهُمُ ٱلْحَقُّ وَرَسُولٌۭ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8B6F416-7AA8-4CC5-6DCF-6A7800F2E2F7}"/>
              </a:ext>
            </a:extLst>
          </p:cNvPr>
          <p:cNvSpPr txBox="1"/>
          <p:nvPr/>
        </p:nvSpPr>
        <p:spPr>
          <a:xfrm>
            <a:off x="1936367" y="4554544"/>
            <a:ext cx="8319264" cy="707886"/>
          </a:xfrm>
          <a:prstGeom prst="rect">
            <a:avLst/>
          </a:prstGeom>
          <a:noFill/>
        </p:spPr>
        <p:txBody>
          <a:bodyPr wrap="square">
            <a:spAutoFit/>
          </a:bodyPr>
          <a:lstStyle/>
          <a:p>
            <a:pPr algn="ctr" fontAlgn="base"/>
            <a:r>
              <a:rPr lang="en-US" sz="2000" dirty="0"/>
              <a:t>Yea, I have given the good things of this life to these (men) and their fathers, until the Truth has come to them, and a messenger making things clear.</a:t>
            </a:r>
          </a:p>
        </p:txBody>
      </p:sp>
      <p:sp>
        <p:nvSpPr>
          <p:cNvPr id="3" name="TextBox 2">
            <a:extLst>
              <a:ext uri="{FF2B5EF4-FFF2-40B4-BE49-F238E27FC236}">
                <a16:creationId xmlns:a16="http://schemas.microsoft.com/office/drawing/2014/main" id="{A46B2646-C8F1-3323-FEA7-4F36161BAAD9}"/>
              </a:ext>
            </a:extLst>
          </p:cNvPr>
          <p:cNvSpPr txBox="1"/>
          <p:nvPr/>
        </p:nvSpPr>
        <p:spPr>
          <a:xfrm>
            <a:off x="2466654" y="41340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127040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0E33-8EEF-88E9-A4C5-E26278BBA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8F5D7-6D98-DE30-CB9C-AB6BC7AB9879}"/>
              </a:ext>
            </a:extLst>
          </p:cNvPr>
          <p:cNvSpPr>
            <a:spLocks noGrp="1"/>
          </p:cNvSpPr>
          <p:nvPr>
            <p:ph type="title"/>
          </p:nvPr>
        </p:nvSpPr>
        <p:spPr>
          <a:xfrm>
            <a:off x="1787687" y="1975165"/>
            <a:ext cx="8616626" cy="3450327"/>
          </a:xfrm>
        </p:spPr>
        <p:txBody>
          <a:bodyPr>
            <a:noAutofit/>
          </a:bodyPr>
          <a:lstStyle/>
          <a:p>
            <a:r>
              <a:rPr lang="ar-EG" sz="6000" b="0" dirty="0"/>
              <a:t>وَلَمَّا جَآءَهُمُ ٱلْحَقُّ قَالُوا۟ هَـٰذَا سِحْرٌۭ وَإِنَّا بِهِۦ كَـٰفِرُونَ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798AB99-0651-1AD6-57D0-688CB649E452}"/>
              </a:ext>
            </a:extLst>
          </p:cNvPr>
          <p:cNvSpPr txBox="1"/>
          <p:nvPr/>
        </p:nvSpPr>
        <p:spPr>
          <a:xfrm>
            <a:off x="1936368" y="4492150"/>
            <a:ext cx="8319264" cy="707886"/>
          </a:xfrm>
          <a:prstGeom prst="rect">
            <a:avLst/>
          </a:prstGeom>
          <a:noFill/>
        </p:spPr>
        <p:txBody>
          <a:bodyPr wrap="square">
            <a:spAutoFit/>
          </a:bodyPr>
          <a:lstStyle/>
          <a:p>
            <a:pPr algn="ctr" fontAlgn="base"/>
            <a:r>
              <a:rPr lang="en-US" sz="2000" dirty="0"/>
              <a:t>But when the Truth came to them, they said: "This is sorcery, and we do reject it."</a:t>
            </a:r>
          </a:p>
        </p:txBody>
      </p:sp>
      <p:sp>
        <p:nvSpPr>
          <p:cNvPr id="3" name="TextBox 2">
            <a:extLst>
              <a:ext uri="{FF2B5EF4-FFF2-40B4-BE49-F238E27FC236}">
                <a16:creationId xmlns:a16="http://schemas.microsoft.com/office/drawing/2014/main" id="{B003FF54-77ED-B66A-B289-C32BBD0ED96B}"/>
              </a:ext>
            </a:extLst>
          </p:cNvPr>
          <p:cNvSpPr txBox="1"/>
          <p:nvPr/>
        </p:nvSpPr>
        <p:spPr>
          <a:xfrm>
            <a:off x="3867615" y="4184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223841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294FF-A2E7-CF6B-6705-3F7F26633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19E34-BACB-A5D4-E855-029BACEC1D86}"/>
              </a:ext>
            </a:extLst>
          </p:cNvPr>
          <p:cNvSpPr>
            <a:spLocks noGrp="1"/>
          </p:cNvSpPr>
          <p:nvPr>
            <p:ph type="title"/>
          </p:nvPr>
        </p:nvSpPr>
        <p:spPr>
          <a:xfrm>
            <a:off x="1787687" y="1975165"/>
            <a:ext cx="8616626" cy="3450327"/>
          </a:xfrm>
        </p:spPr>
        <p:txBody>
          <a:bodyPr>
            <a:noAutofit/>
          </a:bodyPr>
          <a:lstStyle/>
          <a:p>
            <a:r>
              <a:rPr lang="ar-EG" sz="6000" b="0" dirty="0"/>
              <a:t>وَقَالُوا۟ لَوْلَا نُزِّلَ هَـٰذَا ٱلْقُرْءَانُ عَلَىٰ رَجُلٍۢ مِّنَ ٱلْقَرْيَتَيْنِ 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AADEA2D-FAE9-D26C-8B3A-B72F21C1A8AB}"/>
              </a:ext>
            </a:extLst>
          </p:cNvPr>
          <p:cNvSpPr txBox="1"/>
          <p:nvPr/>
        </p:nvSpPr>
        <p:spPr>
          <a:xfrm>
            <a:off x="1936368" y="4574471"/>
            <a:ext cx="8319264" cy="707886"/>
          </a:xfrm>
          <a:prstGeom prst="rect">
            <a:avLst/>
          </a:prstGeom>
          <a:noFill/>
        </p:spPr>
        <p:txBody>
          <a:bodyPr wrap="square">
            <a:spAutoFit/>
          </a:bodyPr>
          <a:lstStyle/>
          <a:p>
            <a:pPr algn="ctr" fontAlgn="base"/>
            <a:r>
              <a:rPr lang="en-US" sz="2000" dirty="0"/>
              <a:t>Also, they say: "Why is not this Qur'an sent down to some leading man in either of the two (chief) cities?"</a:t>
            </a:r>
          </a:p>
        </p:txBody>
      </p:sp>
      <p:sp>
        <p:nvSpPr>
          <p:cNvPr id="3" name="TextBox 2">
            <a:extLst>
              <a:ext uri="{FF2B5EF4-FFF2-40B4-BE49-F238E27FC236}">
                <a16:creationId xmlns:a16="http://schemas.microsoft.com/office/drawing/2014/main" id="{F3EB4E57-5D42-182B-2100-F7D096A14968}"/>
              </a:ext>
            </a:extLst>
          </p:cNvPr>
          <p:cNvSpPr txBox="1"/>
          <p:nvPr/>
        </p:nvSpPr>
        <p:spPr>
          <a:xfrm>
            <a:off x="2760268" y="426669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137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24</Template>
  <TotalTime>511</TotalTime>
  <Words>10664</Words>
  <Application>Microsoft Office PowerPoint</Application>
  <PresentationFormat>Widescreen</PresentationFormat>
  <Paragraphs>990</Paragraphs>
  <Slides>253</Slides>
  <Notes>246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253</vt:i4>
      </vt:variant>
    </vt:vector>
  </HeadingPairs>
  <TitlesOfParts>
    <vt:vector size="259" baseType="lpstr">
      <vt:lpstr>Arial</vt:lpstr>
      <vt:lpstr>Arial Black</vt:lpstr>
      <vt:lpstr>Calibri</vt:lpstr>
      <vt:lpstr>Calibri Light</vt:lpstr>
      <vt:lpstr>KFGQPC Uthman Taha Naskh</vt:lpstr>
      <vt:lpstr>Office Theme</vt:lpstr>
      <vt:lpstr>PowerPoint Presentation</vt:lpstr>
      <vt:lpstr>أَعُوْذُ بِاللّٰهِ مِنَ الشَّيْطٰانِ الرَّجِيْمِ</vt:lpstr>
      <vt:lpstr>سورة فصلت بِسْمِ ٱللَّهِ ٱلرَّحْمَـٰنِ ٱلرَّحِيمِ</vt:lpstr>
      <vt:lpstr>إِلَيْهِ يُرَدُّ عِلْمُ ٱلسَّاعَةِ ۚ وَمَا تَخْرُجُ مِن ثَمَرَٰتٍۢ مِّنْ أَكْمَامِهَا وَمَا تَحْمِلُ مِنْ أُنثَىٰ وَلَا تَضَعُ إِلَّا بِعِلْمِهِۦ ۚ وَيَوْمَ يُنَادِيهِمْ أَيْنَ شُرَكَآءِى قَالُوٓا۟ ءَاذَنَّـٰكَ مَا مِنَّا مِن شَهِيدٍۢ</vt:lpstr>
      <vt:lpstr>وَضَلَّ عَنْهُم مَّا كَانُوا۟ يَدْعُونَ مِن قَبْلُۖ وَظَنُّوا۟ مَا لَهُم مِّن مَّحِيصٍۢ</vt:lpstr>
      <vt:lpstr>لَّا يَسْـَٔمُ ٱلْإِنسَـٰنُ مِن دُعَآءِ ٱلْخَيْرِ وَإِن مَّسَّهُ ٱلشَّرُّ فَيَـُٔوسٌۭ قَنُوطٌۭ</vt:lpstr>
      <vt:lpstr>وَلَئِنْ أَذَقْنَـٰهُ رَحْمَةًۭ مِّنَّا مِنۢ بَعْدِ ضَرَّآءَ مَسَّتْهُ لَيَقُولَنَّ هَـٰذَا لِى وَمَآ أَظُنُّ ٱلسَّاعَةَ قَآئِمَةًۭ وَلَئِن رُّجِعْتُ إِلَىٰ رَبِّىٓ إِنَّ لِى عِندَهُۥ لَلْحُسْنَىٰ ۚ فَلَنُنَبِّئَنَّ ٱلَّذِينَ كَفَرُوا۟ بِمَا عَمِلُوا۟ وَلَنُذِيقَنَّهُم مِّنْ عَذَابٍ غَلِيظٍۢ</vt:lpstr>
      <vt:lpstr>وَإِذَآ أَنْعَمْنَا عَلَى ٱلْإِنسَـٰنِ أَعْرَضَ وَنَـَٔا بِجَانِبِهِۦ وَإِذَا مَسَّهُ ٱلشَّرُّ فَذُو دُعَآءٍ عَرِيضٍۢ</vt:lpstr>
      <vt:lpstr>قُلْ أَرَءَيْتُمْ إِن كَانَ مِنْ عِندِ ٱللَّهِ ثُمَّ كَفَرْتُم بِهِۦ مَنْ أَضَلُّ مِمَّنْ هُوَ فِى شِقَاقٍۭ بَعِيدٍۢ</vt:lpstr>
      <vt:lpstr>سَنُرِيهِمْ ءَايَـٰتِنَا فِى ٱلْـَٔافَاقِ وَفِىٓ أَنفُسِهِمْ حَتَّىٰ يَتَبَيَّنَ لَهُمْ أَنَّهُ ٱلْحَقُّ ۗ أَوَلَمْ يَكْفِ بِرَبِّكَ أَنَّهُۥ عَلَىٰ كُلِّ شَىْءٍۢ شَهِيدٌ</vt:lpstr>
      <vt:lpstr>أَلَآ إِنَّهُمْ فِى مِرْيَةٍۢ مِّن لِّقَآءِ رَبِّهِمْ ۗ أَلَآ إِنَّهُۥ بِكُلِّ شَىْءٍۢ مُّحِيطٌۢ</vt:lpstr>
      <vt:lpstr>صدقَ اللهُ العليُّ العظيم</vt:lpstr>
      <vt:lpstr>سورة الشورى بِسْمِ ٱللَّهِ ٱلرَّحْمَـٰنِ ٱلرَّحِيمِ</vt:lpstr>
      <vt:lpstr>حمٓ</vt:lpstr>
      <vt:lpstr>عٓسٓقٓ</vt:lpstr>
      <vt:lpstr>كَذَٰلِكَ يُوحِىٓ إِلَيْكَ وَإِلَى ٱلَّذِينَ مِن قَبْلِكَ ٱللَّهُ ٱلْعَزِيزُ ٱلْحَكِيمُ</vt:lpstr>
      <vt:lpstr>لَهُۥ مَا فِى ٱلسَّمَـٰوَٰتِ وَمَا فِى ٱلْأَرْضِۖ وَهُوَ ٱلْعَلِىُّ ٱلْعَظِيمُ</vt:lpstr>
      <vt:lpstr>تَكَادُ ٱلسَّمَـٰوَٰتُ يَتَفَطَّرْنَ مِن فَوْقِهِنَّ ۚ وَٱلْمَلَـٰٓئِكَةُ يُسَبِّحُونَ بِحَمْدِ رَبِّهِمْ وَيَسْتَغْفِرُونَ لِمَن فِى ٱلْأَرْضِۗ أَلَآ إِنَّ ٱللَّهَ هُوَ ٱلْغَفُورُ ٱلرَّحِيمُ</vt:lpstr>
      <vt:lpstr>وَٱلَّذِينَ ٱتَّخَذُوا۟ مِن دُونِهِۦٓ أَوْلِيَآءَ ٱللَّهُ حَفِيظٌ عَلَيْهِمْ وَمَآ أَنتَ عَلَيْهِم بِوَكِيلٍۢ</vt:lpstr>
      <vt:lpstr>وَكَذَٰلِكَ أَوْحَيْنَآ إِلَيْكَ قُرْءَانًا عَرَبِيًّۭا لِّتُنذِرَ أُمَّ ٱلْقُرَىٰ وَمَنْ حَوْلَهَا وَتُنذِرَ يَوْمَ ٱلْجَمْعِ لَا رَيْبَ فِيهِۚ فَرِيقٌۭ فِى ٱلْجَنَّةِ وَفَرِيقٌۭ فِى ٱلسَّعِيرِ</vt:lpstr>
      <vt:lpstr>وَلَوْ شَآءَ ٱللَّهُ لَجَعَلَهُمْ أُمَّةًۭ وَٰحِدَةًۭ وَلَـٰكِن يُدْخِلُ مَن يَشَآءُ فِى رَحْمَتِهِۦ ۚ وَٱلظَّـٰلِمُونَ مَا لَهُم مِّن وَلِىٍّۢ وَلَا نَصِيرٍ</vt:lpstr>
      <vt:lpstr>أَمِ ٱتَّخَذُوا۟ مِن دُونِهِۦٓ أَوْلِيَآءَ ۖ فَٱللَّهُ هُوَ ٱلْوَلِىُّ وَهُوَ يُحْىِ ٱلْمَوْتَىٰ وَهُوَ عَلَىٰ كُلِّ شَىْءٍۢ قَدِيرٌۭ</vt:lpstr>
      <vt:lpstr>وَمَا ٱخْتَلَفْتُمْ فِيهِ مِن شَىْءٍۢ فَحُكْمُهُۥٓ إِلَى ٱللَّهِ ۚ ذَٰلِكُمُ ٱللَّهُ رَبِّى عَلَيْهِ تَوَكَّلْتُ وَإِلَيْهِ أُنِيبُ</vt:lpstr>
      <vt:lpstr>فَاطِرُ ٱلسَّمَـٰوَٰتِ وَٱلْأَرْضِۚ جَعَلَ لَكُم مِّنْ أَنفُسِكُمْ أَزْوَٰجًۭا وَمِنَ ٱلْأَنْعَـٰمِ أَزْوَٰجًۭاۖ يَذْرَؤُكُمْ فِيهِۚ لَيْسَ كَمِثْلِهِۦ شَىْءٌۭ ۖ وَهُوَ ٱلسَّمِيعُ ٱلْبَصِيرُ</vt:lpstr>
      <vt:lpstr>لَهُۥ مَقَالِيدُ ٱلسَّمَـٰوَٰتِ وَٱلْأَرْضِۖ يَبْسُطُ ٱلرِّزْقَ لِمَن يَشَآءُ وَيَقْدِرُ ۚ إِنَّهُۥ بِكُلِّ شَىْءٍ عَلِيمٌۭ</vt:lpstr>
      <vt:lpstr>شَرَعَ لَكُم مِّنَ ٱلدِّينِ مَا وَصَّىٰ بِهِۦ نُوحًۭا وَٱلَّذِىٓ أَوْحَيْنَآ إِلَيْكَ وَمَا وَصَّيْنَا بِهِۦٓ إِبْرَٰهِيمَ وَمُوسَىٰ وَعِيسَىٰٓۖ أَنْ أَقِيمُوا۟ ٱلدِّينَ وَلَا تَتَفَرَّقُوا۟ فِيهِۚ كَبُرَ عَلَى ٱلْمُشْرِكِينَ مَا تَدْعُوهُمْ إِلَيْهِ ۚ ٱللَّهُ يَجْتَبِىٓ إِلَيْهِ مَن يَشَآءُ وَيَهْدِىٓ إِلَيْهِ مَن يُنِيبُ</vt:lpstr>
      <vt:lpstr>وَمَا تَفَرَّقُوٓا۟ إِلَّا مِنۢ بَعْدِ مَا جَآءَهُمُ ٱلْعِلْمُ بَغْيًۢا بَيْنَهُمْۚ وَلَوْلَا كَلِمَةٌۭ سَبَقَتْ مِن رَّبِّكَ إِلَىٰٓ أَجَلٍۢ مُّسَمًّۭى لَّقُضِىَ بَيْنَهُمْۚ وَإِنَّ ٱلَّذِينَ أُورِثُوا۟ ٱلْكِتَـٰبَ مِنۢ بَعْدِهِمْ لَفِى شَكٍّۢ مِّنْهُ مُرِيبٍۢ</vt:lpstr>
      <vt:lpstr>فَلِذَٰلِكَ فَٱدْعُۖ وَٱسْتَقِمْ كَمَآ أُمِرْتَۖ وَلَا تَتَّبِعْ أَهْوَآءَهُمْۖ وَقُلْ ءَامَنتُ بِمَآ أَنزَلَ ٱللَّهُ مِن كِتَـٰبٍۢ ۖ وَأُمِرْتُ لِأَعْدِلَ بَيْنَكُمُۖ ٱللَّهُ رَبُّنَا وَرَبُّكُمْۖ لَنَآ أَعْمَـٰلُنَا وَلَكُمْ أَعْمَـٰلُكُمْۖ لَا حُجَّةَ بَيْنَنَا وَبَيْنَكُمُۖ ٱللَّهُ يَجْمَعُ بَيْنَنَاۖ وَإِلَيْهِ ٱلْمَصِيرُ</vt:lpstr>
      <vt:lpstr>وَٱلَّذِينَ يُحَآجُّونَ فِى ٱللَّهِ مِنۢ بَعْدِ مَا ٱسْتُجِيبَ لَهُۥ حُجَّتُهُمْ دَاحِضَةٌ عِندَ رَبِّهِمْ وَعَلَيْهِمْ غَضَبٌۭ وَلَهُمْ عَذَابٌۭ شَدِيدٌ</vt:lpstr>
      <vt:lpstr>ٱللَّهُ ٱلَّذِىٓ أَنزَلَ ٱلْكِتَـٰبَ بِٱلْحَقِّ وَٱلْمِيزَانَۗ وَمَا يُدْرِيكَ لَعَلَّ ٱلسَّاعَةَ قَرِيبٌۭ</vt:lpstr>
      <vt:lpstr>يَسْتَعْجِلُ بِهَا ٱلَّذِينَ لَا يُؤْمِنُونَ بِهَاۖ وَٱلَّذِينَ ءَامَنُوا۟ مُشْفِقُونَ مِنْهَا وَيَعْلَمُونَ أَنَّهَا ٱلْحَقُّ ۗ أَلَآ إِنَّ ٱلَّذِينَ يُمَارُونَ فِى ٱلسَّاعَةِ لَفِى ضَلَـٰلٍۭ بَعِيدٍ</vt:lpstr>
      <vt:lpstr>ٱللَّهُ لَطِيفٌۢ بِعِبَادِهِۦ يَرْزُقُ مَن يَشَآءُ ۖ وَهُوَ ٱلْقَوِىُّ ٱلْعَزِيزُ</vt:lpstr>
      <vt:lpstr>مَن كَانَ يُرِيدُ حَرْثَ ٱلْـَٔاخِرَةِ نَزِدْ لَهُۥ فِى حَرْثِهِۦ ۖ وَمَن كَانَ يُرِيدُ حَرْثَ ٱلدُّنْيَا نُؤْتِهِۦ مِنْهَا وَمَا لَهُۥ فِى ٱلْـَٔاخِرَةِ مِن نَّصِيبٍ</vt:lpstr>
      <vt:lpstr>أَمْ لَهُمْ شُرَكَـٰٓؤُا۟ شَرَعُوا۟ لَهُم مِّنَ ٱلدِّينِ مَا لَمْ يَأْذَنۢ بِهِ ٱللَّهُۚ وَلَوْلَا كَلِمَةُ ٱلْفَصْلِ لَقُضِىَ بَيْنَهُمْۗ وَإِنَّ ٱلظَّـٰلِمِينَ لَهُمْ عَذَابٌ أَلِيمٌۭ</vt:lpstr>
      <vt:lpstr>تَرَى ٱلظَّـٰلِمِينَ مُشْفِقِينَ مِمَّا كَسَبُوا۟ وَهُوَ وَاقِعٌۢ بِهِمْۗ وَٱلَّذِينَ ءَامَنُوا۟ وَعَمِلُوا۟ ٱلصَّـٰلِحَـٰتِ فِى رَوْضَاتِ ٱلْجَنَّاتِۖ لَهُم مَّا يَشَآءُونَ عِندَ رَبِّهِمْۚ ذَٰلِكَ هُوَ ٱلْفَضْلُ ٱلْكَبِيرُ</vt:lpstr>
      <vt:lpstr>ذَٰلِكَ ٱلَّذِى يُبَشِّرُ ٱللَّهُ عِبَادَهُ ٱلَّذِينَ ءَامَنُوا۟ وَعَمِلُوا۟ ٱلصَّـٰلِحَـٰتِۗ قُل لَّآ أَسْـَٔلُكُمْ عَلَيْهِ أَجْرًا إِلَّا ٱلْمَوَدَّةَ فِى ٱلْقُرْبَىٰۗ وَمَن يَقْتَرِفْ حَسَنَةًۭ نَّزِدْ لَهُۥ فِيهَا حُسْنًاۚ إِنَّ ٱللَّهَ غَفُورٌۭ شَكُورٌ</vt:lpstr>
      <vt:lpstr>أَمْ يَقُولُونَ ٱفْتَرَىٰ عَلَى ٱللَّهِ كَذِبًۭاۖ فَإِن يَشَإِ ٱللَّهُ يَخْتِمْ عَلَىٰ قَلْبِكَۗ وَيَمْحُ ٱللَّهُ ٱلْبَـٰطِلَ وَيُحِقُّ ٱلْحَقَّ بِكَلِمَـٰتِهِۦٓۚ إِنَّهُۥ عَلِيمٌۢ بِذَاتِ ٱلصُّدُورِ</vt:lpstr>
      <vt:lpstr>وَهُوَ ٱلَّذِى يَقْبَلُ ٱلتَّوْبَةَ عَنْ عِبَادِهِۦ وَيَعْفُوا۟ عَنِ ٱلسَّيِّـَٔاتِ وَيَعْلَمُ مَا تَفْعَلُونَ</vt:lpstr>
      <vt:lpstr>وَيَسْتَجِيبُ ٱلَّذِينَ ءَامَنُوا۟ وَعَمِلُوا۟ ٱلصَّـٰلِحَـٰتِ وَيَزِيدُهُم مِّن فَضْلِهِۦ ۚ وَٱلْكَـٰفِرُونَ لَهُمْ عَذَابٌۭ شَدِيدٌۭ</vt:lpstr>
      <vt:lpstr>وَلَوْ بَسَطَ ٱللَّهُ ٱلرِّزْقَ لِعِبَادِهِۦ لَبَغَوْا۟ فِى ٱلْأَرْضِ وَلَـٰكِن يُنَزِّلُ بِقَدَرٍۢ مَّا يَشَآءُ ۚ إِنَّهُۥ بِعِبَادِهِۦ خَبِيرٌۢ بَصِيرٌۭ</vt:lpstr>
      <vt:lpstr>وَهُوَ ٱلَّذِى يُنَزِّلُ ٱلْغَيْثَ مِنۢ بَعْدِ مَا قَنَطُوا۟ وَيَنشُرُ رَحْمَتَهُۥ ۚ وَهُوَ ٱلْوَلِىُّ ٱلْحَمِيدُ</vt:lpstr>
      <vt:lpstr>وَمِنْ ءَايَـٰتِهِۦ خَلْقُ ٱلسَّمَـٰوَٰتِ وَٱلْأَرْضِ وَمَا بَثَّ فِيهِمَا مِن دَآبَّةٍۢ ۚ وَهُوَ عَلَىٰ جَمْعِهِمْ إِذَا يَشَآءُ قَدِيرٌۭ</vt:lpstr>
      <vt:lpstr>وَمَآ أَصَـٰبَكُم مِّن مُّصِيبَةٍۢ فَبِمَا كَسَبَتْ أَيْدِيكُمْ وَيَعْفُوا۟ عَن كَثِيرٍۢ</vt:lpstr>
      <vt:lpstr>وَمَآ أَنتُم بِمُعْجِزِينَ فِى ٱلْأَرْضِۖ وَمَا لَكُم مِّن دُونِ ٱللَّهِ مِن وَلِىٍّۢ وَلَا نَصِيرٍۢ</vt:lpstr>
      <vt:lpstr>وَمِنْ ءَايَـٰتِهِ ٱلْجَوَارِ فِى ٱلْبَحْرِ كَٱلْأَعْلَـٰمِ</vt:lpstr>
      <vt:lpstr>إِن يَشَأْ يُسْكِنِ ٱلرِّيحَ فَيَظْلَلْنَ رَوَاكِدَ عَلَىٰ ظَهْرِهِۦٓ ۚ إِنَّ فِى ذَٰلِكَ لَـَٔايَـٰتٍۢ لِّكُلِّ صَبَّارٍۢ شَكُورٍ</vt:lpstr>
      <vt:lpstr>أَوْ يُوبِقْهُنَّ بِمَا كَسَبُوا۟ وَيَعْفُ عَن كَثِيرٍۢ</vt:lpstr>
      <vt:lpstr>وَيَعْلَمَ ٱلَّذِينَ يُجَـٰدِلُونَ فِىٓ ءَايَـٰتِنَا مَا لَهُم مِّن مَّحِيصٍۢ</vt:lpstr>
      <vt:lpstr>فَمَآ أُوتِيتُم مِّن شَىْءٍۢ فَمَتَـٰعُ ٱلْحَيَوٰةِ ٱلدُّنْيَا ۖ وَمَا عِندَ ٱللَّهِ خَيْرٌۭ وَأَبْقَىٰ لِلَّذِينَ ءَامَنُوا۟ وَعَلَىٰ رَبِّهِمْ يَتَوَكَّلُونَ</vt:lpstr>
      <vt:lpstr>وَٱلَّذِينَ يَجْتَنِبُونَ كَبَـٰٓئِرَ ٱلْإِثْمِ وَٱلْفَوَٰحِشَ وَإِذَا مَا غَضِبُوا۟ هُمْ يَغْفِرُونَ</vt:lpstr>
      <vt:lpstr>وَٱلَّذِينَ ٱسْتَجَابُوا۟ لِرَبِّهِمْ وَأَقَامُوا۟ ٱلصَّلَوٰةَ وَأَمْرُهُمْ شُورَىٰ بَيْنَهُمْ وَمِمَّا رَزَقْنَـٰهُمْ يُنفِقُونَ</vt:lpstr>
      <vt:lpstr>وَٱلَّذِينَ إِذَآ أَصَابَهُمُ ٱلْبَغْىُ هُمْ يَنتَصِرُونَ</vt:lpstr>
      <vt:lpstr>وَجَزَٰٓؤُا۟ سَيِّئَةٍۢ سَيِّئَةٌۭ مِّثْلُهَاۖ فَمَنْ عَفَا وَأَصْلَحَ فَأَجْرُهُۥ عَلَى ٱللَّهِۚ إِنَّهُۥ لَا يُحِبُّ ٱلظَّـٰلِمِينَ</vt:lpstr>
      <vt:lpstr>وَلَمَنِ ٱنتَصَرَ بَعْدَ ظُلْمِهِۦ فَأُو۟لَـٰٓئِكَ مَا عَلَيْهِم مِّن سَبِيلٍ</vt:lpstr>
      <vt:lpstr>إِنَّمَا ٱلسَّبِيلُ عَلَى ٱلَّذِينَ يَظْلِمُونَ ٱلنَّاسَ وَيَبْغُونَ فِى ٱلْأَرْضِ بِغَيْرِ ٱلْحَقِّ ۚ أُو۟لَـٰٓئِكَ لَهُمْ عَذَابٌ أَلِيمٌۭ</vt:lpstr>
      <vt:lpstr>وَلَمَن صَبَرَ وَغَفَرَ إِنَّ ذَٰلِكَ لَمِنْ عَزْمِ ٱلْأُمُورِ</vt:lpstr>
      <vt:lpstr>وَمَن يُضْلِلِ ٱللَّهُ فَمَا لَهُۥ مِن وَلِىٍّۢ مِّنۢ بَعْدِهِۦ ۗ وَتَرَى ٱلظَّـٰلِمِينَ لَمَّا رَأَوُا۟ ٱلْعَذَابَ يَقُولُونَ هَلْ إِلَىٰ مَرَدٍّۢ مِّن سَبِيلٍۢ</vt:lpstr>
      <vt:lpstr>وَتَرَىٰهُمْ يُعْرَضُونَ عَلَيْهَا خَـٰشِعِينَ مِنَ ٱلذُّلِّ يَنظُرُونَ مِن طَرْفٍ خَفِىٍّۢ ۗ وَقَالَ ٱلَّذِينَ ءَامَنُوٓا۟ إِنَّ ٱلْخَـٰسِرِينَ ٱلَّذِينَ خَسِرُوٓا۟ أَنفُسَهُمْ وَأَهْلِيهِمْ يَوْمَ ٱلْقِيَـٰمَةِۗ  أَلَآ إِنَّ ٱلظَّـٰلِمِينَ فِى عَذَابٍۢ مُّقِيمٍۢ</vt:lpstr>
      <vt:lpstr>وَمَا كَانَ لَهُم مِّنْ أَوْلِيَآءَ يَنصُرُونَهُم مِّن دُونِ ٱللَّهِ ۗ وَمَن يُضْلِلِ ٱللَّهُ فَمَا لَهُۥ مِن سَبِيلٍ</vt:lpstr>
      <vt:lpstr>ٱسْتَجِيبُوا۟ لِرَبِّكُم مِّن قَبْلِ أَن يَأْتِىَ يَوْمٌۭ لَّا مَرَدَّ لَهُۥ مِنَ ٱللَّهِۚ مَا لَكُم مِّن مَّلْجَإٍۢ يَوْمَئِذٍۢ وَمَا لَكُم مِّن نَّكِيرٍۢ</vt:lpstr>
      <vt:lpstr>فَإِنْ أَعْرَضُوا۟ فَمَآ أَرْسَلْنَـٰكَ عَلَيْهِمْ حَفِيظًاۖ إِنْ عَلَيْكَ إِلَّا ٱلْبَلَـٰغُۗ وَإِنَّآ إِذَآ أَذَقْنَا ٱلْإِنسَـٰنَ مِنَّا رَحْمَةًۭ فَرِحَ بِهَاۖ وَإِن تُصِبْهُمْ سَيِّئَةٌۢ بِمَا قَدَّمَتْ أَيْدِيهِمْ فَإِنَّ ٱلْإِنسَـٰنَ كَفُورٌۭ</vt:lpstr>
      <vt:lpstr>لِّلَّهِ مُلْكُ ٱلسَّمَـٰوَٰتِ وَٱلْأَرْضِ ۚ يَخْلُقُ مَا يَشَآءُۚ يَهَبُ لِمَن يَشَآءُ إِنَـٰثًۭا وَيَهَبُ لِمَن يَشَآءُ ٱلذُّكُورَ</vt:lpstr>
      <vt:lpstr>أَوْ يُزَوِّجُهُمْ ذُكْرَانًۭا وَإِنَـٰثًۭاۖ وَيَجْعَلُ مَن يَشَآءُ عَقِيمًاۚ إِنَّهُۥ عَلِيمٌۭ قَدِيرٌۭ</vt:lpstr>
      <vt:lpstr>وَمَا كَانَ لِبَشَرٍ أَن يُكَلِّمَهُ ٱللَّهُ إِلَّا وَحْيًا أَوْ مِن وَرَآئِ حِجَابٍ أَوْ يُرْسِلَ رَسُولًۭا فَيُوحِىَ بِإِذْنِهِۦ مَا يَشَآءُۚ إِنَّهُۥ عَلِىٌّ حَكِيمٌۭ</vt:lpstr>
      <vt:lpstr>وَكَذَٰلِكَ أَوْحَيْنَآ إِلَيْكَ رُوحًۭا مِّنْ أَمْرِنَا ۚ مَا كُنتَ تَدْرِى مَا ٱلْكِتَـٰبُ وَلَا ٱلْإِيمَـٰنُ وَلَـٰكِن جَعَلْنَـٰهُ نُورًۭا نَّهْدِى بِهِۦ مَن نَّشَآءُ مِنْ عِبَادِنَا ۚ وَإِنَّكَ لَتَهْدِىٓ إِلَىٰ صِرَٰطٍۢ مُّسْتَقِيمٍۢ</vt:lpstr>
      <vt:lpstr>صِرَٰطِ ٱللَّهِ ٱلَّذِى لَهُۥ مَا فِى ٱلسَّمَـٰوَٰتِ وَمَا فِى ٱلْأَرْضِ ۗ أَلَآ إِلَى ٱللَّهِ تَصِيرُ ٱلْأُمُورُ</vt:lpstr>
      <vt:lpstr>صدقَ اللهُ العليُّ العظيم</vt:lpstr>
      <vt:lpstr>سورة الزخرف بِسْمِ ٱللَّهِ ٱلرَّحْمَـٰنِ ٱلرَّحِيمِ</vt:lpstr>
      <vt:lpstr>حمٓ</vt:lpstr>
      <vt:lpstr>وَٱلْكِتَـٰبِ ٱلْمُبِينِ</vt:lpstr>
      <vt:lpstr>إِنَّا جَعَلْنَـٰهُ قُرْءَٰنًا عَرَبِيًّۭا لَّعَلَّكُمْ تَعْقِلُونَ</vt:lpstr>
      <vt:lpstr>وَإِنَّهُۥ فِىٓ أُمِّ ٱلْكِتَـٰبِ لَدَيْنَا لَعَلِىٌّ حَكِيمٌ</vt:lpstr>
      <vt:lpstr>أَفَنَضْرِبُ عَنكُمُ ٱلذِّكْرَ صَفْحًا أَن كُنتُمْ قَوْمًۭا مُّسْرِفِينَ</vt:lpstr>
      <vt:lpstr>وَكَمْ أَرْسَلْنَا مِن نَّبِىٍّۢ فِى ٱلْأَوَّلِينَ</vt:lpstr>
      <vt:lpstr>وَمَا يَأْتِيهِم مِّن نَّبِىٍّ إِلَّا كَانُوا۟ بِهِۦ يَسْتَهْزِءُونَ</vt:lpstr>
      <vt:lpstr>فَأَهْلَكْنَآ أَشَدَّ مِنْهُم بَطْشًۭا وَمَضَىٰ مَثَلُ ٱلْأَوَّلِينَ</vt:lpstr>
      <vt:lpstr>وَلَئِن سَأَلْتَهُم مَّنْ خَلَقَ ٱلسَّمَـٰوَٰتِ وَٱلْأَرْضَ لَيَقُولُنَّ خَلَقَهُنَّ ٱلْعَزِيزُ ٱلْعَلِيمُ</vt:lpstr>
      <vt:lpstr>ٱلَّذِى جَعَلَ لَكُمُ ٱلْأَرْضَ مَهْدًۭا وَجَعَلَ لَكُمْ فِيهَا سُبُلًۭا لَّعَلَّكُمْ تَهْتَدُونَ</vt:lpstr>
      <vt:lpstr>وَٱلَّذِى نَزَّلَ مِنَ ٱلسَّمَآءِ مَآءًۢ بِقَدَرٍۢ فَأَنشَرْنَا بِهِۦ بَلْدَةًۭ مَّيْتًۭا ۚ كَذَٰلِكَ تُخْرَجُونَ</vt:lpstr>
      <vt:lpstr>وَٱلَّذِى خَلَقَ ٱلْأَزْوَٰجَ كُلَّهَا وَجَعَلَ لَكُم مِّنَ ٱلْفُلْكِ وَٱلْأَنْعَـٰمِ مَا تَرْكَبُونَ</vt:lpstr>
      <vt:lpstr>لِتَسْتَوُۥا۟ عَلَىٰ ظُهُورِهِۦ ثُمَّ تَذْكُرُوا۟ نِعْمَةَ رَبِّكُمْ إِذَا ٱسْتَوَيْتُمْ عَلَيْهِ وَتَقُولُوا۟ سُبْحَـٰنَ ٱلَّذِى سَخَّرَ لَنَا هَـٰذَا وَمَا كُنَّا لَهُۥ مُقْرِنِينَ</vt:lpstr>
      <vt:lpstr>وَإِنَّآ إِلَىٰ رَبِّنَا لَمُنقَلِبُونَ</vt:lpstr>
      <vt:lpstr>وَجَعَلُوا۟ لَهُۥ مِنْ عِبَادِهِۦ جُزْءًاۚ إِنَّ ٱلْإِنسَـٰنَ لَكَفُورٌۭ مُّبِينٌ</vt:lpstr>
      <vt:lpstr>أَمِ ٱتَّخَذَ مِمَّا يَخْلُقُ بَنَاتٍۢ وَأَصْفَىٰكُم بِٱلْبَنِينَ</vt:lpstr>
      <vt:lpstr>وَإِذَا بُشِّرَ أَحَدُهُم بِمَا ضَرَبَ لِلرَّحْمَـٰنِ مَثَلًۭا ظَلَّ وَجْهُهُۥ مُسْوَدًّۭا وَهُوَ كَظِيمٌ</vt:lpstr>
      <vt:lpstr>أَوَمَن يُنَشَّؤُا۟ فِى ٱلْحِلْيَةِ وَهُوَ فِى ٱلْخِصَامِ غَيْرُ مُبِينٍۢ</vt:lpstr>
      <vt:lpstr>وَجَعَلُوا۟ ٱلْمَلَـٰٓئِكَةَ ٱلَّذِينَ هُمْ عِبَـٰدُ ٱلرَّحْمَـٰنِ إِنَـٰثًاۚ أَشَهِدُوا۟ خَلْقَهُمْۚ سَتُكْتَبُ شَهَـٰدَتُهُمْ وَيُسْـَٔلُونَ</vt:lpstr>
      <vt:lpstr>وَقَالُوا۟ لَوْ شَآءَ ٱلرَّحْمَـٰنُ مَا عَبَدْنَـٰهُمۗ مَّا لَهُم بِذَٰلِكَ مِنْ عِلْمٍۖ إِنْ هُمْ إِلَّا يَخْرُصُونَ</vt:lpstr>
      <vt:lpstr>أَمْ ءَاتَيْنَـٰهُمْ كِتَـٰبًۭا مِّن قَبْلِهِۦ فَهُم بِهِۦ مُسْتَمْسِكُونَ</vt:lpstr>
      <vt:lpstr>بَلْ قَالُوٓا۟ إِنَّا وَجَدْنَآ ءَابَآءَنَا عَلَىٰٓ أُمَّةٍۢ وَإِنَّا عَلَىٰٓ ءَاثَـٰرِهِم مُّهْتَدُونَ</vt:lpstr>
      <vt:lpstr>وَكَذَٰلِكَ مَآ أَرْسَلْنَا مِن قَبْلِكَ فِى قَرْيَةٍۢ مِّن نَّذِيرٍ إِلَّا قَالَ مُتْرَفُوهَآ إِنَّا وَجَدْنَآ ءَابَآءَنَا عَلَىٰٓ أُمَّةٍۢ وَإِنَّا عَلَىٰٓ ءَاثَـٰرِهِم مُّقْتَدُونَ</vt:lpstr>
      <vt:lpstr>قَـٰلَ أَوَلَوْ جِئْتُكُم بِأَهْدَىٰ مِمَّا وَجَدتُّمْ عَلَيْهِ ءَابَآءَكُمْۖ قَالُوٓا۟ إِنَّا بِمَآ أُرْسِلْتُم بِهِۦ كَـٰفِرُونَ</vt:lpstr>
      <vt:lpstr>فَٱنتَقَمْنَا مِنْهُمْ ۖ فَٱنظُرْ كَيْفَ كَانَ عَـٰقِبَةُ ٱلْمُكَذِّبِينَ</vt:lpstr>
      <vt:lpstr>وَإِذْ قَالَ إِبْرَٰهِيمُ لِأَبِيهِ وَقَوْمِهِۦٓ إِنَّنِى بَرَآءٌۭ مِّمَّا تَعْبُدُونَ</vt:lpstr>
      <vt:lpstr>إِلَّا ٱلَّذِى فَطَرَنِى فَإِنَّهُۥ سَيَهْدِينِ</vt:lpstr>
      <vt:lpstr>وَجَعَلَهَا كَلِمَةًۢ بَاقِيَةًۭ فِى عَقِبِهِۦ لَعَلَّهُمْ يَرْجِعُونَ</vt:lpstr>
      <vt:lpstr>بَلْ مَتَّعْتُ هَـٰٓؤُلَآءِ وَءَابَآءَهُمْ حَتَّىٰ جَآءَهُمُ ٱلْحَقُّ وَرَسُولٌۭ مُّبِينٌۭ</vt:lpstr>
      <vt:lpstr>وَلَمَّا جَآءَهُمُ ٱلْحَقُّ قَالُوا۟ هَـٰذَا سِحْرٌۭ وَإِنَّا بِهِۦ كَـٰفِرُونَ</vt:lpstr>
      <vt:lpstr>وَقَالُوا۟ لَوْلَا نُزِّلَ هَـٰذَا ٱلْقُرْءَانُ عَلَىٰ رَجُلٍۢ مِّنَ ٱلْقَرْيَتَيْنِ عَظِيمٍ</vt:lpstr>
      <vt:lpstr>أَهُمْ يَقْسِمُونَ رَحْمَتَ رَبِّكَۚ نَحْنُ قَسَمْنَا بَيْنَهُم مَّعِيشَتَهُمْ فِى ٱلْحَيَوٰةِ ٱلدُّنْيَاۚ وَرَفَعْنَا بَعْضَهُمْ فَوْقَ بَعْضٍۢ دَرَجَـٰتٍۢ لِّيَتَّخِذَ بَعْضُهُم بَعْضًۭا سُخْرِيًّۭاۗ وَرَحْمَتُ رَبِّكَ خَيْرٌۭ مِّمَّا يَجْمَعُونَ</vt:lpstr>
      <vt:lpstr>وَلَوْلَآ أَن يَكُونَ ٱلنَّاسُ أُمَّةًۭ وَٰحِدَةًۭ لَّجَعَلْنَا لِمَن يَكْفُرُ بِٱلرَّحْمَـٰنِ لِبُيُوتِهِمْ سُقُفًۭا مِّن فِضَّةٍۢ وَمَعَارِجَ عَلَيْهَا يَظْهَرُونَ</vt:lpstr>
      <vt:lpstr>وَلِبُيُوتِهِمْ أَبْوَٰبًۭا وَسُرُرًا عَلَيْهَا يَتَّكِـُٔونَ</vt:lpstr>
      <vt:lpstr>وَزُخْرُفًۭاۚ وَإِن كُلُّ ذَٰلِكَ لَمَّا مَتَـٰعُ ٱلْحَيَوٰةِ ٱلدُّنْيَا ۚ وَٱلْـَٔاخِرَةُ عِندَ رَبِّكَ لِلْمُتَّقِينَ</vt:lpstr>
      <vt:lpstr>وَمَن يَعْشُ عَن ذِكْرِ ٱلرَّحْمَـٰنِ نُقَيِّضْ لَهُۥ شَيْطَـٰنًۭا فَهُوَ لَهُۥ قَرِينٌۭ</vt:lpstr>
      <vt:lpstr>وَإِنَّهُمْ لَيَصُدُّونَهُمْ عَنِ ٱلسَّبِيلِ وَيَحْسَبُونَ أَنَّهُم مُّهْتَدُونَ</vt:lpstr>
      <vt:lpstr>حَتَّىٰٓ إِذَا جَآءَنَا قَالَ يَـٰلَيْتَ بَيْنِى وَبَيْنَكَ بُعْدَ ٱلْمَشْرِقَيْنِ فَبِئْسَ ٱلْقَرِينُ</vt:lpstr>
      <vt:lpstr>وَلَن يَنفَعَكُمُ ٱلْيَوْمَ إِذ ظَّلَمْتُمْ أَنَّكُمْ فِى ٱلْعَذَابِ مُشْتَرِكُونَ</vt:lpstr>
      <vt:lpstr>أَفَأَنتَ تُسْمِعُ ٱلصُّمَّ أَوْ تَهْدِى ٱلْعُمْىَ وَمَن كَانَ فِى ضَلَـٰلٍۢ مُّبِينٍۢ</vt:lpstr>
      <vt:lpstr>فَإِمَّا نَذْهَبَنَّ بِكَ فَإِنَّا مِنْهُم مُّنتَقِمُونَ</vt:lpstr>
      <vt:lpstr>أَوْ نُرِيَنَّكَ ٱلَّذِى وَعَدْنَـٰهُمْ فَإِنَّا عَلَيْهِم مُّقْتَدِرُونَ</vt:lpstr>
      <vt:lpstr>فَٱسْتَمْسِكْ بِٱلَّذِىٓ أُوحِىَ إِلَيْكَۖ إِنَّكَ عَلَىٰ صِرَٰطٍۢ مُّسْتَقِيمٍۢ</vt:lpstr>
      <vt:lpstr>وَإِنَّهُۥ لَذِكْرٌۭ لَّكَ وَلِقَوْمِكَۖ وَسَوْفَ تُسْـَٔلُونَ</vt:lpstr>
      <vt:lpstr>وَسْـَٔلْ مَنْ أَرْسَلْنَا مِن قَبْلِكَ مِن رُّسُلِنَآ أَجَعَلْنَا مِن دُونِ ٱلرَّحْمَـٰنِ ءَالِهَةًۭ يُعْبَدُونَ</vt:lpstr>
      <vt:lpstr>وَلَقَدْ أَرْسَلْنَا مُوسَىٰ بِـَٔايَـٰتِنَآ إِلَىٰ فِرْعَوْنَ وَمَلَإِي۟هِۦ فَقَالَ إِنِّى رَسُولُ رَبِّ ٱلْعَـٰلَمِينَ</vt:lpstr>
      <vt:lpstr>فَلَمَّا جَآءَهُم بِـَٔايَـٰتِنَآ إِذَا هُم مِّنْهَا يَضْحَكُونَ</vt:lpstr>
      <vt:lpstr>وَمَا نُرِيهِم مِّنْ ءَايَةٍ إِلَّا هِىَ أَكْبَرُ مِنْ أُخْتِهَا ۖ وَأَخَذْنَـٰهُم بِٱلْعَذَابِ لَعَلَّهُمْ يَرْجِعُونَ</vt:lpstr>
      <vt:lpstr>وَقَالُوا۟ يَـٰٓأَيُّهَ ٱلسَّاحِرُ ٱدْعُ لَنَا رَبَّكَ بِمَا عَهِدَ عِندَكَ إِنَّنَا لَمُهْتَدُونَ</vt:lpstr>
      <vt:lpstr>فَلَمَّا كَشَفْنَا عَنْهُمُ ٱلْعَذَابَ إِذَا هُمْ يَنكُثُونَ</vt:lpstr>
      <vt:lpstr>وَنَادَىٰ فِرْعَوْنُ فِى قَوْمِهِۦ قَالَ يَـٰقَوْمِ أَلَيْسَ لِى مُلْكُ مِصْرَ وَهَـٰذِهِ ٱلْأَنْهَـٰرُ تَجْرِى مِن تَحْتِىٓۖ أَفَلَا تُبْصِرُونَ</vt:lpstr>
      <vt:lpstr>أَمْ أَنَا۠ خَيْرٌۭ مِّنْ هَـٰذَا ٱلَّذِى هُوَ مَهِينٌۭ وَلَا يَكَادُ يُبِينُ</vt:lpstr>
      <vt:lpstr>فَلَوْلَآ أُلْقِىَ عَلَيْهِ أَسْوِرَةٌۭ مِّن ذَهَبٍ أَوْ جَآءَ مَعَهُ ٱلْمَلَـٰٓئِكَةُ مُقْتَرِنِينَ</vt:lpstr>
      <vt:lpstr>فَٱسْتَخَفَّ قَوْمَهُۥ فَأَطَاعُوهُۚ إِنَّهُمْ كَانُوا۟ قَوْمًۭا فَـٰسِقِينَ</vt:lpstr>
      <vt:lpstr>فَلَمَّآ ءَاسَفُونَا ٱنتَقَمْنَا مِنْهُمْ فَأَغْرَقْنَـٰهُمْ أَجْمَعِينَ</vt:lpstr>
      <vt:lpstr>فَجَعَلْنَـٰهُمْ سَلَفًۭا وَمَثَلًۭا لِّلْـَٔاخِرِينَ</vt:lpstr>
      <vt:lpstr>وَلَمَّا ضُرِبَ ٱبْنُ مَرْيَمَ مَثَلًا إِذَا قَوْمُكَ مِنْهُ يَصِدُّونَ</vt:lpstr>
      <vt:lpstr>وَقَالُوٓا۟ ءَأَـٰلِهَتُنَا خَيْرٌ أَمْ هُوَۚ مَا ضَرَبُوهُ لَكَ إِلَّا جَدَلًۢاۚ بَلْ هُمْ قَوْمٌ خَصِمُونَ</vt:lpstr>
      <vt:lpstr>إِنْ هُوَ إِلَّا عَبْدٌ أَنْعَمْنَا عَلَيْهِ وَجَعَلْنَـٰهُ مَثَلًۭا لِّبَنِىٓ إِسْرَٰٓءِيلَ</vt:lpstr>
      <vt:lpstr>وَلَوْ نَشَآءُ لَجَعَلْنَا مِنكُم مَّلَـٰٓئِكَةًۭ فِى ٱلْأَرْضِ يَخْلُفُونَ</vt:lpstr>
      <vt:lpstr>وَإِنَّهُۥ لَعِلْمٌۭ لِّلسَّاعَةِ فَلَا تَمْتَرُنَّ بِهَا وَٱتَّبِعُونِ ۚ هَـٰذَا صِرَٰطٌۭ مُّسْتَقِيمٌۭ</vt:lpstr>
      <vt:lpstr>وَلَا يَصُدَّنَّكُمُ ٱلشَّيْطَـٰنُۖ إِنَّهُۥ لَكُمْ عَدُوٌّۭ مُّبِينٌۭ</vt:lpstr>
      <vt:lpstr>وَلَمَّا جَآءَ عِيسَىٰ بِٱلْبَيِّنَـٰتِ قَالَ قَدْ جِئْتُكُم بِٱلْحِكْمَةِ وَلِأُبَيِّنَ لَكُم بَعْضَ ٱلَّذِى تَخْتَلِفُونَ فِيهِ ۖ فَٱتَّقُوا۟ ٱللَّهَ وَأَطِيعُونِ</vt:lpstr>
      <vt:lpstr>إِنَّ ٱللَّهَ هُوَ رَبِّى وَرَبُّكُمْ فَٱعْبُدُوهُۚ هَـٰذَا صِرَٰطٌۭ مُّسْتَقِيمٌۭ</vt:lpstr>
      <vt:lpstr>فَٱخْتَلَفَ ٱلْأَحْزَابُ مِنۢ بَيْنِهِمْ ۖ فَوَيْلٌۭ لِّلَّذِينَ ظَلَمُوا۟ مِنْ عَذَابِ يَوْمٍ أَلِيمٍ</vt:lpstr>
      <vt:lpstr>هَلْ يَنظُرُونَ إِلَّا ٱلسَّاعَةَ أَن تَأْتِيَهُم بَغْتَةًۭ وَهُمْ لَا يَشْعُرُونَ</vt:lpstr>
      <vt:lpstr>ٱلْأَخِلَّآءُ يَوْمَئِذٍۭ بَعْضُهُمْ لِبَعْضٍ عَدُوٌّ إِلَّا ٱلْمُتَّقِينَ</vt:lpstr>
      <vt:lpstr>يَـٰعِبَادِ لَا خَوْفٌ عَلَيْكُمُ ٱلْيَوْمَ وَلَآ أَنتُمْ تَحْزَنُونَ</vt:lpstr>
      <vt:lpstr>ٱلَّذِينَ ءَامَنُوا۟ بِـَٔايَـٰتِنَا وَكَانُوا۟ مُسْلِمِينَ</vt:lpstr>
      <vt:lpstr>ٱدْخُلُوا۟ ٱلْجَنَّةَ أَنتُمْ وَأَزْوَٰجُكُمْ تُحْبَرُونَ</vt:lpstr>
      <vt:lpstr>يُطَافُ عَلَيْهِم بِصِحَافٍۢ مِّن ذَهَبٍۢ وَأَكْوَابٍۢ ۖ وَفِيهَا مَا تَشْتَهِيهِ ٱلْأَنفُسُ وَتَلَذُّ ٱلْأَعْيُنُ ۖ وَأَنتُمْ فِيهَا خَـٰلِدُونَ</vt:lpstr>
      <vt:lpstr>وَتِلْكَ ٱلْجَنَّةُ ٱلَّتِىٓ أُورِثْتُمُوهَا بِمَا كُنتُمْ تَعْمَلُونَ</vt:lpstr>
      <vt:lpstr>لَكُمْ فِيهَا فَـٰكِهَةٌۭ كَثِيرَةٌۭ مِّنْهَا تَأْكُلُونَ</vt:lpstr>
      <vt:lpstr>إِنَّ ٱلْمُجْرِمِينَ فِى عَذَابِ جَهَنَّمَ خَـٰلِدُونَ</vt:lpstr>
      <vt:lpstr>لَا يُفَتَّرُ عَنْهُمْ وَهُمْ فِيهِ مُبْلِسُونَ</vt:lpstr>
      <vt:lpstr>وَمَا ظَلَمْنَـٰهُمْ وَلَـٰكِن كَانُوا۟ هُمُ ٱلظَّـٰلِمِينَ</vt:lpstr>
      <vt:lpstr>وَنَادَوْا۟ يَـٰمَـٰلِكُ لِيَقْضِ عَلَيْنَا رَبُّكَۖ قَالَ إِنَّكُم مَّـٰكِثُونَ</vt:lpstr>
      <vt:lpstr>لَقَدْ جِئْنَـٰكُم بِٱلْحَقِّ وَلَـٰكِنَّ أَكْثَرَكُمْ لِلْحَقِّ كَـٰرِهُونَ</vt:lpstr>
      <vt:lpstr>أَمْ أَبْرَمُوٓا۟ أَمْرًۭا فَإِنَّا مُبْرِمُونَ</vt:lpstr>
      <vt:lpstr>أَمْ يَحْسَبُونَ أَنَّا لَا نَسْمَعُ سِرَّهُمْ وَنَجْوَىٰهُم ۚ بَلَىٰ وَرُسُلُنَا لَدَيْهِمْ يَكْتُبُونَ</vt:lpstr>
      <vt:lpstr>قُلْ إِن كَانَ لِلرَّحْمَـٰنِ وَلَدٌۭ فَأَنَا۠ أَوَّلُ ٱلْعَـٰبِدِينَ</vt:lpstr>
      <vt:lpstr>سُبْحَـٰنَ رَبِّ ٱلسَّمَـٰوَٰتِ وَٱلْأَرْضِ رَبِّ ٱلْعَرْشِ عَمَّا يَصِفُونَ</vt:lpstr>
      <vt:lpstr>فَذَرْهُمْ يَخُوضُوا۟ وَيَلْعَبُوا۟ حَتَّىٰ يُلَـٰقُوا۟ يَوْمَهُمُ ٱلَّذِى يُوعَدُونَ</vt:lpstr>
      <vt:lpstr>وَهُوَ ٱلَّذِى فِى ٱلسَّمَآءِ إِلَـٰهٌۭ وَفِى ٱلْأَرْضِ إِلَـٰهٌۭ ۚ وَهُوَ ٱلْحَكِيمُ ٱلْعَلِيمُ</vt:lpstr>
      <vt:lpstr>وَتَبَارَكَ ٱلَّذِى لَهُۥ مُلْكُ ٱلسَّمَـٰوَٰتِ وَٱلْأَرْضِ وَمَا بَيْنَهُمَا وَعِندَهُۥ عِلْمُ ٱلسَّاعَةِ وَإِلَيْهِ تُرْجَعُونَ</vt:lpstr>
      <vt:lpstr>وَلَا يَمْلِكُ ٱلَّذِينَ يَدْعُونَ مِن دُونِهِ ٱلشَّفَـٰعَةَ إِلَّا مَن شَهِدَ بِٱلْحَقِّ وَهُمْ يَعْلَمُونَ</vt:lpstr>
      <vt:lpstr>وَلَئِن سَأَلْتَهُم مَّنْ خَلَقَهُمْ لَيَقُولُنَّ ٱللَّهُ ۖ فَأَنَّىٰ يُؤْفَكُونَ</vt:lpstr>
      <vt:lpstr>وَقِيلِهِۦ يَـٰرَبِّ إِنَّ هَـٰٓؤُلَآءِ قَوْمٌۭ لَّا يُؤْمِنُونَ</vt:lpstr>
      <vt:lpstr>فَٱصْفَحْ عَنْهُمْ وَقُلْ سَلَـٰمٌۭ ۚ فَسَوْفَ يَعْلَمُونَ</vt:lpstr>
      <vt:lpstr>صدقَ اللهُ العليُّ العظيم</vt:lpstr>
      <vt:lpstr>سورة الدخان بِسْمِ ٱللَّهِ ٱلرَّحْمَـٰنِ ٱلرَّحِيمِ</vt:lpstr>
      <vt:lpstr>حمٓ</vt:lpstr>
      <vt:lpstr>وَٱلْكِتَـٰبِ ٱلْمُبِينِ</vt:lpstr>
      <vt:lpstr>إِنَّآ أَنزَلْنَـٰهُ فِى لَيْلَةٍۢ مُّبَـٰرَكَةٍۚ إِنَّا كُنَّا مُنذِرِينَ</vt:lpstr>
      <vt:lpstr>فِيهَا يُفْرَقُ كُلُّ أَمْرٍ حَكِيمٍ</vt:lpstr>
      <vt:lpstr>أَمْرًۭا مِّنْ عِندِنَآ ۚ إِنَّا كُنَّا مُرْسِلِينَ</vt:lpstr>
      <vt:lpstr>رَحْمَةًۭ مِّن رَّبِّكَۚ إِنَّهُۥ هُوَ ٱلسَّمِيعُ ٱلْعَلِيمُ</vt:lpstr>
      <vt:lpstr>رَبِّ ٱلسَّمَـٰوَٰتِ وَٱلْأَرْضِ وَمَا بَيْنَهُمَآ ۖ إِن كُنتُم مُّوقِنِينَ</vt:lpstr>
      <vt:lpstr>لَآ إِلَـٰهَ إِلَّا هُوَ يُحْىِۦ وَيُمِيتُۖ رَبُّكُمْ وَرَبُّ ءَابَآئِكُمُ ٱلْأَوَّلِينَ</vt:lpstr>
      <vt:lpstr>بَلْ هُمْ فِى شَكٍّۢ يَلْعَبُونَ</vt:lpstr>
      <vt:lpstr>فَٱرْتَقِبْ يَوْمَ تَأْتِى ٱلسَّمَآءُ بِدُخَانٍۢ مُّبِينٍۢ</vt:lpstr>
      <vt:lpstr>يَغْشَى ٱلنَّاسَۖ هَـٰذَا عَذَابٌ أَلِيمٌۭ</vt:lpstr>
      <vt:lpstr>رَّبَّنَا ٱكْشِفْ عَنَّا ٱلْعَذَابَ إِنَّا مُؤْمِنُونَ</vt:lpstr>
      <vt:lpstr>أَنَّىٰ لَهُمُ ٱلذِّكْرَىٰ وَقَدْ جَآءَهُمْ رَسُولٌۭ مُّبِينٌۭ</vt:lpstr>
      <vt:lpstr>ثُمَّ تَوَلَّوْا۟ عَنْهُ وَقَالُوا۟ مُعَلَّمٌۭ مَّجْنُونٌ</vt:lpstr>
      <vt:lpstr>إِنَّا كَاشِفُوا۟ ٱلْعَذَابِ قَلِيلًاۚ إِنَّكُمْ عَآئِدُونَ</vt:lpstr>
      <vt:lpstr>يَوْمَ نَبْطِشُ ٱلْبَطْشَةَ ٱلْكُبْرَىٰٓ إِنَّا مُنتَقِمُونَ</vt:lpstr>
      <vt:lpstr>وَلَقَدْ فَتَنَّا قَبْلَهُمْ قَوْمَ فِرْعَوْنَ وَجَآءَهُمْ رَسُولٌۭ كَرِيمٌ</vt:lpstr>
      <vt:lpstr>أَنْ أَدُّوٓا۟ إِلَىَّ عِبَادَ ٱللَّهِ ۖ إِنِّى لَكُمْ رَسُولٌ أَمِينٌۭ</vt:lpstr>
      <vt:lpstr>وَأَن لَّا تَعْلُوا۟ عَلَى ٱللَّهِ ۖ إِنِّىٓ ءَاتِيكُم بِسُلْطَـٰنٍۢ مُّبِينٍۢ</vt:lpstr>
      <vt:lpstr>وَإِنِّى عُذْتُ بِرَبِّى وَرَبِّكُمْ أَن تَرْجُمُونِ</vt:lpstr>
      <vt:lpstr>وَإِن لَّمْ تُؤْمِنُوا۟ لِى فَٱعْتَزِلُونِ</vt:lpstr>
      <vt:lpstr>فَدَعَا رَبَّهُۥٓ أَنَّ هَـٰٓؤُلَآءِ قَوْمٌۭ مُّجْرِمُونَ</vt:lpstr>
      <vt:lpstr>فَأَسْرِ بِعِبَادِى لَيْلًا إِنَّكُم مُّتَّبَعُونَ</vt:lpstr>
      <vt:lpstr>وَٱتْرُكِ ٱلْبَحْرَ رَهْوًاۖ إِنَّهُمْ جُندٌۭ مُّغْرَقُونَ</vt:lpstr>
      <vt:lpstr>كَمْ تَرَكُوا۟ مِن جَنَّـٰتٍۢ وَعُيُونٍۢ</vt:lpstr>
      <vt:lpstr>وَزُرُوعٍۢ وَمَقَامٍۢ كَرِيمٍۢ</vt:lpstr>
      <vt:lpstr>وَنَعْمَةٍۢ كَانُوا۟ فِيهَا فَـٰكِهِينَ</vt:lpstr>
      <vt:lpstr>كَذَٰلِكَۖ وَأَوْرَثْنَـٰهَا قَوْمًا ءَاخَرِينَ</vt:lpstr>
      <vt:lpstr>فَمَا بَكَتْ عَلَيْهِمُ ٱلسَّمَآءُ وَٱلْأَرْضُ وَمَا كَانُوا۟ مُنظَرِينَ</vt:lpstr>
      <vt:lpstr>وَلَقَدْ نَجَّيْنَا بَنِىٓ إِسْرَٰٓءِيلَ مِنَ ٱلْعَذَابِ ٱلْمُهِينِ</vt:lpstr>
      <vt:lpstr>مِن فِرْعَوْنَۚ إِنَّهُۥ كَانَ عَالِيًۭا مِّنَ ٱلْمُسْرِفِينَ</vt:lpstr>
      <vt:lpstr>وَلَقَدِ ٱخْتَرْنَـٰهُمْ عَلَىٰ عِلْمٍ عَلَى ٱلْعَـٰلَمِينَ</vt:lpstr>
      <vt:lpstr>وَءَاتَيْنَـٰهُم مِّنَ ٱلْـَٔايَـٰتِ مَا فِيهِ بَلَـٰٓؤٌۭا۟ مُّبِينٌ</vt:lpstr>
      <vt:lpstr>إِنَّ هَـٰٓؤُلَآءِ لَيَقُولُونَ</vt:lpstr>
      <vt:lpstr>إِنْ هِىَ إِلَّا مَوْتَتُنَا ٱلْأُولَىٰ وَمَا نَحْنُ بِمُنشَرِينَ</vt:lpstr>
      <vt:lpstr>فَأْتُوا۟ بِـَٔابَآئِنَآ إِن كُنتُمْ صَـٰدِقِينَ</vt:lpstr>
      <vt:lpstr>أَهُمْ خَيْرٌ أَمْ قَوْمُ تُبَّعٍۢ وَٱلَّذِينَ مِن قَبْلِهِمْۚ أَهْلَكْنَـٰهُمْۖ إِنَّهُمْ كَانُوا۟ مُجْرِمِينَ</vt:lpstr>
      <vt:lpstr>وَمَا خَلَقْنَا ٱلسَّمَـٰوَٰتِ وَٱلْأَرْضَ وَمَا بَيْنَهُمَا لَـٰعِبِينَ</vt:lpstr>
      <vt:lpstr>مَا خَلَقْنَـٰهُمَآ إِلَّا بِٱلْحَقِّ وَلَـٰكِنَّ أَكْثَرَهُمْ لَا يَعْلَمُونَ</vt:lpstr>
      <vt:lpstr>إِنَّ يَوْمَ ٱلْفَصْلِ مِيقَـٰتُهُمْ أَجْمَعِينَ</vt:lpstr>
      <vt:lpstr>يَوْمَ لَا يُغْنِى مَوْلًى عَن مَّوْلًۭى شَيْـًۭٔا وَلَا هُمْ يُنصَرُونَ</vt:lpstr>
      <vt:lpstr>إِلَّا مَن رَّحِمَ ٱللَّهُۚ إِنَّهُۥ هُوَ ٱلْعَزِيزُ ٱلرَّحِيمُ</vt:lpstr>
      <vt:lpstr>إِنَّ شَجَرَتَ ٱلزَّقُّومِ</vt:lpstr>
      <vt:lpstr>طَعَامُ ٱلْأَثِيمِ</vt:lpstr>
      <vt:lpstr>كَٱلْمُهْلِ يَغْلِى فِى ٱلْبُطُونِ</vt:lpstr>
      <vt:lpstr>كَغَلْىِ ٱلْحَمِيمِ</vt:lpstr>
      <vt:lpstr>خُذُوهُ فَٱعْتِلُوهُ إِلَىٰ سَوَآءِ ٱلْجَحِيمِ</vt:lpstr>
      <vt:lpstr>ثُمَّ صُبُّوا۟ فَوْقَ رَأْسِهِۦ مِنْ عَذَابِ ٱلْحَمِيمِ</vt:lpstr>
      <vt:lpstr>ذُقْ إِنَّكَ أَنتَ ٱلْعَزِيزُ ٱلْكَرِيمُ</vt:lpstr>
      <vt:lpstr>إِنَّ هَـٰذَا مَا كُنتُم بِهِۦ تَمْتَرُونَ</vt:lpstr>
      <vt:lpstr>إِنَّ ٱلْمُتَّقِينَ فِى مَقَامٍ أَمِينٍۢ</vt:lpstr>
      <vt:lpstr>فِى جَنَّـٰتٍۢ وَعُيُونٍۢ</vt:lpstr>
      <vt:lpstr>يَلْبَسُونَ مِن سُندُسٍۢ وَإِسْتَبْرَقٍۢ مُّتَقَـٰبِلِينَ</vt:lpstr>
      <vt:lpstr>كَذَٰلِكَ وَزَوَّجْنَـٰهُم بِحُورٍ عِينٍۢ</vt:lpstr>
      <vt:lpstr>يَدْعُونَ فِيهَا بِكُلِّ فَـٰكِهَةٍ ءَامِنِينَ</vt:lpstr>
      <vt:lpstr>لَا يَذُوقُونَ فِيهَا ٱلْمَوْتَ إِلَّا ٱلْمَوْتَةَ ٱلْأُولَىٰ ۖ وَوَقَىٰهُمْ عَذَابَ ٱلْجَحِيمِ</vt:lpstr>
      <vt:lpstr>فَضْلًۭا مِّن رَّبِّكَۚ ذَٰلِكَ هُوَ ٱلْفَوْزُ ٱلْعَظِيمُ</vt:lpstr>
      <vt:lpstr>فَإِنَّمَا يَسَّرْنَـٰهُ بِلِسَانِكَ لَعَلَّهُمْ يَتَذَكَّرُونَ</vt:lpstr>
      <vt:lpstr>فَٱرْتَقِبْ إِنَّهُم مُّرْتَقِبُونَ</vt:lpstr>
      <vt:lpstr>صدقَ اللهُ العليُّ العظيم</vt:lpstr>
      <vt:lpstr>سورة الجاثية بِسْمِ ٱللَّهِ ٱلرَّحْمَـٰنِ ٱلرَّحِيمِ</vt:lpstr>
      <vt:lpstr>حمٓ</vt:lpstr>
      <vt:lpstr>تَنزِيلُ ٱلْكِتَـٰبِ مِنَ ٱللَّهِ ٱلْعَزِيزِ ٱلْحَكِيمِ</vt:lpstr>
      <vt:lpstr>إِنَّ فِى ٱلسَّمَـٰوَٰتِ وَٱلْأَرْضِ لَـَٔايَـٰتٍۢ لِّلْمُؤْمِنِينَ</vt:lpstr>
      <vt:lpstr>وَفِى خَلْقِكُمْ وَمَا يَبُثُّ مِن دَآبَّةٍ ءَايَـٰتٌۭ لِّقَوْمٍۢ يُوقِنُونَ</vt:lpstr>
      <vt:lpstr>وَٱخْتِلَـٰفِ ٱلَّيْلِ وَٱلنَّهَارِ وَمَآ أَنزَلَ ٱللَّهُ مِنَ ٱلسَّمَآءِ مِن رِّزْقٍۢ فَأَحْيَا بِهِ ٱلْأَرْضَ بَعْدَ مَوْتِهَا وَتَصْرِيفِ ٱلرِّيَـٰحِ ءَايَـٰتٌۭ لِّقَوْمٍۢ يَعْقِلُونَ</vt:lpstr>
      <vt:lpstr>تِلْكَ ءَايَـٰتُ ٱللَّهِ نَتْلُوهَا عَلَيْكَ بِٱلْحَقِّ ۖ فَبِأَىِّ حَدِيثٍۭ بَعْدَ ٱللَّهِ وَءَايَـٰتِهِۦ يُؤْمِنُونَ</vt:lpstr>
      <vt:lpstr>وَيْلٌۭ لِّكُلِّ أَفَّاكٍ أَثِيمٍۢ</vt:lpstr>
      <vt:lpstr>يَسْمَعُ ءَايَـٰتِ ٱللَّهِ تُتْلَىٰ عَلَيْهِ ثُمَّ يُصِرُّ مُسْتَكْبِرًۭا كَأَن لَّمْ يَسْمَعْهَاۖ فَبَشِّرْهُ بِعَذَابٍ أَلِيمٍۢ</vt:lpstr>
      <vt:lpstr>وَإِذَا عَلِمَ مِنْ ءَايَـٰتِنَا شَيْـًٔا ٱتَّخَذَهَا هُزُوًا ۚ أُو۟لَـٰٓئِكَ لَهُمْ عَذَابٌۭ مُّهِينٌۭ</vt:lpstr>
      <vt:lpstr>مِّن وَرَآئِهِمْ جَهَنَّمُ ۖ وَلَا يُغْنِى عَنْهُم مَّا كَسَبُوا۟ شَيْـًۭٔا وَلَا مَا ٱتَّخَذُوا۟ مِن دُونِ ٱللَّهِ أَوْلِيَآءَ ۖ وَلَهُمْ عَذَابٌ عَظِيمٌ</vt:lpstr>
      <vt:lpstr>هَـٰذَا هُدًۭىۖ وَٱلَّذِينَ كَفَرُوا۟ بِـَٔايَـٰتِ رَبِّهِمْ لَهُمْ عَذَابٌۭ مِّن رِّجْزٍ أَلِيمٌ</vt:lpstr>
      <vt:lpstr>ٱللَّهُ ٱلَّذِى سَخَّرَ لَكُمُ ٱلْبَحْرَ لِتَجْرِىَ ٱلْفُلْكُ فِيهِ بِأَمْرِهِۦ وَلِتَبْتَغُوا۟ مِن فَضْلِهِۦ وَلَعَلَّكُمْ تَشْكُرُونَ</vt:lpstr>
      <vt:lpstr>وَسَخَّرَ لَكُم مَّا فِى ٱلسَّمَـٰوَٰتِ وَمَا فِى ٱلْأَرْضِ جَمِيعًۭا مِّنْهُۚ إِنَّ فِى ذَٰلِكَ لَـَٔايَـٰتٍۢ لِّقَوْمٍۢ يَتَفَكَّرُونَ</vt:lpstr>
      <vt:lpstr>قُل لِّلَّذِينَ ءَامَنُوا۟ يَغْفِرُوا۟ لِلَّذِينَ لَا يَرْجُونَ أَيَّامَ ٱللَّهِ لِيَجْزِىَ قَوْمًۢا بِمَا كَانُوا۟ يَكْسِبُونَ</vt:lpstr>
      <vt:lpstr>مَنْ عَمِلَ صَـٰلِحًۭا فَلِنَفْسِهِۦ ۖ وَمَنْ أَسَآءَ فَعَلَيْهَا ۖ ثُمَّ إِلَىٰ رَبِّكُمْ تُرْجَعُونَ</vt:lpstr>
      <vt:lpstr>وَلَقَدْ ءَاتَيْنَا بَنِىٓ إِسْرَٰٓءِيلَ ٱلْكِتَـٰبَ وَٱلْحُكْمَ وَٱلنُّبُوَّةَ وَرَزَقْنَـٰهُم مِّنَ ٱلطَّيِّبَـٰتِ وَفَضَّلْنَـٰهُمْ عَلَى ٱلْعَـٰلَمِينَ</vt:lpstr>
      <vt:lpstr>وَءَاتَيْنَـٰهُم بَيِّنَـٰتٍۢ مِّنَ ٱلْأَمْرِۖ فَمَا ٱخْتَلَفُوٓا۟ إِلَّا مِنۢ بَعْدِ مَا جَآءَهُمُ ٱلْعِلْمُ بَغْيًۢا بَيْنَهُمْ ۚ إِنَّ رَبَّكَ يَقْضِى بَيْنَهُمْ يَوْمَ ٱلْقِيَـٰمَةِ فِيمَا كَانُوا۟ فِيهِ يَخْتَلِفُونَ</vt:lpstr>
      <vt:lpstr>ثُمَّ جَعَلْنَـٰكَ عَلَىٰ شَرِيعَةٍۢ مِّنَ ٱلْأَمْرِ فَٱتَّبِعْهَا وَلَا تَتَّبِعْ أَهْوَآءَ ٱلَّذِينَ لَا يَعْلَمُونَ</vt:lpstr>
      <vt:lpstr>إِنَّهُمْ لَن يُغْنُوا۟ عَنكَ مِنَ ٱللَّهِ شَيْـًۭٔاۚ وَإِنَّ ٱلظَّـٰلِمِينَ بَعْضُهُمْ أَوْلِيَآءُ بَعْضٍۢ ۖ وَٱللَّهُ وَلِىُّ ٱلْمُتَّقِينَ</vt:lpstr>
      <vt:lpstr>هَـٰذَا بَصَـٰٓئِرُ لِلنَّاسِ وَهُدًۭى وَرَحْمَةٌۭ لِّقَوْمٍۢ يُوقِنُونَ</vt:lpstr>
      <vt:lpstr>أَمْ حَسِبَ ٱلَّذِينَ ٱجْتَرَحُوا۟ ٱلسَّيِّـَٔاتِ أَن نَّجْعَلَهُمْ كَٱلَّذِينَ ءَامَنُوا۟ وَعَمِلُوا۟ ٱلصَّـٰلِحَـٰتِ سَوَآءًۭ مَّحْيَاهُمْ وَمَمَاتُهُمْۚ سَآءَ مَا يَحْكُمُونَ</vt:lpstr>
      <vt:lpstr>وَخَلَقَ ٱللَّهُ ٱلسَّمَـٰوَٰتِ وَٱلْأَرْضَ بِٱلْحَقِّ وَلِتُجْزَىٰ كُلُّ نَفْسٍۭ بِمَا كَسَبَتْ وَهُمْ لَا يُظْلَمُونَ</vt:lpstr>
      <vt:lpstr>أَفَرَءَيْتَ مَنِ ٱتَّخَذَ إِلَـٰهَهُۥ هَوَىٰهُ وَأَضَلَّهُ ٱللَّهُ عَلَىٰ عِلْمٍۢ وَخَتَمَ عَلَىٰ سَمْعِهِۦ وَقَلْبِهِۦ وَجَعَلَ عَلَىٰ بَصَرِهِۦ غِشَـٰوَةًۭ فَمَن يَهْدِيهِ مِنۢ بَعْدِ ٱللَّهِ ۚ أَفَلَا تَذَكَّرُونَ</vt:lpstr>
      <vt:lpstr>وَقَالُوا۟ مَا هِىَ إِلَّا حَيَاتُنَا ٱلدُّنْيَا نَمُوتُ وَنَحْيَا وَمَا يُهْلِكُنَآ إِلَّا ٱلدَّهْرُ ۚ وَمَا لَهُم بِذَٰلِكَ مِنْ عِلْمٍ ۖ إِنْ هُمْ إِلَّا يَظُنُّونَ</vt:lpstr>
      <vt:lpstr>وَإِذَا تُتْلَىٰ عَلَيْهِمْ ءَايَـٰتُنَا بَيِّنَـٰتٍۢ مَّا كَانَ حُجَّتَهُمْ إِلَّآ أَن قَالُوا۟ ٱئْتُوا۟ بِـَٔابَآئِنَآ إِن كُنتُمْ صَـٰدِقِينَ</vt:lpstr>
      <vt:lpstr>قُلِ ٱللَّهُ يُحْيِيكُمْ ثُمَّ يُمِيتُكُمْ ثُمَّ يَجْمَعُكُمْ إِلَىٰ يَوْمِ ٱلْقِيَـٰمَةِ لَا رَيْبَ فِيهِ وَلَـٰكِنَّ أَكْثَرَ ٱلنَّاسِ لَا يَعْلَمُونَ</vt:lpstr>
      <vt:lpstr>وَلِلَّهِ مُلْكُ ٱلسَّمَـٰوَٰتِ وَٱلْأَرْضِۚ وَيَوْمَ تَقُومُ ٱلسَّاعَةُ يَوْمَئِذٍۢ يَخْسَرُ ٱلْمُبْطِلُونَ</vt:lpstr>
      <vt:lpstr>وَتَرَىٰ كُلَّ أُمَّةٍۢ جَاثِيَةًۭ ۚ كُلُّ أُمَّةٍۢ تُدْعَىٰٓ إِلَىٰ كِتَـٰبِهَا ٱلْيَوْمَ تُجْزَوْنَ مَا كُنتُمْ تَعْمَلُونَ</vt:lpstr>
      <vt:lpstr>هَـٰذَا كِتَـٰبُنَا يَنطِقُ عَلَيْكُم بِٱلْحَقِّ ۚ إِنَّا كُنَّا نَسْتَنسِخُ مَا كُنتُمْ تَعْمَلُونَ</vt:lpstr>
      <vt:lpstr>فَأَمَّا ٱلَّذِينَ ءَامَنُوا۟ وَعَمِلُوا۟ ٱلصَّـٰلِحَـٰتِ فَيُدْخِلُهُمْ رَبُّهُمْ فِى رَحْمَتِهِۦ ۚ ذَٰلِكَ هُوَ ٱلْفَوْزُ ٱلْمُبِينُ</vt:lpstr>
      <vt:lpstr>وَأَمَّا ٱلَّذِينَ كَفَرُوٓا۟ أَفَلَمْ تَكُنْ ءَايَـٰتِى تُتْلَىٰ عَلَيْكُمْ فَٱسْتَكْبَرْتُمْ وَكُنتُمْ قَوْمًۭا مُّجْرِمِينَ</vt:lpstr>
      <vt:lpstr>وَإِذَا قِيلَ إِنَّ وَعْدَ ٱللَّهِ حَقٌّۭ وَٱلسَّاعَةُ لَا رَيْبَ فِيهَا قُلْتُم مَّا نَدْرِى مَا ٱلسَّاعَةُ إِن نَّظُنُّ إِلَّا ظَنًّۭا وَمَا نَحْنُ بِمُسْتَيْقِنِينَ</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5</cp:revision>
  <dcterms:created xsi:type="dcterms:W3CDTF">2026-01-18T12:53:59Z</dcterms:created>
  <dcterms:modified xsi:type="dcterms:W3CDTF">2026-03-03T18:40:12Z</dcterms:modified>
</cp:coreProperties>
</file>