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0"/>
  </p:notesMasterIdLst>
  <p:sldIdLst>
    <p:sldId id="427" r:id="rId2"/>
    <p:sldId id="269" r:id="rId3"/>
    <p:sldId id="4691" r:id="rId4"/>
    <p:sldId id="4723" r:id="rId5"/>
    <p:sldId id="4725" r:id="rId6"/>
    <p:sldId id="4726" r:id="rId7"/>
    <p:sldId id="4727" r:id="rId8"/>
    <p:sldId id="4728" r:id="rId9"/>
    <p:sldId id="2196" r:id="rId10"/>
    <p:sldId id="4729" r:id="rId11"/>
    <p:sldId id="4730" r:id="rId12"/>
    <p:sldId id="4731" r:id="rId13"/>
    <p:sldId id="4732" r:id="rId14"/>
    <p:sldId id="4733" r:id="rId15"/>
    <p:sldId id="4734" r:id="rId16"/>
    <p:sldId id="4735" r:id="rId17"/>
    <p:sldId id="4736" r:id="rId18"/>
    <p:sldId id="4737" r:id="rId19"/>
    <p:sldId id="4738" r:id="rId20"/>
    <p:sldId id="4739" r:id="rId21"/>
    <p:sldId id="4740" r:id="rId22"/>
    <p:sldId id="4741" r:id="rId23"/>
    <p:sldId id="4742" r:id="rId24"/>
    <p:sldId id="4743" r:id="rId25"/>
    <p:sldId id="4744" r:id="rId26"/>
    <p:sldId id="4745" r:id="rId27"/>
    <p:sldId id="4746" r:id="rId28"/>
    <p:sldId id="4747" r:id="rId29"/>
    <p:sldId id="4748" r:id="rId30"/>
    <p:sldId id="4749" r:id="rId31"/>
    <p:sldId id="4750" r:id="rId32"/>
    <p:sldId id="4751" r:id="rId33"/>
    <p:sldId id="4752" r:id="rId34"/>
    <p:sldId id="4753" r:id="rId35"/>
    <p:sldId id="4754" r:id="rId36"/>
    <p:sldId id="4755" r:id="rId37"/>
    <p:sldId id="4756" r:id="rId38"/>
    <p:sldId id="4757" r:id="rId39"/>
    <p:sldId id="4758" r:id="rId40"/>
    <p:sldId id="4759" r:id="rId41"/>
    <p:sldId id="4760" r:id="rId42"/>
    <p:sldId id="4761" r:id="rId43"/>
    <p:sldId id="4762" r:id="rId44"/>
    <p:sldId id="4763" r:id="rId45"/>
    <p:sldId id="4764" r:id="rId46"/>
    <p:sldId id="4765" r:id="rId47"/>
    <p:sldId id="4938" r:id="rId48"/>
    <p:sldId id="4767" r:id="rId49"/>
    <p:sldId id="4768" r:id="rId50"/>
    <p:sldId id="4769" r:id="rId51"/>
    <p:sldId id="4770" r:id="rId52"/>
    <p:sldId id="4771" r:id="rId53"/>
    <p:sldId id="4772" r:id="rId54"/>
    <p:sldId id="4773" r:id="rId55"/>
    <p:sldId id="4774" r:id="rId56"/>
    <p:sldId id="4775" r:id="rId57"/>
    <p:sldId id="4776" r:id="rId58"/>
    <p:sldId id="4777" r:id="rId59"/>
    <p:sldId id="4778" r:id="rId60"/>
    <p:sldId id="4779" r:id="rId61"/>
    <p:sldId id="4780" r:id="rId62"/>
    <p:sldId id="4781" r:id="rId63"/>
    <p:sldId id="4782" r:id="rId64"/>
    <p:sldId id="4783" r:id="rId65"/>
    <p:sldId id="4784" r:id="rId66"/>
    <p:sldId id="4785" r:id="rId67"/>
    <p:sldId id="4786" r:id="rId68"/>
    <p:sldId id="4787" r:id="rId69"/>
    <p:sldId id="4788" r:id="rId70"/>
    <p:sldId id="4789" r:id="rId71"/>
    <p:sldId id="4790" r:id="rId72"/>
    <p:sldId id="4791" r:id="rId73"/>
    <p:sldId id="4792" r:id="rId74"/>
    <p:sldId id="4793" r:id="rId75"/>
    <p:sldId id="4794" r:id="rId76"/>
    <p:sldId id="4795" r:id="rId77"/>
    <p:sldId id="4796" r:id="rId78"/>
    <p:sldId id="4797" r:id="rId79"/>
    <p:sldId id="4798" r:id="rId80"/>
    <p:sldId id="4799" r:id="rId81"/>
    <p:sldId id="4800" r:id="rId82"/>
    <p:sldId id="4801" r:id="rId83"/>
    <p:sldId id="4802" r:id="rId84"/>
    <p:sldId id="4803" r:id="rId85"/>
    <p:sldId id="4804" r:id="rId86"/>
    <p:sldId id="4805" r:id="rId87"/>
    <p:sldId id="4939" r:id="rId88"/>
    <p:sldId id="4807" r:id="rId89"/>
    <p:sldId id="4808" r:id="rId90"/>
    <p:sldId id="4809" r:id="rId91"/>
    <p:sldId id="4810" r:id="rId92"/>
    <p:sldId id="4811" r:id="rId93"/>
    <p:sldId id="4812" r:id="rId94"/>
    <p:sldId id="4813" r:id="rId95"/>
    <p:sldId id="4814" r:id="rId96"/>
    <p:sldId id="4815" r:id="rId97"/>
    <p:sldId id="4816" r:id="rId98"/>
    <p:sldId id="4817" r:id="rId99"/>
    <p:sldId id="4818" r:id="rId100"/>
    <p:sldId id="4820" r:id="rId101"/>
    <p:sldId id="4819" r:id="rId102"/>
    <p:sldId id="4821" r:id="rId103"/>
    <p:sldId id="4822" r:id="rId104"/>
    <p:sldId id="4823" r:id="rId105"/>
    <p:sldId id="4824" r:id="rId106"/>
    <p:sldId id="4825" r:id="rId107"/>
    <p:sldId id="4826" r:id="rId108"/>
    <p:sldId id="4827" r:id="rId109"/>
    <p:sldId id="4828" r:id="rId110"/>
    <p:sldId id="4829" r:id="rId111"/>
    <p:sldId id="4830" r:id="rId112"/>
    <p:sldId id="4831" r:id="rId113"/>
    <p:sldId id="4832" r:id="rId114"/>
    <p:sldId id="4833" r:id="rId115"/>
    <p:sldId id="4834" r:id="rId116"/>
    <p:sldId id="4835" r:id="rId117"/>
    <p:sldId id="4836" r:id="rId118"/>
    <p:sldId id="4837" r:id="rId119"/>
    <p:sldId id="4940" r:id="rId120"/>
    <p:sldId id="4839" r:id="rId121"/>
    <p:sldId id="4840" r:id="rId122"/>
    <p:sldId id="4841" r:id="rId123"/>
    <p:sldId id="4842" r:id="rId124"/>
    <p:sldId id="4843" r:id="rId125"/>
    <p:sldId id="4844" r:id="rId126"/>
    <p:sldId id="4845" r:id="rId127"/>
    <p:sldId id="4846" r:id="rId128"/>
    <p:sldId id="4847" r:id="rId129"/>
    <p:sldId id="4848" r:id="rId130"/>
    <p:sldId id="4849" r:id="rId131"/>
    <p:sldId id="4850" r:id="rId132"/>
    <p:sldId id="4851" r:id="rId133"/>
    <p:sldId id="4852" r:id="rId134"/>
    <p:sldId id="4853" r:id="rId135"/>
    <p:sldId id="4854" r:id="rId136"/>
    <p:sldId id="4855" r:id="rId137"/>
    <p:sldId id="4856" r:id="rId138"/>
    <p:sldId id="4857" r:id="rId139"/>
    <p:sldId id="4941" r:id="rId140"/>
    <p:sldId id="4859" r:id="rId141"/>
    <p:sldId id="4860" r:id="rId142"/>
    <p:sldId id="4861" r:id="rId143"/>
    <p:sldId id="4862" r:id="rId144"/>
    <p:sldId id="4863" r:id="rId145"/>
    <p:sldId id="4864" r:id="rId146"/>
    <p:sldId id="4865" r:id="rId147"/>
    <p:sldId id="4866" r:id="rId148"/>
    <p:sldId id="4867" r:id="rId149"/>
    <p:sldId id="4868" r:id="rId150"/>
    <p:sldId id="4869" r:id="rId151"/>
    <p:sldId id="4870" r:id="rId152"/>
    <p:sldId id="4871" r:id="rId153"/>
    <p:sldId id="4872" r:id="rId154"/>
    <p:sldId id="4873" r:id="rId155"/>
    <p:sldId id="4874" r:id="rId156"/>
    <p:sldId id="4875" r:id="rId157"/>
    <p:sldId id="4876" r:id="rId158"/>
    <p:sldId id="4877" r:id="rId159"/>
    <p:sldId id="4878" r:id="rId160"/>
    <p:sldId id="4879" r:id="rId161"/>
    <p:sldId id="4880" r:id="rId162"/>
    <p:sldId id="4881" r:id="rId163"/>
    <p:sldId id="4882" r:id="rId164"/>
    <p:sldId id="4883" r:id="rId165"/>
    <p:sldId id="4884" r:id="rId166"/>
    <p:sldId id="4885" r:id="rId167"/>
    <p:sldId id="4886" r:id="rId168"/>
    <p:sldId id="4887" r:id="rId169"/>
    <p:sldId id="4888" r:id="rId170"/>
    <p:sldId id="4889" r:id="rId171"/>
    <p:sldId id="4890" r:id="rId172"/>
    <p:sldId id="4891" r:id="rId173"/>
    <p:sldId id="4892" r:id="rId174"/>
    <p:sldId id="4893" r:id="rId175"/>
    <p:sldId id="4894" r:id="rId176"/>
    <p:sldId id="4895" r:id="rId177"/>
    <p:sldId id="4896" r:id="rId178"/>
    <p:sldId id="4897" r:id="rId179"/>
    <p:sldId id="4898" r:id="rId180"/>
    <p:sldId id="4899" r:id="rId181"/>
    <p:sldId id="4900" r:id="rId182"/>
    <p:sldId id="4901" r:id="rId183"/>
    <p:sldId id="4902" r:id="rId184"/>
    <p:sldId id="4903" r:id="rId185"/>
    <p:sldId id="4904" r:id="rId186"/>
    <p:sldId id="4942" r:id="rId187"/>
    <p:sldId id="4906" r:id="rId188"/>
    <p:sldId id="4907" r:id="rId189"/>
    <p:sldId id="4908" r:id="rId190"/>
    <p:sldId id="4909" r:id="rId191"/>
    <p:sldId id="4910" r:id="rId192"/>
    <p:sldId id="4911" r:id="rId193"/>
    <p:sldId id="4912" r:id="rId194"/>
    <p:sldId id="4913" r:id="rId195"/>
    <p:sldId id="4914" r:id="rId196"/>
    <p:sldId id="4915" r:id="rId197"/>
    <p:sldId id="4916" r:id="rId198"/>
    <p:sldId id="4917" r:id="rId199"/>
    <p:sldId id="4918" r:id="rId200"/>
    <p:sldId id="4919" r:id="rId201"/>
    <p:sldId id="4920" r:id="rId202"/>
    <p:sldId id="4921" r:id="rId203"/>
    <p:sldId id="4922" r:id="rId204"/>
    <p:sldId id="4923" r:id="rId205"/>
    <p:sldId id="4924" r:id="rId206"/>
    <p:sldId id="4925" r:id="rId207"/>
    <p:sldId id="4926" r:id="rId208"/>
    <p:sldId id="4927" r:id="rId209"/>
    <p:sldId id="4928" r:id="rId210"/>
    <p:sldId id="4929" r:id="rId211"/>
    <p:sldId id="4930" r:id="rId212"/>
    <p:sldId id="4931" r:id="rId213"/>
    <p:sldId id="4932" r:id="rId214"/>
    <p:sldId id="4933" r:id="rId215"/>
    <p:sldId id="4934" r:id="rId216"/>
    <p:sldId id="4935" r:id="rId217"/>
    <p:sldId id="4936" r:id="rId218"/>
    <p:sldId id="4943" r:id="rId2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14" d="100"/>
          <a:sy n="114" d="100"/>
        </p:scale>
        <p:origin x="41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notesMaster" Target="notesMasters/notesMaster1.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DE85-5047-F6A7-6231-013C4BFB4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2BD43-84D2-A585-D723-3129CFFD9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A1E25-E7B3-EC9A-67F6-9F26B5E7B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889919-9AFC-92E9-FABD-B154D0206571}"/>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260489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94459-52C6-82B5-5DA9-46103CA48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DBF6-5CE7-7A33-B9E3-8FEAA0793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85FB8-C33D-C48B-9133-DFE2FA6722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84D7C-D660-07E7-995D-AD4468626D74}"/>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28471796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BE253-15E9-8615-0005-2796AFF58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BB1A6-BDD1-DE73-BCC6-F65EF0189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90F81-AD6F-FB50-0EAD-CD1AC4F60B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AC69E-D7CA-9601-FC5D-CBF82D2DCCC5}"/>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16748551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4BA7-3D2F-EC10-3888-DE48A1364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30337-FDDC-2D77-AE9F-D76170C7B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63109-6B3F-DA00-EEEE-FFD207DE4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22EBA9-36AA-FF40-5775-443178ECA5D1}"/>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42217270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4188-AF8F-AE46-AEEE-D9002058E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67F9A-94F7-7415-9469-C31D3F44A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4C7B9-E670-FF13-9093-2CA4341076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7AA45E-5E7F-886C-7947-3E306EAA154F}"/>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7108631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EBC2-729E-8B63-7C81-7F716550D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DC029-85A3-2843-00E3-8491533AB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43B40-0D3C-4F32-9415-415A666E1A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B35F48-0586-E8E6-03BD-9F388151DA7C}"/>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35398960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D7E8D-D557-4463-507A-D5F15E0E5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2D568-CBD7-87C9-E409-0469DDA17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3C832-1BDA-761D-390A-5C1FD4B058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483B58-B110-BB32-AC24-19BF3DF3C73A}"/>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39063588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7E474-0288-AEF9-F786-D1F7600D4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3947B-1128-4980-831C-52BA0AEE3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D3F6D-F97C-5466-4077-6CF16EF5BE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85AA87-2DDA-80D4-4396-10ECB9B6CBDC}"/>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39966502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049A4-1AC1-E403-5279-7BE88DFAE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6A90F-D7A1-C556-12F2-3383D3120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B0986-7F7B-723F-E53F-EAB2A38D1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E98660-3901-AD9E-9A65-889018953D2B}"/>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2834438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498DB-C93B-4D2C-6140-2710DFFF4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26417-12C2-2A4E-BE6D-AEE5C3780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F5CDB-1108-1556-5CA2-81F3B8B92E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A46854-F5F0-57BA-13CE-5CCD722A6FE4}"/>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21249057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3D98-DBF3-39EB-9C01-5A38049D5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0E8B1-D970-D4D8-82DB-8D0913713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E92BA-04FD-6617-4D3A-26E7E03AB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C8AAA1-946C-E204-DE88-56F27064E145}"/>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34659224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476A-911B-4295-F57C-ADB949AF8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4ABFE-5C87-C7FF-8E57-73D5D69A4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7FCB2-D59C-7975-660C-1037CC264E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435AF-EC7D-2B7F-A62E-4C46CCD45F5D}"/>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84889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5E6A-C6DC-EAF3-23D0-48FF1803C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DD686-D7E3-7C62-3B1D-C94EC039E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2427-EBE9-AED8-C9FE-9FA9658904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BFB5DC-FBD5-8C90-E119-A5C75649F7ED}"/>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236713902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A61C-6803-DBE5-D371-D53072D2E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05775-7898-75B0-8831-649063EC4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8F849-C72E-F3E4-747E-CB85D76DD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E4CB50-A273-67D7-3C79-5F49C0727D5A}"/>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13072216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1AE5-739E-80A4-6B06-9B11267AC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052EB-559E-1A2D-3D22-9ED849C7B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A7526-DC4C-861D-56F1-EA9920B99A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45D210-CEED-EB9F-CC46-941095DF5674}"/>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36160276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F7FD7-2D8E-DDB2-7E7D-4B7D9BC22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29F12-68DB-6045-A4DD-34982EE9D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96E02-50E8-90E2-F29A-ACF4FEB9F0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D7D520-7F48-4989-BE47-F3EBB164F114}"/>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34143334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DFA6F-8EE6-6D92-5B7B-A296FECF1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24486-C92C-A9F5-C4CA-DD518B98E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AA7E7-A207-3745-E113-745EB0CD8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7D1D91-5BBF-D4A3-CBFF-6C82547AD4FE}"/>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35082718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F7ACA-BCD7-84A3-8A92-62E4749C8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500A0-D754-AB8D-8067-ED35708A7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8033C-D2FF-2767-84AC-6115CC66C2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974F2-3AA1-1A01-49F5-53B7E2391626}"/>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6903686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5992-3B47-06E4-DA40-D9BDEE993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3B875-55DD-AC0D-DF96-91726AE57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3A331-61B4-276F-C3BE-2987DEA8C2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FCE655-413D-CC40-F633-8A27EE5058AE}"/>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2300195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A813C-8CA5-4891-4187-E4CAD1F28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EB992-3038-CE95-E04E-AE2981120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0AA1B-6210-19C3-A350-C699E5E44A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B6701-C343-BC2A-B7EF-C0DF0FC9360D}"/>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1954844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1AD52-FA31-D830-261E-24B869376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BDA62-AE72-B58B-9CBE-192055C83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8FF22-D9FE-F57D-8E7F-3C7A59ABFE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DA7433-8C73-D02A-B3A8-5CB2241B1DD2}"/>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12973248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FE98-64CD-02B1-BE12-B3C8E89C2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C9C6-4134-CF92-62EB-D7772076C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E1742-A98A-F970-03C8-D51FE4156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987A38-5386-EB13-97F9-1326AD8ED7BF}"/>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36235628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C501D-4F12-2FD7-D138-3638869B0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CF750-30B2-921E-5FE9-25F64CBEF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E41F7-D2F1-D689-871C-AD927E55B2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868AED-6F44-B4D5-C461-87A976941AA2}"/>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361419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8C97-5CDD-C9DB-4918-75CD4663C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43152-BB37-C7ED-F81D-6683F5E7C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CEADF-A3DA-6FDE-BD54-412668271D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B1DAE-0F56-427E-0FE8-A52A3715389A}"/>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31772853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0AD4-5970-C338-E313-5E5E46B9A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A479C-695C-A16F-56A0-01F179AC1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8A32F-6FFA-2308-D482-6569B9830B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034C3-EFE6-6B52-FEC6-94880F5882C5}"/>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331304265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64E1-B0A3-BC13-668B-05C54A56B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89CC2-0425-8D1A-22AA-0F01F6C2F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0BA18-F80B-1A0B-D6C8-9316FB0B1D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23553D-BF43-04F3-688A-9DE493AD781C}"/>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15283809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4131-7001-05AB-2679-B2E52A6B2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78BFC-86DF-7FE7-7685-0E9491379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28B90-0EF6-E102-B200-3242D3395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0E0B9-2F12-FF10-E313-D2B976A08E55}"/>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24702067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AC95-87D8-E44E-9E22-74492272D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452E5-E8AB-6C34-374A-56BD434FE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17A49-37F3-40C4-AEF0-17A64830A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27E106-2539-CFCC-ED11-90D44269EB3F}"/>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6596351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DA1E-A246-5655-2F08-8A8AFD769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A49C8-7463-0633-169E-BF985F3FF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526F2-823C-21F6-56DC-E94A3D8442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8A5A2-2D76-8D8E-82D4-A35CEFEDDE4C}"/>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34224779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E22D0-C64A-8A95-3323-FEED6953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9D862-4EAC-B5F9-5775-4CD9BD525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817F6-8B01-1902-E0A2-220BB66469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FC190B-8409-041F-FF6B-4A8B75B2FE2A}"/>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13522735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0E2EF-625E-EACB-4F73-7BC047A14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FAC08-25CA-CA10-3DDA-B191EFBE2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8C02C-A4F9-AD30-95A0-A5CE5CC58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B8C86-A78C-ED8B-347C-28E1A76C5870}"/>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39189781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AB046-8E8D-0896-C51C-4592B5723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45110-96C9-343E-05F9-D4DE4D756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78AF6-749A-6E6F-9C2D-6CB8778CA2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0EBFC-7F2A-330C-8F91-BD49412C9607}"/>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35021171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9016C-8F53-2FA5-61DB-1BAFD2ADE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E2624-79FD-B981-B388-B3DDCDB49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5B646-34CC-C076-B2AF-81123281B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65EA81-F5D4-A67F-84B8-5BB6BC8362A2}"/>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33391313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C0B9-9B9C-EF04-548E-BD8CDB416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8BB1B-11D6-4AAF-500F-EBA0D5160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FBADF-1ED7-8E14-127E-1EC43DF37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90398-1134-CA84-9F55-A4B2822DA7B8}"/>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289884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612B4-C027-E304-B6B9-8D1FFD050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1E2AC-51F3-0F6D-6D36-196D1C059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B050A-2783-8CF4-BFC7-AD34779855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E5079E-0C69-E11C-08AA-0CE71911D17F}"/>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18431531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AC115-3F99-196B-D4E4-4ED1641EA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41DF3-706E-E8AE-F49D-BA7168412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45FE0-077E-FE76-44B0-DC77B3B98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E8DA7D-89A3-080F-C3A2-E6E8E2350435}"/>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21938240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3A1CC-C12F-A6C5-4878-CCB200096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0A292-C942-4BA3-90C4-44CBE52E5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E3481-130B-F90C-9AEE-97579C7A80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6283E8-36A3-40FB-77B8-8B0CBB3FA8C7}"/>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50610676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3F4AA-2013-8B74-34FF-B918F2AE1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E7016-B84F-A4F9-BD68-A04368235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4A807-2FFB-F1DE-E029-8378D7B5A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82859-A50E-F0BF-1C56-3B6228BCAF7F}"/>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21541229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1409A-D355-AA0D-D7CF-051DBAC0C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7FC16-AC1F-884D-4B57-A5B7A1999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EF71-BA39-9423-6AA3-3C3F8AB234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1E90B-1F11-1943-67AA-E1734BAFC07D}"/>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199740078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E36A-B56A-3D8F-1522-FFBCC728F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B28E8-3C1E-C9E8-4C9B-89DEE1703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FA6E4-7B78-C1F5-BDA6-2E7E5CDB48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1D96F-B3D7-118A-1018-542CDA596847}"/>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29034219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B56F-618F-C3EA-C277-B13ED608C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01680-DF57-23C8-A2DB-D223C3219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8BCF3-DC9E-8E91-5263-FC3D0EC8F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7D091E-189E-B308-CE1A-45D07828238C}"/>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134699817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1EE9-1E0A-42E6-DD89-418520035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9905A-4EA2-35D3-2834-CF8CF7E3F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8B21F-F322-C9E1-CF48-6825675465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E48359-1458-4C29-3302-2F66D467C79C}"/>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175288140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82D0C-6DD8-D951-C7C1-68FE754F0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2765C-25E5-3852-C935-F80BF8C4E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4ECB2-009E-B940-9DB4-E5F8A1E993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889B00-C0A0-F35B-5077-7B584A5E0799}"/>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293307583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83F5-F60A-891E-FB51-C4507EEAB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10D64-FF0B-4E72-5B62-05EF0E456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74DD1-AA8E-7934-1DA3-9FD5E0E94F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A50C9-9E93-A713-2B7A-F9D28B9B32E2}"/>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18080878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22A5-5FEE-326E-3D29-42D6B8133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E80BA-EFC5-0BAF-F88A-7ABC66047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C9636-1F38-1261-E6F3-3C061715B0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8BACAC-6183-6299-6D64-CD64656CC005}"/>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327919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C415-D854-FE2B-314C-7A1161EDC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B500-C66C-AFB0-35D4-D5575886A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A864A-EFC8-0322-E5F1-D400BAF018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0BC492-9645-6632-C05A-19612E3FF8AF}"/>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102525046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1850-EEFA-CCA9-ABAA-D8C229C8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D5958-37FE-FAF5-1FBC-F467ABA9A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585B5-8737-DA26-4DEB-5F4ABF5C3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C6D2E6-7443-806A-CE08-6C0071CD0D0F}"/>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145977918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53967-16EB-D721-C880-347269513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DF043-225A-062B-CE99-42855824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D5E38-A38B-28C1-6E07-85E5416BF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A0C72-90FF-FF55-9720-5D69E730F64C}"/>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191460508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5689-8F2C-228C-3A2C-15E050459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6E444-3F78-2279-A27B-D3FFEFA9B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86C49-2A24-D4E6-5B67-8035918A51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42F32-52D1-30F6-0720-5EE161167E25}"/>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5924091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8EDB0-ADA6-EC1B-F307-8B25D595F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C1AA5-CCF5-F9DC-9A2D-59DEBF6A5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8A9DE-2066-88F5-DAEF-52BEBDD921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D1176-F524-C2AB-1631-8B2F489754A5}"/>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101126218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00BF9-52D3-388B-676A-9A7EA0D5D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262F3-9C93-F33A-57B0-8E94FF049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33F9B-D6F6-A89C-29AA-4F468B750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EDE9E7-2AD0-ACA9-83B2-74C93D05AC7A}"/>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26592856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785FA-F7F0-D1C3-1D13-2F9EAA6F4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A01EB-BF80-87C8-CFC2-2E7C1D7E9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241CD-1490-9717-DED8-FE286F70A8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D5290-F867-B7DB-A3FA-90AAE0732531}"/>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1804786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1E80-0E1C-2EE8-B2C1-ECC36D925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0AB45-E036-D4C7-4B83-6D04012AF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3544D-F642-96C6-AC01-CC6E21F2B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059780-C921-CD24-A0D4-B3FFC803286F}"/>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161818482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EA07-C20E-E93A-4733-706693B75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A8645-F01C-3686-A9FC-9442DEAE0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77131-2911-5C77-3719-472F32E311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53626-C6F6-3134-6022-5A15A5A2E420}"/>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11495477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467C9-269C-2B9B-C8FC-91912A928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19818-843A-F054-3F57-BA42C16F3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7BA87-899F-E95D-8F64-3C7E038F18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11D55-9F3B-D472-BFD2-D1A863B8D24D}"/>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1567068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DCA4-4252-93FF-7867-045615DB7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15AC-B388-E1D3-0CA1-E3CF9715C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10178-46D1-0E16-D2E4-8EC18B09B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4CEB7-815F-F738-C69A-5C12C868DDDE}"/>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241006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CC19-72DE-741F-784D-6176B4AF2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D0A71-E329-A9AB-5D58-F41B3CF0B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9873C-E27D-7500-38BC-C5C23B650A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AD0212-A057-5052-06AC-F1F548EC59CA}"/>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181115077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073A-ED4A-38C0-7548-3B2BD8F47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ACAD0-7D84-C6EB-E614-701B5A563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64F95-B593-63CB-2D04-A739237FAB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078637-A938-A5E9-B19F-1C03FABA3E7D}"/>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27829480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AEFDB-3BED-D20D-022A-17BEB6B1B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3C984-C53D-F205-3B94-9372689A3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190EB-CCD6-6906-7895-F37494943D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235EA7-0D9B-94D4-7D93-98136A1719FB}"/>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240411492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A6F5E-C36C-FA85-4AF8-3D354F296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8A7DA-8A3C-5DD6-3BB3-6A0F1138E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F718A-569B-8933-1CDD-1C3BAEB995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3C733C-70F9-CA59-37D4-F33987E222BA}"/>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9508529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00AC-67CD-D6C4-1DF4-72A28776A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4098F-4EBF-C552-D3D5-90CF60A4C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BD3CE-E187-1B1C-4AD4-B3B450399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214D15-591F-0CC8-8A13-63998313B497}"/>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212533018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0F4CD-9AA2-C294-FFED-BDC69CE8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17127-B215-D533-5873-8C8C1AEB9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FED85-9627-9DAB-4E99-16BDA9D84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B80FD-E476-77A0-89FE-112BF2A68F43}"/>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363380115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5A821-7645-4260-0A38-17C651E82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381D7-E65B-A0A5-1A8A-0FB659159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0103C-8396-5BE5-05D7-62899DE17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2C10DC-9DE8-7DB2-A6E8-87189A44EAEC}"/>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141674863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4EA59-78FE-9F40-9CB4-7821C7BCD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62C2B-09B4-2A9E-FF9B-807209CAF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77BD8-16A4-C43D-C24B-07344D4E82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0B7C19-9C82-14B7-A078-2551D2A083B1}"/>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311288861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288D-3F76-6FA9-3993-F3912AB71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B9BD0-AF50-ECDF-C498-2EBB11E05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0CA77-8416-FBA0-53E6-BFDE536163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E8496C-2D36-71CE-497C-2CC36AA7B46A}"/>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22099204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7EB1-3359-1B18-DDD4-C5E966D44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A120B-D081-60A0-1C57-CFA600234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E9D18-CED3-54B0-F10F-734C798DEA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97F1A-8BC5-6145-652E-46606DCF2336}"/>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380369966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CBCCC-3D3E-A863-DAD1-D4202B60E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F6AA5-9920-CA78-7826-E090A46AE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B5761-599E-0453-9210-134DCED53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3AEBE7-6055-65B5-92CB-D4ECA92A69F6}"/>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200490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370F-B757-E989-4B8D-CCD07F813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69345-2F6E-1C46-7AF2-2EBB448FC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BFCC8-F573-0FD3-A773-5BC4DA4E70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0DF54-34C3-6515-3ABC-38293A895DFA}"/>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105812079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FEB7-0472-5F91-B958-6DFA74405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B912B-C206-8698-6731-5DA64DE94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F8A95-8497-944C-1485-7AD89AF219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7269C-CEC4-975F-51A3-B1640F4599E3}"/>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115972191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90AB-5C1D-D1DB-5BCE-4EB8B8483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DD994-3C13-735A-B0BC-723C50067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A8F8F-B71B-700A-B6B4-BD1D31286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55C5B2-BE79-1428-7B3C-6DFBEEB62501}"/>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33805155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17F7-8E48-07A4-1D1C-81C4D37DD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98BF5-AA87-50CC-80BD-C13713537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F04C7-D5AB-EA5C-5AC8-0B1501F3AF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8CDB82-8F1E-8077-0E07-522EC80CD311}"/>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57710478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655F-73C3-240D-C810-216832DD0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59A6C-DBE2-6831-AD35-5A7947880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A0B7C-1CFB-B419-0B10-7A3B75036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9A7E15-FE86-CDFC-3A82-0C848CB6C84B}"/>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409494815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B125E-E049-0893-2B07-36837E975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98C18-4F94-F13E-F2C2-7261DDE9D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02BA9-AA0B-3937-0655-0AECBCF58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682C2-BA35-CC14-DEF8-19AEE5F4C36F}"/>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67651459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337D5-49FD-1064-BCCD-BEB9D1FC5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68968-9EA5-037E-B24C-40E7C86E5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C8968-A5E2-AF4D-0071-E37C57AD64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2D0E0-3384-8F65-0026-4B49DB3180AA}"/>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28852828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9E6BB-7C47-BDF2-C0D5-FC3357AC6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A51EA-3D9E-EB47-7CA3-526C2A27C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4680C-F3CE-8C15-23B2-D061E0E63A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9A888-CE5D-18F6-C041-5C2276D116C8}"/>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166798155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5B185-E409-7256-D103-974093D8C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80EC9-34A9-03B2-6CF4-DED27ECF9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70BF2-0709-6A57-C9B0-FFB6F43DB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7CED01-16A1-8AC0-9BCE-CC3B81A4221F}"/>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49651067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6A460-93EA-92FA-7FEB-233B1C2DB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4FBC0-6579-A8FC-45F0-D6050457E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A006C-BE5E-F30F-6412-CD3594C7FC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252E5-2931-E566-AAE4-74F817293650}"/>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115256550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8406-0B2E-7851-C650-D47536BEC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11022-925C-44DB-7878-F099BA74D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4CF5D-2C48-BE94-62A5-3F8B06F7AE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D73F1C-6AB6-AD77-B425-53090FAB180E}"/>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393819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CAA8-237E-C5A9-EB5F-91D2773FB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AD2DF-9702-6BDA-A179-6FF7CF5C3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105E5-9353-C5DE-A787-778FDCC27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654081-9199-7A57-8BEC-BB4A9D8B92F9}"/>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72169476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F732B-5C3F-32D5-B2A9-89477F935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69CC9-9593-8F36-AE26-C2E7EEB86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474EF-B05C-25E3-96E9-344F25103C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9C196F-8B7D-B971-BD0B-77F462E3F0A4}"/>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3793854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96A57-EEE8-C9A0-4EFB-16FD0849B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9D8C8-A00D-4FAF-8D32-B355D1C14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E5E6E-983E-5CDA-3879-C6C1A18257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7A7A5-D1E7-9D80-0D9D-67DF55D5D98D}"/>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148122073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8B4E-9A6F-D641-C2A6-DD3A18FA8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9BFBD-9151-002F-6F0F-68FEB4362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82066-C43D-7991-C44C-A77E2C2E85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408DF6-D6C5-0FFD-35A1-1272D05C191C}"/>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261582887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933B5-5944-48DC-98A8-FB978800E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79C53-A51A-D363-D071-20B530CFA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FF830-3195-C5D3-F4FA-2D8B50E03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09A1D4-BC90-3187-C2BD-79A8B265299A}"/>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102963532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E15E2-855B-1D5C-4E6E-7E40BFB54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7EAF8-6F01-F63C-301F-39E6E3B8F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99295-7A41-7E8E-8644-32B0151D14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7D38A-FA26-B06A-9853-6F9CF0BA4F5C}"/>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75706924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21CDC-DB03-FBB7-545E-283F0F298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516FB-64F8-CFFB-8CB2-26526F0B3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6C6DD-4F36-64D0-FA9A-A1019CA25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29C84-0DD2-B604-DBCD-07B6F27D38B3}"/>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225156158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1A1E-9C0A-9124-D4BC-5D7B7C165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C35FB-DE5B-6D35-B6D9-0D02FCB8B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43C06-1D93-67A8-6A16-5C46830757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43CA00-CC74-ED13-578D-35307B44B355}"/>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29939376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C5CA-CED4-BD0F-B9A2-1CDB330A1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C1DB6-7422-E4A3-AE64-2DD0A9599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357D3-E15E-238C-998B-68B7563E1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32614-FCEE-C172-21BB-3C77CD39617B}"/>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349776925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DBB2-C805-6F5F-5776-6CFE9D0B5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32A35-D5B3-9886-2A8D-82122511F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FFEDD-0BBC-51F5-53C4-AB588DF639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F0EAC-FB52-0E29-7DD4-7427EF1F3799}"/>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119294005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27E2-77A1-6033-4AA2-AFED7D77F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5755F-530E-0534-5F2D-8CB84F3F9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80029-2CBC-7CA7-2C02-4121D6A26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5EB15-117C-7F0E-437D-1809A579CEF7}"/>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179049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2A1CF-07DA-61AF-F7D2-31BB4B306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640A9-6E9E-5EFA-4C7E-D797C3665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2A5EA-A808-066A-C762-FFA9F3085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B2D420-EC19-C07E-9C87-6EC6AE6541BF}"/>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264829713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CA99F-C207-B7E0-CE36-F00D86E95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AABBA-6455-29FD-FCD1-BFCDABCE5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7CD9B-A5ED-6C4E-A333-A094F67F9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8F061-51ED-A800-8B3F-C9E04EDEEB84}"/>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326761723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5820-B86F-D659-4519-F74963DBD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3053F-FB8C-E554-17F2-CEB53A5A6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F3F0D-8B15-57F0-D4C0-5AD4BB2D0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1E31B-5196-DA31-9F8A-2D9E8116CA29}"/>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32437326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2666C-DFE2-5ABE-F615-04B225E16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6FD6A-2D47-B8F0-D531-65148FAF8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322C5-704C-3F79-D2F4-69F93C657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6BA50E-E5F8-3D0F-C576-23FC39100000}"/>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387290601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5B3C-9192-11DA-98FF-943DDAB3E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03618-0821-2E9F-F929-16060512E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88D33-50AE-5064-B142-7B87EB0D5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08F3B6-8EA2-4025-4CBD-847D7091BC52}"/>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305200083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A45D3-0916-F0AC-DD0F-CA4B995D8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55D4A-8255-0471-2172-39A7821CD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BDEEA-B973-A089-8540-700FD9AFA3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9D138-55DE-F9E9-8752-237E2AB0F970}"/>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235809376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E0732-28AB-05DA-11F6-99D1E4C2D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7B32A-5932-826D-E170-7CC3E732F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AFA07-9F57-D7F7-67AD-FE69B2BF4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535F6A-D59B-563A-CB9D-E9BAE2204F85}"/>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51786539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F18A-24C5-9AF0-1CCC-1312B8E4A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0DF3E-F785-DCC9-265F-720463033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9813D-2D30-63DC-AC88-5773EB920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93435F-2625-0083-6355-6DBCD7279E9E}"/>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19304161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5DCA1-A06A-2577-860F-0751A6E5F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1D842-E717-456D-A539-3660C3593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F2B42-5E87-656A-A4E4-F9DAD1C6C2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C36D87-52A2-3E59-4978-E230ABCAC4DF}"/>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41355336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F036-6150-2A6B-5E05-72248ECB7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DB471-94D1-6A06-DEB8-3581FE6B8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A038C-CA10-2C0D-81C8-A7F8D7C18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6C3649-4F83-3F82-DAEF-956177FB3644}"/>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18528723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3F526-3D4C-5A77-BFA1-F62B380CF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AEFD3-1C7C-25A2-4AAA-2C43359AE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84AFD-8065-4472-1817-3A6ECE7B45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ADD1D2-1933-3930-81AE-606ACCE5A8FE}"/>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1719811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6CF2-F3EF-AB9D-92B8-3B362C3DA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D8D16-25DF-AF12-3146-38C346558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4B248-F36C-C080-A3BF-2127260D06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1AEEA9-8294-E026-0FDD-D41C1DF801BF}"/>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376612771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257BB-A63C-0149-A14F-DA54F0556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12000-01EA-F9E4-40EE-742EA860B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7FB24-EA2C-0FBE-AB95-174A1E39A8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846815-4E2C-8E3B-D40C-6B4F3E819E68}"/>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201178711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C6C2C-DD34-A097-7519-27C7E1A72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3246E-97DC-4750-6DF9-1F1F9079B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999AF-A572-3F6C-3D3E-FC5000D923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68E999-6B8D-282D-E2BD-0B0785E3DDF5}"/>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328619918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6D54-E746-DDEC-0D3C-6BF0BE981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010C2-6DE8-E436-C85D-F9EAD99AD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4B98C-64EF-EA10-2467-0A51167F1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8BC31-DE57-1E36-CFFA-7277B180AFD7}"/>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114789366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1236-95DB-BA2C-E19C-34ED78149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9C6B4-897A-1ED6-6941-9A283D4AD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D4A92-EADD-F3DB-0A8C-3C3C39CEC0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C73DC-433E-3BB9-F805-1900C1505446}"/>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210581939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F28AA-8B2A-D25E-BD39-BCF03C966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91626-3BA3-D66B-6E15-BE9FF2632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CEF5E-72C5-927A-19CD-23DF8E920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62E4B-4FC9-3C3A-39E0-B9517C2F9B44}"/>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55879450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E537-E1D6-5CBD-B2CB-6EE6EC888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6345A-65FA-22E6-5512-7A1EECE72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2786B-6C22-5EE8-F5B2-DE274B4BB8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92BCEA-6752-9766-14B0-D113B8910BD7}"/>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204235560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18D0-F28F-CD18-0FCD-E59AD6CD4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BFB7F-E7C3-461B-8F27-62473D3D4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C7A0F-E75C-24A5-6432-535F4DF2B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78928-0876-85C7-DEB9-75A14AABEE45}"/>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51135955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C504-3E5F-1B36-6CC5-E488988B4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DF8D6-EE2F-B12D-423A-5F63B8A92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D02D2-3D8F-67E5-4E05-DFE7A355A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1F7A9B-5498-8C0E-7467-4F7E937A3380}"/>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273184305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41C61-536F-AB37-B3D4-8AECAAA23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35B64-C597-9560-89BD-AB23CEEFD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79C78-35AC-5229-5214-A06D294137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AC0A0-6275-85A1-4D37-0DDEF548E9B8}"/>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188025857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AD93-9335-8F47-FB3E-8FEC80E5F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1A425-43BE-843E-8041-D7BC14250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6EF9C-C895-C7F2-6F10-316A0B852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25970-2A82-29F4-FFBF-C87193A608F7}"/>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2198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8045-1AC6-D8FA-127F-A8655A260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7EABA-58CF-ED8F-B05D-7816AA566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A6464-E596-887F-90EA-5BC44AA854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525353-9787-B873-E417-FB228B97F654}"/>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4024893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E35B-817B-590D-C3D8-1149C6A40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9CD0D-7BFB-6C67-356D-C68A4470A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675299-AC40-D557-A1D1-7736351F5E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23357D-C2AF-710C-F8ED-F9E36D8CE289}"/>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29862086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1E025-8918-4594-E3FF-4E7D0832B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29315-B95B-68A6-8608-5F0966A32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D3039-92B7-B988-B0D8-03D0231CAA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B5E05F-71DE-5629-D473-90D545E6DE40}"/>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298152457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6014-04FC-ED03-05F0-F84D254F6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4D929-8610-A3F1-CB68-B6C8F1118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DC2C6-7E2C-CEFC-4143-FEF5FAA9C4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44DC9F-A2D8-6530-537C-422D93A1F1C1}"/>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312890555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7D21-40E1-ADB9-E7BF-A81A0A855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3B59B-B1CB-B02F-9C6E-2F090CA09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9CD52-A013-BAFA-BCC9-E99229E44F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3F6FE-D2CE-FE74-968B-E20457CD5DCE}"/>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238890215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E617-9625-4276-C7EF-195D99C13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C81B9-417B-7EDD-26C4-B4DA8C33C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D70DF-08BB-47A5-3646-840D1EE29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305435-0C41-FE4C-F226-901863B94348}"/>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253840824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7A91C-C9B1-156C-08CD-3C37915D3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6FDBD-294D-7D0E-BB25-6FF18299C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07E78-26C5-8BC2-3809-B6F7C4F6DB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AACAEB-6755-5CCD-247E-CAAC22B4BCB0}"/>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16391509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1A1D8-93F2-36BA-E300-8C65CDD09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33E3D-B430-3208-2B64-912F752A8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6691A-0E3D-42CF-CA7C-270A9B54EA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4916E8-B141-993E-34D2-92BD0FF758EE}"/>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281077058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7C1CF-65F2-382C-0889-A55182BE7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BCD39-EA85-1120-A197-9E531BDDD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B74D4-0D1E-925A-0B37-B22E659EF4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0469FC-6BE5-03BC-E205-2DBBD90FF1B5}"/>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201547971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430C8-6822-A843-0BBB-59EFEDFD1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C3859-922C-F473-6215-643347EA16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C3878-3A9F-7D15-8978-B51966A3F6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1F98FB-7442-AB33-07A1-17FFE3EFCAB3}"/>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13665426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C1FB-0C81-5DB0-58BD-48ECE9E55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19230-76F5-6802-8F52-EB536BBB4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8067D-1FA0-31DD-4A94-5BE094DEE9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FEE015-46A0-DECD-9394-8B6E1B621155}"/>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126658638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D1C3-4226-E27F-C8A1-385F9F4EE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6FB05-2FA7-D051-903D-8116AE621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88C36-C596-B3BA-4B14-85492408FE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423CE-74A9-0F9B-0006-3B594CDB35CB}"/>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315675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19C2B-9668-1C56-BE57-F922820CC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1B36F-5FBB-DD2C-EB9A-D94BEA130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647F0-650A-4E48-B298-A26751E89E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E24A07-DD08-5D79-15E2-D4EC0A18AFC5}"/>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366233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DFE7E-5528-366A-2BEB-871E00E97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6C7B2-17D1-9B9A-4E9D-308000ED7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9890A-9E7F-8E7F-933B-2A60EBDBB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03ABED-1491-9F2D-4C75-CB98CEFC7E67}"/>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257576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12C6-9D6D-A65E-D111-6782F36A9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3C818-DE63-BD5B-A572-D08A2F628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CFDF2-7FE7-3389-5025-CC910891D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531F6-90F3-8DEE-BEDA-0E20CB596A8C}"/>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926925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4ACE3-3BBA-195F-3363-6B2F97C13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5495B-A383-E044-6A4D-947606F4C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EE584-635D-F6F7-AF51-4D56EE94A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BCCF5B-4A1F-64D4-86CF-8198B8DA94D4}"/>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412512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CCAC-A538-6C3A-E007-131EC667D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3EDAC-5D0B-B3CA-A3F3-5C40B8406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1141B-2B3A-4D16-77F3-96649D56E1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2FCE0-714B-DA7A-E479-8CBB5632CE9F}"/>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74904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36D9-63DD-378F-13A6-BD10BB191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6A096-B93C-0051-C20A-15287CA7C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211C3-30A0-39B4-969C-3F197C43B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D33C70-91DC-7D33-49B9-6F44D754006C}"/>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292460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50989-5EC2-67B4-DE66-F26497FCA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0712F-58AF-C99E-3EBD-3DC1F5BA1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48B61-F2F8-7C81-2485-21AF6A8CA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DE2709-46D0-F08D-C68C-7D9C647EA9BA}"/>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123983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CE1F-306D-1C19-9CBE-C4AF3DD3C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D0E0F-8540-682A-92D7-1960F18E9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92EC0-7A77-A9BE-1630-F13D78DAD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03C795-E2B4-B4FF-770A-35829FFD1051}"/>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214459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E6135-5F15-440A-3A26-1284F916A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F9F15-D6FE-1B84-BD64-C2B2AF52E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E4F85-D3D0-DE19-CE94-F46F3E8BF3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E6377-DBC2-DA62-B3D4-C197198D4BA2}"/>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189747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0B6A-DCF5-DFC5-7967-4B35F8542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1EF8F-3A48-6E90-1029-59AB0F83F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02E01-9E88-CCD8-9F2B-C75131AD8F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CDEE2-A4CD-4921-372A-6090897F8FD9}"/>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70865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298A-42AB-B83B-2876-EE284F1BC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FE1A2-9C26-FD65-E229-BC07FB7F3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0A339-4C3D-F1EE-533E-FDA64B38B0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93444-2760-CDF0-8211-4576DCF064FA}"/>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3083510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7A9F-F2B7-B8DE-67B8-B3B90A6B6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F2305-1BCD-13AE-2304-DB6F0EAFE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1F99-AF7F-1FFC-A650-3AD47C2BEC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7A1994-DFBB-ADDA-02CB-5652CC557AF3}"/>
              </a:ext>
            </a:extLst>
          </p:cNvPr>
          <p:cNvSpPr>
            <a:spLocks noGrp="1"/>
          </p:cNvSpPr>
          <p:nvPr>
            <p:ph type="sldNum" sz="quarter" idx="5"/>
          </p:nvPr>
        </p:nvSpPr>
        <p:spPr/>
        <p:txBody>
          <a:bodyPr/>
          <a:lstStyle/>
          <a:p>
            <a:fld id="{DB245632-D4FC-4E38-ADEE-4E3390753C23}" type="slidenum">
              <a:rPr lang="en-US" smtClean="0"/>
              <a:t>34</a:t>
            </a:fld>
            <a:endParaRPr lang="en-US" dirty="0"/>
          </a:p>
        </p:txBody>
      </p:sp>
    </p:spTree>
    <p:extLst>
      <p:ext uri="{BB962C8B-B14F-4D97-AF65-F5344CB8AC3E}">
        <p14:creationId xmlns:p14="http://schemas.microsoft.com/office/powerpoint/2010/main" val="2590731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A6B9-3E1E-01DD-2716-6BA55B735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1E910-8526-314A-CCEE-79A703EDF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404C6-2428-6DDA-41BB-633776671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20B808-F96E-0E5C-95E6-3E1295CC526E}"/>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2379490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4A25C-BC09-9B89-D6EC-9F8F6F544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A3AAC-890E-4D93-EB51-75E37FF43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C86D3-3176-A805-4802-9A19260298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E7D0C8-3080-D918-3897-FD1715627D58}"/>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121054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69B66-1E01-12AD-F370-5CFA78E58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29361-4B0B-20AF-FEB9-5F4546E30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F7558-D0CE-9BAA-69D6-025C02FC7C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AFA762-50DD-D685-2CC0-B9006E7B595B}"/>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3280375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B3D32-DEAF-A64D-2E4C-1DC548EF6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68730-2778-C506-588D-BD57803DD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BC3F1-BD88-EE76-1787-502E920D17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A7EA2C-DD13-3AC4-54B5-92C66048ADD9}"/>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363623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6FCFD-2799-34D0-978B-3F7A37C20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E1C62-D85C-A54A-1BB0-42291B971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626DE-7194-1B45-9AA9-203B23645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AAE97-E618-E56D-BDFB-53D50102BE8B}"/>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65549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7FD1-4157-D137-210B-6ADAC7334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62A4C-8227-76D4-1CA4-A5479C515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45299-BE92-F22D-E9CB-30943F418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1CCE87-1422-1CC9-B2F6-1629C2B08F0C}"/>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1436300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C959-F50C-DD6A-BAF3-C715EFE92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EA431-AEE2-65E5-B6B4-A4399E448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C4428-A58A-8D41-8B83-A2B9B3AE73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A367FD-3C2B-3A37-8FC4-7EDB7F16EED6}"/>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2635246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B8FBE-BEFF-AB8A-AD43-4FCA1930F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3ED24-781F-73DA-992A-3265266E1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5DF48-6B79-1D65-D759-EB350CC8E3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1D9C2-367F-C3A0-75B3-A4714AEEB5FE}"/>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332423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199A1-AA98-6E7E-85F9-0A4C71042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8DF1D-A6E3-EF6E-4D43-BF2F40E8A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0847B-36D4-D49F-4937-AE496C19D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DC6CC2-9B29-7581-67A8-D13C338B3475}"/>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2950916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E6D7-D4A3-9C53-2245-B6938DBDB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FFCE0-3320-9A01-49EB-51B0EF18C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C624E-D88B-4A33-5D2F-BA9788F3A7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364E86-1AB6-A867-8015-FAA4EBFA32A9}"/>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1162222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9D7B1-A336-F839-8DC5-94643E166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A53DD-A978-06A7-142B-2FB0DD5DE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ABB32-E1E2-9E44-0BE3-4438F328A7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46342A-B258-3D2C-F3DF-319C7B8208BD}"/>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1423162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DB050-7183-0DDE-299C-1E0767447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0E03A-463B-819B-F152-760CED284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FBF8F-ADDF-C8C8-7088-4CD551E20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1F1EA6-AF52-3585-5772-86CFE686EF37}"/>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441127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7567-F30C-25AC-6E91-B29C602F1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147DC-31BA-880F-39C2-8FA8F2940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25F00-93BB-D6C1-DE47-D12E0D083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8D2330-F33D-6252-D809-2B8AE676718F}"/>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2733613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8EC2-0090-32AC-2D61-45CAF2397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9A137-50CA-967C-C03A-EFEC0DCF9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5AC5F-96C1-01E7-7A5C-1BE1514037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C73B0A-97D8-762C-5E25-BEB0BE8C7482}"/>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1130307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9A71-033E-DF07-E9FD-FDD04C814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E4483-A9C0-D736-8D6E-6E8F417A0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C2D36-54D7-092C-78B9-41C9C48D6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9425F9-1341-F82C-52CF-CE6AAB3BCB3D}"/>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1684712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AF31C-EC06-CDE7-76D3-6C911CF77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2D56-07AE-0580-0D85-C10AE5B97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811DA-17D0-3C64-E36A-5DAE66EC0F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3E06A9-A08D-6916-AC4C-54C51F2D9EFE}"/>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1252470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2240A-0C51-6520-B54E-3075B9F2A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71D4B-501C-3C46-C0AC-41CA22C74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6D564-5936-A1B0-E44F-84E8B06F3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6EA726-ECFE-42EB-078D-18ACEFFFBCA1}"/>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1580106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F0BF8-8611-35EF-E7A2-BAFCE6BED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118D9-4B59-4409-85F9-6B5F0442C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4F323-E688-E4B0-874F-B33BDD7ED9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CD983-9D67-CDC3-A02E-34ED6EF5DC4D}"/>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1857138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930C-7DB2-8068-78E8-5FF249A89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7C17F-7B9D-E613-05E2-EF32996E2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44D77-5932-AF78-FA6F-4796B22FCC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8E134-02EE-D5E9-5942-70C93D70A23D}"/>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231535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F16BE-42B8-2C12-484D-6FC4BD119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27768-B89C-CFFE-5E0B-2A899AA21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C41EF-B42A-B7C2-CEAD-8B6F2A986C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3C88D2-34A2-C2B4-7882-F8B3A4792862}"/>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4199743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036F8-4AF1-4E71-E3B2-FF112FABD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0F9DF-9D76-DA50-1B85-13CC8A3A3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99F90-CA09-A120-D759-3FDB65EA67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CBA42-80EF-66A0-D200-CC88B3861AC3}"/>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3467980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7C01-4685-30E9-5258-62CBDB772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91F83-4503-A22D-0E9C-86B7A3F13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47A4A-633D-E42A-429A-CA2F1B513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F0F75-FE9C-3A4A-D5AD-393B12BE7653}"/>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1208774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966F3-4FA7-2D4A-BF1C-A2F15777C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B3F68-AFAF-976B-62EB-46F07D936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33225-882C-5A4A-9035-C63B67A5D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9944F2-54E5-EE54-F56B-BED4AE3C1EFD}"/>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299658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40DBC-F778-6C67-C669-376A6B0AA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96E12-BD6B-DEA2-333A-419A4A517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46EF8-5187-EB3D-CAB0-90CE0EB8D8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9FF3AA-716E-560A-53B3-EF695EEC1B0E}"/>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263152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1170-0542-BDAE-A296-A796DD389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30027-4B75-E4FB-37CC-88B2B2E66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DB991-C788-E938-DBE2-5BF386CB51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44E479-0DE7-D27B-7FB3-0ED6176B91D9}"/>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15390499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E5162-F77E-9BFD-8255-AF3F48A5E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B51D2-C438-1640-2B49-52C82E329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E4855-D701-D7A0-58F0-BD0DFADBF9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0E297F-232D-9C87-8182-64539FB11B75}"/>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23988722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6A6A-B8E9-70F0-77E6-171338AFE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E1CB8-93B7-447D-29DD-F4732925F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F8D03-D1D5-FBE7-E959-D618953472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917283-F3C7-8FCC-67F7-9FA10B49B8DF}"/>
              </a:ext>
            </a:extLst>
          </p:cNvPr>
          <p:cNvSpPr>
            <a:spLocks noGrp="1"/>
          </p:cNvSpPr>
          <p:nvPr>
            <p:ph type="sldNum" sz="quarter" idx="5"/>
          </p:nvPr>
        </p:nvSpPr>
        <p:spPr/>
        <p:txBody>
          <a:bodyPr/>
          <a:lstStyle/>
          <a:p>
            <a:fld id="{DB245632-D4FC-4E38-ADEE-4E3390753C23}" type="slidenum">
              <a:rPr lang="en-US" smtClean="0"/>
              <a:t>60</a:t>
            </a:fld>
            <a:endParaRPr lang="en-US" dirty="0"/>
          </a:p>
        </p:txBody>
      </p:sp>
    </p:spTree>
    <p:extLst>
      <p:ext uri="{BB962C8B-B14F-4D97-AF65-F5344CB8AC3E}">
        <p14:creationId xmlns:p14="http://schemas.microsoft.com/office/powerpoint/2010/main" val="3673299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BD90-8859-307E-EB70-22E2FFFA6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5CCFB-1707-E706-3809-0F5525A28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8F366-2390-E3A5-AF24-9ECFAA9986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55283-5CB4-5C90-76BD-C8267B2C704D}"/>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1867886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340D-EB03-1C5E-6A33-67185DA7D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8E9AE-11B8-FE33-BF08-402371799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A4935-EF06-ECEE-B8C6-E1044C8DD9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4EB2C-EB0D-F4D5-C608-780357099FFC}"/>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3444758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B3B82-1A02-B56C-7CF3-E33CEDE89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FC4B4-32F3-E404-22E7-1E46C733E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8C22E-6005-25F5-2A0E-0DBD92D95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D3C303-0B2C-ED7C-36C4-1B0B12594666}"/>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243557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D65D-B442-28B4-55E4-28597642A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0F62E-B411-972F-092D-FA387E330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6D30A-1C53-642F-FE25-46E0D042E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1EFD05-4627-ADE5-2D77-648BB7CEE520}"/>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608018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9514-6129-C296-1F08-056F8199E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545C2-A3FA-1DEB-A672-2CF83C39D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628B6-CA5C-DF83-285C-5A420B06A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9B4054-5184-8DD2-9B8D-AA962AB25602}"/>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26231263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FC13-1F1D-B527-4E13-3AAF1C14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A90B0-9AE0-D147-3081-D89E1D45F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70488-07EB-D429-E721-D21E67CCB9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C5DC2F-5034-CF0A-E3EE-F60667F1C53F}"/>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1443222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447FB-B1E6-C28B-DA68-B30FE3EAA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3BF93-0E96-62D3-8B76-70FC0B8CC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5609B-7C84-39E6-8FD3-639C2D5C6D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01028E-2F89-267C-14C2-AD5E25F1E328}"/>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3703211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4EFF-DF18-63DB-6E0A-940414FB7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E5F9A-BAF0-0748-65E1-19A991AB9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13C5C-DCF2-6F32-406F-81895B176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44833-AA52-CCD5-782B-5E6A2725011D}"/>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1559939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21EFA-2073-1093-A25E-B9808DE95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6D2C-1E25-254D-5697-0F0B0695F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459E8-DA51-5E11-9E11-301A531AD5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19F69F-9AC3-6E62-928C-5AE574D309FD}"/>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692772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649E-3658-74C0-F2AB-9DAE18D95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6693-6FE2-58CA-29D7-89B863F54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C2545-D42C-869B-F742-277AB0C3A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1D532D-0215-CAEC-87AD-CB90AFC4DBD8}"/>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2070253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E1FBD-500B-08CA-E6C3-7078F9E1C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29D49-03AA-60DF-5C9F-C9ECAFEF0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BF5C4-5812-0B0F-1919-05DEBE9A3B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50106-0EFA-B836-082B-BAF9C8995253}"/>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10151135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1B88-55FB-A349-4D32-FD517C679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92607-C41F-0C90-FD4C-8E09DC6F8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ED266-6E93-F327-42B3-18EAD7380F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24391-67A2-C192-D69A-EFDC7FEE895E}"/>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27879440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3DA6-F1D2-70B2-4018-F62717E2A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65AA9-F133-F9B6-79EF-253C0A377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45FC9-44E9-AAB9-2FFC-D7AE62A294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5A895-DF1B-7009-2208-B77908A30DEE}"/>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25023097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68898-5CC0-FB99-36A5-6BA0C3823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4EF6D-A272-DA6A-4F52-403E654CC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E2FCA-118C-906C-D1C9-30829ED61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B3B9E1-C6A1-9DCF-29D4-D2E92E683BAC}"/>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172900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08025-2BF5-02AC-0F35-6CC377372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55232-6BD3-80B3-FE58-223E77CD7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FBD97-A7BE-F279-8DEF-BCABCFF77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966C9C-105A-AA2A-BE59-D6AAE31EFCDF}"/>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23338313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FE9C3-FD34-5C25-25BA-AA9B4998D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A5E99-0D42-4F0A-997D-623C537AF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DF334-F87A-C576-E2B3-EC5497C33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698940-F2C5-0D3E-2F44-49DE4C3067EA}"/>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29417158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18F4-A1C7-334E-DC47-14232E018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68F89-4169-0852-BE37-884F130E4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B025F-AEDC-CE6A-CDD9-7E35E4D2F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FF3B67-FA4E-6CA8-F308-B0116462D9BC}"/>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22444719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DACF-995F-6F76-B9E5-20F2C0170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3D578-F118-3BDE-9725-E4ACFD726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8DE24-CE64-418C-B29F-53304FDD94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373532-8488-A101-2440-2D6F628F0AE4}"/>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17363968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708F-E64A-0ECA-393E-2ED083022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94AB4-484F-8B28-1DE4-21B79FDA6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63F4A-8447-ED7B-F194-349D4388E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1029A-92B3-891D-0D0F-7C964CBC7469}"/>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6790907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A7C5-63A9-19D0-E39D-63379DF5F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00EFE-6BAD-00E6-D308-737CE22D9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24DDC-1D0D-3BB7-8E5B-C52040D98E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462F1B-769E-DD67-892D-C82E9E2112CA}"/>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24325336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76F50-2ED6-14D1-339C-0E5366ADB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EDA00-8226-4276-34EB-0A7D19BF6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DF6DA-E372-B019-C3D6-923A454495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B5C192-CB13-33BF-DA4C-D39A3EACA129}"/>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10931872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0D92-E760-BF50-DEB8-FA413F043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68232-7866-08C4-7BD7-5AF551C0C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69871-4F2C-6457-1B08-4CFF6E484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28724-572C-B865-EEC3-8AFFBE1B4C4F}"/>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23798373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AD40-D343-A4B9-8297-7E85D9B70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EB8BC-7BD6-7383-28E2-F002F3E0C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C2DC7-CF58-F253-7E27-DEB953C03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CEA04F-A3EE-D790-2616-57D7C1AF7CE8}"/>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26006562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F920F-FE14-EE16-EFAF-999922172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0F54-A25F-EE23-E657-0A234D8B4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151A5-2A65-53FA-F81B-D4CE47F10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59CB48-65D0-CD1B-881A-2B6F6AEC4D8B}"/>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1068214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E535-1A8C-33CD-D71E-DB637891D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879A9-8366-2CC6-2139-F4D0B05EC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185C9-C210-5B28-6A2E-FA9279ABB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854DE3-8FA8-0D6D-CEB0-90EA964BB49C}"/>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87093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AAA9-3BB6-E4C1-F2E7-891D8E6CE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5D2FB-E999-6646-0D87-43DC91414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E52AD-ADE0-E8DE-132C-A8DCCEFBF6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2BE78A-D7F6-8EE4-6A35-594DC7D1A32A}"/>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26273139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C107-1705-4579-FD84-119941D87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9931B-26E4-2B00-856C-3CE659A3A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0E8E5-BF51-48B2-36C9-D254DFEB6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B182C-C2BC-52A0-5B63-B29AD98E9D96}"/>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11534712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6A98-4FB0-D9B5-CBDE-70D2A7B11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CAE9A-95E0-F707-189F-C56607F54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62E53-F19C-B5A3-D12A-E5810A9ED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C8D0CA-C2B1-F7E8-AB6D-3E70209A42D4}"/>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11056622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A7B63-2B6F-81B1-28DF-59A310E86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195FE-28AB-2467-9CAB-0E6B8CC8F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959E8-A848-9821-D2F9-8B95E3A2D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D3FBF-473F-8BA3-82F3-BCF4105FDFEE}"/>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37778790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7A2B-FCFE-2ECB-B1A3-9088EAF8F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1DBA4-3026-01EF-9A4B-4DD221055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848AC-40F4-C6A8-036F-91EC9C1C20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FAB88-9609-0F45-835F-3AF725CEEB6A}"/>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33409305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317DC-3782-92EE-8CFC-F476F738D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8B9B1-ADFF-4EFA-1809-9CA4E9B7C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0D25D-886D-EA23-AD01-06467D82C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B8D2D2-0D83-6560-C810-CF6132787BB4}"/>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10968014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757F-B94F-4B1F-D447-D660B888D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93272-A0F9-E8E9-F303-15900CA5F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164AF-63C6-091C-8D19-9D2B7DB67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4D6C74-985D-72CC-5CBB-0D64ECEDDD91}"/>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37568524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6403-3B76-34FA-FEC4-1274E9B8E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1ADE4-D717-6BB1-8102-00BAFFCC7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64E0C-785D-0EA6-4D2B-354BDDCDFA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25B5DA-F81E-4F99-0C6C-FCA143C178C6}"/>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3773797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CD0EC-FF4B-1139-F0E9-450C405D1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F1EB7-5108-F338-36FB-91F3E9CB2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BCE72-87D2-9B5F-55F7-ABA1C3EAD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6E50EF-8DA7-B09E-C91F-BC4EB99852EC}"/>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14937303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9542B-58D9-03DC-5006-056B24597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CC01C-7D8E-1801-367D-BEAA33749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904C3-EA97-31D6-3828-1D47A668A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858644-89BC-5A2A-40D6-75259C6EA711}"/>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15899172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3492-F6BD-9003-41B4-44F8C0AB8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D6BCB-67AB-3AFF-158F-FFD346FD0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41666-2C48-DC33-1233-0DD42978AB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873758-575C-E745-B0DA-37E6781AA087}"/>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249827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C2BC3-7158-8A43-402A-7636F319A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A0AB4-F363-8F30-541B-3456EDE82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F8914-5FF8-AF0F-BE52-FA1D8F5A3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2D609-28E6-23DC-B8A8-EC70D13FB384}"/>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19161844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3EB1-1C7A-4CD7-42B4-0A2DD20C7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A40BC-FF02-8FBC-C3E5-A59F55F55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3937C-6E8E-8A0A-82E8-114B6ADC81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68F666-DB7D-C28E-6BDC-5EFD81053240}"/>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19872661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18979-6E05-6297-DD15-52BF782C2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8B7B1-268A-1CDB-7F77-B78EB5C98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31C60-DEE8-E6EC-BF9D-47646B2E50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EDB369-B087-1AE1-74E4-97145396312B}"/>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35678145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246DA-34FA-B13B-7562-BF98AFB64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4071A-F70A-95AD-C851-6F27AD053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4B144-166A-266E-1E80-618B338119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348B99-0C17-EDA9-18E2-0FB31B306B62}"/>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28432767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7CD11-592D-1413-DAEC-8532D92E7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9A6F7-DB17-6FBB-C250-22F21965E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5C3E2-4A38-014E-4265-C5A485668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F3AF4-B28E-320C-5B5B-C238896B06AF}"/>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24581989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1D69F-122D-844C-EAC7-7C417D965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342AA-C633-6437-775F-5495C1E5B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4B760-942E-792F-2DFA-BCF39C252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514D6C-8B8C-2628-872C-22E69B31BDB1}"/>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42300086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3E6B9-E918-FC09-B365-7BAFF4430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08C43-D853-B007-6322-C3EF1A7EB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FAE79-65E4-8D5A-0A95-6A6E24286A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067FB-25FE-60AB-C32B-0416B84D4526}"/>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27903282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EB89-31C0-0041-4080-5666A1F9C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85576-94C8-9A34-085B-9BA29D2B0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0898B-6698-AE2C-F999-2DCF92E73B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7CED27-0FDD-92BE-0DF8-C46188C1ACA7}"/>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30864543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CF10-0FB0-4E74-4097-A705BF441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BEB3D-2BC1-6015-B829-6296E18F8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B72DE-3B70-13A5-DFBA-A05A65EBA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87045-29E0-30E5-889C-AA1B83ECB065}"/>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40062004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0781-C2C8-CB46-8FCE-DE8B27F0E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7322A-98D5-E1F8-4F8B-93A3DD67C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2A732-B852-C915-2F3A-DA0035D8B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7BE7BF-DCEB-AC76-E8E3-9BAB13DEFB8F}"/>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10899129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52D1-5072-5081-654E-DDC111B4E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9F56A-1686-32D5-84BC-56311F6B7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1F70E-3663-C0C9-C0D7-C3FCBFC60D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B6519F-DDEB-60E0-6624-7FF4D4E93307}"/>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3448740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26 – Chapter 26 </a:t>
            </a:r>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D0EC-9930-2B83-897E-1211597B1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455D3-899A-744B-0E43-DDFCF326D546}"/>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الأحقاف</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7225970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EB01-C328-4CCE-2AD7-6822A4290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8928D-E820-98F4-6476-944C81206CE9}"/>
              </a:ext>
            </a:extLst>
          </p:cNvPr>
          <p:cNvSpPr>
            <a:spLocks noGrp="1"/>
          </p:cNvSpPr>
          <p:nvPr>
            <p:ph type="title"/>
          </p:nvPr>
        </p:nvSpPr>
        <p:spPr>
          <a:xfrm>
            <a:off x="1844833" y="1440352"/>
            <a:ext cx="8502334" cy="3450327"/>
          </a:xfrm>
        </p:spPr>
        <p:txBody>
          <a:bodyPr>
            <a:noAutofit/>
          </a:bodyPr>
          <a:lstStyle/>
          <a:p>
            <a:r>
              <a:rPr lang="ar-EG" sz="6000" b="0" dirty="0"/>
              <a:t>بَلْ ظَنَنتُمْ أَن لَّن يَنقَلِبَ ٱلرَّسُولُ وَٱلْمُؤْمِنُونَ إِلَىٰٓ أَهْلِيهِمْ أَبَدًۭا وَزُيِّنَ ذَٰلِكَ فِى قُلُوبِكُمْ وَظَنَنتُمْ ظَنَّ ٱلسَّوْءِ وَكُنتُمْ قَوْمًۢا بُورًۭا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E43F7D-81DA-BD96-3479-C8F300202D9B}"/>
              </a:ext>
            </a:extLst>
          </p:cNvPr>
          <p:cNvSpPr txBox="1"/>
          <p:nvPr/>
        </p:nvSpPr>
        <p:spPr>
          <a:xfrm>
            <a:off x="1936368" y="4890679"/>
            <a:ext cx="8319264" cy="1015663"/>
          </a:xfrm>
          <a:prstGeom prst="rect">
            <a:avLst/>
          </a:prstGeom>
          <a:noFill/>
        </p:spPr>
        <p:txBody>
          <a:bodyPr wrap="square">
            <a:spAutoFit/>
          </a:bodyPr>
          <a:lstStyle/>
          <a:p>
            <a:pPr algn="ctr" fontAlgn="base"/>
            <a:r>
              <a:rPr lang="en-US" sz="2000" dirty="0"/>
              <a:t>The truth is: you thought that the Messenger and the believers would never return to their families again. And that was made appealing in your hearts. You </a:t>
            </a:r>
            <a:r>
              <a:rPr lang="en-US" sz="2000" dirty="0" err="1"/>
              <a:t>harboured</a:t>
            </a:r>
            <a:r>
              <a:rPr lang="en-US" sz="2000" dirty="0"/>
              <a:t> evil thoughts ˹about Allah˺, and ˹so˺ became a doomed people.”</a:t>
            </a:r>
          </a:p>
        </p:txBody>
      </p:sp>
      <p:sp>
        <p:nvSpPr>
          <p:cNvPr id="3" name="TextBox 2">
            <a:extLst>
              <a:ext uri="{FF2B5EF4-FFF2-40B4-BE49-F238E27FC236}">
                <a16:creationId xmlns:a16="http://schemas.microsoft.com/office/drawing/2014/main" id="{BEAA9480-4D00-723F-E13F-779B88FB7EC5}"/>
              </a:ext>
            </a:extLst>
          </p:cNvPr>
          <p:cNvSpPr txBox="1"/>
          <p:nvPr/>
        </p:nvSpPr>
        <p:spPr>
          <a:xfrm>
            <a:off x="3833024" y="45227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a:t>
            </a:r>
            <a:endParaRPr lang="en-US" sz="1400" dirty="0"/>
          </a:p>
        </p:txBody>
      </p:sp>
    </p:spTree>
    <p:extLst>
      <p:ext uri="{BB962C8B-B14F-4D97-AF65-F5344CB8AC3E}">
        <p14:creationId xmlns:p14="http://schemas.microsoft.com/office/powerpoint/2010/main" val="19341513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DCD1-9E19-6E94-E8C2-A3227D53A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61397-DA92-1AD9-9DA6-AA3E38198762}"/>
              </a:ext>
            </a:extLst>
          </p:cNvPr>
          <p:cNvSpPr>
            <a:spLocks noGrp="1"/>
          </p:cNvSpPr>
          <p:nvPr>
            <p:ph type="title"/>
          </p:nvPr>
        </p:nvSpPr>
        <p:spPr>
          <a:xfrm>
            <a:off x="1844833" y="1884968"/>
            <a:ext cx="8502334" cy="3450327"/>
          </a:xfrm>
        </p:spPr>
        <p:txBody>
          <a:bodyPr>
            <a:noAutofit/>
          </a:bodyPr>
          <a:lstStyle/>
          <a:p>
            <a:r>
              <a:rPr lang="ar-EG" sz="6000" b="0" dirty="0"/>
              <a:t>وَمَن لَّمْ يُؤْمِنۢ بِٱللَّهِ وَرَسُولِهِۦ فَإِنَّآ أَعْتَدْنَا لِلْكَـٰفِرِينَ سَعِيرًۭا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6C5090-2C71-56F8-8EBF-15505541D2FA}"/>
              </a:ext>
            </a:extLst>
          </p:cNvPr>
          <p:cNvSpPr txBox="1"/>
          <p:nvPr/>
        </p:nvSpPr>
        <p:spPr>
          <a:xfrm>
            <a:off x="1936368" y="4510843"/>
            <a:ext cx="8319264" cy="707886"/>
          </a:xfrm>
          <a:prstGeom prst="rect">
            <a:avLst/>
          </a:prstGeom>
          <a:noFill/>
        </p:spPr>
        <p:txBody>
          <a:bodyPr wrap="square">
            <a:spAutoFit/>
          </a:bodyPr>
          <a:lstStyle/>
          <a:p>
            <a:pPr algn="ctr" fontAlgn="base"/>
            <a:r>
              <a:rPr lang="en-US" sz="2000" dirty="0"/>
              <a:t>And whoever does not believe in Allah and His Messenger, then We surely have prepared for the disbelievers a blazing Fire.</a:t>
            </a:r>
          </a:p>
        </p:txBody>
      </p:sp>
      <p:sp>
        <p:nvSpPr>
          <p:cNvPr id="3" name="TextBox 2">
            <a:extLst>
              <a:ext uri="{FF2B5EF4-FFF2-40B4-BE49-F238E27FC236}">
                <a16:creationId xmlns:a16="http://schemas.microsoft.com/office/drawing/2014/main" id="{992006ED-F27E-BAE7-1D58-18C194EDA7CD}"/>
              </a:ext>
            </a:extLst>
          </p:cNvPr>
          <p:cNvSpPr txBox="1"/>
          <p:nvPr/>
        </p:nvSpPr>
        <p:spPr>
          <a:xfrm>
            <a:off x="3052848" y="40865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{13}</a:t>
            </a:r>
            <a:endParaRPr lang="en-US" sz="1400" dirty="0"/>
          </a:p>
        </p:txBody>
      </p:sp>
    </p:spTree>
    <p:extLst>
      <p:ext uri="{BB962C8B-B14F-4D97-AF65-F5344CB8AC3E}">
        <p14:creationId xmlns:p14="http://schemas.microsoft.com/office/powerpoint/2010/main" val="103216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F1276-79C2-9BC0-9DFF-538C8276B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2B87B-94F8-CB61-ECC2-F932BD32CEEF}"/>
              </a:ext>
            </a:extLst>
          </p:cNvPr>
          <p:cNvSpPr>
            <a:spLocks noGrp="1"/>
          </p:cNvSpPr>
          <p:nvPr>
            <p:ph type="title"/>
          </p:nvPr>
        </p:nvSpPr>
        <p:spPr>
          <a:xfrm>
            <a:off x="1844833" y="1801078"/>
            <a:ext cx="8502334" cy="3450327"/>
          </a:xfrm>
        </p:spPr>
        <p:txBody>
          <a:bodyPr>
            <a:noAutofit/>
          </a:bodyPr>
          <a:lstStyle/>
          <a:p>
            <a:r>
              <a:rPr lang="ar-EG" sz="6000" b="0" dirty="0"/>
              <a:t>وَلِلَّهِ مُلْكُ ٱلسَّمَـٰوَٰتِ وَٱلْأَرْضِۚ يَغْفِرُ لِمَن يَشَآءُ وَيُعَذِّبُ مَن يَشَآءُۚ وَكَانَ ٱللَّهُ غَفُورًۭا رَّحِيمًۭا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186A367-235F-F157-C189-AAF90197AFBA}"/>
              </a:ext>
            </a:extLst>
          </p:cNvPr>
          <p:cNvSpPr txBox="1"/>
          <p:nvPr/>
        </p:nvSpPr>
        <p:spPr>
          <a:xfrm>
            <a:off x="1936368" y="4844240"/>
            <a:ext cx="8319264" cy="1015663"/>
          </a:xfrm>
          <a:prstGeom prst="rect">
            <a:avLst/>
          </a:prstGeom>
          <a:noFill/>
        </p:spPr>
        <p:txBody>
          <a:bodyPr wrap="square">
            <a:spAutoFit/>
          </a:bodyPr>
          <a:lstStyle/>
          <a:p>
            <a:pPr algn="ctr" fontAlgn="base"/>
            <a:r>
              <a:rPr lang="en-US" sz="2000" dirty="0"/>
              <a:t>To Allah ˹alone˺ belongs the kingdom of the heavens and the earth. He forgives whoever He wills, and punishes whoever He wills. And Allah is All-Forgiving, Most Merciful.</a:t>
            </a:r>
          </a:p>
        </p:txBody>
      </p:sp>
      <p:sp>
        <p:nvSpPr>
          <p:cNvPr id="3" name="TextBox 2">
            <a:extLst>
              <a:ext uri="{FF2B5EF4-FFF2-40B4-BE49-F238E27FC236}">
                <a16:creationId xmlns:a16="http://schemas.microsoft.com/office/drawing/2014/main" id="{4165255D-392A-0E97-82ED-927F2DF01D8E}"/>
              </a:ext>
            </a:extLst>
          </p:cNvPr>
          <p:cNvSpPr txBox="1"/>
          <p:nvPr/>
        </p:nvSpPr>
        <p:spPr>
          <a:xfrm>
            <a:off x="4025971" y="43297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{14}</a:t>
            </a:r>
            <a:endParaRPr lang="en-US" sz="1400" dirty="0"/>
          </a:p>
        </p:txBody>
      </p:sp>
    </p:spTree>
    <p:extLst>
      <p:ext uri="{BB962C8B-B14F-4D97-AF65-F5344CB8AC3E}">
        <p14:creationId xmlns:p14="http://schemas.microsoft.com/office/powerpoint/2010/main" val="23405765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328ED-4400-CB35-A0D1-17CCFFBD1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5BDBC-F294-CAAE-257F-12F46E98E810}"/>
              </a:ext>
            </a:extLst>
          </p:cNvPr>
          <p:cNvSpPr>
            <a:spLocks noGrp="1"/>
          </p:cNvSpPr>
          <p:nvPr>
            <p:ph type="title"/>
          </p:nvPr>
        </p:nvSpPr>
        <p:spPr>
          <a:xfrm>
            <a:off x="1844833" y="1209356"/>
            <a:ext cx="8502334" cy="3450327"/>
          </a:xfrm>
        </p:spPr>
        <p:txBody>
          <a:bodyPr>
            <a:noAutofit/>
          </a:bodyPr>
          <a:lstStyle/>
          <a:p>
            <a:r>
              <a:rPr lang="ar-EG" sz="5400" b="0" dirty="0"/>
              <a:t>سَيَقُولُ ٱلْمُخَلَّفُونَ إِذَا ٱنطَلَقْتُمْ إِلَىٰ مَغَانِمَ لِتَأْخُذُوهَا ذَرُونَا نَتَّبِعْكُمْۖ يُرِيدُونَ أَن يُبَدِّلُوا۟ كَلَـٰمَ ٱللَّهِۚ قُل لَّن تَتَّبِعُونَا كَذَٰلِكُمْ قَالَ ٱللَّهُ مِن قَبْلُۖ فَسَيَقُولُونَ بَلْ تَحْسُدُونَنَاۚ بَلْ كَانُوا۟ لَا يَفْقَهُونَ إِلَّا قَلِيلًۭا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943D91-F087-8CF5-CDDF-476360407836}"/>
              </a:ext>
            </a:extLst>
          </p:cNvPr>
          <p:cNvSpPr txBox="1"/>
          <p:nvPr/>
        </p:nvSpPr>
        <p:spPr>
          <a:xfrm>
            <a:off x="1936368" y="4659683"/>
            <a:ext cx="8319264" cy="1200329"/>
          </a:xfrm>
          <a:prstGeom prst="rect">
            <a:avLst/>
          </a:prstGeom>
          <a:noFill/>
        </p:spPr>
        <p:txBody>
          <a:bodyPr wrap="square">
            <a:spAutoFit/>
          </a:bodyPr>
          <a:lstStyle/>
          <a:p>
            <a:pPr algn="ctr" fontAlgn="base"/>
            <a:r>
              <a:rPr lang="en-US" dirty="0"/>
              <a:t>Those who stayed behind will say, when you ˹believers˺ set out to take the spoils of war, “Let us accompany you.” They wish to change Allah’s promise.1 Say, ˹O Prophet,˺ “You will not accompany us. This is what Allah has said before.” They will then say, “In fact, you are driven by jealousy against us!”2 The truth is: they can hardly comprehend.</a:t>
            </a:r>
          </a:p>
        </p:txBody>
      </p:sp>
      <p:sp>
        <p:nvSpPr>
          <p:cNvPr id="3" name="TextBox 2">
            <a:extLst>
              <a:ext uri="{FF2B5EF4-FFF2-40B4-BE49-F238E27FC236}">
                <a16:creationId xmlns:a16="http://schemas.microsoft.com/office/drawing/2014/main" id="{54C105FE-20CD-7E01-5264-C42B6BEE6989}"/>
              </a:ext>
            </a:extLst>
          </p:cNvPr>
          <p:cNvSpPr txBox="1"/>
          <p:nvPr/>
        </p:nvSpPr>
        <p:spPr>
          <a:xfrm>
            <a:off x="3111571" y="43519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{15}</a:t>
            </a:r>
            <a:endParaRPr lang="en-US" sz="1400" dirty="0"/>
          </a:p>
        </p:txBody>
      </p:sp>
    </p:spTree>
    <p:extLst>
      <p:ext uri="{BB962C8B-B14F-4D97-AF65-F5344CB8AC3E}">
        <p14:creationId xmlns:p14="http://schemas.microsoft.com/office/powerpoint/2010/main" val="13086133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8F111-981A-25DF-5561-FBC32D5A3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2E39A-551D-1275-8536-1D0863ABA43C}"/>
              </a:ext>
            </a:extLst>
          </p:cNvPr>
          <p:cNvSpPr>
            <a:spLocks noGrp="1"/>
          </p:cNvSpPr>
          <p:nvPr>
            <p:ph type="title"/>
          </p:nvPr>
        </p:nvSpPr>
        <p:spPr>
          <a:xfrm>
            <a:off x="2008791" y="1282183"/>
            <a:ext cx="8174418" cy="3450327"/>
          </a:xfrm>
        </p:spPr>
        <p:txBody>
          <a:bodyPr>
            <a:noAutofit/>
          </a:bodyPr>
          <a:lstStyle/>
          <a:p>
            <a:r>
              <a:rPr lang="ar-EG" sz="5400" b="0" dirty="0"/>
              <a:t>قُل لِّلْمُخَلَّفِينَ مِنَ ٱلْأَعْرَابِ سَتُدْعَوْنَ إِلَىٰ قَوْمٍ أُو۟لِى بَأْسٍۢ شَدِيدٍۢ تُقَـٰتِلُونَهُمْ أَوْ يُسْلِمُونَ ۖ فَإِن تُطِيعُوا۟ يُؤْتِكُمُ ٱللَّهُ أَجْرًا حَسَنًۭا ۖ وَإِن تَتَوَلَّوْا۟ كَمَا تَوَلَّيْتُم مِّن قَبْلُ يُعَذِّبْكُمْ عَذَابًا أَلِيمًۭا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14091F-7B58-0A35-7527-4B2C2B6AA638}"/>
              </a:ext>
            </a:extLst>
          </p:cNvPr>
          <p:cNvSpPr txBox="1"/>
          <p:nvPr/>
        </p:nvSpPr>
        <p:spPr>
          <a:xfrm>
            <a:off x="1936368" y="4810684"/>
            <a:ext cx="8319264" cy="1323439"/>
          </a:xfrm>
          <a:prstGeom prst="rect">
            <a:avLst/>
          </a:prstGeom>
          <a:noFill/>
        </p:spPr>
        <p:txBody>
          <a:bodyPr wrap="square">
            <a:spAutoFit/>
          </a:bodyPr>
          <a:lstStyle/>
          <a:p>
            <a:pPr algn="ctr" fontAlgn="base"/>
            <a:r>
              <a:rPr lang="en-US" sz="2000" dirty="0"/>
              <a:t>Say to nomadic Arabs, who stayed behind, “You will be called ˹to fight˺ against a people of great might,1 who you will fight unless they submit. If you then obey, Allah will grant you a fine reward. But if you turn away as you did before, He will inflict upon you a painful punishment.”</a:t>
            </a:r>
          </a:p>
        </p:txBody>
      </p:sp>
      <p:sp>
        <p:nvSpPr>
          <p:cNvPr id="3" name="TextBox 2">
            <a:extLst>
              <a:ext uri="{FF2B5EF4-FFF2-40B4-BE49-F238E27FC236}">
                <a16:creationId xmlns:a16="http://schemas.microsoft.com/office/drawing/2014/main" id="{77DB699D-9E33-F782-FC53-96B2816C5353}"/>
              </a:ext>
            </a:extLst>
          </p:cNvPr>
          <p:cNvSpPr txBox="1"/>
          <p:nvPr/>
        </p:nvSpPr>
        <p:spPr>
          <a:xfrm>
            <a:off x="3791079" y="44638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{16}</a:t>
            </a:r>
            <a:endParaRPr lang="en-US" sz="1400" dirty="0"/>
          </a:p>
        </p:txBody>
      </p:sp>
    </p:spTree>
    <p:extLst>
      <p:ext uri="{BB962C8B-B14F-4D97-AF65-F5344CB8AC3E}">
        <p14:creationId xmlns:p14="http://schemas.microsoft.com/office/powerpoint/2010/main" val="24311011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E62C-5FF5-D8BB-5B07-86003335A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C7357-42CB-F37E-C24B-66AF65BCC1F4}"/>
              </a:ext>
            </a:extLst>
          </p:cNvPr>
          <p:cNvSpPr>
            <a:spLocks noGrp="1"/>
          </p:cNvSpPr>
          <p:nvPr>
            <p:ph type="title"/>
          </p:nvPr>
        </p:nvSpPr>
        <p:spPr>
          <a:xfrm>
            <a:off x="2008791" y="1298961"/>
            <a:ext cx="8174418" cy="3450327"/>
          </a:xfrm>
        </p:spPr>
        <p:txBody>
          <a:bodyPr>
            <a:noAutofit/>
          </a:bodyPr>
          <a:lstStyle/>
          <a:p>
            <a:r>
              <a:rPr lang="ar-EG" sz="5400" b="0" dirty="0"/>
              <a:t>لَّيْسَ عَلَى ٱلْأَعْمَىٰ حَرَجٌۭ وَلَا عَلَى ٱلْأَعْرَجِ حَرَجٌۭ وَلَا عَلَى ٱلْمَرِيضِ حَرَجٌۭ ۗ وَمَن يُطِعِ ٱللَّهَ وَرَسُولَهُۥ يُدْخِلْهُ جَنَّـٰتٍۢ تَجْرِى مِن تَحْتِهَا ٱلْأَنْهَـٰرُۖ وَمَن يَتَوَلَّ يُعَذِّبْهُ عَذَابًا أَلِيمًۭا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67B63E-F33C-AB9A-06E4-E2998685140E}"/>
              </a:ext>
            </a:extLst>
          </p:cNvPr>
          <p:cNvSpPr txBox="1"/>
          <p:nvPr/>
        </p:nvSpPr>
        <p:spPr>
          <a:xfrm>
            <a:off x="1936368" y="4827462"/>
            <a:ext cx="8319264" cy="1323439"/>
          </a:xfrm>
          <a:prstGeom prst="rect">
            <a:avLst/>
          </a:prstGeom>
          <a:noFill/>
        </p:spPr>
        <p:txBody>
          <a:bodyPr wrap="square">
            <a:spAutoFit/>
          </a:bodyPr>
          <a:lstStyle/>
          <a:p>
            <a:pPr algn="ctr" fontAlgn="base"/>
            <a:r>
              <a:rPr lang="en-US" sz="2000" dirty="0"/>
              <a:t>There is no blame on the blind, or the disabled, or the sick ˹for staying behind˺. And whoever obeys Allah and His Messenger will be admitted by Him into Gardens under which rivers flow. But whoever turns away will be subjected by Him to a painful punishment.</a:t>
            </a:r>
          </a:p>
        </p:txBody>
      </p:sp>
      <p:sp>
        <p:nvSpPr>
          <p:cNvPr id="3" name="TextBox 2">
            <a:extLst>
              <a:ext uri="{FF2B5EF4-FFF2-40B4-BE49-F238E27FC236}">
                <a16:creationId xmlns:a16="http://schemas.microsoft.com/office/drawing/2014/main" id="{CE9D97E1-3008-8D3D-638E-2A3293B6BEA4}"/>
              </a:ext>
            </a:extLst>
          </p:cNvPr>
          <p:cNvSpPr txBox="1"/>
          <p:nvPr/>
        </p:nvSpPr>
        <p:spPr>
          <a:xfrm>
            <a:off x="3329685" y="44415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{17}</a:t>
            </a:r>
            <a:endParaRPr lang="en-US" sz="1400" dirty="0"/>
          </a:p>
        </p:txBody>
      </p:sp>
    </p:spTree>
    <p:extLst>
      <p:ext uri="{BB962C8B-B14F-4D97-AF65-F5344CB8AC3E}">
        <p14:creationId xmlns:p14="http://schemas.microsoft.com/office/powerpoint/2010/main" val="19616198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FA630-9881-FC71-D1B6-E1AE41C50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C1D22-462D-0B47-9FA7-E92A0455B6F1}"/>
              </a:ext>
            </a:extLst>
          </p:cNvPr>
          <p:cNvSpPr>
            <a:spLocks noGrp="1"/>
          </p:cNvSpPr>
          <p:nvPr>
            <p:ph type="title"/>
          </p:nvPr>
        </p:nvSpPr>
        <p:spPr>
          <a:xfrm>
            <a:off x="2008791" y="1466741"/>
            <a:ext cx="8174418" cy="3450327"/>
          </a:xfrm>
        </p:spPr>
        <p:txBody>
          <a:bodyPr>
            <a:noAutofit/>
          </a:bodyPr>
          <a:lstStyle/>
          <a:p>
            <a:r>
              <a:rPr lang="ar-EG" sz="6000" b="0" dirty="0"/>
              <a:t>لَّقَدْ رَضِىَ ٱللَّهُ عَنِ ٱلْمُؤْمِنِينَ إِذْ يُبَايِعُونَكَ تَحْتَ ٱلشَّجَرَةِ فَعَلِمَ مَا فِى قُلُوبِهِمْ فَأَنزَلَ ٱلسَّكِينَةَ عَلَيْهِمْ وَأَثَـٰبَهُمْ فَتْحًۭا قَرِيبًۭا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0E28D9-AAF5-61AE-9CA6-6844DBE63039}"/>
              </a:ext>
            </a:extLst>
          </p:cNvPr>
          <p:cNvSpPr txBox="1"/>
          <p:nvPr/>
        </p:nvSpPr>
        <p:spPr>
          <a:xfrm>
            <a:off x="1936368" y="4893020"/>
            <a:ext cx="8319264" cy="1015663"/>
          </a:xfrm>
          <a:prstGeom prst="rect">
            <a:avLst/>
          </a:prstGeom>
          <a:noFill/>
        </p:spPr>
        <p:txBody>
          <a:bodyPr wrap="square">
            <a:spAutoFit/>
          </a:bodyPr>
          <a:lstStyle/>
          <a:p>
            <a:pPr algn="ctr" fontAlgn="base"/>
            <a:r>
              <a:rPr lang="en-US" sz="2000" dirty="0"/>
              <a:t>Indeed, Allah was pleased with the believers when they pledged allegiance to you ˹O Prophet˺ under the tree. He knew what was in their hearts, so He sent down serenity upon them and rewarded them with a victory at hand,1</a:t>
            </a:r>
          </a:p>
        </p:txBody>
      </p:sp>
      <p:sp>
        <p:nvSpPr>
          <p:cNvPr id="3" name="TextBox 2">
            <a:extLst>
              <a:ext uri="{FF2B5EF4-FFF2-40B4-BE49-F238E27FC236}">
                <a16:creationId xmlns:a16="http://schemas.microsoft.com/office/drawing/2014/main" id="{9FBFEE1F-070A-2595-0981-13BE23FF02E8}"/>
              </a:ext>
            </a:extLst>
          </p:cNvPr>
          <p:cNvSpPr txBox="1"/>
          <p:nvPr/>
        </p:nvSpPr>
        <p:spPr>
          <a:xfrm>
            <a:off x="3564576" y="43827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{18}</a:t>
            </a:r>
            <a:endParaRPr lang="en-US" sz="1400" dirty="0"/>
          </a:p>
        </p:txBody>
      </p:sp>
    </p:spTree>
    <p:extLst>
      <p:ext uri="{BB962C8B-B14F-4D97-AF65-F5344CB8AC3E}">
        <p14:creationId xmlns:p14="http://schemas.microsoft.com/office/powerpoint/2010/main" val="164654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35089-4997-44A4-DAA6-82D2CF32B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86E41-73B5-F9F6-B117-C0D8ABE770CF}"/>
              </a:ext>
            </a:extLst>
          </p:cNvPr>
          <p:cNvSpPr>
            <a:spLocks noGrp="1"/>
          </p:cNvSpPr>
          <p:nvPr>
            <p:ph type="title"/>
          </p:nvPr>
        </p:nvSpPr>
        <p:spPr>
          <a:xfrm>
            <a:off x="2008791" y="2104304"/>
            <a:ext cx="8174418" cy="3450327"/>
          </a:xfrm>
        </p:spPr>
        <p:txBody>
          <a:bodyPr>
            <a:noAutofit/>
          </a:bodyPr>
          <a:lstStyle/>
          <a:p>
            <a:r>
              <a:rPr lang="ar-EG" sz="6000" b="0" dirty="0"/>
              <a:t>وَمَغَانِمَ كَثِيرَةًۭ يَأْخُذُونَهَاۗ وَكَانَ ٱللَّهُ عَزِيزًا حَكِيمًۭا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699249-9DB1-F6DA-61F3-1FD3A1A7F94D}"/>
              </a:ext>
            </a:extLst>
          </p:cNvPr>
          <p:cNvSpPr txBox="1"/>
          <p:nvPr/>
        </p:nvSpPr>
        <p:spPr>
          <a:xfrm>
            <a:off x="1936368" y="4655376"/>
            <a:ext cx="8319264" cy="400110"/>
          </a:xfrm>
          <a:prstGeom prst="rect">
            <a:avLst/>
          </a:prstGeom>
          <a:noFill/>
        </p:spPr>
        <p:txBody>
          <a:bodyPr wrap="square">
            <a:spAutoFit/>
          </a:bodyPr>
          <a:lstStyle/>
          <a:p>
            <a:pPr algn="ctr" fontAlgn="base"/>
            <a:r>
              <a:rPr lang="en-US" sz="2000" dirty="0"/>
              <a:t>and many spoils of war they will gain. For Allah is Almighty, All-Wise.</a:t>
            </a:r>
          </a:p>
        </p:txBody>
      </p:sp>
      <p:sp>
        <p:nvSpPr>
          <p:cNvPr id="3" name="TextBox 2">
            <a:extLst>
              <a:ext uri="{FF2B5EF4-FFF2-40B4-BE49-F238E27FC236}">
                <a16:creationId xmlns:a16="http://schemas.microsoft.com/office/drawing/2014/main" id="{1DC2D61B-9737-EEC1-BB67-16A02D295A6F}"/>
              </a:ext>
            </a:extLst>
          </p:cNvPr>
          <p:cNvSpPr txBox="1"/>
          <p:nvPr/>
        </p:nvSpPr>
        <p:spPr>
          <a:xfrm>
            <a:off x="4076305" y="42485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{19}</a:t>
            </a:r>
            <a:endParaRPr lang="en-US" sz="1400" dirty="0"/>
          </a:p>
        </p:txBody>
      </p:sp>
    </p:spTree>
    <p:extLst>
      <p:ext uri="{BB962C8B-B14F-4D97-AF65-F5344CB8AC3E}">
        <p14:creationId xmlns:p14="http://schemas.microsoft.com/office/powerpoint/2010/main" val="18172905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F1A1-2564-4DB1-0FB5-A2FCEF286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19C04-B932-FA94-727D-B92F63FBE73F}"/>
              </a:ext>
            </a:extLst>
          </p:cNvPr>
          <p:cNvSpPr>
            <a:spLocks noGrp="1"/>
          </p:cNvSpPr>
          <p:nvPr>
            <p:ph type="title"/>
          </p:nvPr>
        </p:nvSpPr>
        <p:spPr>
          <a:xfrm>
            <a:off x="2008791" y="1357684"/>
            <a:ext cx="8174418" cy="3450327"/>
          </a:xfrm>
        </p:spPr>
        <p:txBody>
          <a:bodyPr>
            <a:noAutofit/>
          </a:bodyPr>
          <a:lstStyle/>
          <a:p>
            <a:r>
              <a:rPr lang="ar-EG" sz="6000" b="0" dirty="0"/>
              <a:t>وَعَدَكُمُ ٱللَّهُ مَغَانِمَ كَثِيرَةًۭ تَأْخُذُونَهَا فَعَجَّلَ لَكُمْ هَـٰذِهِۦ وَكَفَّ أَيْدِىَ ٱلنَّاسِ عَنكُمْ وَلِتَكُونَ ءَايَةًۭ لِّلْمُؤْمِنِينَ وَيَهْدِيَكُمْ صِرَٰطًۭا مُّسْتَقِيمًۭا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9EE4665-ED71-3FA0-173F-0C4DC3756849}"/>
              </a:ext>
            </a:extLst>
          </p:cNvPr>
          <p:cNvSpPr txBox="1"/>
          <p:nvPr/>
        </p:nvSpPr>
        <p:spPr>
          <a:xfrm>
            <a:off x="1936368" y="4655376"/>
            <a:ext cx="8319264" cy="1323439"/>
          </a:xfrm>
          <a:prstGeom prst="rect">
            <a:avLst/>
          </a:prstGeom>
          <a:noFill/>
        </p:spPr>
        <p:txBody>
          <a:bodyPr wrap="square">
            <a:spAutoFit/>
          </a:bodyPr>
          <a:lstStyle/>
          <a:p>
            <a:pPr algn="ctr" fontAlgn="base"/>
            <a:r>
              <a:rPr lang="en-US" sz="2000"/>
              <a:t>Allah has promised you ˹believers˺ abundant spoils, which you will gain, so He hastened this ˹truce˺1 for you. And He has held people’s hands back from ˹harming˺ you, so it may be a sign for the believers, and so He may guide you along the Straight Path.</a:t>
            </a:r>
          </a:p>
        </p:txBody>
      </p:sp>
      <p:sp>
        <p:nvSpPr>
          <p:cNvPr id="3" name="TextBox 2">
            <a:extLst>
              <a:ext uri="{FF2B5EF4-FFF2-40B4-BE49-F238E27FC236}">
                <a16:creationId xmlns:a16="http://schemas.microsoft.com/office/drawing/2014/main" id="{CEF4DB04-535A-E49D-A9B2-24FF6BC8ECF2}"/>
              </a:ext>
            </a:extLst>
          </p:cNvPr>
          <p:cNvSpPr txBox="1"/>
          <p:nvPr/>
        </p:nvSpPr>
        <p:spPr>
          <a:xfrm>
            <a:off x="2859901" y="43038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a:t>
            </a:r>
            <a:endParaRPr lang="en-US" sz="1400" dirty="0"/>
          </a:p>
        </p:txBody>
      </p:sp>
    </p:spTree>
    <p:extLst>
      <p:ext uri="{BB962C8B-B14F-4D97-AF65-F5344CB8AC3E}">
        <p14:creationId xmlns:p14="http://schemas.microsoft.com/office/powerpoint/2010/main" val="3647300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3EF0-ABB1-3151-4D0B-458E1C81A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18BEC-EF56-0DAB-EDC3-87731F088758}"/>
              </a:ext>
            </a:extLst>
          </p:cNvPr>
          <p:cNvSpPr>
            <a:spLocks noGrp="1"/>
          </p:cNvSpPr>
          <p:nvPr>
            <p:ph type="title"/>
          </p:nvPr>
        </p:nvSpPr>
        <p:spPr>
          <a:xfrm>
            <a:off x="2008791" y="1768745"/>
            <a:ext cx="8174418" cy="3450327"/>
          </a:xfrm>
        </p:spPr>
        <p:txBody>
          <a:bodyPr>
            <a:noAutofit/>
          </a:bodyPr>
          <a:lstStyle/>
          <a:p>
            <a:r>
              <a:rPr lang="ar-EG" sz="6000" b="0" dirty="0"/>
              <a:t>وَأُخْرَىٰ لَمْ تَقْدِرُوا۟ عَلَيْهَا قَدْ أَحَاطَ ٱللَّهُ بِهَاۚ وَكَانَ ٱللَّهُ عَلَىٰ كُلِّ شَىْءٍۢ قَدِيرًۭا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2A64101-64B8-F94A-5719-15D58EE1E884}"/>
              </a:ext>
            </a:extLst>
          </p:cNvPr>
          <p:cNvSpPr txBox="1"/>
          <p:nvPr/>
        </p:nvSpPr>
        <p:spPr>
          <a:xfrm>
            <a:off x="1936368" y="4865129"/>
            <a:ext cx="8319264" cy="707886"/>
          </a:xfrm>
          <a:prstGeom prst="rect">
            <a:avLst/>
          </a:prstGeom>
          <a:noFill/>
        </p:spPr>
        <p:txBody>
          <a:bodyPr wrap="square">
            <a:spAutoFit/>
          </a:bodyPr>
          <a:lstStyle/>
          <a:p>
            <a:pPr algn="ctr" fontAlgn="base"/>
            <a:r>
              <a:rPr lang="en-US" sz="2000" dirty="0"/>
              <a:t>And ˹there are˺ other gains which are beyond your reach that Allah is keeping in store ˹for you˺. For Allah is Most Capable of everything.</a:t>
            </a:r>
          </a:p>
        </p:txBody>
      </p:sp>
      <p:sp>
        <p:nvSpPr>
          <p:cNvPr id="3" name="TextBox 2">
            <a:extLst>
              <a:ext uri="{FF2B5EF4-FFF2-40B4-BE49-F238E27FC236}">
                <a16:creationId xmlns:a16="http://schemas.microsoft.com/office/drawing/2014/main" id="{A5EEECF6-F1E3-D1BD-FB1D-2273BCA59C6D}"/>
              </a:ext>
            </a:extLst>
          </p:cNvPr>
          <p:cNvSpPr txBox="1"/>
          <p:nvPr/>
        </p:nvSpPr>
        <p:spPr>
          <a:xfrm>
            <a:off x="5099762" y="44213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a:t>
            </a:r>
            <a:endParaRPr lang="en-US" sz="1400" dirty="0"/>
          </a:p>
        </p:txBody>
      </p:sp>
    </p:spTree>
    <p:extLst>
      <p:ext uri="{BB962C8B-B14F-4D97-AF65-F5344CB8AC3E}">
        <p14:creationId xmlns:p14="http://schemas.microsoft.com/office/powerpoint/2010/main" val="318981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442DD-79CE-D8C7-6E43-90ED78B9D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0B904-BD5E-A012-48C4-2F95D0A88526}"/>
              </a:ext>
            </a:extLst>
          </p:cNvPr>
          <p:cNvSpPr>
            <a:spLocks noGrp="1"/>
          </p:cNvSpPr>
          <p:nvPr>
            <p:ph type="title"/>
          </p:nvPr>
        </p:nvSpPr>
        <p:spPr>
          <a:xfrm>
            <a:off x="1787687" y="1874499"/>
            <a:ext cx="8616626" cy="3450327"/>
          </a:xfrm>
        </p:spPr>
        <p:txBody>
          <a:bodyPr>
            <a:noAutofit/>
          </a:bodyPr>
          <a:lstStyle/>
          <a:p>
            <a:r>
              <a:rPr lang="ar-EG" sz="6000" b="0" dirty="0"/>
              <a:t>حمٓ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2061F1-A9F9-202B-19EE-8E9BFD8C3447}"/>
              </a:ext>
            </a:extLst>
          </p:cNvPr>
          <p:cNvSpPr txBox="1"/>
          <p:nvPr/>
        </p:nvSpPr>
        <p:spPr>
          <a:xfrm>
            <a:off x="1936368" y="4037562"/>
            <a:ext cx="8319264" cy="400110"/>
          </a:xfrm>
          <a:prstGeom prst="rect">
            <a:avLst/>
          </a:prstGeom>
          <a:noFill/>
        </p:spPr>
        <p:txBody>
          <a:bodyPr wrap="square">
            <a:spAutoFit/>
          </a:bodyPr>
          <a:lstStyle/>
          <a:p>
            <a:pPr algn="ctr" fontAlgn="base"/>
            <a:r>
              <a:rPr lang="en-US" sz="2000" dirty="0" err="1"/>
              <a:t>Ḥâ-Mĩm</a:t>
            </a:r>
            <a:r>
              <a:rPr lang="en-US" sz="2000" dirty="0"/>
              <a:t>.</a:t>
            </a:r>
          </a:p>
        </p:txBody>
      </p:sp>
      <p:sp>
        <p:nvSpPr>
          <p:cNvPr id="3" name="TextBox 2">
            <a:extLst>
              <a:ext uri="{FF2B5EF4-FFF2-40B4-BE49-F238E27FC236}">
                <a16:creationId xmlns:a16="http://schemas.microsoft.com/office/drawing/2014/main" id="{9A462ACB-33F4-2F2E-F4D8-603A0648B169}"/>
              </a:ext>
            </a:extLst>
          </p:cNvPr>
          <p:cNvSpPr txBox="1"/>
          <p:nvPr/>
        </p:nvSpPr>
        <p:spPr>
          <a:xfrm>
            <a:off x="5202626" y="37297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99171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0CE3-422B-8F21-7F43-C545C1EF6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039B3-57EA-854F-306A-8D2FE242EB02}"/>
              </a:ext>
            </a:extLst>
          </p:cNvPr>
          <p:cNvSpPr>
            <a:spLocks noGrp="1"/>
          </p:cNvSpPr>
          <p:nvPr>
            <p:ph type="title"/>
          </p:nvPr>
        </p:nvSpPr>
        <p:spPr>
          <a:xfrm>
            <a:off x="2008791" y="1852635"/>
            <a:ext cx="8174418" cy="3450327"/>
          </a:xfrm>
        </p:spPr>
        <p:txBody>
          <a:bodyPr>
            <a:noAutofit/>
          </a:bodyPr>
          <a:lstStyle/>
          <a:p>
            <a:r>
              <a:rPr lang="ar-EG" sz="6000" b="0" dirty="0"/>
              <a:t>وَلَوْ قَـٰتَلَكُمُ ٱلَّذِينَ كَفَرُوا۟ لَوَلَّوُا۟ ٱلْأَدْبَـٰرَ ثُمَّ لَا يَجِدُونَ وَلِيًّۭا وَلَا نَصِيرًۭا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506DD8-4635-9C66-2989-91F5F1C86245}"/>
              </a:ext>
            </a:extLst>
          </p:cNvPr>
          <p:cNvSpPr txBox="1"/>
          <p:nvPr/>
        </p:nvSpPr>
        <p:spPr>
          <a:xfrm>
            <a:off x="1936368" y="4872075"/>
            <a:ext cx="8319264" cy="707886"/>
          </a:xfrm>
          <a:prstGeom prst="rect">
            <a:avLst/>
          </a:prstGeom>
          <a:noFill/>
        </p:spPr>
        <p:txBody>
          <a:bodyPr wrap="square">
            <a:spAutoFit/>
          </a:bodyPr>
          <a:lstStyle/>
          <a:p>
            <a:pPr algn="ctr" fontAlgn="base"/>
            <a:r>
              <a:rPr lang="en-US" sz="2000" dirty="0"/>
              <a:t>If the disbelievers were to fight you, they would certainly flee.1 Then they would never find any protector or helper.</a:t>
            </a:r>
          </a:p>
        </p:txBody>
      </p:sp>
      <p:sp>
        <p:nvSpPr>
          <p:cNvPr id="3" name="TextBox 2">
            <a:extLst>
              <a:ext uri="{FF2B5EF4-FFF2-40B4-BE49-F238E27FC236}">
                <a16:creationId xmlns:a16="http://schemas.microsoft.com/office/drawing/2014/main" id="{FBB2177C-EB9B-B827-B23A-6F2335B63D54}"/>
              </a:ext>
            </a:extLst>
          </p:cNvPr>
          <p:cNvSpPr txBox="1"/>
          <p:nvPr/>
        </p:nvSpPr>
        <p:spPr>
          <a:xfrm>
            <a:off x="4856481" y="44411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a:t>
            </a:r>
            <a:endParaRPr lang="en-US" sz="1400" dirty="0"/>
          </a:p>
        </p:txBody>
      </p:sp>
    </p:spTree>
    <p:extLst>
      <p:ext uri="{BB962C8B-B14F-4D97-AF65-F5344CB8AC3E}">
        <p14:creationId xmlns:p14="http://schemas.microsoft.com/office/powerpoint/2010/main" val="40627972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1DD7-D0C4-1FFC-A550-837A91DC0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618BD-6A69-8DCC-DA24-C603A715B496}"/>
              </a:ext>
            </a:extLst>
          </p:cNvPr>
          <p:cNvSpPr>
            <a:spLocks noGrp="1"/>
          </p:cNvSpPr>
          <p:nvPr>
            <p:ph type="title"/>
          </p:nvPr>
        </p:nvSpPr>
        <p:spPr>
          <a:xfrm>
            <a:off x="2008791" y="1911358"/>
            <a:ext cx="8174418" cy="3450327"/>
          </a:xfrm>
        </p:spPr>
        <p:txBody>
          <a:bodyPr>
            <a:noAutofit/>
          </a:bodyPr>
          <a:lstStyle/>
          <a:p>
            <a:r>
              <a:rPr lang="ar-EG" sz="6000" b="0" dirty="0"/>
              <a:t>سُنَّةَ ٱللَّهِ ٱلَّتِى قَدْ خَلَتْ مِن قَبْلُۖ وَلَن تَجِدَ لِسُنَّةِ ٱللَّهِ تَبْدِيلًۭا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B683F2-E17D-BC2B-3532-925AD8EAB23A}"/>
              </a:ext>
            </a:extLst>
          </p:cNvPr>
          <p:cNvSpPr txBox="1"/>
          <p:nvPr/>
        </p:nvSpPr>
        <p:spPr>
          <a:xfrm>
            <a:off x="1936368" y="4403086"/>
            <a:ext cx="8319264" cy="707886"/>
          </a:xfrm>
          <a:prstGeom prst="rect">
            <a:avLst/>
          </a:prstGeom>
          <a:noFill/>
        </p:spPr>
        <p:txBody>
          <a:bodyPr wrap="square">
            <a:spAutoFit/>
          </a:bodyPr>
          <a:lstStyle/>
          <a:p>
            <a:pPr algn="ctr" fontAlgn="base"/>
            <a:r>
              <a:rPr lang="en-US" sz="2000" dirty="0"/>
              <a:t>˹This is˺ Allah’s way, already long established ˹in the past˺. And you will find no change in Allah’s way.</a:t>
            </a:r>
          </a:p>
        </p:txBody>
      </p:sp>
      <p:sp>
        <p:nvSpPr>
          <p:cNvPr id="3" name="TextBox 2">
            <a:extLst>
              <a:ext uri="{FF2B5EF4-FFF2-40B4-BE49-F238E27FC236}">
                <a16:creationId xmlns:a16="http://schemas.microsoft.com/office/drawing/2014/main" id="{8CBE3CAF-9035-DD50-FBCB-1F54306CC460}"/>
              </a:ext>
            </a:extLst>
          </p:cNvPr>
          <p:cNvSpPr txBox="1"/>
          <p:nvPr/>
        </p:nvSpPr>
        <p:spPr>
          <a:xfrm>
            <a:off x="3371630" y="403851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{23}</a:t>
            </a:r>
            <a:endParaRPr lang="en-US" sz="1400" dirty="0"/>
          </a:p>
        </p:txBody>
      </p:sp>
    </p:spTree>
    <p:extLst>
      <p:ext uri="{BB962C8B-B14F-4D97-AF65-F5344CB8AC3E}">
        <p14:creationId xmlns:p14="http://schemas.microsoft.com/office/powerpoint/2010/main" val="2600113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1BE7-882A-E1A8-0928-618C609A6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32F91-B88F-D896-12CC-92F3FEEA1EBB}"/>
              </a:ext>
            </a:extLst>
          </p:cNvPr>
          <p:cNvSpPr>
            <a:spLocks noGrp="1"/>
          </p:cNvSpPr>
          <p:nvPr>
            <p:ph type="title"/>
          </p:nvPr>
        </p:nvSpPr>
        <p:spPr>
          <a:xfrm>
            <a:off x="2008791" y="1533854"/>
            <a:ext cx="8174418" cy="3450327"/>
          </a:xfrm>
        </p:spPr>
        <p:txBody>
          <a:bodyPr>
            <a:noAutofit/>
          </a:bodyPr>
          <a:lstStyle/>
          <a:p>
            <a:r>
              <a:rPr lang="ar-EG" sz="6000" b="0" dirty="0"/>
              <a:t>وَهُوَ ٱلَّذِى كَفَّ أَيْدِيَهُمْ عَنكُمْ وَأَيْدِيَكُمْ عَنْهُم بِبَطْنِ مَكَّةَ مِنۢ بَعْدِ أَنْ أَظْفَرَكُمْ عَلَيْهِمْۚ وَكَانَ ٱللَّهُ بِمَا تَعْمَلُونَ بَصِيرًا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ECCCEA-14ED-3E27-B05B-D85A85A8481F}"/>
              </a:ext>
            </a:extLst>
          </p:cNvPr>
          <p:cNvSpPr txBox="1"/>
          <p:nvPr/>
        </p:nvSpPr>
        <p:spPr>
          <a:xfrm>
            <a:off x="1936368" y="4839314"/>
            <a:ext cx="8319264" cy="1015663"/>
          </a:xfrm>
          <a:prstGeom prst="rect">
            <a:avLst/>
          </a:prstGeom>
          <a:noFill/>
        </p:spPr>
        <p:txBody>
          <a:bodyPr wrap="square">
            <a:spAutoFit/>
          </a:bodyPr>
          <a:lstStyle/>
          <a:p>
            <a:pPr algn="ctr" fontAlgn="base"/>
            <a:r>
              <a:rPr lang="en-US" sz="2000" dirty="0"/>
              <a:t>He is the One Who held back their hands from you and your hands from them in the valley of ˹</a:t>
            </a:r>
            <a:r>
              <a:rPr lang="en-US" sz="2000" dirty="0" err="1"/>
              <a:t>Ḥudaibiyah</a:t>
            </a:r>
            <a:r>
              <a:rPr lang="en-US" sz="2000" dirty="0"/>
              <a:t>, near˺ Mecca, after giving you the upper hand over ˹a group of˺ them.1 And Allah is All-Seeing of what you do.</a:t>
            </a:r>
          </a:p>
        </p:txBody>
      </p:sp>
      <p:sp>
        <p:nvSpPr>
          <p:cNvPr id="3" name="TextBox 2">
            <a:extLst>
              <a:ext uri="{FF2B5EF4-FFF2-40B4-BE49-F238E27FC236}">
                <a16:creationId xmlns:a16="http://schemas.microsoft.com/office/drawing/2014/main" id="{8BADDC35-E672-FF5A-AC58-F2391DA304C3}"/>
              </a:ext>
            </a:extLst>
          </p:cNvPr>
          <p:cNvSpPr txBox="1"/>
          <p:nvPr/>
        </p:nvSpPr>
        <p:spPr>
          <a:xfrm>
            <a:off x="3916914" y="45315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{24}</a:t>
            </a:r>
            <a:endParaRPr lang="en-US" sz="1400" dirty="0"/>
          </a:p>
        </p:txBody>
      </p:sp>
    </p:spTree>
    <p:extLst>
      <p:ext uri="{BB962C8B-B14F-4D97-AF65-F5344CB8AC3E}">
        <p14:creationId xmlns:p14="http://schemas.microsoft.com/office/powerpoint/2010/main" val="21363917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D4F6-DA0E-538A-B813-E7EF958F4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C3304-3577-E046-8BC1-B210AA07AED3}"/>
              </a:ext>
            </a:extLst>
          </p:cNvPr>
          <p:cNvSpPr>
            <a:spLocks noGrp="1"/>
          </p:cNvSpPr>
          <p:nvPr>
            <p:ph type="title"/>
          </p:nvPr>
        </p:nvSpPr>
        <p:spPr>
          <a:xfrm>
            <a:off x="2008791" y="1106016"/>
            <a:ext cx="8174418" cy="3450327"/>
          </a:xfrm>
        </p:spPr>
        <p:txBody>
          <a:bodyPr>
            <a:noAutofit/>
          </a:bodyPr>
          <a:lstStyle/>
          <a:p>
            <a:r>
              <a:rPr lang="ar-EG" sz="4000" b="0" dirty="0"/>
              <a:t>هُمُ ٱلَّذِينَ كَفَرُوا۟ وَصَدُّوكُمْ عَنِ ٱلْمَسْجِدِ ٱلْحَرَامِ وَٱلْهَدْىَ مَعْكُوفًا أَن يَبْلُغَ مَحِلَّهُۥ ۚ وَلَوْلَا رِجَالٌۭ مُّؤْمِنُونَ وَنِسَآءٌۭ مُّؤْمِنَـٰتٌۭ لَّمْ تَعْلَمُوهُمْ أَن تَطَـُٔوهُمْ فَتُصِيبَكُم مِّنْهُم مَّعَرَّةٌۢ بِغَيْرِ عِلْمٍۢ ۖ لِّيُدْخِلَ ٱللَّهُ فِى رَحْمَتِهِۦ مَن يَشَآءُ ۚ لَوْ تَزَيَّلُوا۟ لَعَذَّبْنَا ٱلَّذِينَ كَفَرُوا۟ مِنْهُمْ عَذَابًا أَلِيمًا</a:t>
            </a:r>
            <a:endParaRPr lang="ar-EG" sz="4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EAEBED-CAAB-E477-1833-DCCE0A1F3C32}"/>
              </a:ext>
            </a:extLst>
          </p:cNvPr>
          <p:cNvSpPr txBox="1"/>
          <p:nvPr/>
        </p:nvSpPr>
        <p:spPr>
          <a:xfrm>
            <a:off x="1936368" y="4127638"/>
            <a:ext cx="8319264" cy="2031325"/>
          </a:xfrm>
          <a:prstGeom prst="rect">
            <a:avLst/>
          </a:prstGeom>
          <a:noFill/>
        </p:spPr>
        <p:txBody>
          <a:bodyPr wrap="square">
            <a:spAutoFit/>
          </a:bodyPr>
          <a:lstStyle/>
          <a:p>
            <a:pPr algn="ctr" fontAlgn="base"/>
            <a:r>
              <a:rPr lang="en-US" dirty="0"/>
              <a:t>They are the ones who persisted in disbelief and hindered you from the Sacred Mosque, preventing the sacrificial animals from reaching their destination.1 ˹We would have let you march through Mecca,˺ had there not been believing men and women, unknown to you. You might have trampled them underfoot, incurring guilt for ˹what you did to˺ them unknowingly. That was so Allah may admit into His mercy whoever He wills.2 Had those ˹unknown˺ believers stood apart, We would have certainly inflicted a painful punishment on the disbelievers.</a:t>
            </a:r>
          </a:p>
        </p:txBody>
      </p:sp>
      <p:sp>
        <p:nvSpPr>
          <p:cNvPr id="3" name="TextBox 2">
            <a:extLst>
              <a:ext uri="{FF2B5EF4-FFF2-40B4-BE49-F238E27FC236}">
                <a16:creationId xmlns:a16="http://schemas.microsoft.com/office/drawing/2014/main" id="{9E619AD3-A5BE-8B51-896A-C27BDA3CBDBB}"/>
              </a:ext>
            </a:extLst>
          </p:cNvPr>
          <p:cNvSpPr txBox="1"/>
          <p:nvPr/>
        </p:nvSpPr>
        <p:spPr>
          <a:xfrm>
            <a:off x="1666622" y="3852028"/>
            <a:ext cx="684337" cy="292388"/>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{25}</a:t>
            </a:r>
            <a:endParaRPr lang="en-US" sz="1300" dirty="0"/>
          </a:p>
        </p:txBody>
      </p:sp>
    </p:spTree>
    <p:extLst>
      <p:ext uri="{BB962C8B-B14F-4D97-AF65-F5344CB8AC3E}">
        <p14:creationId xmlns:p14="http://schemas.microsoft.com/office/powerpoint/2010/main" val="21908841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8E95-4756-933E-F88C-218AC8036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D1775-0ACF-BF5C-D710-D906C218DBA5}"/>
              </a:ext>
            </a:extLst>
          </p:cNvPr>
          <p:cNvSpPr>
            <a:spLocks noGrp="1"/>
          </p:cNvSpPr>
          <p:nvPr>
            <p:ph type="title"/>
          </p:nvPr>
        </p:nvSpPr>
        <p:spPr>
          <a:xfrm>
            <a:off x="2008791" y="1237985"/>
            <a:ext cx="8174418" cy="3450327"/>
          </a:xfrm>
        </p:spPr>
        <p:txBody>
          <a:bodyPr>
            <a:noAutofit/>
          </a:bodyPr>
          <a:lstStyle/>
          <a:p>
            <a:r>
              <a:rPr lang="ar-EG" sz="5000" b="0" dirty="0"/>
              <a:t>إِذْ جَعَلَ ٱلَّذِينَ كَفَرُوا۟ فِى قُلُوبِهِمُ ٱلْحَمِيَّةَ حَمِيَّةَ ٱلْجَـٰهِلِيَّةِ فَأَنزَلَ ٱللَّهُ سَكِينَتَهُۥ عَلَىٰ رَسُولِهِۦ وَعَلَى ٱلْمُؤْمِنِينَ وَأَلْزَمَهُمْ كَلِمَةَ ٱلتَّقْوَىٰ وَكَانُوٓا۟ أَحَقَّ بِهَا وَأَهْلَهَا ۚ وَكَانَ ٱللَّهُ بِكُلِّ شَىْءٍ عَلِيمًۭا</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849BEA-B10D-0F38-787E-D027E41774F0}"/>
              </a:ext>
            </a:extLst>
          </p:cNvPr>
          <p:cNvSpPr txBox="1"/>
          <p:nvPr/>
        </p:nvSpPr>
        <p:spPr>
          <a:xfrm>
            <a:off x="1936368" y="4648985"/>
            <a:ext cx="8319264" cy="1631216"/>
          </a:xfrm>
          <a:prstGeom prst="rect">
            <a:avLst/>
          </a:prstGeom>
          <a:noFill/>
        </p:spPr>
        <p:txBody>
          <a:bodyPr wrap="square">
            <a:spAutoFit/>
          </a:bodyPr>
          <a:lstStyle/>
          <a:p>
            <a:pPr algn="ctr" fontAlgn="base"/>
            <a:r>
              <a:rPr lang="en-US" sz="2000" dirty="0"/>
              <a:t>˹Remember˺ when the disbelievers had filled their hearts with pride—the pride of ˹pre-Islamic˺ ignorance1—then Allah sent down His serenity upon His Messenger and the believers, inspiring them to uphold the declaration of faith,2 for they were better entitled and more worthy of it. And Allah has ˹perfect˺ knowledge of all things.</a:t>
            </a:r>
          </a:p>
        </p:txBody>
      </p:sp>
      <p:sp>
        <p:nvSpPr>
          <p:cNvPr id="3" name="TextBox 2">
            <a:extLst>
              <a:ext uri="{FF2B5EF4-FFF2-40B4-BE49-F238E27FC236}">
                <a16:creationId xmlns:a16="http://schemas.microsoft.com/office/drawing/2014/main" id="{9AAD237C-B6D2-5385-2FD4-F1D05712BA24}"/>
              </a:ext>
            </a:extLst>
          </p:cNvPr>
          <p:cNvSpPr txBox="1"/>
          <p:nvPr/>
        </p:nvSpPr>
        <p:spPr>
          <a:xfrm>
            <a:off x="4093083" y="42630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{26}</a:t>
            </a:r>
            <a:endParaRPr lang="en-US" sz="1400" dirty="0"/>
          </a:p>
        </p:txBody>
      </p:sp>
    </p:spTree>
    <p:extLst>
      <p:ext uri="{BB962C8B-B14F-4D97-AF65-F5344CB8AC3E}">
        <p14:creationId xmlns:p14="http://schemas.microsoft.com/office/powerpoint/2010/main" val="23550536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25C69-FFED-C941-5B7B-0DC6602C3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80C87-B73A-BADF-7A32-97169E1EEA7A}"/>
              </a:ext>
            </a:extLst>
          </p:cNvPr>
          <p:cNvSpPr>
            <a:spLocks noGrp="1"/>
          </p:cNvSpPr>
          <p:nvPr>
            <p:ph type="title"/>
          </p:nvPr>
        </p:nvSpPr>
        <p:spPr>
          <a:xfrm>
            <a:off x="2008791" y="1363820"/>
            <a:ext cx="8174418" cy="3450327"/>
          </a:xfrm>
        </p:spPr>
        <p:txBody>
          <a:bodyPr>
            <a:noAutofit/>
          </a:bodyPr>
          <a:lstStyle/>
          <a:p>
            <a:r>
              <a:rPr lang="ar-EG" sz="5000" b="0" dirty="0"/>
              <a:t>لَّقَدْ صَدَقَ ٱللَّهُ رَسُولَهُ ٱلرُّءْيَا بِٱلْحَقِّ ۖ لَتَدْخُلُنَّ ٱلْمَسْجِدَ ٱلْحَرَامَ إِن شَآءَ ٱللَّهُ ءَامِنِينَ مُحَلِّقِينَ رُءُوسَكُمْ وَمُقَصِّرِينَ لَا تَخَافُونَ ۖ فَعَلِمَ مَا لَمْ تَعْلَمُوا۟ فَجَعَلَ مِن دُونِ ذَٰلِكَ فَتْحًۭا قَرِيبًا</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B291E6-C6A9-B79B-5547-96980AD20962}"/>
              </a:ext>
            </a:extLst>
          </p:cNvPr>
          <p:cNvSpPr txBox="1"/>
          <p:nvPr/>
        </p:nvSpPr>
        <p:spPr>
          <a:xfrm>
            <a:off x="1936368" y="4814147"/>
            <a:ext cx="8319264" cy="1323439"/>
          </a:xfrm>
          <a:prstGeom prst="rect">
            <a:avLst/>
          </a:prstGeom>
          <a:noFill/>
        </p:spPr>
        <p:txBody>
          <a:bodyPr wrap="square">
            <a:spAutoFit/>
          </a:bodyPr>
          <a:lstStyle/>
          <a:p>
            <a:pPr algn="ctr" fontAlgn="base"/>
            <a:r>
              <a:rPr lang="en-US" sz="2000" dirty="0"/>
              <a:t>Indeed, Allah will fulfil His Messenger’s vision in all truth: Allah willing, you will surely enter the Sacred Mosque, in security—˹some with˺ heads shaved and ˹others with˺ hair shortened—without fear.1 He knew what you did not know, so He first granted you the triumph at hand.2</a:t>
            </a:r>
          </a:p>
        </p:txBody>
      </p:sp>
      <p:sp>
        <p:nvSpPr>
          <p:cNvPr id="3" name="TextBox 2">
            <a:extLst>
              <a:ext uri="{FF2B5EF4-FFF2-40B4-BE49-F238E27FC236}">
                <a16:creationId xmlns:a16="http://schemas.microsoft.com/office/drawing/2014/main" id="{9B6D5FC4-68BC-F77E-6486-DC83D5C94565}"/>
              </a:ext>
            </a:extLst>
          </p:cNvPr>
          <p:cNvSpPr txBox="1"/>
          <p:nvPr/>
        </p:nvSpPr>
        <p:spPr>
          <a:xfrm>
            <a:off x="4638367" y="44057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{27}</a:t>
            </a:r>
            <a:endParaRPr lang="en-US" sz="1400" dirty="0"/>
          </a:p>
        </p:txBody>
      </p:sp>
    </p:spTree>
    <p:extLst>
      <p:ext uri="{BB962C8B-B14F-4D97-AF65-F5344CB8AC3E}">
        <p14:creationId xmlns:p14="http://schemas.microsoft.com/office/powerpoint/2010/main" val="34776205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1E8F-EC57-0001-D19D-80AA7D885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10200-0318-4F7C-FAE9-A27D09BF06CF}"/>
              </a:ext>
            </a:extLst>
          </p:cNvPr>
          <p:cNvSpPr>
            <a:spLocks noGrp="1"/>
          </p:cNvSpPr>
          <p:nvPr>
            <p:ph type="title"/>
          </p:nvPr>
        </p:nvSpPr>
        <p:spPr>
          <a:xfrm>
            <a:off x="2008791" y="1657435"/>
            <a:ext cx="8174418" cy="3450327"/>
          </a:xfrm>
        </p:spPr>
        <p:txBody>
          <a:bodyPr>
            <a:noAutofit/>
          </a:bodyPr>
          <a:lstStyle/>
          <a:p>
            <a:r>
              <a:rPr lang="ar-EG" sz="6000" b="0" dirty="0"/>
              <a:t>هُوَ ٱلَّذِىٓ أَرْسَلَ رَسُولَهُۥ بِٱلْهُدَىٰ وَدِينِ ٱلْحَقِّ لِيُظْهِرَهُۥ عَلَى ٱلدِّينِ كُلِّهِۦ ۚ وَكَفَىٰ بِٱللَّهِ شَهِيدًۭا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ECA6EE-FB27-7762-6374-4FDBD81B661F}"/>
              </a:ext>
            </a:extLst>
          </p:cNvPr>
          <p:cNvSpPr txBox="1"/>
          <p:nvPr/>
        </p:nvSpPr>
        <p:spPr>
          <a:xfrm>
            <a:off x="1936368" y="4599930"/>
            <a:ext cx="8319264" cy="1015663"/>
          </a:xfrm>
          <a:prstGeom prst="rect">
            <a:avLst/>
          </a:prstGeom>
          <a:noFill/>
        </p:spPr>
        <p:txBody>
          <a:bodyPr wrap="square">
            <a:spAutoFit/>
          </a:bodyPr>
          <a:lstStyle/>
          <a:p>
            <a:pPr algn="ctr" fontAlgn="base"/>
            <a:r>
              <a:rPr lang="en-US" sz="2000" dirty="0"/>
              <a:t>He is the One Who has sent His Messenger with ˹right˺ guidance and the religion of truth, making it prevail over all others. And sufficient is Allah as a Witness.</a:t>
            </a:r>
          </a:p>
        </p:txBody>
      </p:sp>
      <p:sp>
        <p:nvSpPr>
          <p:cNvPr id="3" name="TextBox 2">
            <a:extLst>
              <a:ext uri="{FF2B5EF4-FFF2-40B4-BE49-F238E27FC236}">
                <a16:creationId xmlns:a16="http://schemas.microsoft.com/office/drawing/2014/main" id="{55A22484-1963-67BF-D65C-DF1BA978568B}"/>
              </a:ext>
            </a:extLst>
          </p:cNvPr>
          <p:cNvSpPr txBox="1"/>
          <p:nvPr/>
        </p:nvSpPr>
        <p:spPr>
          <a:xfrm>
            <a:off x="3128349" y="41875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{28}</a:t>
            </a:r>
            <a:endParaRPr lang="en-US" sz="1400" dirty="0"/>
          </a:p>
        </p:txBody>
      </p:sp>
    </p:spTree>
    <p:extLst>
      <p:ext uri="{BB962C8B-B14F-4D97-AF65-F5344CB8AC3E}">
        <p14:creationId xmlns:p14="http://schemas.microsoft.com/office/powerpoint/2010/main" val="16468841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BA23E-C698-BC50-7BE2-12D9D66F0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A3AFF-2690-7532-2278-3AB1046BD5D0}"/>
              </a:ext>
            </a:extLst>
          </p:cNvPr>
          <p:cNvSpPr>
            <a:spLocks noGrp="1"/>
          </p:cNvSpPr>
          <p:nvPr>
            <p:ph type="title"/>
          </p:nvPr>
        </p:nvSpPr>
        <p:spPr>
          <a:xfrm>
            <a:off x="2008791" y="1229597"/>
            <a:ext cx="8174418" cy="3450327"/>
          </a:xfrm>
        </p:spPr>
        <p:txBody>
          <a:bodyPr>
            <a:noAutofit/>
          </a:bodyPr>
          <a:lstStyle/>
          <a:p>
            <a:r>
              <a:rPr lang="ar-EG" sz="5400" b="0" dirty="0"/>
              <a:t>مُّحَمَّدٌۭ رَّسُولُ ٱللَّهِۚ وَٱلَّذِينَ مَعَهُۥٓ أَشِدَّآءُ عَلَى ٱلْكُفَّارِ رُحَمَآءُ بَيْنَهُمْۖ تَرَىٰهُمْ رُكَّعًۭا سُجَّدًۭا يَبْتَغُونَ فَضْلًۭا مِّنَ ٱللَّهِ وَرِضْوَٰنًۭاۖ سِيمَاهُمْ فِى وُجُوهِهِم مِّنْ أَثَرِ ٱلسُّجُودِۚ ذَٰلِكَ مَثَلُهُمْ فِى ٱلتَّوْرَىٰةِۚ...</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24C692-3131-5114-29C7-931B5E8D2066}"/>
              </a:ext>
            </a:extLst>
          </p:cNvPr>
          <p:cNvSpPr txBox="1"/>
          <p:nvPr/>
        </p:nvSpPr>
        <p:spPr>
          <a:xfrm>
            <a:off x="1936368" y="4734140"/>
            <a:ext cx="8319264" cy="1477328"/>
          </a:xfrm>
          <a:prstGeom prst="rect">
            <a:avLst/>
          </a:prstGeom>
          <a:noFill/>
        </p:spPr>
        <p:txBody>
          <a:bodyPr wrap="square">
            <a:spAutoFit/>
          </a:bodyPr>
          <a:lstStyle/>
          <a:p>
            <a:pPr algn="ctr" fontAlgn="base"/>
            <a:r>
              <a:rPr lang="en-US" dirty="0" err="1"/>
              <a:t>Muḥammad</a:t>
            </a:r>
            <a:r>
              <a:rPr lang="en-US" dirty="0"/>
              <a:t> is the Messenger of Allah. And those with him are firm with the disbelievers1 and compassionate with one another. You see them bowing and prostrating2 ˹in prayer˺, seeking Allah’s bounty and pleasure. The sign ˹of brightness can be seen˺ on their faces from the trace of prostrating ˹in prayer˺. This is their description in the Torah.</a:t>
            </a:r>
          </a:p>
        </p:txBody>
      </p:sp>
    </p:spTree>
    <p:extLst>
      <p:ext uri="{BB962C8B-B14F-4D97-AF65-F5344CB8AC3E}">
        <p14:creationId xmlns:p14="http://schemas.microsoft.com/office/powerpoint/2010/main" val="40435469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C2DB-BF49-BDDB-01AD-A91B3729B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4A6A6-A453-36C8-2301-79D5090CA6EB}"/>
              </a:ext>
            </a:extLst>
          </p:cNvPr>
          <p:cNvSpPr>
            <a:spLocks noGrp="1"/>
          </p:cNvSpPr>
          <p:nvPr>
            <p:ph type="title"/>
          </p:nvPr>
        </p:nvSpPr>
        <p:spPr>
          <a:xfrm>
            <a:off x="2008791" y="1225629"/>
            <a:ext cx="8174418" cy="3450327"/>
          </a:xfrm>
        </p:spPr>
        <p:txBody>
          <a:bodyPr>
            <a:noAutofit/>
          </a:bodyPr>
          <a:lstStyle/>
          <a:p>
            <a:r>
              <a:rPr lang="ar-EG" sz="5400" b="0" dirty="0"/>
              <a:t>وَمَثَلُهُمْ فِى ٱلْإِنجِيلِ كَزَرْعٍ أَخْرَجَ شَطْـَٔهُۥ فَـَٔازَرَهُۥ فَٱسْتَغْلَظَ فَٱسْتَوَىٰ عَلَىٰ سُوقِهِۦ يُعْجِبُ ٱلزُّرَّاعَ لِيَغِيظَ بِهِمُ ٱلْكُفَّارَ ۗ وَعَدَ ٱللَّهُ ٱلَّذِينَ ءَامَنُوا۟ وَعَمِلُوا۟ ٱلصَّـٰلِحَـٰتِ مِنْهُم مَّغْفِرَةًۭ وَأَجْرًا عَظِيمًۢا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A347EE-C994-4FB5-0A15-42DDBBCE46D7}"/>
              </a:ext>
            </a:extLst>
          </p:cNvPr>
          <p:cNvSpPr txBox="1"/>
          <p:nvPr/>
        </p:nvSpPr>
        <p:spPr>
          <a:xfrm>
            <a:off x="1936368" y="4767710"/>
            <a:ext cx="8319264" cy="1477328"/>
          </a:xfrm>
          <a:prstGeom prst="rect">
            <a:avLst/>
          </a:prstGeom>
          <a:noFill/>
        </p:spPr>
        <p:txBody>
          <a:bodyPr wrap="square">
            <a:spAutoFit/>
          </a:bodyPr>
          <a:lstStyle/>
          <a:p>
            <a:pPr algn="ctr" fontAlgn="base"/>
            <a:r>
              <a:rPr lang="en-US" dirty="0"/>
              <a:t>And their parable in the Gospel is that of a seed that sprouts its ˹tiny˺ branches, making it strong. Then it becomes thick, standing firmly on its stem, to the delight of the planters4—in this way Allah makes the believers a source of dismay for the disbelievers.5 To those of them who believe and do good, Allah has promised forgiveness and a great reward.</a:t>
            </a:r>
          </a:p>
        </p:txBody>
      </p:sp>
      <p:sp>
        <p:nvSpPr>
          <p:cNvPr id="3" name="TextBox 2">
            <a:extLst>
              <a:ext uri="{FF2B5EF4-FFF2-40B4-BE49-F238E27FC236}">
                <a16:creationId xmlns:a16="http://schemas.microsoft.com/office/drawing/2014/main" id="{75C65755-E7C6-D200-B363-F85764BE6FF2}"/>
              </a:ext>
            </a:extLst>
          </p:cNvPr>
          <p:cNvSpPr txBox="1"/>
          <p:nvPr/>
        </p:nvSpPr>
        <p:spPr>
          <a:xfrm>
            <a:off x="1777721" y="43681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745517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41887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FD903-590C-1967-D61B-CE32E1DCE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B2839-2186-766F-1A95-EF85355BB01D}"/>
              </a:ext>
            </a:extLst>
          </p:cNvPr>
          <p:cNvSpPr>
            <a:spLocks noGrp="1"/>
          </p:cNvSpPr>
          <p:nvPr>
            <p:ph type="title"/>
          </p:nvPr>
        </p:nvSpPr>
        <p:spPr>
          <a:xfrm>
            <a:off x="1787687" y="1908055"/>
            <a:ext cx="8616626" cy="3450327"/>
          </a:xfrm>
        </p:spPr>
        <p:txBody>
          <a:bodyPr>
            <a:noAutofit/>
          </a:bodyPr>
          <a:lstStyle/>
          <a:p>
            <a:r>
              <a:rPr lang="ar-EG" sz="6000" b="0" dirty="0"/>
              <a:t>تَنزِيلُ ٱلْكِتَـٰبِ مِنَ ٱللَّهِ ٱلْعَزِيزِ ٱلْحَكِيمِ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9AF169-C972-2D09-7C15-860648F36343}"/>
              </a:ext>
            </a:extLst>
          </p:cNvPr>
          <p:cNvSpPr txBox="1"/>
          <p:nvPr/>
        </p:nvSpPr>
        <p:spPr>
          <a:xfrm>
            <a:off x="1936368" y="4071118"/>
            <a:ext cx="8319264" cy="400110"/>
          </a:xfrm>
          <a:prstGeom prst="rect">
            <a:avLst/>
          </a:prstGeom>
          <a:noFill/>
        </p:spPr>
        <p:txBody>
          <a:bodyPr wrap="square">
            <a:spAutoFit/>
          </a:bodyPr>
          <a:lstStyle/>
          <a:p>
            <a:pPr algn="ctr" fontAlgn="base"/>
            <a:r>
              <a:rPr lang="en-US" sz="2000" dirty="0"/>
              <a:t>The revelation of this Book is from Allah—the Almighty, All-Wise.</a:t>
            </a:r>
          </a:p>
        </p:txBody>
      </p:sp>
      <p:sp>
        <p:nvSpPr>
          <p:cNvPr id="3" name="TextBox 2">
            <a:extLst>
              <a:ext uri="{FF2B5EF4-FFF2-40B4-BE49-F238E27FC236}">
                <a16:creationId xmlns:a16="http://schemas.microsoft.com/office/drawing/2014/main" id="{282B54AB-7624-5325-1097-540161850E9E}"/>
              </a:ext>
            </a:extLst>
          </p:cNvPr>
          <p:cNvSpPr txBox="1"/>
          <p:nvPr/>
        </p:nvSpPr>
        <p:spPr>
          <a:xfrm>
            <a:off x="1519859" y="3790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924684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3AEE-97B9-188D-FBEB-4833D6CD5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2C286-CEB1-314F-6AEA-DED048C83DE8}"/>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الحجرات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125760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F514-E34F-2C65-0D37-D6CA1375D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5B664-684D-92D0-9B7A-1E139B883A52}"/>
              </a:ext>
            </a:extLst>
          </p:cNvPr>
          <p:cNvSpPr>
            <a:spLocks noGrp="1"/>
          </p:cNvSpPr>
          <p:nvPr>
            <p:ph type="title"/>
          </p:nvPr>
        </p:nvSpPr>
        <p:spPr>
          <a:xfrm>
            <a:off x="1787687" y="1874499"/>
            <a:ext cx="8616626" cy="3450327"/>
          </a:xfrm>
        </p:spPr>
        <p:txBody>
          <a:bodyPr>
            <a:noAutofit/>
          </a:bodyPr>
          <a:lstStyle/>
          <a:p>
            <a:r>
              <a:rPr lang="ar-EG" sz="6000" b="0" dirty="0"/>
              <a:t>يَـٰٓأَيُّهَا ٱلَّذِينَ ءَامَنُوا۟ لَا تُقَدِّمُوا۟ بَيْنَ يَدَىِ ٱللَّهِ وَرَسُولِهِۦ ۖ وَٱتَّقُوا۟ ٱللَّهَۚ إِنَّ ٱللَّهَ سَمِيعٌ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42E5D5-7661-C628-7DE1-73DC6CD1E69A}"/>
              </a:ext>
            </a:extLst>
          </p:cNvPr>
          <p:cNvSpPr txBox="1"/>
          <p:nvPr/>
        </p:nvSpPr>
        <p:spPr>
          <a:xfrm>
            <a:off x="1936368" y="4859683"/>
            <a:ext cx="8319264" cy="707886"/>
          </a:xfrm>
          <a:prstGeom prst="rect">
            <a:avLst/>
          </a:prstGeom>
          <a:noFill/>
        </p:spPr>
        <p:txBody>
          <a:bodyPr wrap="square">
            <a:spAutoFit/>
          </a:bodyPr>
          <a:lstStyle/>
          <a:p>
            <a:pPr algn="ctr" fontAlgn="base"/>
            <a:r>
              <a:rPr lang="en-US" sz="2000" dirty="0"/>
              <a:t>O believers! Do not proceed ˹in any matter˺ before ˹a decree from˺ Allah and His Messenger. And fear Allah. Surely Allah is All-Hearing, All-Knowing.</a:t>
            </a:r>
          </a:p>
        </p:txBody>
      </p:sp>
      <p:sp>
        <p:nvSpPr>
          <p:cNvPr id="3" name="TextBox 2">
            <a:extLst>
              <a:ext uri="{FF2B5EF4-FFF2-40B4-BE49-F238E27FC236}">
                <a16:creationId xmlns:a16="http://schemas.microsoft.com/office/drawing/2014/main" id="{A9C24E75-14DB-328A-9F97-32F2DD9F5E87}"/>
              </a:ext>
            </a:extLst>
          </p:cNvPr>
          <p:cNvSpPr txBox="1"/>
          <p:nvPr/>
        </p:nvSpPr>
        <p:spPr>
          <a:xfrm>
            <a:off x="4346949" y="45519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45338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2B742-FC88-13AF-E3CE-7B9A64D9B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2115E-266C-5D2E-6ABB-E999ECEDD4C1}"/>
              </a:ext>
            </a:extLst>
          </p:cNvPr>
          <p:cNvSpPr>
            <a:spLocks noGrp="1"/>
          </p:cNvSpPr>
          <p:nvPr>
            <p:ph type="title"/>
          </p:nvPr>
        </p:nvSpPr>
        <p:spPr>
          <a:xfrm>
            <a:off x="1787687" y="1706720"/>
            <a:ext cx="8616626" cy="3450327"/>
          </a:xfrm>
        </p:spPr>
        <p:txBody>
          <a:bodyPr>
            <a:noAutofit/>
          </a:bodyPr>
          <a:lstStyle/>
          <a:p>
            <a:r>
              <a:rPr lang="ar-EG" sz="5400" b="0" dirty="0"/>
              <a:t>يَـٰٓأَيُّهَا ٱلَّذِينَ ءَامَنُوا۟ لَا تَرْفَعُوٓا۟ أَصْوَٰتَكُمْ فَوْقَ صَوْتِ ٱلنَّبِىِّ وَلَا تَجْهَرُوا۟ لَهُۥ بِٱلْقَوْلِ كَجَهْرِ بَعْضِكُمْ لِبَعْضٍ أَن تَحْبَطَ أَعْمَـٰلُكُمْ وَأَنتُمْ لَا تَشْعُرُونَ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D1B805-F887-886C-ED06-B228FD89B9B9}"/>
              </a:ext>
            </a:extLst>
          </p:cNvPr>
          <p:cNvSpPr txBox="1"/>
          <p:nvPr/>
        </p:nvSpPr>
        <p:spPr>
          <a:xfrm>
            <a:off x="1936368" y="4842894"/>
            <a:ext cx="8319264" cy="1015663"/>
          </a:xfrm>
          <a:prstGeom prst="rect">
            <a:avLst/>
          </a:prstGeom>
          <a:noFill/>
        </p:spPr>
        <p:txBody>
          <a:bodyPr wrap="square">
            <a:spAutoFit/>
          </a:bodyPr>
          <a:lstStyle/>
          <a:p>
            <a:pPr algn="ctr" fontAlgn="base"/>
            <a:r>
              <a:rPr lang="en-US" sz="2000" dirty="0"/>
              <a:t>O believers! Do not raise your voices above the voice of the Prophet, nor speak loudly to him as you do to one another,1 or your deeds will become void while you are unaware.</a:t>
            </a:r>
          </a:p>
        </p:txBody>
      </p:sp>
      <p:sp>
        <p:nvSpPr>
          <p:cNvPr id="3" name="TextBox 2">
            <a:extLst>
              <a:ext uri="{FF2B5EF4-FFF2-40B4-BE49-F238E27FC236}">
                <a16:creationId xmlns:a16="http://schemas.microsoft.com/office/drawing/2014/main" id="{9552B08B-674F-70A8-A2C6-F6216F12C047}"/>
              </a:ext>
            </a:extLst>
          </p:cNvPr>
          <p:cNvSpPr txBox="1"/>
          <p:nvPr/>
        </p:nvSpPr>
        <p:spPr>
          <a:xfrm>
            <a:off x="3851998" y="45938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06816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953C1-6769-02C1-FDBA-4A2B251F2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2D735-1973-85AE-FBED-2DDD340317D3}"/>
              </a:ext>
            </a:extLst>
          </p:cNvPr>
          <p:cNvSpPr>
            <a:spLocks noGrp="1"/>
          </p:cNvSpPr>
          <p:nvPr>
            <p:ph type="title"/>
          </p:nvPr>
        </p:nvSpPr>
        <p:spPr>
          <a:xfrm>
            <a:off x="1787687" y="1706720"/>
            <a:ext cx="8616626" cy="3450327"/>
          </a:xfrm>
        </p:spPr>
        <p:txBody>
          <a:bodyPr>
            <a:noAutofit/>
          </a:bodyPr>
          <a:lstStyle/>
          <a:p>
            <a:r>
              <a:rPr lang="ar-EG" sz="5400" b="0" dirty="0"/>
              <a:t>إِنَّ ٱلَّذِينَ يَغُضُّونَ أَصْوَٰتَهُمْ عِندَ رَسُولِ ٱللَّهِ أُو۟لَـٰٓئِكَ ٱلَّذِينَ ٱمْتَحَنَ ٱللَّهُ قُلُوبَهُمْ لِلتَّقْوَىٰۚ لَهُم مَّغْفِرَةٌۭ وَأَجْرٌ عَظِيمٌ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4E944F-A677-F342-E0FF-3A386ED1CCF8}"/>
              </a:ext>
            </a:extLst>
          </p:cNvPr>
          <p:cNvSpPr txBox="1"/>
          <p:nvPr/>
        </p:nvSpPr>
        <p:spPr>
          <a:xfrm>
            <a:off x="1936368" y="4633181"/>
            <a:ext cx="8319264" cy="1015663"/>
          </a:xfrm>
          <a:prstGeom prst="rect">
            <a:avLst/>
          </a:prstGeom>
          <a:noFill/>
        </p:spPr>
        <p:txBody>
          <a:bodyPr wrap="square">
            <a:spAutoFit/>
          </a:bodyPr>
          <a:lstStyle/>
          <a:p>
            <a:pPr algn="ctr" fontAlgn="base"/>
            <a:r>
              <a:rPr lang="en-US" sz="2000" dirty="0"/>
              <a:t>Indeed, those who lower their voices in the presence of Allah’s Messenger are the ones whose hearts Allah has refined for righteousness. They will have forgiveness and a great reward.</a:t>
            </a:r>
          </a:p>
        </p:txBody>
      </p:sp>
      <p:sp>
        <p:nvSpPr>
          <p:cNvPr id="3" name="TextBox 2">
            <a:extLst>
              <a:ext uri="{FF2B5EF4-FFF2-40B4-BE49-F238E27FC236}">
                <a16:creationId xmlns:a16="http://schemas.microsoft.com/office/drawing/2014/main" id="{75255439-B65D-6978-3E50-38A2AD80567E}"/>
              </a:ext>
            </a:extLst>
          </p:cNvPr>
          <p:cNvSpPr txBox="1"/>
          <p:nvPr/>
        </p:nvSpPr>
        <p:spPr>
          <a:xfrm>
            <a:off x="2459426" y="42746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17612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518E-2DDF-82EE-5F71-740B9AC4C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616D6-233D-25D3-A9AF-B2E809062811}"/>
              </a:ext>
            </a:extLst>
          </p:cNvPr>
          <p:cNvSpPr>
            <a:spLocks noGrp="1"/>
          </p:cNvSpPr>
          <p:nvPr>
            <p:ph type="title"/>
          </p:nvPr>
        </p:nvSpPr>
        <p:spPr>
          <a:xfrm>
            <a:off x="1787687" y="2008723"/>
            <a:ext cx="8616626" cy="3450327"/>
          </a:xfrm>
        </p:spPr>
        <p:txBody>
          <a:bodyPr>
            <a:noAutofit/>
          </a:bodyPr>
          <a:lstStyle/>
          <a:p>
            <a:r>
              <a:rPr lang="ar-EG" sz="6000" b="0" dirty="0"/>
              <a:t>إِنَّ ٱلَّذِينَ يُنَادُونَكَ مِن وَرَآءِ ٱلْحُجُرَٰتِ أَكْثَرُهُمْ لَا يَعْقِلُونَ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C288D4-85C1-48E5-1FCA-9E591F7EE889}"/>
              </a:ext>
            </a:extLst>
          </p:cNvPr>
          <p:cNvSpPr txBox="1"/>
          <p:nvPr/>
        </p:nvSpPr>
        <p:spPr>
          <a:xfrm>
            <a:off x="1936368" y="4515304"/>
            <a:ext cx="8319264" cy="707886"/>
          </a:xfrm>
          <a:prstGeom prst="rect">
            <a:avLst/>
          </a:prstGeom>
          <a:noFill/>
        </p:spPr>
        <p:txBody>
          <a:bodyPr wrap="square">
            <a:spAutoFit/>
          </a:bodyPr>
          <a:lstStyle/>
          <a:p>
            <a:pPr algn="ctr" fontAlgn="base"/>
            <a:r>
              <a:rPr lang="en-US" sz="2000" dirty="0"/>
              <a:t>Indeed, most of those who call out to you ˹O Prophet˺ from outside ˹your˺ private quarters have no understanding ˹of manners˺.1</a:t>
            </a:r>
          </a:p>
        </p:txBody>
      </p:sp>
      <p:sp>
        <p:nvSpPr>
          <p:cNvPr id="3" name="TextBox 2">
            <a:extLst>
              <a:ext uri="{FF2B5EF4-FFF2-40B4-BE49-F238E27FC236}">
                <a16:creationId xmlns:a16="http://schemas.microsoft.com/office/drawing/2014/main" id="{95984B54-BC87-1761-9240-2B3528D0911D}"/>
              </a:ext>
            </a:extLst>
          </p:cNvPr>
          <p:cNvSpPr txBox="1"/>
          <p:nvPr/>
        </p:nvSpPr>
        <p:spPr>
          <a:xfrm>
            <a:off x="3583550" y="42075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343498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BF27-36C9-284A-6BBC-7B19F044D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207A8-ABC6-D491-5072-4C1ABF973717}"/>
              </a:ext>
            </a:extLst>
          </p:cNvPr>
          <p:cNvSpPr>
            <a:spLocks noGrp="1"/>
          </p:cNvSpPr>
          <p:nvPr>
            <p:ph type="title"/>
          </p:nvPr>
        </p:nvSpPr>
        <p:spPr>
          <a:xfrm>
            <a:off x="1787687" y="1866110"/>
            <a:ext cx="8616626" cy="3450327"/>
          </a:xfrm>
        </p:spPr>
        <p:txBody>
          <a:bodyPr>
            <a:noAutofit/>
          </a:bodyPr>
          <a:lstStyle/>
          <a:p>
            <a:r>
              <a:rPr lang="ar-EG" sz="6000" b="0" dirty="0"/>
              <a:t>وَلَوْ أَنَّهُمْ صَبَرُوا۟ حَتَّىٰ تَخْرُجَ إِلَيْهِمْ لَكَانَ خَيْرًۭا لَّهُمْ ۚ وَٱللَّهُ غَفُورٌۭ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0C1DDC-29AF-A583-E5AD-3AA33B4B367F}"/>
              </a:ext>
            </a:extLst>
          </p:cNvPr>
          <p:cNvSpPr txBox="1"/>
          <p:nvPr/>
        </p:nvSpPr>
        <p:spPr>
          <a:xfrm>
            <a:off x="1936368" y="4490621"/>
            <a:ext cx="8319264" cy="707886"/>
          </a:xfrm>
          <a:prstGeom prst="rect">
            <a:avLst/>
          </a:prstGeom>
          <a:noFill/>
        </p:spPr>
        <p:txBody>
          <a:bodyPr wrap="square">
            <a:spAutoFit/>
          </a:bodyPr>
          <a:lstStyle/>
          <a:p>
            <a:pPr algn="ctr" fontAlgn="base"/>
            <a:r>
              <a:rPr lang="en-US" sz="2000" dirty="0"/>
              <a:t>Had they been patient until you could come out to them, it would have certainly been better for them. And Allah is All-Forgiving, Most Merciful.</a:t>
            </a:r>
          </a:p>
        </p:txBody>
      </p:sp>
      <p:sp>
        <p:nvSpPr>
          <p:cNvPr id="3" name="TextBox 2">
            <a:extLst>
              <a:ext uri="{FF2B5EF4-FFF2-40B4-BE49-F238E27FC236}">
                <a16:creationId xmlns:a16="http://schemas.microsoft.com/office/drawing/2014/main" id="{DC3BAB52-C0C2-749C-1E9D-06F713039124}"/>
              </a:ext>
            </a:extLst>
          </p:cNvPr>
          <p:cNvSpPr txBox="1"/>
          <p:nvPr/>
        </p:nvSpPr>
        <p:spPr>
          <a:xfrm>
            <a:off x="1844089" y="41265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819491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79520-A1ED-B40E-EA7E-BA67E36F5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26A2B-F7A9-9A2F-A5D3-770B785FD796}"/>
              </a:ext>
            </a:extLst>
          </p:cNvPr>
          <p:cNvSpPr>
            <a:spLocks noGrp="1"/>
          </p:cNvSpPr>
          <p:nvPr>
            <p:ph type="title"/>
          </p:nvPr>
        </p:nvSpPr>
        <p:spPr>
          <a:xfrm>
            <a:off x="1787687" y="1798998"/>
            <a:ext cx="8616626" cy="3450327"/>
          </a:xfrm>
        </p:spPr>
        <p:txBody>
          <a:bodyPr>
            <a:noAutofit/>
          </a:bodyPr>
          <a:lstStyle/>
          <a:p>
            <a:r>
              <a:rPr lang="ar-EG" sz="6000" b="0" dirty="0"/>
              <a:t>يَـٰٓأَيُّهَا ٱلَّذِينَ ءَامَنُوٓا۟ إِن جَآءَكُمْ فَاسِقٌۢ بِنَبَإٍۢ فَتَبَيَّنُوٓا۟ أَن تُصِيبُوا۟ قَوْمًۢا بِجَهَـٰلَةٍۢ فَتُصْبِحُوا۟ عَلَىٰ مَا فَعَلْتُمْ نَـٰدِمِينَ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EC26C8-B7E4-CC5C-3D35-C081223E6081}"/>
              </a:ext>
            </a:extLst>
          </p:cNvPr>
          <p:cNvSpPr txBox="1"/>
          <p:nvPr/>
        </p:nvSpPr>
        <p:spPr>
          <a:xfrm>
            <a:off x="1936368" y="4725513"/>
            <a:ext cx="8319264" cy="707886"/>
          </a:xfrm>
          <a:prstGeom prst="rect">
            <a:avLst/>
          </a:prstGeom>
          <a:noFill/>
        </p:spPr>
        <p:txBody>
          <a:bodyPr wrap="square">
            <a:spAutoFit/>
          </a:bodyPr>
          <a:lstStyle/>
          <a:p>
            <a:pPr algn="ctr" fontAlgn="base"/>
            <a:r>
              <a:rPr lang="en-US" sz="2000" dirty="0"/>
              <a:t>O believers, if an evildoer brings you any news, verify ˹it˺ so you do not harm people unknowingly, becoming regretful for what you have done.1</a:t>
            </a:r>
          </a:p>
        </p:txBody>
      </p:sp>
      <p:sp>
        <p:nvSpPr>
          <p:cNvPr id="3" name="TextBox 2">
            <a:extLst>
              <a:ext uri="{FF2B5EF4-FFF2-40B4-BE49-F238E27FC236}">
                <a16:creationId xmlns:a16="http://schemas.microsoft.com/office/drawing/2014/main" id="{4D61AF59-B230-E328-1FF4-DCA51B80A344}"/>
              </a:ext>
            </a:extLst>
          </p:cNvPr>
          <p:cNvSpPr txBox="1"/>
          <p:nvPr/>
        </p:nvSpPr>
        <p:spPr>
          <a:xfrm>
            <a:off x="2112537" y="44177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3221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261C7-8E08-C4E0-7530-0382D6067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91D92-5077-42A6-70CC-647D24CC00A7}"/>
              </a:ext>
            </a:extLst>
          </p:cNvPr>
          <p:cNvSpPr>
            <a:spLocks noGrp="1"/>
          </p:cNvSpPr>
          <p:nvPr>
            <p:ph type="title"/>
          </p:nvPr>
        </p:nvSpPr>
        <p:spPr>
          <a:xfrm>
            <a:off x="1787687" y="1304048"/>
            <a:ext cx="8616626" cy="3450327"/>
          </a:xfrm>
        </p:spPr>
        <p:txBody>
          <a:bodyPr>
            <a:noAutofit/>
          </a:bodyPr>
          <a:lstStyle/>
          <a:p>
            <a:r>
              <a:rPr lang="ar-EG" sz="5000" b="0" dirty="0"/>
              <a:t>وَٱعْلَمُوٓا۟ أَنَّ فِيكُمْ رَسُولَ ٱللَّهِ ۚ لَوْ يُطِيعُكُمْ فِى كَثِيرٍۢ مِّنَ ٱلْأَمْرِ لَعَنِتُّمْ وَلَـٰكِنَّ ٱللَّهَ حَبَّبَ إِلَيْكُمُ ٱلْإِيمَـٰنَ وَزَيَّنَهُۥ فِى قُلُوبِكُمْ وَكَرَّهَ إِلَيْكُمُ ٱلْكُفْرَ وَٱلْفُسُوقَ وَٱلْعِصْيَانَ ۚ أُو۟لَـٰٓئِكَ هُمُ ٱلرَّٰشِدُونَ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0490F1-7D04-EA60-BA90-83EE3EEAD69F}"/>
              </a:ext>
            </a:extLst>
          </p:cNvPr>
          <p:cNvSpPr txBox="1"/>
          <p:nvPr/>
        </p:nvSpPr>
        <p:spPr>
          <a:xfrm>
            <a:off x="1936368" y="4417736"/>
            <a:ext cx="8319264" cy="1631216"/>
          </a:xfrm>
          <a:prstGeom prst="rect">
            <a:avLst/>
          </a:prstGeom>
          <a:noFill/>
        </p:spPr>
        <p:txBody>
          <a:bodyPr wrap="square">
            <a:spAutoFit/>
          </a:bodyPr>
          <a:lstStyle/>
          <a:p>
            <a:pPr algn="ctr" fontAlgn="base"/>
            <a:r>
              <a:rPr lang="en-US" sz="2000" dirty="0"/>
              <a:t>And keep in mind that Allah’s Messenger is ˹still˺ in your midst. If he were to yield to you in many matters, you would surely suffer ˹the consequences˺.1 But Allah has endeared faith to you, making it appealing in your hearts. And He has made disbelief, rebelliousness, and disobedience detestable to you. Those are the ones rightly guided.</a:t>
            </a:r>
          </a:p>
        </p:txBody>
      </p:sp>
      <p:sp>
        <p:nvSpPr>
          <p:cNvPr id="3" name="TextBox 2">
            <a:extLst>
              <a:ext uri="{FF2B5EF4-FFF2-40B4-BE49-F238E27FC236}">
                <a16:creationId xmlns:a16="http://schemas.microsoft.com/office/drawing/2014/main" id="{82E6AE80-C9D3-272F-EC08-C959675AD29A}"/>
              </a:ext>
            </a:extLst>
          </p:cNvPr>
          <p:cNvSpPr txBox="1"/>
          <p:nvPr/>
        </p:nvSpPr>
        <p:spPr>
          <a:xfrm>
            <a:off x="1659532" y="41099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2917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00571-1CC1-1154-7153-870A67145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58AD8-0A8F-B403-59D1-7BE0DEB58099}"/>
              </a:ext>
            </a:extLst>
          </p:cNvPr>
          <p:cNvSpPr>
            <a:spLocks noGrp="1"/>
          </p:cNvSpPr>
          <p:nvPr>
            <p:ph type="title"/>
          </p:nvPr>
        </p:nvSpPr>
        <p:spPr>
          <a:xfrm>
            <a:off x="1724353" y="1857721"/>
            <a:ext cx="8743293" cy="3450327"/>
          </a:xfrm>
        </p:spPr>
        <p:txBody>
          <a:bodyPr>
            <a:noAutofit/>
          </a:bodyPr>
          <a:lstStyle/>
          <a:p>
            <a:r>
              <a:rPr lang="ar-EG" sz="6000" b="0" dirty="0"/>
              <a:t>فَضْلًۭا مِّنَ ٱللَّهِ وَنِعْمَةًۭ ۚ وَٱللَّهُ عَلِيمٌ 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3EE2E3-C547-1F64-6FE5-0360CA4114DF}"/>
              </a:ext>
            </a:extLst>
          </p:cNvPr>
          <p:cNvSpPr txBox="1"/>
          <p:nvPr/>
        </p:nvSpPr>
        <p:spPr>
          <a:xfrm>
            <a:off x="1936367" y="4012449"/>
            <a:ext cx="8319264" cy="400110"/>
          </a:xfrm>
          <a:prstGeom prst="rect">
            <a:avLst/>
          </a:prstGeom>
          <a:noFill/>
        </p:spPr>
        <p:txBody>
          <a:bodyPr wrap="square">
            <a:spAutoFit/>
          </a:bodyPr>
          <a:lstStyle/>
          <a:p>
            <a:pPr algn="ctr" fontAlgn="base"/>
            <a:r>
              <a:rPr lang="en-US" sz="2000" dirty="0"/>
              <a:t>˹This is˺ a bounty and a blessing from Allah. And Allah is All-Knowing, All-Wise.</a:t>
            </a:r>
          </a:p>
        </p:txBody>
      </p:sp>
      <p:sp>
        <p:nvSpPr>
          <p:cNvPr id="3" name="TextBox 2">
            <a:extLst>
              <a:ext uri="{FF2B5EF4-FFF2-40B4-BE49-F238E27FC236}">
                <a16:creationId xmlns:a16="http://schemas.microsoft.com/office/drawing/2014/main" id="{6D638996-120A-71EF-C3CD-586BB9C412C2}"/>
              </a:ext>
            </a:extLst>
          </p:cNvPr>
          <p:cNvSpPr txBox="1"/>
          <p:nvPr/>
        </p:nvSpPr>
        <p:spPr>
          <a:xfrm>
            <a:off x="1382184" y="37633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78222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B07B8-9676-48F1-4B2E-FC032E8BE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6B4DB-4F49-E907-DFA0-041BCDB5242A}"/>
              </a:ext>
            </a:extLst>
          </p:cNvPr>
          <p:cNvSpPr>
            <a:spLocks noGrp="1"/>
          </p:cNvSpPr>
          <p:nvPr>
            <p:ph type="title"/>
          </p:nvPr>
        </p:nvSpPr>
        <p:spPr>
          <a:xfrm>
            <a:off x="1763994" y="1298710"/>
            <a:ext cx="8664012" cy="3450327"/>
          </a:xfrm>
        </p:spPr>
        <p:txBody>
          <a:bodyPr>
            <a:noAutofit/>
          </a:bodyPr>
          <a:lstStyle/>
          <a:p>
            <a:r>
              <a:rPr lang="ar-EG" sz="5000" b="0" dirty="0"/>
              <a:t>وَإِن طَآئِفَتَانِ مِنَ ٱلْمُؤْمِنِينَ ٱقْتَتَلُوا۟ فَأَصْلِحُوا۟ بَيْنَهُمَاۖ فَإِنۢ بَغَتْ إِحْدَىٰهُمَا عَلَى ٱلْأُخْرَىٰ فَقَـٰتِلُوا۟ ٱلَّتِى تَبْغِى حَتَّىٰ تَفِىٓءَ إِلَىٰٓ أَمْرِ ٱللَّهِۚ فَإِن فَآءَتْ فَأَصْلِحُوا۟ بَيْنَهُمَا بِٱلْعَدْلِ وَأَقْسِطُوٓا۟ ۖ إِنَّ ٱللَّهَ يُحِبُّ ٱلْمُقْسِطِينَ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F7334C-F25E-BE3C-AD31-D59A0C2386F6}"/>
              </a:ext>
            </a:extLst>
          </p:cNvPr>
          <p:cNvSpPr txBox="1"/>
          <p:nvPr/>
        </p:nvSpPr>
        <p:spPr>
          <a:xfrm>
            <a:off x="1936368" y="4616413"/>
            <a:ext cx="8319264" cy="1631216"/>
          </a:xfrm>
          <a:prstGeom prst="rect">
            <a:avLst/>
          </a:prstGeom>
          <a:noFill/>
        </p:spPr>
        <p:txBody>
          <a:bodyPr wrap="square">
            <a:spAutoFit/>
          </a:bodyPr>
          <a:lstStyle/>
          <a:p>
            <a:pPr algn="ctr" fontAlgn="base"/>
            <a:r>
              <a:rPr lang="en-US" sz="2000" dirty="0"/>
              <a:t>And if two groups of believers fight each other, then make peace between them. But if one of them transgresses against the other, then fight against the transgressing group until they ˹are willing to˺ submit to the rule of Allah. If they do so, then make peace between both ˹groups˺ in all fairness and act justly. Surely Allah loves those who uphold justice.</a:t>
            </a:r>
          </a:p>
        </p:txBody>
      </p:sp>
      <p:sp>
        <p:nvSpPr>
          <p:cNvPr id="3" name="TextBox 2">
            <a:extLst>
              <a:ext uri="{FF2B5EF4-FFF2-40B4-BE49-F238E27FC236}">
                <a16:creationId xmlns:a16="http://schemas.microsoft.com/office/drawing/2014/main" id="{3F33940A-586E-5E7D-4951-2BBC9B7C28EB}"/>
              </a:ext>
            </a:extLst>
          </p:cNvPr>
          <p:cNvSpPr txBox="1"/>
          <p:nvPr/>
        </p:nvSpPr>
        <p:spPr>
          <a:xfrm>
            <a:off x="3462654" y="44448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5140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EC911-F0F5-274F-29DB-AB1047D41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5DD1-BAF8-240E-6888-D16AC9F06A30}"/>
              </a:ext>
            </a:extLst>
          </p:cNvPr>
          <p:cNvSpPr>
            <a:spLocks noGrp="1"/>
          </p:cNvSpPr>
          <p:nvPr>
            <p:ph type="title"/>
          </p:nvPr>
        </p:nvSpPr>
        <p:spPr>
          <a:xfrm>
            <a:off x="1787687" y="1706719"/>
            <a:ext cx="8616626" cy="3450327"/>
          </a:xfrm>
        </p:spPr>
        <p:txBody>
          <a:bodyPr>
            <a:noAutofit/>
          </a:bodyPr>
          <a:lstStyle/>
          <a:p>
            <a:r>
              <a:rPr lang="ar-EG" sz="6000" b="0" dirty="0"/>
              <a:t>مَا خَلَقْنَا ٱلسَّمَـٰوَٰتِ وَٱلْأَرْضَ وَمَا بَيْنَهُمَآ إِلَّا بِٱلْحَقِّ وَأَجَلٍۢ مُّسَمًّۭىۚ وَٱلَّذِينَ كَفَرُوا۟ عَمَّآ أُنذِرُوا۟ مُعْرِضُونَ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41FE6E-8FF4-785B-B94C-5833C66808E6}"/>
              </a:ext>
            </a:extLst>
          </p:cNvPr>
          <p:cNvSpPr txBox="1"/>
          <p:nvPr/>
        </p:nvSpPr>
        <p:spPr>
          <a:xfrm>
            <a:off x="1936368" y="4649214"/>
            <a:ext cx="8319264" cy="1015663"/>
          </a:xfrm>
          <a:prstGeom prst="rect">
            <a:avLst/>
          </a:prstGeom>
          <a:noFill/>
        </p:spPr>
        <p:txBody>
          <a:bodyPr wrap="square">
            <a:spAutoFit/>
          </a:bodyPr>
          <a:lstStyle/>
          <a:p>
            <a:pPr algn="ctr" fontAlgn="base"/>
            <a:r>
              <a:rPr lang="en-US" sz="2000" dirty="0"/>
              <a:t>We only created the heavens and the earth and everything in between for a purpose and an appointed term. Yet the disbelievers are turning away from what they have been warned about.</a:t>
            </a:r>
          </a:p>
        </p:txBody>
      </p:sp>
      <p:sp>
        <p:nvSpPr>
          <p:cNvPr id="3" name="TextBox 2">
            <a:extLst>
              <a:ext uri="{FF2B5EF4-FFF2-40B4-BE49-F238E27FC236}">
                <a16:creationId xmlns:a16="http://schemas.microsoft.com/office/drawing/2014/main" id="{B52E1791-A442-56E5-2571-C65B12EE1049}"/>
              </a:ext>
            </a:extLst>
          </p:cNvPr>
          <p:cNvSpPr txBox="1"/>
          <p:nvPr/>
        </p:nvSpPr>
        <p:spPr>
          <a:xfrm>
            <a:off x="2308424" y="43414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135333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46ED-288F-BFA0-2BA7-241DF0509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AA67C-C983-4462-1213-7DFA6606D394}"/>
              </a:ext>
            </a:extLst>
          </p:cNvPr>
          <p:cNvSpPr>
            <a:spLocks noGrp="1"/>
          </p:cNvSpPr>
          <p:nvPr>
            <p:ph type="title"/>
          </p:nvPr>
        </p:nvSpPr>
        <p:spPr>
          <a:xfrm>
            <a:off x="1763994" y="1869161"/>
            <a:ext cx="8664012" cy="3450327"/>
          </a:xfrm>
        </p:spPr>
        <p:txBody>
          <a:bodyPr>
            <a:noAutofit/>
          </a:bodyPr>
          <a:lstStyle/>
          <a:p>
            <a:r>
              <a:rPr lang="ar-EG" sz="6000" b="0" dirty="0"/>
              <a:t>إِنَّمَا ٱلْمُؤْمِنُونَ إِخْوَةٌۭ فَأَصْلِحُوا۟ بَيْنَ أَخَوَيْكُمْۚ وَٱتَّقُوا۟ ٱللَّهَ لَعَلَّكُمْ تُرْحَمُونَ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789C11-E2F6-DCB9-7D77-A0E115E0FF5D}"/>
              </a:ext>
            </a:extLst>
          </p:cNvPr>
          <p:cNvSpPr txBox="1"/>
          <p:nvPr/>
        </p:nvSpPr>
        <p:spPr>
          <a:xfrm>
            <a:off x="1936368" y="4408707"/>
            <a:ext cx="8319264" cy="707886"/>
          </a:xfrm>
          <a:prstGeom prst="rect">
            <a:avLst/>
          </a:prstGeom>
          <a:noFill/>
        </p:spPr>
        <p:txBody>
          <a:bodyPr wrap="square">
            <a:spAutoFit/>
          </a:bodyPr>
          <a:lstStyle/>
          <a:p>
            <a:pPr algn="ctr" fontAlgn="base"/>
            <a:r>
              <a:rPr lang="en-US" sz="2000" dirty="0"/>
              <a:t>The believers are but one brotherhood, so make peace between your brothers. And be mindful of Allah so you may be shown mercy.</a:t>
            </a:r>
          </a:p>
        </p:txBody>
      </p:sp>
      <p:sp>
        <p:nvSpPr>
          <p:cNvPr id="3" name="TextBox 2">
            <a:extLst>
              <a:ext uri="{FF2B5EF4-FFF2-40B4-BE49-F238E27FC236}">
                <a16:creationId xmlns:a16="http://schemas.microsoft.com/office/drawing/2014/main" id="{55868DD8-B3B8-12A9-49F3-9ED9A92E57B8}"/>
              </a:ext>
            </a:extLst>
          </p:cNvPr>
          <p:cNvSpPr txBox="1"/>
          <p:nvPr/>
        </p:nvSpPr>
        <p:spPr>
          <a:xfrm>
            <a:off x="1763994" y="41009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62017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FFE2-27A5-894F-DE6E-998FAB5D6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2F2B9-5637-7225-2FB6-0F7F883DE5D7}"/>
              </a:ext>
            </a:extLst>
          </p:cNvPr>
          <p:cNvSpPr>
            <a:spLocks noGrp="1"/>
          </p:cNvSpPr>
          <p:nvPr>
            <p:ph type="title"/>
          </p:nvPr>
        </p:nvSpPr>
        <p:spPr>
          <a:xfrm>
            <a:off x="1763994" y="1139319"/>
            <a:ext cx="8664012" cy="3450327"/>
          </a:xfrm>
        </p:spPr>
        <p:txBody>
          <a:bodyPr>
            <a:noAutofit/>
          </a:bodyPr>
          <a:lstStyle/>
          <a:p>
            <a:r>
              <a:rPr lang="ar-EG" sz="4800" b="0" dirty="0"/>
              <a:t>يَـٰٓأَيُّهَا ٱلَّذِينَ ءَامَنُوا۟ لَا يَسْخَرْ قَوْمٌۭ مِّن قَوْمٍ عَسَىٰٓ أَن يَكُونُوا۟ خَيْرًۭا مِّنْهُمْ وَلَا نِسَآءٌۭ مِّن نِّسَآءٍ عَسَىٰٓ أَن يَكُنَّ خَيْرًۭا مِّنْهُنَّ ۖ وَلَا تَلْمِزُوٓا۟ أَنفُسَكُمْ وَلَا تَنَابَزُوا۟ بِٱلْأَلْقَـٰبِۖ بِئْسَ ٱلِٱسْمُ ٱلْفُسُوقُ بَعْدَ ٱلْإِيمَـٰنِ ۚ وَمَن لَّمْ يَتُبْ فَأُو۟لَـٰٓئِكَ هُمُ ٱلظَّـٰلِمُونَ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F48950-7939-35A1-3BDC-CCD850FCCF07}"/>
              </a:ext>
            </a:extLst>
          </p:cNvPr>
          <p:cNvSpPr txBox="1"/>
          <p:nvPr/>
        </p:nvSpPr>
        <p:spPr>
          <a:xfrm>
            <a:off x="1936368" y="4459041"/>
            <a:ext cx="8319264" cy="1631216"/>
          </a:xfrm>
          <a:prstGeom prst="rect">
            <a:avLst/>
          </a:prstGeom>
          <a:noFill/>
        </p:spPr>
        <p:txBody>
          <a:bodyPr wrap="square">
            <a:spAutoFit/>
          </a:bodyPr>
          <a:lstStyle/>
          <a:p>
            <a:pPr algn="ctr" fontAlgn="base"/>
            <a:r>
              <a:rPr lang="en-US" sz="2000" dirty="0"/>
              <a:t>O believers! Do not let some ˹men˺ ridicule others, they may be better than them, nor let ˹some˺ women ridicule other women, they may be better than them. Do not defame one another, nor call each other by offensive nicknames. How evil it is to act rebelliously after having faith! And whoever does not repent, it is they who are the ˹true˺ wrongdoers.</a:t>
            </a:r>
          </a:p>
        </p:txBody>
      </p:sp>
      <p:sp>
        <p:nvSpPr>
          <p:cNvPr id="3" name="TextBox 2">
            <a:extLst>
              <a:ext uri="{FF2B5EF4-FFF2-40B4-BE49-F238E27FC236}">
                <a16:creationId xmlns:a16="http://schemas.microsoft.com/office/drawing/2014/main" id="{9F745FC4-699C-F5EE-AA83-32E437A98271}"/>
              </a:ext>
            </a:extLst>
          </p:cNvPr>
          <p:cNvSpPr txBox="1"/>
          <p:nvPr/>
        </p:nvSpPr>
        <p:spPr>
          <a:xfrm>
            <a:off x="1661311" y="41809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950907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B6555-6238-19E4-7534-47C3B7C56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5D6A8-561B-4C30-6F76-721CC62B4FFF}"/>
              </a:ext>
            </a:extLst>
          </p:cNvPr>
          <p:cNvSpPr>
            <a:spLocks noGrp="1"/>
          </p:cNvSpPr>
          <p:nvPr>
            <p:ph type="title"/>
          </p:nvPr>
        </p:nvSpPr>
        <p:spPr>
          <a:xfrm>
            <a:off x="1763994" y="1298710"/>
            <a:ext cx="8664012" cy="3450327"/>
          </a:xfrm>
        </p:spPr>
        <p:txBody>
          <a:bodyPr>
            <a:noAutofit/>
          </a:bodyPr>
          <a:lstStyle/>
          <a:p>
            <a:r>
              <a:rPr lang="ar-EG" sz="5400" b="0" dirty="0"/>
              <a:t>يَـٰٓأَيُّهَا ٱلَّذِينَ ءَامَنُوا۟ ٱجْتَنِبُوا۟ كَثِيرًۭا مِّنَ ٱلظَّنِّ إِنَّ بَعْضَ ٱلظَّنِّ إِثْمٌۭ ۖ وَلَا تَجَسَّسُوا۟ وَلَا يَغْتَب بَّعْضُكُم بَعْضًاۚ أَيُحِبُّ أَحَدُكُمْ أَن يَأْكُلَ لَحْمَ أَخِيهِ مَيْتًۭا فَكَرِهْتُمُوهُۚ وَٱتَّقُوا۟ ٱللَّهَ ۚ إِنَّ ٱللَّهَ تَوَّابٌۭ 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A5A6AB4-39C8-2C81-D0C8-553B427D4EBE}"/>
              </a:ext>
            </a:extLst>
          </p:cNvPr>
          <p:cNvSpPr txBox="1"/>
          <p:nvPr/>
        </p:nvSpPr>
        <p:spPr>
          <a:xfrm>
            <a:off x="1936368" y="4870101"/>
            <a:ext cx="8319264" cy="1323439"/>
          </a:xfrm>
          <a:prstGeom prst="rect">
            <a:avLst/>
          </a:prstGeom>
          <a:noFill/>
        </p:spPr>
        <p:txBody>
          <a:bodyPr wrap="square">
            <a:spAutoFit/>
          </a:bodyPr>
          <a:lstStyle/>
          <a:p>
            <a:pPr algn="ctr" fontAlgn="base"/>
            <a:r>
              <a:rPr lang="en-US" sz="2000" dirty="0"/>
              <a:t>O  believers! Avoid many suspicions, ˹for˺ indeed, some suspicions are sinful. And do not spy, nor backbite one another. Would any of you like to eat the flesh of their dead brother? You would despise that!1 And fear Allah. Surely Allah is ˹the˺ Accepter of Repentance, Most Merciful.</a:t>
            </a:r>
          </a:p>
        </p:txBody>
      </p:sp>
      <p:sp>
        <p:nvSpPr>
          <p:cNvPr id="3" name="TextBox 2">
            <a:extLst>
              <a:ext uri="{FF2B5EF4-FFF2-40B4-BE49-F238E27FC236}">
                <a16:creationId xmlns:a16="http://schemas.microsoft.com/office/drawing/2014/main" id="{723F4E5C-B6A8-A172-B84F-D6CE70F02D9C}"/>
              </a:ext>
            </a:extLst>
          </p:cNvPr>
          <p:cNvSpPr txBox="1"/>
          <p:nvPr/>
        </p:nvSpPr>
        <p:spPr>
          <a:xfrm>
            <a:off x="3674668" y="45951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52441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57503-FE64-581B-DC8C-7EFA68E6F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AD100-1555-745D-994C-089741F3B2FF}"/>
              </a:ext>
            </a:extLst>
          </p:cNvPr>
          <p:cNvSpPr>
            <a:spLocks noGrp="1"/>
          </p:cNvSpPr>
          <p:nvPr>
            <p:ph type="title"/>
          </p:nvPr>
        </p:nvSpPr>
        <p:spPr>
          <a:xfrm>
            <a:off x="1763994" y="1315488"/>
            <a:ext cx="8664012" cy="3450327"/>
          </a:xfrm>
        </p:spPr>
        <p:txBody>
          <a:bodyPr>
            <a:noAutofit/>
          </a:bodyPr>
          <a:lstStyle/>
          <a:p>
            <a:r>
              <a:rPr lang="ar-EG" sz="6000" b="0" dirty="0"/>
              <a:t>يَـٰٓأَيُّهَا ٱلنَّاسُ إِنَّا خَلَقْنَـٰكُم مِّن ذَكَرٍۢ وَأُنثَىٰ وَجَعَلْنَـٰكُمْ شُعُوبًۭا وَقَبَآئِلَ لِتَعَارَفُوٓا۟ ۚ إِنَّ أَكْرَمَكُمْ عِندَ ٱللَّهِ أَتْقَىٰكُمْ ۚ إِنَّ ٱللَّهَ عَلِيمٌ خَبِيرٌۭ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22B779-A31D-E041-43FB-AAC081D06BA7}"/>
              </a:ext>
            </a:extLst>
          </p:cNvPr>
          <p:cNvSpPr txBox="1"/>
          <p:nvPr/>
        </p:nvSpPr>
        <p:spPr>
          <a:xfrm>
            <a:off x="1936368" y="4765815"/>
            <a:ext cx="8319264" cy="1323439"/>
          </a:xfrm>
          <a:prstGeom prst="rect">
            <a:avLst/>
          </a:prstGeom>
          <a:noFill/>
        </p:spPr>
        <p:txBody>
          <a:bodyPr wrap="square">
            <a:spAutoFit/>
          </a:bodyPr>
          <a:lstStyle/>
          <a:p>
            <a:pPr algn="ctr" fontAlgn="base"/>
            <a:r>
              <a:rPr lang="en-US" sz="2000" dirty="0"/>
              <a:t>O humanity! Indeed, We created you from a male and a female, and made you into peoples and tribes so that you may ˹get to˺ know one another. Surely the most noble of you in the sight of Allah is the most righteous among you. Allah is truly All-Knowing, All-Aware.1 </a:t>
            </a:r>
          </a:p>
        </p:txBody>
      </p:sp>
      <p:sp>
        <p:nvSpPr>
          <p:cNvPr id="3" name="TextBox 2">
            <a:extLst>
              <a:ext uri="{FF2B5EF4-FFF2-40B4-BE49-F238E27FC236}">
                <a16:creationId xmlns:a16="http://schemas.microsoft.com/office/drawing/2014/main" id="{F6CF7197-3862-EDF2-7334-F4C84C31AD6E}"/>
              </a:ext>
            </a:extLst>
          </p:cNvPr>
          <p:cNvSpPr txBox="1"/>
          <p:nvPr/>
        </p:nvSpPr>
        <p:spPr>
          <a:xfrm>
            <a:off x="3615946" y="43646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9991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40DE3-03E7-7E96-B245-532C26B51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E1A22-EA73-3AEB-9FE0-0E61AA4257C5}"/>
              </a:ext>
            </a:extLst>
          </p:cNvPr>
          <p:cNvSpPr>
            <a:spLocks noGrp="1"/>
          </p:cNvSpPr>
          <p:nvPr>
            <p:ph type="title"/>
          </p:nvPr>
        </p:nvSpPr>
        <p:spPr>
          <a:xfrm>
            <a:off x="1763994" y="1290321"/>
            <a:ext cx="8664012" cy="3450327"/>
          </a:xfrm>
        </p:spPr>
        <p:txBody>
          <a:bodyPr>
            <a:noAutofit/>
          </a:bodyPr>
          <a:lstStyle/>
          <a:p>
            <a:r>
              <a:rPr lang="ar-EG" sz="5400" b="0" dirty="0"/>
              <a:t>قَالَتِ ٱلْأَعْرَابُ ءَامَنَّاۖ قُل لَّمْ تُؤْمِنُوا۟ وَلَـٰكِن قُولُوٓا۟ أَسْلَمْنَا وَلَمَّا يَدْخُلِ ٱلْإِيمَـٰنُ فِى قُلُوبِكُمْۖ وَإِن تُطِيعُوا۟ ٱللَّهَ وَرَسُولَهُۥ لَا يَلِتْكُم مِّنْ أَعْمَـٰلِكُمْ شَيْـًٔاۚ إِنَّ ٱللَّهَ غَفُورٌۭ 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C0EBE9-1593-9FA1-F470-082EA0E3BCEA}"/>
              </a:ext>
            </a:extLst>
          </p:cNvPr>
          <p:cNvSpPr txBox="1"/>
          <p:nvPr/>
        </p:nvSpPr>
        <p:spPr>
          <a:xfrm>
            <a:off x="1936368" y="4487901"/>
            <a:ext cx="8319264" cy="1631216"/>
          </a:xfrm>
          <a:prstGeom prst="rect">
            <a:avLst/>
          </a:prstGeom>
          <a:noFill/>
        </p:spPr>
        <p:txBody>
          <a:bodyPr wrap="square">
            <a:spAutoFit/>
          </a:bodyPr>
          <a:lstStyle/>
          <a:p>
            <a:pPr algn="ctr" fontAlgn="base"/>
            <a:r>
              <a:rPr lang="en-US" sz="2000" dirty="0"/>
              <a:t>˹Some of˺ the nomadic Arabs say, “We believe.” Say, ˹O Prophet,˺ “You have not believed. But say, ‘We have submitted,’ for faith has not yet entered your hearts.1 But if you obey Allah and His Messenger ˹wholeheartedly˺, He will not discount anything from ˹the reward of˺ your deeds. Allah is truly All-Forgiving, Most Merciful.”</a:t>
            </a:r>
          </a:p>
        </p:txBody>
      </p:sp>
      <p:sp>
        <p:nvSpPr>
          <p:cNvPr id="3" name="TextBox 2">
            <a:extLst>
              <a:ext uri="{FF2B5EF4-FFF2-40B4-BE49-F238E27FC236}">
                <a16:creationId xmlns:a16="http://schemas.microsoft.com/office/drawing/2014/main" id="{CC31D578-F1A4-C2B3-5D6A-B7789E0D397F}"/>
              </a:ext>
            </a:extLst>
          </p:cNvPr>
          <p:cNvSpPr txBox="1"/>
          <p:nvPr/>
        </p:nvSpPr>
        <p:spPr>
          <a:xfrm>
            <a:off x="1862647" y="41801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163086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CBF5-CC88-8DA5-BD1C-7787DFC73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8405A-B54A-053E-13FB-3332561350C5}"/>
              </a:ext>
            </a:extLst>
          </p:cNvPr>
          <p:cNvSpPr>
            <a:spLocks noGrp="1"/>
          </p:cNvSpPr>
          <p:nvPr>
            <p:ph type="title"/>
          </p:nvPr>
        </p:nvSpPr>
        <p:spPr>
          <a:xfrm>
            <a:off x="1763994" y="1709771"/>
            <a:ext cx="8664012" cy="3450327"/>
          </a:xfrm>
        </p:spPr>
        <p:txBody>
          <a:bodyPr>
            <a:noAutofit/>
          </a:bodyPr>
          <a:lstStyle/>
          <a:p>
            <a:r>
              <a:rPr lang="ar-EG" sz="5400" b="0" dirty="0"/>
              <a:t>إِنَّمَا ٱلْمُؤْمِنُونَ ٱلَّذِينَ ءَامَنُوا۟ بِٱللَّهِ وَرَسُولِهِۦ ثُمَّ لَمْ يَرْتَابُوا۟ وَجَـٰهَدُوا۟ بِأَمْوَٰلِهِمْ وَأَنفُسِهِمْ فِى سَبِيلِ ٱللَّهِ ۚ أُو۟لَـٰٓئِكَ هُمُ ٱلصَّـٰدِقُونَ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C8C366-348C-302D-1AE5-179C501B60CD}"/>
              </a:ext>
            </a:extLst>
          </p:cNvPr>
          <p:cNvSpPr txBox="1"/>
          <p:nvPr/>
        </p:nvSpPr>
        <p:spPr>
          <a:xfrm>
            <a:off x="1936368" y="4546625"/>
            <a:ext cx="8319264" cy="1015663"/>
          </a:xfrm>
          <a:prstGeom prst="rect">
            <a:avLst/>
          </a:prstGeom>
          <a:noFill/>
        </p:spPr>
        <p:txBody>
          <a:bodyPr wrap="square">
            <a:spAutoFit/>
          </a:bodyPr>
          <a:lstStyle/>
          <a:p>
            <a:pPr algn="ctr" fontAlgn="base"/>
            <a:r>
              <a:rPr lang="en-US" sz="2000" dirty="0"/>
              <a:t>The ˹true˺ believers are only those who believe in Allah and His Messenger—never doubting—and strive with their wealth and their lives in the cause of Allah. They are the ones true in faith.</a:t>
            </a:r>
          </a:p>
        </p:txBody>
      </p:sp>
      <p:sp>
        <p:nvSpPr>
          <p:cNvPr id="3" name="TextBox 2">
            <a:extLst>
              <a:ext uri="{FF2B5EF4-FFF2-40B4-BE49-F238E27FC236}">
                <a16:creationId xmlns:a16="http://schemas.microsoft.com/office/drawing/2014/main" id="{FC041123-4405-8FAD-49F9-86A218CD2825}"/>
              </a:ext>
            </a:extLst>
          </p:cNvPr>
          <p:cNvSpPr txBox="1"/>
          <p:nvPr/>
        </p:nvSpPr>
        <p:spPr>
          <a:xfrm>
            <a:off x="2022038" y="423884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28810842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088C7-8CCF-4BCC-7EE1-3C2B7A861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7DAE6-5148-F639-A5BD-C83A7AFE16E7}"/>
              </a:ext>
            </a:extLst>
          </p:cNvPr>
          <p:cNvSpPr>
            <a:spLocks noGrp="1"/>
          </p:cNvSpPr>
          <p:nvPr>
            <p:ph type="title"/>
          </p:nvPr>
        </p:nvSpPr>
        <p:spPr>
          <a:xfrm>
            <a:off x="1763994" y="1785272"/>
            <a:ext cx="8664012" cy="3450327"/>
          </a:xfrm>
        </p:spPr>
        <p:txBody>
          <a:bodyPr>
            <a:noAutofit/>
          </a:bodyPr>
          <a:lstStyle/>
          <a:p>
            <a:r>
              <a:rPr lang="ar-EG" sz="6000" b="0" dirty="0"/>
              <a:t>قُلْ أَتُعَلِّمُونَ ٱللَّهَ بِدِينِكُمْ وَٱللَّهُ يَعْلَمُ مَا فِى ٱلسَّمَـٰوَٰتِ وَمَا فِى ٱلْأَرْضِۚ وَٱللَّهُ بِكُلِّ شَىْءٍ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68A2A1-6C56-5A2C-C61D-06266A346FA1}"/>
              </a:ext>
            </a:extLst>
          </p:cNvPr>
          <p:cNvSpPr txBox="1"/>
          <p:nvPr/>
        </p:nvSpPr>
        <p:spPr>
          <a:xfrm>
            <a:off x="1936368" y="4814865"/>
            <a:ext cx="8319264" cy="1015663"/>
          </a:xfrm>
          <a:prstGeom prst="rect">
            <a:avLst/>
          </a:prstGeom>
          <a:noFill/>
        </p:spPr>
        <p:txBody>
          <a:bodyPr wrap="square">
            <a:spAutoFit/>
          </a:bodyPr>
          <a:lstStyle/>
          <a:p>
            <a:pPr algn="ctr" fontAlgn="base"/>
            <a:r>
              <a:rPr lang="en-US" sz="2000" dirty="0"/>
              <a:t>Say, “Do you inform Allah of your faith, when Allah ˹already˺ knows whatever is in the heavens and whatever is on the earth? And Allah has ˹perfect˺ knowledge of all things.”</a:t>
            </a:r>
          </a:p>
        </p:txBody>
      </p:sp>
      <p:sp>
        <p:nvSpPr>
          <p:cNvPr id="3" name="TextBox 2">
            <a:extLst>
              <a:ext uri="{FF2B5EF4-FFF2-40B4-BE49-F238E27FC236}">
                <a16:creationId xmlns:a16="http://schemas.microsoft.com/office/drawing/2014/main" id="{4BACF36A-8AFC-CBE7-D05F-97D284769F7E}"/>
              </a:ext>
            </a:extLst>
          </p:cNvPr>
          <p:cNvSpPr txBox="1"/>
          <p:nvPr/>
        </p:nvSpPr>
        <p:spPr>
          <a:xfrm>
            <a:off x="3834060" y="45070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18749203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CF91-6DA9-6AAE-AD26-0381D060E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C0FCC-EFC7-73F2-872B-C835F789771B}"/>
              </a:ext>
            </a:extLst>
          </p:cNvPr>
          <p:cNvSpPr>
            <a:spLocks noGrp="1"/>
          </p:cNvSpPr>
          <p:nvPr>
            <p:ph type="title"/>
          </p:nvPr>
        </p:nvSpPr>
        <p:spPr>
          <a:xfrm>
            <a:off x="1763994" y="1701382"/>
            <a:ext cx="8664012" cy="3450327"/>
          </a:xfrm>
        </p:spPr>
        <p:txBody>
          <a:bodyPr>
            <a:noAutofit/>
          </a:bodyPr>
          <a:lstStyle/>
          <a:p>
            <a:r>
              <a:rPr lang="ar-EG" sz="6000" b="0" dirty="0"/>
              <a:t>يَمُنُّونَ عَلَيْكَ أَنْ أَسْلَمُوا۟ ۖ قُل لَّا تَمُنُّوا۟ عَلَىَّ إِسْلَـٰمَكُمۖ بَلِ ٱللَّهُ يَمُنُّ عَلَيْكُمْ أَنْ هَدَىٰكُمْ لِلْإِيمَـٰنِ إِن كُنتُمْ 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FEE5CD-B276-18F8-519F-1D618E5E7FBD}"/>
              </a:ext>
            </a:extLst>
          </p:cNvPr>
          <p:cNvSpPr txBox="1"/>
          <p:nvPr/>
        </p:nvSpPr>
        <p:spPr>
          <a:xfrm>
            <a:off x="1936368" y="4705808"/>
            <a:ext cx="8319264" cy="1015663"/>
          </a:xfrm>
          <a:prstGeom prst="rect">
            <a:avLst/>
          </a:prstGeom>
          <a:noFill/>
        </p:spPr>
        <p:txBody>
          <a:bodyPr wrap="square">
            <a:spAutoFit/>
          </a:bodyPr>
          <a:lstStyle/>
          <a:p>
            <a:pPr algn="ctr" fontAlgn="base"/>
            <a:r>
              <a:rPr lang="en-US" sz="2000" dirty="0"/>
              <a:t>They regard their acceptance of Islam as a </a:t>
            </a:r>
            <a:r>
              <a:rPr lang="en-US" sz="2000" dirty="0" err="1"/>
              <a:t>favour</a:t>
            </a:r>
            <a:r>
              <a:rPr lang="en-US" sz="2000" dirty="0"/>
              <a:t> to you. Tell ˹them, O  Prophet˺, “Do not regard your Islam as a </a:t>
            </a:r>
            <a:r>
              <a:rPr lang="en-US" sz="2000" dirty="0" err="1"/>
              <a:t>favour</a:t>
            </a:r>
            <a:r>
              <a:rPr lang="en-US" sz="2000" dirty="0"/>
              <a:t> to me. Rather, it is Allah Who has done you a </a:t>
            </a:r>
            <a:r>
              <a:rPr lang="en-US" sz="2000" dirty="0" err="1"/>
              <a:t>favour</a:t>
            </a:r>
            <a:r>
              <a:rPr lang="en-US" sz="2000" dirty="0"/>
              <a:t> by guiding you to the faith, if ˹indeed˺ you are faithful.</a:t>
            </a:r>
          </a:p>
        </p:txBody>
      </p:sp>
      <p:sp>
        <p:nvSpPr>
          <p:cNvPr id="3" name="TextBox 2">
            <a:extLst>
              <a:ext uri="{FF2B5EF4-FFF2-40B4-BE49-F238E27FC236}">
                <a16:creationId xmlns:a16="http://schemas.microsoft.com/office/drawing/2014/main" id="{874A97C7-912E-2514-2211-E148CCAEE674}"/>
              </a:ext>
            </a:extLst>
          </p:cNvPr>
          <p:cNvSpPr txBox="1"/>
          <p:nvPr/>
        </p:nvSpPr>
        <p:spPr>
          <a:xfrm>
            <a:off x="2013649" y="43141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5552991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C2912-6628-A8D2-1206-7ECCCCFD1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D735E-7BDD-960A-E45F-B2A1250013F3}"/>
              </a:ext>
            </a:extLst>
          </p:cNvPr>
          <p:cNvSpPr>
            <a:spLocks noGrp="1"/>
          </p:cNvSpPr>
          <p:nvPr>
            <p:ph type="title"/>
          </p:nvPr>
        </p:nvSpPr>
        <p:spPr>
          <a:xfrm>
            <a:off x="1763994" y="1969830"/>
            <a:ext cx="8664012" cy="3450327"/>
          </a:xfrm>
        </p:spPr>
        <p:txBody>
          <a:bodyPr>
            <a:noAutofit/>
          </a:bodyPr>
          <a:lstStyle/>
          <a:p>
            <a:r>
              <a:rPr lang="ar-EG" sz="6000" b="0" dirty="0"/>
              <a:t>إِنَّ ٱللَّهَ يَعْلَمُ غَيْبَ ٱلسَّمَـٰوَٰتِ وَٱلْأَرْضِ ۚ وَٱللَّهُ بَصِيرٌۢ بِمَا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D826D3-3F18-E11A-D23F-70B4E6CDB69D}"/>
              </a:ext>
            </a:extLst>
          </p:cNvPr>
          <p:cNvSpPr txBox="1"/>
          <p:nvPr/>
        </p:nvSpPr>
        <p:spPr>
          <a:xfrm>
            <a:off x="1936368" y="4479305"/>
            <a:ext cx="8319264" cy="707886"/>
          </a:xfrm>
          <a:prstGeom prst="rect">
            <a:avLst/>
          </a:prstGeom>
          <a:noFill/>
        </p:spPr>
        <p:txBody>
          <a:bodyPr wrap="square">
            <a:spAutoFit/>
          </a:bodyPr>
          <a:lstStyle/>
          <a:p>
            <a:pPr algn="ctr" fontAlgn="base"/>
            <a:r>
              <a:rPr lang="en-US" sz="2000" dirty="0"/>
              <a:t>Surely Allah knows the unseen of the heavens and earth. And Allah is All-Seeing of what you do.”</a:t>
            </a:r>
          </a:p>
        </p:txBody>
      </p:sp>
      <p:sp>
        <p:nvSpPr>
          <p:cNvPr id="3" name="TextBox 2">
            <a:extLst>
              <a:ext uri="{FF2B5EF4-FFF2-40B4-BE49-F238E27FC236}">
                <a16:creationId xmlns:a16="http://schemas.microsoft.com/office/drawing/2014/main" id="{7B27A605-29E7-3C6B-016C-F553853120D8}"/>
              </a:ext>
            </a:extLst>
          </p:cNvPr>
          <p:cNvSpPr txBox="1"/>
          <p:nvPr/>
        </p:nvSpPr>
        <p:spPr>
          <a:xfrm>
            <a:off x="1686479" y="4171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9153111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06316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E3975-C8F5-7F13-A40D-366FC99EA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19DEF-3EBF-11E2-AD21-7811DD993AD0}"/>
              </a:ext>
            </a:extLst>
          </p:cNvPr>
          <p:cNvSpPr>
            <a:spLocks noGrp="1"/>
          </p:cNvSpPr>
          <p:nvPr>
            <p:ph type="title"/>
          </p:nvPr>
        </p:nvSpPr>
        <p:spPr>
          <a:xfrm>
            <a:off x="1787687" y="1396327"/>
            <a:ext cx="8616626" cy="3450327"/>
          </a:xfrm>
        </p:spPr>
        <p:txBody>
          <a:bodyPr>
            <a:noAutofit/>
          </a:bodyPr>
          <a:lstStyle/>
          <a:p>
            <a:r>
              <a:rPr lang="ar-EG" sz="5400" b="0" dirty="0"/>
              <a:t>قُلْ أَرَءَيْتُم مَّا تَدْعُونَ مِن دُونِ ٱللَّهِ أَرُونِى مَاذَا خَلَقُوا۟ مِنَ ٱلْأَرْضِ أَمْ لَهُمْ شِرْكٌۭ فِى ٱلسَّمَـٰوَٰتِ ۖ ٱئْتُونِى بِكِتَـٰبٍۢ مِّن قَبْلِ هَـٰذَآ أَوْ أَثَـٰرَةٍۢ مِّنْ عِلْمٍ إِن كُنتُمْ صَـٰدِقِينَ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28A8E7-3B8C-F489-4E14-B04A5635EF59}"/>
              </a:ext>
            </a:extLst>
          </p:cNvPr>
          <p:cNvSpPr txBox="1"/>
          <p:nvPr/>
        </p:nvSpPr>
        <p:spPr>
          <a:xfrm>
            <a:off x="1936368" y="4531769"/>
            <a:ext cx="8319264" cy="1323439"/>
          </a:xfrm>
          <a:prstGeom prst="rect">
            <a:avLst/>
          </a:prstGeom>
          <a:noFill/>
        </p:spPr>
        <p:txBody>
          <a:bodyPr wrap="square">
            <a:spAutoFit/>
          </a:bodyPr>
          <a:lstStyle/>
          <a:p>
            <a:pPr algn="ctr" fontAlgn="base"/>
            <a:r>
              <a:rPr lang="en-US" sz="2000" dirty="0"/>
              <a:t>Ask ˹them, O  Prophet˺, “Have you considered whatever ˹idols˺ you invoke besides Allah? Show me what they have created on earth! Or do they have a share in ˹the creation of˺ the heavens? Bring me a scripture ˹revealed˺ before this ˹Quran˺ or a shred of knowledge, if what you say is true.”</a:t>
            </a:r>
          </a:p>
        </p:txBody>
      </p:sp>
      <p:sp>
        <p:nvSpPr>
          <p:cNvPr id="3" name="TextBox 2">
            <a:extLst>
              <a:ext uri="{FF2B5EF4-FFF2-40B4-BE49-F238E27FC236}">
                <a16:creationId xmlns:a16="http://schemas.microsoft.com/office/drawing/2014/main" id="{64E02776-E287-8BE2-5716-C0E4F163F44E}"/>
              </a:ext>
            </a:extLst>
          </p:cNvPr>
          <p:cNvSpPr txBox="1"/>
          <p:nvPr/>
        </p:nvSpPr>
        <p:spPr>
          <a:xfrm>
            <a:off x="2492982" y="42827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463603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5EB74-E3D1-7180-02EA-7DEC0448C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5ABF8-5488-86F1-71E5-D24050A1C6B9}"/>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ق</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6112678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3F84-167F-9782-823C-74201CE86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4AC46-4DC6-E810-6A29-03B3C3FC1F21}"/>
              </a:ext>
            </a:extLst>
          </p:cNvPr>
          <p:cNvSpPr>
            <a:spLocks noGrp="1"/>
          </p:cNvSpPr>
          <p:nvPr>
            <p:ph type="title"/>
          </p:nvPr>
        </p:nvSpPr>
        <p:spPr>
          <a:xfrm>
            <a:off x="1787687" y="1899666"/>
            <a:ext cx="8616626" cy="3450327"/>
          </a:xfrm>
        </p:spPr>
        <p:txBody>
          <a:bodyPr>
            <a:noAutofit/>
          </a:bodyPr>
          <a:lstStyle/>
          <a:p>
            <a:r>
              <a:rPr lang="ar-EG" sz="6000" b="0" dirty="0"/>
              <a:t>قٓ ۚ وَٱلْقُرْءَانِ ٱلْمَجِيدِ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AABD885-1223-4890-B4FB-D5C01A4665B1}"/>
              </a:ext>
            </a:extLst>
          </p:cNvPr>
          <p:cNvSpPr txBox="1"/>
          <p:nvPr/>
        </p:nvSpPr>
        <p:spPr>
          <a:xfrm>
            <a:off x="1936368" y="4018424"/>
            <a:ext cx="8319264" cy="400110"/>
          </a:xfrm>
          <a:prstGeom prst="rect">
            <a:avLst/>
          </a:prstGeom>
          <a:noFill/>
        </p:spPr>
        <p:txBody>
          <a:bodyPr wrap="square">
            <a:spAutoFit/>
          </a:bodyPr>
          <a:lstStyle/>
          <a:p>
            <a:pPr algn="ctr" fontAlgn="base"/>
            <a:r>
              <a:rPr lang="en-US" sz="2000" dirty="0" err="1"/>
              <a:t>Qãf</a:t>
            </a:r>
            <a:r>
              <a:rPr lang="en-US" sz="2000" dirty="0"/>
              <a:t>. By the glorious Quran!</a:t>
            </a:r>
          </a:p>
        </p:txBody>
      </p:sp>
      <p:sp>
        <p:nvSpPr>
          <p:cNvPr id="3" name="TextBox 2">
            <a:extLst>
              <a:ext uri="{FF2B5EF4-FFF2-40B4-BE49-F238E27FC236}">
                <a16:creationId xmlns:a16="http://schemas.microsoft.com/office/drawing/2014/main" id="{84D15B3B-68A1-7837-D3D8-9B77D7319198}"/>
              </a:ext>
            </a:extLst>
          </p:cNvPr>
          <p:cNvSpPr txBox="1"/>
          <p:nvPr/>
        </p:nvSpPr>
        <p:spPr>
          <a:xfrm>
            <a:off x="3306714" y="36248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70519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7F6C4-34D7-80B7-822D-71F8D4DA9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9F38B-F62B-1172-931C-0055787196A4}"/>
              </a:ext>
            </a:extLst>
          </p:cNvPr>
          <p:cNvSpPr>
            <a:spLocks noGrp="1"/>
          </p:cNvSpPr>
          <p:nvPr>
            <p:ph type="title"/>
          </p:nvPr>
        </p:nvSpPr>
        <p:spPr>
          <a:xfrm>
            <a:off x="1787687" y="1958389"/>
            <a:ext cx="8616626" cy="3450327"/>
          </a:xfrm>
        </p:spPr>
        <p:txBody>
          <a:bodyPr>
            <a:noAutofit/>
          </a:bodyPr>
          <a:lstStyle/>
          <a:p>
            <a:r>
              <a:rPr lang="ar-EG" sz="6000" b="0" dirty="0"/>
              <a:t>بَلْ عَجِبُوٓا۟ أَن جَآءَهُم مُّنذِرٌۭ مِّنْهُمْ فَقَالَ ٱلْكَـٰفِرُونَ هَـٰذَا شَىْءٌ عَجِيبٌ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9A8406-AD69-45A5-0045-C0771AFF098F}"/>
              </a:ext>
            </a:extLst>
          </p:cNvPr>
          <p:cNvSpPr txBox="1"/>
          <p:nvPr/>
        </p:nvSpPr>
        <p:spPr>
          <a:xfrm>
            <a:off x="1936368" y="4496596"/>
            <a:ext cx="8319264" cy="1015663"/>
          </a:xfrm>
          <a:prstGeom prst="rect">
            <a:avLst/>
          </a:prstGeom>
          <a:noFill/>
        </p:spPr>
        <p:txBody>
          <a:bodyPr wrap="square">
            <a:spAutoFit/>
          </a:bodyPr>
          <a:lstStyle/>
          <a:p>
            <a:pPr algn="ctr" fontAlgn="base"/>
            <a:r>
              <a:rPr lang="en-US" sz="2000" dirty="0"/>
              <a:t>˹All will be resurrected,˺ yet the deniers are astonished that a warner has come to them from among themselves ˹warning of resurrection˺. So the disbelievers say, “This is an astonishing thing!</a:t>
            </a:r>
          </a:p>
        </p:txBody>
      </p:sp>
      <p:sp>
        <p:nvSpPr>
          <p:cNvPr id="3" name="TextBox 2">
            <a:extLst>
              <a:ext uri="{FF2B5EF4-FFF2-40B4-BE49-F238E27FC236}">
                <a16:creationId xmlns:a16="http://schemas.microsoft.com/office/drawing/2014/main" id="{1DC3D416-C83F-D711-AD15-A6FC325182DB}"/>
              </a:ext>
            </a:extLst>
          </p:cNvPr>
          <p:cNvSpPr txBox="1"/>
          <p:nvPr/>
        </p:nvSpPr>
        <p:spPr>
          <a:xfrm>
            <a:off x="2509760" y="40852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426125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0F2F5-8F6C-FC96-4978-86FE2EC35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961CA-EB19-14B2-B2A9-E1A657CB23C6}"/>
              </a:ext>
            </a:extLst>
          </p:cNvPr>
          <p:cNvSpPr>
            <a:spLocks noGrp="1"/>
          </p:cNvSpPr>
          <p:nvPr>
            <p:ph type="title"/>
          </p:nvPr>
        </p:nvSpPr>
        <p:spPr>
          <a:xfrm>
            <a:off x="1787687" y="1983556"/>
            <a:ext cx="8616626" cy="3450327"/>
          </a:xfrm>
        </p:spPr>
        <p:txBody>
          <a:bodyPr>
            <a:noAutofit/>
          </a:bodyPr>
          <a:lstStyle/>
          <a:p>
            <a:r>
              <a:rPr lang="ar-EG" sz="6000" b="0" dirty="0"/>
              <a:t>أَءِذَا مِتْنَا وَكُنَّا تُرَابًۭا ۖ ذَٰلِكَ رَجْعٌۢ بَعِيدٌۭ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91F8099-7635-515F-8B4D-BBA7126D148C}"/>
              </a:ext>
            </a:extLst>
          </p:cNvPr>
          <p:cNvSpPr txBox="1"/>
          <p:nvPr/>
        </p:nvSpPr>
        <p:spPr>
          <a:xfrm>
            <a:off x="1936367" y="4161036"/>
            <a:ext cx="8319264" cy="707886"/>
          </a:xfrm>
          <a:prstGeom prst="rect">
            <a:avLst/>
          </a:prstGeom>
          <a:noFill/>
        </p:spPr>
        <p:txBody>
          <a:bodyPr wrap="square">
            <a:spAutoFit/>
          </a:bodyPr>
          <a:lstStyle/>
          <a:p>
            <a:pPr algn="ctr" fontAlgn="base"/>
            <a:r>
              <a:rPr lang="en-US" sz="2000" dirty="0"/>
              <a:t>˹Will we be returned to life,˺ when we are dead and reduced to dust? Such a return is impossible.”</a:t>
            </a:r>
          </a:p>
        </p:txBody>
      </p:sp>
      <p:sp>
        <p:nvSpPr>
          <p:cNvPr id="3" name="TextBox 2">
            <a:extLst>
              <a:ext uri="{FF2B5EF4-FFF2-40B4-BE49-F238E27FC236}">
                <a16:creationId xmlns:a16="http://schemas.microsoft.com/office/drawing/2014/main" id="{0F2C009A-1DA5-A654-CA2D-7A45BC42098F}"/>
              </a:ext>
            </a:extLst>
          </p:cNvPr>
          <p:cNvSpPr txBox="1"/>
          <p:nvPr/>
        </p:nvSpPr>
        <p:spPr>
          <a:xfrm>
            <a:off x="1594199" y="37087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31068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2214-7435-43D5-54F1-FDC07DC2A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8263F-FF81-69F0-B08E-D9F84F056BB1}"/>
              </a:ext>
            </a:extLst>
          </p:cNvPr>
          <p:cNvSpPr>
            <a:spLocks noGrp="1"/>
          </p:cNvSpPr>
          <p:nvPr>
            <p:ph type="title"/>
          </p:nvPr>
        </p:nvSpPr>
        <p:spPr>
          <a:xfrm>
            <a:off x="1787687" y="1983556"/>
            <a:ext cx="8616626" cy="3450327"/>
          </a:xfrm>
        </p:spPr>
        <p:txBody>
          <a:bodyPr>
            <a:noAutofit/>
          </a:bodyPr>
          <a:lstStyle/>
          <a:p>
            <a:r>
              <a:rPr lang="ar-EG" sz="6000" b="0" dirty="0"/>
              <a:t>قَدْ عَلِمْنَا مَا تَنقُصُ ٱلْأَرْضُ مِنْهُمْۖ وَعِندَنَا كِتَـٰبٌ حَفِيظٌۢ</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4D1151-8231-BF70-3F56-3F00B5042A68}"/>
              </a:ext>
            </a:extLst>
          </p:cNvPr>
          <p:cNvSpPr txBox="1"/>
          <p:nvPr/>
        </p:nvSpPr>
        <p:spPr>
          <a:xfrm>
            <a:off x="1936367" y="4408109"/>
            <a:ext cx="8319264" cy="707886"/>
          </a:xfrm>
          <a:prstGeom prst="rect">
            <a:avLst/>
          </a:prstGeom>
          <a:noFill/>
        </p:spPr>
        <p:txBody>
          <a:bodyPr wrap="square">
            <a:spAutoFit/>
          </a:bodyPr>
          <a:lstStyle/>
          <a:p>
            <a:pPr algn="ctr" fontAlgn="base"/>
            <a:r>
              <a:rPr lang="en-US" sz="2000" dirty="0"/>
              <a:t>We certainly know what the earth consumes of them ˹after their death˺, and with us is a well-preserved Record.1</a:t>
            </a:r>
          </a:p>
        </p:txBody>
      </p:sp>
      <p:sp>
        <p:nvSpPr>
          <p:cNvPr id="3" name="TextBox 2">
            <a:extLst>
              <a:ext uri="{FF2B5EF4-FFF2-40B4-BE49-F238E27FC236}">
                <a16:creationId xmlns:a16="http://schemas.microsoft.com/office/drawing/2014/main" id="{3D070206-D639-A1AD-3F4C-527B219E03C1}"/>
              </a:ext>
            </a:extLst>
          </p:cNvPr>
          <p:cNvSpPr txBox="1"/>
          <p:nvPr/>
        </p:nvSpPr>
        <p:spPr>
          <a:xfrm>
            <a:off x="3347498" y="41152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223195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A83DF-C435-E95D-34AF-164418960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833DD-BB60-1902-91FD-BEF1A657674B}"/>
              </a:ext>
            </a:extLst>
          </p:cNvPr>
          <p:cNvSpPr>
            <a:spLocks noGrp="1"/>
          </p:cNvSpPr>
          <p:nvPr>
            <p:ph type="title"/>
          </p:nvPr>
        </p:nvSpPr>
        <p:spPr>
          <a:xfrm>
            <a:off x="1787687" y="2017112"/>
            <a:ext cx="8616626" cy="3450327"/>
          </a:xfrm>
        </p:spPr>
        <p:txBody>
          <a:bodyPr>
            <a:noAutofit/>
          </a:bodyPr>
          <a:lstStyle/>
          <a:p>
            <a:r>
              <a:rPr lang="ar-EG" sz="6000" b="0" dirty="0"/>
              <a:t>بَلْ كَذَّبُوا۟ بِٱلْحَقِّ لَمَّا جَآءَهُمْ فَهُمْ فِىٓ أَمْرٍۢ مَّرِيجٍ</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D6026C5-5247-0B4C-46D9-6B58F00D16D5}"/>
              </a:ext>
            </a:extLst>
          </p:cNvPr>
          <p:cNvSpPr txBox="1"/>
          <p:nvPr/>
        </p:nvSpPr>
        <p:spPr>
          <a:xfrm>
            <a:off x="1936368" y="4677553"/>
            <a:ext cx="8319264" cy="707886"/>
          </a:xfrm>
          <a:prstGeom prst="rect">
            <a:avLst/>
          </a:prstGeom>
          <a:noFill/>
        </p:spPr>
        <p:txBody>
          <a:bodyPr wrap="square">
            <a:spAutoFit/>
          </a:bodyPr>
          <a:lstStyle/>
          <a:p>
            <a:pPr algn="ctr" fontAlgn="base"/>
            <a:r>
              <a:rPr lang="en-US" sz="2000" dirty="0"/>
              <a:t>In fact, they reject the truth when it has come to them, so they are in a confused state.1 </a:t>
            </a:r>
          </a:p>
        </p:txBody>
      </p:sp>
      <p:sp>
        <p:nvSpPr>
          <p:cNvPr id="3" name="TextBox 2">
            <a:extLst>
              <a:ext uri="{FF2B5EF4-FFF2-40B4-BE49-F238E27FC236}">
                <a16:creationId xmlns:a16="http://schemas.microsoft.com/office/drawing/2014/main" id="{FDCF268B-24E2-DE2D-0E5F-6AD9A90CF76C}"/>
              </a:ext>
            </a:extLst>
          </p:cNvPr>
          <p:cNvSpPr txBox="1"/>
          <p:nvPr/>
        </p:nvSpPr>
        <p:spPr>
          <a:xfrm>
            <a:off x="4463234" y="42877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81800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FD26-D59A-28A9-9F63-2944DE52C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7B070-3AF8-782C-CE58-637D651369AF}"/>
              </a:ext>
            </a:extLst>
          </p:cNvPr>
          <p:cNvSpPr>
            <a:spLocks noGrp="1"/>
          </p:cNvSpPr>
          <p:nvPr>
            <p:ph type="title"/>
          </p:nvPr>
        </p:nvSpPr>
        <p:spPr>
          <a:xfrm>
            <a:off x="1787687" y="1941611"/>
            <a:ext cx="8616626" cy="3450327"/>
          </a:xfrm>
        </p:spPr>
        <p:txBody>
          <a:bodyPr>
            <a:noAutofit/>
          </a:bodyPr>
          <a:lstStyle/>
          <a:p>
            <a:r>
              <a:rPr lang="ar-EG" sz="6000" b="0" dirty="0"/>
              <a:t>أَفَلَمْ يَنظُرُوٓا۟ إِلَى ٱلسَّمَآءِ فَوْقَهُمْ كَيْفَ بَنَيْنَـٰهَا وَزَيَّنَّـٰهَا وَمَا لَهَا مِن فُرُوجٍۢ</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6B2B7B-413D-CCDA-AD2E-197870A33CAC}"/>
              </a:ext>
            </a:extLst>
          </p:cNvPr>
          <p:cNvSpPr txBox="1"/>
          <p:nvPr/>
        </p:nvSpPr>
        <p:spPr>
          <a:xfrm>
            <a:off x="1936368" y="4602052"/>
            <a:ext cx="8319264" cy="707886"/>
          </a:xfrm>
          <a:prstGeom prst="rect">
            <a:avLst/>
          </a:prstGeom>
          <a:noFill/>
        </p:spPr>
        <p:txBody>
          <a:bodyPr wrap="square">
            <a:spAutoFit/>
          </a:bodyPr>
          <a:lstStyle/>
          <a:p>
            <a:pPr algn="ctr" fontAlgn="base"/>
            <a:r>
              <a:rPr lang="en-US" sz="2000" dirty="0"/>
              <a:t>Have they not then looked at the sky above them: how We built it and adorned it ˹with stars˺, leaving it flawless?</a:t>
            </a:r>
          </a:p>
        </p:txBody>
      </p:sp>
      <p:sp>
        <p:nvSpPr>
          <p:cNvPr id="3" name="TextBox 2">
            <a:extLst>
              <a:ext uri="{FF2B5EF4-FFF2-40B4-BE49-F238E27FC236}">
                <a16:creationId xmlns:a16="http://schemas.microsoft.com/office/drawing/2014/main" id="{81CE2925-9FE5-8306-FC1D-5B7A7559310A}"/>
              </a:ext>
            </a:extLst>
          </p:cNvPr>
          <p:cNvSpPr txBox="1"/>
          <p:nvPr/>
        </p:nvSpPr>
        <p:spPr>
          <a:xfrm>
            <a:off x="1787687" y="4212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412658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EFDE-C35F-55B0-097D-066556F99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719B3-3CA6-91A3-06F1-8801FF64B24C}"/>
              </a:ext>
            </a:extLst>
          </p:cNvPr>
          <p:cNvSpPr>
            <a:spLocks noGrp="1"/>
          </p:cNvSpPr>
          <p:nvPr>
            <p:ph type="title"/>
          </p:nvPr>
        </p:nvSpPr>
        <p:spPr>
          <a:xfrm>
            <a:off x="1787687" y="1762559"/>
            <a:ext cx="8616626" cy="3450327"/>
          </a:xfrm>
        </p:spPr>
        <p:txBody>
          <a:bodyPr>
            <a:noAutofit/>
          </a:bodyPr>
          <a:lstStyle/>
          <a:p>
            <a:r>
              <a:rPr lang="ar-EG" sz="6000" b="0" dirty="0"/>
              <a:t>وَٱلْأَرْضَ مَدَدْنَـٰهَا وَأَلْقَيْنَا فِيهَا رَوَٰسِىَ وَأَنۢبَتْنَا فِيهَا مِن كُلِّ زَوْجٍۭ بَهِيجٍۢ</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C585CC-AC74-A19E-6B90-08DEA2B2F123}"/>
              </a:ext>
            </a:extLst>
          </p:cNvPr>
          <p:cNvSpPr txBox="1"/>
          <p:nvPr/>
        </p:nvSpPr>
        <p:spPr>
          <a:xfrm>
            <a:off x="1936368" y="4660775"/>
            <a:ext cx="8319264" cy="707886"/>
          </a:xfrm>
          <a:prstGeom prst="rect">
            <a:avLst/>
          </a:prstGeom>
          <a:noFill/>
        </p:spPr>
        <p:txBody>
          <a:bodyPr wrap="square">
            <a:spAutoFit/>
          </a:bodyPr>
          <a:lstStyle/>
          <a:p>
            <a:pPr algn="ctr" fontAlgn="base"/>
            <a:r>
              <a:rPr lang="en-US" sz="2000" dirty="0"/>
              <a:t>As for the earth, We spread it out and placed upon it firm mountains, and produced in it every type of pleasant plant—</a:t>
            </a:r>
          </a:p>
        </p:txBody>
      </p:sp>
      <p:sp>
        <p:nvSpPr>
          <p:cNvPr id="3" name="TextBox 2">
            <a:extLst>
              <a:ext uri="{FF2B5EF4-FFF2-40B4-BE49-F238E27FC236}">
                <a16:creationId xmlns:a16="http://schemas.microsoft.com/office/drawing/2014/main" id="{CFCABB6A-6BC3-73AF-693C-50B16A091DFE}"/>
              </a:ext>
            </a:extLst>
          </p:cNvPr>
          <p:cNvSpPr txBox="1"/>
          <p:nvPr/>
        </p:nvSpPr>
        <p:spPr>
          <a:xfrm>
            <a:off x="2165192" y="40864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70567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2E465-83C9-0B87-E707-E5A5BF3C4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F0C60-2EC9-B8C7-4796-BA088A84520F}"/>
              </a:ext>
            </a:extLst>
          </p:cNvPr>
          <p:cNvSpPr>
            <a:spLocks noGrp="1"/>
          </p:cNvSpPr>
          <p:nvPr>
            <p:ph type="title"/>
          </p:nvPr>
        </p:nvSpPr>
        <p:spPr>
          <a:xfrm>
            <a:off x="1787687" y="1863227"/>
            <a:ext cx="8616626" cy="3450327"/>
          </a:xfrm>
        </p:spPr>
        <p:txBody>
          <a:bodyPr>
            <a:noAutofit/>
          </a:bodyPr>
          <a:lstStyle/>
          <a:p>
            <a:r>
              <a:rPr lang="ar-EG" sz="6000" b="0" dirty="0"/>
              <a:t>تَبْصِرَةًۭ وَذِكْرَىٰ لِكُلِّ عَبْدٍۢ مُّنِيبٍۢ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6BD2F9-A758-CDC9-6696-504A0B8DABBA}"/>
              </a:ext>
            </a:extLst>
          </p:cNvPr>
          <p:cNvSpPr txBox="1"/>
          <p:nvPr/>
        </p:nvSpPr>
        <p:spPr>
          <a:xfrm>
            <a:off x="1936368" y="4013775"/>
            <a:ext cx="8319264" cy="400110"/>
          </a:xfrm>
          <a:prstGeom prst="rect">
            <a:avLst/>
          </a:prstGeom>
          <a:noFill/>
        </p:spPr>
        <p:txBody>
          <a:bodyPr wrap="square">
            <a:spAutoFit/>
          </a:bodyPr>
          <a:lstStyle/>
          <a:p>
            <a:pPr algn="ctr" fontAlgn="base"/>
            <a:r>
              <a:rPr lang="en-US" sz="2000" dirty="0"/>
              <a:t>˹all as˺ an insight and a reminder to every servant who turns ˹to Allah˺.</a:t>
            </a:r>
          </a:p>
        </p:txBody>
      </p:sp>
      <p:sp>
        <p:nvSpPr>
          <p:cNvPr id="3" name="TextBox 2">
            <a:extLst>
              <a:ext uri="{FF2B5EF4-FFF2-40B4-BE49-F238E27FC236}">
                <a16:creationId xmlns:a16="http://schemas.microsoft.com/office/drawing/2014/main" id="{92BEEB94-779C-11B6-C010-22A54EACEF12}"/>
              </a:ext>
            </a:extLst>
          </p:cNvPr>
          <p:cNvSpPr txBox="1"/>
          <p:nvPr/>
        </p:nvSpPr>
        <p:spPr>
          <a:xfrm>
            <a:off x="2081302" y="35296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092607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02988-65FF-3B7C-B152-661C530D2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C8113-9745-EBD7-E581-2B325BA2036B}"/>
              </a:ext>
            </a:extLst>
          </p:cNvPr>
          <p:cNvSpPr>
            <a:spLocks noGrp="1"/>
          </p:cNvSpPr>
          <p:nvPr>
            <p:ph type="title"/>
          </p:nvPr>
        </p:nvSpPr>
        <p:spPr>
          <a:xfrm>
            <a:off x="1787687" y="2014229"/>
            <a:ext cx="8616626" cy="3450327"/>
          </a:xfrm>
        </p:spPr>
        <p:txBody>
          <a:bodyPr>
            <a:noAutofit/>
          </a:bodyPr>
          <a:lstStyle/>
          <a:p>
            <a:r>
              <a:rPr lang="ar-EG" sz="6000" b="0" dirty="0"/>
              <a:t>وَنَزَّلْنَا مِنَ ٱلسَّمَآءِ مَآءًۭ مُّبَـٰرَكًۭا فَأَنۢبَتْنَا بِهِۦ جَنَّـٰتٍۢ وَحَبَّ ٱلْحَصِيدِ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931E170-653B-7F9A-CE27-8727D912A339}"/>
              </a:ext>
            </a:extLst>
          </p:cNvPr>
          <p:cNvSpPr txBox="1"/>
          <p:nvPr/>
        </p:nvSpPr>
        <p:spPr>
          <a:xfrm>
            <a:off x="1936368" y="4500336"/>
            <a:ext cx="8319264" cy="707886"/>
          </a:xfrm>
          <a:prstGeom prst="rect">
            <a:avLst/>
          </a:prstGeom>
          <a:noFill/>
        </p:spPr>
        <p:txBody>
          <a:bodyPr wrap="square">
            <a:spAutoFit/>
          </a:bodyPr>
          <a:lstStyle/>
          <a:p>
            <a:pPr algn="ctr" fontAlgn="base"/>
            <a:r>
              <a:rPr lang="en-US" sz="2000" dirty="0"/>
              <a:t>And We send down blessed rain from the sky, bringing forth gardens and grains for harvest,</a:t>
            </a:r>
          </a:p>
        </p:txBody>
      </p:sp>
      <p:sp>
        <p:nvSpPr>
          <p:cNvPr id="3" name="TextBox 2">
            <a:extLst>
              <a:ext uri="{FF2B5EF4-FFF2-40B4-BE49-F238E27FC236}">
                <a16:creationId xmlns:a16="http://schemas.microsoft.com/office/drawing/2014/main" id="{3E519517-5DB0-8D31-4715-03A5EB5A3916}"/>
              </a:ext>
            </a:extLst>
          </p:cNvPr>
          <p:cNvSpPr txBox="1"/>
          <p:nvPr/>
        </p:nvSpPr>
        <p:spPr>
          <a:xfrm>
            <a:off x="2886645" y="41925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3735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FFBF5-784E-277C-8540-9B3BA4B65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839BD-F5BF-09E0-BE28-B1BCA7529FB7}"/>
              </a:ext>
            </a:extLst>
          </p:cNvPr>
          <p:cNvSpPr>
            <a:spLocks noGrp="1"/>
          </p:cNvSpPr>
          <p:nvPr>
            <p:ph type="title"/>
          </p:nvPr>
        </p:nvSpPr>
        <p:spPr>
          <a:xfrm>
            <a:off x="1787687" y="1757054"/>
            <a:ext cx="8616626" cy="3450327"/>
          </a:xfrm>
        </p:spPr>
        <p:txBody>
          <a:bodyPr>
            <a:noAutofit/>
          </a:bodyPr>
          <a:lstStyle/>
          <a:p>
            <a:r>
              <a:rPr lang="ar-EG" sz="6000" b="0" dirty="0"/>
              <a:t>وَمَنْ أَضَلُّ مِمَّن يَدْعُوا۟ مِن دُونِ ٱللَّهِ مَن لَّا يَسْتَجِيبُ لَهُۥٓ إِلَىٰ يَوْمِ ٱلْقِيَـٰمَةِ وَهُمْ عَن دُعَآئِهِمْ غَـٰفِلُونَ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805636-9D37-DA23-C4B6-9DFE1C71EBEE}"/>
              </a:ext>
            </a:extLst>
          </p:cNvPr>
          <p:cNvSpPr txBox="1"/>
          <p:nvPr/>
        </p:nvSpPr>
        <p:spPr>
          <a:xfrm>
            <a:off x="1936368" y="4699549"/>
            <a:ext cx="8319264" cy="1015663"/>
          </a:xfrm>
          <a:prstGeom prst="rect">
            <a:avLst/>
          </a:prstGeom>
          <a:noFill/>
        </p:spPr>
        <p:txBody>
          <a:bodyPr wrap="square">
            <a:spAutoFit/>
          </a:bodyPr>
          <a:lstStyle/>
          <a:p>
            <a:pPr algn="ctr" fontAlgn="base"/>
            <a:r>
              <a:rPr lang="en-US" sz="2000" dirty="0"/>
              <a:t>And who could be more astray than those who call upon others besides Allah—˹others˺ that cannot respond to them until the Day of Judgment, and are ˹even˺ unaware of their calls?</a:t>
            </a:r>
          </a:p>
        </p:txBody>
      </p:sp>
      <p:sp>
        <p:nvSpPr>
          <p:cNvPr id="3" name="TextBox 2">
            <a:extLst>
              <a:ext uri="{FF2B5EF4-FFF2-40B4-BE49-F238E27FC236}">
                <a16:creationId xmlns:a16="http://schemas.microsoft.com/office/drawing/2014/main" id="{3E78EF79-4661-C2B5-4272-28F4232C9840}"/>
              </a:ext>
            </a:extLst>
          </p:cNvPr>
          <p:cNvSpPr txBox="1"/>
          <p:nvPr/>
        </p:nvSpPr>
        <p:spPr>
          <a:xfrm>
            <a:off x="2862097" y="4358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98917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02F4-D6F4-07D2-921F-5254DD48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C9A7C-9552-20A5-1429-DF6F0ED6BBD0}"/>
              </a:ext>
            </a:extLst>
          </p:cNvPr>
          <p:cNvSpPr>
            <a:spLocks noGrp="1"/>
          </p:cNvSpPr>
          <p:nvPr>
            <p:ph type="title"/>
          </p:nvPr>
        </p:nvSpPr>
        <p:spPr>
          <a:xfrm>
            <a:off x="1787687" y="2056174"/>
            <a:ext cx="8616626" cy="3450327"/>
          </a:xfrm>
        </p:spPr>
        <p:txBody>
          <a:bodyPr>
            <a:noAutofit/>
          </a:bodyPr>
          <a:lstStyle/>
          <a:p>
            <a:r>
              <a:rPr lang="ar-EG" sz="6000" b="0" dirty="0"/>
              <a:t>وَٱلنَّخْلَ بَاسِقَـٰتٍۢ لَّهَا طَلْعٌۭ نَّضِيدٌۭ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F6730F-CBA2-8D96-2094-6DF2A19A7A01}"/>
              </a:ext>
            </a:extLst>
          </p:cNvPr>
          <p:cNvSpPr txBox="1"/>
          <p:nvPr/>
        </p:nvSpPr>
        <p:spPr>
          <a:xfrm>
            <a:off x="1936368" y="4324167"/>
            <a:ext cx="8319264" cy="400110"/>
          </a:xfrm>
          <a:prstGeom prst="rect">
            <a:avLst/>
          </a:prstGeom>
          <a:noFill/>
        </p:spPr>
        <p:txBody>
          <a:bodyPr wrap="square">
            <a:spAutoFit/>
          </a:bodyPr>
          <a:lstStyle/>
          <a:p>
            <a:pPr algn="ctr" fontAlgn="base"/>
            <a:r>
              <a:rPr lang="en-US" sz="2000" dirty="0"/>
              <a:t>and towering palm trees ˹loaded˺ with clustered fruit,</a:t>
            </a:r>
          </a:p>
        </p:txBody>
      </p:sp>
      <p:sp>
        <p:nvSpPr>
          <p:cNvPr id="3" name="TextBox 2">
            <a:extLst>
              <a:ext uri="{FF2B5EF4-FFF2-40B4-BE49-F238E27FC236}">
                <a16:creationId xmlns:a16="http://schemas.microsoft.com/office/drawing/2014/main" id="{AA78CD55-13EB-1128-3518-21C7335506FC}"/>
              </a:ext>
            </a:extLst>
          </p:cNvPr>
          <p:cNvSpPr txBox="1"/>
          <p:nvPr/>
        </p:nvSpPr>
        <p:spPr>
          <a:xfrm>
            <a:off x="2114858" y="3781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90388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BD86-7846-B8DA-E9BD-94D1D608F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53EF3-4225-7FB9-E0F9-F97F0DD7BD8A}"/>
              </a:ext>
            </a:extLst>
          </p:cNvPr>
          <p:cNvSpPr>
            <a:spLocks noGrp="1"/>
          </p:cNvSpPr>
          <p:nvPr>
            <p:ph type="title"/>
          </p:nvPr>
        </p:nvSpPr>
        <p:spPr>
          <a:xfrm>
            <a:off x="1787687" y="2056174"/>
            <a:ext cx="8616626" cy="3450327"/>
          </a:xfrm>
        </p:spPr>
        <p:txBody>
          <a:bodyPr>
            <a:noAutofit/>
          </a:bodyPr>
          <a:lstStyle/>
          <a:p>
            <a:r>
              <a:rPr lang="ar-EG" sz="6000" b="0" dirty="0"/>
              <a:t>رِّزْقًۭا لِّلْعِبَادِۖ وَأَحْيَيْنَا بِهِۦ بَلْدَةًۭ مَّيْتًۭاۚ كَذَٰلِكَ ٱلْخُرُوجُ</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57B856-73BD-01A2-51F4-69A910FB15B1}"/>
              </a:ext>
            </a:extLst>
          </p:cNvPr>
          <p:cNvSpPr txBox="1"/>
          <p:nvPr/>
        </p:nvSpPr>
        <p:spPr>
          <a:xfrm>
            <a:off x="1936368" y="4617781"/>
            <a:ext cx="8319264" cy="707886"/>
          </a:xfrm>
          <a:prstGeom prst="rect">
            <a:avLst/>
          </a:prstGeom>
          <a:noFill/>
        </p:spPr>
        <p:txBody>
          <a:bodyPr wrap="square">
            <a:spAutoFit/>
          </a:bodyPr>
          <a:lstStyle/>
          <a:p>
            <a:pPr algn="ctr" fontAlgn="base"/>
            <a:r>
              <a:rPr lang="en-US" sz="2000" dirty="0"/>
              <a:t>˹as˺ a provision for ˹Our˺ servants. And with this ˹rain˺ We revive a lifeless land. Similar is the emergence ˹from the graves˺.</a:t>
            </a:r>
          </a:p>
        </p:txBody>
      </p:sp>
      <p:sp>
        <p:nvSpPr>
          <p:cNvPr id="3" name="TextBox 2">
            <a:extLst>
              <a:ext uri="{FF2B5EF4-FFF2-40B4-BE49-F238E27FC236}">
                <a16:creationId xmlns:a16="http://schemas.microsoft.com/office/drawing/2014/main" id="{FCB30B7C-8527-193C-E95A-A30D42A433BB}"/>
              </a:ext>
            </a:extLst>
          </p:cNvPr>
          <p:cNvSpPr txBox="1"/>
          <p:nvPr/>
        </p:nvSpPr>
        <p:spPr>
          <a:xfrm>
            <a:off x="4639944" y="4364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94324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B39FE-41F2-CA87-20BA-6F1268460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484F3-04BC-13BE-EC25-F8AAA73728EC}"/>
              </a:ext>
            </a:extLst>
          </p:cNvPr>
          <p:cNvSpPr>
            <a:spLocks noGrp="1"/>
          </p:cNvSpPr>
          <p:nvPr>
            <p:ph type="title"/>
          </p:nvPr>
        </p:nvSpPr>
        <p:spPr>
          <a:xfrm>
            <a:off x="1787687" y="2056174"/>
            <a:ext cx="8616626" cy="3450327"/>
          </a:xfrm>
        </p:spPr>
        <p:txBody>
          <a:bodyPr>
            <a:noAutofit/>
          </a:bodyPr>
          <a:lstStyle/>
          <a:p>
            <a:r>
              <a:rPr lang="ar-EG" sz="6000" b="0" dirty="0"/>
              <a:t>كَذَّبَتْ قَبْلَهُمْ قَوْمُ نُوحٍۢ وَأَصْحَـٰبُ ٱلرَّسِّ وَثَمُودُ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0D337F-795E-E305-9F08-1DEABBD95AEE}"/>
              </a:ext>
            </a:extLst>
          </p:cNvPr>
          <p:cNvSpPr txBox="1"/>
          <p:nvPr/>
        </p:nvSpPr>
        <p:spPr>
          <a:xfrm>
            <a:off x="1936368" y="4533891"/>
            <a:ext cx="8319264" cy="707886"/>
          </a:xfrm>
          <a:prstGeom prst="rect">
            <a:avLst/>
          </a:prstGeom>
          <a:noFill/>
        </p:spPr>
        <p:txBody>
          <a:bodyPr wrap="square">
            <a:spAutoFit/>
          </a:bodyPr>
          <a:lstStyle/>
          <a:p>
            <a:pPr algn="ctr" fontAlgn="base"/>
            <a:r>
              <a:rPr lang="en-US" sz="2000" dirty="0"/>
              <a:t>Before them, the people of Noah denied ˹the truth,˺ as did the people of the Water-pit,1 </a:t>
            </a:r>
            <a:r>
              <a:rPr lang="en-US" sz="2000" dirty="0" err="1"/>
              <a:t>Thamûd</a:t>
            </a:r>
            <a:r>
              <a:rPr lang="en-US" sz="2000" dirty="0"/>
              <a:t>,</a:t>
            </a:r>
          </a:p>
        </p:txBody>
      </p:sp>
      <p:sp>
        <p:nvSpPr>
          <p:cNvPr id="3" name="TextBox 2">
            <a:extLst>
              <a:ext uri="{FF2B5EF4-FFF2-40B4-BE49-F238E27FC236}">
                <a16:creationId xmlns:a16="http://schemas.microsoft.com/office/drawing/2014/main" id="{1DAA3471-B2D2-9619-30C2-24647A254126}"/>
              </a:ext>
            </a:extLst>
          </p:cNvPr>
          <p:cNvSpPr txBox="1"/>
          <p:nvPr/>
        </p:nvSpPr>
        <p:spPr>
          <a:xfrm>
            <a:off x="4103049" y="4129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492752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290C-9EB1-6D1C-FDB0-3134BE7C1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3805B-0172-C06A-DE20-2D90B2E77DE5}"/>
              </a:ext>
            </a:extLst>
          </p:cNvPr>
          <p:cNvSpPr>
            <a:spLocks noGrp="1"/>
          </p:cNvSpPr>
          <p:nvPr>
            <p:ph type="title"/>
          </p:nvPr>
        </p:nvSpPr>
        <p:spPr>
          <a:xfrm>
            <a:off x="1787687" y="2056174"/>
            <a:ext cx="8616626" cy="3450327"/>
          </a:xfrm>
        </p:spPr>
        <p:txBody>
          <a:bodyPr>
            <a:noAutofit/>
          </a:bodyPr>
          <a:lstStyle/>
          <a:p>
            <a:r>
              <a:rPr lang="ar-EG" sz="6000" b="0" dirty="0"/>
              <a:t>وَعَادٌۭ وَفِرْعَوْنُ وَإِخْوَٰنُ لُوطٍۢ</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47625AA-8F70-AEA2-E246-19366E38082E}"/>
              </a:ext>
            </a:extLst>
          </p:cNvPr>
          <p:cNvSpPr txBox="1"/>
          <p:nvPr/>
        </p:nvSpPr>
        <p:spPr>
          <a:xfrm>
            <a:off x="1936368" y="4197642"/>
            <a:ext cx="8319264" cy="400110"/>
          </a:xfrm>
          <a:prstGeom prst="rect">
            <a:avLst/>
          </a:prstGeom>
          <a:noFill/>
        </p:spPr>
        <p:txBody>
          <a:bodyPr wrap="square">
            <a:spAutoFit/>
          </a:bodyPr>
          <a:lstStyle/>
          <a:p>
            <a:pPr algn="ctr" fontAlgn="base"/>
            <a:r>
              <a:rPr lang="en-US" sz="2000" dirty="0"/>
              <a:t>’</a:t>
            </a:r>
            <a:r>
              <a:rPr lang="en-US" sz="2000" dirty="0" err="1"/>
              <a:t>Ȃd</a:t>
            </a:r>
            <a:r>
              <a:rPr lang="en-US" sz="2000" dirty="0"/>
              <a:t>, Pharaoh, the kinfolk of Lot,</a:t>
            </a:r>
          </a:p>
        </p:txBody>
      </p:sp>
      <p:sp>
        <p:nvSpPr>
          <p:cNvPr id="3" name="TextBox 2">
            <a:extLst>
              <a:ext uri="{FF2B5EF4-FFF2-40B4-BE49-F238E27FC236}">
                <a16:creationId xmlns:a16="http://schemas.microsoft.com/office/drawing/2014/main" id="{C704E81C-739D-4075-68B4-007E1D126550}"/>
              </a:ext>
            </a:extLst>
          </p:cNvPr>
          <p:cNvSpPr txBox="1"/>
          <p:nvPr/>
        </p:nvSpPr>
        <p:spPr>
          <a:xfrm>
            <a:off x="2324583" y="378133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721994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8B98F-B975-CF22-798F-F492CC680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F72F7-C42B-E278-AA1D-239E034250BB}"/>
              </a:ext>
            </a:extLst>
          </p:cNvPr>
          <p:cNvSpPr>
            <a:spLocks noGrp="1"/>
          </p:cNvSpPr>
          <p:nvPr>
            <p:ph type="title"/>
          </p:nvPr>
        </p:nvSpPr>
        <p:spPr>
          <a:xfrm>
            <a:off x="1787687" y="2106508"/>
            <a:ext cx="8616626" cy="3450327"/>
          </a:xfrm>
        </p:spPr>
        <p:txBody>
          <a:bodyPr>
            <a:noAutofit/>
          </a:bodyPr>
          <a:lstStyle/>
          <a:p>
            <a:r>
              <a:rPr lang="ar-EG" sz="6000" b="0" dirty="0"/>
              <a:t>وَأَصْحَـٰبُ ٱلْأَيْكَةِ وَقَوْمُ تُبَّعٍۢ ۚ كُلٌّۭ كَذَّبَ ٱلرُّسُلَ فَحَقَّ وَعِيدِ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20C09D-ACAA-10CD-8495-2A4E5815C2BC}"/>
              </a:ext>
            </a:extLst>
          </p:cNvPr>
          <p:cNvSpPr txBox="1"/>
          <p:nvPr/>
        </p:nvSpPr>
        <p:spPr>
          <a:xfrm>
            <a:off x="1936368" y="4583535"/>
            <a:ext cx="8319264" cy="707886"/>
          </a:xfrm>
          <a:prstGeom prst="rect">
            <a:avLst/>
          </a:prstGeom>
          <a:noFill/>
        </p:spPr>
        <p:txBody>
          <a:bodyPr wrap="square">
            <a:spAutoFit/>
          </a:bodyPr>
          <a:lstStyle/>
          <a:p>
            <a:pPr algn="ctr" fontAlgn="base"/>
            <a:r>
              <a:rPr lang="en-US" sz="2000" dirty="0"/>
              <a:t>the residents of the Forest,1 and the people of Tubba’.2 Each rejected ˹their˺ messenger, so My warning was fulfilled.</a:t>
            </a:r>
          </a:p>
        </p:txBody>
      </p:sp>
      <p:sp>
        <p:nvSpPr>
          <p:cNvPr id="3" name="TextBox 2">
            <a:extLst>
              <a:ext uri="{FF2B5EF4-FFF2-40B4-BE49-F238E27FC236}">
                <a16:creationId xmlns:a16="http://schemas.microsoft.com/office/drawing/2014/main" id="{A8A39070-0974-A2EA-70B0-05B4C011B4C1}"/>
              </a:ext>
            </a:extLst>
          </p:cNvPr>
          <p:cNvSpPr txBox="1"/>
          <p:nvPr/>
        </p:nvSpPr>
        <p:spPr>
          <a:xfrm>
            <a:off x="3549375" y="42757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659040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B604-A5B4-B593-2D41-F90A35821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1CD4F-3A45-9A3E-0B21-823827F0D915}"/>
              </a:ext>
            </a:extLst>
          </p:cNvPr>
          <p:cNvSpPr>
            <a:spLocks noGrp="1"/>
          </p:cNvSpPr>
          <p:nvPr>
            <p:ph type="title"/>
          </p:nvPr>
        </p:nvSpPr>
        <p:spPr>
          <a:xfrm>
            <a:off x="1787687" y="2131675"/>
            <a:ext cx="8616626" cy="3450327"/>
          </a:xfrm>
        </p:spPr>
        <p:txBody>
          <a:bodyPr>
            <a:noAutofit/>
          </a:bodyPr>
          <a:lstStyle/>
          <a:p>
            <a:r>
              <a:rPr lang="ar-EG" sz="6000" b="0" dirty="0"/>
              <a:t>أَفَعَيِينَا بِٱلْخَلْقِ ٱلْأَوَّلِ ۚ بَلْ هُمْ فِى لَبْسٍۢ مِّنْ خَلْقٍۢ جَدِيدٍۢ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65746D4-8FF6-1A87-FC6D-0B762D439752}"/>
              </a:ext>
            </a:extLst>
          </p:cNvPr>
          <p:cNvSpPr txBox="1"/>
          <p:nvPr/>
        </p:nvSpPr>
        <p:spPr>
          <a:xfrm>
            <a:off x="1936368" y="4722599"/>
            <a:ext cx="8319264" cy="707886"/>
          </a:xfrm>
          <a:prstGeom prst="rect">
            <a:avLst/>
          </a:prstGeom>
          <a:noFill/>
        </p:spPr>
        <p:txBody>
          <a:bodyPr wrap="square">
            <a:spAutoFit/>
          </a:bodyPr>
          <a:lstStyle/>
          <a:p>
            <a:pPr algn="ctr" fontAlgn="base"/>
            <a:r>
              <a:rPr lang="en-US" sz="2000" dirty="0"/>
              <a:t>Were We incapable of creating ˹them˺ the first time? In fact, they are in doubt about ˹their˺ re-creation.</a:t>
            </a:r>
          </a:p>
        </p:txBody>
      </p:sp>
      <p:sp>
        <p:nvSpPr>
          <p:cNvPr id="3" name="TextBox 2">
            <a:extLst>
              <a:ext uri="{FF2B5EF4-FFF2-40B4-BE49-F238E27FC236}">
                <a16:creationId xmlns:a16="http://schemas.microsoft.com/office/drawing/2014/main" id="{44AE0CBD-BA7A-8E0D-0E41-3DAA7594E07D}"/>
              </a:ext>
            </a:extLst>
          </p:cNvPr>
          <p:cNvSpPr txBox="1"/>
          <p:nvPr/>
        </p:nvSpPr>
        <p:spPr>
          <a:xfrm>
            <a:off x="3993991" y="43009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356496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F232-1F5C-9B67-B69B-BD0EAE48A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F6818-78E4-1437-0DE3-B481DD70BDD6}"/>
              </a:ext>
            </a:extLst>
          </p:cNvPr>
          <p:cNvSpPr>
            <a:spLocks noGrp="1"/>
          </p:cNvSpPr>
          <p:nvPr>
            <p:ph type="title"/>
          </p:nvPr>
        </p:nvSpPr>
        <p:spPr>
          <a:xfrm>
            <a:off x="1787687" y="2081341"/>
            <a:ext cx="8616626" cy="3450327"/>
          </a:xfrm>
        </p:spPr>
        <p:txBody>
          <a:bodyPr>
            <a:noAutofit/>
          </a:bodyPr>
          <a:lstStyle/>
          <a:p>
            <a:r>
              <a:rPr lang="ar-EG" sz="6000" b="0" dirty="0"/>
              <a:t>وَلَقَدْ خَلَقْنَا ٱلْإِنسَـٰنَ وَنَعْلَمُ مَا تُوَسْوِسُ بِهِۦ نَفْسُهُۥ ۖ وَنَحْنُ أَقْرَبُ إِلَيْهِ مِنْ حَبْلِ ٱلْوَرِيدِ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9B4E7D-D3FB-8E7F-AD1A-EDD7DDEB749B}"/>
              </a:ext>
            </a:extLst>
          </p:cNvPr>
          <p:cNvSpPr txBox="1"/>
          <p:nvPr/>
        </p:nvSpPr>
        <p:spPr>
          <a:xfrm>
            <a:off x="1936368" y="4976075"/>
            <a:ext cx="8319264" cy="707886"/>
          </a:xfrm>
          <a:prstGeom prst="rect">
            <a:avLst/>
          </a:prstGeom>
          <a:noFill/>
        </p:spPr>
        <p:txBody>
          <a:bodyPr wrap="square">
            <a:spAutoFit/>
          </a:bodyPr>
          <a:lstStyle/>
          <a:p>
            <a:pPr algn="ctr" fontAlgn="base"/>
            <a:r>
              <a:rPr lang="en-US" sz="2000" dirty="0"/>
              <a:t>Indeed, ˹it is˺ We ˹Who˺ created humankind and ˹fully˺ know what their souls whisper to them, and We are closer to them than ˹their˺ jugular vein.</a:t>
            </a:r>
          </a:p>
        </p:txBody>
      </p:sp>
      <p:sp>
        <p:nvSpPr>
          <p:cNvPr id="3" name="TextBox 2">
            <a:extLst>
              <a:ext uri="{FF2B5EF4-FFF2-40B4-BE49-F238E27FC236}">
                <a16:creationId xmlns:a16="http://schemas.microsoft.com/office/drawing/2014/main" id="{430C5EDA-5388-A01B-F8AD-C800E06063D5}"/>
              </a:ext>
            </a:extLst>
          </p:cNvPr>
          <p:cNvSpPr txBox="1"/>
          <p:nvPr/>
        </p:nvSpPr>
        <p:spPr>
          <a:xfrm>
            <a:off x="4832890" y="4668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123563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ECBF-4E9D-6011-2AF6-7ACFF9C6A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B048F-EDD3-82CC-24BF-6AC89B599B7C}"/>
              </a:ext>
            </a:extLst>
          </p:cNvPr>
          <p:cNvSpPr>
            <a:spLocks noGrp="1"/>
          </p:cNvSpPr>
          <p:nvPr>
            <p:ph type="title"/>
          </p:nvPr>
        </p:nvSpPr>
        <p:spPr>
          <a:xfrm>
            <a:off x="1787687" y="2081341"/>
            <a:ext cx="8616626" cy="3450327"/>
          </a:xfrm>
        </p:spPr>
        <p:txBody>
          <a:bodyPr>
            <a:noAutofit/>
          </a:bodyPr>
          <a:lstStyle/>
          <a:p>
            <a:r>
              <a:rPr lang="ar-EG" sz="6000" b="0" dirty="0"/>
              <a:t>إِذْ يَتَلَقَّى ٱلْمُتَلَقِّيَانِ عَنِ ٱلْيَمِينِ وَعَنِ ٱلشِّمَالِ قَعِيدٌۭ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5F374A-7826-ACAF-78E8-F02F6D09CDDD}"/>
              </a:ext>
            </a:extLst>
          </p:cNvPr>
          <p:cNvSpPr txBox="1"/>
          <p:nvPr/>
        </p:nvSpPr>
        <p:spPr>
          <a:xfrm>
            <a:off x="1936368" y="4606959"/>
            <a:ext cx="8319264" cy="707886"/>
          </a:xfrm>
          <a:prstGeom prst="rect">
            <a:avLst/>
          </a:prstGeom>
          <a:noFill/>
        </p:spPr>
        <p:txBody>
          <a:bodyPr wrap="square">
            <a:spAutoFit/>
          </a:bodyPr>
          <a:lstStyle/>
          <a:p>
            <a:pPr algn="ctr" fontAlgn="base"/>
            <a:r>
              <a:rPr lang="en-US" sz="2000" dirty="0"/>
              <a:t>As the two recording-angels—˹one˺ sitting to the right, and ˹the other to˺ the left—note ˹everything˺,</a:t>
            </a:r>
          </a:p>
        </p:txBody>
      </p:sp>
      <p:sp>
        <p:nvSpPr>
          <p:cNvPr id="3" name="TextBox 2">
            <a:extLst>
              <a:ext uri="{FF2B5EF4-FFF2-40B4-BE49-F238E27FC236}">
                <a16:creationId xmlns:a16="http://schemas.microsoft.com/office/drawing/2014/main" id="{365B2156-5EA3-29F6-CEB6-5C370B45C2F0}"/>
              </a:ext>
            </a:extLst>
          </p:cNvPr>
          <p:cNvSpPr txBox="1"/>
          <p:nvPr/>
        </p:nvSpPr>
        <p:spPr>
          <a:xfrm>
            <a:off x="4212105" y="42069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8697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6148-4A15-D251-C30E-0D6A62437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CA0E4-FACC-9622-C3BE-A0A7EFBD06A5}"/>
              </a:ext>
            </a:extLst>
          </p:cNvPr>
          <p:cNvSpPr>
            <a:spLocks noGrp="1"/>
          </p:cNvSpPr>
          <p:nvPr>
            <p:ph type="title"/>
          </p:nvPr>
        </p:nvSpPr>
        <p:spPr>
          <a:xfrm>
            <a:off x="1787687" y="2081341"/>
            <a:ext cx="8616626" cy="3450327"/>
          </a:xfrm>
        </p:spPr>
        <p:txBody>
          <a:bodyPr>
            <a:noAutofit/>
          </a:bodyPr>
          <a:lstStyle/>
          <a:p>
            <a:r>
              <a:rPr lang="ar-EG" sz="6000" b="0" dirty="0"/>
              <a:t>مَّا يَلْفِظُ مِن قَوْلٍ إِلَّا لَدَيْهِ رَقِيبٌ عَتِيدٌۭ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385448-1982-4551-6B5C-B8AC6AF51388}"/>
              </a:ext>
            </a:extLst>
          </p:cNvPr>
          <p:cNvSpPr txBox="1"/>
          <p:nvPr/>
        </p:nvSpPr>
        <p:spPr>
          <a:xfrm>
            <a:off x="1936368" y="4212676"/>
            <a:ext cx="8319264" cy="707886"/>
          </a:xfrm>
          <a:prstGeom prst="rect">
            <a:avLst/>
          </a:prstGeom>
          <a:noFill/>
        </p:spPr>
        <p:txBody>
          <a:bodyPr wrap="square">
            <a:spAutoFit/>
          </a:bodyPr>
          <a:lstStyle/>
          <a:p>
            <a:pPr algn="ctr" fontAlgn="base"/>
            <a:r>
              <a:rPr lang="en-US" sz="2000" dirty="0"/>
              <a:t>not a word does a person utter without having a ˹vigilant˺ observer ready ˹to write it down˺.1 </a:t>
            </a:r>
          </a:p>
        </p:txBody>
      </p:sp>
      <p:sp>
        <p:nvSpPr>
          <p:cNvPr id="3" name="TextBox 2">
            <a:extLst>
              <a:ext uri="{FF2B5EF4-FFF2-40B4-BE49-F238E27FC236}">
                <a16:creationId xmlns:a16="http://schemas.microsoft.com/office/drawing/2014/main" id="{0DFE8C6B-C4BE-49FD-DF8D-080F3979EE19}"/>
              </a:ext>
            </a:extLst>
          </p:cNvPr>
          <p:cNvSpPr txBox="1"/>
          <p:nvPr/>
        </p:nvSpPr>
        <p:spPr>
          <a:xfrm>
            <a:off x="1445518" y="38065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93634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24023-29F7-35CD-B888-784AFD31E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D8E5F-6004-2AD0-B9CF-B20B4133BC0E}"/>
              </a:ext>
            </a:extLst>
          </p:cNvPr>
          <p:cNvSpPr>
            <a:spLocks noGrp="1"/>
          </p:cNvSpPr>
          <p:nvPr>
            <p:ph type="title"/>
          </p:nvPr>
        </p:nvSpPr>
        <p:spPr>
          <a:xfrm>
            <a:off x="1787687" y="2081341"/>
            <a:ext cx="8616626" cy="3450327"/>
          </a:xfrm>
        </p:spPr>
        <p:txBody>
          <a:bodyPr>
            <a:noAutofit/>
          </a:bodyPr>
          <a:lstStyle/>
          <a:p>
            <a:r>
              <a:rPr lang="ar-EG" sz="6000" b="0" dirty="0"/>
              <a:t>وَجَآءَتْ سَكْرَةُ ٱلْمَوْتِ بِٱلْحَقِّ ۖ ذَٰلِكَ مَا كُنتَ مِنْهُ تَحِيدُ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64F659-BC9D-87EC-D8E5-AF65043CCFE1}"/>
              </a:ext>
            </a:extLst>
          </p:cNvPr>
          <p:cNvSpPr txBox="1"/>
          <p:nvPr/>
        </p:nvSpPr>
        <p:spPr>
          <a:xfrm>
            <a:off x="1936368" y="4515589"/>
            <a:ext cx="8319264" cy="707886"/>
          </a:xfrm>
          <a:prstGeom prst="rect">
            <a:avLst/>
          </a:prstGeom>
          <a:noFill/>
        </p:spPr>
        <p:txBody>
          <a:bodyPr wrap="square">
            <a:spAutoFit/>
          </a:bodyPr>
          <a:lstStyle/>
          <a:p>
            <a:pPr algn="ctr" fontAlgn="base"/>
            <a:r>
              <a:rPr lang="en-US" sz="2000" dirty="0"/>
              <a:t>˹Ultimately,˺ with the throes of death will come the truth.1 This is what you were trying to escape!</a:t>
            </a:r>
          </a:p>
        </p:txBody>
      </p:sp>
      <p:sp>
        <p:nvSpPr>
          <p:cNvPr id="3" name="TextBox 2">
            <a:extLst>
              <a:ext uri="{FF2B5EF4-FFF2-40B4-BE49-F238E27FC236}">
                <a16:creationId xmlns:a16="http://schemas.microsoft.com/office/drawing/2014/main" id="{18E2234A-379D-A2BF-19A0-B43B78CCD2BA}"/>
              </a:ext>
            </a:extLst>
          </p:cNvPr>
          <p:cNvSpPr txBox="1"/>
          <p:nvPr/>
        </p:nvSpPr>
        <p:spPr>
          <a:xfrm>
            <a:off x="3953826" y="42078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0597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469E-0BDE-AC51-4E35-98B07088B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515E3-FD64-6922-393C-CEA222CC3DB4}"/>
              </a:ext>
            </a:extLst>
          </p:cNvPr>
          <p:cNvSpPr>
            <a:spLocks noGrp="1"/>
          </p:cNvSpPr>
          <p:nvPr>
            <p:ph type="title"/>
          </p:nvPr>
        </p:nvSpPr>
        <p:spPr>
          <a:xfrm>
            <a:off x="1787687" y="1975167"/>
            <a:ext cx="8616626" cy="3450327"/>
          </a:xfrm>
        </p:spPr>
        <p:txBody>
          <a:bodyPr>
            <a:noAutofit/>
          </a:bodyPr>
          <a:lstStyle/>
          <a:p>
            <a:r>
              <a:rPr lang="ar-EG" sz="6000" b="0" dirty="0"/>
              <a:t>وَإِذَا حُشِرَ ٱلنَّاسُ كَانُوا۟ لَهُمْ أَعْدَآءًۭ وَكَانُوا۟ بِعِبَادَتِهِمْ كَـٰفِرِينَ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64A76C-461A-51AF-3468-CD6EB48A43C5}"/>
              </a:ext>
            </a:extLst>
          </p:cNvPr>
          <p:cNvSpPr txBox="1"/>
          <p:nvPr/>
        </p:nvSpPr>
        <p:spPr>
          <a:xfrm>
            <a:off x="1936368" y="4489823"/>
            <a:ext cx="8319264" cy="707886"/>
          </a:xfrm>
          <a:prstGeom prst="rect">
            <a:avLst/>
          </a:prstGeom>
          <a:noFill/>
        </p:spPr>
        <p:txBody>
          <a:bodyPr wrap="square">
            <a:spAutoFit/>
          </a:bodyPr>
          <a:lstStyle/>
          <a:p>
            <a:pPr algn="ctr" fontAlgn="base"/>
            <a:r>
              <a:rPr lang="en-US" sz="2000" dirty="0"/>
              <a:t>And when ˹such˺ people will be gathered together, those ˹gods˺ will be their enemies and will disown their worship.</a:t>
            </a:r>
          </a:p>
        </p:txBody>
      </p:sp>
      <p:sp>
        <p:nvSpPr>
          <p:cNvPr id="3" name="TextBox 2">
            <a:extLst>
              <a:ext uri="{FF2B5EF4-FFF2-40B4-BE49-F238E27FC236}">
                <a16:creationId xmlns:a16="http://schemas.microsoft.com/office/drawing/2014/main" id="{3FA45BD5-1AF3-1C8D-3D9A-9C43281B39EC}"/>
              </a:ext>
            </a:extLst>
          </p:cNvPr>
          <p:cNvSpPr txBox="1"/>
          <p:nvPr/>
        </p:nvSpPr>
        <p:spPr>
          <a:xfrm>
            <a:off x="2945987" y="41820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8559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D0D02-F635-E5EF-1E4B-2694C3C67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DC34A-7B93-AD1F-0B07-52F2553979F3}"/>
              </a:ext>
            </a:extLst>
          </p:cNvPr>
          <p:cNvSpPr>
            <a:spLocks noGrp="1"/>
          </p:cNvSpPr>
          <p:nvPr>
            <p:ph type="title"/>
          </p:nvPr>
        </p:nvSpPr>
        <p:spPr>
          <a:xfrm>
            <a:off x="1787687" y="2081341"/>
            <a:ext cx="8616626" cy="3450327"/>
          </a:xfrm>
        </p:spPr>
        <p:txBody>
          <a:bodyPr>
            <a:noAutofit/>
          </a:bodyPr>
          <a:lstStyle/>
          <a:p>
            <a:r>
              <a:rPr lang="ar-EG" sz="6000" b="0" dirty="0"/>
              <a:t>وَنُفِخَ فِى ٱلصُّورِۚ ذَٰلِكَ يَوْمُ ٱلْوَعِيدِ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1E1599-D134-D696-83A9-52201F41A9DD}"/>
              </a:ext>
            </a:extLst>
          </p:cNvPr>
          <p:cNvSpPr txBox="1"/>
          <p:nvPr/>
        </p:nvSpPr>
        <p:spPr>
          <a:xfrm>
            <a:off x="1936368" y="4222809"/>
            <a:ext cx="8319264" cy="400110"/>
          </a:xfrm>
          <a:prstGeom prst="rect">
            <a:avLst/>
          </a:prstGeom>
          <a:noFill/>
        </p:spPr>
        <p:txBody>
          <a:bodyPr wrap="square">
            <a:spAutoFit/>
          </a:bodyPr>
          <a:lstStyle/>
          <a:p>
            <a:pPr algn="ctr" fontAlgn="base"/>
            <a:r>
              <a:rPr lang="en-US" sz="2000" dirty="0"/>
              <a:t>And the Trumpet will be blown.1 This is the Day ˹you were˺ warned of.</a:t>
            </a:r>
          </a:p>
        </p:txBody>
      </p:sp>
      <p:sp>
        <p:nvSpPr>
          <p:cNvPr id="3" name="TextBox 2">
            <a:extLst>
              <a:ext uri="{FF2B5EF4-FFF2-40B4-BE49-F238E27FC236}">
                <a16:creationId xmlns:a16="http://schemas.microsoft.com/office/drawing/2014/main" id="{6BA2BC2E-AC4E-BEAB-495F-B7B8C91501F7}"/>
              </a:ext>
            </a:extLst>
          </p:cNvPr>
          <p:cNvSpPr txBox="1"/>
          <p:nvPr/>
        </p:nvSpPr>
        <p:spPr>
          <a:xfrm>
            <a:off x="1787687" y="38065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20252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47F3F-7BB9-BCDF-CCA5-847877A53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6311A-650A-B526-4252-665332A09AEF}"/>
              </a:ext>
            </a:extLst>
          </p:cNvPr>
          <p:cNvSpPr>
            <a:spLocks noGrp="1"/>
          </p:cNvSpPr>
          <p:nvPr>
            <p:ph type="title"/>
          </p:nvPr>
        </p:nvSpPr>
        <p:spPr>
          <a:xfrm>
            <a:off x="1787687" y="2064563"/>
            <a:ext cx="8616626" cy="3450327"/>
          </a:xfrm>
        </p:spPr>
        <p:txBody>
          <a:bodyPr>
            <a:noAutofit/>
          </a:bodyPr>
          <a:lstStyle/>
          <a:p>
            <a:r>
              <a:rPr lang="ar-EG" sz="6000" b="0" dirty="0"/>
              <a:t>وَجَآءَتْ كُلُّ نَفْسٍۢ مَّعَهَا سَآئِقٌۭ وَشَهِيدٌۭ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8549B3-21B8-408F-FC1A-9D3458CD98FC}"/>
              </a:ext>
            </a:extLst>
          </p:cNvPr>
          <p:cNvSpPr txBox="1"/>
          <p:nvPr/>
        </p:nvSpPr>
        <p:spPr>
          <a:xfrm>
            <a:off x="1936368" y="4298310"/>
            <a:ext cx="8319264" cy="400110"/>
          </a:xfrm>
          <a:prstGeom prst="rect">
            <a:avLst/>
          </a:prstGeom>
          <a:noFill/>
        </p:spPr>
        <p:txBody>
          <a:bodyPr wrap="square">
            <a:spAutoFit/>
          </a:bodyPr>
          <a:lstStyle/>
          <a:p>
            <a:pPr algn="ctr" fontAlgn="base"/>
            <a:r>
              <a:rPr lang="en-US" sz="2000" dirty="0"/>
              <a:t>Each soul will come forth with an angel to drive it and another to testify.</a:t>
            </a:r>
          </a:p>
        </p:txBody>
      </p:sp>
      <p:sp>
        <p:nvSpPr>
          <p:cNvPr id="3" name="TextBox 2">
            <a:extLst>
              <a:ext uri="{FF2B5EF4-FFF2-40B4-BE49-F238E27FC236}">
                <a16:creationId xmlns:a16="http://schemas.microsoft.com/office/drawing/2014/main" id="{42E680FD-5E8C-B52D-7B2B-767780FC3CAB}"/>
              </a:ext>
            </a:extLst>
          </p:cNvPr>
          <p:cNvSpPr txBox="1"/>
          <p:nvPr/>
        </p:nvSpPr>
        <p:spPr>
          <a:xfrm>
            <a:off x="1470685" y="37897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19044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30B0C-A68F-B20E-8091-A89878B92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79718-6212-162A-E7CC-9AD338E6AD0B}"/>
              </a:ext>
            </a:extLst>
          </p:cNvPr>
          <p:cNvSpPr>
            <a:spLocks noGrp="1"/>
          </p:cNvSpPr>
          <p:nvPr>
            <p:ph type="title"/>
          </p:nvPr>
        </p:nvSpPr>
        <p:spPr>
          <a:xfrm>
            <a:off x="1787687" y="2014229"/>
            <a:ext cx="8616626" cy="3450327"/>
          </a:xfrm>
        </p:spPr>
        <p:txBody>
          <a:bodyPr>
            <a:noAutofit/>
          </a:bodyPr>
          <a:lstStyle/>
          <a:p>
            <a:r>
              <a:rPr lang="ar-EG" sz="6000" b="0" dirty="0"/>
              <a:t>لَّقَدْ كُنتَ فِى غَفْلَةٍۢ مِّنْ هَـٰذَا فَكَشَفْنَا عَنكَ غِطَآءَكَ فَبَصَرُكَ ٱلْيَوْمَ حَدِيدٌۭ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AD183E-043C-C23A-FD55-F339D3B693C6}"/>
              </a:ext>
            </a:extLst>
          </p:cNvPr>
          <p:cNvSpPr txBox="1"/>
          <p:nvPr/>
        </p:nvSpPr>
        <p:spPr>
          <a:xfrm>
            <a:off x="1936368" y="4566757"/>
            <a:ext cx="8319264" cy="707886"/>
          </a:xfrm>
          <a:prstGeom prst="rect">
            <a:avLst/>
          </a:prstGeom>
          <a:noFill/>
        </p:spPr>
        <p:txBody>
          <a:bodyPr wrap="square">
            <a:spAutoFit/>
          </a:bodyPr>
          <a:lstStyle/>
          <a:p>
            <a:pPr algn="ctr" fontAlgn="base"/>
            <a:r>
              <a:rPr lang="en-US" sz="2000" dirty="0"/>
              <a:t>˹It will be said to the denier,˺ “You were totally heedless of this. Now We have lifted this veil of yours, so Today your sight is sharp!”</a:t>
            </a:r>
          </a:p>
        </p:txBody>
      </p:sp>
      <p:sp>
        <p:nvSpPr>
          <p:cNvPr id="3" name="TextBox 2">
            <a:extLst>
              <a:ext uri="{FF2B5EF4-FFF2-40B4-BE49-F238E27FC236}">
                <a16:creationId xmlns:a16="http://schemas.microsoft.com/office/drawing/2014/main" id="{8D133D84-4CDE-391A-FA24-58D6DEF0E2FD}"/>
              </a:ext>
            </a:extLst>
          </p:cNvPr>
          <p:cNvSpPr txBox="1"/>
          <p:nvPr/>
        </p:nvSpPr>
        <p:spPr>
          <a:xfrm>
            <a:off x="1762520" y="41252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248188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3E39A-B56F-C4FF-142E-2565AB2D6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D1502-21F3-07A3-DA94-902D8914060B}"/>
              </a:ext>
            </a:extLst>
          </p:cNvPr>
          <p:cNvSpPr>
            <a:spLocks noGrp="1"/>
          </p:cNvSpPr>
          <p:nvPr>
            <p:ph type="title"/>
          </p:nvPr>
        </p:nvSpPr>
        <p:spPr>
          <a:xfrm>
            <a:off x="1787687" y="2014229"/>
            <a:ext cx="8616626" cy="3450327"/>
          </a:xfrm>
        </p:spPr>
        <p:txBody>
          <a:bodyPr>
            <a:noAutofit/>
          </a:bodyPr>
          <a:lstStyle/>
          <a:p>
            <a:r>
              <a:rPr lang="ar-EG" sz="6000" b="0" dirty="0"/>
              <a:t>وَقَالَ قَرِينُهُۥ هَـٰذَا مَا لَدَىَّ عَتِيدٌ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BA7D33-BF6D-1BA1-4335-E10F0DF33B1E}"/>
              </a:ext>
            </a:extLst>
          </p:cNvPr>
          <p:cNvSpPr txBox="1"/>
          <p:nvPr/>
        </p:nvSpPr>
        <p:spPr>
          <a:xfrm>
            <a:off x="1936368" y="4116898"/>
            <a:ext cx="8319264" cy="400110"/>
          </a:xfrm>
          <a:prstGeom prst="rect">
            <a:avLst/>
          </a:prstGeom>
          <a:noFill/>
        </p:spPr>
        <p:txBody>
          <a:bodyPr wrap="square">
            <a:spAutoFit/>
          </a:bodyPr>
          <a:lstStyle/>
          <a:p>
            <a:pPr algn="ctr" fontAlgn="base"/>
            <a:r>
              <a:rPr lang="en-US" sz="2000" dirty="0"/>
              <a:t>And one’s accompanying-angel will say, “Here is the record ready with me.”</a:t>
            </a:r>
          </a:p>
        </p:txBody>
      </p:sp>
      <p:sp>
        <p:nvSpPr>
          <p:cNvPr id="3" name="TextBox 2">
            <a:extLst>
              <a:ext uri="{FF2B5EF4-FFF2-40B4-BE49-F238E27FC236}">
                <a16:creationId xmlns:a16="http://schemas.microsoft.com/office/drawing/2014/main" id="{A4EF8E3B-727E-76A8-9A85-9C4A622F91EB}"/>
              </a:ext>
            </a:extLst>
          </p:cNvPr>
          <p:cNvSpPr txBox="1"/>
          <p:nvPr/>
        </p:nvSpPr>
        <p:spPr>
          <a:xfrm>
            <a:off x="2257471" y="373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479229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AA9B-692A-1B84-47DA-66E2013F7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1A26B-ED85-510E-230E-A5F1AB5A8B8A}"/>
              </a:ext>
            </a:extLst>
          </p:cNvPr>
          <p:cNvSpPr>
            <a:spLocks noGrp="1"/>
          </p:cNvSpPr>
          <p:nvPr>
            <p:ph type="title"/>
          </p:nvPr>
        </p:nvSpPr>
        <p:spPr>
          <a:xfrm>
            <a:off x="1787687" y="2014229"/>
            <a:ext cx="8616626" cy="3450327"/>
          </a:xfrm>
        </p:spPr>
        <p:txBody>
          <a:bodyPr>
            <a:noAutofit/>
          </a:bodyPr>
          <a:lstStyle/>
          <a:p>
            <a:r>
              <a:rPr lang="ar-EG" sz="6000" b="0" dirty="0"/>
              <a:t>أَلْقِيَا فِى جَهَنَّمَ كُلَّ كَفَّارٍ عَنِيدٍۢ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DAC3B2-9E45-C839-C416-E029E9723629}"/>
              </a:ext>
            </a:extLst>
          </p:cNvPr>
          <p:cNvSpPr txBox="1"/>
          <p:nvPr/>
        </p:nvSpPr>
        <p:spPr>
          <a:xfrm>
            <a:off x="1936368" y="4176206"/>
            <a:ext cx="8319264" cy="400110"/>
          </a:xfrm>
          <a:prstGeom prst="rect">
            <a:avLst/>
          </a:prstGeom>
          <a:noFill/>
        </p:spPr>
        <p:txBody>
          <a:bodyPr wrap="square">
            <a:spAutoFit/>
          </a:bodyPr>
          <a:lstStyle/>
          <a:p>
            <a:pPr algn="ctr" fontAlgn="base"/>
            <a:r>
              <a:rPr lang="en-US" sz="2000" dirty="0"/>
              <a:t>˹It will be said to both angels,˺ “Throw into Hell every stubborn disbeliever,</a:t>
            </a:r>
          </a:p>
        </p:txBody>
      </p:sp>
      <p:sp>
        <p:nvSpPr>
          <p:cNvPr id="3" name="TextBox 2">
            <a:extLst>
              <a:ext uri="{FF2B5EF4-FFF2-40B4-BE49-F238E27FC236}">
                <a16:creationId xmlns:a16="http://schemas.microsoft.com/office/drawing/2014/main" id="{158EFAC6-75D6-3E45-25A2-8298515B20AE}"/>
              </a:ext>
            </a:extLst>
          </p:cNvPr>
          <p:cNvSpPr txBox="1"/>
          <p:nvPr/>
        </p:nvSpPr>
        <p:spPr>
          <a:xfrm>
            <a:off x="2324583" y="373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423907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45639-F5B7-F397-6326-D6BFDD401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01CC-1323-7F49-5E67-5F26739E57BF}"/>
              </a:ext>
            </a:extLst>
          </p:cNvPr>
          <p:cNvSpPr>
            <a:spLocks noGrp="1"/>
          </p:cNvSpPr>
          <p:nvPr>
            <p:ph type="title"/>
          </p:nvPr>
        </p:nvSpPr>
        <p:spPr>
          <a:xfrm>
            <a:off x="1787687" y="2014229"/>
            <a:ext cx="8616626" cy="3450327"/>
          </a:xfrm>
        </p:spPr>
        <p:txBody>
          <a:bodyPr>
            <a:noAutofit/>
          </a:bodyPr>
          <a:lstStyle/>
          <a:p>
            <a:r>
              <a:rPr lang="ar-EG" sz="6000" b="0" dirty="0"/>
              <a:t>مَّنَّاعٍۢ لِّلْخَيْرِ مُعْتَدٍۢ مُّرِيبٍ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5856E9-8F19-BB9B-DC0D-9D737CF6B8F5}"/>
              </a:ext>
            </a:extLst>
          </p:cNvPr>
          <p:cNvSpPr txBox="1"/>
          <p:nvPr/>
        </p:nvSpPr>
        <p:spPr>
          <a:xfrm>
            <a:off x="1936368" y="4268485"/>
            <a:ext cx="8319264" cy="400110"/>
          </a:xfrm>
          <a:prstGeom prst="rect">
            <a:avLst/>
          </a:prstGeom>
          <a:noFill/>
        </p:spPr>
        <p:txBody>
          <a:bodyPr wrap="square">
            <a:spAutoFit/>
          </a:bodyPr>
          <a:lstStyle/>
          <a:p>
            <a:pPr algn="ctr" fontAlgn="base"/>
            <a:r>
              <a:rPr lang="en-US" sz="2000" dirty="0"/>
              <a:t>withholder of good, transgressor, and doubter,</a:t>
            </a:r>
          </a:p>
        </p:txBody>
      </p:sp>
      <p:sp>
        <p:nvSpPr>
          <p:cNvPr id="3" name="TextBox 2">
            <a:extLst>
              <a:ext uri="{FF2B5EF4-FFF2-40B4-BE49-F238E27FC236}">
                <a16:creationId xmlns:a16="http://schemas.microsoft.com/office/drawing/2014/main" id="{099EE199-54DE-DEE3-B9A4-FF3DD3504AB1}"/>
              </a:ext>
            </a:extLst>
          </p:cNvPr>
          <p:cNvSpPr txBox="1"/>
          <p:nvPr/>
        </p:nvSpPr>
        <p:spPr>
          <a:xfrm>
            <a:off x="2844700" y="373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43132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8366-1EAD-ABEB-7EFC-425C51FF9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1D1BB-8A8E-1127-20B1-17D98BB89E82}"/>
              </a:ext>
            </a:extLst>
          </p:cNvPr>
          <p:cNvSpPr>
            <a:spLocks noGrp="1"/>
          </p:cNvSpPr>
          <p:nvPr>
            <p:ph type="title"/>
          </p:nvPr>
        </p:nvSpPr>
        <p:spPr>
          <a:xfrm>
            <a:off x="1787687" y="2131675"/>
            <a:ext cx="8616626" cy="3450327"/>
          </a:xfrm>
        </p:spPr>
        <p:txBody>
          <a:bodyPr>
            <a:noAutofit/>
          </a:bodyPr>
          <a:lstStyle/>
          <a:p>
            <a:r>
              <a:rPr lang="ar-EG" sz="6000" b="0" dirty="0"/>
              <a:t>ٱلَّذِى جَعَلَ مَعَ ٱللَّهِ إِلَـٰهًا ءَاخَرَ فَأَلْقِيَاهُ فِى ٱلْعَذَابِ ٱلشَّدِيدِ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62383D-A14B-DE73-062C-6C4984A228D9}"/>
              </a:ext>
            </a:extLst>
          </p:cNvPr>
          <p:cNvSpPr txBox="1"/>
          <p:nvPr/>
        </p:nvSpPr>
        <p:spPr>
          <a:xfrm>
            <a:off x="1936368" y="4544135"/>
            <a:ext cx="8319264" cy="400110"/>
          </a:xfrm>
          <a:prstGeom prst="rect">
            <a:avLst/>
          </a:prstGeom>
          <a:noFill/>
        </p:spPr>
        <p:txBody>
          <a:bodyPr wrap="square">
            <a:spAutoFit/>
          </a:bodyPr>
          <a:lstStyle/>
          <a:p>
            <a:pPr algn="ctr" fontAlgn="base"/>
            <a:r>
              <a:rPr lang="en-US" sz="2000" dirty="0"/>
              <a:t>who set up another god with Allah. So cast them into the severe punishment.”</a:t>
            </a:r>
          </a:p>
        </p:txBody>
      </p:sp>
      <p:sp>
        <p:nvSpPr>
          <p:cNvPr id="3" name="TextBox 2">
            <a:extLst>
              <a:ext uri="{FF2B5EF4-FFF2-40B4-BE49-F238E27FC236}">
                <a16:creationId xmlns:a16="http://schemas.microsoft.com/office/drawing/2014/main" id="{6C50B088-EF9C-0F4D-E51F-954F9EA1E476}"/>
              </a:ext>
            </a:extLst>
          </p:cNvPr>
          <p:cNvSpPr txBox="1"/>
          <p:nvPr/>
        </p:nvSpPr>
        <p:spPr>
          <a:xfrm>
            <a:off x="3549376" y="42068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60589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BDDE-0257-D6BE-3D0D-0360D810E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E7398-AE40-CE3D-56EF-EDFAA476E0D9}"/>
              </a:ext>
            </a:extLst>
          </p:cNvPr>
          <p:cNvSpPr>
            <a:spLocks noGrp="1"/>
          </p:cNvSpPr>
          <p:nvPr>
            <p:ph type="title"/>
          </p:nvPr>
        </p:nvSpPr>
        <p:spPr>
          <a:xfrm>
            <a:off x="1787687" y="2064563"/>
            <a:ext cx="8616626" cy="3450327"/>
          </a:xfrm>
        </p:spPr>
        <p:txBody>
          <a:bodyPr>
            <a:noAutofit/>
          </a:bodyPr>
          <a:lstStyle/>
          <a:p>
            <a:r>
              <a:rPr lang="ar-EG" sz="6000" b="0" dirty="0"/>
              <a:t>قَالَ قَرِينُهُۥ رَبَّنَا مَآ أَطْغَيْتُهُۥ وَلَـٰكِن كَانَ فِى ضَلَـٰلٍۭ بَعِيدٍۢ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E18496-D520-A43D-9EC9-5F87C6A99096}"/>
              </a:ext>
            </a:extLst>
          </p:cNvPr>
          <p:cNvSpPr txBox="1"/>
          <p:nvPr/>
        </p:nvSpPr>
        <p:spPr>
          <a:xfrm>
            <a:off x="1936368" y="4807004"/>
            <a:ext cx="8319264" cy="707886"/>
          </a:xfrm>
          <a:prstGeom prst="rect">
            <a:avLst/>
          </a:prstGeom>
          <a:noFill/>
        </p:spPr>
        <p:txBody>
          <a:bodyPr wrap="square">
            <a:spAutoFit/>
          </a:bodyPr>
          <a:lstStyle/>
          <a:p>
            <a:pPr algn="ctr" fontAlgn="base"/>
            <a:r>
              <a:rPr lang="en-US" sz="2000" dirty="0"/>
              <a:t>One’s ˹devilish˺ associate will say, “Our Lord! I did not make them transgress. Rather, they were far astray ˹on their own˺.”</a:t>
            </a:r>
          </a:p>
        </p:txBody>
      </p:sp>
      <p:sp>
        <p:nvSpPr>
          <p:cNvPr id="3" name="TextBox 2">
            <a:extLst>
              <a:ext uri="{FF2B5EF4-FFF2-40B4-BE49-F238E27FC236}">
                <a16:creationId xmlns:a16="http://schemas.microsoft.com/office/drawing/2014/main" id="{CF30F1AD-EB48-EE26-717C-02F72259A4C1}"/>
              </a:ext>
            </a:extLst>
          </p:cNvPr>
          <p:cNvSpPr txBox="1"/>
          <p:nvPr/>
        </p:nvSpPr>
        <p:spPr>
          <a:xfrm>
            <a:off x="3859768" y="41692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579766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87EF-621E-F39C-E949-38FDC1122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12897-C2C0-16AA-0E4E-24EBB8E171A5}"/>
              </a:ext>
            </a:extLst>
          </p:cNvPr>
          <p:cNvSpPr>
            <a:spLocks noGrp="1"/>
          </p:cNvSpPr>
          <p:nvPr>
            <p:ph type="title"/>
          </p:nvPr>
        </p:nvSpPr>
        <p:spPr>
          <a:xfrm>
            <a:off x="1787687" y="2064563"/>
            <a:ext cx="8616626" cy="3450327"/>
          </a:xfrm>
        </p:spPr>
        <p:txBody>
          <a:bodyPr>
            <a:noAutofit/>
          </a:bodyPr>
          <a:lstStyle/>
          <a:p>
            <a:r>
              <a:rPr lang="ar-EG" sz="6000" b="0" dirty="0"/>
              <a:t>قَالَ لَا تَخْتَصِمُوا۟ لَدَىَّ وَقَدْ قَدَّمْتُ إِلَيْكُم بِٱلْوَعِيدِ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12E306-3772-FFAC-FFAB-528F2912D9EF}"/>
              </a:ext>
            </a:extLst>
          </p:cNvPr>
          <p:cNvSpPr txBox="1"/>
          <p:nvPr/>
        </p:nvSpPr>
        <p:spPr>
          <a:xfrm>
            <a:off x="1936368" y="4595986"/>
            <a:ext cx="8319264" cy="707886"/>
          </a:xfrm>
          <a:prstGeom prst="rect">
            <a:avLst/>
          </a:prstGeom>
          <a:noFill/>
        </p:spPr>
        <p:txBody>
          <a:bodyPr wrap="square">
            <a:spAutoFit/>
          </a:bodyPr>
          <a:lstStyle/>
          <a:p>
            <a:pPr algn="ctr" fontAlgn="base"/>
            <a:r>
              <a:rPr lang="en-US" sz="2000" dirty="0"/>
              <a:t>Allah will respond, “Do not dispute in My presence, since I had already given you a warning.</a:t>
            </a:r>
          </a:p>
        </p:txBody>
      </p:sp>
      <p:sp>
        <p:nvSpPr>
          <p:cNvPr id="3" name="TextBox 2">
            <a:extLst>
              <a:ext uri="{FF2B5EF4-FFF2-40B4-BE49-F238E27FC236}">
                <a16:creationId xmlns:a16="http://schemas.microsoft.com/office/drawing/2014/main" id="{FFB814FA-042E-E41D-215F-05B73CC258AA}"/>
              </a:ext>
            </a:extLst>
          </p:cNvPr>
          <p:cNvSpPr txBox="1"/>
          <p:nvPr/>
        </p:nvSpPr>
        <p:spPr>
          <a:xfrm>
            <a:off x="4027548" y="41440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717017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C3A1C-09E6-221B-B501-E6E32ED37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0B7D7-2FC0-843D-7E26-12D933F566FF}"/>
              </a:ext>
            </a:extLst>
          </p:cNvPr>
          <p:cNvSpPr>
            <a:spLocks noGrp="1"/>
          </p:cNvSpPr>
          <p:nvPr>
            <p:ph type="title"/>
          </p:nvPr>
        </p:nvSpPr>
        <p:spPr>
          <a:xfrm>
            <a:off x="1787687" y="2098119"/>
            <a:ext cx="8616626" cy="3450327"/>
          </a:xfrm>
        </p:spPr>
        <p:txBody>
          <a:bodyPr>
            <a:noAutofit/>
          </a:bodyPr>
          <a:lstStyle/>
          <a:p>
            <a:r>
              <a:rPr lang="ar-EG" sz="6000" b="0" dirty="0"/>
              <a:t>مَا يُبَدَّلُ ٱلْقَوْلُ لَدَىَّ وَمَآ أَنَا۠ بِظَلَّـٰمٍۢ لِّلْعَبِيدِ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4A30681-8BC6-C27A-9167-BFF329D80795}"/>
              </a:ext>
            </a:extLst>
          </p:cNvPr>
          <p:cNvSpPr txBox="1"/>
          <p:nvPr/>
        </p:nvSpPr>
        <p:spPr>
          <a:xfrm>
            <a:off x="1936368" y="4637791"/>
            <a:ext cx="8319264" cy="400110"/>
          </a:xfrm>
          <a:prstGeom prst="rect">
            <a:avLst/>
          </a:prstGeom>
          <a:noFill/>
        </p:spPr>
        <p:txBody>
          <a:bodyPr wrap="square">
            <a:spAutoFit/>
          </a:bodyPr>
          <a:lstStyle/>
          <a:p>
            <a:pPr algn="ctr" fontAlgn="base"/>
            <a:r>
              <a:rPr lang="en-US" sz="2000" dirty="0"/>
              <a:t>My Word cannot be changed,1 nor am I unjust to ˹My˺ creation.”</a:t>
            </a:r>
          </a:p>
        </p:txBody>
      </p:sp>
      <p:sp>
        <p:nvSpPr>
          <p:cNvPr id="3" name="TextBox 2">
            <a:extLst>
              <a:ext uri="{FF2B5EF4-FFF2-40B4-BE49-F238E27FC236}">
                <a16:creationId xmlns:a16="http://schemas.microsoft.com/office/drawing/2014/main" id="{59E3071B-873F-828C-F9CA-3E1A3C43F07E}"/>
              </a:ext>
            </a:extLst>
          </p:cNvPr>
          <p:cNvSpPr txBox="1"/>
          <p:nvPr/>
        </p:nvSpPr>
        <p:spPr>
          <a:xfrm>
            <a:off x="4958726" y="42195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4404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A7F49-853A-8D51-F7E2-71A9DCA6B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D4D0C-D308-DD5D-0A03-BC5515B2B0CE}"/>
              </a:ext>
            </a:extLst>
          </p:cNvPr>
          <p:cNvSpPr>
            <a:spLocks noGrp="1"/>
          </p:cNvSpPr>
          <p:nvPr>
            <p:ph type="title"/>
          </p:nvPr>
        </p:nvSpPr>
        <p:spPr>
          <a:xfrm>
            <a:off x="1787687" y="1975167"/>
            <a:ext cx="8616626" cy="3450327"/>
          </a:xfrm>
        </p:spPr>
        <p:txBody>
          <a:bodyPr>
            <a:noAutofit/>
          </a:bodyPr>
          <a:lstStyle/>
          <a:p>
            <a:r>
              <a:rPr lang="ar-EG" sz="5400" b="0" dirty="0"/>
              <a:t>وَإِذَا تُتْلَىٰ عَلَيْهِمْ ءَايَـٰتُنَا بَيِّنَـٰتٍۢ قَالَ ٱلَّذِينَ كَفَرُوا۟ لِلْحَقِّ لَمَّا جَآءَهُمْ هَـٰذَا سِحْرٌۭ مُّبِينٌ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BF7222-5CB6-A146-CCD3-65BAF5FE469C}"/>
              </a:ext>
            </a:extLst>
          </p:cNvPr>
          <p:cNvSpPr txBox="1"/>
          <p:nvPr/>
        </p:nvSpPr>
        <p:spPr>
          <a:xfrm>
            <a:off x="1936368" y="4459584"/>
            <a:ext cx="8319264" cy="707886"/>
          </a:xfrm>
          <a:prstGeom prst="rect">
            <a:avLst/>
          </a:prstGeom>
          <a:noFill/>
        </p:spPr>
        <p:txBody>
          <a:bodyPr wrap="square">
            <a:spAutoFit/>
          </a:bodyPr>
          <a:lstStyle/>
          <a:p>
            <a:pPr algn="ctr" fontAlgn="base"/>
            <a:r>
              <a:rPr lang="en-US" sz="2000" dirty="0"/>
              <a:t>Whenever Our clear revelations are recited to them, the disbelievers say of the truth when it has come to them, “This is pure magic.”</a:t>
            </a:r>
          </a:p>
        </p:txBody>
      </p:sp>
      <p:sp>
        <p:nvSpPr>
          <p:cNvPr id="3" name="TextBox 2">
            <a:extLst>
              <a:ext uri="{FF2B5EF4-FFF2-40B4-BE49-F238E27FC236}">
                <a16:creationId xmlns:a16="http://schemas.microsoft.com/office/drawing/2014/main" id="{D2FE678F-F448-9B27-2B63-C1F7A79298EB}"/>
              </a:ext>
            </a:extLst>
          </p:cNvPr>
          <p:cNvSpPr txBox="1"/>
          <p:nvPr/>
        </p:nvSpPr>
        <p:spPr>
          <a:xfrm>
            <a:off x="1569032" y="41014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4737054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86BE-E319-CDE6-8E98-0D2BCB099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96828-BA95-3004-0708-7DB7DC7AD6BA}"/>
              </a:ext>
            </a:extLst>
          </p:cNvPr>
          <p:cNvSpPr>
            <a:spLocks noGrp="1"/>
          </p:cNvSpPr>
          <p:nvPr>
            <p:ph type="title"/>
          </p:nvPr>
        </p:nvSpPr>
        <p:spPr>
          <a:xfrm>
            <a:off x="1787687" y="2098119"/>
            <a:ext cx="8616626" cy="3450327"/>
          </a:xfrm>
        </p:spPr>
        <p:txBody>
          <a:bodyPr>
            <a:noAutofit/>
          </a:bodyPr>
          <a:lstStyle/>
          <a:p>
            <a:r>
              <a:rPr lang="ar-EG" sz="6000" b="0" dirty="0"/>
              <a:t>يَوْمَ نَقُولُ لِجَهَنَّمَ هَلِ ٱمْتَلَأْتِ وَتَقُولُ هَلْ مِن مَّزِيدٍۢ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930D8C-3209-56E1-1743-72B91792BFB9}"/>
              </a:ext>
            </a:extLst>
          </p:cNvPr>
          <p:cNvSpPr txBox="1"/>
          <p:nvPr/>
        </p:nvSpPr>
        <p:spPr>
          <a:xfrm>
            <a:off x="1936368" y="4637791"/>
            <a:ext cx="8319264" cy="707886"/>
          </a:xfrm>
          <a:prstGeom prst="rect">
            <a:avLst/>
          </a:prstGeom>
          <a:noFill/>
        </p:spPr>
        <p:txBody>
          <a:bodyPr wrap="square">
            <a:spAutoFit/>
          </a:bodyPr>
          <a:lstStyle/>
          <a:p>
            <a:pPr algn="ctr" fontAlgn="base"/>
            <a:r>
              <a:rPr lang="en-US" sz="2000" dirty="0"/>
              <a:t>˹Beware of˺ the Day We will ask Hell, “Are you full ˹yet˺?” And it will respond, “Are there any more?”</a:t>
            </a:r>
          </a:p>
        </p:txBody>
      </p:sp>
      <p:sp>
        <p:nvSpPr>
          <p:cNvPr id="3" name="TextBox 2">
            <a:extLst>
              <a:ext uri="{FF2B5EF4-FFF2-40B4-BE49-F238E27FC236}">
                <a16:creationId xmlns:a16="http://schemas.microsoft.com/office/drawing/2014/main" id="{6155860A-9A77-F33D-24D4-EBE1F24D51D0}"/>
              </a:ext>
            </a:extLst>
          </p:cNvPr>
          <p:cNvSpPr txBox="1"/>
          <p:nvPr/>
        </p:nvSpPr>
        <p:spPr>
          <a:xfrm>
            <a:off x="4077882" y="42195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1910901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BF2B-D164-CA3E-242F-FE49A8998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1E22F-99F4-09FB-9BB5-18AE69F1C350}"/>
              </a:ext>
            </a:extLst>
          </p:cNvPr>
          <p:cNvSpPr>
            <a:spLocks noGrp="1"/>
          </p:cNvSpPr>
          <p:nvPr>
            <p:ph type="title"/>
          </p:nvPr>
        </p:nvSpPr>
        <p:spPr>
          <a:xfrm>
            <a:off x="1787687" y="2098119"/>
            <a:ext cx="8616626" cy="3450327"/>
          </a:xfrm>
        </p:spPr>
        <p:txBody>
          <a:bodyPr>
            <a:noAutofit/>
          </a:bodyPr>
          <a:lstStyle/>
          <a:p>
            <a:r>
              <a:rPr lang="ar-EG" sz="6000" b="0" dirty="0"/>
              <a:t>وَأُزْلِفَتِ ٱلْجَنَّةُ لِلْمُتَّقِينَ غَيْرَ بَعِيدٍ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E8B9F60-A989-99B4-EEEA-0BEDBB69DD0C}"/>
              </a:ext>
            </a:extLst>
          </p:cNvPr>
          <p:cNvSpPr txBox="1"/>
          <p:nvPr/>
        </p:nvSpPr>
        <p:spPr>
          <a:xfrm>
            <a:off x="1936368" y="4169191"/>
            <a:ext cx="8319264" cy="400110"/>
          </a:xfrm>
          <a:prstGeom prst="rect">
            <a:avLst/>
          </a:prstGeom>
          <a:noFill/>
        </p:spPr>
        <p:txBody>
          <a:bodyPr wrap="square">
            <a:spAutoFit/>
          </a:bodyPr>
          <a:lstStyle/>
          <a:p>
            <a:pPr algn="ctr" fontAlgn="base"/>
            <a:r>
              <a:rPr lang="en-US" sz="2000" dirty="0"/>
              <a:t>And Paradise will be brought near to the righteous, not far off.</a:t>
            </a:r>
          </a:p>
        </p:txBody>
      </p:sp>
      <p:sp>
        <p:nvSpPr>
          <p:cNvPr id="3" name="TextBox 2">
            <a:extLst>
              <a:ext uri="{FF2B5EF4-FFF2-40B4-BE49-F238E27FC236}">
                <a16:creationId xmlns:a16="http://schemas.microsoft.com/office/drawing/2014/main" id="{82DBEF71-032A-7769-57F8-C5C8C7B7A754}"/>
              </a:ext>
            </a:extLst>
          </p:cNvPr>
          <p:cNvSpPr txBox="1"/>
          <p:nvPr/>
        </p:nvSpPr>
        <p:spPr>
          <a:xfrm>
            <a:off x="1936368" y="381946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26944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2D24-7333-CF9D-1858-DC256ACDA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0438A-3645-194C-E671-A49AFC7E1C40}"/>
              </a:ext>
            </a:extLst>
          </p:cNvPr>
          <p:cNvSpPr>
            <a:spLocks noGrp="1"/>
          </p:cNvSpPr>
          <p:nvPr>
            <p:ph type="title"/>
          </p:nvPr>
        </p:nvSpPr>
        <p:spPr>
          <a:xfrm>
            <a:off x="1787687" y="2098119"/>
            <a:ext cx="8616626" cy="3450327"/>
          </a:xfrm>
        </p:spPr>
        <p:txBody>
          <a:bodyPr>
            <a:noAutofit/>
          </a:bodyPr>
          <a:lstStyle/>
          <a:p>
            <a:r>
              <a:rPr lang="ar-EG" sz="6000" b="0" dirty="0"/>
              <a:t>هَـٰذَا مَا تُوعَدُونَ لِكُلِّ أَوَّابٍ حَفِيظٍۢ</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E4D4BB1-95D9-4580-20B7-14F253645162}"/>
              </a:ext>
            </a:extLst>
          </p:cNvPr>
          <p:cNvSpPr txBox="1"/>
          <p:nvPr/>
        </p:nvSpPr>
        <p:spPr>
          <a:xfrm>
            <a:off x="1936368" y="4169191"/>
            <a:ext cx="8319264" cy="707886"/>
          </a:xfrm>
          <a:prstGeom prst="rect">
            <a:avLst/>
          </a:prstGeom>
          <a:noFill/>
        </p:spPr>
        <p:txBody>
          <a:bodyPr wrap="square">
            <a:spAutoFit/>
          </a:bodyPr>
          <a:lstStyle/>
          <a:p>
            <a:pPr algn="ctr" fontAlgn="base"/>
            <a:r>
              <a:rPr lang="en-US" sz="2000" dirty="0"/>
              <a:t>˹And it will be said to them,˺ “This is what you were promised, for whoever ˹constantly˺ turned ˹to Allah˺ and kept up ˹His commandments˺—</a:t>
            </a:r>
          </a:p>
        </p:txBody>
      </p:sp>
      <p:sp>
        <p:nvSpPr>
          <p:cNvPr id="3" name="TextBox 2">
            <a:extLst>
              <a:ext uri="{FF2B5EF4-FFF2-40B4-BE49-F238E27FC236}">
                <a16:creationId xmlns:a16="http://schemas.microsoft.com/office/drawing/2014/main" id="{0FA8E51E-69D9-C7AD-1AAC-DD1B91681135}"/>
              </a:ext>
            </a:extLst>
          </p:cNvPr>
          <p:cNvSpPr txBox="1"/>
          <p:nvPr/>
        </p:nvSpPr>
        <p:spPr>
          <a:xfrm>
            <a:off x="1726644" y="3823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423454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F052-E524-E9DB-80EA-C387D0F6C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40153-E919-C8D8-76CD-D32F320D54F1}"/>
              </a:ext>
            </a:extLst>
          </p:cNvPr>
          <p:cNvSpPr>
            <a:spLocks noGrp="1"/>
          </p:cNvSpPr>
          <p:nvPr>
            <p:ph type="title"/>
          </p:nvPr>
        </p:nvSpPr>
        <p:spPr>
          <a:xfrm>
            <a:off x="1787687" y="2098119"/>
            <a:ext cx="8616626" cy="3450327"/>
          </a:xfrm>
        </p:spPr>
        <p:txBody>
          <a:bodyPr>
            <a:noAutofit/>
          </a:bodyPr>
          <a:lstStyle/>
          <a:p>
            <a:r>
              <a:rPr lang="ar-EG" sz="6000" b="0" dirty="0"/>
              <a:t>مَّنْ خَشِىَ ٱلرَّحْمَـٰنَ بِٱلْغَيْبِ وَجَآءَ بِقَلْبٍۢ مُّنِيبٍ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F95EFA-A0A7-65A7-65C0-56F849D70628}"/>
              </a:ext>
            </a:extLst>
          </p:cNvPr>
          <p:cNvSpPr txBox="1"/>
          <p:nvPr/>
        </p:nvSpPr>
        <p:spPr>
          <a:xfrm>
            <a:off x="1936368" y="4664141"/>
            <a:ext cx="8319264" cy="707886"/>
          </a:xfrm>
          <a:prstGeom prst="rect">
            <a:avLst/>
          </a:prstGeom>
          <a:noFill/>
        </p:spPr>
        <p:txBody>
          <a:bodyPr wrap="square">
            <a:spAutoFit/>
          </a:bodyPr>
          <a:lstStyle/>
          <a:p>
            <a:pPr algn="ctr" fontAlgn="base"/>
            <a:r>
              <a:rPr lang="en-US" sz="2000" dirty="0"/>
              <a:t>who were in awe of the Most Compassionate without seeing ˹Him˺,1 and have come with a heart turning ˹only to Him˺.</a:t>
            </a:r>
          </a:p>
        </p:txBody>
      </p:sp>
      <p:sp>
        <p:nvSpPr>
          <p:cNvPr id="3" name="TextBox 2">
            <a:extLst>
              <a:ext uri="{FF2B5EF4-FFF2-40B4-BE49-F238E27FC236}">
                <a16:creationId xmlns:a16="http://schemas.microsoft.com/office/drawing/2014/main" id="{D1425CD1-31EA-8114-D4A0-44FF5DC5F374}"/>
              </a:ext>
            </a:extLst>
          </p:cNvPr>
          <p:cNvSpPr txBox="1"/>
          <p:nvPr/>
        </p:nvSpPr>
        <p:spPr>
          <a:xfrm>
            <a:off x="4318843" y="42339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98099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BAD95-8A18-F202-AFE3-214F4AB4C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F0299-49E7-BCF2-D087-B33210DCB2B1}"/>
              </a:ext>
            </a:extLst>
          </p:cNvPr>
          <p:cNvSpPr>
            <a:spLocks noGrp="1"/>
          </p:cNvSpPr>
          <p:nvPr>
            <p:ph type="title"/>
          </p:nvPr>
        </p:nvSpPr>
        <p:spPr>
          <a:xfrm>
            <a:off x="1787687" y="2098119"/>
            <a:ext cx="8616626" cy="3450327"/>
          </a:xfrm>
        </p:spPr>
        <p:txBody>
          <a:bodyPr>
            <a:noAutofit/>
          </a:bodyPr>
          <a:lstStyle/>
          <a:p>
            <a:r>
              <a:rPr lang="ar-EG" sz="6000" b="0" dirty="0"/>
              <a:t>ٱدْخُلُوهَا بِسَلَـٰمٍۢ ۖ ذَٰلِكَ يَوْمُ ٱلْخُلُودِ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7C76F25-C81F-0BBE-686D-EAC659F2D22D}"/>
              </a:ext>
            </a:extLst>
          </p:cNvPr>
          <p:cNvSpPr txBox="1"/>
          <p:nvPr/>
        </p:nvSpPr>
        <p:spPr>
          <a:xfrm>
            <a:off x="1936368" y="4239587"/>
            <a:ext cx="8319264" cy="400110"/>
          </a:xfrm>
          <a:prstGeom prst="rect">
            <a:avLst/>
          </a:prstGeom>
          <a:noFill/>
        </p:spPr>
        <p:txBody>
          <a:bodyPr wrap="square">
            <a:spAutoFit/>
          </a:bodyPr>
          <a:lstStyle/>
          <a:p>
            <a:pPr algn="ctr" fontAlgn="base"/>
            <a:r>
              <a:rPr lang="en-US" sz="2000" dirty="0"/>
              <a:t>Enter it in peace. This is the Day of eternal life!”</a:t>
            </a:r>
          </a:p>
        </p:txBody>
      </p:sp>
      <p:sp>
        <p:nvSpPr>
          <p:cNvPr id="3" name="TextBox 2">
            <a:extLst>
              <a:ext uri="{FF2B5EF4-FFF2-40B4-BE49-F238E27FC236}">
                <a16:creationId xmlns:a16="http://schemas.microsoft.com/office/drawing/2014/main" id="{1F07BF5E-947B-59A7-46EF-A66D49270679}"/>
              </a:ext>
            </a:extLst>
          </p:cNvPr>
          <p:cNvSpPr txBox="1"/>
          <p:nvPr/>
        </p:nvSpPr>
        <p:spPr>
          <a:xfrm>
            <a:off x="2028648" y="3823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128850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E13BA-8136-4E36-20A4-B548EF38B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25076-CA00-ACB9-FACA-E907968F8C88}"/>
              </a:ext>
            </a:extLst>
          </p:cNvPr>
          <p:cNvSpPr>
            <a:spLocks noGrp="1"/>
          </p:cNvSpPr>
          <p:nvPr>
            <p:ph type="title"/>
          </p:nvPr>
        </p:nvSpPr>
        <p:spPr>
          <a:xfrm>
            <a:off x="1787687" y="2098119"/>
            <a:ext cx="8616626" cy="3450327"/>
          </a:xfrm>
        </p:spPr>
        <p:txBody>
          <a:bodyPr>
            <a:noAutofit/>
          </a:bodyPr>
          <a:lstStyle/>
          <a:p>
            <a:r>
              <a:rPr lang="ar-EG" sz="6000" b="0" dirty="0"/>
              <a:t>لَهُم مَّا يَشَآءُونَ فِيهَا وَلَدَيْنَا مَزِيدٌۭ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6D4A01-5FAC-7980-294D-645C413BCF36}"/>
              </a:ext>
            </a:extLst>
          </p:cNvPr>
          <p:cNvSpPr txBox="1"/>
          <p:nvPr/>
        </p:nvSpPr>
        <p:spPr>
          <a:xfrm>
            <a:off x="1936368" y="4239587"/>
            <a:ext cx="8319264" cy="400110"/>
          </a:xfrm>
          <a:prstGeom prst="rect">
            <a:avLst/>
          </a:prstGeom>
          <a:noFill/>
        </p:spPr>
        <p:txBody>
          <a:bodyPr wrap="square">
            <a:spAutoFit/>
          </a:bodyPr>
          <a:lstStyle/>
          <a:p>
            <a:pPr algn="ctr" fontAlgn="base"/>
            <a:r>
              <a:rPr lang="en-US" sz="2000" dirty="0"/>
              <a:t>There they will have whatever they desire, and with Us is ˹even˺ more.1 </a:t>
            </a:r>
          </a:p>
        </p:txBody>
      </p:sp>
      <p:sp>
        <p:nvSpPr>
          <p:cNvPr id="3" name="TextBox 2">
            <a:extLst>
              <a:ext uri="{FF2B5EF4-FFF2-40B4-BE49-F238E27FC236}">
                <a16:creationId xmlns:a16="http://schemas.microsoft.com/office/drawing/2014/main" id="{42FA0564-CAB7-ED97-BD6C-ABEEA879A354}"/>
              </a:ext>
            </a:extLst>
          </p:cNvPr>
          <p:cNvSpPr txBox="1"/>
          <p:nvPr/>
        </p:nvSpPr>
        <p:spPr>
          <a:xfrm>
            <a:off x="1936368" y="3823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142269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E230-CF7D-702C-AB20-B0E48C4E8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E4BD9-C7E7-5023-D9ED-9A9CDDB857EF}"/>
              </a:ext>
            </a:extLst>
          </p:cNvPr>
          <p:cNvSpPr>
            <a:spLocks noGrp="1"/>
          </p:cNvSpPr>
          <p:nvPr>
            <p:ph type="title"/>
          </p:nvPr>
        </p:nvSpPr>
        <p:spPr>
          <a:xfrm>
            <a:off x="1787687" y="1880005"/>
            <a:ext cx="8616626" cy="3450327"/>
          </a:xfrm>
        </p:spPr>
        <p:txBody>
          <a:bodyPr>
            <a:noAutofit/>
          </a:bodyPr>
          <a:lstStyle/>
          <a:p>
            <a:r>
              <a:rPr lang="ar-EG" sz="5400" b="0" dirty="0"/>
              <a:t>وَكَمْ أَهْلَكْنَا قَبْلَهُم مِّن قَرْنٍ هُمْ أَشَدُّ مِنْهُم بَطْشًۭا فَنَقَّبُوا۟ فِى ٱلْبِلَـٰدِ هَلْ مِن مَّحِيصٍ</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DFE9AE2-F182-8F97-B3AA-4808672ED558}"/>
              </a:ext>
            </a:extLst>
          </p:cNvPr>
          <p:cNvSpPr txBox="1"/>
          <p:nvPr/>
        </p:nvSpPr>
        <p:spPr>
          <a:xfrm>
            <a:off x="1936368" y="4314669"/>
            <a:ext cx="8319264" cy="1015663"/>
          </a:xfrm>
          <a:prstGeom prst="rect">
            <a:avLst/>
          </a:prstGeom>
          <a:noFill/>
        </p:spPr>
        <p:txBody>
          <a:bodyPr wrap="square">
            <a:spAutoFit/>
          </a:bodyPr>
          <a:lstStyle/>
          <a:p>
            <a:pPr algn="ctr" fontAlgn="base"/>
            <a:r>
              <a:rPr lang="en-US" sz="2000" dirty="0"/>
              <a:t>˹Imagine˺ how many peoples We destroyed before them, who were far mightier than them. Then ˹when the torment came,˺ they ˹desperately˺ sought refuge in the land. ˹But˺ was there any escape?</a:t>
            </a:r>
          </a:p>
        </p:txBody>
      </p:sp>
      <p:sp>
        <p:nvSpPr>
          <p:cNvPr id="3" name="TextBox 2">
            <a:extLst>
              <a:ext uri="{FF2B5EF4-FFF2-40B4-BE49-F238E27FC236}">
                <a16:creationId xmlns:a16="http://schemas.microsoft.com/office/drawing/2014/main" id="{C7D8A1E1-8237-D532-C963-5134CCB26698}"/>
              </a:ext>
            </a:extLst>
          </p:cNvPr>
          <p:cNvSpPr txBox="1"/>
          <p:nvPr/>
        </p:nvSpPr>
        <p:spPr>
          <a:xfrm>
            <a:off x="1726643" y="40328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32141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DE13F-7940-35BC-5B53-29A4AA855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D314A-FA6F-42EC-3E92-6BE1A48ADCB0}"/>
              </a:ext>
            </a:extLst>
          </p:cNvPr>
          <p:cNvSpPr>
            <a:spLocks noGrp="1"/>
          </p:cNvSpPr>
          <p:nvPr>
            <p:ph type="title"/>
          </p:nvPr>
        </p:nvSpPr>
        <p:spPr>
          <a:xfrm>
            <a:off x="1787687" y="1980673"/>
            <a:ext cx="8616626" cy="3450327"/>
          </a:xfrm>
        </p:spPr>
        <p:txBody>
          <a:bodyPr>
            <a:noAutofit/>
          </a:bodyPr>
          <a:lstStyle/>
          <a:p>
            <a:r>
              <a:rPr lang="ar-EG" sz="6000" b="0" dirty="0"/>
              <a:t>إِنَّ فِى ذَٰلِكَ لَذِكْرَىٰ لِمَن كَانَ لَهُۥ قَلْبٌ أَوْ أَلْقَى ٱلسَّمْعَ وَهُوَ شَهِيدٌۭ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56EACF-3FE9-107E-E303-AE436DAEEA89}"/>
              </a:ext>
            </a:extLst>
          </p:cNvPr>
          <p:cNvSpPr txBox="1"/>
          <p:nvPr/>
        </p:nvSpPr>
        <p:spPr>
          <a:xfrm>
            <a:off x="1936368" y="4589111"/>
            <a:ext cx="8319264" cy="707886"/>
          </a:xfrm>
          <a:prstGeom prst="rect">
            <a:avLst/>
          </a:prstGeom>
          <a:noFill/>
        </p:spPr>
        <p:txBody>
          <a:bodyPr wrap="square">
            <a:spAutoFit/>
          </a:bodyPr>
          <a:lstStyle/>
          <a:p>
            <a:pPr algn="ctr" fontAlgn="base"/>
            <a:r>
              <a:rPr lang="en-US" sz="2000" dirty="0"/>
              <a:t>Surely in this is a reminder for whoever has a ˹mindful˺ heart and lends an attentive ear.</a:t>
            </a:r>
          </a:p>
        </p:txBody>
      </p:sp>
      <p:sp>
        <p:nvSpPr>
          <p:cNvPr id="3" name="TextBox 2">
            <a:extLst>
              <a:ext uri="{FF2B5EF4-FFF2-40B4-BE49-F238E27FC236}">
                <a16:creationId xmlns:a16="http://schemas.microsoft.com/office/drawing/2014/main" id="{6A173E26-A0C4-A29A-70B0-2C6EE81ABB68}"/>
              </a:ext>
            </a:extLst>
          </p:cNvPr>
          <p:cNvSpPr txBox="1"/>
          <p:nvPr/>
        </p:nvSpPr>
        <p:spPr>
          <a:xfrm>
            <a:off x="2682988" y="41018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55031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FC3A6-4975-B1EE-547E-890B734F2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EC5BB-7503-A40B-76DC-F8243366E99D}"/>
              </a:ext>
            </a:extLst>
          </p:cNvPr>
          <p:cNvSpPr>
            <a:spLocks noGrp="1"/>
          </p:cNvSpPr>
          <p:nvPr>
            <p:ph type="title"/>
          </p:nvPr>
        </p:nvSpPr>
        <p:spPr>
          <a:xfrm>
            <a:off x="1787687" y="1980673"/>
            <a:ext cx="8616626" cy="3450327"/>
          </a:xfrm>
        </p:spPr>
        <p:txBody>
          <a:bodyPr>
            <a:noAutofit/>
          </a:bodyPr>
          <a:lstStyle/>
          <a:p>
            <a:r>
              <a:rPr lang="ar-EG" sz="6000" b="0" dirty="0"/>
              <a:t>وَلَقَدْ خَلَقْنَا ٱلسَّمَـٰوَٰتِ وَٱلْأَرْضَ وَمَا بَيْنَهُمَا فِى سِتَّةِ أَيَّامٍۢ وَمَا مَسَّنَا مِن لُّغُوبٍۢ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E54CABA-94E4-A799-1283-4CE2274D9A15}"/>
              </a:ext>
            </a:extLst>
          </p:cNvPr>
          <p:cNvSpPr txBox="1"/>
          <p:nvPr/>
        </p:nvSpPr>
        <p:spPr>
          <a:xfrm>
            <a:off x="1936368" y="4941449"/>
            <a:ext cx="8319264" cy="707886"/>
          </a:xfrm>
          <a:prstGeom prst="rect">
            <a:avLst/>
          </a:prstGeom>
          <a:noFill/>
        </p:spPr>
        <p:txBody>
          <a:bodyPr wrap="square">
            <a:spAutoFit/>
          </a:bodyPr>
          <a:lstStyle/>
          <a:p>
            <a:pPr algn="ctr" fontAlgn="base"/>
            <a:r>
              <a:rPr lang="en-US" sz="2000" dirty="0"/>
              <a:t>Indeed, We created the heavens and the earth and everything in between in six Days,1 and We were not ˹even˺ touched with fatigue.2</a:t>
            </a:r>
          </a:p>
        </p:txBody>
      </p:sp>
      <p:sp>
        <p:nvSpPr>
          <p:cNvPr id="3" name="TextBox 2">
            <a:extLst>
              <a:ext uri="{FF2B5EF4-FFF2-40B4-BE49-F238E27FC236}">
                <a16:creationId xmlns:a16="http://schemas.microsoft.com/office/drawing/2014/main" id="{1A4B8B5C-EB81-BD75-3215-2BD585BBF58E}"/>
              </a:ext>
            </a:extLst>
          </p:cNvPr>
          <p:cNvSpPr txBox="1"/>
          <p:nvPr/>
        </p:nvSpPr>
        <p:spPr>
          <a:xfrm>
            <a:off x="4889293" y="44551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03898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5353F-469F-9427-BECF-94D8ADFDF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AEEA7-E92B-17A3-51EA-069626E29DA1}"/>
              </a:ext>
            </a:extLst>
          </p:cNvPr>
          <p:cNvSpPr>
            <a:spLocks noGrp="1"/>
          </p:cNvSpPr>
          <p:nvPr>
            <p:ph type="title"/>
          </p:nvPr>
        </p:nvSpPr>
        <p:spPr>
          <a:xfrm>
            <a:off x="2068302" y="1928955"/>
            <a:ext cx="8055396" cy="3450327"/>
          </a:xfrm>
        </p:spPr>
        <p:txBody>
          <a:bodyPr>
            <a:noAutofit/>
          </a:bodyPr>
          <a:lstStyle/>
          <a:p>
            <a:r>
              <a:rPr lang="ar-EG" sz="6000" b="0" dirty="0"/>
              <a:t>فَٱصْبِرْ عَلَىٰ مَا يَقُولُونَ وَسَبِّحْ بِحَمْدِ رَبِّكَ قَبْلَ طُلُوعِ ٱلشَّمْسِ وَقَبْلَ ٱلْغُرُوبِ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C6B53D-389D-5EAD-BEDF-BAA176AA8839}"/>
              </a:ext>
            </a:extLst>
          </p:cNvPr>
          <p:cNvSpPr txBox="1"/>
          <p:nvPr/>
        </p:nvSpPr>
        <p:spPr>
          <a:xfrm>
            <a:off x="1936368" y="4840781"/>
            <a:ext cx="8319264" cy="707886"/>
          </a:xfrm>
          <a:prstGeom prst="rect">
            <a:avLst/>
          </a:prstGeom>
          <a:noFill/>
        </p:spPr>
        <p:txBody>
          <a:bodyPr wrap="square">
            <a:spAutoFit/>
          </a:bodyPr>
          <a:lstStyle/>
          <a:p>
            <a:pPr algn="ctr" fontAlgn="base"/>
            <a:r>
              <a:rPr lang="en-US" sz="2000" dirty="0"/>
              <a:t>So be patient ˹O Prophet˺ with what they say. And glorify the praises of your Lord before sunrise and before sunset.</a:t>
            </a:r>
          </a:p>
        </p:txBody>
      </p:sp>
      <p:sp>
        <p:nvSpPr>
          <p:cNvPr id="3" name="TextBox 2">
            <a:extLst>
              <a:ext uri="{FF2B5EF4-FFF2-40B4-BE49-F238E27FC236}">
                <a16:creationId xmlns:a16="http://schemas.microsoft.com/office/drawing/2014/main" id="{748F6937-60C7-F561-2A71-4F0037012CDF}"/>
              </a:ext>
            </a:extLst>
          </p:cNvPr>
          <p:cNvSpPr txBox="1"/>
          <p:nvPr/>
        </p:nvSpPr>
        <p:spPr>
          <a:xfrm>
            <a:off x="3966504" y="43636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3755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EED8-E51B-D8B3-EC2C-91A561F89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C540E-793E-F004-3B72-04F299A795E6}"/>
              </a:ext>
            </a:extLst>
          </p:cNvPr>
          <p:cNvSpPr>
            <a:spLocks noGrp="1"/>
          </p:cNvSpPr>
          <p:nvPr>
            <p:ph type="title"/>
          </p:nvPr>
        </p:nvSpPr>
        <p:spPr>
          <a:xfrm>
            <a:off x="1787687" y="1411928"/>
            <a:ext cx="8616626" cy="3450327"/>
          </a:xfrm>
        </p:spPr>
        <p:txBody>
          <a:bodyPr>
            <a:noAutofit/>
          </a:bodyPr>
          <a:lstStyle/>
          <a:p>
            <a:r>
              <a:rPr lang="ar-EG" sz="5400" b="0" dirty="0"/>
              <a:t>أَمْ يَقُولُونَ ٱفْتَرَىٰهُۖ قُلْ إِنِ ٱفْتَرَيْتُهُۥ فَلَا تَمْلِكُونَ لِى مِنَ ٱللَّهِ شَيْـًٔاۖ هُوَ أَعْلَمُ بِمَا تُفِيضُونَ فِيهِۖ كَفَىٰ بِهِۦ شَهِيدًۢا بَيْنِى وَبَيْنَكُمْۖ وَهُوَ ٱلْغَفُورُ ٱلرَّحِيمُ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50A922-B321-1930-68C1-A0667F36179D}"/>
              </a:ext>
            </a:extLst>
          </p:cNvPr>
          <p:cNvSpPr txBox="1"/>
          <p:nvPr/>
        </p:nvSpPr>
        <p:spPr>
          <a:xfrm>
            <a:off x="1936368" y="4658032"/>
            <a:ext cx="8319264" cy="1323439"/>
          </a:xfrm>
          <a:prstGeom prst="rect">
            <a:avLst/>
          </a:prstGeom>
          <a:noFill/>
        </p:spPr>
        <p:txBody>
          <a:bodyPr wrap="square">
            <a:spAutoFit/>
          </a:bodyPr>
          <a:lstStyle/>
          <a:p>
            <a:pPr algn="ctr" fontAlgn="base"/>
            <a:r>
              <a:rPr lang="en-US" sz="2000" dirty="0"/>
              <a:t>Or do they say, “He has fabricated this ˹Quran˺!”? Say, ˹O Prophet,˺ “If I have done so, then there is nothing whatsoever you can do to save me from Allah. He knows best what ˹slurs˺ you indulge about it. Sufficient is He as a Witness between you and me. And He is the All-Forgiving, Most Merciful.”</a:t>
            </a:r>
          </a:p>
        </p:txBody>
      </p:sp>
      <p:sp>
        <p:nvSpPr>
          <p:cNvPr id="3" name="TextBox 2">
            <a:extLst>
              <a:ext uri="{FF2B5EF4-FFF2-40B4-BE49-F238E27FC236}">
                <a16:creationId xmlns:a16="http://schemas.microsoft.com/office/drawing/2014/main" id="{2FA72E34-EEF3-1767-FE7E-7FE3FE2844B0}"/>
              </a:ext>
            </a:extLst>
          </p:cNvPr>
          <p:cNvSpPr txBox="1"/>
          <p:nvPr/>
        </p:nvSpPr>
        <p:spPr>
          <a:xfrm>
            <a:off x="3615946" y="43502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25251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E8999-FC3F-AB12-1682-08A6C0BD0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5A7A0-E5BF-75BC-042E-8EBAF3ADB28F}"/>
              </a:ext>
            </a:extLst>
          </p:cNvPr>
          <p:cNvSpPr>
            <a:spLocks noGrp="1"/>
          </p:cNvSpPr>
          <p:nvPr>
            <p:ph type="title"/>
          </p:nvPr>
        </p:nvSpPr>
        <p:spPr>
          <a:xfrm>
            <a:off x="2068302" y="1928955"/>
            <a:ext cx="8055396" cy="3450327"/>
          </a:xfrm>
        </p:spPr>
        <p:txBody>
          <a:bodyPr>
            <a:noAutofit/>
          </a:bodyPr>
          <a:lstStyle/>
          <a:p>
            <a:r>
              <a:rPr lang="ar-EG" sz="6000" b="0" dirty="0"/>
              <a:t>وَمِنَ ٱلَّيْلِ فَسَبِّحْهُ وَأَدْبَـٰرَ ٱلسُّجُودِ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90FC0D2-CB65-A0D8-78A8-7B29BEA7E82F}"/>
              </a:ext>
            </a:extLst>
          </p:cNvPr>
          <p:cNvSpPr txBox="1"/>
          <p:nvPr/>
        </p:nvSpPr>
        <p:spPr>
          <a:xfrm>
            <a:off x="1936368" y="4030891"/>
            <a:ext cx="8319264" cy="400110"/>
          </a:xfrm>
          <a:prstGeom prst="rect">
            <a:avLst/>
          </a:prstGeom>
          <a:noFill/>
        </p:spPr>
        <p:txBody>
          <a:bodyPr wrap="square">
            <a:spAutoFit/>
          </a:bodyPr>
          <a:lstStyle/>
          <a:p>
            <a:pPr algn="ctr" fontAlgn="base"/>
            <a:r>
              <a:rPr lang="en-US" sz="2000" dirty="0"/>
              <a:t>And glorify Him during part of the night1 and after the prayers.</a:t>
            </a:r>
          </a:p>
        </p:txBody>
      </p:sp>
      <p:sp>
        <p:nvSpPr>
          <p:cNvPr id="3" name="TextBox 2">
            <a:extLst>
              <a:ext uri="{FF2B5EF4-FFF2-40B4-BE49-F238E27FC236}">
                <a16:creationId xmlns:a16="http://schemas.microsoft.com/office/drawing/2014/main" id="{EDED19C4-0BC7-6885-A150-C4F58F7A5542}"/>
              </a:ext>
            </a:extLst>
          </p:cNvPr>
          <p:cNvSpPr txBox="1"/>
          <p:nvPr/>
        </p:nvSpPr>
        <p:spPr>
          <a:xfrm>
            <a:off x="1860867" y="35750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169193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E91F-F9DC-4DDA-EC36-70EE4A230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FADDD-4B5A-8797-BF13-A79843BEA1F4}"/>
              </a:ext>
            </a:extLst>
          </p:cNvPr>
          <p:cNvSpPr>
            <a:spLocks noGrp="1"/>
          </p:cNvSpPr>
          <p:nvPr>
            <p:ph type="title"/>
          </p:nvPr>
        </p:nvSpPr>
        <p:spPr>
          <a:xfrm>
            <a:off x="2068302" y="2054790"/>
            <a:ext cx="8055396" cy="3450327"/>
          </a:xfrm>
        </p:spPr>
        <p:txBody>
          <a:bodyPr>
            <a:noAutofit/>
          </a:bodyPr>
          <a:lstStyle/>
          <a:p>
            <a:r>
              <a:rPr lang="ar-EG" sz="6000" b="0" dirty="0"/>
              <a:t>وَٱسْتَمِعْ يَوْمَ يُنَادِ ٱلْمُنَادِ مِن مَّكَانٍۢ قَرِيبٍۢ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876842-5C34-CC61-EBF4-D279BB608BAF}"/>
              </a:ext>
            </a:extLst>
          </p:cNvPr>
          <p:cNvSpPr txBox="1"/>
          <p:nvPr/>
        </p:nvSpPr>
        <p:spPr>
          <a:xfrm>
            <a:off x="1936368" y="4566839"/>
            <a:ext cx="8319264" cy="400110"/>
          </a:xfrm>
          <a:prstGeom prst="rect">
            <a:avLst/>
          </a:prstGeom>
          <a:noFill/>
        </p:spPr>
        <p:txBody>
          <a:bodyPr wrap="square">
            <a:spAutoFit/>
          </a:bodyPr>
          <a:lstStyle/>
          <a:p>
            <a:pPr algn="ctr" fontAlgn="base"/>
            <a:r>
              <a:rPr lang="en-US" sz="2000" dirty="0"/>
              <a:t>And listen! On the Day the caller will call out from a near place,</a:t>
            </a:r>
          </a:p>
        </p:txBody>
      </p:sp>
      <p:sp>
        <p:nvSpPr>
          <p:cNvPr id="3" name="TextBox 2">
            <a:extLst>
              <a:ext uri="{FF2B5EF4-FFF2-40B4-BE49-F238E27FC236}">
                <a16:creationId xmlns:a16="http://schemas.microsoft.com/office/drawing/2014/main" id="{B7D69290-2CF5-8E33-2F2E-1586C4283475}"/>
              </a:ext>
            </a:extLst>
          </p:cNvPr>
          <p:cNvSpPr txBox="1"/>
          <p:nvPr/>
        </p:nvSpPr>
        <p:spPr>
          <a:xfrm>
            <a:off x="4931238" y="41455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004183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1979C-7F23-BA4C-535F-E1DE4D8F9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2626D-CAA0-F6D6-3F6E-C981D24F80D2}"/>
              </a:ext>
            </a:extLst>
          </p:cNvPr>
          <p:cNvSpPr>
            <a:spLocks noGrp="1"/>
          </p:cNvSpPr>
          <p:nvPr>
            <p:ph type="title"/>
          </p:nvPr>
        </p:nvSpPr>
        <p:spPr>
          <a:xfrm>
            <a:off x="2068302" y="2054790"/>
            <a:ext cx="8055396" cy="3450327"/>
          </a:xfrm>
        </p:spPr>
        <p:txBody>
          <a:bodyPr>
            <a:noAutofit/>
          </a:bodyPr>
          <a:lstStyle/>
          <a:p>
            <a:r>
              <a:rPr lang="ar-EG" sz="6000" b="0" dirty="0"/>
              <a:t>يَوْمَ يَسْمَعُونَ ٱلصَّيْحَةَ بِٱلْحَقِّ ۚ ذَٰلِكَ يَوْمُ ٱلْخُرُوجِ</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C7BD4B-FD23-0198-8C1D-E29C183BEB2A}"/>
              </a:ext>
            </a:extLst>
          </p:cNvPr>
          <p:cNvSpPr txBox="1"/>
          <p:nvPr/>
        </p:nvSpPr>
        <p:spPr>
          <a:xfrm>
            <a:off x="1936368" y="4682035"/>
            <a:ext cx="8319264" cy="707886"/>
          </a:xfrm>
          <a:prstGeom prst="rect">
            <a:avLst/>
          </a:prstGeom>
          <a:noFill/>
        </p:spPr>
        <p:txBody>
          <a:bodyPr wrap="square">
            <a:spAutoFit/>
          </a:bodyPr>
          <a:lstStyle/>
          <a:p>
            <a:pPr algn="ctr" fontAlgn="base"/>
            <a:r>
              <a:rPr lang="en-US" sz="2000" dirty="0"/>
              <a:t>the Day all will hear the ˹mighty˺ Blast in ˹all˺ truth,1 that will be the Day of emergence ˹from the graves˺.</a:t>
            </a:r>
          </a:p>
        </p:txBody>
      </p:sp>
      <p:sp>
        <p:nvSpPr>
          <p:cNvPr id="3" name="TextBox 2">
            <a:extLst>
              <a:ext uri="{FF2B5EF4-FFF2-40B4-BE49-F238E27FC236}">
                <a16:creationId xmlns:a16="http://schemas.microsoft.com/office/drawing/2014/main" id="{E6F6FABD-CDBB-598F-630D-85AFAFFF8BA4}"/>
              </a:ext>
            </a:extLst>
          </p:cNvPr>
          <p:cNvSpPr txBox="1"/>
          <p:nvPr/>
        </p:nvSpPr>
        <p:spPr>
          <a:xfrm>
            <a:off x="4142673" y="425906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45892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2914-81E0-8DA5-1897-F59A7867B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C273B-BD56-7AB8-8669-2F15CC0EBFA5}"/>
              </a:ext>
            </a:extLst>
          </p:cNvPr>
          <p:cNvSpPr>
            <a:spLocks noGrp="1"/>
          </p:cNvSpPr>
          <p:nvPr>
            <p:ph type="title"/>
          </p:nvPr>
        </p:nvSpPr>
        <p:spPr>
          <a:xfrm>
            <a:off x="2068302" y="2054790"/>
            <a:ext cx="8055396" cy="3450327"/>
          </a:xfrm>
        </p:spPr>
        <p:txBody>
          <a:bodyPr>
            <a:noAutofit/>
          </a:bodyPr>
          <a:lstStyle/>
          <a:p>
            <a:r>
              <a:rPr lang="ar-EG" sz="6000" b="0" dirty="0"/>
              <a:t>إِنَّا نَحْنُ نُحْىِۦ وَنُمِيتُ وَإِلَيْنَا ٱلْمَصِيرُ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BD8BE1-7CCC-5627-4E5A-EA718953D84D}"/>
              </a:ext>
            </a:extLst>
          </p:cNvPr>
          <p:cNvSpPr txBox="1"/>
          <p:nvPr/>
        </p:nvSpPr>
        <p:spPr>
          <a:xfrm>
            <a:off x="1936368" y="4566840"/>
            <a:ext cx="8319264" cy="400110"/>
          </a:xfrm>
          <a:prstGeom prst="rect">
            <a:avLst/>
          </a:prstGeom>
          <a:noFill/>
        </p:spPr>
        <p:txBody>
          <a:bodyPr wrap="square">
            <a:spAutoFit/>
          </a:bodyPr>
          <a:lstStyle/>
          <a:p>
            <a:pPr algn="ctr" fontAlgn="base"/>
            <a:r>
              <a:rPr lang="en-US" sz="2000" dirty="0"/>
              <a:t>It is certainly We Who give life and cause death. And to Us is the final return.</a:t>
            </a:r>
          </a:p>
        </p:txBody>
      </p:sp>
      <p:sp>
        <p:nvSpPr>
          <p:cNvPr id="3" name="TextBox 2">
            <a:extLst>
              <a:ext uri="{FF2B5EF4-FFF2-40B4-BE49-F238E27FC236}">
                <a16:creationId xmlns:a16="http://schemas.microsoft.com/office/drawing/2014/main" id="{B1E11056-1FEA-2284-2028-C3EC104DD8EB}"/>
              </a:ext>
            </a:extLst>
          </p:cNvPr>
          <p:cNvSpPr txBox="1"/>
          <p:nvPr/>
        </p:nvSpPr>
        <p:spPr>
          <a:xfrm>
            <a:off x="4662790" y="425906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9710350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3DD1-FBC0-151E-4A69-FD1739003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27F51-F156-2B82-5B19-D0F023A8E5B7}"/>
              </a:ext>
            </a:extLst>
          </p:cNvPr>
          <p:cNvSpPr>
            <a:spLocks noGrp="1"/>
          </p:cNvSpPr>
          <p:nvPr>
            <p:ph type="title"/>
          </p:nvPr>
        </p:nvSpPr>
        <p:spPr>
          <a:xfrm>
            <a:off x="2068302" y="2054790"/>
            <a:ext cx="8055396" cy="3450327"/>
          </a:xfrm>
        </p:spPr>
        <p:txBody>
          <a:bodyPr>
            <a:noAutofit/>
          </a:bodyPr>
          <a:lstStyle/>
          <a:p>
            <a:r>
              <a:rPr lang="ar-EG" sz="6000" b="0" dirty="0"/>
              <a:t>يَوْمَ تَشَقَّقُ ٱلْأَرْضُ عَنْهُمْ سِرَاعًۭا ۚ ذَٰلِكَ حَشْرٌ عَلَيْنَا يَسِيرٌۭ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1E63F6-692F-B7DC-1790-9CA7EFB4984A}"/>
              </a:ext>
            </a:extLst>
          </p:cNvPr>
          <p:cNvSpPr txBox="1"/>
          <p:nvPr/>
        </p:nvSpPr>
        <p:spPr>
          <a:xfrm>
            <a:off x="1936368" y="4648145"/>
            <a:ext cx="8319264" cy="707886"/>
          </a:xfrm>
          <a:prstGeom prst="rect">
            <a:avLst/>
          </a:prstGeom>
          <a:noFill/>
        </p:spPr>
        <p:txBody>
          <a:bodyPr wrap="square">
            <a:spAutoFit/>
          </a:bodyPr>
          <a:lstStyle/>
          <a:p>
            <a:pPr algn="ctr" fontAlgn="base"/>
            <a:r>
              <a:rPr lang="en-US" sz="2000" dirty="0"/>
              <a:t>˹Beware of˺ the Day the earth will split open, letting them rush forth. That will be an easy gathering for Us.</a:t>
            </a:r>
          </a:p>
        </p:txBody>
      </p:sp>
      <p:sp>
        <p:nvSpPr>
          <p:cNvPr id="3" name="TextBox 2">
            <a:extLst>
              <a:ext uri="{FF2B5EF4-FFF2-40B4-BE49-F238E27FC236}">
                <a16:creationId xmlns:a16="http://schemas.microsoft.com/office/drawing/2014/main" id="{D23D28CD-CC38-8063-EE4B-AC2C846AE3E6}"/>
              </a:ext>
            </a:extLst>
          </p:cNvPr>
          <p:cNvSpPr txBox="1"/>
          <p:nvPr/>
        </p:nvSpPr>
        <p:spPr>
          <a:xfrm>
            <a:off x="3169550" y="42790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09440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F10A-F013-40D4-F503-CE6F8EFC9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4B066-4746-DF92-75AB-5F13C823FE7E}"/>
              </a:ext>
            </a:extLst>
          </p:cNvPr>
          <p:cNvSpPr>
            <a:spLocks noGrp="1"/>
          </p:cNvSpPr>
          <p:nvPr>
            <p:ph type="title"/>
          </p:nvPr>
        </p:nvSpPr>
        <p:spPr>
          <a:xfrm>
            <a:off x="2068302" y="1878622"/>
            <a:ext cx="8055396" cy="3450327"/>
          </a:xfrm>
        </p:spPr>
        <p:txBody>
          <a:bodyPr>
            <a:noAutofit/>
          </a:bodyPr>
          <a:lstStyle/>
          <a:p>
            <a:r>
              <a:rPr lang="ar-EG" sz="6000" b="0" dirty="0"/>
              <a:t>نَّحْنُ أَعْلَمُ بِمَا يَقُولُونَ ۖ وَمَآ أَنتَ عَلَيْهِم بِجَبَّارٍۢ ۖ فَذَكِّرْ بِٱلْقُرْءَانِ مَن يَخَافُ وَعِيدِ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8C7354-5067-2A1E-B563-4B2B8AA7EAD7}"/>
              </a:ext>
            </a:extLst>
          </p:cNvPr>
          <p:cNvSpPr txBox="1"/>
          <p:nvPr/>
        </p:nvSpPr>
        <p:spPr>
          <a:xfrm>
            <a:off x="1936368" y="4821117"/>
            <a:ext cx="8319264" cy="1015663"/>
          </a:xfrm>
          <a:prstGeom prst="rect">
            <a:avLst/>
          </a:prstGeom>
          <a:noFill/>
        </p:spPr>
        <p:txBody>
          <a:bodyPr wrap="square">
            <a:spAutoFit/>
          </a:bodyPr>
          <a:lstStyle/>
          <a:p>
            <a:pPr algn="ctr" fontAlgn="base"/>
            <a:r>
              <a:rPr lang="en-US" sz="2000" dirty="0"/>
              <a:t>We know best what they say. And you ˹O Prophet˺ are not ˹there˺ to compel them ˹to believe˺. So remind with the Quran ˹only˺ those who fear My warning.</a:t>
            </a:r>
          </a:p>
        </p:txBody>
      </p:sp>
      <p:sp>
        <p:nvSpPr>
          <p:cNvPr id="3" name="TextBox 2">
            <a:extLst>
              <a:ext uri="{FF2B5EF4-FFF2-40B4-BE49-F238E27FC236}">
                <a16:creationId xmlns:a16="http://schemas.microsoft.com/office/drawing/2014/main" id="{6E9C688B-03B6-48DA-02B1-31869A144EA8}"/>
              </a:ext>
            </a:extLst>
          </p:cNvPr>
          <p:cNvSpPr txBox="1"/>
          <p:nvPr/>
        </p:nvSpPr>
        <p:spPr>
          <a:xfrm>
            <a:off x="4134284" y="43935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928835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5352288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F117-B757-37A9-3189-29CCD80F3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71732-B9E2-D192-2BE0-AC804A5D14D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الذاريات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9118392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2F1D-042C-C964-C6D0-493B03631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1C04A-9E35-386F-96C2-7F7C75909738}"/>
              </a:ext>
            </a:extLst>
          </p:cNvPr>
          <p:cNvSpPr>
            <a:spLocks noGrp="1"/>
          </p:cNvSpPr>
          <p:nvPr>
            <p:ph type="title"/>
          </p:nvPr>
        </p:nvSpPr>
        <p:spPr>
          <a:xfrm>
            <a:off x="1787687" y="1899666"/>
            <a:ext cx="8616626" cy="3450327"/>
          </a:xfrm>
        </p:spPr>
        <p:txBody>
          <a:bodyPr>
            <a:noAutofit/>
          </a:bodyPr>
          <a:lstStyle/>
          <a:p>
            <a:r>
              <a:rPr lang="ar-EG" sz="6000" b="0" dirty="0"/>
              <a:t>وَٱلذَّٰرِيَـٰتِ ذَرْوًۭا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8D549E-0185-03EE-F4A5-B0E413A2678C}"/>
              </a:ext>
            </a:extLst>
          </p:cNvPr>
          <p:cNvSpPr txBox="1"/>
          <p:nvPr/>
        </p:nvSpPr>
        <p:spPr>
          <a:xfrm>
            <a:off x="1936368" y="4100821"/>
            <a:ext cx="8319264" cy="400110"/>
          </a:xfrm>
          <a:prstGeom prst="rect">
            <a:avLst/>
          </a:prstGeom>
          <a:noFill/>
        </p:spPr>
        <p:txBody>
          <a:bodyPr wrap="square">
            <a:spAutoFit/>
          </a:bodyPr>
          <a:lstStyle/>
          <a:p>
            <a:pPr algn="ctr" fontAlgn="base"/>
            <a:r>
              <a:rPr lang="en-US" sz="2000" dirty="0"/>
              <a:t>By the winds scattering ˹dust˺,</a:t>
            </a:r>
          </a:p>
        </p:txBody>
      </p:sp>
      <p:sp>
        <p:nvSpPr>
          <p:cNvPr id="3" name="TextBox 2">
            <a:extLst>
              <a:ext uri="{FF2B5EF4-FFF2-40B4-BE49-F238E27FC236}">
                <a16:creationId xmlns:a16="http://schemas.microsoft.com/office/drawing/2014/main" id="{C27FF8CD-E4C8-B1B1-A243-DEDFA7078345}"/>
              </a:ext>
            </a:extLst>
          </p:cNvPr>
          <p:cNvSpPr txBox="1"/>
          <p:nvPr/>
        </p:nvSpPr>
        <p:spPr>
          <a:xfrm>
            <a:off x="3919110" y="37106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42782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7E85-70E0-3B49-B495-FE5122F20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B812E-9827-0BAA-5874-AB25E1508510}"/>
              </a:ext>
            </a:extLst>
          </p:cNvPr>
          <p:cNvSpPr>
            <a:spLocks noGrp="1"/>
          </p:cNvSpPr>
          <p:nvPr>
            <p:ph type="title"/>
          </p:nvPr>
        </p:nvSpPr>
        <p:spPr>
          <a:xfrm>
            <a:off x="1787687" y="1899666"/>
            <a:ext cx="8616626" cy="3450327"/>
          </a:xfrm>
        </p:spPr>
        <p:txBody>
          <a:bodyPr>
            <a:noAutofit/>
          </a:bodyPr>
          <a:lstStyle/>
          <a:p>
            <a:r>
              <a:rPr lang="ar-EG" sz="6000" b="0" dirty="0"/>
              <a:t>فَٱلْحَـٰمِلَـٰتِ وِقْرًۭا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AFDAEE-CA96-5D4E-C51C-0FB6F32306BB}"/>
              </a:ext>
            </a:extLst>
          </p:cNvPr>
          <p:cNvSpPr txBox="1"/>
          <p:nvPr/>
        </p:nvSpPr>
        <p:spPr>
          <a:xfrm>
            <a:off x="1936368" y="4100821"/>
            <a:ext cx="8319264" cy="400110"/>
          </a:xfrm>
          <a:prstGeom prst="rect">
            <a:avLst/>
          </a:prstGeom>
          <a:noFill/>
        </p:spPr>
        <p:txBody>
          <a:bodyPr wrap="square">
            <a:spAutoFit/>
          </a:bodyPr>
          <a:lstStyle/>
          <a:p>
            <a:pPr algn="ctr" fontAlgn="base"/>
            <a:r>
              <a:rPr lang="en-US" sz="2000" dirty="0"/>
              <a:t>and ˹the clouds˺ loaded with rain,</a:t>
            </a:r>
          </a:p>
        </p:txBody>
      </p:sp>
      <p:sp>
        <p:nvSpPr>
          <p:cNvPr id="3" name="TextBox 2">
            <a:extLst>
              <a:ext uri="{FF2B5EF4-FFF2-40B4-BE49-F238E27FC236}">
                <a16:creationId xmlns:a16="http://schemas.microsoft.com/office/drawing/2014/main" id="{A3300361-87B6-4B47-84AF-224A689F1EFD}"/>
              </a:ext>
            </a:extLst>
          </p:cNvPr>
          <p:cNvSpPr txBox="1"/>
          <p:nvPr/>
        </p:nvSpPr>
        <p:spPr>
          <a:xfrm>
            <a:off x="3893943" y="37106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799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CB3FB-A3D4-664D-F496-9FB56C806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5731F-AFBA-C446-C25B-AE947568C2F7}"/>
              </a:ext>
            </a:extLst>
          </p:cNvPr>
          <p:cNvSpPr>
            <a:spLocks noGrp="1"/>
          </p:cNvSpPr>
          <p:nvPr>
            <p:ph type="title"/>
          </p:nvPr>
        </p:nvSpPr>
        <p:spPr>
          <a:xfrm>
            <a:off x="1787687" y="1613264"/>
            <a:ext cx="8616626" cy="3450327"/>
          </a:xfrm>
        </p:spPr>
        <p:txBody>
          <a:bodyPr>
            <a:noAutofit/>
          </a:bodyPr>
          <a:lstStyle/>
          <a:p>
            <a:r>
              <a:rPr lang="ar-EG" sz="5400" b="0" dirty="0"/>
              <a:t>قُلْ مَا كُنتُ بِدْعًۭا مِّنَ ٱلرُّسُلِ وَمَآ أَدْرِى مَا يُفْعَلُ بِى وَلَا بِكُمْ ۖ إِنْ أَتَّبِعُ إِلَّا مَا يُوحَىٰٓ إِلَىَّ وَمَآ أَنَا۠ إِلَّا نَذِيرٌۭ مُّبِينٌۭ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783726-A9A0-5864-82C5-95CBEF7A5AE4}"/>
              </a:ext>
            </a:extLst>
          </p:cNvPr>
          <p:cNvSpPr txBox="1"/>
          <p:nvPr/>
        </p:nvSpPr>
        <p:spPr>
          <a:xfrm>
            <a:off x="1936368" y="4555759"/>
            <a:ext cx="8319264" cy="1015663"/>
          </a:xfrm>
          <a:prstGeom prst="rect">
            <a:avLst/>
          </a:prstGeom>
          <a:noFill/>
        </p:spPr>
        <p:txBody>
          <a:bodyPr wrap="square">
            <a:spAutoFit/>
          </a:bodyPr>
          <a:lstStyle/>
          <a:p>
            <a:pPr algn="ctr" fontAlgn="base"/>
            <a:r>
              <a:rPr lang="en-US" sz="2000" dirty="0"/>
              <a:t>Say, “I am not the first messenger ever sent, nor do I know what will happen to me or you. I only follow what is revealed to me. And I am only sent with a clear warning.”</a:t>
            </a:r>
          </a:p>
        </p:txBody>
      </p:sp>
      <p:sp>
        <p:nvSpPr>
          <p:cNvPr id="3" name="TextBox 2">
            <a:extLst>
              <a:ext uri="{FF2B5EF4-FFF2-40B4-BE49-F238E27FC236}">
                <a16:creationId xmlns:a16="http://schemas.microsoft.com/office/drawing/2014/main" id="{FF3E2789-2949-8C9E-9119-6CB4A6B94D7F}"/>
              </a:ext>
            </a:extLst>
          </p:cNvPr>
          <p:cNvSpPr txBox="1"/>
          <p:nvPr/>
        </p:nvSpPr>
        <p:spPr>
          <a:xfrm>
            <a:off x="3045495" y="41255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957752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A63E-4E0D-1D8B-FC51-30AE02E80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2E914-10FC-081B-21FA-08AABC39F176}"/>
              </a:ext>
            </a:extLst>
          </p:cNvPr>
          <p:cNvSpPr>
            <a:spLocks noGrp="1"/>
          </p:cNvSpPr>
          <p:nvPr>
            <p:ph type="title"/>
          </p:nvPr>
        </p:nvSpPr>
        <p:spPr>
          <a:xfrm>
            <a:off x="1787687" y="1899666"/>
            <a:ext cx="8616626" cy="3450327"/>
          </a:xfrm>
        </p:spPr>
        <p:txBody>
          <a:bodyPr>
            <a:noAutofit/>
          </a:bodyPr>
          <a:lstStyle/>
          <a:p>
            <a:r>
              <a:rPr lang="ar-EG" sz="6000" b="0" dirty="0"/>
              <a:t>فَٱلْجَـٰرِيَـٰتِ يُسْرًۭا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B3BBB5-E855-4BC7-94E2-4EAC0ABEE730}"/>
              </a:ext>
            </a:extLst>
          </p:cNvPr>
          <p:cNvSpPr txBox="1"/>
          <p:nvPr/>
        </p:nvSpPr>
        <p:spPr>
          <a:xfrm>
            <a:off x="1936368" y="4100821"/>
            <a:ext cx="8319264" cy="400110"/>
          </a:xfrm>
          <a:prstGeom prst="rect">
            <a:avLst/>
          </a:prstGeom>
          <a:noFill/>
        </p:spPr>
        <p:txBody>
          <a:bodyPr wrap="square">
            <a:spAutoFit/>
          </a:bodyPr>
          <a:lstStyle/>
          <a:p>
            <a:pPr algn="ctr" fontAlgn="base"/>
            <a:r>
              <a:rPr lang="en-US" sz="2000" dirty="0"/>
              <a:t>and ˹the ships˺ gliding with ease,</a:t>
            </a:r>
          </a:p>
        </p:txBody>
      </p:sp>
      <p:sp>
        <p:nvSpPr>
          <p:cNvPr id="3" name="TextBox 2">
            <a:extLst>
              <a:ext uri="{FF2B5EF4-FFF2-40B4-BE49-F238E27FC236}">
                <a16:creationId xmlns:a16="http://schemas.microsoft.com/office/drawing/2014/main" id="{C99ACB30-FA7E-B144-3932-5DFD85A5CF84}"/>
              </a:ext>
            </a:extLst>
          </p:cNvPr>
          <p:cNvSpPr txBox="1"/>
          <p:nvPr/>
        </p:nvSpPr>
        <p:spPr>
          <a:xfrm>
            <a:off x="3835220" y="36938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855344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D753-C37F-CAD8-3F45-7890A6549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5B624-0F60-3C4A-1F5E-79E8478EFF71}"/>
              </a:ext>
            </a:extLst>
          </p:cNvPr>
          <p:cNvSpPr>
            <a:spLocks noGrp="1"/>
          </p:cNvSpPr>
          <p:nvPr>
            <p:ph type="title"/>
          </p:nvPr>
        </p:nvSpPr>
        <p:spPr>
          <a:xfrm>
            <a:off x="1787687" y="1899666"/>
            <a:ext cx="8616626" cy="3450327"/>
          </a:xfrm>
        </p:spPr>
        <p:txBody>
          <a:bodyPr>
            <a:noAutofit/>
          </a:bodyPr>
          <a:lstStyle/>
          <a:p>
            <a:r>
              <a:rPr lang="ar-EG" sz="6000" b="0" dirty="0"/>
              <a:t>فَٱلْمُقَسِّمَـٰتِ أَمْرًا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663025-C713-2B24-E019-6D608EA1FDC8}"/>
              </a:ext>
            </a:extLst>
          </p:cNvPr>
          <p:cNvSpPr txBox="1"/>
          <p:nvPr/>
        </p:nvSpPr>
        <p:spPr>
          <a:xfrm>
            <a:off x="1936368" y="4018424"/>
            <a:ext cx="8319264" cy="400110"/>
          </a:xfrm>
          <a:prstGeom prst="rect">
            <a:avLst/>
          </a:prstGeom>
          <a:noFill/>
        </p:spPr>
        <p:txBody>
          <a:bodyPr wrap="square">
            <a:spAutoFit/>
          </a:bodyPr>
          <a:lstStyle/>
          <a:p>
            <a:pPr algn="ctr" fontAlgn="base"/>
            <a:r>
              <a:rPr lang="en-US" sz="2000" dirty="0"/>
              <a:t>and ˹the angels˺ administering affairs by ˹Allah’s˺ command!</a:t>
            </a:r>
          </a:p>
        </p:txBody>
      </p:sp>
      <p:sp>
        <p:nvSpPr>
          <p:cNvPr id="3" name="TextBox 2">
            <a:extLst>
              <a:ext uri="{FF2B5EF4-FFF2-40B4-BE49-F238E27FC236}">
                <a16:creationId xmlns:a16="http://schemas.microsoft.com/office/drawing/2014/main" id="{21A85A52-FABC-D274-4339-65D59F337B90}"/>
              </a:ext>
            </a:extLst>
          </p:cNvPr>
          <p:cNvSpPr txBox="1"/>
          <p:nvPr/>
        </p:nvSpPr>
        <p:spPr>
          <a:xfrm>
            <a:off x="3885554" y="37106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77065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16A3-AB82-627C-DEB9-15A88F92A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19469-EF34-2FC1-0378-4CAA90CAE456}"/>
              </a:ext>
            </a:extLst>
          </p:cNvPr>
          <p:cNvSpPr>
            <a:spLocks noGrp="1"/>
          </p:cNvSpPr>
          <p:nvPr>
            <p:ph type="title"/>
          </p:nvPr>
        </p:nvSpPr>
        <p:spPr>
          <a:xfrm>
            <a:off x="1787687" y="1899666"/>
            <a:ext cx="8616626" cy="3450327"/>
          </a:xfrm>
        </p:spPr>
        <p:txBody>
          <a:bodyPr>
            <a:noAutofit/>
          </a:bodyPr>
          <a:lstStyle/>
          <a:p>
            <a:r>
              <a:rPr lang="ar-EG" sz="6000" b="0" dirty="0"/>
              <a:t>إِنَّمَا تُوعَدُونَ لَصَادِقٌۭ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25A626-6670-BCEB-DD0A-2448B6B370A0}"/>
              </a:ext>
            </a:extLst>
          </p:cNvPr>
          <p:cNvSpPr txBox="1"/>
          <p:nvPr/>
        </p:nvSpPr>
        <p:spPr>
          <a:xfrm>
            <a:off x="1936368" y="4066294"/>
            <a:ext cx="8319264" cy="400110"/>
          </a:xfrm>
          <a:prstGeom prst="rect">
            <a:avLst/>
          </a:prstGeom>
          <a:noFill/>
        </p:spPr>
        <p:txBody>
          <a:bodyPr wrap="square">
            <a:spAutoFit/>
          </a:bodyPr>
          <a:lstStyle/>
          <a:p>
            <a:pPr algn="ctr" fontAlgn="base"/>
            <a:r>
              <a:rPr lang="en-US" sz="2000" dirty="0"/>
              <a:t>Indeed, what you are promised is true.</a:t>
            </a:r>
          </a:p>
        </p:txBody>
      </p:sp>
      <p:sp>
        <p:nvSpPr>
          <p:cNvPr id="3" name="TextBox 2">
            <a:extLst>
              <a:ext uri="{FF2B5EF4-FFF2-40B4-BE49-F238E27FC236}">
                <a16:creationId xmlns:a16="http://schemas.microsoft.com/office/drawing/2014/main" id="{215C849C-1993-4F5F-497F-0575E34B8C88}"/>
              </a:ext>
            </a:extLst>
          </p:cNvPr>
          <p:cNvSpPr txBox="1"/>
          <p:nvPr/>
        </p:nvSpPr>
        <p:spPr>
          <a:xfrm>
            <a:off x="3214435" y="37106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48601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2513-6457-D527-3764-629329CC2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61543-6541-04F2-251E-E3A73C3CFC78}"/>
              </a:ext>
            </a:extLst>
          </p:cNvPr>
          <p:cNvSpPr>
            <a:spLocks noGrp="1"/>
          </p:cNvSpPr>
          <p:nvPr>
            <p:ph type="title"/>
          </p:nvPr>
        </p:nvSpPr>
        <p:spPr>
          <a:xfrm>
            <a:off x="1787687" y="1899666"/>
            <a:ext cx="8616626" cy="3450327"/>
          </a:xfrm>
        </p:spPr>
        <p:txBody>
          <a:bodyPr>
            <a:noAutofit/>
          </a:bodyPr>
          <a:lstStyle/>
          <a:p>
            <a:r>
              <a:rPr lang="ar-EG" sz="6000" b="0" dirty="0"/>
              <a:t>وَإِنَّ ٱلدِّينَ لَوَٰقِعٌۭ</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7BF7BC-6B1D-ACF4-900C-C2B8B7DB777F}"/>
              </a:ext>
            </a:extLst>
          </p:cNvPr>
          <p:cNvSpPr txBox="1"/>
          <p:nvPr/>
        </p:nvSpPr>
        <p:spPr>
          <a:xfrm>
            <a:off x="1936368" y="4208907"/>
            <a:ext cx="8319264" cy="400110"/>
          </a:xfrm>
          <a:prstGeom prst="rect">
            <a:avLst/>
          </a:prstGeom>
          <a:noFill/>
        </p:spPr>
        <p:txBody>
          <a:bodyPr wrap="square">
            <a:spAutoFit/>
          </a:bodyPr>
          <a:lstStyle/>
          <a:p>
            <a:pPr algn="ctr" fontAlgn="base"/>
            <a:r>
              <a:rPr lang="en-US" sz="2000" dirty="0"/>
              <a:t>And the Judgment will certainly come to pass.</a:t>
            </a:r>
          </a:p>
        </p:txBody>
      </p:sp>
      <p:sp>
        <p:nvSpPr>
          <p:cNvPr id="3" name="TextBox 2">
            <a:extLst>
              <a:ext uri="{FF2B5EF4-FFF2-40B4-BE49-F238E27FC236}">
                <a16:creationId xmlns:a16="http://schemas.microsoft.com/office/drawing/2014/main" id="{645BA918-FB56-DBC0-AC44-A84C84F28796}"/>
              </a:ext>
            </a:extLst>
          </p:cNvPr>
          <p:cNvSpPr txBox="1"/>
          <p:nvPr/>
        </p:nvSpPr>
        <p:spPr>
          <a:xfrm>
            <a:off x="3885554" y="37813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5163358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0B042-E8C1-1293-0999-519551805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985B3-CF1A-5C9C-13CE-2B9C7AC6AF17}"/>
              </a:ext>
            </a:extLst>
          </p:cNvPr>
          <p:cNvSpPr>
            <a:spLocks noGrp="1"/>
          </p:cNvSpPr>
          <p:nvPr>
            <p:ph type="title"/>
          </p:nvPr>
        </p:nvSpPr>
        <p:spPr>
          <a:xfrm>
            <a:off x="1787687" y="1958389"/>
            <a:ext cx="8616626" cy="3450327"/>
          </a:xfrm>
        </p:spPr>
        <p:txBody>
          <a:bodyPr>
            <a:noAutofit/>
          </a:bodyPr>
          <a:lstStyle/>
          <a:p>
            <a:r>
              <a:rPr lang="ar-EG" sz="6000" b="0" dirty="0"/>
              <a:t>وَٱلسَّمَآءِ ذَاتِ ٱلْحُبُكِ</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F088C8-6A36-FABD-1BF8-8BB1CAD4B591}"/>
              </a:ext>
            </a:extLst>
          </p:cNvPr>
          <p:cNvSpPr txBox="1"/>
          <p:nvPr/>
        </p:nvSpPr>
        <p:spPr>
          <a:xfrm>
            <a:off x="1936368" y="4022519"/>
            <a:ext cx="8319264" cy="400110"/>
          </a:xfrm>
          <a:prstGeom prst="rect">
            <a:avLst/>
          </a:prstGeom>
          <a:noFill/>
        </p:spPr>
        <p:txBody>
          <a:bodyPr wrap="square">
            <a:spAutoFit/>
          </a:bodyPr>
          <a:lstStyle/>
          <a:p>
            <a:pPr algn="ctr" fontAlgn="base"/>
            <a:r>
              <a:rPr lang="en-US" sz="2000" dirty="0"/>
              <a:t>˹And˺ by the heavens in their </a:t>
            </a:r>
            <a:r>
              <a:rPr lang="en-US" sz="2000" dirty="0" err="1"/>
              <a:t>marvellous</a:t>
            </a:r>
            <a:r>
              <a:rPr lang="en-US" sz="2000" dirty="0"/>
              <a:t> design!1</a:t>
            </a:r>
          </a:p>
        </p:txBody>
      </p:sp>
      <p:sp>
        <p:nvSpPr>
          <p:cNvPr id="3" name="TextBox 2">
            <a:extLst>
              <a:ext uri="{FF2B5EF4-FFF2-40B4-BE49-F238E27FC236}">
                <a16:creationId xmlns:a16="http://schemas.microsoft.com/office/drawing/2014/main" id="{287AF1D2-9914-9D0A-9845-A7889E96F398}"/>
              </a:ext>
            </a:extLst>
          </p:cNvPr>
          <p:cNvSpPr txBox="1"/>
          <p:nvPr/>
        </p:nvSpPr>
        <p:spPr>
          <a:xfrm>
            <a:off x="3315103" y="3683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136637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B1DC-1BD0-044E-25FA-E2D9DE486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2F573-E17A-EB5C-4A94-7F97E7A80421}"/>
              </a:ext>
            </a:extLst>
          </p:cNvPr>
          <p:cNvSpPr>
            <a:spLocks noGrp="1"/>
          </p:cNvSpPr>
          <p:nvPr>
            <p:ph type="title"/>
          </p:nvPr>
        </p:nvSpPr>
        <p:spPr>
          <a:xfrm>
            <a:off x="1787687" y="1958389"/>
            <a:ext cx="8616626" cy="3450327"/>
          </a:xfrm>
        </p:spPr>
        <p:txBody>
          <a:bodyPr>
            <a:noAutofit/>
          </a:bodyPr>
          <a:lstStyle/>
          <a:p>
            <a:r>
              <a:rPr lang="ar-EG" sz="6000" b="0" dirty="0"/>
              <a:t>إِنَّكُمْ لَفِى قَوْلٍۢ مُّخْتَلِفٍۢ</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66FAA9-1B17-78CD-96CF-3F02804B460F}"/>
              </a:ext>
            </a:extLst>
          </p:cNvPr>
          <p:cNvSpPr txBox="1"/>
          <p:nvPr/>
        </p:nvSpPr>
        <p:spPr>
          <a:xfrm>
            <a:off x="1936368" y="4099857"/>
            <a:ext cx="8319264" cy="400110"/>
          </a:xfrm>
          <a:prstGeom prst="rect">
            <a:avLst/>
          </a:prstGeom>
          <a:noFill/>
        </p:spPr>
        <p:txBody>
          <a:bodyPr wrap="square">
            <a:spAutoFit/>
          </a:bodyPr>
          <a:lstStyle/>
          <a:p>
            <a:pPr algn="ctr" fontAlgn="base"/>
            <a:r>
              <a:rPr lang="en-US" sz="2000" dirty="0"/>
              <a:t>Surely you are ˹lost˺ in conflicting views ˹regarding the truth˺.1</a:t>
            </a:r>
          </a:p>
        </p:txBody>
      </p:sp>
      <p:sp>
        <p:nvSpPr>
          <p:cNvPr id="3" name="TextBox 2">
            <a:extLst>
              <a:ext uri="{FF2B5EF4-FFF2-40B4-BE49-F238E27FC236}">
                <a16:creationId xmlns:a16="http://schemas.microsoft.com/office/drawing/2014/main" id="{48F1F546-0C28-B7B1-890F-A39C967CDA6C}"/>
              </a:ext>
            </a:extLst>
          </p:cNvPr>
          <p:cNvSpPr txBox="1"/>
          <p:nvPr/>
        </p:nvSpPr>
        <p:spPr>
          <a:xfrm>
            <a:off x="3155712" y="3683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783858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6B6D1-3CB6-1DE6-0959-9784FAC6D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0EE42-511A-04A4-6877-46EA6543F5E7}"/>
              </a:ext>
            </a:extLst>
          </p:cNvPr>
          <p:cNvSpPr>
            <a:spLocks noGrp="1"/>
          </p:cNvSpPr>
          <p:nvPr>
            <p:ph type="title"/>
          </p:nvPr>
        </p:nvSpPr>
        <p:spPr>
          <a:xfrm>
            <a:off x="1787687" y="1958389"/>
            <a:ext cx="8616626" cy="3450327"/>
          </a:xfrm>
        </p:spPr>
        <p:txBody>
          <a:bodyPr>
            <a:noAutofit/>
          </a:bodyPr>
          <a:lstStyle/>
          <a:p>
            <a:r>
              <a:rPr lang="ar-EG" sz="6000" b="0" dirty="0"/>
              <a:t>يُؤْفَكُ عَنْهُ مَنْ أُفِكَ</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BAD1BC-9E4A-295E-A97B-E9CCBD920020}"/>
              </a:ext>
            </a:extLst>
          </p:cNvPr>
          <p:cNvSpPr txBox="1"/>
          <p:nvPr/>
        </p:nvSpPr>
        <p:spPr>
          <a:xfrm>
            <a:off x="1936368" y="3991329"/>
            <a:ext cx="8319264" cy="400110"/>
          </a:xfrm>
          <a:prstGeom prst="rect">
            <a:avLst/>
          </a:prstGeom>
          <a:noFill/>
        </p:spPr>
        <p:txBody>
          <a:bodyPr wrap="square">
            <a:spAutoFit/>
          </a:bodyPr>
          <a:lstStyle/>
          <a:p>
            <a:pPr algn="ctr" fontAlgn="base"/>
            <a:r>
              <a:rPr lang="en-US" sz="2000" dirty="0"/>
              <a:t>Only those ˹destined to be˺ deluded are turned away from it.1</a:t>
            </a:r>
          </a:p>
        </p:txBody>
      </p:sp>
      <p:sp>
        <p:nvSpPr>
          <p:cNvPr id="3" name="TextBox 2">
            <a:extLst>
              <a:ext uri="{FF2B5EF4-FFF2-40B4-BE49-F238E27FC236}">
                <a16:creationId xmlns:a16="http://schemas.microsoft.com/office/drawing/2014/main" id="{0E826DB6-D9CE-D572-7230-A1FBACCA137D}"/>
              </a:ext>
            </a:extLst>
          </p:cNvPr>
          <p:cNvSpPr txBox="1"/>
          <p:nvPr/>
        </p:nvSpPr>
        <p:spPr>
          <a:xfrm>
            <a:off x="3508050" y="3683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65687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D4301-8898-27CB-F3BA-ABA5FCD6A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90B64-8772-80BE-B726-567783BB778F}"/>
              </a:ext>
            </a:extLst>
          </p:cNvPr>
          <p:cNvSpPr>
            <a:spLocks noGrp="1"/>
          </p:cNvSpPr>
          <p:nvPr>
            <p:ph type="title"/>
          </p:nvPr>
        </p:nvSpPr>
        <p:spPr>
          <a:xfrm>
            <a:off x="1787687" y="1958389"/>
            <a:ext cx="8616626" cy="3450327"/>
          </a:xfrm>
        </p:spPr>
        <p:txBody>
          <a:bodyPr>
            <a:noAutofit/>
          </a:bodyPr>
          <a:lstStyle/>
          <a:p>
            <a:r>
              <a:rPr lang="ar-EG" sz="6000" b="0" dirty="0"/>
              <a:t>قُتِلَ ٱلْخَرَّٰصُونَ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D2BDB9-77FA-B2CC-280F-2ED964D033DB}"/>
              </a:ext>
            </a:extLst>
          </p:cNvPr>
          <p:cNvSpPr txBox="1"/>
          <p:nvPr/>
        </p:nvSpPr>
        <p:spPr>
          <a:xfrm>
            <a:off x="1936368" y="4060547"/>
            <a:ext cx="8319264" cy="400110"/>
          </a:xfrm>
          <a:prstGeom prst="rect">
            <a:avLst/>
          </a:prstGeom>
          <a:noFill/>
        </p:spPr>
        <p:txBody>
          <a:bodyPr wrap="square">
            <a:spAutoFit/>
          </a:bodyPr>
          <a:lstStyle/>
          <a:p>
            <a:pPr algn="ctr" fontAlgn="base"/>
            <a:r>
              <a:rPr lang="en-US" sz="2000" dirty="0"/>
              <a:t>Condemned are the liars—</a:t>
            </a:r>
          </a:p>
        </p:txBody>
      </p:sp>
      <p:sp>
        <p:nvSpPr>
          <p:cNvPr id="3" name="TextBox 2">
            <a:extLst>
              <a:ext uri="{FF2B5EF4-FFF2-40B4-BE49-F238E27FC236}">
                <a16:creationId xmlns:a16="http://schemas.microsoft.com/office/drawing/2014/main" id="{7FFDE628-3D26-6D88-5A27-96E6F8258270}"/>
              </a:ext>
            </a:extLst>
          </p:cNvPr>
          <p:cNvSpPr txBox="1"/>
          <p:nvPr/>
        </p:nvSpPr>
        <p:spPr>
          <a:xfrm>
            <a:off x="3818442" y="37527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833566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B1F8-D1A0-C762-AD36-0A0918955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8F95A-6214-9DA8-3D0B-5540838A1564}"/>
              </a:ext>
            </a:extLst>
          </p:cNvPr>
          <p:cNvSpPr>
            <a:spLocks noGrp="1"/>
          </p:cNvSpPr>
          <p:nvPr>
            <p:ph type="title"/>
          </p:nvPr>
        </p:nvSpPr>
        <p:spPr>
          <a:xfrm>
            <a:off x="1787687" y="1958389"/>
            <a:ext cx="8616626" cy="3450327"/>
          </a:xfrm>
        </p:spPr>
        <p:txBody>
          <a:bodyPr>
            <a:noAutofit/>
          </a:bodyPr>
          <a:lstStyle/>
          <a:p>
            <a:r>
              <a:rPr lang="ar-EG" sz="6000" b="0" dirty="0"/>
              <a:t>ٱلَّذِينَ هُمْ فِى غَمْرَةٍۢ سَاهُونَ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EF72CB-AD2F-F8F1-3CC2-6003AD055BBC}"/>
              </a:ext>
            </a:extLst>
          </p:cNvPr>
          <p:cNvSpPr txBox="1"/>
          <p:nvPr/>
        </p:nvSpPr>
        <p:spPr>
          <a:xfrm>
            <a:off x="1936368" y="4060547"/>
            <a:ext cx="8319264" cy="400110"/>
          </a:xfrm>
          <a:prstGeom prst="rect">
            <a:avLst/>
          </a:prstGeom>
          <a:noFill/>
        </p:spPr>
        <p:txBody>
          <a:bodyPr wrap="square">
            <a:spAutoFit/>
          </a:bodyPr>
          <a:lstStyle/>
          <a:p>
            <a:pPr algn="ctr" fontAlgn="base"/>
            <a:r>
              <a:rPr lang="en-US" sz="2000" dirty="0"/>
              <a:t>those who are ˹steeped˺ in ignorance, totally heedless.</a:t>
            </a:r>
          </a:p>
        </p:txBody>
      </p:sp>
      <p:sp>
        <p:nvSpPr>
          <p:cNvPr id="3" name="TextBox 2">
            <a:extLst>
              <a:ext uri="{FF2B5EF4-FFF2-40B4-BE49-F238E27FC236}">
                <a16:creationId xmlns:a16="http://schemas.microsoft.com/office/drawing/2014/main" id="{1A10AED0-D2BC-BC39-92C3-699D2C50A67F}"/>
              </a:ext>
            </a:extLst>
          </p:cNvPr>
          <p:cNvSpPr txBox="1"/>
          <p:nvPr/>
        </p:nvSpPr>
        <p:spPr>
          <a:xfrm>
            <a:off x="2534927" y="375277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824779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A18B-99D6-924E-1D13-3686604EC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C709E-3446-7046-C824-CD8BB7150071}"/>
              </a:ext>
            </a:extLst>
          </p:cNvPr>
          <p:cNvSpPr>
            <a:spLocks noGrp="1"/>
          </p:cNvSpPr>
          <p:nvPr>
            <p:ph type="title"/>
          </p:nvPr>
        </p:nvSpPr>
        <p:spPr>
          <a:xfrm>
            <a:off x="1787687" y="1958389"/>
            <a:ext cx="8616626" cy="3450327"/>
          </a:xfrm>
        </p:spPr>
        <p:txBody>
          <a:bodyPr>
            <a:noAutofit/>
          </a:bodyPr>
          <a:lstStyle/>
          <a:p>
            <a:r>
              <a:rPr lang="ar-EG" sz="6000" b="0" dirty="0"/>
              <a:t>يَسْـَٔلُونَ أَيَّانَ يَوْمُ ٱلدِّينِ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3C1F991-B62D-596D-7879-F9525D6C926B}"/>
              </a:ext>
            </a:extLst>
          </p:cNvPr>
          <p:cNvSpPr txBox="1"/>
          <p:nvPr/>
        </p:nvSpPr>
        <p:spPr>
          <a:xfrm>
            <a:off x="1936368" y="4060547"/>
            <a:ext cx="8319264" cy="400110"/>
          </a:xfrm>
          <a:prstGeom prst="rect">
            <a:avLst/>
          </a:prstGeom>
          <a:noFill/>
        </p:spPr>
        <p:txBody>
          <a:bodyPr wrap="square">
            <a:spAutoFit/>
          </a:bodyPr>
          <a:lstStyle/>
          <a:p>
            <a:pPr algn="ctr" fontAlgn="base"/>
            <a:r>
              <a:rPr lang="en-US" sz="2000" dirty="0"/>
              <a:t>They ask ˹mockingly˺, “When is this Day of Judgment?”</a:t>
            </a:r>
          </a:p>
        </p:txBody>
      </p:sp>
      <p:sp>
        <p:nvSpPr>
          <p:cNvPr id="3" name="TextBox 2">
            <a:extLst>
              <a:ext uri="{FF2B5EF4-FFF2-40B4-BE49-F238E27FC236}">
                <a16:creationId xmlns:a16="http://schemas.microsoft.com/office/drawing/2014/main" id="{27E5C53D-39AA-C283-8171-507FC5A22A75}"/>
              </a:ext>
            </a:extLst>
          </p:cNvPr>
          <p:cNvSpPr txBox="1"/>
          <p:nvPr/>
        </p:nvSpPr>
        <p:spPr>
          <a:xfrm>
            <a:off x="3046655" y="37527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5598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301E5-91CF-065B-0D8E-97C065B5C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078F0-3871-9590-CA4F-161E86D7E7D2}"/>
              </a:ext>
            </a:extLst>
          </p:cNvPr>
          <p:cNvSpPr>
            <a:spLocks noGrp="1"/>
          </p:cNvSpPr>
          <p:nvPr>
            <p:ph type="title"/>
          </p:nvPr>
        </p:nvSpPr>
        <p:spPr>
          <a:xfrm>
            <a:off x="1787687" y="1395150"/>
            <a:ext cx="8616626" cy="3450327"/>
          </a:xfrm>
        </p:spPr>
        <p:txBody>
          <a:bodyPr>
            <a:noAutofit/>
          </a:bodyPr>
          <a:lstStyle/>
          <a:p>
            <a:r>
              <a:rPr lang="ar-EG" sz="6000" b="0" dirty="0"/>
              <a:t>قُلْ أَرَءَيْتُمْ إِن كَانَ مِنْ عِندِ ٱللَّهِ وَكَفَرْتُم بِهِۦ وَشَهِدَ شَاهِدٌۭ مِّنۢ بَنِىٓ إِسْرَٰٓءِيلَ عَلَىٰ مِثْلِهِۦ فَـَٔامَنَ وَٱسْتَكْبَرْتُمْۖ إِنَّ ٱللَّهَ لَا يَهْدِى ٱلْقَوْمَ ٱلظَّـٰلِمِينَ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EBC6B2-8C68-BC78-7C4F-BBAD21013CB2}"/>
              </a:ext>
            </a:extLst>
          </p:cNvPr>
          <p:cNvSpPr txBox="1"/>
          <p:nvPr/>
        </p:nvSpPr>
        <p:spPr>
          <a:xfrm>
            <a:off x="1936368" y="4773872"/>
            <a:ext cx="8319264" cy="1323439"/>
          </a:xfrm>
          <a:prstGeom prst="rect">
            <a:avLst/>
          </a:prstGeom>
          <a:noFill/>
        </p:spPr>
        <p:txBody>
          <a:bodyPr wrap="square">
            <a:spAutoFit/>
          </a:bodyPr>
          <a:lstStyle/>
          <a:p>
            <a:pPr algn="ctr" fontAlgn="base"/>
            <a:r>
              <a:rPr lang="en-US" sz="2000" dirty="0"/>
              <a:t>Ask ˹them, O  Prophet˺, “Consider if this ˹Quran˺ is ˹truly˺ from Allah and you deny it, and a witness from the Children of Israel attests to it and then believes,1 whereas you act arrogantly. Surely Allah does not guide the wrongdoing people.”</a:t>
            </a:r>
          </a:p>
        </p:txBody>
      </p:sp>
      <p:sp>
        <p:nvSpPr>
          <p:cNvPr id="3" name="TextBox 2">
            <a:extLst>
              <a:ext uri="{FF2B5EF4-FFF2-40B4-BE49-F238E27FC236}">
                <a16:creationId xmlns:a16="http://schemas.microsoft.com/office/drawing/2014/main" id="{7C52A88F-C544-9FFC-F62D-129EE20FE0E2}"/>
              </a:ext>
            </a:extLst>
          </p:cNvPr>
          <p:cNvSpPr txBox="1"/>
          <p:nvPr/>
        </p:nvSpPr>
        <p:spPr>
          <a:xfrm>
            <a:off x="2139484" y="43940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1583220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9885-64CF-403D-5CF7-4E340A055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7EA44-AD7F-A90B-9E2D-E84392691EDB}"/>
              </a:ext>
            </a:extLst>
          </p:cNvPr>
          <p:cNvSpPr>
            <a:spLocks noGrp="1"/>
          </p:cNvSpPr>
          <p:nvPr>
            <p:ph type="title"/>
          </p:nvPr>
        </p:nvSpPr>
        <p:spPr>
          <a:xfrm>
            <a:off x="1787687" y="1958389"/>
            <a:ext cx="8616626" cy="3450327"/>
          </a:xfrm>
        </p:spPr>
        <p:txBody>
          <a:bodyPr>
            <a:noAutofit/>
          </a:bodyPr>
          <a:lstStyle/>
          <a:p>
            <a:r>
              <a:rPr lang="ar-EG" sz="6000" b="0" dirty="0"/>
              <a:t>يَوْمَ هُمْ عَلَى ٱلنَّارِ يُفْتَنُونَ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D2524A-DD78-B5C7-F93E-EC8644E2F14A}"/>
              </a:ext>
            </a:extLst>
          </p:cNvPr>
          <p:cNvSpPr txBox="1"/>
          <p:nvPr/>
        </p:nvSpPr>
        <p:spPr>
          <a:xfrm>
            <a:off x="1936368" y="4138798"/>
            <a:ext cx="8319264" cy="400110"/>
          </a:xfrm>
          <a:prstGeom prst="rect">
            <a:avLst/>
          </a:prstGeom>
          <a:noFill/>
        </p:spPr>
        <p:txBody>
          <a:bodyPr wrap="square">
            <a:spAutoFit/>
          </a:bodyPr>
          <a:lstStyle/>
          <a:p>
            <a:pPr algn="ctr" fontAlgn="base"/>
            <a:r>
              <a:rPr lang="en-US" sz="2000" dirty="0"/>
              <a:t>˹It is˺ the Day they will be tormented over the Fire.</a:t>
            </a:r>
          </a:p>
        </p:txBody>
      </p:sp>
      <p:sp>
        <p:nvSpPr>
          <p:cNvPr id="3" name="TextBox 2">
            <a:extLst>
              <a:ext uri="{FF2B5EF4-FFF2-40B4-BE49-F238E27FC236}">
                <a16:creationId xmlns:a16="http://schemas.microsoft.com/office/drawing/2014/main" id="{4118631A-E9F5-A4E5-ADDD-DBE30F0AB5CD}"/>
              </a:ext>
            </a:extLst>
          </p:cNvPr>
          <p:cNvSpPr txBox="1"/>
          <p:nvPr/>
        </p:nvSpPr>
        <p:spPr>
          <a:xfrm>
            <a:off x="2711095" y="376143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0574101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B5FB-BCE2-3CAB-4EBE-0D286B325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B2A9C-372E-115C-3348-79AA8F7230A3}"/>
              </a:ext>
            </a:extLst>
          </p:cNvPr>
          <p:cNvSpPr>
            <a:spLocks noGrp="1"/>
          </p:cNvSpPr>
          <p:nvPr>
            <p:ph type="title"/>
          </p:nvPr>
        </p:nvSpPr>
        <p:spPr>
          <a:xfrm>
            <a:off x="1787687" y="1991945"/>
            <a:ext cx="8616626" cy="3450327"/>
          </a:xfrm>
        </p:spPr>
        <p:txBody>
          <a:bodyPr>
            <a:noAutofit/>
          </a:bodyPr>
          <a:lstStyle/>
          <a:p>
            <a:r>
              <a:rPr lang="ar-EG" sz="6000" b="0" dirty="0"/>
              <a:t>ذُوقُوا۟ فِتْنَتَكُمْ هَـٰذَا ٱلَّذِى كُنتُم بِهِۦ تَسْتَعْجِلُونَ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D517D14-0E25-06C4-4417-E6AE6A139189}"/>
              </a:ext>
            </a:extLst>
          </p:cNvPr>
          <p:cNvSpPr txBox="1"/>
          <p:nvPr/>
        </p:nvSpPr>
        <p:spPr>
          <a:xfrm>
            <a:off x="1936368" y="4457580"/>
            <a:ext cx="8319264" cy="400110"/>
          </a:xfrm>
          <a:prstGeom prst="rect">
            <a:avLst/>
          </a:prstGeom>
          <a:noFill/>
        </p:spPr>
        <p:txBody>
          <a:bodyPr wrap="square">
            <a:spAutoFit/>
          </a:bodyPr>
          <a:lstStyle/>
          <a:p>
            <a:pPr algn="ctr" fontAlgn="base"/>
            <a:r>
              <a:rPr lang="en-US" sz="2000" dirty="0"/>
              <a:t>˹They will be told,˺ “Taste your torment! This is what you sought to hasten.”</a:t>
            </a:r>
          </a:p>
        </p:txBody>
      </p:sp>
      <p:sp>
        <p:nvSpPr>
          <p:cNvPr id="3" name="TextBox 2">
            <a:extLst>
              <a:ext uri="{FF2B5EF4-FFF2-40B4-BE49-F238E27FC236}">
                <a16:creationId xmlns:a16="http://schemas.microsoft.com/office/drawing/2014/main" id="{96D2827A-1ED6-B247-F45F-89A4DCF3C0D2}"/>
              </a:ext>
            </a:extLst>
          </p:cNvPr>
          <p:cNvSpPr txBox="1"/>
          <p:nvPr/>
        </p:nvSpPr>
        <p:spPr>
          <a:xfrm>
            <a:off x="4346949" y="41498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174870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4A2B-A39E-F0E4-E232-EC18F5886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0EBF8-FCB7-71DE-FD49-95F129A93CC9}"/>
              </a:ext>
            </a:extLst>
          </p:cNvPr>
          <p:cNvSpPr>
            <a:spLocks noGrp="1"/>
          </p:cNvSpPr>
          <p:nvPr>
            <p:ph type="title"/>
          </p:nvPr>
        </p:nvSpPr>
        <p:spPr>
          <a:xfrm>
            <a:off x="1787687" y="1991945"/>
            <a:ext cx="8616626" cy="3450327"/>
          </a:xfrm>
        </p:spPr>
        <p:txBody>
          <a:bodyPr>
            <a:noAutofit/>
          </a:bodyPr>
          <a:lstStyle/>
          <a:p>
            <a:r>
              <a:rPr lang="ar-EG" sz="6000" b="0" dirty="0"/>
              <a:t>إِنَّ ٱلْمُتَّقِينَ فِى جَنَّـٰتٍۢ وَعُيُونٍ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D665A1-C6CE-32C9-2030-CBA223356FD1}"/>
              </a:ext>
            </a:extLst>
          </p:cNvPr>
          <p:cNvSpPr txBox="1"/>
          <p:nvPr/>
        </p:nvSpPr>
        <p:spPr>
          <a:xfrm>
            <a:off x="1936368" y="4105243"/>
            <a:ext cx="8319264" cy="400110"/>
          </a:xfrm>
          <a:prstGeom prst="rect">
            <a:avLst/>
          </a:prstGeom>
          <a:noFill/>
        </p:spPr>
        <p:txBody>
          <a:bodyPr wrap="square">
            <a:spAutoFit/>
          </a:bodyPr>
          <a:lstStyle/>
          <a:p>
            <a:pPr algn="ctr" fontAlgn="base"/>
            <a:r>
              <a:rPr lang="en-US" sz="2000" dirty="0"/>
              <a:t>Indeed, the righteous will be amid Gardens and springs,</a:t>
            </a:r>
          </a:p>
        </p:txBody>
      </p:sp>
      <p:sp>
        <p:nvSpPr>
          <p:cNvPr id="3" name="TextBox 2">
            <a:extLst>
              <a:ext uri="{FF2B5EF4-FFF2-40B4-BE49-F238E27FC236}">
                <a16:creationId xmlns:a16="http://schemas.microsoft.com/office/drawing/2014/main" id="{920961BB-28AC-1C77-72C3-F8C025BD002D}"/>
              </a:ext>
            </a:extLst>
          </p:cNvPr>
          <p:cNvSpPr txBox="1"/>
          <p:nvPr/>
        </p:nvSpPr>
        <p:spPr>
          <a:xfrm>
            <a:off x="2316813" y="37974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64655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A253C-33AC-2238-4091-370EAD136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1B828-2163-923F-6CE2-ED1CC58BDD26}"/>
              </a:ext>
            </a:extLst>
          </p:cNvPr>
          <p:cNvSpPr>
            <a:spLocks noGrp="1"/>
          </p:cNvSpPr>
          <p:nvPr>
            <p:ph type="title"/>
          </p:nvPr>
        </p:nvSpPr>
        <p:spPr>
          <a:xfrm>
            <a:off x="1787687" y="1991945"/>
            <a:ext cx="8616626" cy="3450327"/>
          </a:xfrm>
        </p:spPr>
        <p:txBody>
          <a:bodyPr>
            <a:noAutofit/>
          </a:bodyPr>
          <a:lstStyle/>
          <a:p>
            <a:r>
              <a:rPr lang="ar-EG" sz="6000" b="0" dirty="0"/>
              <a:t>ءَاخِذِينَ مَآ ءَاتَىٰهُمْ رَبُّهُمْۚ إِنَّهُمْ كَانُوا۟ قَبْلَ ذَٰلِكَ 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7E5ECC-EF6C-B988-2264-A0FBD32B11EC}"/>
              </a:ext>
            </a:extLst>
          </p:cNvPr>
          <p:cNvSpPr txBox="1"/>
          <p:nvPr/>
        </p:nvSpPr>
        <p:spPr>
          <a:xfrm>
            <a:off x="1936368" y="4419814"/>
            <a:ext cx="8319264" cy="707886"/>
          </a:xfrm>
          <a:prstGeom prst="rect">
            <a:avLst/>
          </a:prstGeom>
          <a:noFill/>
        </p:spPr>
        <p:txBody>
          <a:bodyPr wrap="square">
            <a:spAutoFit/>
          </a:bodyPr>
          <a:lstStyle/>
          <a:p>
            <a:pPr algn="ctr" fontAlgn="base"/>
            <a:r>
              <a:rPr lang="en-US" sz="2000" dirty="0"/>
              <a:t>˹joyfully˺ receiving what their Lord will grant them. Before this ˹reward˺ they were truly good-doers ˹in the world˺:</a:t>
            </a:r>
          </a:p>
        </p:txBody>
      </p:sp>
      <p:sp>
        <p:nvSpPr>
          <p:cNvPr id="3" name="TextBox 2">
            <a:extLst>
              <a:ext uri="{FF2B5EF4-FFF2-40B4-BE49-F238E27FC236}">
                <a16:creationId xmlns:a16="http://schemas.microsoft.com/office/drawing/2014/main" id="{3919781C-3FDA-89CB-3D56-F7BAEE75B0F3}"/>
              </a:ext>
            </a:extLst>
          </p:cNvPr>
          <p:cNvSpPr txBox="1"/>
          <p:nvPr/>
        </p:nvSpPr>
        <p:spPr>
          <a:xfrm>
            <a:off x="3633884" y="4200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45208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39611-235E-B234-7844-163EE2FF2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DF142-4A7F-6347-1CC7-D3BA3AD1DA07}"/>
              </a:ext>
            </a:extLst>
          </p:cNvPr>
          <p:cNvSpPr>
            <a:spLocks noGrp="1"/>
          </p:cNvSpPr>
          <p:nvPr>
            <p:ph type="title"/>
          </p:nvPr>
        </p:nvSpPr>
        <p:spPr>
          <a:xfrm>
            <a:off x="1787687" y="1991945"/>
            <a:ext cx="8616626" cy="3450327"/>
          </a:xfrm>
        </p:spPr>
        <p:txBody>
          <a:bodyPr>
            <a:noAutofit/>
          </a:bodyPr>
          <a:lstStyle/>
          <a:p>
            <a:r>
              <a:rPr lang="ar-EG" sz="6000" b="0" dirty="0"/>
              <a:t>كَانُوا۟ قَلِيلًۭا مِّنَ ٱلَّيْلِ مَا يَهْجَعُونَ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333FD3-B944-D406-9153-03FD15A561A8}"/>
              </a:ext>
            </a:extLst>
          </p:cNvPr>
          <p:cNvSpPr txBox="1"/>
          <p:nvPr/>
        </p:nvSpPr>
        <p:spPr>
          <a:xfrm>
            <a:off x="1936368" y="4105243"/>
            <a:ext cx="8319264" cy="400110"/>
          </a:xfrm>
          <a:prstGeom prst="rect">
            <a:avLst/>
          </a:prstGeom>
          <a:noFill/>
        </p:spPr>
        <p:txBody>
          <a:bodyPr wrap="square">
            <a:spAutoFit/>
          </a:bodyPr>
          <a:lstStyle/>
          <a:p>
            <a:pPr algn="ctr" fontAlgn="base"/>
            <a:r>
              <a:rPr lang="en-US" sz="2000" dirty="0"/>
              <a:t>they used to sleep only little in the night,</a:t>
            </a:r>
          </a:p>
        </p:txBody>
      </p:sp>
      <p:sp>
        <p:nvSpPr>
          <p:cNvPr id="3" name="TextBox 2">
            <a:extLst>
              <a:ext uri="{FF2B5EF4-FFF2-40B4-BE49-F238E27FC236}">
                <a16:creationId xmlns:a16="http://schemas.microsoft.com/office/drawing/2014/main" id="{7AFAA748-2F83-5E0C-7CBE-7F54C4F7EF8C}"/>
              </a:ext>
            </a:extLst>
          </p:cNvPr>
          <p:cNvSpPr txBox="1"/>
          <p:nvPr/>
        </p:nvSpPr>
        <p:spPr>
          <a:xfrm>
            <a:off x="2031587" y="37974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8180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4BD8E-60AC-C68D-89BB-CF8D407CE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E34FB-9C9F-E329-3F78-6F5E05ED8CFA}"/>
              </a:ext>
            </a:extLst>
          </p:cNvPr>
          <p:cNvSpPr>
            <a:spLocks noGrp="1"/>
          </p:cNvSpPr>
          <p:nvPr>
            <p:ph type="title"/>
          </p:nvPr>
        </p:nvSpPr>
        <p:spPr>
          <a:xfrm>
            <a:off x="1787687" y="1991945"/>
            <a:ext cx="8616626" cy="3450327"/>
          </a:xfrm>
        </p:spPr>
        <p:txBody>
          <a:bodyPr>
            <a:noAutofit/>
          </a:bodyPr>
          <a:lstStyle/>
          <a:p>
            <a:r>
              <a:rPr lang="ar-EG" sz="6000" b="0" dirty="0"/>
              <a:t>وَبِٱلْأَسْحَارِ هُمْ يَسْتَغْفِرُونَ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6414A9-2A0D-AE28-548A-8581C14E89B6}"/>
              </a:ext>
            </a:extLst>
          </p:cNvPr>
          <p:cNvSpPr txBox="1"/>
          <p:nvPr/>
        </p:nvSpPr>
        <p:spPr>
          <a:xfrm>
            <a:off x="1936368" y="4105243"/>
            <a:ext cx="8319264" cy="400110"/>
          </a:xfrm>
          <a:prstGeom prst="rect">
            <a:avLst/>
          </a:prstGeom>
          <a:noFill/>
        </p:spPr>
        <p:txBody>
          <a:bodyPr wrap="square">
            <a:spAutoFit/>
          </a:bodyPr>
          <a:lstStyle/>
          <a:p>
            <a:pPr algn="ctr" fontAlgn="base"/>
            <a:r>
              <a:rPr lang="en-US" sz="2000" dirty="0"/>
              <a:t>and pray for forgiveness before dawn.1</a:t>
            </a:r>
          </a:p>
        </p:txBody>
      </p:sp>
      <p:sp>
        <p:nvSpPr>
          <p:cNvPr id="3" name="TextBox 2">
            <a:extLst>
              <a:ext uri="{FF2B5EF4-FFF2-40B4-BE49-F238E27FC236}">
                <a16:creationId xmlns:a16="http://schemas.microsoft.com/office/drawing/2014/main" id="{29F4AB60-0072-7A1A-75C0-3B6B94147ACA}"/>
              </a:ext>
            </a:extLst>
          </p:cNvPr>
          <p:cNvSpPr txBox="1"/>
          <p:nvPr/>
        </p:nvSpPr>
        <p:spPr>
          <a:xfrm>
            <a:off x="2652373" y="37974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12252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F162-6012-88C9-4EB2-E72457425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26BE4-06B9-B359-0B7A-A3C554132735}"/>
              </a:ext>
            </a:extLst>
          </p:cNvPr>
          <p:cNvSpPr>
            <a:spLocks noGrp="1"/>
          </p:cNvSpPr>
          <p:nvPr>
            <p:ph type="title"/>
          </p:nvPr>
        </p:nvSpPr>
        <p:spPr>
          <a:xfrm>
            <a:off x="1787687" y="1991945"/>
            <a:ext cx="8616626" cy="3450327"/>
          </a:xfrm>
        </p:spPr>
        <p:txBody>
          <a:bodyPr>
            <a:noAutofit/>
          </a:bodyPr>
          <a:lstStyle/>
          <a:p>
            <a:r>
              <a:rPr lang="ar-EG" sz="6000" b="0" dirty="0"/>
              <a:t>وَفِىٓ أَمْوَٰلِهِمْ حَقٌّۭ لِّلسَّآئِلِ وَٱلْمَحْرُومِ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315C95-8344-DFF6-A9C4-013185B2BD52}"/>
              </a:ext>
            </a:extLst>
          </p:cNvPr>
          <p:cNvSpPr txBox="1"/>
          <p:nvPr/>
        </p:nvSpPr>
        <p:spPr>
          <a:xfrm>
            <a:off x="1936368" y="4148062"/>
            <a:ext cx="8319264" cy="707886"/>
          </a:xfrm>
          <a:prstGeom prst="rect">
            <a:avLst/>
          </a:prstGeom>
          <a:noFill/>
        </p:spPr>
        <p:txBody>
          <a:bodyPr wrap="square">
            <a:spAutoFit/>
          </a:bodyPr>
          <a:lstStyle/>
          <a:p>
            <a:pPr algn="ctr" fontAlgn="base"/>
            <a:r>
              <a:rPr lang="en-US" sz="2000" dirty="0"/>
              <a:t>And in their wealth there was a rightful share ˹fulfilled˺ for the beggar and the poor.</a:t>
            </a:r>
          </a:p>
        </p:txBody>
      </p:sp>
      <p:sp>
        <p:nvSpPr>
          <p:cNvPr id="3" name="TextBox 2">
            <a:extLst>
              <a:ext uri="{FF2B5EF4-FFF2-40B4-BE49-F238E27FC236}">
                <a16:creationId xmlns:a16="http://schemas.microsoft.com/office/drawing/2014/main" id="{BDBC71B2-5B91-7CC4-E0A4-3ACF8E75C0D3}"/>
              </a:ext>
            </a:extLst>
          </p:cNvPr>
          <p:cNvSpPr txBox="1"/>
          <p:nvPr/>
        </p:nvSpPr>
        <p:spPr>
          <a:xfrm>
            <a:off x="1594199" y="38088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29711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8E327-555C-329C-2BCD-5F6D3E1F2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18FD6-70A7-174F-EF17-15718239ECB4}"/>
              </a:ext>
            </a:extLst>
          </p:cNvPr>
          <p:cNvSpPr>
            <a:spLocks noGrp="1"/>
          </p:cNvSpPr>
          <p:nvPr>
            <p:ph type="title"/>
          </p:nvPr>
        </p:nvSpPr>
        <p:spPr>
          <a:xfrm>
            <a:off x="1787687" y="1991945"/>
            <a:ext cx="8616626" cy="3450327"/>
          </a:xfrm>
        </p:spPr>
        <p:txBody>
          <a:bodyPr>
            <a:noAutofit/>
          </a:bodyPr>
          <a:lstStyle/>
          <a:p>
            <a:r>
              <a:rPr lang="ar-EG" sz="6000" b="0" dirty="0"/>
              <a:t>وَفِى ٱلْأَرْضِ ءَايَـٰتٌۭ لِّلْمُوقِنِينَ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6C271A-5413-1179-EA20-2FCD8DE35BF8}"/>
              </a:ext>
            </a:extLst>
          </p:cNvPr>
          <p:cNvSpPr txBox="1"/>
          <p:nvPr/>
        </p:nvSpPr>
        <p:spPr>
          <a:xfrm>
            <a:off x="1936368" y="4148062"/>
            <a:ext cx="8319264" cy="400110"/>
          </a:xfrm>
          <a:prstGeom prst="rect">
            <a:avLst/>
          </a:prstGeom>
          <a:noFill/>
        </p:spPr>
        <p:txBody>
          <a:bodyPr wrap="square">
            <a:spAutoFit/>
          </a:bodyPr>
          <a:lstStyle/>
          <a:p>
            <a:pPr algn="ctr" fontAlgn="base"/>
            <a:r>
              <a:rPr lang="en-US" sz="2000" dirty="0"/>
              <a:t>There are ˹countless˺ signs on earth for those with sure faith,</a:t>
            </a:r>
          </a:p>
        </p:txBody>
      </p:sp>
      <p:sp>
        <p:nvSpPr>
          <p:cNvPr id="3" name="TextBox 2">
            <a:extLst>
              <a:ext uri="{FF2B5EF4-FFF2-40B4-BE49-F238E27FC236}">
                <a16:creationId xmlns:a16="http://schemas.microsoft.com/office/drawing/2014/main" id="{E0394D30-08A8-1193-0464-412D66E818B7}"/>
              </a:ext>
            </a:extLst>
          </p:cNvPr>
          <p:cNvSpPr txBox="1"/>
          <p:nvPr/>
        </p:nvSpPr>
        <p:spPr>
          <a:xfrm>
            <a:off x="2298874" y="38402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736834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06A9-66E1-A2DE-3EC2-D3AC5F9CA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C4C82-2262-ABA9-627C-065FFFBF97CE}"/>
              </a:ext>
            </a:extLst>
          </p:cNvPr>
          <p:cNvSpPr>
            <a:spLocks noGrp="1"/>
          </p:cNvSpPr>
          <p:nvPr>
            <p:ph type="title"/>
          </p:nvPr>
        </p:nvSpPr>
        <p:spPr>
          <a:xfrm>
            <a:off x="1787687" y="1991945"/>
            <a:ext cx="8616626" cy="3450327"/>
          </a:xfrm>
        </p:spPr>
        <p:txBody>
          <a:bodyPr>
            <a:noAutofit/>
          </a:bodyPr>
          <a:lstStyle/>
          <a:p>
            <a:r>
              <a:rPr lang="ar-EG" sz="6000" b="0" dirty="0"/>
              <a:t>وَفِىٓ أَنفُسِكُمْ ۚ أَفَلَا تُبْصِرُونَ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B61031-1819-8593-8A2D-3A622F9B2F93}"/>
              </a:ext>
            </a:extLst>
          </p:cNvPr>
          <p:cNvSpPr txBox="1"/>
          <p:nvPr/>
        </p:nvSpPr>
        <p:spPr>
          <a:xfrm>
            <a:off x="1936368" y="4080950"/>
            <a:ext cx="8319264" cy="400110"/>
          </a:xfrm>
          <a:prstGeom prst="rect">
            <a:avLst/>
          </a:prstGeom>
          <a:noFill/>
        </p:spPr>
        <p:txBody>
          <a:bodyPr wrap="square">
            <a:spAutoFit/>
          </a:bodyPr>
          <a:lstStyle/>
          <a:p>
            <a:pPr algn="ctr" fontAlgn="base"/>
            <a:r>
              <a:rPr lang="en-US" sz="2000" dirty="0"/>
              <a:t>as there are within yourselves. Can you not see?</a:t>
            </a:r>
          </a:p>
        </p:txBody>
      </p:sp>
      <p:sp>
        <p:nvSpPr>
          <p:cNvPr id="3" name="TextBox 2">
            <a:extLst>
              <a:ext uri="{FF2B5EF4-FFF2-40B4-BE49-F238E27FC236}">
                <a16:creationId xmlns:a16="http://schemas.microsoft.com/office/drawing/2014/main" id="{9F67670F-06A0-12D8-1BFC-A28746AD7A6E}"/>
              </a:ext>
            </a:extLst>
          </p:cNvPr>
          <p:cNvSpPr txBox="1"/>
          <p:nvPr/>
        </p:nvSpPr>
        <p:spPr>
          <a:xfrm>
            <a:off x="2475043" y="38402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013759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75849-8F14-3761-4BCB-800D9E909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92983-D3C7-AED8-DDFC-8C7FFDBBAFE9}"/>
              </a:ext>
            </a:extLst>
          </p:cNvPr>
          <p:cNvSpPr>
            <a:spLocks noGrp="1"/>
          </p:cNvSpPr>
          <p:nvPr>
            <p:ph type="title"/>
          </p:nvPr>
        </p:nvSpPr>
        <p:spPr>
          <a:xfrm>
            <a:off x="1787687" y="1991945"/>
            <a:ext cx="8616626" cy="3450327"/>
          </a:xfrm>
        </p:spPr>
        <p:txBody>
          <a:bodyPr>
            <a:noAutofit/>
          </a:bodyPr>
          <a:lstStyle/>
          <a:p>
            <a:r>
              <a:rPr lang="ar-EG" sz="6000" b="0" dirty="0"/>
              <a:t>وَفِى ٱلسَّمَآءِ رِزْقُكُمْ وَمَا تُوعَدُونَ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4AE95B-BA38-5C45-047D-7784E6785DA7}"/>
              </a:ext>
            </a:extLst>
          </p:cNvPr>
          <p:cNvSpPr txBox="1"/>
          <p:nvPr/>
        </p:nvSpPr>
        <p:spPr>
          <a:xfrm>
            <a:off x="1936368" y="4080950"/>
            <a:ext cx="8319264" cy="400110"/>
          </a:xfrm>
          <a:prstGeom prst="rect">
            <a:avLst/>
          </a:prstGeom>
          <a:noFill/>
        </p:spPr>
        <p:txBody>
          <a:bodyPr wrap="square">
            <a:spAutoFit/>
          </a:bodyPr>
          <a:lstStyle/>
          <a:p>
            <a:pPr algn="ctr" fontAlgn="base"/>
            <a:r>
              <a:rPr lang="en-US" sz="2000" dirty="0"/>
              <a:t>In heaven is your sustenance and whatever you are promised.</a:t>
            </a:r>
          </a:p>
        </p:txBody>
      </p:sp>
      <p:sp>
        <p:nvSpPr>
          <p:cNvPr id="3" name="TextBox 2">
            <a:extLst>
              <a:ext uri="{FF2B5EF4-FFF2-40B4-BE49-F238E27FC236}">
                <a16:creationId xmlns:a16="http://schemas.microsoft.com/office/drawing/2014/main" id="{B6C40F31-033E-5A7B-2C5B-622AFB745F5B}"/>
              </a:ext>
            </a:extLst>
          </p:cNvPr>
          <p:cNvSpPr txBox="1"/>
          <p:nvPr/>
        </p:nvSpPr>
        <p:spPr>
          <a:xfrm>
            <a:off x="1829632" y="37731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4243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2F8B9-302E-78BA-F2B9-14873E1EB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D9848-245D-0B94-FDCF-1ACA2FC44ADF}"/>
              </a:ext>
            </a:extLst>
          </p:cNvPr>
          <p:cNvSpPr>
            <a:spLocks noGrp="1"/>
          </p:cNvSpPr>
          <p:nvPr>
            <p:ph type="title"/>
          </p:nvPr>
        </p:nvSpPr>
        <p:spPr>
          <a:xfrm>
            <a:off x="1787687" y="1630042"/>
            <a:ext cx="8616626" cy="3450327"/>
          </a:xfrm>
        </p:spPr>
        <p:txBody>
          <a:bodyPr>
            <a:noAutofit/>
          </a:bodyPr>
          <a:lstStyle/>
          <a:p>
            <a:r>
              <a:rPr lang="ar-EG" sz="6000" b="0" dirty="0"/>
              <a:t>وَقَالَ ٱلَّذِينَ كَفَرُوا۟ لِلَّذِينَ ءَامَنُوا۟ لَوْ كَانَ خَيْرًۭا مَّا سَبَقُونَآ إِلَيْهِ ۚ وَإِذْ لَمْ يَهْتَدُوا۟ بِهِۦ فَسَيَقُولُونَ هَـٰذَآ إِفْكٌۭ قَدِيمٌۭ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C9FC05-EAED-DA29-2A2A-FB34B59E0396}"/>
              </a:ext>
            </a:extLst>
          </p:cNvPr>
          <p:cNvSpPr txBox="1"/>
          <p:nvPr/>
        </p:nvSpPr>
        <p:spPr>
          <a:xfrm>
            <a:off x="1936368" y="4643073"/>
            <a:ext cx="8319264" cy="1015663"/>
          </a:xfrm>
          <a:prstGeom prst="rect">
            <a:avLst/>
          </a:prstGeom>
          <a:noFill/>
        </p:spPr>
        <p:txBody>
          <a:bodyPr wrap="square">
            <a:spAutoFit/>
          </a:bodyPr>
          <a:lstStyle/>
          <a:p>
            <a:pPr algn="ctr" fontAlgn="base"/>
            <a:r>
              <a:rPr lang="en-US" sz="2000" dirty="0"/>
              <a:t>The disbelievers say of the believers, “Had it been ˹something˺ good, they1 would not have beaten us to it.” Now since they reject its guidance, they will say, “˹This is˺ an ancient fabrication!”</a:t>
            </a:r>
          </a:p>
        </p:txBody>
      </p:sp>
      <p:sp>
        <p:nvSpPr>
          <p:cNvPr id="3" name="TextBox 2">
            <a:extLst>
              <a:ext uri="{FF2B5EF4-FFF2-40B4-BE49-F238E27FC236}">
                <a16:creationId xmlns:a16="http://schemas.microsoft.com/office/drawing/2014/main" id="{42C1B793-10F1-17C1-E93F-53E1E856AFF0}"/>
              </a:ext>
            </a:extLst>
          </p:cNvPr>
          <p:cNvSpPr txBox="1"/>
          <p:nvPr/>
        </p:nvSpPr>
        <p:spPr>
          <a:xfrm>
            <a:off x="1720035" y="433529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40325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6EB5-9442-155F-A2C2-F15071C17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ABFB2-EFE6-BD09-FCCA-05ADB7643A2C}"/>
              </a:ext>
            </a:extLst>
          </p:cNvPr>
          <p:cNvSpPr>
            <a:spLocks noGrp="1"/>
          </p:cNvSpPr>
          <p:nvPr>
            <p:ph type="title"/>
          </p:nvPr>
        </p:nvSpPr>
        <p:spPr>
          <a:xfrm>
            <a:off x="1787687" y="1991945"/>
            <a:ext cx="8616626" cy="3450327"/>
          </a:xfrm>
        </p:spPr>
        <p:txBody>
          <a:bodyPr>
            <a:noAutofit/>
          </a:bodyPr>
          <a:lstStyle/>
          <a:p>
            <a:r>
              <a:rPr lang="ar-EG" sz="6000" b="0" dirty="0"/>
              <a:t>فَوَرَبِّ ٱلسَّمَآءِ وَٱلْأَرْضِ إِنَّهُۥ لَحَقٌّۭ مِّثْلَ مَآ أَنَّكُمْ تَنطِقُونَ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675709-7985-F2D4-36A0-84BA6043989D}"/>
              </a:ext>
            </a:extLst>
          </p:cNvPr>
          <p:cNvSpPr txBox="1"/>
          <p:nvPr/>
        </p:nvSpPr>
        <p:spPr>
          <a:xfrm>
            <a:off x="1936368" y="4492010"/>
            <a:ext cx="8319264" cy="707886"/>
          </a:xfrm>
          <a:prstGeom prst="rect">
            <a:avLst/>
          </a:prstGeom>
          <a:noFill/>
        </p:spPr>
        <p:txBody>
          <a:bodyPr wrap="square">
            <a:spAutoFit/>
          </a:bodyPr>
          <a:lstStyle/>
          <a:p>
            <a:pPr algn="ctr" fontAlgn="base"/>
            <a:r>
              <a:rPr lang="en-US" sz="2000" dirty="0"/>
              <a:t>Then by the Lord of heaven and earth! ˹All˺ this is certainly as true as ˹the fact that˺ you can speak!</a:t>
            </a:r>
          </a:p>
        </p:txBody>
      </p:sp>
      <p:sp>
        <p:nvSpPr>
          <p:cNvPr id="3" name="TextBox 2">
            <a:extLst>
              <a:ext uri="{FF2B5EF4-FFF2-40B4-BE49-F238E27FC236}">
                <a16:creationId xmlns:a16="http://schemas.microsoft.com/office/drawing/2014/main" id="{BEB97706-D251-8D7A-4E41-5DB8882815C3}"/>
              </a:ext>
            </a:extLst>
          </p:cNvPr>
          <p:cNvSpPr txBox="1"/>
          <p:nvPr/>
        </p:nvSpPr>
        <p:spPr>
          <a:xfrm>
            <a:off x="3280927" y="41842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943782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C0A0-E28C-4290-33C4-8FCD78AB7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57B82-D582-2A0D-3438-8ECC188BF97F}"/>
              </a:ext>
            </a:extLst>
          </p:cNvPr>
          <p:cNvSpPr>
            <a:spLocks noGrp="1"/>
          </p:cNvSpPr>
          <p:nvPr>
            <p:ph type="title"/>
          </p:nvPr>
        </p:nvSpPr>
        <p:spPr>
          <a:xfrm>
            <a:off x="1787687" y="1991945"/>
            <a:ext cx="8616626" cy="3450327"/>
          </a:xfrm>
        </p:spPr>
        <p:txBody>
          <a:bodyPr>
            <a:noAutofit/>
          </a:bodyPr>
          <a:lstStyle/>
          <a:p>
            <a:r>
              <a:rPr lang="ar-EG" sz="6000" b="0" dirty="0"/>
              <a:t>هَلْ أَتَىٰكَ حَدِيثُ ضَيْفِ إِبْرَٰهِيمَ ٱلْمُكْرَمِينَ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A32DE5-45D6-17E1-9FEE-23F4D2F9BE13}"/>
              </a:ext>
            </a:extLst>
          </p:cNvPr>
          <p:cNvSpPr txBox="1"/>
          <p:nvPr/>
        </p:nvSpPr>
        <p:spPr>
          <a:xfrm>
            <a:off x="1936368" y="4501737"/>
            <a:ext cx="8319264" cy="400110"/>
          </a:xfrm>
          <a:prstGeom prst="rect">
            <a:avLst/>
          </a:prstGeom>
          <a:noFill/>
        </p:spPr>
        <p:txBody>
          <a:bodyPr wrap="square">
            <a:spAutoFit/>
          </a:bodyPr>
          <a:lstStyle/>
          <a:p>
            <a:pPr algn="ctr" fontAlgn="base"/>
            <a:r>
              <a:rPr lang="en-US" sz="2000" dirty="0"/>
              <a:t>Has the story of Abraham’s </a:t>
            </a:r>
            <a:r>
              <a:rPr lang="en-US" sz="2000" dirty="0" err="1"/>
              <a:t>honoured</a:t>
            </a:r>
            <a:r>
              <a:rPr lang="en-US" sz="2000" dirty="0"/>
              <a:t> guests reached you ˹O Prophet˺?</a:t>
            </a:r>
          </a:p>
        </p:txBody>
      </p:sp>
      <p:sp>
        <p:nvSpPr>
          <p:cNvPr id="3" name="TextBox 2">
            <a:extLst>
              <a:ext uri="{FF2B5EF4-FFF2-40B4-BE49-F238E27FC236}">
                <a16:creationId xmlns:a16="http://schemas.microsoft.com/office/drawing/2014/main" id="{482A6C62-71FB-57AA-71C1-7DF7C87AC9BB}"/>
              </a:ext>
            </a:extLst>
          </p:cNvPr>
          <p:cNvSpPr txBox="1"/>
          <p:nvPr/>
        </p:nvSpPr>
        <p:spPr>
          <a:xfrm>
            <a:off x="4472164" y="41842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9511554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E497-8929-059C-FA9D-44553377B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B5146-BD40-5E0E-2CCB-6D9EE60FDDA3}"/>
              </a:ext>
            </a:extLst>
          </p:cNvPr>
          <p:cNvSpPr>
            <a:spLocks noGrp="1"/>
          </p:cNvSpPr>
          <p:nvPr>
            <p:ph type="title"/>
          </p:nvPr>
        </p:nvSpPr>
        <p:spPr>
          <a:xfrm>
            <a:off x="1787687" y="1991945"/>
            <a:ext cx="8616626" cy="3450327"/>
          </a:xfrm>
        </p:spPr>
        <p:txBody>
          <a:bodyPr>
            <a:noAutofit/>
          </a:bodyPr>
          <a:lstStyle/>
          <a:p>
            <a:r>
              <a:rPr lang="ar-EG" sz="6000" b="0" dirty="0"/>
              <a:t>إِذْ دَخَلُوا۟ عَلَيْهِ فَقَالُوا۟ سَلَـٰمًۭاۖ قَالَ سَلَـٰمٌۭ قَوْمٌۭ مُّنكَرُونَ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103F65-0239-EFCE-BE67-CAA5E450B567}"/>
              </a:ext>
            </a:extLst>
          </p:cNvPr>
          <p:cNvSpPr txBox="1"/>
          <p:nvPr/>
        </p:nvSpPr>
        <p:spPr>
          <a:xfrm>
            <a:off x="1936368" y="4501737"/>
            <a:ext cx="8319264" cy="1015663"/>
          </a:xfrm>
          <a:prstGeom prst="rect">
            <a:avLst/>
          </a:prstGeom>
          <a:noFill/>
        </p:spPr>
        <p:txBody>
          <a:bodyPr wrap="square">
            <a:spAutoFit/>
          </a:bodyPr>
          <a:lstStyle/>
          <a:p>
            <a:pPr algn="ctr" fontAlgn="base"/>
            <a:r>
              <a:rPr lang="en-US" sz="2000" dirty="0"/>
              <a:t>˹Remember˺ when they entered his presence and greeted ˹him with˺, “Peace!” He replied, “Peace ˹be upon you˺!” ˹Then he said to himself,˺ “These people must be strangers!”</a:t>
            </a:r>
          </a:p>
        </p:txBody>
      </p:sp>
      <p:sp>
        <p:nvSpPr>
          <p:cNvPr id="3" name="TextBox 2">
            <a:extLst>
              <a:ext uri="{FF2B5EF4-FFF2-40B4-BE49-F238E27FC236}">
                <a16:creationId xmlns:a16="http://schemas.microsoft.com/office/drawing/2014/main" id="{7850AE89-A56E-2B75-0108-4CE5CAEC4440}"/>
              </a:ext>
            </a:extLst>
          </p:cNvPr>
          <p:cNvSpPr txBox="1"/>
          <p:nvPr/>
        </p:nvSpPr>
        <p:spPr>
          <a:xfrm>
            <a:off x="4128215" y="41939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6457475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BFE6C-CD94-F0CF-091A-E040928D0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A253A-A08F-8211-37CB-616078F50FD9}"/>
              </a:ext>
            </a:extLst>
          </p:cNvPr>
          <p:cNvSpPr>
            <a:spLocks noGrp="1"/>
          </p:cNvSpPr>
          <p:nvPr>
            <p:ph type="title"/>
          </p:nvPr>
        </p:nvSpPr>
        <p:spPr>
          <a:xfrm>
            <a:off x="1787687" y="1991945"/>
            <a:ext cx="8616626" cy="3450327"/>
          </a:xfrm>
        </p:spPr>
        <p:txBody>
          <a:bodyPr>
            <a:noAutofit/>
          </a:bodyPr>
          <a:lstStyle/>
          <a:p>
            <a:r>
              <a:rPr lang="ar-EG" sz="6000" b="0" dirty="0"/>
              <a:t>فَرَاغَ إِلَىٰٓ أَهْلِهِۦ فَجَآءَ بِعِجْلٍۢ سَمِينٍۢ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3A111F-4FE2-67A8-0F5E-50D52AAE5E00}"/>
              </a:ext>
            </a:extLst>
          </p:cNvPr>
          <p:cNvSpPr txBox="1"/>
          <p:nvPr/>
        </p:nvSpPr>
        <p:spPr>
          <a:xfrm>
            <a:off x="1936368" y="4115200"/>
            <a:ext cx="8319264" cy="400110"/>
          </a:xfrm>
          <a:prstGeom prst="rect">
            <a:avLst/>
          </a:prstGeom>
          <a:noFill/>
        </p:spPr>
        <p:txBody>
          <a:bodyPr wrap="square">
            <a:spAutoFit/>
          </a:bodyPr>
          <a:lstStyle/>
          <a:p>
            <a:pPr algn="ctr" fontAlgn="base"/>
            <a:r>
              <a:rPr lang="en-US" sz="2000" dirty="0"/>
              <a:t>Then he slipped off to his family and brought a fat ˹roasted˺ calf,1</a:t>
            </a:r>
          </a:p>
        </p:txBody>
      </p:sp>
      <p:sp>
        <p:nvSpPr>
          <p:cNvPr id="3" name="TextBox 2">
            <a:extLst>
              <a:ext uri="{FF2B5EF4-FFF2-40B4-BE49-F238E27FC236}">
                <a16:creationId xmlns:a16="http://schemas.microsoft.com/office/drawing/2014/main" id="{50799302-0AEA-59B3-5D0B-80D16A40A79F}"/>
              </a:ext>
            </a:extLst>
          </p:cNvPr>
          <p:cNvSpPr txBox="1"/>
          <p:nvPr/>
        </p:nvSpPr>
        <p:spPr>
          <a:xfrm>
            <a:off x="1854798" y="380742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702126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45941-77FC-600F-AE44-3CE92B133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6E7B3-5325-B292-81AB-76CBB3DA54C1}"/>
              </a:ext>
            </a:extLst>
          </p:cNvPr>
          <p:cNvSpPr>
            <a:spLocks noGrp="1"/>
          </p:cNvSpPr>
          <p:nvPr>
            <p:ph type="title"/>
          </p:nvPr>
        </p:nvSpPr>
        <p:spPr>
          <a:xfrm>
            <a:off x="1787687" y="1991945"/>
            <a:ext cx="8616626" cy="3450327"/>
          </a:xfrm>
        </p:spPr>
        <p:txBody>
          <a:bodyPr>
            <a:noAutofit/>
          </a:bodyPr>
          <a:lstStyle/>
          <a:p>
            <a:r>
              <a:rPr lang="ar-EG" sz="6000" b="0" dirty="0"/>
              <a:t>فَقَرَّبَهُۥٓ إِلَيْهِمْ قَالَ أَلَا تَأْكُلُونَ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9FF455-9DCB-D911-F281-B2B07FFE861B}"/>
              </a:ext>
            </a:extLst>
          </p:cNvPr>
          <p:cNvSpPr txBox="1"/>
          <p:nvPr/>
        </p:nvSpPr>
        <p:spPr>
          <a:xfrm>
            <a:off x="1936368" y="4115200"/>
            <a:ext cx="8319264" cy="400110"/>
          </a:xfrm>
          <a:prstGeom prst="rect">
            <a:avLst/>
          </a:prstGeom>
          <a:noFill/>
        </p:spPr>
        <p:txBody>
          <a:bodyPr wrap="square">
            <a:spAutoFit/>
          </a:bodyPr>
          <a:lstStyle/>
          <a:p>
            <a:pPr algn="ctr" fontAlgn="base"/>
            <a:r>
              <a:rPr lang="en-US" sz="2000" dirty="0"/>
              <a:t>and placed it before them, asking, “Will you not eat?”</a:t>
            </a:r>
          </a:p>
        </p:txBody>
      </p:sp>
      <p:sp>
        <p:nvSpPr>
          <p:cNvPr id="3" name="TextBox 2">
            <a:extLst>
              <a:ext uri="{FF2B5EF4-FFF2-40B4-BE49-F238E27FC236}">
                <a16:creationId xmlns:a16="http://schemas.microsoft.com/office/drawing/2014/main" id="{73BE8C72-2BA1-2DB2-1A83-5315E501EA28}"/>
              </a:ext>
            </a:extLst>
          </p:cNvPr>
          <p:cNvSpPr txBox="1"/>
          <p:nvPr/>
        </p:nvSpPr>
        <p:spPr>
          <a:xfrm>
            <a:off x="2593030" y="38074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6933333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3305-D9E8-6E3C-5527-BAFEF4CB5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0A8B7-3759-B8B6-5753-6572C2985C35}"/>
              </a:ext>
            </a:extLst>
          </p:cNvPr>
          <p:cNvSpPr>
            <a:spLocks noGrp="1"/>
          </p:cNvSpPr>
          <p:nvPr>
            <p:ph type="title"/>
          </p:nvPr>
        </p:nvSpPr>
        <p:spPr>
          <a:xfrm>
            <a:off x="1787687" y="1991945"/>
            <a:ext cx="8616626" cy="3450327"/>
          </a:xfrm>
        </p:spPr>
        <p:txBody>
          <a:bodyPr>
            <a:noAutofit/>
          </a:bodyPr>
          <a:lstStyle/>
          <a:p>
            <a:r>
              <a:rPr lang="ar-EG" sz="6000" b="0" dirty="0"/>
              <a:t>فَأَوْجَسَ مِنْهُمْ خِيفَةًۭ ۖ قَالُوا۟ لَا تَخَفْۖ وَبَشَّرُوهُ بِغُلَـٰمٍ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7F0A32-8057-4FD9-7F26-6C78408EBCA1}"/>
              </a:ext>
            </a:extLst>
          </p:cNvPr>
          <p:cNvSpPr txBox="1"/>
          <p:nvPr/>
        </p:nvSpPr>
        <p:spPr>
          <a:xfrm>
            <a:off x="1936368" y="4605669"/>
            <a:ext cx="8319264" cy="707886"/>
          </a:xfrm>
          <a:prstGeom prst="rect">
            <a:avLst/>
          </a:prstGeom>
          <a:noFill/>
        </p:spPr>
        <p:txBody>
          <a:bodyPr wrap="square">
            <a:spAutoFit/>
          </a:bodyPr>
          <a:lstStyle/>
          <a:p>
            <a:pPr algn="ctr" fontAlgn="base"/>
            <a:r>
              <a:rPr lang="en-US" sz="2000" dirty="0"/>
              <a:t>˹They did not eat,˺ so he grew fearful of them.1 They reassured ˹him˺, “Do not be afraid,” and gave him good news of a knowledgeable son.2</a:t>
            </a:r>
          </a:p>
        </p:txBody>
      </p:sp>
      <p:sp>
        <p:nvSpPr>
          <p:cNvPr id="3" name="TextBox 2">
            <a:extLst>
              <a:ext uri="{FF2B5EF4-FFF2-40B4-BE49-F238E27FC236}">
                <a16:creationId xmlns:a16="http://schemas.microsoft.com/office/drawing/2014/main" id="{37624CB9-36A9-48D3-C13F-0FA1955A2E80}"/>
              </a:ext>
            </a:extLst>
          </p:cNvPr>
          <p:cNvSpPr txBox="1"/>
          <p:nvPr/>
        </p:nvSpPr>
        <p:spPr>
          <a:xfrm>
            <a:off x="3431929" y="43152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320024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7918-97A8-B2D1-AB3C-CE8A5B5E8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2A5E4-7F32-DA54-9E50-2AF2D5A75A1D}"/>
              </a:ext>
            </a:extLst>
          </p:cNvPr>
          <p:cNvSpPr>
            <a:spLocks noGrp="1"/>
          </p:cNvSpPr>
          <p:nvPr>
            <p:ph type="title"/>
          </p:nvPr>
        </p:nvSpPr>
        <p:spPr>
          <a:xfrm>
            <a:off x="1787687" y="1991945"/>
            <a:ext cx="8616626" cy="3450327"/>
          </a:xfrm>
        </p:spPr>
        <p:txBody>
          <a:bodyPr>
            <a:noAutofit/>
          </a:bodyPr>
          <a:lstStyle/>
          <a:p>
            <a:r>
              <a:rPr lang="ar-EG" sz="6000" b="0" dirty="0"/>
              <a:t>فَأَقْبَلَتِ ٱمْرَأَتُهُۥ فِى صَرَّةٍۢ فَصَكَّتْ وَجْهَهَا وَقَالَتْ عَجُوزٌ عَقِيمٌۭ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8317B7-B7E8-D849-2E7A-7542B06A9CD8}"/>
              </a:ext>
            </a:extLst>
          </p:cNvPr>
          <p:cNvSpPr txBox="1"/>
          <p:nvPr/>
        </p:nvSpPr>
        <p:spPr>
          <a:xfrm>
            <a:off x="1936368" y="4583826"/>
            <a:ext cx="8319264" cy="707886"/>
          </a:xfrm>
          <a:prstGeom prst="rect">
            <a:avLst/>
          </a:prstGeom>
          <a:noFill/>
        </p:spPr>
        <p:txBody>
          <a:bodyPr wrap="square">
            <a:spAutoFit/>
          </a:bodyPr>
          <a:lstStyle/>
          <a:p>
            <a:pPr algn="ctr" fontAlgn="base"/>
            <a:r>
              <a:rPr lang="en-US" sz="2000" dirty="0"/>
              <a:t>Then his wife came forward with a cry, clasping her forehead ˹in astonishment˺, exclaiming, “˹A baby from˺ a barren, old woman!”</a:t>
            </a:r>
          </a:p>
        </p:txBody>
      </p:sp>
      <p:sp>
        <p:nvSpPr>
          <p:cNvPr id="3" name="TextBox 2">
            <a:extLst>
              <a:ext uri="{FF2B5EF4-FFF2-40B4-BE49-F238E27FC236}">
                <a16:creationId xmlns:a16="http://schemas.microsoft.com/office/drawing/2014/main" id="{94EE31B9-A1DC-50EC-94E2-AA77C2BB940D}"/>
              </a:ext>
            </a:extLst>
          </p:cNvPr>
          <p:cNvSpPr txBox="1"/>
          <p:nvPr/>
        </p:nvSpPr>
        <p:spPr>
          <a:xfrm>
            <a:off x="2559474" y="42978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8002796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65AA-B7E5-0953-01EC-B8CD6286C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1FCCA-BAEC-67C5-79DE-C3D4BB0DB760}"/>
              </a:ext>
            </a:extLst>
          </p:cNvPr>
          <p:cNvSpPr>
            <a:spLocks noGrp="1"/>
          </p:cNvSpPr>
          <p:nvPr>
            <p:ph type="title"/>
          </p:nvPr>
        </p:nvSpPr>
        <p:spPr>
          <a:xfrm>
            <a:off x="1787687" y="1991945"/>
            <a:ext cx="8616626" cy="3450327"/>
          </a:xfrm>
        </p:spPr>
        <p:txBody>
          <a:bodyPr>
            <a:noAutofit/>
          </a:bodyPr>
          <a:lstStyle/>
          <a:p>
            <a:r>
              <a:rPr lang="ar-EG" sz="6000" b="0" dirty="0"/>
              <a:t>قَالُوا۟ كَذَٰلِكِ قَالَ رَبُّكِۖ إِنَّهُۥ هُوَ ٱلْحَكِيمُ ٱلْعَلِيمُ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D42D39-128A-0480-3D84-963078923C16}"/>
              </a:ext>
            </a:extLst>
          </p:cNvPr>
          <p:cNvSpPr txBox="1"/>
          <p:nvPr/>
        </p:nvSpPr>
        <p:spPr>
          <a:xfrm>
            <a:off x="1936368" y="4583826"/>
            <a:ext cx="8319264" cy="707886"/>
          </a:xfrm>
          <a:prstGeom prst="rect">
            <a:avLst/>
          </a:prstGeom>
          <a:noFill/>
        </p:spPr>
        <p:txBody>
          <a:bodyPr wrap="square">
            <a:spAutoFit/>
          </a:bodyPr>
          <a:lstStyle/>
          <a:p>
            <a:pPr algn="ctr" fontAlgn="base"/>
            <a:r>
              <a:rPr lang="en-US" sz="2000" dirty="0"/>
              <a:t>They replied, “Such has your Lord decreed. He is truly the All-Wise, All-Knowing.”</a:t>
            </a:r>
          </a:p>
        </p:txBody>
      </p:sp>
      <p:sp>
        <p:nvSpPr>
          <p:cNvPr id="3" name="TextBox 2">
            <a:extLst>
              <a:ext uri="{FF2B5EF4-FFF2-40B4-BE49-F238E27FC236}">
                <a16:creationId xmlns:a16="http://schemas.microsoft.com/office/drawing/2014/main" id="{5E184F24-DC7B-5312-2C69-A48E7E4E8000}"/>
              </a:ext>
            </a:extLst>
          </p:cNvPr>
          <p:cNvSpPr txBox="1"/>
          <p:nvPr/>
        </p:nvSpPr>
        <p:spPr>
          <a:xfrm>
            <a:off x="4925169" y="42760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5528042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63485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9F4E1-1241-0C32-BB22-2F5572ADB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23B26-B0E6-F8BF-64C1-07DFBDAFB555}"/>
              </a:ext>
            </a:extLst>
          </p:cNvPr>
          <p:cNvSpPr>
            <a:spLocks noGrp="1"/>
          </p:cNvSpPr>
          <p:nvPr>
            <p:ph type="title"/>
          </p:nvPr>
        </p:nvSpPr>
        <p:spPr>
          <a:xfrm>
            <a:off x="1787687" y="1655208"/>
            <a:ext cx="8616626" cy="3450327"/>
          </a:xfrm>
        </p:spPr>
        <p:txBody>
          <a:bodyPr>
            <a:noAutofit/>
          </a:bodyPr>
          <a:lstStyle/>
          <a:p>
            <a:r>
              <a:rPr lang="ar-EG" sz="6000" b="0" dirty="0"/>
              <a:t>وَمِن قَبْلِهِۦ كِتَـٰبُ مُوسَىٰٓ إِمَامًۭا وَرَحْمَةًۭ ۚ وَهَـٰذَا كِتَـٰبٌۭ مُّصَدِّقٌۭ لِّسَانًا عَرَبِيًّۭا لِّيُنذِرَ ٱلَّذِينَ ظَلَمُوا۟ وَبُشْرَىٰ لِلْمُحْسِنِينَ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111BFC-1228-9423-FB58-E4E153D9D1AF}"/>
              </a:ext>
            </a:extLst>
          </p:cNvPr>
          <p:cNvSpPr txBox="1"/>
          <p:nvPr/>
        </p:nvSpPr>
        <p:spPr>
          <a:xfrm>
            <a:off x="1936368" y="4945076"/>
            <a:ext cx="8319264" cy="1015663"/>
          </a:xfrm>
          <a:prstGeom prst="rect">
            <a:avLst/>
          </a:prstGeom>
          <a:noFill/>
        </p:spPr>
        <p:txBody>
          <a:bodyPr wrap="square">
            <a:spAutoFit/>
          </a:bodyPr>
          <a:lstStyle/>
          <a:p>
            <a:pPr algn="ctr" fontAlgn="base"/>
            <a:r>
              <a:rPr lang="en-US" sz="2000" dirty="0"/>
              <a:t>And before this ˹Quran˺ the Book of Moses was ˹revealed as˺ a guide and mercy. And this Book is a confirmation, in the Arabic tongue, to warn those who do wrong, and as good news to those who do good.</a:t>
            </a:r>
          </a:p>
        </p:txBody>
      </p:sp>
      <p:sp>
        <p:nvSpPr>
          <p:cNvPr id="3" name="TextBox 2">
            <a:extLst>
              <a:ext uri="{FF2B5EF4-FFF2-40B4-BE49-F238E27FC236}">
                <a16:creationId xmlns:a16="http://schemas.microsoft.com/office/drawing/2014/main" id="{93B7FB7D-7671-3B29-4FBB-A44F1946748D}"/>
              </a:ext>
            </a:extLst>
          </p:cNvPr>
          <p:cNvSpPr txBox="1"/>
          <p:nvPr/>
        </p:nvSpPr>
        <p:spPr>
          <a:xfrm>
            <a:off x="4446456" y="46915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261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4E62A-2252-6B86-1357-EBA525DEA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7D4E6-D2D7-85B2-5594-C152DBD6B52C}"/>
              </a:ext>
            </a:extLst>
          </p:cNvPr>
          <p:cNvSpPr>
            <a:spLocks noGrp="1"/>
          </p:cNvSpPr>
          <p:nvPr>
            <p:ph type="title"/>
          </p:nvPr>
        </p:nvSpPr>
        <p:spPr>
          <a:xfrm>
            <a:off x="1787687" y="1881711"/>
            <a:ext cx="8616626" cy="3450327"/>
          </a:xfrm>
        </p:spPr>
        <p:txBody>
          <a:bodyPr>
            <a:noAutofit/>
          </a:bodyPr>
          <a:lstStyle/>
          <a:p>
            <a:r>
              <a:rPr lang="ar-EG" sz="6000" b="0" dirty="0"/>
              <a:t>إِنَّ ٱلَّذِينَ قَالُوا۟ رَبُّنَا ٱللَّهُ ثُمَّ ٱسْتَقَـٰمُوا۟ فَلَا خَوْفٌ عَلَيْهِمْ وَلَا هُمْ يَحْزَنُونَ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7A1FB1-F8C1-26AC-64F8-277B524AF476}"/>
              </a:ext>
            </a:extLst>
          </p:cNvPr>
          <p:cNvSpPr txBox="1"/>
          <p:nvPr/>
        </p:nvSpPr>
        <p:spPr>
          <a:xfrm>
            <a:off x="1936368" y="4370197"/>
            <a:ext cx="8319264" cy="707886"/>
          </a:xfrm>
          <a:prstGeom prst="rect">
            <a:avLst/>
          </a:prstGeom>
          <a:noFill/>
        </p:spPr>
        <p:txBody>
          <a:bodyPr wrap="square">
            <a:spAutoFit/>
          </a:bodyPr>
          <a:lstStyle/>
          <a:p>
            <a:pPr algn="ctr" fontAlgn="base"/>
            <a:r>
              <a:rPr lang="en-US" sz="2000" dirty="0"/>
              <a:t>Surely those who say, “Our Lord is Allah,” and then remain steadfast—there will be no fear for them, nor will they grieve.</a:t>
            </a:r>
          </a:p>
        </p:txBody>
      </p:sp>
      <p:sp>
        <p:nvSpPr>
          <p:cNvPr id="3" name="TextBox 2">
            <a:extLst>
              <a:ext uri="{FF2B5EF4-FFF2-40B4-BE49-F238E27FC236}">
                <a16:creationId xmlns:a16="http://schemas.microsoft.com/office/drawing/2014/main" id="{86B79ECE-F2E0-CAEE-87B5-160F9A43663C}"/>
              </a:ext>
            </a:extLst>
          </p:cNvPr>
          <p:cNvSpPr txBox="1"/>
          <p:nvPr/>
        </p:nvSpPr>
        <p:spPr>
          <a:xfrm>
            <a:off x="1821243" y="406242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81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FBA3C-5E45-70F6-7CAD-A8A0F06AE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06992-4179-DE1C-412A-7FFCBEFE881A}"/>
              </a:ext>
            </a:extLst>
          </p:cNvPr>
          <p:cNvSpPr>
            <a:spLocks noGrp="1"/>
          </p:cNvSpPr>
          <p:nvPr>
            <p:ph type="title"/>
          </p:nvPr>
        </p:nvSpPr>
        <p:spPr>
          <a:xfrm>
            <a:off x="1787687" y="1923656"/>
            <a:ext cx="8616626" cy="3450327"/>
          </a:xfrm>
        </p:spPr>
        <p:txBody>
          <a:bodyPr>
            <a:noAutofit/>
          </a:bodyPr>
          <a:lstStyle/>
          <a:p>
            <a:r>
              <a:rPr lang="ar-EG" sz="6000" b="0" dirty="0"/>
              <a:t>أُو۟لَـٰٓئِكَ أَصْحَـٰبُ ٱلْجَنَّةِ خَـٰلِدِينَ فِيهَا جَزَآءًۢ بِمَا كَانُوا۟ يَعْمَلُونَ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7373D0-1487-299C-DD60-C650678F757B}"/>
              </a:ext>
            </a:extLst>
          </p:cNvPr>
          <p:cNvSpPr txBox="1"/>
          <p:nvPr/>
        </p:nvSpPr>
        <p:spPr>
          <a:xfrm>
            <a:off x="1936368" y="4412142"/>
            <a:ext cx="8319264" cy="707886"/>
          </a:xfrm>
          <a:prstGeom prst="rect">
            <a:avLst/>
          </a:prstGeom>
          <a:noFill/>
        </p:spPr>
        <p:txBody>
          <a:bodyPr wrap="square">
            <a:spAutoFit/>
          </a:bodyPr>
          <a:lstStyle/>
          <a:p>
            <a:pPr algn="ctr" fontAlgn="base"/>
            <a:r>
              <a:rPr lang="en-US" sz="2000" dirty="0"/>
              <a:t>It is they who will be the residents of Paradise, staying there forever, as a reward for what they used to do.</a:t>
            </a:r>
          </a:p>
        </p:txBody>
      </p:sp>
      <p:sp>
        <p:nvSpPr>
          <p:cNvPr id="3" name="TextBox 2">
            <a:extLst>
              <a:ext uri="{FF2B5EF4-FFF2-40B4-BE49-F238E27FC236}">
                <a16:creationId xmlns:a16="http://schemas.microsoft.com/office/drawing/2014/main" id="{C1AD89E1-6788-0F91-EFBA-B5B0E1FE9ECB}"/>
              </a:ext>
            </a:extLst>
          </p:cNvPr>
          <p:cNvSpPr txBox="1"/>
          <p:nvPr/>
        </p:nvSpPr>
        <p:spPr>
          <a:xfrm>
            <a:off x="2853089" y="41581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968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C4E3E-B41E-ED7F-CE09-F5819D5E1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E6566-8445-0C3B-780D-B7851D8FAC34}"/>
              </a:ext>
            </a:extLst>
          </p:cNvPr>
          <p:cNvSpPr>
            <a:spLocks noGrp="1"/>
          </p:cNvSpPr>
          <p:nvPr>
            <p:ph type="title"/>
          </p:nvPr>
        </p:nvSpPr>
        <p:spPr>
          <a:xfrm>
            <a:off x="1787687" y="1873322"/>
            <a:ext cx="8616626" cy="3450327"/>
          </a:xfrm>
        </p:spPr>
        <p:txBody>
          <a:bodyPr>
            <a:noAutofit/>
          </a:bodyPr>
          <a:lstStyle/>
          <a:p>
            <a:r>
              <a:rPr lang="ar-EG" sz="6000" b="0" dirty="0"/>
              <a:t>وَوَصَّيْنَا ٱلْإِنسَـٰنَ بِوَٰلِدَيْهِ إِحْسَـٰنًاۖ حَمَلَتْهُ أُمُّهُۥ كُرْهًۭا وَوَضَعَتْهُ كُرْهًۭاۖ وَحَمْلُهُۥ وَفِصَـٰلُهُۥ ثَلَـٰثُونَ شَهْرًاۚ...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375FE0-7409-CDF4-21D9-A1F4F019081D}"/>
              </a:ext>
            </a:extLst>
          </p:cNvPr>
          <p:cNvSpPr txBox="1"/>
          <p:nvPr/>
        </p:nvSpPr>
        <p:spPr>
          <a:xfrm>
            <a:off x="1936368" y="4815817"/>
            <a:ext cx="8319264" cy="1015663"/>
          </a:xfrm>
          <a:prstGeom prst="rect">
            <a:avLst/>
          </a:prstGeom>
          <a:noFill/>
        </p:spPr>
        <p:txBody>
          <a:bodyPr wrap="square">
            <a:spAutoFit/>
          </a:bodyPr>
          <a:lstStyle/>
          <a:p>
            <a:pPr algn="ctr" fontAlgn="base"/>
            <a:r>
              <a:rPr lang="en-US" sz="2000" dirty="0"/>
              <a:t>We have commanded people to </a:t>
            </a:r>
            <a:r>
              <a:rPr lang="en-US" sz="2000" dirty="0" err="1"/>
              <a:t>honour</a:t>
            </a:r>
            <a:r>
              <a:rPr lang="en-US" sz="2000" dirty="0"/>
              <a:t> their parents. Their mothers bore them in hardship and delivered them in hardship. Their ˹period of˺ bearing and weaning is thirty months.</a:t>
            </a:r>
          </a:p>
        </p:txBody>
      </p:sp>
    </p:spTree>
    <p:extLst>
      <p:ext uri="{BB962C8B-B14F-4D97-AF65-F5344CB8AC3E}">
        <p14:creationId xmlns:p14="http://schemas.microsoft.com/office/powerpoint/2010/main" val="2625252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43F72-3BB6-DFDD-8E79-67BC9A1EF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C69F0-094E-0B58-46E7-4584BC87D108}"/>
              </a:ext>
            </a:extLst>
          </p:cNvPr>
          <p:cNvSpPr>
            <a:spLocks noGrp="1"/>
          </p:cNvSpPr>
          <p:nvPr>
            <p:ph type="title"/>
          </p:nvPr>
        </p:nvSpPr>
        <p:spPr>
          <a:xfrm>
            <a:off x="1862028" y="1445483"/>
            <a:ext cx="8467945" cy="3450327"/>
          </a:xfrm>
        </p:spPr>
        <p:txBody>
          <a:bodyPr>
            <a:noAutofit/>
          </a:bodyPr>
          <a:lstStyle/>
          <a:p>
            <a:r>
              <a:rPr lang="ar-EG" sz="5000" b="0" dirty="0"/>
              <a:t>شَهْرًاۚ حَتَّىٰٓ إِذَا بَلَغَ أَشُدَّهُۥ وَبَلَغَ أَرْبَعِينَ سَنَةًۭ قَالَ رَبِّ أَوْزِعْنِىٓ أَنْ أَشْكُرَ نِعْمَتَكَ ٱلَّتِىٓ أَنْعَمْتَ عَلَىَّ وَعَلَىٰ وَٰلِدَىَّ وَأَنْ أَعْمَلَ صَـٰلِحًۭا تَرْضَىٰهُ وَأَصْلِحْ لِى فِى ذُرِّيَّتِىٓۖ إِنِّى تُبْتُ إِلَيْكَ وَإِنِّى مِنَ ٱلْمُسْلِمِينَ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AE64BE-2FE0-9433-2702-929114E5594D}"/>
              </a:ext>
            </a:extLst>
          </p:cNvPr>
          <p:cNvSpPr txBox="1"/>
          <p:nvPr/>
        </p:nvSpPr>
        <p:spPr>
          <a:xfrm>
            <a:off x="1936368" y="4798035"/>
            <a:ext cx="8319264" cy="1200329"/>
          </a:xfrm>
          <a:prstGeom prst="rect">
            <a:avLst/>
          </a:prstGeom>
          <a:noFill/>
        </p:spPr>
        <p:txBody>
          <a:bodyPr wrap="square">
            <a:spAutoFit/>
          </a:bodyPr>
          <a:lstStyle/>
          <a:p>
            <a:pPr algn="ctr" fontAlgn="base"/>
            <a:r>
              <a:rPr lang="en-US" dirty="0"/>
              <a:t>In time, when the child reaches their prime at the age of forty, they pray, “My Lord! Inspire me to ˹always˺ be thankful for Your </a:t>
            </a:r>
            <a:r>
              <a:rPr lang="en-US" dirty="0" err="1"/>
              <a:t>favours</a:t>
            </a:r>
            <a:r>
              <a:rPr lang="en-US" dirty="0"/>
              <a:t> which You blessed me and my parents with, and to do good deeds that please You. And </a:t>
            </a:r>
            <a:r>
              <a:rPr lang="en-US" dirty="0" err="1"/>
              <a:t>instil</a:t>
            </a:r>
            <a:r>
              <a:rPr lang="en-US" dirty="0"/>
              <a:t> righteousness in my offspring. I truly repent to You, and I truly submit ˹to Your Will˺.”</a:t>
            </a:r>
          </a:p>
        </p:txBody>
      </p:sp>
      <p:sp>
        <p:nvSpPr>
          <p:cNvPr id="3" name="TextBox 2">
            <a:extLst>
              <a:ext uri="{FF2B5EF4-FFF2-40B4-BE49-F238E27FC236}">
                <a16:creationId xmlns:a16="http://schemas.microsoft.com/office/drawing/2014/main" id="{428A455B-650A-E36E-47EB-72696AA5136E}"/>
              </a:ext>
            </a:extLst>
          </p:cNvPr>
          <p:cNvSpPr txBox="1"/>
          <p:nvPr/>
        </p:nvSpPr>
        <p:spPr>
          <a:xfrm>
            <a:off x="3297707" y="45544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747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E58A-A399-8142-97B2-4ECA6481E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F8B87-5647-2005-44B6-C3AFB9A2879E}"/>
              </a:ext>
            </a:extLst>
          </p:cNvPr>
          <p:cNvSpPr>
            <a:spLocks noGrp="1"/>
          </p:cNvSpPr>
          <p:nvPr>
            <p:ph type="title"/>
          </p:nvPr>
        </p:nvSpPr>
        <p:spPr>
          <a:xfrm>
            <a:off x="1787687" y="1648308"/>
            <a:ext cx="8616626" cy="3450327"/>
          </a:xfrm>
        </p:spPr>
        <p:txBody>
          <a:bodyPr>
            <a:noAutofit/>
          </a:bodyPr>
          <a:lstStyle/>
          <a:p>
            <a:r>
              <a:rPr lang="ar-EG" sz="6000" b="0" dirty="0"/>
              <a:t>أُو۟لَـٰٓئِكَ ٱلَّذِينَ نَتَقَبَّلُ عَنْهُمْ أَحْسَنَ مَا عَمِلُوا۟ وَنَتَجَاوَزُ عَن سَيِّـَٔاتِهِمْ فِىٓ أَصْحَـٰبِ ٱلْجَنَّةِ ۖ وَعْدَ ٱلصِّدْقِ ٱلَّذِى كَانُوا۟ يُوعَدُونَ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CB17E3-87D4-6F05-B8E6-C6E0ABA378BB}"/>
              </a:ext>
            </a:extLst>
          </p:cNvPr>
          <p:cNvSpPr txBox="1"/>
          <p:nvPr/>
        </p:nvSpPr>
        <p:spPr>
          <a:xfrm>
            <a:off x="1936368" y="4982593"/>
            <a:ext cx="8319264" cy="1015663"/>
          </a:xfrm>
          <a:prstGeom prst="rect">
            <a:avLst/>
          </a:prstGeom>
          <a:noFill/>
        </p:spPr>
        <p:txBody>
          <a:bodyPr wrap="square">
            <a:spAutoFit/>
          </a:bodyPr>
          <a:lstStyle/>
          <a:p>
            <a:pPr algn="ctr" fontAlgn="base"/>
            <a:r>
              <a:rPr lang="en-US" sz="2000" dirty="0"/>
              <a:t>It is from these ˹people˺ that We will accept the good they did, and overlook their misdeeds—along with the residents of Paradise, ˹in fulfilment of˺ the true promise they have been given.</a:t>
            </a:r>
          </a:p>
        </p:txBody>
      </p:sp>
      <p:sp>
        <p:nvSpPr>
          <p:cNvPr id="3" name="TextBox 2">
            <a:extLst>
              <a:ext uri="{FF2B5EF4-FFF2-40B4-BE49-F238E27FC236}">
                <a16:creationId xmlns:a16="http://schemas.microsoft.com/office/drawing/2014/main" id="{29C6E1DD-A600-24FC-635B-26968C887C9F}"/>
              </a:ext>
            </a:extLst>
          </p:cNvPr>
          <p:cNvSpPr txBox="1"/>
          <p:nvPr/>
        </p:nvSpPr>
        <p:spPr>
          <a:xfrm>
            <a:off x="3918491" y="46748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5266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C1C97-24F9-E234-C05F-8AA9C44F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722EA-9EE3-C3E9-E966-F39AA352A128}"/>
              </a:ext>
            </a:extLst>
          </p:cNvPr>
          <p:cNvSpPr>
            <a:spLocks noGrp="1"/>
          </p:cNvSpPr>
          <p:nvPr>
            <p:ph type="title"/>
          </p:nvPr>
        </p:nvSpPr>
        <p:spPr>
          <a:xfrm>
            <a:off x="1787687" y="1371471"/>
            <a:ext cx="8616626" cy="3450327"/>
          </a:xfrm>
        </p:spPr>
        <p:txBody>
          <a:bodyPr>
            <a:noAutofit/>
          </a:bodyPr>
          <a:lstStyle/>
          <a:p>
            <a:r>
              <a:rPr lang="ar-EG" sz="5400" b="0" dirty="0"/>
              <a:t>وَٱلَّذِى قَالَ لِوَٰلِدَيْهِ أُفٍّۢ لَّكُمَآ أَتَعِدَانِنِىٓ أَنْ أُخْرَجَ وَقَدْ خَلَتِ ٱلْقُرُونُ مِن قَبْلِى وَهُمَا يَسْتَغِيثَانِ ٱللَّهَ وَيْلَكَ ءَامِنْ إِنَّ وَعْدَ ٱللَّهِ حَقٌّۭ فَيَقُولُ مَا هَـٰذَآ إِلَّآ أَسَـٰطِيرُ ٱلْأَوَّلِينَ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C97AC4-EECD-B2CA-7D21-25B76E85650E}"/>
              </a:ext>
            </a:extLst>
          </p:cNvPr>
          <p:cNvSpPr txBox="1"/>
          <p:nvPr/>
        </p:nvSpPr>
        <p:spPr>
          <a:xfrm>
            <a:off x="1936368" y="4512809"/>
            <a:ext cx="8319264" cy="1631216"/>
          </a:xfrm>
          <a:prstGeom prst="rect">
            <a:avLst/>
          </a:prstGeom>
          <a:noFill/>
        </p:spPr>
        <p:txBody>
          <a:bodyPr wrap="square">
            <a:spAutoFit/>
          </a:bodyPr>
          <a:lstStyle/>
          <a:p>
            <a:pPr algn="ctr" fontAlgn="base"/>
            <a:r>
              <a:rPr lang="en-US" sz="2000" dirty="0"/>
              <a:t>But some scold their parents, “Enough with you! Are you warning me that I will be brought forth ˹from the grave˺, while many generations had already perished before me ˹for good˺?” The parents cry to Allah for help, ˹and warn their child,˺ “Pity you. Have faith! Surely Allah’s promise is true.” But the deniers insist, “This is nothing but ancient fables.”</a:t>
            </a:r>
          </a:p>
        </p:txBody>
      </p:sp>
      <p:sp>
        <p:nvSpPr>
          <p:cNvPr id="3" name="TextBox 2">
            <a:extLst>
              <a:ext uri="{FF2B5EF4-FFF2-40B4-BE49-F238E27FC236}">
                <a16:creationId xmlns:a16="http://schemas.microsoft.com/office/drawing/2014/main" id="{AE30D05B-945E-BE0D-0D74-3C20E49FD2DF}"/>
              </a:ext>
            </a:extLst>
          </p:cNvPr>
          <p:cNvSpPr txBox="1"/>
          <p:nvPr/>
        </p:nvSpPr>
        <p:spPr>
          <a:xfrm>
            <a:off x="2156803" y="4263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42157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D947F-A7F7-2F2D-AAEF-FE0F2224D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D87CD-9345-04EF-E707-4B97C2C69B34}"/>
              </a:ext>
            </a:extLst>
          </p:cNvPr>
          <p:cNvSpPr>
            <a:spLocks noGrp="1"/>
          </p:cNvSpPr>
          <p:nvPr>
            <p:ph type="title"/>
          </p:nvPr>
        </p:nvSpPr>
        <p:spPr>
          <a:xfrm>
            <a:off x="1787687" y="1832866"/>
            <a:ext cx="8616626" cy="3450327"/>
          </a:xfrm>
        </p:spPr>
        <p:txBody>
          <a:bodyPr>
            <a:noAutofit/>
          </a:bodyPr>
          <a:lstStyle/>
          <a:p>
            <a:r>
              <a:rPr lang="ar-EG" sz="6000" b="0" dirty="0"/>
              <a:t>أُو۟لَـٰٓئِكَ ٱلَّذِينَ حَقَّ عَلَيْهِمُ ٱلْقَوْلُ فِىٓ أُمَمٍۢ قَدْ خَلَتْ مِن قَبْلِهِم مِّنَ ٱلْجِنِّ وَٱلْإِنسِ ۖ إِنَّهُمْ كَانُوا۟ خَـٰسِرِينَ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9A77A0-90A0-3398-3BFE-8374DB2AE6E4}"/>
              </a:ext>
            </a:extLst>
          </p:cNvPr>
          <p:cNvSpPr txBox="1"/>
          <p:nvPr/>
        </p:nvSpPr>
        <p:spPr>
          <a:xfrm>
            <a:off x="1936368" y="4753894"/>
            <a:ext cx="8319264" cy="707886"/>
          </a:xfrm>
          <a:prstGeom prst="rect">
            <a:avLst/>
          </a:prstGeom>
          <a:noFill/>
        </p:spPr>
        <p:txBody>
          <a:bodyPr wrap="square">
            <a:spAutoFit/>
          </a:bodyPr>
          <a:lstStyle/>
          <a:p>
            <a:pPr algn="ctr" fontAlgn="base"/>
            <a:r>
              <a:rPr lang="en-US" sz="2000" dirty="0"/>
              <a:t>These are the ones against whom the fate of earlier communities of jinn and humans has been justified, ˹for˺ they were truly losers.</a:t>
            </a:r>
          </a:p>
        </p:txBody>
      </p:sp>
      <p:sp>
        <p:nvSpPr>
          <p:cNvPr id="3" name="TextBox 2">
            <a:extLst>
              <a:ext uri="{FF2B5EF4-FFF2-40B4-BE49-F238E27FC236}">
                <a16:creationId xmlns:a16="http://schemas.microsoft.com/office/drawing/2014/main" id="{B4262277-B59B-66B1-964F-ADFF7D5A685B}"/>
              </a:ext>
            </a:extLst>
          </p:cNvPr>
          <p:cNvSpPr txBox="1"/>
          <p:nvPr/>
        </p:nvSpPr>
        <p:spPr>
          <a:xfrm>
            <a:off x="2358139" y="44214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80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61BB-46BD-4269-FCDB-8D0809585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293E8-1637-E349-F6E8-755A307A129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الجاثية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525176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5E6C5-1197-5700-EB55-831B2F9DC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75C91-E738-F157-CF08-90BA75008B7F}"/>
              </a:ext>
            </a:extLst>
          </p:cNvPr>
          <p:cNvSpPr>
            <a:spLocks noGrp="1"/>
          </p:cNvSpPr>
          <p:nvPr>
            <p:ph type="title"/>
          </p:nvPr>
        </p:nvSpPr>
        <p:spPr>
          <a:xfrm>
            <a:off x="1787687" y="1933534"/>
            <a:ext cx="8616626" cy="3450327"/>
          </a:xfrm>
        </p:spPr>
        <p:txBody>
          <a:bodyPr>
            <a:noAutofit/>
          </a:bodyPr>
          <a:lstStyle/>
          <a:p>
            <a:r>
              <a:rPr lang="ar-EG" sz="6000" b="0" dirty="0"/>
              <a:t>وَلِكُلٍّۢ دَرَجَـٰتٌۭ مِّمَّا عَمِلُوا۟ ۖ وَلِيُوَفِّيَهُمْ أَعْمَـٰلَهُمْ وَهُمْ لَا يُظْلَمُونَ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78EEF9-98C1-DBE9-1188-56DD3FF57BD6}"/>
              </a:ext>
            </a:extLst>
          </p:cNvPr>
          <p:cNvSpPr txBox="1"/>
          <p:nvPr/>
        </p:nvSpPr>
        <p:spPr>
          <a:xfrm>
            <a:off x="1936368" y="4474861"/>
            <a:ext cx="8319264" cy="707886"/>
          </a:xfrm>
          <a:prstGeom prst="rect">
            <a:avLst/>
          </a:prstGeom>
          <a:noFill/>
        </p:spPr>
        <p:txBody>
          <a:bodyPr wrap="square">
            <a:spAutoFit/>
          </a:bodyPr>
          <a:lstStyle/>
          <a:p>
            <a:pPr algn="ctr" fontAlgn="base"/>
            <a:r>
              <a:rPr lang="en-US" sz="2000" dirty="0"/>
              <a:t>Each ˹of the two groups˺ will be ranked according to what they have done so He may fully reward all. And none will be wronged.</a:t>
            </a:r>
          </a:p>
        </p:txBody>
      </p:sp>
      <p:sp>
        <p:nvSpPr>
          <p:cNvPr id="3" name="TextBox 2">
            <a:extLst>
              <a:ext uri="{FF2B5EF4-FFF2-40B4-BE49-F238E27FC236}">
                <a16:creationId xmlns:a16="http://schemas.microsoft.com/office/drawing/2014/main" id="{F6E13DDA-F3FE-6595-19FB-D94B4C8BF4D8}"/>
              </a:ext>
            </a:extLst>
          </p:cNvPr>
          <p:cNvSpPr txBox="1"/>
          <p:nvPr/>
        </p:nvSpPr>
        <p:spPr>
          <a:xfrm>
            <a:off x="2853089" y="41613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1961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1F66-FA7E-D22D-A02B-C9EDDC370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2E501-E575-F7C8-6D1F-F51C378ED4DB}"/>
              </a:ext>
            </a:extLst>
          </p:cNvPr>
          <p:cNvSpPr>
            <a:spLocks noGrp="1"/>
          </p:cNvSpPr>
          <p:nvPr>
            <p:ph type="title"/>
          </p:nvPr>
        </p:nvSpPr>
        <p:spPr>
          <a:xfrm>
            <a:off x="1862028" y="1354693"/>
            <a:ext cx="8467945" cy="3450327"/>
          </a:xfrm>
        </p:spPr>
        <p:txBody>
          <a:bodyPr>
            <a:noAutofit/>
          </a:bodyPr>
          <a:lstStyle/>
          <a:p>
            <a:r>
              <a:rPr lang="ar-EG" sz="5000" b="0" dirty="0"/>
              <a:t>وَيَوْمَ يُعْرَضُ ٱلَّذِينَ كَفَرُوا۟ عَلَى ٱلنَّارِ أَذْهَبْتُمْ طَيِّبَـٰتِكُمْ فِى حَيَاتِكُمُ ٱلدُّنْيَا وَٱسْتَمْتَعْتُم بِهَا فَٱلْيَوْمَ تُجْزَوْنَ عَذَابَ ٱلْهُونِ بِمَا كُنتُمْ تَسْتَكْبِرُونَ فِى ٱلْأَرْضِ بِغَيْرِ ٱلْحَقِّ وَبِمَا كُنتُمْ تَفْسُقُونَ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85069A-3D9F-BA32-0CEF-9659C550191B}"/>
              </a:ext>
            </a:extLst>
          </p:cNvPr>
          <p:cNvSpPr txBox="1"/>
          <p:nvPr/>
        </p:nvSpPr>
        <p:spPr>
          <a:xfrm>
            <a:off x="1936368" y="4721130"/>
            <a:ext cx="8319264" cy="1200329"/>
          </a:xfrm>
          <a:prstGeom prst="rect">
            <a:avLst/>
          </a:prstGeom>
          <a:noFill/>
        </p:spPr>
        <p:txBody>
          <a:bodyPr wrap="square">
            <a:spAutoFit/>
          </a:bodyPr>
          <a:lstStyle/>
          <a:p>
            <a:pPr algn="ctr" fontAlgn="base"/>
            <a:r>
              <a:rPr lang="en-US" dirty="0"/>
              <a:t>˹Watch for˺ the Day ˹when˺ the disbelievers will be exposed to the Fire. ˹They will be told,˺ “You ˹already˺ exhausted your ˹share of˺ pleasures during your worldly life, and ˹fully˺ enjoyed them. So Today you will be rewarded with the torment of disgrace for your arrogance throughout the land with no right, and for your rebelliousness.”</a:t>
            </a:r>
          </a:p>
        </p:txBody>
      </p:sp>
      <p:sp>
        <p:nvSpPr>
          <p:cNvPr id="3" name="TextBox 2">
            <a:extLst>
              <a:ext uri="{FF2B5EF4-FFF2-40B4-BE49-F238E27FC236}">
                <a16:creationId xmlns:a16="http://schemas.microsoft.com/office/drawing/2014/main" id="{DB2048AF-ED90-E207-6F3E-13964AE2B9DB}"/>
              </a:ext>
            </a:extLst>
          </p:cNvPr>
          <p:cNvSpPr txBox="1"/>
          <p:nvPr/>
        </p:nvSpPr>
        <p:spPr>
          <a:xfrm>
            <a:off x="4363109" y="44972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8389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D735-4AE8-8B94-2D73-38437925D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96644-98D3-0269-B89C-6C263D70D577}"/>
              </a:ext>
            </a:extLst>
          </p:cNvPr>
          <p:cNvSpPr>
            <a:spLocks noGrp="1"/>
          </p:cNvSpPr>
          <p:nvPr>
            <p:ph type="title"/>
          </p:nvPr>
        </p:nvSpPr>
        <p:spPr>
          <a:xfrm>
            <a:off x="1787687" y="1480528"/>
            <a:ext cx="8616626" cy="3450327"/>
          </a:xfrm>
        </p:spPr>
        <p:txBody>
          <a:bodyPr>
            <a:noAutofit/>
          </a:bodyPr>
          <a:lstStyle/>
          <a:p>
            <a:r>
              <a:rPr lang="ar-EG" sz="6000" b="0" dirty="0"/>
              <a:t>وَٱذْكُرْ أَخَا عَادٍ إِذْ أَنذَرَ قَوْمَهُۥ بِٱلْأَحْقَافِ وَقَدْ خَلَتِ ٱلنُّذُرُ مِنۢ بَيْنِ يَدَيْهِ وَمِنْ خَلْفِهِۦٓ أَلَّا تَعْبُدُوٓا۟ إِلَّا ٱللَّهَ إِنِّىٓ أَخَافُ عَلَيْكُمْ عَذَابَ يَوْمٍ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175707-9B13-4369-E678-B9CBEBB8015C}"/>
              </a:ext>
            </a:extLst>
          </p:cNvPr>
          <p:cNvSpPr txBox="1"/>
          <p:nvPr/>
        </p:nvSpPr>
        <p:spPr>
          <a:xfrm>
            <a:off x="1936368" y="4753172"/>
            <a:ext cx="8319264" cy="1323439"/>
          </a:xfrm>
          <a:prstGeom prst="rect">
            <a:avLst/>
          </a:prstGeom>
          <a:noFill/>
        </p:spPr>
        <p:txBody>
          <a:bodyPr wrap="square">
            <a:spAutoFit/>
          </a:bodyPr>
          <a:lstStyle/>
          <a:p>
            <a:pPr algn="ctr" fontAlgn="base"/>
            <a:r>
              <a:rPr lang="en-US" sz="2000" dirty="0"/>
              <a:t>And remember the brother of ’</a:t>
            </a:r>
            <a:r>
              <a:rPr lang="en-US" sz="2000" dirty="0" err="1"/>
              <a:t>Ȃd</a:t>
            </a:r>
            <a:r>
              <a:rPr lang="en-US" sz="2000" dirty="0"/>
              <a:t>, when he warned his people, who inhabited the sand-hills1—there were certainly </a:t>
            </a:r>
            <a:r>
              <a:rPr lang="en-US" sz="2000" dirty="0" err="1"/>
              <a:t>warners</a:t>
            </a:r>
            <a:r>
              <a:rPr lang="en-US" sz="2000" dirty="0"/>
              <a:t> before and after him—˹saying,˺ “Worship none but Allah. I truly fear for you the torment of a tremendous day.”</a:t>
            </a:r>
          </a:p>
        </p:txBody>
      </p:sp>
      <p:sp>
        <p:nvSpPr>
          <p:cNvPr id="3" name="TextBox 2">
            <a:extLst>
              <a:ext uri="{FF2B5EF4-FFF2-40B4-BE49-F238E27FC236}">
                <a16:creationId xmlns:a16="http://schemas.microsoft.com/office/drawing/2014/main" id="{A6D69CA9-A926-55F0-64E5-DD6291F24D7F}"/>
              </a:ext>
            </a:extLst>
          </p:cNvPr>
          <p:cNvSpPr txBox="1"/>
          <p:nvPr/>
        </p:nvSpPr>
        <p:spPr>
          <a:xfrm>
            <a:off x="2173581" y="45388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468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090F5-A8E5-A887-16FE-B52E5DCCC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42B30-F0D4-5A27-3CC5-C93E7236858C}"/>
              </a:ext>
            </a:extLst>
          </p:cNvPr>
          <p:cNvSpPr>
            <a:spLocks noGrp="1"/>
          </p:cNvSpPr>
          <p:nvPr>
            <p:ph type="title"/>
          </p:nvPr>
        </p:nvSpPr>
        <p:spPr>
          <a:xfrm>
            <a:off x="1787687" y="1925144"/>
            <a:ext cx="8616626" cy="3450327"/>
          </a:xfrm>
        </p:spPr>
        <p:txBody>
          <a:bodyPr>
            <a:noAutofit/>
          </a:bodyPr>
          <a:lstStyle/>
          <a:p>
            <a:r>
              <a:rPr lang="ar-EG" sz="6000" b="0" dirty="0"/>
              <a:t>قَالُوٓا۟ أَجِئْتَنَا لِتَأْفِكَنَا عَنْ ءَالِهَتِنَا فَأْتِنَا بِمَا تَعِدُنَآ إِن كُنتَ مِنَ ٱلصَّـٰدِقِينَ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6CAF1B8-2027-CE2B-D593-1BC35958FB35}"/>
              </a:ext>
            </a:extLst>
          </p:cNvPr>
          <p:cNvSpPr txBox="1"/>
          <p:nvPr/>
        </p:nvSpPr>
        <p:spPr>
          <a:xfrm>
            <a:off x="1936368" y="4427190"/>
            <a:ext cx="8319264" cy="707886"/>
          </a:xfrm>
          <a:prstGeom prst="rect">
            <a:avLst/>
          </a:prstGeom>
          <a:noFill/>
        </p:spPr>
        <p:txBody>
          <a:bodyPr wrap="square">
            <a:spAutoFit/>
          </a:bodyPr>
          <a:lstStyle/>
          <a:p>
            <a:pPr algn="ctr" fontAlgn="base"/>
            <a:r>
              <a:rPr lang="en-US" sz="2000" dirty="0"/>
              <a:t>They argued, “Have you come to turn us away from our gods? Bring us then whatever you threaten us with, if what you say is true.”</a:t>
            </a:r>
          </a:p>
        </p:txBody>
      </p:sp>
      <p:sp>
        <p:nvSpPr>
          <p:cNvPr id="3" name="TextBox 2">
            <a:extLst>
              <a:ext uri="{FF2B5EF4-FFF2-40B4-BE49-F238E27FC236}">
                <a16:creationId xmlns:a16="http://schemas.microsoft.com/office/drawing/2014/main" id="{78215BFF-6627-8BB3-8A89-B97247919792}"/>
              </a:ext>
            </a:extLst>
          </p:cNvPr>
          <p:cNvSpPr txBox="1"/>
          <p:nvPr/>
        </p:nvSpPr>
        <p:spPr>
          <a:xfrm>
            <a:off x="2003480" y="41194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7777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5E3F2-43C1-5182-9F04-6C19398D6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02785-34F6-F598-BBC7-AB7669F1AF25}"/>
              </a:ext>
            </a:extLst>
          </p:cNvPr>
          <p:cNvSpPr>
            <a:spLocks noGrp="1"/>
          </p:cNvSpPr>
          <p:nvPr>
            <p:ph type="title"/>
          </p:nvPr>
        </p:nvSpPr>
        <p:spPr>
          <a:xfrm>
            <a:off x="1787687" y="1925144"/>
            <a:ext cx="8616626" cy="3450327"/>
          </a:xfrm>
        </p:spPr>
        <p:txBody>
          <a:bodyPr>
            <a:noAutofit/>
          </a:bodyPr>
          <a:lstStyle/>
          <a:p>
            <a:r>
              <a:rPr lang="ar-EG" sz="6000" b="0" dirty="0"/>
              <a:t>قَالَ إِنَّمَا ٱلْعِلْمُ عِندَ ٱللَّهِ وَأُبَلِّغُكُم مَّآ أُرْسِلْتُ بِهِۦ وَلَـٰكِنِّىٓ أَرَىٰكُمْ قَوْمًۭا تَجْهَلُونَ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FBD5A9-7962-62DF-BB0F-D7CAC1E90B2E}"/>
              </a:ext>
            </a:extLst>
          </p:cNvPr>
          <p:cNvSpPr txBox="1"/>
          <p:nvPr/>
        </p:nvSpPr>
        <p:spPr>
          <a:xfrm>
            <a:off x="1936368" y="4833948"/>
            <a:ext cx="8319264" cy="1015663"/>
          </a:xfrm>
          <a:prstGeom prst="rect">
            <a:avLst/>
          </a:prstGeom>
          <a:noFill/>
        </p:spPr>
        <p:txBody>
          <a:bodyPr wrap="square">
            <a:spAutoFit/>
          </a:bodyPr>
          <a:lstStyle/>
          <a:p>
            <a:pPr algn="ctr" fontAlgn="base"/>
            <a:r>
              <a:rPr lang="en-US" sz="2000" dirty="0"/>
              <a:t>He responded, “The knowledge ˹of its time˺ is only with Allah. I only convey to you what I have been sent with. But I can see that you are a people acting ignorantly.”</a:t>
            </a:r>
          </a:p>
        </p:txBody>
      </p:sp>
      <p:sp>
        <p:nvSpPr>
          <p:cNvPr id="3" name="TextBox 2">
            <a:extLst>
              <a:ext uri="{FF2B5EF4-FFF2-40B4-BE49-F238E27FC236}">
                <a16:creationId xmlns:a16="http://schemas.microsoft.com/office/drawing/2014/main" id="{14C85B3B-F1F2-9AA6-A51D-819905745DDB}"/>
              </a:ext>
            </a:extLst>
          </p:cNvPr>
          <p:cNvSpPr txBox="1"/>
          <p:nvPr/>
        </p:nvSpPr>
        <p:spPr>
          <a:xfrm>
            <a:off x="4671179" y="45261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27348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0D250-47DE-BC37-8F68-D5634CB77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BA4CC-0397-8589-EE64-F937736B3E86}"/>
              </a:ext>
            </a:extLst>
          </p:cNvPr>
          <p:cNvSpPr>
            <a:spLocks noGrp="1"/>
          </p:cNvSpPr>
          <p:nvPr>
            <p:ph type="title"/>
          </p:nvPr>
        </p:nvSpPr>
        <p:spPr>
          <a:xfrm>
            <a:off x="1787687" y="1665086"/>
            <a:ext cx="8616626" cy="3450327"/>
          </a:xfrm>
        </p:spPr>
        <p:txBody>
          <a:bodyPr>
            <a:noAutofit/>
          </a:bodyPr>
          <a:lstStyle/>
          <a:p>
            <a:r>
              <a:rPr lang="ar-EG" sz="6000" b="0" dirty="0"/>
              <a:t>فَلَمَّا رَأَوْهُ عَارِضًۭا مُّسْتَقْبِلَ أَوْدِيَتِهِمْ قَالُوا۟ هَـٰذَا عَارِضٌۭ مُّمْطِرُنَاۚ بَلْ هُوَ مَا ٱسْتَعْجَلْتُم بِهِۦ ۖ رِيحٌۭ فِيهَا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99742B-794E-9C3F-D3F6-5C5032C73852}"/>
              </a:ext>
            </a:extLst>
          </p:cNvPr>
          <p:cNvSpPr txBox="1"/>
          <p:nvPr/>
        </p:nvSpPr>
        <p:spPr>
          <a:xfrm>
            <a:off x="1936368" y="4716502"/>
            <a:ext cx="8319264" cy="1015663"/>
          </a:xfrm>
          <a:prstGeom prst="rect">
            <a:avLst/>
          </a:prstGeom>
          <a:noFill/>
        </p:spPr>
        <p:txBody>
          <a:bodyPr wrap="square">
            <a:spAutoFit/>
          </a:bodyPr>
          <a:lstStyle/>
          <a:p>
            <a:pPr algn="ctr" fontAlgn="base"/>
            <a:r>
              <a:rPr lang="en-US" sz="2000" dirty="0"/>
              <a:t>Then when they saw the torment as a ˹dense˺ cloud approaching their valleys, they said ˹happily˺, “This is a cloud bringing us rain.” ˹But </a:t>
            </a:r>
            <a:r>
              <a:rPr lang="en-US" sz="2000" dirty="0" err="1"/>
              <a:t>Hûd</a:t>
            </a:r>
            <a:r>
              <a:rPr lang="en-US" sz="2000" dirty="0"/>
              <a:t> replied,˺ “No, it is what you sought to hasten: a ˹fierce˺ wind carrying a painful punishment!”</a:t>
            </a:r>
          </a:p>
        </p:txBody>
      </p:sp>
      <p:sp>
        <p:nvSpPr>
          <p:cNvPr id="3" name="TextBox 2">
            <a:extLst>
              <a:ext uri="{FF2B5EF4-FFF2-40B4-BE49-F238E27FC236}">
                <a16:creationId xmlns:a16="http://schemas.microsoft.com/office/drawing/2014/main" id="{17E17B5C-F087-5DF7-F81E-355622FCFAA2}"/>
              </a:ext>
            </a:extLst>
          </p:cNvPr>
          <p:cNvSpPr txBox="1"/>
          <p:nvPr/>
        </p:nvSpPr>
        <p:spPr>
          <a:xfrm>
            <a:off x="1762520" y="43332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1269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25A73-F918-6E63-B2EA-EB394E6BB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EC6CA-1D50-C389-5FB7-10430838629F}"/>
              </a:ext>
            </a:extLst>
          </p:cNvPr>
          <p:cNvSpPr>
            <a:spLocks noGrp="1"/>
          </p:cNvSpPr>
          <p:nvPr>
            <p:ph type="title"/>
          </p:nvPr>
        </p:nvSpPr>
        <p:spPr>
          <a:xfrm>
            <a:off x="1787687" y="2017424"/>
            <a:ext cx="8616626" cy="3450327"/>
          </a:xfrm>
        </p:spPr>
        <p:txBody>
          <a:bodyPr>
            <a:noAutofit/>
          </a:bodyPr>
          <a:lstStyle/>
          <a:p>
            <a:r>
              <a:rPr lang="ar-EG" sz="6000" b="0" dirty="0"/>
              <a:t>تُدَمِّرُ كُلَّ شَىْءٍۭ بِأَمْرِ رَبِّهَا فَأَصْبَحُوا۟ لَا يُرَىٰٓ إِلَّا مَسَـٰكِنُهُمْۚ كَذَٰلِكَ نَجْزِى ٱلْقَوْمَ ٱلْمُجْرِمِينَ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A41651-5EBB-0BD4-A638-70C9BA3B47DE}"/>
              </a:ext>
            </a:extLst>
          </p:cNvPr>
          <p:cNvSpPr txBox="1"/>
          <p:nvPr/>
        </p:nvSpPr>
        <p:spPr>
          <a:xfrm>
            <a:off x="1936368" y="4913753"/>
            <a:ext cx="8319264" cy="707886"/>
          </a:xfrm>
          <a:prstGeom prst="rect">
            <a:avLst/>
          </a:prstGeom>
          <a:noFill/>
        </p:spPr>
        <p:txBody>
          <a:bodyPr wrap="square">
            <a:spAutoFit/>
          </a:bodyPr>
          <a:lstStyle/>
          <a:p>
            <a:pPr algn="ctr" fontAlgn="base"/>
            <a:r>
              <a:rPr lang="en-US" sz="2000" dirty="0"/>
              <a:t>It destroyed everything by the command of its Lord, leaving nothing visible except their ruins. This is how We reward the wicked people.</a:t>
            </a:r>
          </a:p>
        </p:txBody>
      </p:sp>
      <p:sp>
        <p:nvSpPr>
          <p:cNvPr id="3" name="TextBox 2">
            <a:extLst>
              <a:ext uri="{FF2B5EF4-FFF2-40B4-BE49-F238E27FC236}">
                <a16:creationId xmlns:a16="http://schemas.microsoft.com/office/drawing/2014/main" id="{65084EC9-2AEB-F7C0-2D4F-7037790DDD1A}"/>
              </a:ext>
            </a:extLst>
          </p:cNvPr>
          <p:cNvSpPr txBox="1"/>
          <p:nvPr/>
        </p:nvSpPr>
        <p:spPr>
          <a:xfrm>
            <a:off x="3784266" y="46059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5144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EDEBD-573C-E9A7-4355-E7B1974A7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F7157-6844-EB24-8242-92DC6E1B6DF2}"/>
              </a:ext>
            </a:extLst>
          </p:cNvPr>
          <p:cNvSpPr>
            <a:spLocks noGrp="1"/>
          </p:cNvSpPr>
          <p:nvPr>
            <p:ph type="title"/>
          </p:nvPr>
        </p:nvSpPr>
        <p:spPr>
          <a:xfrm>
            <a:off x="1787687" y="1189205"/>
            <a:ext cx="8616626" cy="3450327"/>
          </a:xfrm>
        </p:spPr>
        <p:txBody>
          <a:bodyPr>
            <a:noAutofit/>
          </a:bodyPr>
          <a:lstStyle/>
          <a:p>
            <a:r>
              <a:rPr lang="ar-EG" sz="5000" b="0" dirty="0"/>
              <a:t>وَلَقَدْ مَكَّنَّـٰهُمْ فِيمَآ إِن مَّكَّنَّـٰكُمْ فِيهِ وَجَعَلْنَا لَهُمْ سَمْعًۭا وَأَبْصَـٰرًۭا وَأَفْـِٔدَةًۭ فَمَآ أَغْنَىٰ عَنْهُمْ سَمْعُهُمْ وَلَآ أَبْصَـٰرُهُمْ وَلَآ أَفْـِٔدَتُهُم مِّن شَىْءٍ إِذْ كَانُوا۟ يَجْحَدُونَ بِـَٔايَـٰتِ ٱللَّهِ وَحَاقَ بِهِم مَّا كَانُوا۟ بِهِۦ يَسْتَهْزِءُونَ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4ACA70-4E79-51CC-CADB-F793D4F898DA}"/>
              </a:ext>
            </a:extLst>
          </p:cNvPr>
          <p:cNvSpPr txBox="1"/>
          <p:nvPr/>
        </p:nvSpPr>
        <p:spPr>
          <a:xfrm>
            <a:off x="1936368" y="4572420"/>
            <a:ext cx="8319264" cy="1631216"/>
          </a:xfrm>
          <a:prstGeom prst="rect">
            <a:avLst/>
          </a:prstGeom>
          <a:noFill/>
        </p:spPr>
        <p:txBody>
          <a:bodyPr wrap="square">
            <a:spAutoFit/>
          </a:bodyPr>
          <a:lstStyle/>
          <a:p>
            <a:pPr algn="ctr" fontAlgn="base"/>
            <a:r>
              <a:rPr lang="en-US" sz="2000" dirty="0"/>
              <a:t>Indeed, We had established them1 in a way We have not established you ˹Meccans˺. And We gave them hearing, sight, and intellect. But neither their hearing, sight, nor intellect were of any benefit to them whatsoever, since they persisted in denying Allah’s signs. And ˹so˺ they were overwhelmed by what they used to ridicule.</a:t>
            </a:r>
          </a:p>
        </p:txBody>
      </p:sp>
      <p:sp>
        <p:nvSpPr>
          <p:cNvPr id="3" name="TextBox 2">
            <a:extLst>
              <a:ext uri="{FF2B5EF4-FFF2-40B4-BE49-F238E27FC236}">
                <a16:creationId xmlns:a16="http://schemas.microsoft.com/office/drawing/2014/main" id="{CEC271AE-55DE-997A-AE68-73BE6D381B05}"/>
              </a:ext>
            </a:extLst>
          </p:cNvPr>
          <p:cNvSpPr txBox="1"/>
          <p:nvPr/>
        </p:nvSpPr>
        <p:spPr>
          <a:xfrm>
            <a:off x="3691987" y="42646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49723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E8DB8-DDB0-56F3-5285-66FC43696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9099D-3267-4E83-823A-7449DD4BF01F}"/>
              </a:ext>
            </a:extLst>
          </p:cNvPr>
          <p:cNvSpPr>
            <a:spLocks noGrp="1"/>
          </p:cNvSpPr>
          <p:nvPr>
            <p:ph type="title"/>
          </p:nvPr>
        </p:nvSpPr>
        <p:spPr>
          <a:xfrm>
            <a:off x="1787687" y="1941923"/>
            <a:ext cx="8616626" cy="3450327"/>
          </a:xfrm>
        </p:spPr>
        <p:txBody>
          <a:bodyPr>
            <a:noAutofit/>
          </a:bodyPr>
          <a:lstStyle/>
          <a:p>
            <a:r>
              <a:rPr lang="ar-EG" sz="6000" b="0" dirty="0"/>
              <a:t>وَلَقَدْ أَهْلَكْنَا مَا حَوْلَكُم مِّنَ ٱلْقُرَىٰ وَصَرَّفْنَا ٱلْـَٔايَـٰتِ لَعَلَّهُمْ يَرْجِعُونَ </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A32420-EE44-C46E-DDC6-606A48152385}"/>
              </a:ext>
            </a:extLst>
          </p:cNvPr>
          <p:cNvSpPr txBox="1"/>
          <p:nvPr/>
        </p:nvSpPr>
        <p:spPr>
          <a:xfrm>
            <a:off x="1936368" y="4458551"/>
            <a:ext cx="8319264" cy="707886"/>
          </a:xfrm>
          <a:prstGeom prst="rect">
            <a:avLst/>
          </a:prstGeom>
          <a:noFill/>
        </p:spPr>
        <p:txBody>
          <a:bodyPr wrap="square">
            <a:spAutoFit/>
          </a:bodyPr>
          <a:lstStyle/>
          <a:p>
            <a:pPr algn="ctr" fontAlgn="base"/>
            <a:r>
              <a:rPr lang="en-US" sz="2000" dirty="0"/>
              <a:t>We certainly destroyed the societies around you after having varied the signs so perhaps they would return ˹to the Right Path˺.</a:t>
            </a:r>
          </a:p>
        </p:txBody>
      </p:sp>
      <p:sp>
        <p:nvSpPr>
          <p:cNvPr id="3" name="TextBox 2">
            <a:extLst>
              <a:ext uri="{FF2B5EF4-FFF2-40B4-BE49-F238E27FC236}">
                <a16:creationId xmlns:a16="http://schemas.microsoft.com/office/drawing/2014/main" id="{870F68F9-FD18-E6C0-2262-C76A8E599C94}"/>
              </a:ext>
            </a:extLst>
          </p:cNvPr>
          <p:cNvSpPr txBox="1"/>
          <p:nvPr/>
        </p:nvSpPr>
        <p:spPr>
          <a:xfrm>
            <a:off x="1997411" y="41445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5682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D56F-C648-B1C5-98F0-5CC26895D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1ABB1-D46D-AA6F-0B30-3E01B2F3D914}"/>
              </a:ext>
            </a:extLst>
          </p:cNvPr>
          <p:cNvSpPr>
            <a:spLocks noGrp="1"/>
          </p:cNvSpPr>
          <p:nvPr>
            <p:ph type="title"/>
          </p:nvPr>
        </p:nvSpPr>
        <p:spPr>
          <a:xfrm>
            <a:off x="1787687" y="1757365"/>
            <a:ext cx="8616626" cy="3450327"/>
          </a:xfrm>
        </p:spPr>
        <p:txBody>
          <a:bodyPr>
            <a:noAutofit/>
          </a:bodyPr>
          <a:lstStyle/>
          <a:p>
            <a:r>
              <a:rPr lang="ar-EG" sz="6000" b="0" dirty="0"/>
              <a:t>فَلَوْلَا نَصَرَهُمُ ٱلَّذِينَ ٱتَّخَذُوا۟ مِن دُونِ ٱللَّهِ قُرْبَانًا ءَالِهَةًۢ ۖ بَلْ ضَلُّوا۟ عَنْهُمْ ۚ وَذَٰلِكَ إِفْكُهُمْ وَمَا كَانُوا۟ يَفْتَرُونَ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D3E0F9-189D-C36D-2453-2F98AD608A74}"/>
              </a:ext>
            </a:extLst>
          </p:cNvPr>
          <p:cNvSpPr txBox="1"/>
          <p:nvPr/>
        </p:nvSpPr>
        <p:spPr>
          <a:xfrm>
            <a:off x="1936368" y="4661975"/>
            <a:ext cx="8319264" cy="1015663"/>
          </a:xfrm>
          <a:prstGeom prst="rect">
            <a:avLst/>
          </a:prstGeom>
          <a:noFill/>
        </p:spPr>
        <p:txBody>
          <a:bodyPr wrap="square">
            <a:spAutoFit/>
          </a:bodyPr>
          <a:lstStyle/>
          <a:p>
            <a:pPr algn="ctr" fontAlgn="base"/>
            <a:r>
              <a:rPr lang="en-US" sz="2000" dirty="0"/>
              <a:t>Why then were they not helped by those ˹idols˺ they took as gods besides Allah, hoping to get closer ˹to Him˺? Instead, they failed them. That is ˹the result of˺ their lies and their fabrications.</a:t>
            </a:r>
          </a:p>
        </p:txBody>
      </p:sp>
      <p:sp>
        <p:nvSpPr>
          <p:cNvPr id="3" name="TextBox 2">
            <a:extLst>
              <a:ext uri="{FF2B5EF4-FFF2-40B4-BE49-F238E27FC236}">
                <a16:creationId xmlns:a16="http://schemas.microsoft.com/office/drawing/2014/main" id="{A5FBA2D2-034C-1D5C-9F68-1523D186EA58}"/>
              </a:ext>
            </a:extLst>
          </p:cNvPr>
          <p:cNvSpPr txBox="1"/>
          <p:nvPr/>
        </p:nvSpPr>
        <p:spPr>
          <a:xfrm>
            <a:off x="2165191" y="43541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763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0D61-0B76-C003-412A-8B901C303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AF407-B6FE-615B-1D10-9EFB881B3231}"/>
              </a:ext>
            </a:extLst>
          </p:cNvPr>
          <p:cNvSpPr>
            <a:spLocks noGrp="1"/>
          </p:cNvSpPr>
          <p:nvPr>
            <p:ph type="title"/>
          </p:nvPr>
        </p:nvSpPr>
        <p:spPr>
          <a:xfrm>
            <a:off x="1787687" y="1874499"/>
            <a:ext cx="8616626" cy="3450327"/>
          </a:xfrm>
        </p:spPr>
        <p:txBody>
          <a:bodyPr>
            <a:noAutofit/>
          </a:bodyPr>
          <a:lstStyle/>
          <a:p>
            <a:r>
              <a:rPr lang="ar-EG" sz="6000" b="0" dirty="0"/>
              <a:t>وَبَدَا لَهُمْ سَيِّـَٔاتُ مَا عَمِلُوا۟ وَحَاقَ بِهِم مَّا كَانُوا۟ بِهِ</a:t>
            </a:r>
            <a:r>
              <a:rPr lang="en-US" sz="6000" b="0"/>
              <a:t> </a:t>
            </a:r>
            <a:r>
              <a:rPr lang="ar-EG" sz="6000" b="0"/>
              <a:t>ۦ </a:t>
            </a:r>
            <a:r>
              <a:rPr lang="ar-EG" sz="6000" b="0" dirty="0"/>
              <a:t>يَسْتَهْزِءُونَ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C35EE67-720D-6BB7-1891-792071045434}"/>
              </a:ext>
            </a:extLst>
          </p:cNvPr>
          <p:cNvSpPr txBox="1"/>
          <p:nvPr/>
        </p:nvSpPr>
        <p:spPr>
          <a:xfrm>
            <a:off x="1936368" y="4404195"/>
            <a:ext cx="8319264" cy="707886"/>
          </a:xfrm>
          <a:prstGeom prst="rect">
            <a:avLst/>
          </a:prstGeom>
          <a:noFill/>
        </p:spPr>
        <p:txBody>
          <a:bodyPr wrap="square">
            <a:spAutoFit/>
          </a:bodyPr>
          <a:lstStyle/>
          <a:p>
            <a:pPr algn="ctr" fontAlgn="base"/>
            <a:r>
              <a:rPr lang="en-US" sz="2000" dirty="0"/>
              <a:t>And the evil ˹consequences˺ of their deeds will unfold before them, and they will be overwhelmed by what they used to ridicule.</a:t>
            </a:r>
          </a:p>
        </p:txBody>
      </p:sp>
      <p:sp>
        <p:nvSpPr>
          <p:cNvPr id="3" name="TextBox 2">
            <a:extLst>
              <a:ext uri="{FF2B5EF4-FFF2-40B4-BE49-F238E27FC236}">
                <a16:creationId xmlns:a16="http://schemas.microsoft.com/office/drawing/2014/main" id="{5E5F2E3E-7242-9D43-6C2D-12B674F55192}"/>
              </a:ext>
            </a:extLst>
          </p:cNvPr>
          <p:cNvSpPr txBox="1"/>
          <p:nvPr/>
        </p:nvSpPr>
        <p:spPr>
          <a:xfrm>
            <a:off x="3013099" y="409641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5047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8D668-537B-853E-8CFB-1B1C7722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72ED5-BDF7-ABF3-E70E-32C510CAC9F0}"/>
              </a:ext>
            </a:extLst>
          </p:cNvPr>
          <p:cNvSpPr>
            <a:spLocks noGrp="1"/>
          </p:cNvSpPr>
          <p:nvPr>
            <p:ph type="title"/>
          </p:nvPr>
        </p:nvSpPr>
        <p:spPr>
          <a:xfrm>
            <a:off x="1787687" y="1589585"/>
            <a:ext cx="8616626" cy="3450327"/>
          </a:xfrm>
        </p:spPr>
        <p:txBody>
          <a:bodyPr>
            <a:noAutofit/>
          </a:bodyPr>
          <a:lstStyle/>
          <a:p>
            <a:r>
              <a:rPr lang="ar-EG" sz="6000" b="0" dirty="0"/>
              <a:t>وَإِذْ صَرَفْنَآ إِلَيْكَ نَفَرًۭا مِّنَ ٱلْجِنِّ يَسْتَمِعُونَ ٱلْقُرْءَانَ فَلَمَّا حَضَرُوهُ قَالُوٓا۟ أَنصِتُوا۟ ۖ فَلَمَّا قُضِىَ وَلَّوْا۟ إِلَىٰ قَوْمِهِم مُّنذِرِينَ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8B7619-7CB9-78E5-77E8-551C9E8B5DF8}"/>
              </a:ext>
            </a:extLst>
          </p:cNvPr>
          <p:cNvSpPr txBox="1"/>
          <p:nvPr/>
        </p:nvSpPr>
        <p:spPr>
          <a:xfrm>
            <a:off x="1936368" y="4905255"/>
            <a:ext cx="8319264" cy="1015663"/>
          </a:xfrm>
          <a:prstGeom prst="rect">
            <a:avLst/>
          </a:prstGeom>
          <a:noFill/>
        </p:spPr>
        <p:txBody>
          <a:bodyPr wrap="square">
            <a:spAutoFit/>
          </a:bodyPr>
          <a:lstStyle/>
          <a:p>
            <a:pPr algn="ctr" fontAlgn="base"/>
            <a:r>
              <a:rPr lang="en-US" sz="2000" dirty="0"/>
              <a:t>˹Remember, O  Prophet,˺ when We sent a group of jinn your way to listen to the Quran. Then, upon hearing it, they said ˹to one another˺, “Listen quietly!” Then when it was over, they returned to their fellow jinn as </a:t>
            </a:r>
            <a:r>
              <a:rPr lang="en-US" sz="2000" dirty="0" err="1"/>
              <a:t>warners</a:t>
            </a:r>
            <a:r>
              <a:rPr lang="en-US" sz="2000" dirty="0"/>
              <a:t>.</a:t>
            </a:r>
          </a:p>
        </p:txBody>
      </p:sp>
      <p:sp>
        <p:nvSpPr>
          <p:cNvPr id="3" name="TextBox 2">
            <a:extLst>
              <a:ext uri="{FF2B5EF4-FFF2-40B4-BE49-F238E27FC236}">
                <a16:creationId xmlns:a16="http://schemas.microsoft.com/office/drawing/2014/main" id="{4EB51C76-2849-9EB8-C36D-A3D536ACF340}"/>
              </a:ext>
            </a:extLst>
          </p:cNvPr>
          <p:cNvSpPr txBox="1"/>
          <p:nvPr/>
        </p:nvSpPr>
        <p:spPr>
          <a:xfrm>
            <a:off x="3943657" y="45974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541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33ED-D1CC-D504-69C2-26688C8F7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0E4F7-8100-6991-B9EA-771C2F36FE8B}"/>
              </a:ext>
            </a:extLst>
          </p:cNvPr>
          <p:cNvSpPr>
            <a:spLocks noGrp="1"/>
          </p:cNvSpPr>
          <p:nvPr>
            <p:ph type="title"/>
          </p:nvPr>
        </p:nvSpPr>
        <p:spPr>
          <a:xfrm>
            <a:off x="1787687" y="1715420"/>
            <a:ext cx="8616626" cy="3450327"/>
          </a:xfrm>
        </p:spPr>
        <p:txBody>
          <a:bodyPr>
            <a:noAutofit/>
          </a:bodyPr>
          <a:lstStyle/>
          <a:p>
            <a:r>
              <a:rPr lang="ar-EG" sz="6000" b="0" dirty="0"/>
              <a:t>قَالُوا۟ يَـٰقَوْمَنَآ إِنَّا سَمِعْنَا كِتَـٰبًا أُنزِلَ مِنۢ بَعْدِ مُوسَىٰ مُصَدِّقًۭا لِّمَا بَيْنَ يَدَيْهِ يَهْدِىٓ إِلَى ٱلْحَقِّ وَإِلَىٰ طَرِيقٍۢ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8D515F-A52A-73D4-37A6-B293C0EC9DA1}"/>
              </a:ext>
            </a:extLst>
          </p:cNvPr>
          <p:cNvSpPr txBox="1"/>
          <p:nvPr/>
        </p:nvSpPr>
        <p:spPr>
          <a:xfrm>
            <a:off x="1936368" y="4712308"/>
            <a:ext cx="8319264" cy="1015663"/>
          </a:xfrm>
          <a:prstGeom prst="rect">
            <a:avLst/>
          </a:prstGeom>
          <a:noFill/>
        </p:spPr>
        <p:txBody>
          <a:bodyPr wrap="square">
            <a:spAutoFit/>
          </a:bodyPr>
          <a:lstStyle/>
          <a:p>
            <a:pPr algn="ctr" fontAlgn="base"/>
            <a:r>
              <a:rPr lang="en-US" sz="2000" dirty="0"/>
              <a:t>They declared, “O our fellow jinn! We have truly heard a scripture revealed after Moses, confirming what came before it. It guides to the truth and the Straight Way.</a:t>
            </a:r>
          </a:p>
        </p:txBody>
      </p:sp>
      <p:sp>
        <p:nvSpPr>
          <p:cNvPr id="3" name="TextBox 2">
            <a:extLst>
              <a:ext uri="{FF2B5EF4-FFF2-40B4-BE49-F238E27FC236}">
                <a16:creationId xmlns:a16="http://schemas.microsoft.com/office/drawing/2014/main" id="{56D69903-C546-BA94-B2AE-E442E9BA5BD5}"/>
              </a:ext>
            </a:extLst>
          </p:cNvPr>
          <p:cNvSpPr txBox="1"/>
          <p:nvPr/>
        </p:nvSpPr>
        <p:spPr>
          <a:xfrm>
            <a:off x="1445518" y="44045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8982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397A5-9CFD-5F8A-EA6E-CFC8C99F9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21E5A-CA66-AE54-7683-C448E053DF60}"/>
              </a:ext>
            </a:extLst>
          </p:cNvPr>
          <p:cNvSpPr>
            <a:spLocks noGrp="1"/>
          </p:cNvSpPr>
          <p:nvPr>
            <p:ph type="title"/>
          </p:nvPr>
        </p:nvSpPr>
        <p:spPr>
          <a:xfrm>
            <a:off x="1787687" y="1908367"/>
            <a:ext cx="8616626" cy="3450327"/>
          </a:xfrm>
        </p:spPr>
        <p:txBody>
          <a:bodyPr>
            <a:noAutofit/>
          </a:bodyPr>
          <a:lstStyle/>
          <a:p>
            <a:r>
              <a:rPr lang="ar-EG" sz="6000" b="0" dirty="0"/>
              <a:t>يَـٰقَوْمَنَآ أَجِيبُوا۟ دَاعِىَ ٱللَّهِ وَءَامِنُوا۟ بِهِۦ يَغْفِرْ لَكُم مِّن ذُنُوبِكُمْ وَيُجِرْكُم مِّنْ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B6D104-5CEF-D115-E0C5-EAA9CC8B115B}"/>
              </a:ext>
            </a:extLst>
          </p:cNvPr>
          <p:cNvSpPr txBox="1"/>
          <p:nvPr/>
        </p:nvSpPr>
        <p:spPr>
          <a:xfrm>
            <a:off x="1936368" y="4905255"/>
            <a:ext cx="8319264" cy="707886"/>
          </a:xfrm>
          <a:prstGeom prst="rect">
            <a:avLst/>
          </a:prstGeom>
          <a:noFill/>
        </p:spPr>
        <p:txBody>
          <a:bodyPr wrap="square">
            <a:spAutoFit/>
          </a:bodyPr>
          <a:lstStyle/>
          <a:p>
            <a:pPr algn="ctr" fontAlgn="base"/>
            <a:r>
              <a:rPr lang="en-US" sz="2000" dirty="0"/>
              <a:t>O  our fellow jinn! Respond to the caller of Allah and believe in him, He will forgive your sins and protect you from a painful punishment.</a:t>
            </a:r>
          </a:p>
        </p:txBody>
      </p:sp>
      <p:sp>
        <p:nvSpPr>
          <p:cNvPr id="3" name="TextBox 2">
            <a:extLst>
              <a:ext uri="{FF2B5EF4-FFF2-40B4-BE49-F238E27FC236}">
                <a16:creationId xmlns:a16="http://schemas.microsoft.com/office/drawing/2014/main" id="{3F4D3D69-DB23-634C-C1E1-CA97900B2A69}"/>
              </a:ext>
            </a:extLst>
          </p:cNvPr>
          <p:cNvSpPr txBox="1"/>
          <p:nvPr/>
        </p:nvSpPr>
        <p:spPr>
          <a:xfrm>
            <a:off x="4373276" y="45974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4824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D76D-E6BE-F5B2-C832-553366943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E5416-43EE-7C96-36B6-D464E75EAC38}"/>
              </a:ext>
            </a:extLst>
          </p:cNvPr>
          <p:cNvSpPr>
            <a:spLocks noGrp="1"/>
          </p:cNvSpPr>
          <p:nvPr>
            <p:ph type="title"/>
          </p:nvPr>
        </p:nvSpPr>
        <p:spPr>
          <a:xfrm>
            <a:off x="1787687" y="1715420"/>
            <a:ext cx="8616626" cy="3450327"/>
          </a:xfrm>
        </p:spPr>
        <p:txBody>
          <a:bodyPr>
            <a:noAutofit/>
          </a:bodyPr>
          <a:lstStyle/>
          <a:p>
            <a:r>
              <a:rPr lang="ar-EG" sz="6000" b="0" dirty="0"/>
              <a:t>وَمَن لَّا يُجِبْ دَاعِىَ ٱللَّهِ فَلَيْسَ بِمُعْجِزٍۢ فِى ٱلْأَرْضِ وَلَيْسَ لَهُۥ مِن دُونِهِۦٓ أَوْلِيَآءُ ۚ أُو۟لَـٰٓئِكَ فِى ضَلَـٰلٍۢ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9AAFD5-4669-EF30-079D-96738A9A77FB}"/>
              </a:ext>
            </a:extLst>
          </p:cNvPr>
          <p:cNvSpPr txBox="1"/>
          <p:nvPr/>
        </p:nvSpPr>
        <p:spPr>
          <a:xfrm>
            <a:off x="1936368" y="4712308"/>
            <a:ext cx="8319264" cy="1015663"/>
          </a:xfrm>
          <a:prstGeom prst="rect">
            <a:avLst/>
          </a:prstGeom>
          <a:noFill/>
        </p:spPr>
        <p:txBody>
          <a:bodyPr wrap="square">
            <a:spAutoFit/>
          </a:bodyPr>
          <a:lstStyle/>
          <a:p>
            <a:pPr algn="ctr" fontAlgn="base"/>
            <a:r>
              <a:rPr lang="en-US" sz="2000" dirty="0"/>
              <a:t>And whoever does not respond to the caller of Allah will have no escape on earth, nor will they have any protectors against Him. It is they who are clearly astray.”</a:t>
            </a:r>
          </a:p>
        </p:txBody>
      </p:sp>
      <p:sp>
        <p:nvSpPr>
          <p:cNvPr id="3" name="TextBox 2">
            <a:extLst>
              <a:ext uri="{FF2B5EF4-FFF2-40B4-BE49-F238E27FC236}">
                <a16:creationId xmlns:a16="http://schemas.microsoft.com/office/drawing/2014/main" id="{2A575267-B6D8-F6F1-F005-A47536FDC6C2}"/>
              </a:ext>
            </a:extLst>
          </p:cNvPr>
          <p:cNvSpPr txBox="1"/>
          <p:nvPr/>
        </p:nvSpPr>
        <p:spPr>
          <a:xfrm>
            <a:off x="2183749" y="43122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4279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F0E04-1390-CA2B-20C6-28C185536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3D1FD-79B8-C83D-35BB-030663E25EE6}"/>
              </a:ext>
            </a:extLst>
          </p:cNvPr>
          <p:cNvSpPr>
            <a:spLocks noGrp="1"/>
          </p:cNvSpPr>
          <p:nvPr>
            <p:ph type="title"/>
          </p:nvPr>
        </p:nvSpPr>
        <p:spPr>
          <a:xfrm>
            <a:off x="1787687" y="1597974"/>
            <a:ext cx="8616626" cy="3450327"/>
          </a:xfrm>
        </p:spPr>
        <p:txBody>
          <a:bodyPr>
            <a:noAutofit/>
          </a:bodyPr>
          <a:lstStyle/>
          <a:p>
            <a:r>
              <a:rPr lang="ar-EG" sz="6000" b="0" dirty="0"/>
              <a:t>أَوَلَمْ يَرَوْا۟ أَنَّ ٱللَّهَ ٱلَّذِى خَلَقَ ٱلسَّمَـٰوَٰتِ وَٱلْأَرْضَ وَلَمْ يَعْىَ بِخَلْقِهِنَّ بِقَـٰدِرٍ عَلَىٰٓ أَن يُحْـِۧىَ ٱلْمَوْتَىٰ ۚ بَلَىٰٓ إِنَّهُۥ عَلَىٰ كُلِّ شَىْءٍۢ قَدِيرٌۭ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426DF2-05E6-7BA5-38CB-8F0BDD7D2572}"/>
              </a:ext>
            </a:extLst>
          </p:cNvPr>
          <p:cNvSpPr txBox="1"/>
          <p:nvPr/>
        </p:nvSpPr>
        <p:spPr>
          <a:xfrm>
            <a:off x="1936368" y="5048301"/>
            <a:ext cx="8319264" cy="1015663"/>
          </a:xfrm>
          <a:prstGeom prst="rect">
            <a:avLst/>
          </a:prstGeom>
          <a:noFill/>
        </p:spPr>
        <p:txBody>
          <a:bodyPr wrap="square">
            <a:spAutoFit/>
          </a:bodyPr>
          <a:lstStyle/>
          <a:p>
            <a:pPr algn="ctr" fontAlgn="base"/>
            <a:r>
              <a:rPr lang="en-US" sz="2000" dirty="0"/>
              <a:t>Do they not realize that Allah, Who created the heavens and the earth and did not tire in creating them,1 is able to give life to the dead? Yes ˹indeed˺! He is certainly Most Capable of everything.</a:t>
            </a:r>
          </a:p>
        </p:txBody>
      </p:sp>
      <p:sp>
        <p:nvSpPr>
          <p:cNvPr id="3" name="TextBox 2">
            <a:extLst>
              <a:ext uri="{FF2B5EF4-FFF2-40B4-BE49-F238E27FC236}">
                <a16:creationId xmlns:a16="http://schemas.microsoft.com/office/drawing/2014/main" id="{16F82961-F527-0166-277F-9C26E6104801}"/>
              </a:ext>
            </a:extLst>
          </p:cNvPr>
          <p:cNvSpPr txBox="1"/>
          <p:nvPr/>
        </p:nvSpPr>
        <p:spPr>
          <a:xfrm>
            <a:off x="3945437" y="46813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83196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249A4-873E-9B6D-C5BD-079E64BDF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2650C-A185-F5FA-D8E5-05EC71D66E48}"/>
              </a:ext>
            </a:extLst>
          </p:cNvPr>
          <p:cNvSpPr>
            <a:spLocks noGrp="1"/>
          </p:cNvSpPr>
          <p:nvPr>
            <p:ph type="title"/>
          </p:nvPr>
        </p:nvSpPr>
        <p:spPr>
          <a:xfrm>
            <a:off x="1787687" y="1748976"/>
            <a:ext cx="8616626" cy="3450327"/>
          </a:xfrm>
        </p:spPr>
        <p:txBody>
          <a:bodyPr>
            <a:noAutofit/>
          </a:bodyPr>
          <a:lstStyle/>
          <a:p>
            <a:r>
              <a:rPr lang="ar-EG" sz="6000" b="0" dirty="0"/>
              <a:t>وَيَوْمَ يُعْرَضُ ٱلَّذِينَ كَفَرُوا۟ عَلَى ٱلنَّارِ أَلَيْسَ هَـٰذَا بِٱلْحَقِّ ۖ قَالُوا۟ بَلَىٰ وَرَبِّنَاۚ قَالَ فَذُوقُوا۟ ٱلْعَذَابَ بِمَا كُنتُمْ تَكْفُرُونَ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E29DA8-2C6B-284C-2E8E-D5D211444717}"/>
              </a:ext>
            </a:extLst>
          </p:cNvPr>
          <p:cNvSpPr txBox="1"/>
          <p:nvPr/>
        </p:nvSpPr>
        <p:spPr>
          <a:xfrm>
            <a:off x="1936368" y="4691471"/>
            <a:ext cx="8319264" cy="1015663"/>
          </a:xfrm>
          <a:prstGeom prst="rect">
            <a:avLst/>
          </a:prstGeom>
          <a:noFill/>
        </p:spPr>
        <p:txBody>
          <a:bodyPr wrap="square">
            <a:spAutoFit/>
          </a:bodyPr>
          <a:lstStyle/>
          <a:p>
            <a:pPr algn="ctr" fontAlgn="base"/>
            <a:r>
              <a:rPr lang="en-US" sz="2000" dirty="0"/>
              <a:t>And on the Day the disbelievers will be exposed to the Fire, ˹they will be asked,˺ “Is this ˹Hereafter˺ not the truth?” They will cry, “Absolutely, by our Lord!” It will be said, “Then taste the punishment for your disbelief.”</a:t>
            </a:r>
          </a:p>
        </p:txBody>
      </p:sp>
      <p:sp>
        <p:nvSpPr>
          <p:cNvPr id="3" name="TextBox 2">
            <a:extLst>
              <a:ext uri="{FF2B5EF4-FFF2-40B4-BE49-F238E27FC236}">
                <a16:creationId xmlns:a16="http://schemas.microsoft.com/office/drawing/2014/main" id="{B3941E2B-54D7-BEFC-604B-9E6B758E8017}"/>
              </a:ext>
            </a:extLst>
          </p:cNvPr>
          <p:cNvSpPr txBox="1"/>
          <p:nvPr/>
        </p:nvSpPr>
        <p:spPr>
          <a:xfrm>
            <a:off x="1521019" y="43625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3493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F119-5BEE-DDD4-B3CF-F3B2CBD15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7C557-2DC6-3200-E231-5AD983DD1A25}"/>
              </a:ext>
            </a:extLst>
          </p:cNvPr>
          <p:cNvSpPr>
            <a:spLocks noGrp="1"/>
          </p:cNvSpPr>
          <p:nvPr>
            <p:ph type="title"/>
          </p:nvPr>
        </p:nvSpPr>
        <p:spPr>
          <a:xfrm>
            <a:off x="1787687" y="1170136"/>
            <a:ext cx="8616626" cy="3450327"/>
          </a:xfrm>
        </p:spPr>
        <p:txBody>
          <a:bodyPr>
            <a:noAutofit/>
          </a:bodyPr>
          <a:lstStyle/>
          <a:p>
            <a:r>
              <a:rPr lang="ar-EG" sz="5400" b="0" dirty="0"/>
              <a:t>فَٱصْبِرْ كَمَا صَبَرَ أُو۟لُوا۟ ٱلْعَزْمِ مِنَ ٱلرُّسُلِ وَلَا تَسْتَعْجِل لَّهُمْ ۚ كَأَنَّهُمْ يَوْمَ يَرَوْنَ مَا يُوعَدُونَ لَمْ يَلْبَثُوٓا۟ إِلَّا سَاعَةًۭ مِّن نَّهَارٍۭۚ بَلَـٰغٌۭ ۚ فَهَلْ يُهْلَكُ إِلَّا ٱلْقَوْمُ ٱلْفَـٰسِقُونَ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4C630D-C80A-9800-AD21-B86FC3509F39}"/>
              </a:ext>
            </a:extLst>
          </p:cNvPr>
          <p:cNvSpPr txBox="1"/>
          <p:nvPr/>
        </p:nvSpPr>
        <p:spPr>
          <a:xfrm>
            <a:off x="1936368" y="4469026"/>
            <a:ext cx="8319264" cy="1631216"/>
          </a:xfrm>
          <a:prstGeom prst="rect">
            <a:avLst/>
          </a:prstGeom>
          <a:noFill/>
        </p:spPr>
        <p:txBody>
          <a:bodyPr wrap="square">
            <a:spAutoFit/>
          </a:bodyPr>
          <a:lstStyle/>
          <a:p>
            <a:pPr algn="ctr" fontAlgn="base"/>
            <a:r>
              <a:rPr lang="en-US" sz="2000" dirty="0"/>
              <a:t>So endure patiently, as did the Messengers of Firm Resolve.1 And do not ˹seek to˺ hasten ˹the torment˺ for the deniers. On the Day they see what they have been threatened with, it will be as if they had only stayed ˹in this world˺ for an hour of a day.2 ˹This is˺ a ˹sufficient˺ warning! Then, will anyone be destroyed except the rebellious people?</a:t>
            </a:r>
          </a:p>
        </p:txBody>
      </p:sp>
      <p:sp>
        <p:nvSpPr>
          <p:cNvPr id="3" name="TextBox 2">
            <a:extLst>
              <a:ext uri="{FF2B5EF4-FFF2-40B4-BE49-F238E27FC236}">
                <a16:creationId xmlns:a16="http://schemas.microsoft.com/office/drawing/2014/main" id="{1E392F72-9754-298C-EC86-A43A113D9DB9}"/>
              </a:ext>
            </a:extLst>
          </p:cNvPr>
          <p:cNvSpPr txBox="1"/>
          <p:nvPr/>
        </p:nvSpPr>
        <p:spPr>
          <a:xfrm>
            <a:off x="2116637" y="40354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04656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799123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12892-31D6-B138-0C00-1F11C0D9B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8C10B-D350-809E-523F-771AC332BE8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محمد</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581263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E8F6D-6EE1-D2FB-8281-0BCB15FE5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D469F-F6D6-2094-072A-2886360FDDB2}"/>
              </a:ext>
            </a:extLst>
          </p:cNvPr>
          <p:cNvSpPr>
            <a:spLocks noGrp="1"/>
          </p:cNvSpPr>
          <p:nvPr>
            <p:ph type="title"/>
          </p:nvPr>
        </p:nvSpPr>
        <p:spPr>
          <a:xfrm>
            <a:off x="1787687" y="1975167"/>
            <a:ext cx="8616626" cy="3450327"/>
          </a:xfrm>
        </p:spPr>
        <p:txBody>
          <a:bodyPr>
            <a:noAutofit/>
          </a:bodyPr>
          <a:lstStyle/>
          <a:p>
            <a:r>
              <a:rPr lang="ar-EG" sz="6000" b="0" dirty="0"/>
              <a:t>ٱلَّذِينَ كَفَرُوا۟ وَصَدُّوا۟ عَن سَبِيلِ ٱللَّهِ أَضَلَّ أَعْمَـٰلَهُمْ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81E406-DDD2-46EB-F6F5-06D21D1CF8DB}"/>
              </a:ext>
            </a:extLst>
          </p:cNvPr>
          <p:cNvSpPr txBox="1"/>
          <p:nvPr/>
        </p:nvSpPr>
        <p:spPr>
          <a:xfrm>
            <a:off x="1936368" y="4521402"/>
            <a:ext cx="8319264" cy="707886"/>
          </a:xfrm>
          <a:prstGeom prst="rect">
            <a:avLst/>
          </a:prstGeom>
          <a:noFill/>
        </p:spPr>
        <p:txBody>
          <a:bodyPr wrap="square">
            <a:spAutoFit/>
          </a:bodyPr>
          <a:lstStyle/>
          <a:p>
            <a:pPr algn="ctr" fontAlgn="base"/>
            <a:r>
              <a:rPr lang="en-US" sz="2000" dirty="0"/>
              <a:t>Those who disbelieve and hinder ˹others˺ from the Way of Allah, He will render their deeds void.</a:t>
            </a:r>
          </a:p>
        </p:txBody>
      </p:sp>
      <p:sp>
        <p:nvSpPr>
          <p:cNvPr id="3" name="TextBox 2">
            <a:extLst>
              <a:ext uri="{FF2B5EF4-FFF2-40B4-BE49-F238E27FC236}">
                <a16:creationId xmlns:a16="http://schemas.microsoft.com/office/drawing/2014/main" id="{E7A844D7-6175-5D95-E34C-87A62F2AFDB1}"/>
              </a:ext>
            </a:extLst>
          </p:cNvPr>
          <p:cNvSpPr txBox="1"/>
          <p:nvPr/>
        </p:nvSpPr>
        <p:spPr>
          <a:xfrm>
            <a:off x="4053334" y="42666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158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5C75-A257-47E5-11AC-20DD74932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870BA-965D-504D-4657-FEF8ED0EA8C1}"/>
              </a:ext>
            </a:extLst>
          </p:cNvPr>
          <p:cNvSpPr>
            <a:spLocks noGrp="1"/>
          </p:cNvSpPr>
          <p:nvPr>
            <p:ph type="title"/>
          </p:nvPr>
        </p:nvSpPr>
        <p:spPr>
          <a:xfrm>
            <a:off x="1787687" y="2008723"/>
            <a:ext cx="8616626" cy="3450327"/>
          </a:xfrm>
        </p:spPr>
        <p:txBody>
          <a:bodyPr>
            <a:noAutofit/>
          </a:bodyPr>
          <a:lstStyle/>
          <a:p>
            <a:r>
              <a:rPr lang="ar-EG" sz="6000" b="0" dirty="0"/>
              <a:t>وَقِيلَ ٱلْيَوْمَ نَنسَىٰكُمْ كَمَا نَسِيتُمْ لِقَآءَ يَوْمِكُمْ هَـٰذَا وَمَأْوَىٰكُمُ ٱلنَّارُ وَمَا لَكُم مِّن نَّـٰصِرِينَ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32BC95-3C12-6520-0FB8-6353B95EB192}"/>
              </a:ext>
            </a:extLst>
          </p:cNvPr>
          <p:cNvSpPr txBox="1"/>
          <p:nvPr/>
        </p:nvSpPr>
        <p:spPr>
          <a:xfrm>
            <a:off x="1936368" y="4957869"/>
            <a:ext cx="8319264" cy="707886"/>
          </a:xfrm>
          <a:prstGeom prst="rect">
            <a:avLst/>
          </a:prstGeom>
          <a:noFill/>
        </p:spPr>
        <p:txBody>
          <a:bodyPr wrap="square">
            <a:spAutoFit/>
          </a:bodyPr>
          <a:lstStyle/>
          <a:p>
            <a:pPr algn="ctr" fontAlgn="base"/>
            <a:r>
              <a:rPr lang="en-US" sz="2000" dirty="0"/>
              <a:t>It will be said, “This Day We will neglect you as you neglected the meeting of this Day of yours! Your home will be the Fire, and you will have no helpers.</a:t>
            </a:r>
          </a:p>
        </p:txBody>
      </p:sp>
      <p:sp>
        <p:nvSpPr>
          <p:cNvPr id="3" name="TextBox 2">
            <a:extLst>
              <a:ext uri="{FF2B5EF4-FFF2-40B4-BE49-F238E27FC236}">
                <a16:creationId xmlns:a16="http://schemas.microsoft.com/office/drawing/2014/main" id="{5F024020-DB6A-91B1-2836-4EFF32738852}"/>
              </a:ext>
            </a:extLst>
          </p:cNvPr>
          <p:cNvSpPr txBox="1"/>
          <p:nvPr/>
        </p:nvSpPr>
        <p:spPr>
          <a:xfrm>
            <a:off x="4128835" y="4597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41551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01A9-621B-FD9F-5A83-FFB97681F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13810-7650-62AF-F768-B96423E42C4A}"/>
              </a:ext>
            </a:extLst>
          </p:cNvPr>
          <p:cNvSpPr>
            <a:spLocks noGrp="1"/>
          </p:cNvSpPr>
          <p:nvPr>
            <p:ph type="title"/>
          </p:nvPr>
        </p:nvSpPr>
        <p:spPr>
          <a:xfrm>
            <a:off x="1787687" y="1597771"/>
            <a:ext cx="8616626" cy="3450327"/>
          </a:xfrm>
        </p:spPr>
        <p:txBody>
          <a:bodyPr>
            <a:noAutofit/>
          </a:bodyPr>
          <a:lstStyle/>
          <a:p>
            <a:r>
              <a:rPr lang="ar-EG" sz="6000" b="0" dirty="0"/>
              <a:t>وَٱلَّذِينَ ءَامَنُوا۟ وَعَمِلُوا۟ ٱلصَّـٰلِحَـٰتِ وَءَامَنُوا۟ بِمَا نُزِّلَ عَلَىٰ مُحَمَّدٍۢ وَهُوَ ٱلْحَقُّ مِن رَّبِّهِمْۙ كَفَّرَ عَنْهُمْ سَيِّـَٔاتِهِمْ وَأَصْلَحَ بَالَهُمْ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787518-4558-2B8F-FD3C-BEC02CE72EE0}"/>
              </a:ext>
            </a:extLst>
          </p:cNvPr>
          <p:cNvSpPr txBox="1"/>
          <p:nvPr/>
        </p:nvSpPr>
        <p:spPr>
          <a:xfrm>
            <a:off x="1936368" y="4944068"/>
            <a:ext cx="8319264" cy="1015663"/>
          </a:xfrm>
          <a:prstGeom prst="rect">
            <a:avLst/>
          </a:prstGeom>
          <a:noFill/>
        </p:spPr>
        <p:txBody>
          <a:bodyPr wrap="square">
            <a:spAutoFit/>
          </a:bodyPr>
          <a:lstStyle/>
          <a:p>
            <a:pPr algn="ctr" fontAlgn="base"/>
            <a:r>
              <a:rPr lang="en-US" sz="2000" dirty="0"/>
              <a:t>As for those who believe, do good, and have faith in what has been revealed to </a:t>
            </a:r>
            <a:r>
              <a:rPr lang="en-US" sz="2000" dirty="0" err="1"/>
              <a:t>Muḥammad</a:t>
            </a:r>
            <a:r>
              <a:rPr lang="en-US" sz="2000" dirty="0"/>
              <a:t>—which is the truth from their Lord—He will absolve them of their sins and improve their condition.</a:t>
            </a:r>
          </a:p>
        </p:txBody>
      </p:sp>
      <p:sp>
        <p:nvSpPr>
          <p:cNvPr id="3" name="TextBox 2">
            <a:extLst>
              <a:ext uri="{FF2B5EF4-FFF2-40B4-BE49-F238E27FC236}">
                <a16:creationId xmlns:a16="http://schemas.microsoft.com/office/drawing/2014/main" id="{47E7EB72-C2E0-A1FD-ABE4-4D4134FB5209}"/>
              </a:ext>
            </a:extLst>
          </p:cNvPr>
          <p:cNvSpPr txBox="1"/>
          <p:nvPr/>
        </p:nvSpPr>
        <p:spPr>
          <a:xfrm>
            <a:off x="4120446" y="46443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85239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CF86-6381-1AFC-C0DD-26BA159AD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2A5E0-D4E5-CA1D-2750-3C778B67461B}"/>
              </a:ext>
            </a:extLst>
          </p:cNvPr>
          <p:cNvSpPr>
            <a:spLocks noGrp="1"/>
          </p:cNvSpPr>
          <p:nvPr>
            <p:ph type="title"/>
          </p:nvPr>
        </p:nvSpPr>
        <p:spPr>
          <a:xfrm>
            <a:off x="1787687" y="1773940"/>
            <a:ext cx="8616626" cy="3450327"/>
          </a:xfrm>
        </p:spPr>
        <p:txBody>
          <a:bodyPr>
            <a:noAutofit/>
          </a:bodyPr>
          <a:lstStyle/>
          <a:p>
            <a:r>
              <a:rPr lang="ar-EG" sz="5400" b="0" dirty="0"/>
              <a:t>ذَٰلِكَ بِأَنَّ ٱلَّذِينَ كَفَرُوا۟ ٱتَّبَعُوا۟ ٱلْبَـٰطِلَ وَأَنَّ ٱلَّذِينَ ءَامَنُوا۟ ٱتَّبَعُوا۟ ٱلْحَقَّ مِن رَّبِّهِمْ ۚ كَذَٰلِكَ يَضْرِبُ ٱللَّهُ لِلنَّاسِ أَمْثَـٰلَهُمْ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B41775-598D-49C6-56C5-D5D6794DAAD8}"/>
              </a:ext>
            </a:extLst>
          </p:cNvPr>
          <p:cNvSpPr txBox="1"/>
          <p:nvPr/>
        </p:nvSpPr>
        <p:spPr>
          <a:xfrm>
            <a:off x="1936368" y="4650122"/>
            <a:ext cx="8319264" cy="1015663"/>
          </a:xfrm>
          <a:prstGeom prst="rect">
            <a:avLst/>
          </a:prstGeom>
          <a:noFill/>
        </p:spPr>
        <p:txBody>
          <a:bodyPr wrap="square">
            <a:spAutoFit/>
          </a:bodyPr>
          <a:lstStyle/>
          <a:p>
            <a:pPr algn="ctr" fontAlgn="base"/>
            <a:r>
              <a:rPr lang="en-US" sz="2000" dirty="0"/>
              <a:t>This is because the disbelievers follow falsehood, while the believers follow the truth from their Lord. This is how Allah shows people their true state ˹of faith˺.</a:t>
            </a:r>
          </a:p>
        </p:txBody>
      </p:sp>
      <p:sp>
        <p:nvSpPr>
          <p:cNvPr id="3" name="TextBox 2">
            <a:extLst>
              <a:ext uri="{FF2B5EF4-FFF2-40B4-BE49-F238E27FC236}">
                <a16:creationId xmlns:a16="http://schemas.microsoft.com/office/drawing/2014/main" id="{3EE2B88B-AE8B-ACBB-2DF6-457BCC08C116}"/>
              </a:ext>
            </a:extLst>
          </p:cNvPr>
          <p:cNvSpPr txBox="1"/>
          <p:nvPr/>
        </p:nvSpPr>
        <p:spPr>
          <a:xfrm>
            <a:off x="2367147" y="43423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1643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C22E-7D1F-D5E1-4D61-402E97A41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49D13-89AC-84C3-0511-1FEBA539AD5A}"/>
              </a:ext>
            </a:extLst>
          </p:cNvPr>
          <p:cNvSpPr>
            <a:spLocks noGrp="1"/>
          </p:cNvSpPr>
          <p:nvPr>
            <p:ph type="title"/>
          </p:nvPr>
        </p:nvSpPr>
        <p:spPr>
          <a:xfrm>
            <a:off x="1741132" y="1199795"/>
            <a:ext cx="8709737" cy="3450327"/>
          </a:xfrm>
        </p:spPr>
        <p:txBody>
          <a:bodyPr>
            <a:noAutofit/>
          </a:bodyPr>
          <a:lstStyle/>
          <a:p>
            <a:r>
              <a:rPr lang="ar-EG" b="0" dirty="0"/>
              <a:t>فَإِذَا لَقِيتُمُ ٱلَّذِينَ كَفَرُوا۟ فَضَرْبَ ٱلرِّقَابِ حَتَّىٰٓ إِذَآ أَثْخَنتُمُوهُمْ فَشُدُّوا۟ ٱلْوَثَاقَ فَإِمَّا مَنًّۢا بَعْدُ وَإِمَّا فِدَآءً حَتَّىٰ تَضَعَ ٱلْحَرْبُ أَوْزَارَهَا ۚ ذَٰلِكَ وَلَوْ يَشَآءُ ٱللَّهُ لَٱنتَصَرَ مِنْهُمْ وَلَـٰكِن لِّيَبْلُوَا۟ بَعْضَكُم بِبَعْضٍۢ ۗ وَٱلَّذِينَ قُتِلُوا۟ فِى سَبِيلِ ٱللَّهِ فَلَن يُضِلَّ أَعْمَـٰلَهُمْ</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CFAC6A-3BEF-D70F-93C6-3811CEE417B1}"/>
              </a:ext>
            </a:extLst>
          </p:cNvPr>
          <p:cNvSpPr txBox="1"/>
          <p:nvPr/>
        </p:nvSpPr>
        <p:spPr>
          <a:xfrm>
            <a:off x="1936368" y="4415230"/>
            <a:ext cx="8319264" cy="1754326"/>
          </a:xfrm>
          <a:prstGeom prst="rect">
            <a:avLst/>
          </a:prstGeom>
          <a:noFill/>
        </p:spPr>
        <p:txBody>
          <a:bodyPr wrap="square">
            <a:spAutoFit/>
          </a:bodyPr>
          <a:lstStyle/>
          <a:p>
            <a:pPr algn="ctr" fontAlgn="base"/>
            <a:r>
              <a:rPr lang="en-US" dirty="0"/>
              <a:t>So when you meet the disbelievers ˹in battle˺, strike ˹their˺ necks until you have thoroughly subdued them, then bind them firmly. Later ˹free them either as˺ an act of grace or by ransom until the war comes to an end. So will it be. Had Allah willed, He ˹Himself˺ could have inflicted punishment on them. But He does ˹this only to˺ test some of you by means of others. And those who are martyred in the cause of Allah,1 He will never render their deeds void.</a:t>
            </a:r>
          </a:p>
        </p:txBody>
      </p:sp>
      <p:sp>
        <p:nvSpPr>
          <p:cNvPr id="3" name="TextBox 2">
            <a:extLst>
              <a:ext uri="{FF2B5EF4-FFF2-40B4-BE49-F238E27FC236}">
                <a16:creationId xmlns:a16="http://schemas.microsoft.com/office/drawing/2014/main" id="{ACFFAF4B-5227-7FEA-474F-17E44B509F67}"/>
              </a:ext>
            </a:extLst>
          </p:cNvPr>
          <p:cNvSpPr txBox="1"/>
          <p:nvPr/>
        </p:nvSpPr>
        <p:spPr>
          <a:xfrm>
            <a:off x="2534928" y="41829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7894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0B48F-2D46-AEAB-AC39-0C77EB6BD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D1EA1-FEDA-5D67-3399-8C96EC9E82FE}"/>
              </a:ext>
            </a:extLst>
          </p:cNvPr>
          <p:cNvSpPr>
            <a:spLocks noGrp="1"/>
          </p:cNvSpPr>
          <p:nvPr>
            <p:ph type="title"/>
          </p:nvPr>
        </p:nvSpPr>
        <p:spPr>
          <a:xfrm>
            <a:off x="1787687" y="1899775"/>
            <a:ext cx="8616626" cy="3450327"/>
          </a:xfrm>
        </p:spPr>
        <p:txBody>
          <a:bodyPr>
            <a:noAutofit/>
          </a:bodyPr>
          <a:lstStyle/>
          <a:p>
            <a:r>
              <a:rPr lang="ar-EG" sz="5400" b="0" dirty="0"/>
              <a:t>سَيَهْدِيهِمْ وَيُصْلِحُ بَالَهُمْ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EADF40-56DF-EDBF-73C3-760C89DA7995}"/>
              </a:ext>
            </a:extLst>
          </p:cNvPr>
          <p:cNvSpPr txBox="1"/>
          <p:nvPr/>
        </p:nvSpPr>
        <p:spPr>
          <a:xfrm>
            <a:off x="1936368" y="4054504"/>
            <a:ext cx="8319264" cy="400110"/>
          </a:xfrm>
          <a:prstGeom prst="rect">
            <a:avLst/>
          </a:prstGeom>
          <a:noFill/>
        </p:spPr>
        <p:txBody>
          <a:bodyPr wrap="square">
            <a:spAutoFit/>
          </a:bodyPr>
          <a:lstStyle/>
          <a:p>
            <a:pPr algn="ctr" fontAlgn="base"/>
            <a:r>
              <a:rPr lang="en-US" sz="2000" dirty="0"/>
              <a:t>He will guide them ˹to their reward˺, improve their condition,</a:t>
            </a:r>
          </a:p>
        </p:txBody>
      </p:sp>
      <p:sp>
        <p:nvSpPr>
          <p:cNvPr id="3" name="TextBox 2">
            <a:extLst>
              <a:ext uri="{FF2B5EF4-FFF2-40B4-BE49-F238E27FC236}">
                <a16:creationId xmlns:a16="http://schemas.microsoft.com/office/drawing/2014/main" id="{C95FC3F1-3A62-AB7E-FB90-1691D00FF4E3}"/>
              </a:ext>
            </a:extLst>
          </p:cNvPr>
          <p:cNvSpPr txBox="1"/>
          <p:nvPr/>
        </p:nvSpPr>
        <p:spPr>
          <a:xfrm>
            <a:off x="3298325" y="37467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7630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7FC6-B99D-B9BB-DBFA-B36F5F452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CD7DC-9FA6-6D92-FF8D-CCC97CC8C8B6}"/>
              </a:ext>
            </a:extLst>
          </p:cNvPr>
          <p:cNvSpPr>
            <a:spLocks noGrp="1"/>
          </p:cNvSpPr>
          <p:nvPr>
            <p:ph type="title"/>
          </p:nvPr>
        </p:nvSpPr>
        <p:spPr>
          <a:xfrm>
            <a:off x="1787687" y="1899775"/>
            <a:ext cx="8616626" cy="3450327"/>
          </a:xfrm>
        </p:spPr>
        <p:txBody>
          <a:bodyPr>
            <a:noAutofit/>
          </a:bodyPr>
          <a:lstStyle/>
          <a:p>
            <a:r>
              <a:rPr lang="ar-EG" sz="6000" b="0" dirty="0"/>
              <a:t>وَيُدْخِلُهُمُ ٱلْجَنَّةَ عَرَّفَهَا 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C35AD4-0048-FBCF-4BBE-D333D1F58498}"/>
              </a:ext>
            </a:extLst>
          </p:cNvPr>
          <p:cNvSpPr txBox="1"/>
          <p:nvPr/>
        </p:nvSpPr>
        <p:spPr>
          <a:xfrm>
            <a:off x="1936368" y="4054504"/>
            <a:ext cx="8319264" cy="400110"/>
          </a:xfrm>
          <a:prstGeom prst="rect">
            <a:avLst/>
          </a:prstGeom>
          <a:noFill/>
        </p:spPr>
        <p:txBody>
          <a:bodyPr wrap="square">
            <a:spAutoFit/>
          </a:bodyPr>
          <a:lstStyle/>
          <a:p>
            <a:pPr algn="ctr" fontAlgn="base"/>
            <a:r>
              <a:rPr lang="en-US" sz="2000" dirty="0"/>
              <a:t>and admit them into Paradise, having made it known to them.1 </a:t>
            </a:r>
          </a:p>
        </p:txBody>
      </p:sp>
      <p:sp>
        <p:nvSpPr>
          <p:cNvPr id="3" name="TextBox 2">
            <a:extLst>
              <a:ext uri="{FF2B5EF4-FFF2-40B4-BE49-F238E27FC236}">
                <a16:creationId xmlns:a16="http://schemas.microsoft.com/office/drawing/2014/main" id="{3A6E1D07-B58C-217F-2D81-743F8B73AB35}"/>
              </a:ext>
            </a:extLst>
          </p:cNvPr>
          <p:cNvSpPr txBox="1"/>
          <p:nvPr/>
        </p:nvSpPr>
        <p:spPr>
          <a:xfrm>
            <a:off x="2677539" y="37467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27540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EF5F4-755F-3F5B-247B-8E8CD075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EC918-FBFB-5DEE-3865-1121E937F02F}"/>
              </a:ext>
            </a:extLst>
          </p:cNvPr>
          <p:cNvSpPr>
            <a:spLocks noGrp="1"/>
          </p:cNvSpPr>
          <p:nvPr>
            <p:ph type="title"/>
          </p:nvPr>
        </p:nvSpPr>
        <p:spPr>
          <a:xfrm>
            <a:off x="1787687" y="1958498"/>
            <a:ext cx="8616626" cy="3450327"/>
          </a:xfrm>
        </p:spPr>
        <p:txBody>
          <a:bodyPr>
            <a:noAutofit/>
          </a:bodyPr>
          <a:lstStyle/>
          <a:p>
            <a:r>
              <a:rPr lang="ar-EG" sz="6000" b="0" dirty="0"/>
              <a:t>يَـٰٓأَيُّهَا ٱلَّذِينَ ءَامَنُوٓا۟ إِن تَنصُرُوا۟ ٱللَّهَ يَنصُرْكُمْ وَيُثَبِّتْ أَقْدَامَكُمْ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66F4E1-82CC-21E4-E934-92FA3328C72F}"/>
              </a:ext>
            </a:extLst>
          </p:cNvPr>
          <p:cNvSpPr txBox="1"/>
          <p:nvPr/>
        </p:nvSpPr>
        <p:spPr>
          <a:xfrm>
            <a:off x="1936368" y="4515898"/>
            <a:ext cx="8319264" cy="707886"/>
          </a:xfrm>
          <a:prstGeom prst="rect">
            <a:avLst/>
          </a:prstGeom>
          <a:noFill/>
        </p:spPr>
        <p:txBody>
          <a:bodyPr wrap="square">
            <a:spAutoFit/>
          </a:bodyPr>
          <a:lstStyle/>
          <a:p>
            <a:pPr algn="ctr" fontAlgn="base"/>
            <a:r>
              <a:rPr lang="en-US" sz="2000" dirty="0"/>
              <a:t>O believers! If you stand up for Allah, He will help you and make your steps firm.</a:t>
            </a:r>
          </a:p>
        </p:txBody>
      </p:sp>
      <p:sp>
        <p:nvSpPr>
          <p:cNvPr id="3" name="TextBox 2">
            <a:extLst>
              <a:ext uri="{FF2B5EF4-FFF2-40B4-BE49-F238E27FC236}">
                <a16:creationId xmlns:a16="http://schemas.microsoft.com/office/drawing/2014/main" id="{2C3BF0F4-E65C-8F0C-AF4C-1ABF5BC42794}"/>
              </a:ext>
            </a:extLst>
          </p:cNvPr>
          <p:cNvSpPr txBox="1"/>
          <p:nvPr/>
        </p:nvSpPr>
        <p:spPr>
          <a:xfrm>
            <a:off x="2887264" y="42081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10950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B8AE-8A04-EC4D-F7D5-3B74E347E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8821D-B74D-3BC8-DFBE-326BD6A5E7C6}"/>
              </a:ext>
            </a:extLst>
          </p:cNvPr>
          <p:cNvSpPr>
            <a:spLocks noGrp="1"/>
          </p:cNvSpPr>
          <p:nvPr>
            <p:ph type="title"/>
          </p:nvPr>
        </p:nvSpPr>
        <p:spPr>
          <a:xfrm>
            <a:off x="1787687" y="2017221"/>
            <a:ext cx="8616626" cy="3450327"/>
          </a:xfrm>
        </p:spPr>
        <p:txBody>
          <a:bodyPr>
            <a:noAutofit/>
          </a:bodyPr>
          <a:lstStyle/>
          <a:p>
            <a:r>
              <a:rPr lang="ar-EG" sz="6000" b="0" dirty="0"/>
              <a:t>وَٱلَّذِينَ كَفَرُوا۟ فَتَعْسًۭا لَّهُمْ وَأَضَلَّ أَعْمَـٰلَهُمْ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D0635B-9C8C-C9C3-49A7-DE041FDDDE97}"/>
              </a:ext>
            </a:extLst>
          </p:cNvPr>
          <p:cNvSpPr txBox="1"/>
          <p:nvPr/>
        </p:nvSpPr>
        <p:spPr>
          <a:xfrm>
            <a:off x="1936368" y="4509864"/>
            <a:ext cx="8319264" cy="707886"/>
          </a:xfrm>
          <a:prstGeom prst="rect">
            <a:avLst/>
          </a:prstGeom>
          <a:noFill/>
        </p:spPr>
        <p:txBody>
          <a:bodyPr wrap="square">
            <a:spAutoFit/>
          </a:bodyPr>
          <a:lstStyle/>
          <a:p>
            <a:pPr algn="ctr" fontAlgn="base"/>
            <a:r>
              <a:rPr lang="en-US" sz="2000" dirty="0"/>
              <a:t>As for the disbelievers, may they be doomed and may He render their deeds void.</a:t>
            </a:r>
          </a:p>
        </p:txBody>
      </p:sp>
      <p:sp>
        <p:nvSpPr>
          <p:cNvPr id="3" name="TextBox 2">
            <a:extLst>
              <a:ext uri="{FF2B5EF4-FFF2-40B4-BE49-F238E27FC236}">
                <a16:creationId xmlns:a16="http://schemas.microsoft.com/office/drawing/2014/main" id="{26EDAFC6-0E6C-86EB-4CC0-4A5AC5EF9136}"/>
              </a:ext>
            </a:extLst>
          </p:cNvPr>
          <p:cNvSpPr txBox="1"/>
          <p:nvPr/>
        </p:nvSpPr>
        <p:spPr>
          <a:xfrm>
            <a:off x="4716064" y="42946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01815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6D97F-96D8-AE58-2421-403189ECF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426D5-821F-39E2-EFEB-6124D068923D}"/>
              </a:ext>
            </a:extLst>
          </p:cNvPr>
          <p:cNvSpPr>
            <a:spLocks noGrp="1"/>
          </p:cNvSpPr>
          <p:nvPr>
            <p:ph type="title"/>
          </p:nvPr>
        </p:nvSpPr>
        <p:spPr>
          <a:xfrm>
            <a:off x="1787687" y="2092722"/>
            <a:ext cx="8616626" cy="3450327"/>
          </a:xfrm>
        </p:spPr>
        <p:txBody>
          <a:bodyPr>
            <a:noAutofit/>
          </a:bodyPr>
          <a:lstStyle/>
          <a:p>
            <a:r>
              <a:rPr lang="ar-EG" sz="6000" b="0" dirty="0"/>
              <a:t>ذَٰلِكَ بِأَنَّهُمْ كَرِهُوا۟ مَآ أَنزَلَ ٱللَّهُ فَأَحْبَطَ أَعْمَـٰلَهُمْ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85E2B1-7F9B-2B5B-5B8A-0DF738240054}"/>
              </a:ext>
            </a:extLst>
          </p:cNvPr>
          <p:cNvSpPr txBox="1"/>
          <p:nvPr/>
        </p:nvSpPr>
        <p:spPr>
          <a:xfrm>
            <a:off x="1936368" y="4585365"/>
            <a:ext cx="8319264" cy="707886"/>
          </a:xfrm>
          <a:prstGeom prst="rect">
            <a:avLst/>
          </a:prstGeom>
          <a:noFill/>
        </p:spPr>
        <p:txBody>
          <a:bodyPr wrap="square">
            <a:spAutoFit/>
          </a:bodyPr>
          <a:lstStyle/>
          <a:p>
            <a:pPr algn="ctr" fontAlgn="base"/>
            <a:r>
              <a:rPr lang="en-US" sz="2000" dirty="0"/>
              <a:t>That is because they detest what Allah has revealed, so He has rendered their deeds void.</a:t>
            </a:r>
          </a:p>
        </p:txBody>
      </p:sp>
      <p:sp>
        <p:nvSpPr>
          <p:cNvPr id="3" name="TextBox 2">
            <a:extLst>
              <a:ext uri="{FF2B5EF4-FFF2-40B4-BE49-F238E27FC236}">
                <a16:creationId xmlns:a16="http://schemas.microsoft.com/office/drawing/2014/main" id="{EC9AEFF9-6993-574E-AD4F-2534EFA89E2A}"/>
              </a:ext>
            </a:extLst>
          </p:cNvPr>
          <p:cNvSpPr txBox="1"/>
          <p:nvPr/>
        </p:nvSpPr>
        <p:spPr>
          <a:xfrm>
            <a:off x="4716064" y="43701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52002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418DB-3CF6-6413-3023-45223757C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AFCB4-0408-AAC4-AF34-D63DF6CBF5F5}"/>
              </a:ext>
            </a:extLst>
          </p:cNvPr>
          <p:cNvSpPr>
            <a:spLocks noGrp="1"/>
          </p:cNvSpPr>
          <p:nvPr>
            <p:ph type="title"/>
          </p:nvPr>
        </p:nvSpPr>
        <p:spPr>
          <a:xfrm>
            <a:off x="1787687" y="1754170"/>
            <a:ext cx="8616626" cy="3450327"/>
          </a:xfrm>
        </p:spPr>
        <p:txBody>
          <a:bodyPr>
            <a:noAutofit/>
          </a:bodyPr>
          <a:lstStyle/>
          <a:p>
            <a:r>
              <a:rPr lang="ar-EG" sz="6000" b="0" dirty="0"/>
              <a:t>أَفَلَمْ يَسِيرُوا۟ فِى ٱلْأَرْضِ فَيَنظُرُوا۟ كَيْفَ كَانَ عَـٰقِبَةُ ٱلَّذِينَ مِن قَبْلِهِمْۚ دَمَّرَ ٱللَّهُ عَلَيْهِمْۖ وَلِلْكَـٰفِرِينَ أَمْثَـٰلُهَا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EF001F-8EF5-5421-2427-5985BD4FEC0F}"/>
              </a:ext>
            </a:extLst>
          </p:cNvPr>
          <p:cNvSpPr txBox="1"/>
          <p:nvPr/>
        </p:nvSpPr>
        <p:spPr>
          <a:xfrm>
            <a:off x="1936368" y="4696665"/>
            <a:ext cx="8319264" cy="1015663"/>
          </a:xfrm>
          <a:prstGeom prst="rect">
            <a:avLst/>
          </a:prstGeom>
          <a:noFill/>
        </p:spPr>
        <p:txBody>
          <a:bodyPr wrap="square">
            <a:spAutoFit/>
          </a:bodyPr>
          <a:lstStyle/>
          <a:p>
            <a:pPr algn="ctr" fontAlgn="base"/>
            <a:r>
              <a:rPr lang="en-US" sz="2000" dirty="0"/>
              <a:t>Have they not travelled throughout the land to see what was the end of those before them? Allah annihilated them, and a similar fate awaits the disbelievers.</a:t>
            </a:r>
          </a:p>
        </p:txBody>
      </p:sp>
      <p:sp>
        <p:nvSpPr>
          <p:cNvPr id="3" name="TextBox 2">
            <a:extLst>
              <a:ext uri="{FF2B5EF4-FFF2-40B4-BE49-F238E27FC236}">
                <a16:creationId xmlns:a16="http://schemas.microsoft.com/office/drawing/2014/main" id="{05F2FCE4-F4A6-8482-F828-D26C5D0620E4}"/>
              </a:ext>
            </a:extLst>
          </p:cNvPr>
          <p:cNvSpPr txBox="1"/>
          <p:nvPr/>
        </p:nvSpPr>
        <p:spPr>
          <a:xfrm>
            <a:off x="2518149" y="4324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8413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FD70-A4D1-9F8F-C47B-1FC847348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1A155-B2CE-7C54-37FC-D2FF91C6CCA4}"/>
              </a:ext>
            </a:extLst>
          </p:cNvPr>
          <p:cNvSpPr>
            <a:spLocks noGrp="1"/>
          </p:cNvSpPr>
          <p:nvPr>
            <p:ph type="title"/>
          </p:nvPr>
        </p:nvSpPr>
        <p:spPr>
          <a:xfrm>
            <a:off x="1787687" y="1972283"/>
            <a:ext cx="8616626" cy="3450327"/>
          </a:xfrm>
        </p:spPr>
        <p:txBody>
          <a:bodyPr>
            <a:noAutofit/>
          </a:bodyPr>
          <a:lstStyle/>
          <a:p>
            <a:r>
              <a:rPr lang="ar-EG" sz="6000" b="0" dirty="0"/>
              <a:t>ذَٰلِكَ بِأَنَّ ٱللَّهَ مَوْلَى ٱلَّذِينَ ءَامَنُوا۟ وَأَنَّ ٱلْكَـٰفِرِينَ لَا مَوْلَىٰ 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D593063-B520-756B-1257-6641A44CEEB3}"/>
              </a:ext>
            </a:extLst>
          </p:cNvPr>
          <p:cNvSpPr txBox="1"/>
          <p:nvPr/>
        </p:nvSpPr>
        <p:spPr>
          <a:xfrm>
            <a:off x="1936368" y="4523228"/>
            <a:ext cx="8319264" cy="707886"/>
          </a:xfrm>
          <a:prstGeom prst="rect">
            <a:avLst/>
          </a:prstGeom>
          <a:noFill/>
        </p:spPr>
        <p:txBody>
          <a:bodyPr wrap="square">
            <a:spAutoFit/>
          </a:bodyPr>
          <a:lstStyle/>
          <a:p>
            <a:pPr algn="ctr" fontAlgn="base"/>
            <a:r>
              <a:rPr lang="en-US" sz="2000" dirty="0"/>
              <a:t>This is because Allah is the Patron of the believers while the disbelievers have no patron.</a:t>
            </a:r>
          </a:p>
        </p:txBody>
      </p:sp>
      <p:sp>
        <p:nvSpPr>
          <p:cNvPr id="3" name="TextBox 2">
            <a:extLst>
              <a:ext uri="{FF2B5EF4-FFF2-40B4-BE49-F238E27FC236}">
                <a16:creationId xmlns:a16="http://schemas.microsoft.com/office/drawing/2014/main" id="{A56DE818-FE11-47D0-D9BD-21F7D2773021}"/>
              </a:ext>
            </a:extLst>
          </p:cNvPr>
          <p:cNvSpPr txBox="1"/>
          <p:nvPr/>
        </p:nvSpPr>
        <p:spPr>
          <a:xfrm>
            <a:off x="3122156" y="421545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4951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5648-CF3D-1BEE-E51E-5BB52677F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1F4C2-5EFD-EE45-C362-421FDFD75DB5}"/>
              </a:ext>
            </a:extLst>
          </p:cNvPr>
          <p:cNvSpPr>
            <a:spLocks noGrp="1"/>
          </p:cNvSpPr>
          <p:nvPr>
            <p:ph type="title"/>
          </p:nvPr>
        </p:nvSpPr>
        <p:spPr>
          <a:xfrm>
            <a:off x="1787687" y="1849333"/>
            <a:ext cx="8616626" cy="3450327"/>
          </a:xfrm>
        </p:spPr>
        <p:txBody>
          <a:bodyPr>
            <a:noAutofit/>
          </a:bodyPr>
          <a:lstStyle/>
          <a:p>
            <a:r>
              <a:rPr lang="ar-EG" sz="6000" b="0" dirty="0"/>
              <a:t>ذَٰلِكُم بِأَنَّكُمُ ٱتَّخَذْتُمْ ءَايَـٰتِ ٱللَّهِ هُزُوًۭا وَغَرَّتْكُمُ ٱلْحَيَوٰةُ ٱلدُّنْيَاۚ فَٱلْيَوْمَ لَا يُخْرَجُونَ مِنْهَا وَلَا هُمْ يُسْتَعْتَبُونَ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CFAE828-5C41-5A32-67E3-522CB4F326AA}"/>
              </a:ext>
            </a:extLst>
          </p:cNvPr>
          <p:cNvSpPr txBox="1"/>
          <p:nvPr/>
        </p:nvSpPr>
        <p:spPr>
          <a:xfrm>
            <a:off x="1936368" y="4798479"/>
            <a:ext cx="8319264" cy="1015663"/>
          </a:xfrm>
          <a:prstGeom prst="rect">
            <a:avLst/>
          </a:prstGeom>
          <a:noFill/>
        </p:spPr>
        <p:txBody>
          <a:bodyPr wrap="square">
            <a:spAutoFit/>
          </a:bodyPr>
          <a:lstStyle/>
          <a:p>
            <a:pPr algn="ctr" fontAlgn="base"/>
            <a:r>
              <a:rPr lang="en-US" sz="2000" dirty="0"/>
              <a:t>This is because you made a mockery of Allah’s revelations, and were deluded by ˹your˺ worldly life.” So ˹from˺ that Day ˹on˺ they will not be taken out of the Fire, nor will they be allowed to appease ˹their Lord˺.</a:t>
            </a:r>
          </a:p>
        </p:txBody>
      </p:sp>
      <p:sp>
        <p:nvSpPr>
          <p:cNvPr id="3" name="TextBox 2">
            <a:extLst>
              <a:ext uri="{FF2B5EF4-FFF2-40B4-BE49-F238E27FC236}">
                <a16:creationId xmlns:a16="http://schemas.microsoft.com/office/drawing/2014/main" id="{689CFC25-E14C-70A1-7935-4E9118DEE175}"/>
              </a:ext>
            </a:extLst>
          </p:cNvPr>
          <p:cNvSpPr txBox="1"/>
          <p:nvPr/>
        </p:nvSpPr>
        <p:spPr>
          <a:xfrm>
            <a:off x="1919590" y="4457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5996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DCEFE-E6AE-CE34-1046-72946C729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8DB5C-3799-F885-B6DA-D84633DA9B6B}"/>
              </a:ext>
            </a:extLst>
          </p:cNvPr>
          <p:cNvSpPr>
            <a:spLocks noGrp="1"/>
          </p:cNvSpPr>
          <p:nvPr>
            <p:ph type="title"/>
          </p:nvPr>
        </p:nvSpPr>
        <p:spPr>
          <a:xfrm>
            <a:off x="1787687" y="1527667"/>
            <a:ext cx="8616626" cy="3450327"/>
          </a:xfrm>
        </p:spPr>
        <p:txBody>
          <a:bodyPr>
            <a:noAutofit/>
          </a:bodyPr>
          <a:lstStyle/>
          <a:p>
            <a:r>
              <a:rPr lang="ar-EG" sz="5400" b="0" dirty="0"/>
              <a:t>إِنَّ ٱللَّهَ يُدْخِلُ ٱلَّذِينَ ءَامَنُوا۟ وَعَمِلُوا۟ ٱلصَّـٰلِحَـٰتِ جَنَّـٰتٍۢ تَجْرِى مِن تَحْتِهَا ٱلْأَنْهَـٰرُ ۖ وَٱلَّذِينَ كَفَرُوا۟ يَتَمَتَّعُونَ وَيَأْكُلُونَ كَمَا تَأْكُلُ ٱلْأَنْعَـٰمُ وَٱلنَّارُ مَثْوًۭى لَّهُمْ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FE2289-9E64-F0DC-1C5B-E1A3D832D582}"/>
              </a:ext>
            </a:extLst>
          </p:cNvPr>
          <p:cNvSpPr txBox="1"/>
          <p:nvPr/>
        </p:nvSpPr>
        <p:spPr>
          <a:xfrm>
            <a:off x="1936368" y="4769395"/>
            <a:ext cx="8319264" cy="1015663"/>
          </a:xfrm>
          <a:prstGeom prst="rect">
            <a:avLst/>
          </a:prstGeom>
          <a:noFill/>
        </p:spPr>
        <p:txBody>
          <a:bodyPr wrap="square">
            <a:spAutoFit/>
          </a:bodyPr>
          <a:lstStyle/>
          <a:p>
            <a:pPr algn="ctr" fontAlgn="base"/>
            <a:r>
              <a:rPr lang="en-US" sz="2000" dirty="0"/>
              <a:t>Surely Allah will admit those who believe and do good into Gardens under which rivers flow. As for the disbelievers, they enjoy themselves and feed like cattle.1 But the Fire will be their home.</a:t>
            </a:r>
          </a:p>
        </p:txBody>
      </p:sp>
      <p:sp>
        <p:nvSpPr>
          <p:cNvPr id="3" name="TextBox 2">
            <a:extLst>
              <a:ext uri="{FF2B5EF4-FFF2-40B4-BE49-F238E27FC236}">
                <a16:creationId xmlns:a16="http://schemas.microsoft.com/office/drawing/2014/main" id="{23177C08-3E32-1D2C-9971-2D12B53D9624}"/>
              </a:ext>
            </a:extLst>
          </p:cNvPr>
          <p:cNvSpPr txBox="1"/>
          <p:nvPr/>
        </p:nvSpPr>
        <p:spPr>
          <a:xfrm>
            <a:off x="2140644" y="4461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55928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4CFD-C596-2356-00D5-66E2FC780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B9567-1C68-EEB1-CB92-2DD8C8F448BA}"/>
              </a:ext>
            </a:extLst>
          </p:cNvPr>
          <p:cNvSpPr>
            <a:spLocks noGrp="1"/>
          </p:cNvSpPr>
          <p:nvPr>
            <p:ph type="title"/>
          </p:nvPr>
        </p:nvSpPr>
        <p:spPr>
          <a:xfrm>
            <a:off x="1787687" y="1729003"/>
            <a:ext cx="8616626" cy="3450327"/>
          </a:xfrm>
        </p:spPr>
        <p:txBody>
          <a:bodyPr>
            <a:noAutofit/>
          </a:bodyPr>
          <a:lstStyle/>
          <a:p>
            <a:r>
              <a:rPr lang="ar-EG" sz="6000" b="0" dirty="0"/>
              <a:t>وَكَأَيِّن مِّن قَرْيَةٍ هِىَ أَشَدُّ قُوَّةًۭ مِّن قَرْيَتِكَ ٱلَّتِىٓ أَخْرَجَتْكَ أَهْلَكْنَـٰهُمْ فَلَا نَاصِرَ 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2AB1EC-E60A-B9CD-F071-09E047B1A400}"/>
              </a:ext>
            </a:extLst>
          </p:cNvPr>
          <p:cNvSpPr txBox="1"/>
          <p:nvPr/>
        </p:nvSpPr>
        <p:spPr>
          <a:xfrm>
            <a:off x="1936368" y="4744228"/>
            <a:ext cx="8319264" cy="1015663"/>
          </a:xfrm>
          <a:prstGeom prst="rect">
            <a:avLst/>
          </a:prstGeom>
          <a:noFill/>
        </p:spPr>
        <p:txBody>
          <a:bodyPr wrap="square">
            <a:spAutoFit/>
          </a:bodyPr>
          <a:lstStyle/>
          <a:p>
            <a:pPr algn="ctr" fontAlgn="base"/>
            <a:r>
              <a:rPr lang="en-US" sz="2000" dirty="0"/>
              <a:t>˹Imagine, O  Prophet,˺ how many societies We destroyed that were far superior in might than your society—which drove you out—and there was none to help them!</a:t>
            </a:r>
          </a:p>
        </p:txBody>
      </p:sp>
      <p:sp>
        <p:nvSpPr>
          <p:cNvPr id="3" name="TextBox 2">
            <a:extLst>
              <a:ext uri="{FF2B5EF4-FFF2-40B4-BE49-F238E27FC236}">
                <a16:creationId xmlns:a16="http://schemas.microsoft.com/office/drawing/2014/main" id="{6A7810CF-088C-B58D-F7F9-6D275053CD5F}"/>
              </a:ext>
            </a:extLst>
          </p:cNvPr>
          <p:cNvSpPr txBox="1"/>
          <p:nvPr/>
        </p:nvSpPr>
        <p:spPr>
          <a:xfrm>
            <a:off x="4422450" y="443645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5175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91D80-FECF-82DD-CCF0-4B488D98B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D8D8F-16A2-BEEF-675A-329D4DAD55DD}"/>
              </a:ext>
            </a:extLst>
          </p:cNvPr>
          <p:cNvSpPr>
            <a:spLocks noGrp="1"/>
          </p:cNvSpPr>
          <p:nvPr>
            <p:ph type="title"/>
          </p:nvPr>
        </p:nvSpPr>
        <p:spPr>
          <a:xfrm>
            <a:off x="1787687" y="1787726"/>
            <a:ext cx="8616626" cy="3450327"/>
          </a:xfrm>
        </p:spPr>
        <p:txBody>
          <a:bodyPr>
            <a:noAutofit/>
          </a:bodyPr>
          <a:lstStyle/>
          <a:p>
            <a:r>
              <a:rPr lang="ar-EG" sz="6000" b="0" dirty="0"/>
              <a:t>أَفَمَن كَانَ عَلَىٰ بَيِّنَةٍۢ مِّن رَّبِّهِۦ كَمَن زُيِّنَ لَهُۥ سُوٓءُ عَمَلِهِۦ وَٱتَّبَعُوٓا۟ أَهْوَآءَهُم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C381DAD-DD9E-0181-994C-143BE5A21A71}"/>
              </a:ext>
            </a:extLst>
          </p:cNvPr>
          <p:cNvSpPr txBox="1"/>
          <p:nvPr/>
        </p:nvSpPr>
        <p:spPr>
          <a:xfrm>
            <a:off x="1936368" y="4366723"/>
            <a:ext cx="8319264" cy="707886"/>
          </a:xfrm>
          <a:prstGeom prst="rect">
            <a:avLst/>
          </a:prstGeom>
          <a:noFill/>
        </p:spPr>
        <p:txBody>
          <a:bodyPr wrap="square">
            <a:spAutoFit/>
          </a:bodyPr>
          <a:lstStyle/>
          <a:p>
            <a:pPr algn="ctr" fontAlgn="base"/>
            <a:r>
              <a:rPr lang="en-US" sz="2000" dirty="0"/>
              <a:t>Can those ˹believers˺ who stand on clear proof from their Lord be like those whose evil deeds are made appealing to them and ˹only˺ follow their desires?</a:t>
            </a:r>
          </a:p>
        </p:txBody>
      </p:sp>
      <p:sp>
        <p:nvSpPr>
          <p:cNvPr id="3" name="TextBox 2">
            <a:extLst>
              <a:ext uri="{FF2B5EF4-FFF2-40B4-BE49-F238E27FC236}">
                <a16:creationId xmlns:a16="http://schemas.microsoft.com/office/drawing/2014/main" id="{25EA54C6-4F93-439F-0618-304258A35807}"/>
              </a:ext>
            </a:extLst>
          </p:cNvPr>
          <p:cNvSpPr txBox="1"/>
          <p:nvPr/>
        </p:nvSpPr>
        <p:spPr>
          <a:xfrm>
            <a:off x="1519859" y="40589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5296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383F-61BE-A3F4-9EB6-2591EDD06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13EA5-8130-37A6-58E4-0936EDD3EA51}"/>
              </a:ext>
            </a:extLst>
          </p:cNvPr>
          <p:cNvSpPr>
            <a:spLocks noGrp="1"/>
          </p:cNvSpPr>
          <p:nvPr>
            <p:ph type="title"/>
          </p:nvPr>
        </p:nvSpPr>
        <p:spPr>
          <a:xfrm>
            <a:off x="1787687" y="1267609"/>
            <a:ext cx="8616626" cy="3450327"/>
          </a:xfrm>
        </p:spPr>
        <p:txBody>
          <a:bodyPr>
            <a:noAutofit/>
          </a:bodyPr>
          <a:lstStyle/>
          <a:p>
            <a:r>
              <a:rPr lang="ar-EG" b="0" dirty="0"/>
              <a:t>مَّثَلُ ٱلْجَنَّةِ ٱلَّتِى وُعِدَ ٱلْمُتَّقُونَ ۖ فِيهَآ أَنْهَـٰرٌۭ مِّن مَّآءٍ غَيْرِ ءَاسِنٍۢ وَأَنْهَـٰرٌۭ مِّن لَّبَنٍۢ لَّمْ يَتَغَيَّرْ طَعْمُهُۥ وَأَنْهَـٰرٌۭ مِّنْ خَمْرٍۢ لَّذَّةٍۢ لِّلشَّـٰرِبِينَ وَأَنْهَـٰرٌۭ مِّنْ عَسَلٍۢ مُّصَفًّۭى ۖ وَلَهُمْ فِيهَا مِن كُلِّ ٱلثَّمَرَٰتِ وَمَغْفِرَةٌۭ مِّن رَّبِّهِمْ ۖ كَمَنْ هُوَ خَـٰلِدٌۭ فِى ٱلنَّارِ وَسُقُوا۟ مَآءً حَمِيمًۭا فَقَطَّعَ أَمْعَآءَهُمْ</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301040-125A-18BC-4EF6-54F0E1B0CD8B}"/>
              </a:ext>
            </a:extLst>
          </p:cNvPr>
          <p:cNvSpPr txBox="1"/>
          <p:nvPr/>
        </p:nvSpPr>
        <p:spPr>
          <a:xfrm>
            <a:off x="1936368" y="4468952"/>
            <a:ext cx="8319264" cy="1477328"/>
          </a:xfrm>
          <a:prstGeom prst="rect">
            <a:avLst/>
          </a:prstGeom>
          <a:noFill/>
        </p:spPr>
        <p:txBody>
          <a:bodyPr wrap="square">
            <a:spAutoFit/>
          </a:bodyPr>
          <a:lstStyle/>
          <a:p>
            <a:pPr algn="ctr" fontAlgn="base"/>
            <a:r>
              <a:rPr lang="en-US" dirty="0"/>
              <a:t>The description of the Paradise promised to the righteous is that in it are rivers of fresh water, rivers of milk that never changes in taste, rivers of wine delicious to drink, and rivers of pure honey. There they will ˹also˺ have all kinds of fruit, and forgiveness from their Lord. ˹Can they be˺ like those who will stay in the Fire forever, left to drink boiling water that will tear apart their insides?</a:t>
            </a:r>
          </a:p>
        </p:txBody>
      </p:sp>
      <p:sp>
        <p:nvSpPr>
          <p:cNvPr id="3" name="TextBox 2">
            <a:extLst>
              <a:ext uri="{FF2B5EF4-FFF2-40B4-BE49-F238E27FC236}">
                <a16:creationId xmlns:a16="http://schemas.microsoft.com/office/drawing/2014/main" id="{27B7681B-D29A-56FE-948E-9745E6522007}"/>
              </a:ext>
            </a:extLst>
          </p:cNvPr>
          <p:cNvSpPr txBox="1"/>
          <p:nvPr/>
        </p:nvSpPr>
        <p:spPr>
          <a:xfrm>
            <a:off x="1343690" y="42351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95211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6F66-F795-3506-7F80-523BEEB31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66AC0-F441-EF81-9467-B086C82F6952}"/>
              </a:ext>
            </a:extLst>
          </p:cNvPr>
          <p:cNvSpPr>
            <a:spLocks noGrp="1"/>
          </p:cNvSpPr>
          <p:nvPr>
            <p:ph type="title"/>
          </p:nvPr>
        </p:nvSpPr>
        <p:spPr>
          <a:xfrm>
            <a:off x="1787687" y="1494111"/>
            <a:ext cx="8616626" cy="3450327"/>
          </a:xfrm>
        </p:spPr>
        <p:txBody>
          <a:bodyPr>
            <a:noAutofit/>
          </a:bodyPr>
          <a:lstStyle/>
          <a:p>
            <a:r>
              <a:rPr lang="ar-EG" sz="5400" b="0" dirty="0"/>
              <a:t>وَمِنْهُم مَّن يَسْتَمِعُ إِلَيْكَ حَتَّىٰٓ إِذَا خَرَجُوا۟ مِنْ عِندِكَ قَالُوا۟ لِلَّذِينَ أُوتُوا۟ ٱلْعِلْمَ مَاذَا قَالَ ءَانِفًا ۚ أُو۟لَـٰٓئِكَ ٱلَّذِينَ طَبَعَ ٱللَّهُ عَلَىٰ قُلُوبِهِمْ وَٱتَّبَعُوٓا۟ أَهْوَآءَهُمْ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AE7BE5-13DE-12AB-FF5F-DBF951AA6C13}"/>
              </a:ext>
            </a:extLst>
          </p:cNvPr>
          <p:cNvSpPr txBox="1"/>
          <p:nvPr/>
        </p:nvSpPr>
        <p:spPr>
          <a:xfrm>
            <a:off x="1936368" y="4668726"/>
            <a:ext cx="8319264" cy="1323439"/>
          </a:xfrm>
          <a:prstGeom prst="rect">
            <a:avLst/>
          </a:prstGeom>
          <a:noFill/>
        </p:spPr>
        <p:txBody>
          <a:bodyPr wrap="square">
            <a:spAutoFit/>
          </a:bodyPr>
          <a:lstStyle/>
          <a:p>
            <a:pPr algn="ctr" fontAlgn="base"/>
            <a:r>
              <a:rPr lang="en-US" sz="2000" dirty="0"/>
              <a:t>There are some of them who listen to you ˹O Prophet˺, but when they depart from you, they say ˹mockingly˺ to those ˹believers˺ gifted with knowledge, “What did he just say?” These are the ones whose hearts Allah has sealed and who ˹only˺ follow their desires.</a:t>
            </a:r>
          </a:p>
        </p:txBody>
      </p:sp>
      <p:sp>
        <p:nvSpPr>
          <p:cNvPr id="3" name="TextBox 2">
            <a:extLst>
              <a:ext uri="{FF2B5EF4-FFF2-40B4-BE49-F238E27FC236}">
                <a16:creationId xmlns:a16="http://schemas.microsoft.com/office/drawing/2014/main" id="{9FD1BC2D-43DA-918E-1860-1E3D5BDAA613}"/>
              </a:ext>
            </a:extLst>
          </p:cNvPr>
          <p:cNvSpPr txBox="1"/>
          <p:nvPr/>
        </p:nvSpPr>
        <p:spPr>
          <a:xfrm>
            <a:off x="3877165" y="43989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63579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B4C2-06A2-567D-F4C0-9043E55A2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475CB-C411-B07A-B205-2647CD94CC8D}"/>
              </a:ext>
            </a:extLst>
          </p:cNvPr>
          <p:cNvSpPr>
            <a:spLocks noGrp="1"/>
          </p:cNvSpPr>
          <p:nvPr>
            <p:ph type="title"/>
          </p:nvPr>
        </p:nvSpPr>
        <p:spPr>
          <a:xfrm>
            <a:off x="1787687" y="1905171"/>
            <a:ext cx="8616626" cy="3450327"/>
          </a:xfrm>
        </p:spPr>
        <p:txBody>
          <a:bodyPr>
            <a:noAutofit/>
          </a:bodyPr>
          <a:lstStyle/>
          <a:p>
            <a:r>
              <a:rPr lang="ar-EG" sz="6000" b="0" dirty="0"/>
              <a:t>وَٱلَّذِينَ ٱهْتَدَوْا۟ زَادَهُمْ هُدًۭى وَءَاتَىٰهُمْ تَقْوَىٰهُمْ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7D71D5-176F-604D-75DB-1C56A85963BE}"/>
              </a:ext>
            </a:extLst>
          </p:cNvPr>
          <p:cNvSpPr txBox="1"/>
          <p:nvPr/>
        </p:nvSpPr>
        <p:spPr>
          <a:xfrm>
            <a:off x="1936368" y="4505393"/>
            <a:ext cx="8319264" cy="707886"/>
          </a:xfrm>
          <a:prstGeom prst="rect">
            <a:avLst/>
          </a:prstGeom>
          <a:noFill/>
        </p:spPr>
        <p:txBody>
          <a:bodyPr wrap="square">
            <a:spAutoFit/>
          </a:bodyPr>
          <a:lstStyle/>
          <a:p>
            <a:pPr algn="ctr" fontAlgn="base"/>
            <a:r>
              <a:rPr lang="en-US" sz="2000" dirty="0"/>
              <a:t>As for those who are ˹rightly˺ guided, He increases them in guidance and blesses them with righteousness.</a:t>
            </a:r>
          </a:p>
        </p:txBody>
      </p:sp>
      <p:sp>
        <p:nvSpPr>
          <p:cNvPr id="3" name="TextBox 2">
            <a:extLst>
              <a:ext uri="{FF2B5EF4-FFF2-40B4-BE49-F238E27FC236}">
                <a16:creationId xmlns:a16="http://schemas.microsoft.com/office/drawing/2014/main" id="{727A8492-5B6A-35D1-202C-A35068A8C29F}"/>
              </a:ext>
            </a:extLst>
          </p:cNvPr>
          <p:cNvSpPr txBox="1"/>
          <p:nvPr/>
        </p:nvSpPr>
        <p:spPr>
          <a:xfrm>
            <a:off x="4825121" y="41976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53353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BFE9-4FFA-080A-13A1-403CBFD11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19F8C-8C20-E98C-5B60-C1488C178CDF}"/>
              </a:ext>
            </a:extLst>
          </p:cNvPr>
          <p:cNvSpPr>
            <a:spLocks noGrp="1"/>
          </p:cNvSpPr>
          <p:nvPr>
            <p:ph type="title"/>
          </p:nvPr>
        </p:nvSpPr>
        <p:spPr>
          <a:xfrm>
            <a:off x="1787687" y="1846448"/>
            <a:ext cx="8616626" cy="3450327"/>
          </a:xfrm>
        </p:spPr>
        <p:txBody>
          <a:bodyPr>
            <a:noAutofit/>
          </a:bodyPr>
          <a:lstStyle/>
          <a:p>
            <a:r>
              <a:rPr lang="ar-EG" sz="6000" b="0" dirty="0"/>
              <a:t>فَهَلْ يَنظُرُونَ إِلَّا ٱلسَّاعَةَ أَن تَأْتِيَهُم بَغْتَةًۭ ۖ فَقَدْ جَآءَ أَشْرَاطُهَاۚ فَأَنَّىٰ لَهُمْ إِذَا جَآءَتْهُمْ ذِكْرَىٰهُمْ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E25F5A-E0A5-DB56-AEF0-F7AF151F18CB}"/>
              </a:ext>
            </a:extLst>
          </p:cNvPr>
          <p:cNvSpPr txBox="1"/>
          <p:nvPr/>
        </p:nvSpPr>
        <p:spPr>
          <a:xfrm>
            <a:off x="1936368" y="4788943"/>
            <a:ext cx="8319264" cy="1015663"/>
          </a:xfrm>
          <a:prstGeom prst="rect">
            <a:avLst/>
          </a:prstGeom>
          <a:noFill/>
        </p:spPr>
        <p:txBody>
          <a:bodyPr wrap="square">
            <a:spAutoFit/>
          </a:bodyPr>
          <a:lstStyle/>
          <a:p>
            <a:pPr algn="ctr" fontAlgn="base"/>
            <a:r>
              <a:rPr lang="en-US" sz="2000" dirty="0"/>
              <a:t>Are they only waiting for the Hour to take them by surprise? Yet ˹some of˺ its signs have already come.1 Once it actually befalls them, will it not be too late to be mindful?</a:t>
            </a:r>
          </a:p>
        </p:txBody>
      </p:sp>
      <p:sp>
        <p:nvSpPr>
          <p:cNvPr id="3" name="TextBox 2">
            <a:extLst>
              <a:ext uri="{FF2B5EF4-FFF2-40B4-BE49-F238E27FC236}">
                <a16:creationId xmlns:a16="http://schemas.microsoft.com/office/drawing/2014/main" id="{AD1F6BA3-5B51-90DA-45FE-812F0F2C2061}"/>
              </a:ext>
            </a:extLst>
          </p:cNvPr>
          <p:cNvSpPr txBox="1"/>
          <p:nvPr/>
        </p:nvSpPr>
        <p:spPr>
          <a:xfrm>
            <a:off x="3810053" y="45219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21781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D8FDB-D1C1-D4E8-E008-F72F7DDDC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B7637-9D19-E435-0792-7AE6FB5543BB}"/>
              </a:ext>
            </a:extLst>
          </p:cNvPr>
          <p:cNvSpPr>
            <a:spLocks noGrp="1"/>
          </p:cNvSpPr>
          <p:nvPr>
            <p:ph type="title"/>
          </p:nvPr>
        </p:nvSpPr>
        <p:spPr>
          <a:xfrm>
            <a:off x="1787687" y="1762558"/>
            <a:ext cx="8616626" cy="3450327"/>
          </a:xfrm>
        </p:spPr>
        <p:txBody>
          <a:bodyPr>
            <a:noAutofit/>
          </a:bodyPr>
          <a:lstStyle/>
          <a:p>
            <a:r>
              <a:rPr lang="ar-EG" sz="6000" b="0" dirty="0"/>
              <a:t>فَٱعْلَمْ أَنَّهُۥ لَآ إِلَـٰهَ إِلَّا ٱللَّهُ وَٱسْتَغْفِرْ لِذَنۢبِكَ وَلِلْمُؤْمِنِينَ وَٱلْمُؤْمِنَـٰتِۗ وَٱللَّهُ يَعْلَمُ مُتَقَلَّبَكُمْ وَمَثْوَىٰكُمْ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AE9D10-8C0E-9FF9-5032-7C10D0E17D92}"/>
              </a:ext>
            </a:extLst>
          </p:cNvPr>
          <p:cNvSpPr txBox="1"/>
          <p:nvPr/>
        </p:nvSpPr>
        <p:spPr>
          <a:xfrm>
            <a:off x="1936368" y="4705053"/>
            <a:ext cx="8319264" cy="1323439"/>
          </a:xfrm>
          <a:prstGeom prst="rect">
            <a:avLst/>
          </a:prstGeom>
          <a:noFill/>
        </p:spPr>
        <p:txBody>
          <a:bodyPr wrap="square">
            <a:spAutoFit/>
          </a:bodyPr>
          <a:lstStyle/>
          <a:p>
            <a:pPr algn="ctr" fontAlgn="base"/>
            <a:r>
              <a:rPr lang="en-US" sz="2000" dirty="0"/>
              <a:t>So, know ˹well, O  Prophet,˺ that there is no god ˹worthy of worship˺ except Allah. And seek forgiveness for your shortcomings1 and for ˹the sins of˺ the believing men and women. For Allah ˹fully˺ knows your movements and places of rest ˹O people˺.</a:t>
            </a:r>
          </a:p>
        </p:txBody>
      </p:sp>
      <p:sp>
        <p:nvSpPr>
          <p:cNvPr id="3" name="TextBox 2">
            <a:extLst>
              <a:ext uri="{FF2B5EF4-FFF2-40B4-BE49-F238E27FC236}">
                <a16:creationId xmlns:a16="http://schemas.microsoft.com/office/drawing/2014/main" id="{E86D2A2F-5D5D-DC55-9190-89FA1B718871}"/>
              </a:ext>
            </a:extLst>
          </p:cNvPr>
          <p:cNvSpPr txBox="1"/>
          <p:nvPr/>
        </p:nvSpPr>
        <p:spPr>
          <a:xfrm>
            <a:off x="3130545" y="43877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7606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ABEB-0C29-DE84-C36D-3DE6C9D04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2D381-3AD6-CA7A-33E5-9ABBB64EB9ED}"/>
              </a:ext>
            </a:extLst>
          </p:cNvPr>
          <p:cNvSpPr>
            <a:spLocks noGrp="1"/>
          </p:cNvSpPr>
          <p:nvPr>
            <p:ph type="title"/>
          </p:nvPr>
        </p:nvSpPr>
        <p:spPr>
          <a:xfrm>
            <a:off x="1787687" y="1359887"/>
            <a:ext cx="8616626" cy="3450327"/>
          </a:xfrm>
        </p:spPr>
        <p:txBody>
          <a:bodyPr>
            <a:noAutofit/>
          </a:bodyPr>
          <a:lstStyle/>
          <a:p>
            <a:r>
              <a:rPr lang="ar-EG" sz="5400" b="0" dirty="0"/>
              <a:t>وَيَقُولُ ٱلَّذِينَ ءَامَنُوا۟ لَوْلَا نُزِّلَتْ سُورَةٌۭ ۖ فَإِذَآ أُنزِلَتْ سُورَةٌۭ مُّحْكَمَةٌۭ وَذُكِرَ فِيهَا ٱلْقِتَالُۙ رَأَيْتَ ٱلَّذِينَ فِى قُلُوبِهِم مَّرَضٌۭ يَنظُرُونَ إِلَيْكَ نَظَرَ ٱلْمَغْشِىِّ عَلَيْهِ مِنَ ٱلْمَوْتِۖ فَأَوْلَىٰ لَهُمْ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6CE775-33BA-111D-2FAA-6F6EFDD89BA3}"/>
              </a:ext>
            </a:extLst>
          </p:cNvPr>
          <p:cNvSpPr txBox="1"/>
          <p:nvPr/>
        </p:nvSpPr>
        <p:spPr>
          <a:xfrm>
            <a:off x="1936368" y="4905379"/>
            <a:ext cx="8319264" cy="1200329"/>
          </a:xfrm>
          <a:prstGeom prst="rect">
            <a:avLst/>
          </a:prstGeom>
          <a:noFill/>
        </p:spPr>
        <p:txBody>
          <a:bodyPr wrap="square">
            <a:spAutoFit/>
          </a:bodyPr>
          <a:lstStyle/>
          <a:p>
            <a:pPr algn="ctr" fontAlgn="base"/>
            <a:r>
              <a:rPr lang="en-US" dirty="0"/>
              <a:t>And the believers say, “If only a </a:t>
            </a:r>
            <a:r>
              <a:rPr lang="en-US" dirty="0" err="1"/>
              <a:t>sûrah</a:t>
            </a:r>
            <a:r>
              <a:rPr lang="en-US" dirty="0"/>
              <a:t> was revealed ˹allowing </a:t>
            </a:r>
            <a:r>
              <a:rPr lang="en-US" dirty="0" err="1"/>
              <a:t>self-defence</a:t>
            </a:r>
            <a:r>
              <a:rPr lang="en-US" dirty="0"/>
              <a:t>˺!” Yet when a precise </a:t>
            </a:r>
            <a:r>
              <a:rPr lang="en-US" dirty="0" err="1"/>
              <a:t>sûrah</a:t>
            </a:r>
            <a:r>
              <a:rPr lang="en-US" dirty="0"/>
              <a:t> is revealed, in which fighting is ˹explicitly˺ mentioned, you see those with sickness in their hearts staring at you like someone in the throes of death. It would have been better for them</a:t>
            </a:r>
          </a:p>
        </p:txBody>
      </p:sp>
      <p:sp>
        <p:nvSpPr>
          <p:cNvPr id="3" name="TextBox 2">
            <a:extLst>
              <a:ext uri="{FF2B5EF4-FFF2-40B4-BE49-F238E27FC236}">
                <a16:creationId xmlns:a16="http://schemas.microsoft.com/office/drawing/2014/main" id="{6D27E3E4-EC02-0D27-A624-CF2D7AC37820}"/>
              </a:ext>
            </a:extLst>
          </p:cNvPr>
          <p:cNvSpPr txBox="1"/>
          <p:nvPr/>
        </p:nvSpPr>
        <p:spPr>
          <a:xfrm>
            <a:off x="3793275" y="4656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64507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803-4143-7072-F290-B18170778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3F440-CBCE-17D1-C1D9-F13FEA173F57}"/>
              </a:ext>
            </a:extLst>
          </p:cNvPr>
          <p:cNvSpPr>
            <a:spLocks noGrp="1"/>
          </p:cNvSpPr>
          <p:nvPr>
            <p:ph type="title"/>
          </p:nvPr>
        </p:nvSpPr>
        <p:spPr>
          <a:xfrm>
            <a:off x="1787687" y="1762558"/>
            <a:ext cx="8616626" cy="3450327"/>
          </a:xfrm>
        </p:spPr>
        <p:txBody>
          <a:bodyPr>
            <a:noAutofit/>
          </a:bodyPr>
          <a:lstStyle/>
          <a:p>
            <a:r>
              <a:rPr lang="ar-EG" sz="6000" b="0" dirty="0"/>
              <a:t>طَاعَةٌۭ وَقَوْلٌۭ مَّعْرُوفٌۭ ۚ فَإِذَا عَزَمَ ٱلْأَمْرُ فَلَوْ صَدَقُوا۟ ٱللَّهَ لَكَانَ خَيْرًۭا 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760953-11F8-A0EC-A551-2080EC028617}"/>
              </a:ext>
            </a:extLst>
          </p:cNvPr>
          <p:cNvSpPr txBox="1"/>
          <p:nvPr/>
        </p:nvSpPr>
        <p:spPr>
          <a:xfrm>
            <a:off x="1936368" y="4422906"/>
            <a:ext cx="8319264" cy="707886"/>
          </a:xfrm>
          <a:prstGeom prst="rect">
            <a:avLst/>
          </a:prstGeom>
          <a:noFill/>
        </p:spPr>
        <p:txBody>
          <a:bodyPr wrap="square">
            <a:spAutoFit/>
          </a:bodyPr>
          <a:lstStyle/>
          <a:p>
            <a:pPr algn="ctr" fontAlgn="base"/>
            <a:r>
              <a:rPr lang="en-US" sz="2000" dirty="0"/>
              <a:t>to obey and speak rightly. Then when fighting was ordained, it surely would have been better for them if they were true to Allah.</a:t>
            </a:r>
          </a:p>
        </p:txBody>
      </p:sp>
      <p:sp>
        <p:nvSpPr>
          <p:cNvPr id="3" name="TextBox 2">
            <a:extLst>
              <a:ext uri="{FF2B5EF4-FFF2-40B4-BE49-F238E27FC236}">
                <a16:creationId xmlns:a16="http://schemas.microsoft.com/office/drawing/2014/main" id="{D7D4C0CE-9DC1-BC2F-5E48-03ADF1068346}"/>
              </a:ext>
            </a:extLst>
          </p:cNvPr>
          <p:cNvSpPr txBox="1"/>
          <p:nvPr/>
        </p:nvSpPr>
        <p:spPr>
          <a:xfrm>
            <a:off x="1445518" y="40353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0982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9755-9C8F-F17A-E8F4-D827F2E25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0C2C3-FEDF-FAF2-704C-07279853457F}"/>
              </a:ext>
            </a:extLst>
          </p:cNvPr>
          <p:cNvSpPr>
            <a:spLocks noGrp="1"/>
          </p:cNvSpPr>
          <p:nvPr>
            <p:ph type="title"/>
          </p:nvPr>
        </p:nvSpPr>
        <p:spPr>
          <a:xfrm>
            <a:off x="1787687" y="1924834"/>
            <a:ext cx="8616626" cy="3450327"/>
          </a:xfrm>
        </p:spPr>
        <p:txBody>
          <a:bodyPr>
            <a:noAutofit/>
          </a:bodyPr>
          <a:lstStyle/>
          <a:p>
            <a:r>
              <a:rPr lang="ar-EG" sz="6000" b="0" dirty="0"/>
              <a:t>فَلِلَّهِ ٱلْحَمْدُ رَبِّ ٱلسَّمَـٰوَٰتِ وَرَبِّ ٱلْأَرْضِ رَبِّ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F00AD2B-796D-A819-38D1-609D5674B672}"/>
              </a:ext>
            </a:extLst>
          </p:cNvPr>
          <p:cNvSpPr txBox="1"/>
          <p:nvPr/>
        </p:nvSpPr>
        <p:spPr>
          <a:xfrm>
            <a:off x="1936368" y="4496451"/>
            <a:ext cx="8319264" cy="707886"/>
          </a:xfrm>
          <a:prstGeom prst="rect">
            <a:avLst/>
          </a:prstGeom>
          <a:noFill/>
        </p:spPr>
        <p:txBody>
          <a:bodyPr wrap="square">
            <a:spAutoFit/>
          </a:bodyPr>
          <a:lstStyle/>
          <a:p>
            <a:pPr algn="ctr" fontAlgn="base"/>
            <a:r>
              <a:rPr lang="en-US" sz="2000" dirty="0"/>
              <a:t>So all praise is for Allah—Lord of the heavens and Lord of the earth, Lord of all worlds.</a:t>
            </a:r>
          </a:p>
        </p:txBody>
      </p:sp>
      <p:sp>
        <p:nvSpPr>
          <p:cNvPr id="3" name="TextBox 2">
            <a:extLst>
              <a:ext uri="{FF2B5EF4-FFF2-40B4-BE49-F238E27FC236}">
                <a16:creationId xmlns:a16="http://schemas.microsoft.com/office/drawing/2014/main" id="{CABB13DC-6FFF-EF2D-24FC-45BB9233044F}"/>
              </a:ext>
            </a:extLst>
          </p:cNvPr>
          <p:cNvSpPr txBox="1"/>
          <p:nvPr/>
        </p:nvSpPr>
        <p:spPr>
          <a:xfrm>
            <a:off x="3119216" y="41299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3372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25E5-E34D-CCC2-4B8A-173378F9C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75C86-4B3B-1F50-30C9-E33875FAD010}"/>
              </a:ext>
            </a:extLst>
          </p:cNvPr>
          <p:cNvSpPr>
            <a:spLocks noGrp="1"/>
          </p:cNvSpPr>
          <p:nvPr>
            <p:ph type="title"/>
          </p:nvPr>
        </p:nvSpPr>
        <p:spPr>
          <a:xfrm>
            <a:off x="1787687" y="2114895"/>
            <a:ext cx="8616626" cy="3450327"/>
          </a:xfrm>
        </p:spPr>
        <p:txBody>
          <a:bodyPr>
            <a:noAutofit/>
          </a:bodyPr>
          <a:lstStyle/>
          <a:p>
            <a:r>
              <a:rPr lang="ar-EG" sz="6000" b="0" dirty="0"/>
              <a:t>فَهَلْ عَسَيْتُمْ إِن تَوَلَّيْتُمْ أَن تُفْسِدُوا۟ فِى ٱلْأَرْضِ وَتُقَطِّعُوٓا۟ أَرْحَامَكُمْ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3A4956-08F9-1EEC-3926-3A7D7812A8F6}"/>
              </a:ext>
            </a:extLst>
          </p:cNvPr>
          <p:cNvSpPr txBox="1"/>
          <p:nvPr/>
        </p:nvSpPr>
        <p:spPr>
          <a:xfrm>
            <a:off x="1936368" y="4615852"/>
            <a:ext cx="8319264" cy="707886"/>
          </a:xfrm>
          <a:prstGeom prst="rect">
            <a:avLst/>
          </a:prstGeom>
          <a:noFill/>
        </p:spPr>
        <p:txBody>
          <a:bodyPr wrap="square">
            <a:spAutoFit/>
          </a:bodyPr>
          <a:lstStyle/>
          <a:p>
            <a:pPr algn="ctr" fontAlgn="base"/>
            <a:r>
              <a:rPr lang="en-US" sz="2000" dirty="0"/>
              <a:t>Now if you ˹hypocrites˺ turn away, perhaps you would then spread corruption throughout the land and sever your ˹ties of˺ kinship!1</a:t>
            </a:r>
          </a:p>
        </p:txBody>
      </p:sp>
      <p:sp>
        <p:nvSpPr>
          <p:cNvPr id="3" name="TextBox 2">
            <a:extLst>
              <a:ext uri="{FF2B5EF4-FFF2-40B4-BE49-F238E27FC236}">
                <a16:creationId xmlns:a16="http://schemas.microsoft.com/office/drawing/2014/main" id="{D3CFA233-31A9-FD63-C458-761580FAD7C0}"/>
              </a:ext>
            </a:extLst>
          </p:cNvPr>
          <p:cNvSpPr txBox="1"/>
          <p:nvPr/>
        </p:nvSpPr>
        <p:spPr>
          <a:xfrm>
            <a:off x="2510920" y="4385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he-IL"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8525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8872-5E05-6121-6723-26BED86E9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6224B-CACC-12F2-FA93-CC79FB480AFD}"/>
              </a:ext>
            </a:extLst>
          </p:cNvPr>
          <p:cNvSpPr>
            <a:spLocks noGrp="1"/>
          </p:cNvSpPr>
          <p:nvPr>
            <p:ph type="title"/>
          </p:nvPr>
        </p:nvSpPr>
        <p:spPr>
          <a:xfrm>
            <a:off x="1787687" y="2148451"/>
            <a:ext cx="8616626" cy="3450327"/>
          </a:xfrm>
        </p:spPr>
        <p:txBody>
          <a:bodyPr>
            <a:noAutofit/>
          </a:bodyPr>
          <a:lstStyle/>
          <a:p>
            <a:r>
              <a:rPr lang="ar-EG" sz="6000" b="0" dirty="0"/>
              <a:t>أُو۟لَـٰٓئِكَ ٱلَّذِينَ لَعَنَهُمُ ٱللَّهُ فَأَصَمَّهُمْ وَأَعْمَىٰٓ أَبْصَـٰرَهُمْ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F7736E-51D1-AED0-0960-6272AD5BCC6D}"/>
              </a:ext>
            </a:extLst>
          </p:cNvPr>
          <p:cNvSpPr txBox="1"/>
          <p:nvPr/>
        </p:nvSpPr>
        <p:spPr>
          <a:xfrm>
            <a:off x="1936368" y="4649408"/>
            <a:ext cx="8319264" cy="707886"/>
          </a:xfrm>
          <a:prstGeom prst="rect">
            <a:avLst/>
          </a:prstGeom>
          <a:noFill/>
        </p:spPr>
        <p:txBody>
          <a:bodyPr wrap="square">
            <a:spAutoFit/>
          </a:bodyPr>
          <a:lstStyle/>
          <a:p>
            <a:pPr algn="ctr" fontAlgn="base"/>
            <a:r>
              <a:rPr lang="en-US" sz="2000" dirty="0"/>
              <a:t>These are the ones who Allah has condemned, deafening them and blinding their eyes.</a:t>
            </a:r>
          </a:p>
        </p:txBody>
      </p:sp>
      <p:sp>
        <p:nvSpPr>
          <p:cNvPr id="3" name="TextBox 2">
            <a:extLst>
              <a:ext uri="{FF2B5EF4-FFF2-40B4-BE49-F238E27FC236}">
                <a16:creationId xmlns:a16="http://schemas.microsoft.com/office/drawing/2014/main" id="{FC940172-FAAB-4616-15C7-81B1B561274A}"/>
              </a:ext>
            </a:extLst>
          </p:cNvPr>
          <p:cNvSpPr txBox="1"/>
          <p:nvPr/>
        </p:nvSpPr>
        <p:spPr>
          <a:xfrm>
            <a:off x="3601489" y="43846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5648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8CA53-8C34-8649-3CE7-8EC0FD9ED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830A-478E-6932-BAF9-3C2D016347DE}"/>
              </a:ext>
            </a:extLst>
          </p:cNvPr>
          <p:cNvSpPr>
            <a:spLocks noGrp="1"/>
          </p:cNvSpPr>
          <p:nvPr>
            <p:ph type="title"/>
          </p:nvPr>
        </p:nvSpPr>
        <p:spPr>
          <a:xfrm>
            <a:off x="1787687" y="2173618"/>
            <a:ext cx="8616626" cy="3450327"/>
          </a:xfrm>
        </p:spPr>
        <p:txBody>
          <a:bodyPr>
            <a:noAutofit/>
          </a:bodyPr>
          <a:lstStyle/>
          <a:p>
            <a:r>
              <a:rPr lang="ar-EG" sz="6000" b="0" dirty="0"/>
              <a:t>أَفَلَا يَتَدَبَّرُونَ ٱلْقُرْءَانَ أَمْ عَلَىٰ قُلُوبٍ أَقْفَالُهَآ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BF22BC-5428-9A5D-3251-7E27ECF218BB}"/>
              </a:ext>
            </a:extLst>
          </p:cNvPr>
          <p:cNvSpPr txBox="1"/>
          <p:nvPr/>
        </p:nvSpPr>
        <p:spPr>
          <a:xfrm>
            <a:off x="1936368" y="4602069"/>
            <a:ext cx="8319264" cy="400110"/>
          </a:xfrm>
          <a:prstGeom prst="rect">
            <a:avLst/>
          </a:prstGeom>
          <a:noFill/>
        </p:spPr>
        <p:txBody>
          <a:bodyPr wrap="square">
            <a:spAutoFit/>
          </a:bodyPr>
          <a:lstStyle/>
          <a:p>
            <a:pPr algn="ctr" fontAlgn="base"/>
            <a:r>
              <a:rPr lang="en-US" sz="2000" dirty="0"/>
              <a:t>Do they not then reflect on the Quran? Or are there locks upon their hearts?</a:t>
            </a:r>
          </a:p>
        </p:txBody>
      </p:sp>
      <p:sp>
        <p:nvSpPr>
          <p:cNvPr id="3" name="TextBox 2">
            <a:extLst>
              <a:ext uri="{FF2B5EF4-FFF2-40B4-BE49-F238E27FC236}">
                <a16:creationId xmlns:a16="http://schemas.microsoft.com/office/drawing/2014/main" id="{03163D1F-4E72-7F62-8767-CFC1E2DD9169}"/>
              </a:ext>
            </a:extLst>
          </p:cNvPr>
          <p:cNvSpPr txBox="1"/>
          <p:nvPr/>
        </p:nvSpPr>
        <p:spPr>
          <a:xfrm>
            <a:off x="4935338" y="429238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07694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00EAC-D7E5-7B0E-2FEE-53B4A7E67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E4812-D12B-8F65-945A-552B66F4E368}"/>
              </a:ext>
            </a:extLst>
          </p:cNvPr>
          <p:cNvSpPr>
            <a:spLocks noGrp="1"/>
          </p:cNvSpPr>
          <p:nvPr>
            <p:ph type="title"/>
          </p:nvPr>
        </p:nvSpPr>
        <p:spPr>
          <a:xfrm>
            <a:off x="1787687" y="1712223"/>
            <a:ext cx="8616626" cy="3450327"/>
          </a:xfrm>
        </p:spPr>
        <p:txBody>
          <a:bodyPr>
            <a:noAutofit/>
          </a:bodyPr>
          <a:lstStyle/>
          <a:p>
            <a:r>
              <a:rPr lang="ar-EG" sz="6000" b="0" dirty="0"/>
              <a:t>إِنَّ ٱلَّذِينَ ٱرْتَدُّوا۟ عَلَىٰٓ أَدْبَـٰرِهِم مِّنۢ بَعْدِ مَا تَبَيَّنَ لَهُمُ ٱلْهُدَىۙ ٱلشَّيْطَـٰنُ سَوَّلَ لَهُمْ وَأَمْلَىٰ 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90C65C-AE97-ACD1-6E6F-DE2AF0A5D33E}"/>
              </a:ext>
            </a:extLst>
          </p:cNvPr>
          <p:cNvSpPr txBox="1"/>
          <p:nvPr/>
        </p:nvSpPr>
        <p:spPr>
          <a:xfrm>
            <a:off x="1936368" y="4654718"/>
            <a:ext cx="8319264" cy="1015663"/>
          </a:xfrm>
          <a:prstGeom prst="rect">
            <a:avLst/>
          </a:prstGeom>
          <a:noFill/>
        </p:spPr>
        <p:txBody>
          <a:bodyPr wrap="square">
            <a:spAutoFit/>
          </a:bodyPr>
          <a:lstStyle/>
          <a:p>
            <a:pPr algn="ctr" fontAlgn="base"/>
            <a:r>
              <a:rPr lang="en-US" sz="2000" dirty="0"/>
              <a:t>Indeed, those who relapse ˹into disbelief˺ after ˹true˺ guidance has become clear to them, ˹it is˺ Satan ˹that˺ has tempted them, luring them with false hopes.</a:t>
            </a:r>
          </a:p>
        </p:txBody>
      </p:sp>
      <p:sp>
        <p:nvSpPr>
          <p:cNvPr id="3" name="TextBox 2">
            <a:extLst>
              <a:ext uri="{FF2B5EF4-FFF2-40B4-BE49-F238E27FC236}">
                <a16:creationId xmlns:a16="http://schemas.microsoft.com/office/drawing/2014/main" id="{8D37D2E8-F1A2-2EB8-3F7A-F7DB8D3CFA9C}"/>
              </a:ext>
            </a:extLst>
          </p:cNvPr>
          <p:cNvSpPr txBox="1"/>
          <p:nvPr/>
        </p:nvSpPr>
        <p:spPr>
          <a:xfrm>
            <a:off x="3978993" y="443690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61683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E943-2B91-6D69-7ED2-A9E53B3C4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0DAD6-0CD3-79EF-4110-447C15E8DE02}"/>
              </a:ext>
            </a:extLst>
          </p:cNvPr>
          <p:cNvSpPr>
            <a:spLocks noGrp="1"/>
          </p:cNvSpPr>
          <p:nvPr>
            <p:ph type="title"/>
          </p:nvPr>
        </p:nvSpPr>
        <p:spPr>
          <a:xfrm>
            <a:off x="1787687" y="1762557"/>
            <a:ext cx="8616626" cy="3450327"/>
          </a:xfrm>
        </p:spPr>
        <p:txBody>
          <a:bodyPr>
            <a:noAutofit/>
          </a:bodyPr>
          <a:lstStyle/>
          <a:p>
            <a:r>
              <a:rPr lang="ar-EG" sz="6000" b="0" dirty="0"/>
              <a:t>ذَٰلِكَ بِأَنَّهُمْ قَالُوا۟ لِلَّذِينَ كَرِهُوا۟ مَا نَزَّلَ ٱللَّهُ سَنُطِيعُكُمْ فِى بَعْضِ ٱلْأَمْرِ ۖ وَٱللَّهُ يَعْلَمُ إِسْرَارَهُمْ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586F11-323C-59F7-10BB-DCE52B415CE6}"/>
              </a:ext>
            </a:extLst>
          </p:cNvPr>
          <p:cNvSpPr txBox="1"/>
          <p:nvPr/>
        </p:nvSpPr>
        <p:spPr>
          <a:xfrm>
            <a:off x="1936368" y="4705052"/>
            <a:ext cx="8319264" cy="1015663"/>
          </a:xfrm>
          <a:prstGeom prst="rect">
            <a:avLst/>
          </a:prstGeom>
          <a:noFill/>
        </p:spPr>
        <p:txBody>
          <a:bodyPr wrap="square">
            <a:spAutoFit/>
          </a:bodyPr>
          <a:lstStyle/>
          <a:p>
            <a:pPr algn="ctr" fontAlgn="base"/>
            <a:r>
              <a:rPr lang="en-US" sz="2000" dirty="0"/>
              <a:t>That is because they said ˹privately˺ to those who ˹also˺ detest what Allah has revealed, “We will obey you in some matters.”1 But Allah ˹fully˺ knows what they are hiding.</a:t>
            </a:r>
          </a:p>
        </p:txBody>
      </p:sp>
      <p:sp>
        <p:nvSpPr>
          <p:cNvPr id="3" name="TextBox 2">
            <a:extLst>
              <a:ext uri="{FF2B5EF4-FFF2-40B4-BE49-F238E27FC236}">
                <a16:creationId xmlns:a16="http://schemas.microsoft.com/office/drawing/2014/main" id="{2F556F7D-6A65-28E8-8E3A-C95E4AEC7F6F}"/>
              </a:ext>
            </a:extLst>
          </p:cNvPr>
          <p:cNvSpPr txBox="1"/>
          <p:nvPr/>
        </p:nvSpPr>
        <p:spPr>
          <a:xfrm>
            <a:off x="3953826" y="439727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76586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2C55-65BB-5DCA-15AD-F35C5AD48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4F6B0-3F48-7BDB-07C6-96E12E4AE302}"/>
              </a:ext>
            </a:extLst>
          </p:cNvPr>
          <p:cNvSpPr>
            <a:spLocks noGrp="1"/>
          </p:cNvSpPr>
          <p:nvPr>
            <p:ph type="title"/>
          </p:nvPr>
        </p:nvSpPr>
        <p:spPr>
          <a:xfrm>
            <a:off x="1787687" y="2072950"/>
            <a:ext cx="8616626" cy="3450327"/>
          </a:xfrm>
        </p:spPr>
        <p:txBody>
          <a:bodyPr>
            <a:noAutofit/>
          </a:bodyPr>
          <a:lstStyle/>
          <a:p>
            <a:r>
              <a:rPr lang="ar-EG" sz="6000" b="0" dirty="0"/>
              <a:t>فَكَيْفَ إِذَا تَوَفَّتْهُمُ ٱلْمَلَـٰٓئِكَةُ يَضْرِبُونَ وُجُوهَهُمْ وَأَدْبَـٰرَهُمْ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EC1BE7-7CC8-767E-0B21-FEC8968F049B}"/>
              </a:ext>
            </a:extLst>
          </p:cNvPr>
          <p:cNvSpPr txBox="1"/>
          <p:nvPr/>
        </p:nvSpPr>
        <p:spPr>
          <a:xfrm>
            <a:off x="1936368" y="4663107"/>
            <a:ext cx="8319264" cy="707886"/>
          </a:xfrm>
          <a:prstGeom prst="rect">
            <a:avLst/>
          </a:prstGeom>
          <a:noFill/>
        </p:spPr>
        <p:txBody>
          <a:bodyPr wrap="square">
            <a:spAutoFit/>
          </a:bodyPr>
          <a:lstStyle/>
          <a:p>
            <a:pPr algn="ctr" fontAlgn="base"/>
            <a:r>
              <a:rPr lang="en-US" sz="2000" dirty="0"/>
              <a:t>Then how ˹horrible˺ will it be when the angels take their souls, beating their faces and backs!</a:t>
            </a:r>
          </a:p>
        </p:txBody>
      </p:sp>
      <p:sp>
        <p:nvSpPr>
          <p:cNvPr id="3" name="TextBox 2">
            <a:extLst>
              <a:ext uri="{FF2B5EF4-FFF2-40B4-BE49-F238E27FC236}">
                <a16:creationId xmlns:a16="http://schemas.microsoft.com/office/drawing/2014/main" id="{EE5DC7CF-0E78-0512-A3E6-BCD5E89AA84F}"/>
              </a:ext>
            </a:extLst>
          </p:cNvPr>
          <p:cNvSpPr txBox="1"/>
          <p:nvPr/>
        </p:nvSpPr>
        <p:spPr>
          <a:xfrm>
            <a:off x="3442098" y="43553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06625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CD599-9213-C7D3-461A-7AD46C6FF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BDDF3-C39B-3A99-813B-CDC37E900FFA}"/>
              </a:ext>
            </a:extLst>
          </p:cNvPr>
          <p:cNvSpPr>
            <a:spLocks noGrp="1"/>
          </p:cNvSpPr>
          <p:nvPr>
            <p:ph type="title"/>
          </p:nvPr>
        </p:nvSpPr>
        <p:spPr>
          <a:xfrm>
            <a:off x="1787687" y="2014227"/>
            <a:ext cx="8616626" cy="3450327"/>
          </a:xfrm>
        </p:spPr>
        <p:txBody>
          <a:bodyPr>
            <a:noAutofit/>
          </a:bodyPr>
          <a:lstStyle/>
          <a:p>
            <a:r>
              <a:rPr lang="ar-EG" sz="6000" b="0" dirty="0"/>
              <a:t>ذَٰلِكَ بِأَنَّهُمُ ٱتَّبَعُوا۟ مَآ أَسْخَطَ ٱللَّهَ وَكَرِهُوا۟ رِضْوَٰنَهُۥ فَأَحْبَطَ أَعْمَـٰلَهُمْ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031ED0-250B-8B2B-ECA8-87D6B710D8B8}"/>
              </a:ext>
            </a:extLst>
          </p:cNvPr>
          <p:cNvSpPr txBox="1"/>
          <p:nvPr/>
        </p:nvSpPr>
        <p:spPr>
          <a:xfrm>
            <a:off x="1936368" y="4604384"/>
            <a:ext cx="8319264" cy="707886"/>
          </a:xfrm>
          <a:prstGeom prst="rect">
            <a:avLst/>
          </a:prstGeom>
          <a:noFill/>
        </p:spPr>
        <p:txBody>
          <a:bodyPr wrap="square">
            <a:spAutoFit/>
          </a:bodyPr>
          <a:lstStyle/>
          <a:p>
            <a:pPr algn="ctr" fontAlgn="base"/>
            <a:r>
              <a:rPr lang="en-US" sz="2000" dirty="0"/>
              <a:t>This is because they follow whatever displeases Allah and hate whatever pleases Him, so He has rendered their deeds void.</a:t>
            </a:r>
          </a:p>
        </p:txBody>
      </p:sp>
      <p:sp>
        <p:nvSpPr>
          <p:cNvPr id="3" name="TextBox 2">
            <a:extLst>
              <a:ext uri="{FF2B5EF4-FFF2-40B4-BE49-F238E27FC236}">
                <a16:creationId xmlns:a16="http://schemas.microsoft.com/office/drawing/2014/main" id="{AE06BAF1-6F57-F848-9E7B-9126704921D6}"/>
              </a:ext>
            </a:extLst>
          </p:cNvPr>
          <p:cNvSpPr txBox="1"/>
          <p:nvPr/>
        </p:nvSpPr>
        <p:spPr>
          <a:xfrm>
            <a:off x="1848189" y="42954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99392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AE9C6-299B-D4C8-842B-99D9CD7B5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2CA6E-799D-57E9-F564-77BC3B17C699}"/>
              </a:ext>
            </a:extLst>
          </p:cNvPr>
          <p:cNvSpPr>
            <a:spLocks noGrp="1"/>
          </p:cNvSpPr>
          <p:nvPr>
            <p:ph type="title"/>
          </p:nvPr>
        </p:nvSpPr>
        <p:spPr>
          <a:xfrm>
            <a:off x="1787687" y="2039394"/>
            <a:ext cx="8616626" cy="3450327"/>
          </a:xfrm>
        </p:spPr>
        <p:txBody>
          <a:bodyPr>
            <a:noAutofit/>
          </a:bodyPr>
          <a:lstStyle/>
          <a:p>
            <a:r>
              <a:rPr lang="ar-EG" sz="6000" b="0" dirty="0"/>
              <a:t>أَمْ حَسِبَ ٱلَّذِينَ فِى قُلُوبِهِم مَّرَضٌ أَن لَّن يُخْرِجَ ٱللَّهُ أَضْغَـٰنَهُمْ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F461C5-F788-0352-0846-564BA68791FF}"/>
              </a:ext>
            </a:extLst>
          </p:cNvPr>
          <p:cNvSpPr txBox="1"/>
          <p:nvPr/>
        </p:nvSpPr>
        <p:spPr>
          <a:xfrm>
            <a:off x="1936368" y="4629551"/>
            <a:ext cx="8319264" cy="707886"/>
          </a:xfrm>
          <a:prstGeom prst="rect">
            <a:avLst/>
          </a:prstGeom>
          <a:noFill/>
        </p:spPr>
        <p:txBody>
          <a:bodyPr wrap="square">
            <a:spAutoFit/>
          </a:bodyPr>
          <a:lstStyle/>
          <a:p>
            <a:pPr algn="ctr" fontAlgn="base"/>
            <a:r>
              <a:rPr lang="en-US" sz="2000" dirty="0"/>
              <a:t>Or do those with sickness in their hearts think that Allah will not ˹be able to˺ expose their malice?</a:t>
            </a:r>
          </a:p>
        </p:txBody>
      </p:sp>
      <p:sp>
        <p:nvSpPr>
          <p:cNvPr id="3" name="TextBox 2">
            <a:extLst>
              <a:ext uri="{FF2B5EF4-FFF2-40B4-BE49-F238E27FC236}">
                <a16:creationId xmlns:a16="http://schemas.microsoft.com/office/drawing/2014/main" id="{C410D68E-9A0E-8020-15F6-FA32AFECE8E3}"/>
              </a:ext>
            </a:extLst>
          </p:cNvPr>
          <p:cNvSpPr txBox="1"/>
          <p:nvPr/>
        </p:nvSpPr>
        <p:spPr>
          <a:xfrm>
            <a:off x="2963925" y="43217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60591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BDC82-E3DC-1B32-8AED-34662259F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A3CC6-129C-D2CF-DBC9-ED7FA1BB4DC3}"/>
              </a:ext>
            </a:extLst>
          </p:cNvPr>
          <p:cNvSpPr>
            <a:spLocks noGrp="1"/>
          </p:cNvSpPr>
          <p:nvPr>
            <p:ph type="title"/>
          </p:nvPr>
        </p:nvSpPr>
        <p:spPr>
          <a:xfrm>
            <a:off x="1787687" y="1703835"/>
            <a:ext cx="8616626" cy="3450327"/>
          </a:xfrm>
        </p:spPr>
        <p:txBody>
          <a:bodyPr>
            <a:noAutofit/>
          </a:bodyPr>
          <a:lstStyle/>
          <a:p>
            <a:r>
              <a:rPr lang="ar-EG" sz="6000" b="0" dirty="0"/>
              <a:t>وَلَوْ نَشَآءُ لَأَرَيْنَـٰكَهُمْ فَلَعَرَفْتَهُم بِسِيمَـٰهُمْ ۚ وَلَتَعْرِفَنَّهُمْ فِى لَحْنِ ٱلْقَوْلِۚ وَٱللَّهُ يَعْلَمُ أَعْمَـٰلَكُمْ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D3144BB-49F7-4531-2510-A945CE675A0B}"/>
              </a:ext>
            </a:extLst>
          </p:cNvPr>
          <p:cNvSpPr txBox="1"/>
          <p:nvPr/>
        </p:nvSpPr>
        <p:spPr>
          <a:xfrm>
            <a:off x="1936368" y="4604385"/>
            <a:ext cx="8319264" cy="1323439"/>
          </a:xfrm>
          <a:prstGeom prst="rect">
            <a:avLst/>
          </a:prstGeom>
          <a:noFill/>
        </p:spPr>
        <p:txBody>
          <a:bodyPr wrap="square">
            <a:spAutoFit/>
          </a:bodyPr>
          <a:lstStyle/>
          <a:p>
            <a:pPr algn="ctr" fontAlgn="base"/>
            <a:r>
              <a:rPr lang="en-US" sz="2000" dirty="0"/>
              <a:t>Had We willed, We could have truly shown them to you ˹O Prophet˺, and you would have certainly recognized them by their appearance. But you will surely recognize them by their tone of speech. And Allah ˹fully˺ knows your doings ˹O people˺.</a:t>
            </a:r>
          </a:p>
        </p:txBody>
      </p:sp>
      <p:sp>
        <p:nvSpPr>
          <p:cNvPr id="3" name="TextBox 2">
            <a:extLst>
              <a:ext uri="{FF2B5EF4-FFF2-40B4-BE49-F238E27FC236}">
                <a16:creationId xmlns:a16="http://schemas.microsoft.com/office/drawing/2014/main" id="{1BC6BF7A-699E-30A2-2E01-FB3281B59344}"/>
              </a:ext>
            </a:extLst>
          </p:cNvPr>
          <p:cNvSpPr txBox="1"/>
          <p:nvPr/>
        </p:nvSpPr>
        <p:spPr>
          <a:xfrm>
            <a:off x="3593100" y="43637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78628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A5E96-D798-3BF5-EE1B-F54002608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83904-D506-AC87-ED6C-5779384D03AC}"/>
              </a:ext>
            </a:extLst>
          </p:cNvPr>
          <p:cNvSpPr>
            <a:spLocks noGrp="1"/>
          </p:cNvSpPr>
          <p:nvPr>
            <p:ph type="title"/>
          </p:nvPr>
        </p:nvSpPr>
        <p:spPr>
          <a:xfrm>
            <a:off x="1787687" y="1838059"/>
            <a:ext cx="8616626" cy="3450327"/>
          </a:xfrm>
        </p:spPr>
        <p:txBody>
          <a:bodyPr>
            <a:noAutofit/>
          </a:bodyPr>
          <a:lstStyle/>
          <a:p>
            <a:r>
              <a:rPr lang="ar-EG" sz="6000" b="0" dirty="0"/>
              <a:t>وَلَنَبْلُوَنَّكُمْ حَتَّىٰ نَعْلَمَ ٱلْمُجَـٰهِدِينَ مِنكُمْ وَٱلصَّـٰبِرِينَ وَنَبْلُوَا۟ أَخْبَارَكُمْ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39C67C-79BA-35DD-9FA1-C155D4CA21F1}"/>
              </a:ext>
            </a:extLst>
          </p:cNvPr>
          <p:cNvSpPr txBox="1"/>
          <p:nvPr/>
        </p:nvSpPr>
        <p:spPr>
          <a:xfrm>
            <a:off x="1936368" y="4426611"/>
            <a:ext cx="8319264" cy="1015663"/>
          </a:xfrm>
          <a:prstGeom prst="rect">
            <a:avLst/>
          </a:prstGeom>
          <a:noFill/>
        </p:spPr>
        <p:txBody>
          <a:bodyPr wrap="square">
            <a:spAutoFit/>
          </a:bodyPr>
          <a:lstStyle/>
          <a:p>
            <a:pPr algn="ctr" fontAlgn="base"/>
            <a:r>
              <a:rPr lang="en-US" sz="2000" dirty="0"/>
              <a:t>We will certainly test you ˹believers˺ until We prove those of you who ˹truly˺ struggle ˹in Allah’s cause˺ and remain steadfast, and reveal how you conduct yourselves.</a:t>
            </a:r>
          </a:p>
        </p:txBody>
      </p:sp>
      <p:sp>
        <p:nvSpPr>
          <p:cNvPr id="3" name="TextBox 2">
            <a:extLst>
              <a:ext uri="{FF2B5EF4-FFF2-40B4-BE49-F238E27FC236}">
                <a16:creationId xmlns:a16="http://schemas.microsoft.com/office/drawing/2014/main" id="{47337E88-891C-252C-5271-628DE0811F14}"/>
              </a:ext>
            </a:extLst>
          </p:cNvPr>
          <p:cNvSpPr txBox="1"/>
          <p:nvPr/>
        </p:nvSpPr>
        <p:spPr>
          <a:xfrm>
            <a:off x="2485753" y="41188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359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77BCD-B38F-40F3-4649-C08DCE04E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C6568-CF1D-DA0F-9A4E-E8D154AE587C}"/>
              </a:ext>
            </a:extLst>
          </p:cNvPr>
          <p:cNvSpPr>
            <a:spLocks noGrp="1"/>
          </p:cNvSpPr>
          <p:nvPr>
            <p:ph type="title"/>
          </p:nvPr>
        </p:nvSpPr>
        <p:spPr>
          <a:xfrm>
            <a:off x="1787687" y="1975168"/>
            <a:ext cx="8616626" cy="3450327"/>
          </a:xfrm>
        </p:spPr>
        <p:txBody>
          <a:bodyPr>
            <a:noAutofit/>
          </a:bodyPr>
          <a:lstStyle/>
          <a:p>
            <a:r>
              <a:rPr lang="ar-EG" sz="6000" b="0" dirty="0"/>
              <a:t>فَلِلَّهِ ٱلْحَمْدُ رَبِّ ٱلسَّمَـٰوَٰتِ وَرَبِّ ٱلْأَرْضِ رَبِّ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8558E7-CBA3-737A-7280-80BD94CF7536}"/>
              </a:ext>
            </a:extLst>
          </p:cNvPr>
          <p:cNvSpPr txBox="1"/>
          <p:nvPr/>
        </p:nvSpPr>
        <p:spPr>
          <a:xfrm>
            <a:off x="1936368" y="4546785"/>
            <a:ext cx="8319264" cy="707886"/>
          </a:xfrm>
          <a:prstGeom prst="rect">
            <a:avLst/>
          </a:prstGeom>
          <a:noFill/>
        </p:spPr>
        <p:txBody>
          <a:bodyPr wrap="square">
            <a:spAutoFit/>
          </a:bodyPr>
          <a:lstStyle/>
          <a:p>
            <a:pPr algn="ctr" fontAlgn="base"/>
            <a:r>
              <a:rPr lang="en-US" sz="2000" dirty="0"/>
              <a:t>To Him belongs ˹all˺ Majesty in the heavens and the earth. And He is the Almighty, All-Wise.</a:t>
            </a:r>
          </a:p>
        </p:txBody>
      </p:sp>
      <p:sp>
        <p:nvSpPr>
          <p:cNvPr id="3" name="TextBox 2">
            <a:extLst>
              <a:ext uri="{FF2B5EF4-FFF2-40B4-BE49-F238E27FC236}">
                <a16:creationId xmlns:a16="http://schemas.microsoft.com/office/drawing/2014/main" id="{1062D2E8-08E5-DFB4-6003-014707D252BF}"/>
              </a:ext>
            </a:extLst>
          </p:cNvPr>
          <p:cNvSpPr txBox="1"/>
          <p:nvPr/>
        </p:nvSpPr>
        <p:spPr>
          <a:xfrm>
            <a:off x="3119216" y="41803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2898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2816-5179-FE18-F9DC-0BCAFEB94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3A738-BCC4-FD55-C243-BB545DC3F362}"/>
              </a:ext>
            </a:extLst>
          </p:cNvPr>
          <p:cNvSpPr>
            <a:spLocks noGrp="1"/>
          </p:cNvSpPr>
          <p:nvPr>
            <p:ph type="title"/>
          </p:nvPr>
        </p:nvSpPr>
        <p:spPr>
          <a:xfrm>
            <a:off x="1787687" y="1619945"/>
            <a:ext cx="8616626" cy="3450327"/>
          </a:xfrm>
        </p:spPr>
        <p:txBody>
          <a:bodyPr>
            <a:noAutofit/>
          </a:bodyPr>
          <a:lstStyle/>
          <a:p>
            <a:r>
              <a:rPr lang="ar-EG" sz="6000" b="0" dirty="0"/>
              <a:t>إِنَّ ٱلَّذِينَ كَفَرُوا۟ وَصَدُّوا۟ عَن سَبِيلِ ٱللَّهِ وَشَآقُّوا۟ ٱلرَّسُولَ مِنۢ بَعْدِ مَا تَبَيَّنَ لَهُمُ ٱلْهُدَىٰ لَن يَضُرُّوا۟ ٱللَّهَ شَيْـًۭٔا وَسَيُحْبِطُ أَعْمَـٰلَهُمْ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846CC9-F247-EDA8-2CB4-F0055E686E82}"/>
              </a:ext>
            </a:extLst>
          </p:cNvPr>
          <p:cNvSpPr txBox="1"/>
          <p:nvPr/>
        </p:nvSpPr>
        <p:spPr>
          <a:xfrm>
            <a:off x="1936368" y="4909438"/>
            <a:ext cx="8319264" cy="1015663"/>
          </a:xfrm>
          <a:prstGeom prst="rect">
            <a:avLst/>
          </a:prstGeom>
          <a:noFill/>
        </p:spPr>
        <p:txBody>
          <a:bodyPr wrap="square">
            <a:spAutoFit/>
          </a:bodyPr>
          <a:lstStyle/>
          <a:p>
            <a:pPr algn="ctr" fontAlgn="base"/>
            <a:r>
              <a:rPr lang="en-US" sz="2000" dirty="0"/>
              <a:t>Indeed, those who disbelieve, hinder ˹others˺ from the Way of Allah, and defy the Messenger after ˹true˺ guidance has become clear to them; they will not harm Allah in the least, but He will render their deeds void.</a:t>
            </a:r>
          </a:p>
        </p:txBody>
      </p:sp>
      <p:sp>
        <p:nvSpPr>
          <p:cNvPr id="3" name="TextBox 2">
            <a:extLst>
              <a:ext uri="{FF2B5EF4-FFF2-40B4-BE49-F238E27FC236}">
                <a16:creationId xmlns:a16="http://schemas.microsoft.com/office/drawing/2014/main" id="{9591C940-DC93-FD75-6EC8-B501747070FD}"/>
              </a:ext>
            </a:extLst>
          </p:cNvPr>
          <p:cNvSpPr txBox="1"/>
          <p:nvPr/>
        </p:nvSpPr>
        <p:spPr>
          <a:xfrm>
            <a:off x="3593099" y="46855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08406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04AF-901A-A760-2313-823B5FB43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95C2F-EA95-8274-B673-1C9E8DD1775C}"/>
              </a:ext>
            </a:extLst>
          </p:cNvPr>
          <p:cNvSpPr>
            <a:spLocks noGrp="1"/>
          </p:cNvSpPr>
          <p:nvPr>
            <p:ph type="title"/>
          </p:nvPr>
        </p:nvSpPr>
        <p:spPr>
          <a:xfrm>
            <a:off x="1787687" y="2014228"/>
            <a:ext cx="8616626" cy="3450327"/>
          </a:xfrm>
        </p:spPr>
        <p:txBody>
          <a:bodyPr>
            <a:noAutofit/>
          </a:bodyPr>
          <a:lstStyle/>
          <a:p>
            <a:r>
              <a:rPr lang="ar-EG" sz="6000" b="0" dirty="0"/>
              <a:t>يَـٰٓأَيُّهَا ٱلَّذِينَ ءَامَنُوٓا۟ أَطِيعُوا۟ ٱللَّهَ وَأَطِيعُوا۟ ٱلرَّسُولَ وَلَا تُبْطِلُوٓا۟ أَعْمَـٰلَكُمْ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868C7F-08AD-8586-61AD-DCA1FA73A57D}"/>
              </a:ext>
            </a:extLst>
          </p:cNvPr>
          <p:cNvSpPr txBox="1"/>
          <p:nvPr/>
        </p:nvSpPr>
        <p:spPr>
          <a:xfrm>
            <a:off x="1936368" y="4582268"/>
            <a:ext cx="8319264" cy="707886"/>
          </a:xfrm>
          <a:prstGeom prst="rect">
            <a:avLst/>
          </a:prstGeom>
          <a:noFill/>
        </p:spPr>
        <p:txBody>
          <a:bodyPr wrap="square">
            <a:spAutoFit/>
          </a:bodyPr>
          <a:lstStyle/>
          <a:p>
            <a:pPr algn="ctr" fontAlgn="base"/>
            <a:r>
              <a:rPr lang="en-US" sz="2000" dirty="0"/>
              <a:t>O believers! Obey Allah and obey the Messenger, and do not let your deeds be in vain.</a:t>
            </a:r>
          </a:p>
        </p:txBody>
      </p:sp>
      <p:sp>
        <p:nvSpPr>
          <p:cNvPr id="3" name="TextBox 2">
            <a:extLst>
              <a:ext uri="{FF2B5EF4-FFF2-40B4-BE49-F238E27FC236}">
                <a16:creationId xmlns:a16="http://schemas.microsoft.com/office/drawing/2014/main" id="{63A3AB59-89AE-9661-A293-F6D347D0ECD6}"/>
              </a:ext>
            </a:extLst>
          </p:cNvPr>
          <p:cNvSpPr txBox="1"/>
          <p:nvPr/>
        </p:nvSpPr>
        <p:spPr>
          <a:xfrm>
            <a:off x="1378405" y="42744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1206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F6E3-14CB-9AD0-306B-4D5E0F541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058EF-9272-B393-ECB8-B17F9CDF1756}"/>
              </a:ext>
            </a:extLst>
          </p:cNvPr>
          <p:cNvSpPr>
            <a:spLocks noGrp="1"/>
          </p:cNvSpPr>
          <p:nvPr>
            <p:ph type="title"/>
          </p:nvPr>
        </p:nvSpPr>
        <p:spPr>
          <a:xfrm>
            <a:off x="1787687" y="1905171"/>
            <a:ext cx="8616626" cy="3450327"/>
          </a:xfrm>
        </p:spPr>
        <p:txBody>
          <a:bodyPr>
            <a:noAutofit/>
          </a:bodyPr>
          <a:lstStyle/>
          <a:p>
            <a:r>
              <a:rPr lang="ar-EG" sz="6000" b="0" dirty="0"/>
              <a:t>إِنَّ ٱلَّذِينَ كَفَرُوا۟ وَصَدُّوا۟ عَن سَبِيلِ ٱللَّهِ ثُمَّ مَاتُوا۟ وَهُمْ كُفَّارٌۭ فَلَن يَغْفِرَ ٱللَّهُ لَهُمْ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F91C8F-D3C2-5B1B-C2EA-72AFC04EFD2C}"/>
              </a:ext>
            </a:extLst>
          </p:cNvPr>
          <p:cNvSpPr txBox="1"/>
          <p:nvPr/>
        </p:nvSpPr>
        <p:spPr>
          <a:xfrm>
            <a:off x="1936368" y="4857494"/>
            <a:ext cx="8319264" cy="707886"/>
          </a:xfrm>
          <a:prstGeom prst="rect">
            <a:avLst/>
          </a:prstGeom>
          <a:noFill/>
        </p:spPr>
        <p:txBody>
          <a:bodyPr wrap="square">
            <a:spAutoFit/>
          </a:bodyPr>
          <a:lstStyle/>
          <a:p>
            <a:pPr algn="ctr" fontAlgn="base"/>
            <a:r>
              <a:rPr lang="en-US" sz="2000" dirty="0"/>
              <a:t>Surely those who disbelieve, hinder ˹others˺ from the Way of Allah, and then die as disbelievers; Allah will never forgive them.</a:t>
            </a:r>
          </a:p>
        </p:txBody>
      </p:sp>
      <p:sp>
        <p:nvSpPr>
          <p:cNvPr id="3" name="TextBox 2">
            <a:extLst>
              <a:ext uri="{FF2B5EF4-FFF2-40B4-BE49-F238E27FC236}">
                <a16:creationId xmlns:a16="http://schemas.microsoft.com/office/drawing/2014/main" id="{0860E208-1677-DC3D-069A-6D299C3A12FD}"/>
              </a:ext>
            </a:extLst>
          </p:cNvPr>
          <p:cNvSpPr txBox="1"/>
          <p:nvPr/>
        </p:nvSpPr>
        <p:spPr>
          <a:xfrm>
            <a:off x="5187007" y="45497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86952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C20F5-A415-79A0-131E-179FA57BB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89C77-D4D4-7478-D547-DDAFC62AFB01}"/>
              </a:ext>
            </a:extLst>
          </p:cNvPr>
          <p:cNvSpPr>
            <a:spLocks noGrp="1"/>
          </p:cNvSpPr>
          <p:nvPr>
            <p:ph type="title"/>
          </p:nvPr>
        </p:nvSpPr>
        <p:spPr>
          <a:xfrm>
            <a:off x="1787687" y="1955505"/>
            <a:ext cx="8616626" cy="3450327"/>
          </a:xfrm>
        </p:spPr>
        <p:txBody>
          <a:bodyPr>
            <a:noAutofit/>
          </a:bodyPr>
          <a:lstStyle/>
          <a:p>
            <a:r>
              <a:rPr lang="ar-EG" sz="6000" b="0" dirty="0"/>
              <a:t>فَلَا تَهِنُوا۟ وَتَدْعُوٓا۟ إِلَى ٱلسَّلْمِ وَأَنتُمُ ٱلْأَعْلَوْنَ وَٱللَّهُ مَعَكُمْ وَلَن يَتِرَكُمْ أَعْمَـٰلَكُمْ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58051B-871E-824C-E8E2-D5FA3824EB84}"/>
              </a:ext>
            </a:extLst>
          </p:cNvPr>
          <p:cNvSpPr txBox="1"/>
          <p:nvPr/>
        </p:nvSpPr>
        <p:spPr>
          <a:xfrm>
            <a:off x="1936368" y="4907828"/>
            <a:ext cx="8319264" cy="707886"/>
          </a:xfrm>
          <a:prstGeom prst="rect">
            <a:avLst/>
          </a:prstGeom>
          <a:noFill/>
        </p:spPr>
        <p:txBody>
          <a:bodyPr wrap="square">
            <a:spAutoFit/>
          </a:bodyPr>
          <a:lstStyle/>
          <a:p>
            <a:pPr algn="ctr" fontAlgn="base"/>
            <a:r>
              <a:rPr lang="en-US" sz="2000" dirty="0"/>
              <a:t>So do not falter or cry for peace, for you will have the upper hand and Allah is with you. And He will never let your deeds go to waste.</a:t>
            </a:r>
          </a:p>
        </p:txBody>
      </p:sp>
      <p:sp>
        <p:nvSpPr>
          <p:cNvPr id="3" name="TextBox 2">
            <a:extLst>
              <a:ext uri="{FF2B5EF4-FFF2-40B4-BE49-F238E27FC236}">
                <a16:creationId xmlns:a16="http://schemas.microsoft.com/office/drawing/2014/main" id="{16F19159-238E-F807-A053-F3B71EEAD600}"/>
              </a:ext>
            </a:extLst>
          </p:cNvPr>
          <p:cNvSpPr txBox="1"/>
          <p:nvPr/>
        </p:nvSpPr>
        <p:spPr>
          <a:xfrm>
            <a:off x="4683667" y="460031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9657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AF88-822D-A6D9-ED5D-1895EA6C4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6DD1E-0EDC-5ECC-0335-063ADB7DC733}"/>
              </a:ext>
            </a:extLst>
          </p:cNvPr>
          <p:cNvSpPr>
            <a:spLocks noGrp="1"/>
          </p:cNvSpPr>
          <p:nvPr>
            <p:ph type="title"/>
          </p:nvPr>
        </p:nvSpPr>
        <p:spPr>
          <a:xfrm>
            <a:off x="1787687" y="1905171"/>
            <a:ext cx="8616626" cy="3450327"/>
          </a:xfrm>
        </p:spPr>
        <p:txBody>
          <a:bodyPr>
            <a:noAutofit/>
          </a:bodyPr>
          <a:lstStyle/>
          <a:p>
            <a:r>
              <a:rPr lang="ar-EG" sz="6000" b="0" dirty="0"/>
              <a:t>إِنَّمَا ٱلْحَيَوٰةُ ٱلدُّنْيَا لَعِبٌۭ وَلَهْوٌۭ ۚ وَإِن تُؤْمِنُوا۟ وَتَتَّقُوا۟ يُؤْتِكُمْ أُجُورَكُمْ وَلَا يَسْـَٔلْكُمْ أَمْوَٰلَكُمْ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ACBA41-934F-80CD-DBBF-FA7DBB138929}"/>
              </a:ext>
            </a:extLst>
          </p:cNvPr>
          <p:cNvSpPr txBox="1"/>
          <p:nvPr/>
        </p:nvSpPr>
        <p:spPr>
          <a:xfrm>
            <a:off x="1936368" y="4857494"/>
            <a:ext cx="8319264" cy="1015663"/>
          </a:xfrm>
          <a:prstGeom prst="rect">
            <a:avLst/>
          </a:prstGeom>
          <a:noFill/>
        </p:spPr>
        <p:txBody>
          <a:bodyPr wrap="square">
            <a:spAutoFit/>
          </a:bodyPr>
          <a:lstStyle/>
          <a:p>
            <a:pPr algn="ctr" fontAlgn="base"/>
            <a:r>
              <a:rPr lang="en-US" sz="2000" dirty="0"/>
              <a:t>This worldly life is no more than play and amusement. But if you are faithful and mindful ˹of Allah˺, He will grant you your ˹full˺ reward, and will not ask you ˹to donate all˺ your wealth.</a:t>
            </a:r>
          </a:p>
        </p:txBody>
      </p:sp>
      <p:sp>
        <p:nvSpPr>
          <p:cNvPr id="3" name="TextBox 2">
            <a:extLst>
              <a:ext uri="{FF2B5EF4-FFF2-40B4-BE49-F238E27FC236}">
                <a16:creationId xmlns:a16="http://schemas.microsoft.com/office/drawing/2014/main" id="{0F479FED-53F2-9D70-16C9-D5B82B91A14E}"/>
              </a:ext>
            </a:extLst>
          </p:cNvPr>
          <p:cNvSpPr txBox="1"/>
          <p:nvPr/>
        </p:nvSpPr>
        <p:spPr>
          <a:xfrm>
            <a:off x="3962214" y="45499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8865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B8E9A-9322-DF82-A2D1-5C4CA7DEC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A883C-14C0-C9EF-FDE2-B2148C4C1F20}"/>
              </a:ext>
            </a:extLst>
          </p:cNvPr>
          <p:cNvSpPr>
            <a:spLocks noGrp="1"/>
          </p:cNvSpPr>
          <p:nvPr>
            <p:ph type="title"/>
          </p:nvPr>
        </p:nvSpPr>
        <p:spPr>
          <a:xfrm>
            <a:off x="1787687" y="2039395"/>
            <a:ext cx="8616626" cy="3450327"/>
          </a:xfrm>
        </p:spPr>
        <p:txBody>
          <a:bodyPr>
            <a:noAutofit/>
          </a:bodyPr>
          <a:lstStyle/>
          <a:p>
            <a:r>
              <a:rPr lang="ar-EG" sz="6000" b="0" dirty="0"/>
              <a:t>إِن يَسْـَٔلْكُمُوهَا فَيُحْفِكُمْ تَبْخَلُوا۟ وَيُخْرِجْ أَضْغَـٰنَكُمْ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780C0E-E69B-43D2-CC10-C660F19A754D}"/>
              </a:ext>
            </a:extLst>
          </p:cNvPr>
          <p:cNvSpPr txBox="1"/>
          <p:nvPr/>
        </p:nvSpPr>
        <p:spPr>
          <a:xfrm>
            <a:off x="1936368" y="4519315"/>
            <a:ext cx="8319264" cy="707886"/>
          </a:xfrm>
          <a:prstGeom prst="rect">
            <a:avLst/>
          </a:prstGeom>
          <a:noFill/>
        </p:spPr>
        <p:txBody>
          <a:bodyPr wrap="square">
            <a:spAutoFit/>
          </a:bodyPr>
          <a:lstStyle/>
          <a:p>
            <a:pPr algn="ctr" fontAlgn="base"/>
            <a:r>
              <a:rPr lang="en-US" sz="2000" dirty="0"/>
              <a:t>If He were to do so and pressure you, you would withhold and He would bring out your resentment.</a:t>
            </a:r>
          </a:p>
        </p:txBody>
      </p:sp>
      <p:sp>
        <p:nvSpPr>
          <p:cNvPr id="3" name="TextBox 2">
            <a:extLst>
              <a:ext uri="{FF2B5EF4-FFF2-40B4-BE49-F238E27FC236}">
                <a16:creationId xmlns:a16="http://schemas.microsoft.com/office/drawing/2014/main" id="{5CAF18A8-1349-7308-DC7D-B0C80D4CE4ED}"/>
              </a:ext>
            </a:extLst>
          </p:cNvPr>
          <p:cNvSpPr txBox="1"/>
          <p:nvPr/>
        </p:nvSpPr>
        <p:spPr>
          <a:xfrm>
            <a:off x="4532666" y="43234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4781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7D1D-B2A2-4385-FE92-90EDFF953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38651-7428-F0D5-16E9-717790E47C6C}"/>
              </a:ext>
            </a:extLst>
          </p:cNvPr>
          <p:cNvSpPr>
            <a:spLocks noGrp="1"/>
          </p:cNvSpPr>
          <p:nvPr>
            <p:ph type="title"/>
          </p:nvPr>
        </p:nvSpPr>
        <p:spPr>
          <a:xfrm>
            <a:off x="1787687" y="1401832"/>
            <a:ext cx="8616626" cy="3450327"/>
          </a:xfrm>
        </p:spPr>
        <p:txBody>
          <a:bodyPr>
            <a:noAutofit/>
          </a:bodyPr>
          <a:lstStyle/>
          <a:p>
            <a:r>
              <a:rPr lang="ar-EG" sz="5400" b="0" dirty="0"/>
              <a:t>هَـٰٓأَنتُمْ هَـٰٓؤُلَآءِ تُدْعَوْنَ لِتُنفِقُوا۟ فِى سَبِيلِ ٱللَّهِ فَمِنكُم مَّن يَبْخَلُ ۖ وَمَن يَبْخَلْ فَإِنَّمَا يَبْخَلُ عَن نَّفْسِهِۦ ۚ وَٱللَّهُ ٱلْغَنِىُّ وَأَنتُمُ ٱلْفُقَرَآءُۚ وَإِن تَتَوَلَّوْا۟ يَسْتَبْدِلْ قَوْمًا غَيْرَكُمْ ثُمَّ لَا يَكُونُوٓا۟ أَمْثَـٰلَكُم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B0D855-90F8-282F-EFD0-ACFEEEE89AF1}"/>
              </a:ext>
            </a:extLst>
          </p:cNvPr>
          <p:cNvSpPr txBox="1"/>
          <p:nvPr/>
        </p:nvSpPr>
        <p:spPr>
          <a:xfrm>
            <a:off x="1936368" y="4955542"/>
            <a:ext cx="8319264" cy="1200329"/>
          </a:xfrm>
          <a:prstGeom prst="rect">
            <a:avLst/>
          </a:prstGeom>
          <a:noFill/>
        </p:spPr>
        <p:txBody>
          <a:bodyPr wrap="square">
            <a:spAutoFit/>
          </a:bodyPr>
          <a:lstStyle/>
          <a:p>
            <a:pPr algn="ctr" fontAlgn="base"/>
            <a:r>
              <a:rPr lang="en-US" dirty="0"/>
              <a:t>Here you are, being invited to donate ˹a little˺ in the cause of Allah. Still some of you withhold. And whoever does so, it is only to their own loss. For Allah is the Self-Sufficient, whereas you stand in need ˹of Him˺. If you ˹still˺ turn away, He will replace you with another people. And they will not be like you.</a:t>
            </a:r>
          </a:p>
        </p:txBody>
      </p:sp>
      <p:sp>
        <p:nvSpPr>
          <p:cNvPr id="3" name="TextBox 2">
            <a:extLst>
              <a:ext uri="{FF2B5EF4-FFF2-40B4-BE49-F238E27FC236}">
                <a16:creationId xmlns:a16="http://schemas.microsoft.com/office/drawing/2014/main" id="{8A8F7AA6-AD7A-7CCE-702A-0F8FB8CF2602}"/>
              </a:ext>
            </a:extLst>
          </p:cNvPr>
          <p:cNvSpPr txBox="1"/>
          <p:nvPr/>
        </p:nvSpPr>
        <p:spPr>
          <a:xfrm>
            <a:off x="4113217" y="46982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813144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337661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0A7D-2262-30C6-88CB-5BE739DB7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4B391-26ED-3563-5D74-BC4EED6E8105}"/>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الفتح</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773821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97453-3597-0CA9-3D25-D9B726BF0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60D87-8BC8-CDE7-D89F-0DC72DDD00F7}"/>
              </a:ext>
            </a:extLst>
          </p:cNvPr>
          <p:cNvSpPr>
            <a:spLocks noGrp="1"/>
          </p:cNvSpPr>
          <p:nvPr>
            <p:ph type="title"/>
          </p:nvPr>
        </p:nvSpPr>
        <p:spPr>
          <a:xfrm>
            <a:off x="1787687" y="2064562"/>
            <a:ext cx="8616626" cy="3450327"/>
          </a:xfrm>
        </p:spPr>
        <p:txBody>
          <a:bodyPr>
            <a:noAutofit/>
          </a:bodyPr>
          <a:lstStyle/>
          <a:p>
            <a:r>
              <a:rPr lang="ar-EG" sz="6000" b="0" dirty="0"/>
              <a:t>إِنَّا فَتَحْنَا لَكَ فَتْحًۭا مُّبِينًۭا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890313-FE00-3651-20D3-B2C9CDD979A9}"/>
              </a:ext>
            </a:extLst>
          </p:cNvPr>
          <p:cNvSpPr txBox="1"/>
          <p:nvPr/>
        </p:nvSpPr>
        <p:spPr>
          <a:xfrm>
            <a:off x="1936368" y="4284423"/>
            <a:ext cx="8319264" cy="400110"/>
          </a:xfrm>
          <a:prstGeom prst="rect">
            <a:avLst/>
          </a:prstGeom>
          <a:noFill/>
        </p:spPr>
        <p:txBody>
          <a:bodyPr wrap="square">
            <a:spAutoFit/>
          </a:bodyPr>
          <a:lstStyle/>
          <a:p>
            <a:pPr algn="ctr" fontAlgn="base"/>
            <a:r>
              <a:rPr lang="en-US" sz="2000" dirty="0"/>
              <a:t>Indeed, We have granted you a clear triumph ˹O Prophet˺1</a:t>
            </a:r>
          </a:p>
        </p:txBody>
      </p:sp>
      <p:sp>
        <p:nvSpPr>
          <p:cNvPr id="3" name="TextBox 2">
            <a:extLst>
              <a:ext uri="{FF2B5EF4-FFF2-40B4-BE49-F238E27FC236}">
                <a16:creationId xmlns:a16="http://schemas.microsoft.com/office/drawing/2014/main" id="{63E77036-E44B-56DE-E2CF-72F9F7250A57}"/>
              </a:ext>
            </a:extLst>
          </p:cNvPr>
          <p:cNvSpPr txBox="1"/>
          <p:nvPr/>
        </p:nvSpPr>
        <p:spPr>
          <a:xfrm>
            <a:off x="3106538" y="38071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3626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92E7-A36C-6E40-F723-2D0EE9D56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5624F-E9B6-1F87-76BD-79283488A8FA}"/>
              </a:ext>
            </a:extLst>
          </p:cNvPr>
          <p:cNvSpPr>
            <a:spLocks noGrp="1"/>
          </p:cNvSpPr>
          <p:nvPr>
            <p:ph type="title"/>
          </p:nvPr>
        </p:nvSpPr>
        <p:spPr>
          <a:xfrm>
            <a:off x="1787687" y="1871615"/>
            <a:ext cx="8616626" cy="3450327"/>
          </a:xfrm>
        </p:spPr>
        <p:txBody>
          <a:bodyPr>
            <a:noAutofit/>
          </a:bodyPr>
          <a:lstStyle/>
          <a:p>
            <a:r>
              <a:rPr lang="ar-EG" sz="6000" b="0" dirty="0"/>
              <a:t>لِّيَغْفِرَ لَكَ ٱللَّهُ مَا تَقَدَّمَ مِن ذَنۢبِكَ وَمَا تَأَخَّرَ وَيُتِمَّ نِعْمَتَهُۥ عَلَيْكَ وَيَهْدِيَكَ صِرَٰطًۭا مُّسْتَقِيمًۭا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EC0ACC-938D-1CE3-E1A0-D0CF4B4F73C2}"/>
              </a:ext>
            </a:extLst>
          </p:cNvPr>
          <p:cNvSpPr txBox="1"/>
          <p:nvPr/>
        </p:nvSpPr>
        <p:spPr>
          <a:xfrm>
            <a:off x="1936368" y="4812929"/>
            <a:ext cx="8319264" cy="707886"/>
          </a:xfrm>
          <a:prstGeom prst="rect">
            <a:avLst/>
          </a:prstGeom>
          <a:noFill/>
        </p:spPr>
        <p:txBody>
          <a:bodyPr wrap="square">
            <a:spAutoFit/>
          </a:bodyPr>
          <a:lstStyle/>
          <a:p>
            <a:pPr algn="ctr" fontAlgn="base"/>
            <a:r>
              <a:rPr lang="en-US" sz="2000" dirty="0"/>
              <a:t>so that Allah may forgive you for your past and future shortcomings,1 perfect His </a:t>
            </a:r>
            <a:r>
              <a:rPr lang="en-US" sz="2000" dirty="0" err="1"/>
              <a:t>favour</a:t>
            </a:r>
            <a:r>
              <a:rPr lang="en-US" sz="2000" dirty="0"/>
              <a:t> upon you, guide you along the Straight Path,</a:t>
            </a:r>
          </a:p>
        </p:txBody>
      </p:sp>
      <p:sp>
        <p:nvSpPr>
          <p:cNvPr id="3" name="TextBox 2">
            <a:extLst>
              <a:ext uri="{FF2B5EF4-FFF2-40B4-BE49-F238E27FC236}">
                <a16:creationId xmlns:a16="http://schemas.microsoft.com/office/drawing/2014/main" id="{CA040D57-7BA3-2199-19BE-470093A60ECA}"/>
              </a:ext>
            </a:extLst>
          </p:cNvPr>
          <p:cNvSpPr txBox="1"/>
          <p:nvPr/>
        </p:nvSpPr>
        <p:spPr>
          <a:xfrm>
            <a:off x="3827991" y="44601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145074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80DA4-31B3-E320-28DC-CF7AE3E90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C29EC-2B01-EC8C-FDAC-64427608AAD3}"/>
              </a:ext>
            </a:extLst>
          </p:cNvPr>
          <p:cNvSpPr>
            <a:spLocks noGrp="1"/>
          </p:cNvSpPr>
          <p:nvPr>
            <p:ph type="title"/>
          </p:nvPr>
        </p:nvSpPr>
        <p:spPr>
          <a:xfrm>
            <a:off x="1787687" y="1871615"/>
            <a:ext cx="8616626" cy="3450327"/>
          </a:xfrm>
        </p:spPr>
        <p:txBody>
          <a:bodyPr>
            <a:noAutofit/>
          </a:bodyPr>
          <a:lstStyle/>
          <a:p>
            <a:r>
              <a:rPr lang="ar-EG" sz="6000" b="0" dirty="0"/>
              <a:t>وَيَنصُرَكَ ٱللَّهُ نَصْرًا عَزِيزًا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D53D079-1C44-D926-8ACC-C74374BFEA20}"/>
              </a:ext>
            </a:extLst>
          </p:cNvPr>
          <p:cNvSpPr txBox="1"/>
          <p:nvPr/>
        </p:nvSpPr>
        <p:spPr>
          <a:xfrm>
            <a:off x="1936368" y="3952537"/>
            <a:ext cx="8319264" cy="400110"/>
          </a:xfrm>
          <a:prstGeom prst="rect">
            <a:avLst/>
          </a:prstGeom>
          <a:noFill/>
        </p:spPr>
        <p:txBody>
          <a:bodyPr wrap="square">
            <a:spAutoFit/>
          </a:bodyPr>
          <a:lstStyle/>
          <a:p>
            <a:pPr algn="ctr" fontAlgn="base"/>
            <a:r>
              <a:rPr lang="en-US" sz="2000" dirty="0"/>
              <a:t>and so that Allah will help you tremendously.</a:t>
            </a:r>
          </a:p>
        </p:txBody>
      </p:sp>
      <p:sp>
        <p:nvSpPr>
          <p:cNvPr id="3" name="TextBox 2">
            <a:extLst>
              <a:ext uri="{FF2B5EF4-FFF2-40B4-BE49-F238E27FC236}">
                <a16:creationId xmlns:a16="http://schemas.microsoft.com/office/drawing/2014/main" id="{48B2C109-4002-EC45-4E06-94E08D3C8BF5}"/>
              </a:ext>
            </a:extLst>
          </p:cNvPr>
          <p:cNvSpPr txBox="1"/>
          <p:nvPr/>
        </p:nvSpPr>
        <p:spPr>
          <a:xfrm>
            <a:off x="2485753" y="36447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310224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6D43-DE0D-E0A8-3BD0-3A7CF8F43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DCC4C-6F8B-6B78-F7EC-FAE033ED25DC}"/>
              </a:ext>
            </a:extLst>
          </p:cNvPr>
          <p:cNvSpPr>
            <a:spLocks noGrp="1"/>
          </p:cNvSpPr>
          <p:nvPr>
            <p:ph type="title"/>
          </p:nvPr>
        </p:nvSpPr>
        <p:spPr>
          <a:xfrm>
            <a:off x="1787687" y="1536056"/>
            <a:ext cx="8616626" cy="3450327"/>
          </a:xfrm>
        </p:spPr>
        <p:txBody>
          <a:bodyPr>
            <a:noAutofit/>
          </a:bodyPr>
          <a:lstStyle/>
          <a:p>
            <a:r>
              <a:rPr lang="ar-EG" sz="6000" b="0" dirty="0"/>
              <a:t>هُوَ ٱلَّذِىٓ أَنزَلَ ٱلسَّكِينَةَ فِى قُلُوبِ ٱلْمُؤْمِنِينَ لِيَزْدَادُوٓا۟ إِيمَـٰنًۭا مَّعَ إِيمَـٰنِهِمْۗ وَلِلَّهِ جُنُودُ ٱلسَّمَـٰوَٰتِ وَٱلْأَرْضِۚ وَكَانَ ٱللَّهُ عَلِيمًا حَكِيمًۭا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E83F0F-3A56-9DC3-400B-70B735963C7C}"/>
              </a:ext>
            </a:extLst>
          </p:cNvPr>
          <p:cNvSpPr txBox="1"/>
          <p:nvPr/>
        </p:nvSpPr>
        <p:spPr>
          <a:xfrm>
            <a:off x="1936368" y="4882291"/>
            <a:ext cx="8319264" cy="1015663"/>
          </a:xfrm>
          <a:prstGeom prst="rect">
            <a:avLst/>
          </a:prstGeom>
          <a:noFill/>
        </p:spPr>
        <p:txBody>
          <a:bodyPr wrap="square">
            <a:spAutoFit/>
          </a:bodyPr>
          <a:lstStyle/>
          <a:p>
            <a:pPr algn="ctr" fontAlgn="base"/>
            <a:r>
              <a:rPr lang="en-US" sz="2000" dirty="0"/>
              <a:t>He is the One Who sent down serenity upon the hearts of the believers so that they may increase even more in their faith. To Allah ˹alone˺ belong the forces of the heavens and the earth. And Allah is All-Knowing, All-Wise.</a:t>
            </a:r>
          </a:p>
        </p:txBody>
      </p:sp>
      <p:sp>
        <p:nvSpPr>
          <p:cNvPr id="3" name="TextBox 2">
            <a:extLst>
              <a:ext uri="{FF2B5EF4-FFF2-40B4-BE49-F238E27FC236}">
                <a16:creationId xmlns:a16="http://schemas.microsoft.com/office/drawing/2014/main" id="{67300CD6-FF39-8FC4-1CD5-DD22FB0E9B1C}"/>
              </a:ext>
            </a:extLst>
          </p:cNvPr>
          <p:cNvSpPr txBox="1"/>
          <p:nvPr/>
        </p:nvSpPr>
        <p:spPr>
          <a:xfrm>
            <a:off x="3844769" y="44752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60129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4AB31-03F7-40B8-B329-2C3D5AB8E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73B6E-D79B-1D26-6EAF-0CC6FCC45777}"/>
              </a:ext>
            </a:extLst>
          </p:cNvPr>
          <p:cNvSpPr>
            <a:spLocks noGrp="1"/>
          </p:cNvSpPr>
          <p:nvPr>
            <p:ph type="title"/>
          </p:nvPr>
        </p:nvSpPr>
        <p:spPr>
          <a:xfrm>
            <a:off x="1787687" y="1619945"/>
            <a:ext cx="8616626" cy="3450327"/>
          </a:xfrm>
        </p:spPr>
        <p:txBody>
          <a:bodyPr>
            <a:noAutofit/>
          </a:bodyPr>
          <a:lstStyle/>
          <a:p>
            <a:r>
              <a:rPr lang="ar-EG" sz="6000" b="0" dirty="0"/>
              <a:t>لِّيُدْخِلَ ٱلْمُؤْمِنِينَ وَٱلْمُؤْمِنَـٰتِ جَنَّـٰتٍۢ تَجْرِى مِن تَحْتِهَا ٱلْأَنْهَـٰرُ خَـٰلِدِينَ فِيهَا وَيُكَفِّرَ عَنْهُمْ سَيِّـَٔاتِهِمْ ۚ وَكَانَ ذَٰلِكَ عِندَ ٱللَّهِ فَوْزًا عَظِيمًۭا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B02D8B-0C4F-1AF4-2307-A8A6EEE47E4D}"/>
              </a:ext>
            </a:extLst>
          </p:cNvPr>
          <p:cNvSpPr txBox="1"/>
          <p:nvPr/>
        </p:nvSpPr>
        <p:spPr>
          <a:xfrm>
            <a:off x="1936368" y="4966180"/>
            <a:ext cx="8319264" cy="1015663"/>
          </a:xfrm>
          <a:prstGeom prst="rect">
            <a:avLst/>
          </a:prstGeom>
          <a:noFill/>
        </p:spPr>
        <p:txBody>
          <a:bodyPr wrap="square">
            <a:spAutoFit/>
          </a:bodyPr>
          <a:lstStyle/>
          <a:p>
            <a:pPr algn="ctr" fontAlgn="base"/>
            <a:r>
              <a:rPr lang="en-US" sz="2000" dirty="0"/>
              <a:t>So He may admit believing men and women into Gardens under which rivers flow—to stay there forever—and absolve them of their sins. And that is a supreme achievement in the sight of Allah.</a:t>
            </a:r>
          </a:p>
        </p:txBody>
      </p:sp>
      <p:sp>
        <p:nvSpPr>
          <p:cNvPr id="3" name="TextBox 2">
            <a:extLst>
              <a:ext uri="{FF2B5EF4-FFF2-40B4-BE49-F238E27FC236}">
                <a16:creationId xmlns:a16="http://schemas.microsoft.com/office/drawing/2014/main" id="{6C622F01-EE8D-9FA6-B76B-D700A0151C76}"/>
              </a:ext>
            </a:extLst>
          </p:cNvPr>
          <p:cNvSpPr txBox="1"/>
          <p:nvPr/>
        </p:nvSpPr>
        <p:spPr>
          <a:xfrm>
            <a:off x="3802824" y="45172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6495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E6672-0276-E950-8D88-4DC8CD65C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993B4-365E-9B25-E0E5-59ABC68849DE}"/>
              </a:ext>
            </a:extLst>
          </p:cNvPr>
          <p:cNvSpPr>
            <a:spLocks noGrp="1"/>
          </p:cNvSpPr>
          <p:nvPr>
            <p:ph type="title"/>
          </p:nvPr>
        </p:nvSpPr>
        <p:spPr>
          <a:xfrm>
            <a:off x="1844833" y="1473908"/>
            <a:ext cx="8502334" cy="3450327"/>
          </a:xfrm>
        </p:spPr>
        <p:txBody>
          <a:bodyPr>
            <a:noAutofit/>
          </a:bodyPr>
          <a:lstStyle/>
          <a:p>
            <a:r>
              <a:rPr lang="ar-EG" sz="5400" b="0" dirty="0"/>
              <a:t>وَيُعَذِّبَ ٱلْمُنَـٰفِقِينَ وَٱلْمُنَـٰفِقَـٰتِ وَٱلْمُشْرِكِينَ وَٱلْمُشْرِكَـٰتِ ٱلظَّآنِّينَ بِٱللَّهِ ظَنَّ ٱلسَّوْءِۚ عَلَيْهِمْ دَآئِرَةُ ٱلسَّوْءِۖ وَغَضِبَ ٱللَّهُ عَلَيْهِمْ وَلَعَنَهُمْ وَأَعَدَّ لَهُمْ جَهَنَّمَ ۖ وَسَآءَتْ</a:t>
            </a:r>
            <a:r>
              <a:rPr lang="en-US" sz="5400" b="0" dirty="0"/>
              <a:t> </a:t>
            </a:r>
            <a:r>
              <a:rPr lang="ar-EG" sz="5400" b="0" dirty="0"/>
              <a:t>مَصِيرًۭا</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AC64AB-BFDB-9764-944C-4C010692D0AA}"/>
              </a:ext>
            </a:extLst>
          </p:cNvPr>
          <p:cNvSpPr txBox="1"/>
          <p:nvPr/>
        </p:nvSpPr>
        <p:spPr>
          <a:xfrm>
            <a:off x="1936368" y="4658403"/>
            <a:ext cx="8319264" cy="1323439"/>
          </a:xfrm>
          <a:prstGeom prst="rect">
            <a:avLst/>
          </a:prstGeom>
          <a:noFill/>
        </p:spPr>
        <p:txBody>
          <a:bodyPr wrap="square">
            <a:spAutoFit/>
          </a:bodyPr>
          <a:lstStyle/>
          <a:p>
            <a:pPr algn="ctr" fontAlgn="base"/>
            <a:r>
              <a:rPr lang="en-US" sz="2000" dirty="0"/>
              <a:t>Also ˹so that˺ He may punish hypocrite men and women and polytheistic men and women, who </a:t>
            </a:r>
            <a:r>
              <a:rPr lang="en-US" sz="2000" dirty="0" err="1"/>
              <a:t>harbour</a:t>
            </a:r>
            <a:r>
              <a:rPr lang="en-US" sz="2000" dirty="0"/>
              <a:t> evil thoughts of Allah.1 May ill-fate befall them! Allah is displeased with them. He has condemned them and prepared for them Hell. What an evil destination!</a:t>
            </a:r>
          </a:p>
        </p:txBody>
      </p:sp>
      <p:sp>
        <p:nvSpPr>
          <p:cNvPr id="3" name="TextBox 2">
            <a:extLst>
              <a:ext uri="{FF2B5EF4-FFF2-40B4-BE49-F238E27FC236}">
                <a16:creationId xmlns:a16="http://schemas.microsoft.com/office/drawing/2014/main" id="{CD0161E0-1C8C-56BA-F64C-20023DAF4BA8}"/>
              </a:ext>
            </a:extLst>
          </p:cNvPr>
          <p:cNvSpPr txBox="1"/>
          <p:nvPr/>
        </p:nvSpPr>
        <p:spPr>
          <a:xfrm>
            <a:off x="1502664" y="43086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879597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8464-2E83-AB96-F577-646F2567A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2C398-C5C5-2410-450F-91C9C5B3AE85}"/>
              </a:ext>
            </a:extLst>
          </p:cNvPr>
          <p:cNvSpPr>
            <a:spLocks noGrp="1"/>
          </p:cNvSpPr>
          <p:nvPr>
            <p:ph type="title"/>
          </p:nvPr>
        </p:nvSpPr>
        <p:spPr>
          <a:xfrm>
            <a:off x="1844833" y="1960469"/>
            <a:ext cx="8502334" cy="3450327"/>
          </a:xfrm>
        </p:spPr>
        <p:txBody>
          <a:bodyPr>
            <a:noAutofit/>
          </a:bodyPr>
          <a:lstStyle/>
          <a:p>
            <a:r>
              <a:rPr lang="ar-EG" sz="6000" b="0" dirty="0"/>
              <a:t>وَلِلَّهِ جُنُودُ ٱلسَّمَـٰوَٰتِ وَٱلْأَرْضِۚ وَكَانَ ٱللَّهُ عَزِيزًا حَكِيمًا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1107CA-25AE-EEC3-F8F9-6E6DDAE72C09}"/>
              </a:ext>
            </a:extLst>
          </p:cNvPr>
          <p:cNvSpPr txBox="1"/>
          <p:nvPr/>
        </p:nvSpPr>
        <p:spPr>
          <a:xfrm>
            <a:off x="1936368" y="4506650"/>
            <a:ext cx="8319264" cy="707886"/>
          </a:xfrm>
          <a:prstGeom prst="rect">
            <a:avLst/>
          </a:prstGeom>
          <a:noFill/>
        </p:spPr>
        <p:txBody>
          <a:bodyPr wrap="square">
            <a:spAutoFit/>
          </a:bodyPr>
          <a:lstStyle/>
          <a:p>
            <a:pPr algn="ctr" fontAlgn="base"/>
            <a:r>
              <a:rPr lang="en-US" sz="2000" dirty="0"/>
              <a:t>To Allah ˹alone˺ belong the forces of the heavens and the earth. And Allah is Almighty, All-Wise.</a:t>
            </a:r>
          </a:p>
        </p:txBody>
      </p:sp>
      <p:sp>
        <p:nvSpPr>
          <p:cNvPr id="3" name="TextBox 2">
            <a:extLst>
              <a:ext uri="{FF2B5EF4-FFF2-40B4-BE49-F238E27FC236}">
                <a16:creationId xmlns:a16="http://schemas.microsoft.com/office/drawing/2014/main" id="{ABAE4915-24CE-97D5-14AF-24F97CC14359}"/>
              </a:ext>
            </a:extLst>
          </p:cNvPr>
          <p:cNvSpPr txBox="1"/>
          <p:nvPr/>
        </p:nvSpPr>
        <p:spPr>
          <a:xfrm>
            <a:off x="3683801" y="40402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4580050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31390-7FD1-3E43-925D-D3E9D7DD9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8F217-38DD-8D5A-515C-C5A7F5D45650}"/>
              </a:ext>
            </a:extLst>
          </p:cNvPr>
          <p:cNvSpPr>
            <a:spLocks noGrp="1"/>
          </p:cNvSpPr>
          <p:nvPr>
            <p:ph type="title"/>
          </p:nvPr>
        </p:nvSpPr>
        <p:spPr>
          <a:xfrm>
            <a:off x="1844833" y="1960469"/>
            <a:ext cx="8502334" cy="3450327"/>
          </a:xfrm>
        </p:spPr>
        <p:txBody>
          <a:bodyPr>
            <a:noAutofit/>
          </a:bodyPr>
          <a:lstStyle/>
          <a:p>
            <a:r>
              <a:rPr lang="ar-EG" sz="6000" b="0" dirty="0"/>
              <a:t>إِنَّآ أَرْسَلْنَـٰكَ شَـٰهِدًۭا وَمُبَشِّرًۭا وَنَذِيرًۭا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A4AED7-CD0C-94F7-DDA6-173B4E5B70FF}"/>
              </a:ext>
            </a:extLst>
          </p:cNvPr>
          <p:cNvSpPr txBox="1"/>
          <p:nvPr/>
        </p:nvSpPr>
        <p:spPr>
          <a:xfrm>
            <a:off x="1936368" y="4196257"/>
            <a:ext cx="8319264" cy="707886"/>
          </a:xfrm>
          <a:prstGeom prst="rect">
            <a:avLst/>
          </a:prstGeom>
          <a:noFill/>
        </p:spPr>
        <p:txBody>
          <a:bodyPr wrap="square">
            <a:spAutoFit/>
          </a:bodyPr>
          <a:lstStyle/>
          <a:p>
            <a:pPr algn="ctr" fontAlgn="base"/>
            <a:r>
              <a:rPr lang="en-US" sz="2000" dirty="0"/>
              <a:t>Indeed, ˹O Prophet,˺ We have sent you as a witness, a deliverer of good news, and a warner,</a:t>
            </a:r>
          </a:p>
        </p:txBody>
      </p:sp>
      <p:sp>
        <p:nvSpPr>
          <p:cNvPr id="3" name="TextBox 2">
            <a:extLst>
              <a:ext uri="{FF2B5EF4-FFF2-40B4-BE49-F238E27FC236}">
                <a16:creationId xmlns:a16="http://schemas.microsoft.com/office/drawing/2014/main" id="{59E1CE9A-5FA5-0E0A-A3E2-A7A00C2F5CF4}"/>
              </a:ext>
            </a:extLst>
          </p:cNvPr>
          <p:cNvSpPr txBox="1"/>
          <p:nvPr/>
        </p:nvSpPr>
        <p:spPr>
          <a:xfrm>
            <a:off x="1844833" y="37969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118257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8E8F2-B4E6-4E86-D968-9A56CDA82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25785-B42C-D50C-4949-A36F0E855E9D}"/>
              </a:ext>
            </a:extLst>
          </p:cNvPr>
          <p:cNvSpPr>
            <a:spLocks noGrp="1"/>
          </p:cNvSpPr>
          <p:nvPr>
            <p:ph type="title"/>
          </p:nvPr>
        </p:nvSpPr>
        <p:spPr>
          <a:xfrm>
            <a:off x="1844833" y="1960469"/>
            <a:ext cx="8502334" cy="3450327"/>
          </a:xfrm>
        </p:spPr>
        <p:txBody>
          <a:bodyPr>
            <a:noAutofit/>
          </a:bodyPr>
          <a:lstStyle/>
          <a:p>
            <a:r>
              <a:rPr lang="ar-EG" sz="6000" b="0" dirty="0"/>
              <a:t>لِّتُؤْمِنُوا۟ بِٱللَّهِ وَرَسُولِهِۦ وَتُعَزِّرُوهُ وَتُوَقِّرُوهُ وَتُسَبِّحُوهُ بُكْرَةًۭ وَأَصِيلًا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2F686F-0707-2913-CF33-77681C4676BE}"/>
              </a:ext>
            </a:extLst>
          </p:cNvPr>
          <p:cNvSpPr txBox="1"/>
          <p:nvPr/>
        </p:nvSpPr>
        <p:spPr>
          <a:xfrm>
            <a:off x="1936368" y="4556983"/>
            <a:ext cx="8319264" cy="707886"/>
          </a:xfrm>
          <a:prstGeom prst="rect">
            <a:avLst/>
          </a:prstGeom>
          <a:noFill/>
        </p:spPr>
        <p:txBody>
          <a:bodyPr wrap="square">
            <a:spAutoFit/>
          </a:bodyPr>
          <a:lstStyle/>
          <a:p>
            <a:pPr algn="ctr" fontAlgn="base"/>
            <a:r>
              <a:rPr lang="en-US" sz="2000" dirty="0"/>
              <a:t>so that you ˹believers˺ may have faith in Allah and His Messenger, support and </a:t>
            </a:r>
            <a:r>
              <a:rPr lang="en-US" sz="2000" dirty="0" err="1"/>
              <a:t>honour</a:t>
            </a:r>
            <a:r>
              <a:rPr lang="en-US" sz="2000" dirty="0"/>
              <a:t> him, and glorify Allah morning and evening.1 </a:t>
            </a:r>
          </a:p>
        </p:txBody>
      </p:sp>
      <p:sp>
        <p:nvSpPr>
          <p:cNvPr id="3" name="TextBox 2">
            <a:extLst>
              <a:ext uri="{FF2B5EF4-FFF2-40B4-BE49-F238E27FC236}">
                <a16:creationId xmlns:a16="http://schemas.microsoft.com/office/drawing/2014/main" id="{ACB624B9-BF3C-46E2-CF77-03FA64D9C59B}"/>
              </a:ext>
            </a:extLst>
          </p:cNvPr>
          <p:cNvSpPr txBox="1"/>
          <p:nvPr/>
        </p:nvSpPr>
        <p:spPr>
          <a:xfrm>
            <a:off x="1844833" y="41032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36011107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B6E0-E994-3D41-5DD0-54ECE1019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8D1F2-6039-1413-CFE2-FEA136199FF6}"/>
              </a:ext>
            </a:extLst>
          </p:cNvPr>
          <p:cNvSpPr>
            <a:spLocks noGrp="1"/>
          </p:cNvSpPr>
          <p:nvPr>
            <p:ph type="title"/>
          </p:nvPr>
        </p:nvSpPr>
        <p:spPr>
          <a:xfrm>
            <a:off x="1844833" y="1314517"/>
            <a:ext cx="8502334" cy="3450327"/>
          </a:xfrm>
        </p:spPr>
        <p:txBody>
          <a:bodyPr>
            <a:noAutofit/>
          </a:bodyPr>
          <a:lstStyle/>
          <a:p>
            <a:r>
              <a:rPr lang="ar-EG" sz="6000" b="0" dirty="0"/>
              <a:t>إِنَّ ٱلَّذِينَ يُبَايِعُونَكَ إِنَّمَا يُبَايِعُونَ ٱللَّهَ يَدُ ٱللَّهِ فَوْقَ أَيْدِيهِمْۚ فَمَن نَّكَثَ فَإِنَّمَا يَنكُثُ عَلَىٰ نَفْسِهِۦ ۖ وَمَنْ أَوْفَىٰ بِمَا عَـٰهَدَ عَلَيْهُ ٱللَّهَ فَسَيُؤْتِيهِ أَجْرًا عَظِيمًۭا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A66E5E-23F3-BDAB-B13B-65B9186C3F88}"/>
              </a:ext>
            </a:extLst>
          </p:cNvPr>
          <p:cNvSpPr txBox="1"/>
          <p:nvPr/>
        </p:nvSpPr>
        <p:spPr>
          <a:xfrm>
            <a:off x="1936368" y="4632484"/>
            <a:ext cx="8319264" cy="1323439"/>
          </a:xfrm>
          <a:prstGeom prst="rect">
            <a:avLst/>
          </a:prstGeom>
          <a:noFill/>
        </p:spPr>
        <p:txBody>
          <a:bodyPr wrap="square">
            <a:spAutoFit/>
          </a:bodyPr>
          <a:lstStyle/>
          <a:p>
            <a:pPr algn="ctr" fontAlgn="base"/>
            <a:r>
              <a:rPr lang="en-US" sz="2000" dirty="0"/>
              <a:t>Surely those who pledge allegiance to you ˹O Prophet˺ are actually pledging allegiance to Allah. Allah’s Hand is over theirs. Whoever breaks their pledge, it will only be to their own loss. And whoever fulfils their pledge to Allah, He will grant them a great reward.</a:t>
            </a:r>
          </a:p>
        </p:txBody>
      </p:sp>
      <p:sp>
        <p:nvSpPr>
          <p:cNvPr id="3" name="TextBox 2">
            <a:extLst>
              <a:ext uri="{FF2B5EF4-FFF2-40B4-BE49-F238E27FC236}">
                <a16:creationId xmlns:a16="http://schemas.microsoft.com/office/drawing/2014/main" id="{B87AB274-D7F9-9AC3-49B7-D59D6F0BB86C}"/>
              </a:ext>
            </a:extLst>
          </p:cNvPr>
          <p:cNvSpPr txBox="1"/>
          <p:nvPr/>
        </p:nvSpPr>
        <p:spPr>
          <a:xfrm>
            <a:off x="1502664" y="42542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a:t>
            </a:r>
            <a:endParaRPr lang="en-US" sz="1400" dirty="0"/>
          </a:p>
        </p:txBody>
      </p:sp>
    </p:spTree>
    <p:extLst>
      <p:ext uri="{BB962C8B-B14F-4D97-AF65-F5344CB8AC3E}">
        <p14:creationId xmlns:p14="http://schemas.microsoft.com/office/powerpoint/2010/main" val="35861553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C75EF-C0A6-30DE-CCAA-12EA26907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4DA7B-BC9D-1A3E-C08B-4E75258AC897}"/>
              </a:ext>
            </a:extLst>
          </p:cNvPr>
          <p:cNvSpPr>
            <a:spLocks noGrp="1"/>
          </p:cNvSpPr>
          <p:nvPr>
            <p:ph type="title"/>
          </p:nvPr>
        </p:nvSpPr>
        <p:spPr>
          <a:xfrm>
            <a:off x="1844833" y="1306128"/>
            <a:ext cx="8502334" cy="3450327"/>
          </a:xfrm>
        </p:spPr>
        <p:txBody>
          <a:bodyPr>
            <a:noAutofit/>
          </a:bodyPr>
          <a:lstStyle/>
          <a:p>
            <a:r>
              <a:rPr lang="ar-EG" sz="5000" b="0" dirty="0"/>
              <a:t>سَيَقُولُ لَكَ ٱلْمُخَلَّفُونَ مِنَ ٱلْأَعْرَابِ شَغَلَتْنَآ أَمْوَٰلُنَا وَأَهْلُونَا فَٱسْتَغْفِرْ لَنَا ۚ يَقُولُونَ بِأَلْسِنَتِهِم مَّا لَيْسَ فِى قُلُوبِهِمْ ۚ قُلْ فَمَن يَمْلِكُ لَكُم مِّنَ ٱللَّهِ شَيْـًٔا إِنْ أَرَادَ بِكُمْ ضَرًّا أَوْ أَرَادَ بِكُمْ نَفْعًۢا ۚ بَلْ كَانَ ٱللَّهُ بِمَا تَعْمَلُونَ خَبِيرًۢا</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1F4091-484B-76AD-C2A8-3E62793B540A}"/>
              </a:ext>
            </a:extLst>
          </p:cNvPr>
          <p:cNvSpPr txBox="1"/>
          <p:nvPr/>
        </p:nvSpPr>
        <p:spPr>
          <a:xfrm>
            <a:off x="1936368" y="4682818"/>
            <a:ext cx="8319264" cy="1477328"/>
          </a:xfrm>
          <a:prstGeom prst="rect">
            <a:avLst/>
          </a:prstGeom>
          <a:noFill/>
        </p:spPr>
        <p:txBody>
          <a:bodyPr wrap="square">
            <a:spAutoFit/>
          </a:bodyPr>
          <a:lstStyle/>
          <a:p>
            <a:pPr algn="ctr" fontAlgn="base"/>
            <a:r>
              <a:rPr lang="en-US" dirty="0"/>
              <a:t>The nomadic Arabs, who stayed behind, will say to you ˹O Prophet˺, “We were preoccupied with our wealth and families, so ask for forgiveness for us.” They say with their tongues what is not in their hearts. Say, “Who then can stand between you and Allah in any way, if He intends harm or benefit for you? In fact, Allah is All-Aware of what you do.</a:t>
            </a:r>
          </a:p>
        </p:txBody>
      </p:sp>
      <p:sp>
        <p:nvSpPr>
          <p:cNvPr id="3" name="TextBox 2">
            <a:extLst>
              <a:ext uri="{FF2B5EF4-FFF2-40B4-BE49-F238E27FC236}">
                <a16:creationId xmlns:a16="http://schemas.microsoft.com/office/drawing/2014/main" id="{69264027-F4B1-2C55-1A1F-33F75785B7FF}"/>
              </a:ext>
            </a:extLst>
          </p:cNvPr>
          <p:cNvSpPr txBox="1"/>
          <p:nvPr/>
        </p:nvSpPr>
        <p:spPr>
          <a:xfrm>
            <a:off x="2836513" y="44486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a:t>
            </a:r>
            <a:endParaRPr lang="en-US" sz="1400" dirty="0"/>
          </a:p>
        </p:txBody>
      </p:sp>
    </p:spTree>
    <p:extLst>
      <p:ext uri="{BB962C8B-B14F-4D97-AF65-F5344CB8AC3E}">
        <p14:creationId xmlns:p14="http://schemas.microsoft.com/office/powerpoint/2010/main" val="1887525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25</Template>
  <TotalTime>330</TotalTime>
  <Words>10485</Words>
  <Application>Microsoft Office PowerPoint</Application>
  <PresentationFormat>Widescreen</PresentationFormat>
  <Paragraphs>838</Paragraphs>
  <Slides>218</Slides>
  <Notes>209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218</vt:i4>
      </vt:variant>
    </vt:vector>
  </HeadingPairs>
  <TitlesOfParts>
    <vt:vector size="224" baseType="lpstr">
      <vt:lpstr>Arial</vt:lpstr>
      <vt:lpstr>Arial Black</vt:lpstr>
      <vt:lpstr>Calibri</vt:lpstr>
      <vt:lpstr>Calibri Light</vt:lpstr>
      <vt:lpstr>KFGQPC Uthman Taha Naskh</vt:lpstr>
      <vt:lpstr>Office Theme</vt:lpstr>
      <vt:lpstr>PowerPoint Presentation</vt:lpstr>
      <vt:lpstr>أَعُوْذُ بِاللّٰهِ مِنَ الشَّيْطٰانِ الرَّجِيْمِ</vt:lpstr>
      <vt:lpstr>سورة الجاثية بِسْمِ ٱللَّهِ ٱلرَّحْمَـٰنِ ٱلرَّحِيمِ</vt:lpstr>
      <vt:lpstr>وَبَدَا لَهُمْ سَيِّـَٔاتُ مَا عَمِلُوا۟ وَحَاقَ بِهِم مَّا كَانُوا۟ بِهِ ۦ يَسْتَهْزِءُونَ</vt:lpstr>
      <vt:lpstr>وَقِيلَ ٱلْيَوْمَ نَنسَىٰكُمْ كَمَا نَسِيتُمْ لِقَآءَ يَوْمِكُمْ هَـٰذَا وَمَأْوَىٰكُمُ ٱلنَّارُ وَمَا لَكُم مِّن نَّـٰصِرِينَ</vt:lpstr>
      <vt:lpstr>ذَٰلِكُم بِأَنَّكُمُ ٱتَّخَذْتُمْ ءَايَـٰتِ ٱللَّهِ هُزُوًۭا وَغَرَّتْكُمُ ٱلْحَيَوٰةُ ٱلدُّنْيَاۚ فَٱلْيَوْمَ لَا يُخْرَجُونَ مِنْهَا وَلَا هُمْ يُسْتَعْتَبُونَ</vt:lpstr>
      <vt:lpstr>فَلِلَّهِ ٱلْحَمْدُ رَبِّ ٱلسَّمَـٰوَٰتِ وَرَبِّ ٱلْأَرْضِ رَبِّ ٱلْعَـٰلَمِينَ</vt:lpstr>
      <vt:lpstr>فَلِلَّهِ ٱلْحَمْدُ رَبِّ ٱلسَّمَـٰوَٰتِ وَرَبِّ ٱلْأَرْضِ رَبِّ ٱلْعَـٰلَمِينَ</vt:lpstr>
      <vt:lpstr>صدقَ اللهُ العليُّ العظيم</vt:lpstr>
      <vt:lpstr>سورة الأحقاف بِسْمِ ٱللَّهِ ٱلرَّحْمَـٰنِ ٱلرَّحِيمِ</vt:lpstr>
      <vt:lpstr>حمٓ</vt:lpstr>
      <vt:lpstr>تَنزِيلُ ٱلْكِتَـٰبِ مِنَ ٱللَّهِ ٱلْعَزِيزِ ٱلْحَكِيمِ</vt:lpstr>
      <vt:lpstr>مَا خَلَقْنَا ٱلسَّمَـٰوَٰتِ وَٱلْأَرْضَ وَمَا بَيْنَهُمَآ إِلَّا بِٱلْحَقِّ وَأَجَلٍۢ مُّسَمًّۭىۚ وَٱلَّذِينَ كَفَرُوا۟ عَمَّآ أُنذِرُوا۟ مُعْرِضُونَ</vt:lpstr>
      <vt:lpstr>قُلْ أَرَءَيْتُم مَّا تَدْعُونَ مِن دُونِ ٱللَّهِ أَرُونِى مَاذَا خَلَقُوا۟ مِنَ ٱلْأَرْضِ أَمْ لَهُمْ شِرْكٌۭ فِى ٱلسَّمَـٰوَٰتِ ۖ ٱئْتُونِى بِكِتَـٰبٍۢ مِّن قَبْلِ هَـٰذَآ أَوْ أَثَـٰرَةٍۢ مِّنْ عِلْمٍ إِن كُنتُمْ صَـٰدِقِينَ</vt:lpstr>
      <vt:lpstr>وَمَنْ أَضَلُّ مِمَّن يَدْعُوا۟ مِن دُونِ ٱللَّهِ مَن لَّا يَسْتَجِيبُ لَهُۥٓ إِلَىٰ يَوْمِ ٱلْقِيَـٰمَةِ وَهُمْ عَن دُعَآئِهِمْ غَـٰفِلُونَ</vt:lpstr>
      <vt:lpstr>وَإِذَا حُشِرَ ٱلنَّاسُ كَانُوا۟ لَهُمْ أَعْدَآءًۭ وَكَانُوا۟ بِعِبَادَتِهِمْ كَـٰفِرِينَ</vt:lpstr>
      <vt:lpstr>وَإِذَا تُتْلَىٰ عَلَيْهِمْ ءَايَـٰتُنَا بَيِّنَـٰتٍۢ قَالَ ٱلَّذِينَ كَفَرُوا۟ لِلْحَقِّ لَمَّا جَآءَهُمْ هَـٰذَا سِحْرٌۭ مُّبِينٌ</vt:lpstr>
      <vt:lpstr>أَمْ يَقُولُونَ ٱفْتَرَىٰهُۖ قُلْ إِنِ ٱفْتَرَيْتُهُۥ فَلَا تَمْلِكُونَ لِى مِنَ ٱللَّهِ شَيْـًٔاۖ هُوَ أَعْلَمُ بِمَا تُفِيضُونَ فِيهِۖ كَفَىٰ بِهِۦ شَهِيدًۢا بَيْنِى وَبَيْنَكُمْۖ وَهُوَ ٱلْغَفُورُ ٱلرَّحِيمُ</vt:lpstr>
      <vt:lpstr>قُلْ مَا كُنتُ بِدْعًۭا مِّنَ ٱلرُّسُلِ وَمَآ أَدْرِى مَا يُفْعَلُ بِى وَلَا بِكُمْ ۖ إِنْ أَتَّبِعُ إِلَّا مَا يُوحَىٰٓ إِلَىَّ وَمَآ أَنَا۠ إِلَّا نَذِيرٌۭ مُّبِينٌۭ</vt:lpstr>
      <vt:lpstr>قُلْ أَرَءَيْتُمْ إِن كَانَ مِنْ عِندِ ٱللَّهِ وَكَفَرْتُم بِهِۦ وَشَهِدَ شَاهِدٌۭ مِّنۢ بَنِىٓ إِسْرَٰٓءِيلَ عَلَىٰ مِثْلِهِۦ فَـَٔامَنَ وَٱسْتَكْبَرْتُمْۖ إِنَّ ٱللَّهَ لَا يَهْدِى ٱلْقَوْمَ ٱلظَّـٰلِمِينَ</vt:lpstr>
      <vt:lpstr>وَقَالَ ٱلَّذِينَ كَفَرُوا۟ لِلَّذِينَ ءَامَنُوا۟ لَوْ كَانَ خَيْرًۭا مَّا سَبَقُونَآ إِلَيْهِ ۚ وَإِذْ لَمْ يَهْتَدُوا۟ بِهِۦ فَسَيَقُولُونَ هَـٰذَآ إِفْكٌۭ قَدِيمٌۭ</vt:lpstr>
      <vt:lpstr>وَمِن قَبْلِهِۦ كِتَـٰبُ مُوسَىٰٓ إِمَامًۭا وَرَحْمَةًۭ ۚ وَهَـٰذَا كِتَـٰبٌۭ مُّصَدِّقٌۭ لِّسَانًا عَرَبِيًّۭا لِّيُنذِرَ ٱلَّذِينَ ظَلَمُوا۟ وَبُشْرَىٰ لِلْمُحْسِنِينَ</vt:lpstr>
      <vt:lpstr>إِنَّ ٱلَّذِينَ قَالُوا۟ رَبُّنَا ٱللَّهُ ثُمَّ ٱسْتَقَـٰمُوا۟ فَلَا خَوْفٌ عَلَيْهِمْ وَلَا هُمْ يَحْزَنُونَ</vt:lpstr>
      <vt:lpstr>أُو۟لَـٰٓئِكَ أَصْحَـٰبُ ٱلْجَنَّةِ خَـٰلِدِينَ فِيهَا جَزَآءًۢ بِمَا كَانُوا۟ يَعْمَلُونَ</vt:lpstr>
      <vt:lpstr>وَوَصَّيْنَا ٱلْإِنسَـٰنَ بِوَٰلِدَيْهِ إِحْسَـٰنًاۖ حَمَلَتْهُ أُمُّهُۥ كُرْهًۭا وَوَضَعَتْهُ كُرْهًۭاۖ وَحَمْلُهُۥ وَفِصَـٰلُهُۥ ثَلَـٰثُونَ شَهْرًاۚ...</vt:lpstr>
      <vt:lpstr>شَهْرًاۚ حَتَّىٰٓ إِذَا بَلَغَ أَشُدَّهُۥ وَبَلَغَ أَرْبَعِينَ سَنَةًۭ قَالَ رَبِّ أَوْزِعْنِىٓ أَنْ أَشْكُرَ نِعْمَتَكَ ٱلَّتِىٓ أَنْعَمْتَ عَلَىَّ وَعَلَىٰ وَٰلِدَىَّ وَأَنْ أَعْمَلَ صَـٰلِحًۭا تَرْضَىٰهُ وَأَصْلِحْ لِى فِى ذُرِّيَّتِىٓۖ إِنِّى تُبْتُ إِلَيْكَ وَإِنِّى مِنَ ٱلْمُسْلِمِينَ</vt:lpstr>
      <vt:lpstr>أُو۟لَـٰٓئِكَ ٱلَّذِينَ نَتَقَبَّلُ عَنْهُمْ أَحْسَنَ مَا عَمِلُوا۟ وَنَتَجَاوَزُ عَن سَيِّـَٔاتِهِمْ فِىٓ أَصْحَـٰبِ ٱلْجَنَّةِ ۖ وَعْدَ ٱلصِّدْقِ ٱلَّذِى كَانُوا۟ يُوعَدُونَ</vt:lpstr>
      <vt:lpstr>وَٱلَّذِى قَالَ لِوَٰلِدَيْهِ أُفٍّۢ لَّكُمَآ أَتَعِدَانِنِىٓ أَنْ أُخْرَجَ وَقَدْ خَلَتِ ٱلْقُرُونُ مِن قَبْلِى وَهُمَا يَسْتَغِيثَانِ ٱللَّهَ وَيْلَكَ ءَامِنْ إِنَّ وَعْدَ ٱللَّهِ حَقٌّۭ فَيَقُولُ مَا هَـٰذَآ إِلَّآ أَسَـٰطِيرُ ٱلْأَوَّلِينَ</vt:lpstr>
      <vt:lpstr>أُو۟لَـٰٓئِكَ ٱلَّذِينَ حَقَّ عَلَيْهِمُ ٱلْقَوْلُ فِىٓ أُمَمٍۢ قَدْ خَلَتْ مِن قَبْلِهِم مِّنَ ٱلْجِنِّ وَٱلْإِنسِ ۖ إِنَّهُمْ كَانُوا۟ خَـٰسِرِينَ</vt:lpstr>
      <vt:lpstr>وَلِكُلٍّۢ دَرَجَـٰتٌۭ مِّمَّا عَمِلُوا۟ ۖ وَلِيُوَفِّيَهُمْ أَعْمَـٰلَهُمْ وَهُمْ لَا يُظْلَمُونَ</vt:lpstr>
      <vt:lpstr>وَيَوْمَ يُعْرَضُ ٱلَّذِينَ كَفَرُوا۟ عَلَى ٱلنَّارِ أَذْهَبْتُمْ طَيِّبَـٰتِكُمْ فِى حَيَاتِكُمُ ٱلدُّنْيَا وَٱسْتَمْتَعْتُم بِهَا فَٱلْيَوْمَ تُجْزَوْنَ عَذَابَ ٱلْهُونِ بِمَا كُنتُمْ تَسْتَكْبِرُونَ فِى ٱلْأَرْضِ بِغَيْرِ ٱلْحَقِّ وَبِمَا كُنتُمْ تَفْسُقُونَ</vt:lpstr>
      <vt:lpstr>وَٱذْكُرْ أَخَا عَادٍ إِذْ أَنذَرَ قَوْمَهُۥ بِٱلْأَحْقَافِ وَقَدْ خَلَتِ ٱلنُّذُرُ مِنۢ بَيْنِ يَدَيْهِ وَمِنْ خَلْفِهِۦٓ أَلَّا تَعْبُدُوٓا۟ إِلَّا ٱللَّهَ إِنِّىٓ أَخَافُ عَلَيْكُمْ عَذَابَ يَوْمٍ عَظِيمٍۢ</vt:lpstr>
      <vt:lpstr>قَالُوٓا۟ أَجِئْتَنَا لِتَأْفِكَنَا عَنْ ءَالِهَتِنَا فَأْتِنَا بِمَا تَعِدُنَآ إِن كُنتَ مِنَ ٱلصَّـٰدِقِينَ</vt:lpstr>
      <vt:lpstr>قَالَ إِنَّمَا ٱلْعِلْمُ عِندَ ٱللَّهِ وَأُبَلِّغُكُم مَّآ أُرْسِلْتُ بِهِۦ وَلَـٰكِنِّىٓ أَرَىٰكُمْ قَوْمًۭا تَجْهَلُونَ</vt:lpstr>
      <vt:lpstr>فَلَمَّا رَأَوْهُ عَارِضًۭا مُّسْتَقْبِلَ أَوْدِيَتِهِمْ قَالُوا۟ هَـٰذَا عَارِضٌۭ مُّمْطِرُنَاۚ بَلْ هُوَ مَا ٱسْتَعْجَلْتُم بِهِۦ ۖ رِيحٌۭ فِيهَا عَذَابٌ أَلِيمٌۭ</vt:lpstr>
      <vt:lpstr>تُدَمِّرُ كُلَّ شَىْءٍۭ بِأَمْرِ رَبِّهَا فَأَصْبَحُوا۟ لَا يُرَىٰٓ إِلَّا مَسَـٰكِنُهُمْۚ كَذَٰلِكَ نَجْزِى ٱلْقَوْمَ ٱلْمُجْرِمِينَ</vt:lpstr>
      <vt:lpstr>وَلَقَدْ مَكَّنَّـٰهُمْ فِيمَآ إِن مَّكَّنَّـٰكُمْ فِيهِ وَجَعَلْنَا لَهُمْ سَمْعًۭا وَأَبْصَـٰرًۭا وَأَفْـِٔدَةًۭ فَمَآ أَغْنَىٰ عَنْهُمْ سَمْعُهُمْ وَلَآ أَبْصَـٰرُهُمْ وَلَآ أَفْـِٔدَتُهُم مِّن شَىْءٍ إِذْ كَانُوا۟ يَجْحَدُونَ بِـَٔايَـٰتِ ٱللَّهِ وَحَاقَ بِهِم مَّا كَانُوا۟ بِهِۦ يَسْتَهْزِءُونَ</vt:lpstr>
      <vt:lpstr>وَلَقَدْ أَهْلَكْنَا مَا حَوْلَكُم مِّنَ ٱلْقُرَىٰ وَصَرَّفْنَا ٱلْـَٔايَـٰتِ لَعَلَّهُمْ يَرْجِعُونَ </vt:lpstr>
      <vt:lpstr>فَلَوْلَا نَصَرَهُمُ ٱلَّذِينَ ٱتَّخَذُوا۟ مِن دُونِ ٱللَّهِ قُرْبَانًا ءَالِهَةًۢ ۖ بَلْ ضَلُّوا۟ عَنْهُمْ ۚ وَذَٰلِكَ إِفْكُهُمْ وَمَا كَانُوا۟ يَفْتَرُونَ</vt:lpstr>
      <vt:lpstr>وَإِذْ صَرَفْنَآ إِلَيْكَ نَفَرًۭا مِّنَ ٱلْجِنِّ يَسْتَمِعُونَ ٱلْقُرْءَانَ فَلَمَّا حَضَرُوهُ قَالُوٓا۟ أَنصِتُوا۟ ۖ فَلَمَّا قُضِىَ وَلَّوْا۟ إِلَىٰ قَوْمِهِم مُّنذِرِينَ</vt:lpstr>
      <vt:lpstr>قَالُوا۟ يَـٰقَوْمَنَآ إِنَّا سَمِعْنَا كِتَـٰبًا أُنزِلَ مِنۢ بَعْدِ مُوسَىٰ مُصَدِّقًۭا لِّمَا بَيْنَ يَدَيْهِ يَهْدِىٓ إِلَى ٱلْحَقِّ وَإِلَىٰ طَرِيقٍۢ مُّسْتَقِيمٍۢ</vt:lpstr>
      <vt:lpstr>يَـٰقَوْمَنَآ أَجِيبُوا۟ دَاعِىَ ٱللَّهِ وَءَامِنُوا۟ بِهِۦ يَغْفِرْ لَكُم مِّن ذُنُوبِكُمْ وَيُجِرْكُم مِّنْ عَذَابٍ أَلِيمٍۢ</vt:lpstr>
      <vt:lpstr>وَمَن لَّا يُجِبْ دَاعِىَ ٱللَّهِ فَلَيْسَ بِمُعْجِزٍۢ فِى ٱلْأَرْضِ وَلَيْسَ لَهُۥ مِن دُونِهِۦٓ أَوْلِيَآءُ ۚ أُو۟لَـٰٓئِكَ فِى ضَلَـٰلٍۢ مُّبِينٍ</vt:lpstr>
      <vt:lpstr>أَوَلَمْ يَرَوْا۟ أَنَّ ٱللَّهَ ٱلَّذِى خَلَقَ ٱلسَّمَـٰوَٰتِ وَٱلْأَرْضَ وَلَمْ يَعْىَ بِخَلْقِهِنَّ بِقَـٰدِرٍ عَلَىٰٓ أَن يُحْـِۧىَ ٱلْمَوْتَىٰ ۚ بَلَىٰٓ إِنَّهُۥ عَلَىٰ كُلِّ شَىْءٍۢ قَدِيرٌۭ</vt:lpstr>
      <vt:lpstr>وَيَوْمَ يُعْرَضُ ٱلَّذِينَ كَفَرُوا۟ عَلَى ٱلنَّارِ أَلَيْسَ هَـٰذَا بِٱلْحَقِّ ۖ قَالُوا۟ بَلَىٰ وَرَبِّنَاۚ قَالَ فَذُوقُوا۟ ٱلْعَذَابَ بِمَا كُنتُمْ تَكْفُرُونَ</vt:lpstr>
      <vt:lpstr>فَٱصْبِرْ كَمَا صَبَرَ أُو۟لُوا۟ ٱلْعَزْمِ مِنَ ٱلرُّسُلِ وَلَا تَسْتَعْجِل لَّهُمْ ۚ كَأَنَّهُمْ يَوْمَ يَرَوْنَ مَا يُوعَدُونَ لَمْ يَلْبَثُوٓا۟ إِلَّا سَاعَةًۭ مِّن نَّهَارٍۭۚ بَلَـٰغٌۭ ۚ فَهَلْ يُهْلَكُ إِلَّا ٱلْقَوْمُ ٱلْفَـٰسِقُونَ</vt:lpstr>
      <vt:lpstr>صدقَ اللهُ العليُّ العظيم</vt:lpstr>
      <vt:lpstr>سورة محمد بِسْمِ ٱللَّهِ ٱلرَّحْمَـٰنِ ٱلرَّحِيمِ</vt:lpstr>
      <vt:lpstr>ٱلَّذِينَ كَفَرُوا۟ وَصَدُّوا۟ عَن سَبِيلِ ٱللَّهِ أَضَلَّ أَعْمَـٰلَهُمْ</vt:lpstr>
      <vt:lpstr>وَٱلَّذِينَ ءَامَنُوا۟ وَعَمِلُوا۟ ٱلصَّـٰلِحَـٰتِ وَءَامَنُوا۟ بِمَا نُزِّلَ عَلَىٰ مُحَمَّدٍۢ وَهُوَ ٱلْحَقُّ مِن رَّبِّهِمْۙ كَفَّرَ عَنْهُمْ سَيِّـَٔاتِهِمْ وَأَصْلَحَ بَالَهُمْ</vt:lpstr>
      <vt:lpstr>ذَٰلِكَ بِأَنَّ ٱلَّذِينَ كَفَرُوا۟ ٱتَّبَعُوا۟ ٱلْبَـٰطِلَ وَأَنَّ ٱلَّذِينَ ءَامَنُوا۟ ٱتَّبَعُوا۟ ٱلْحَقَّ مِن رَّبِّهِمْ ۚ كَذَٰلِكَ يَضْرِبُ ٱللَّهُ لِلنَّاسِ أَمْثَـٰلَهُمْ</vt:lpstr>
      <vt:lpstr>فَإِذَا لَقِيتُمُ ٱلَّذِينَ كَفَرُوا۟ فَضَرْبَ ٱلرِّقَابِ حَتَّىٰٓ إِذَآ أَثْخَنتُمُوهُمْ فَشُدُّوا۟ ٱلْوَثَاقَ فَإِمَّا مَنًّۢا بَعْدُ وَإِمَّا فِدَآءً حَتَّىٰ تَضَعَ ٱلْحَرْبُ أَوْزَارَهَا ۚ ذَٰلِكَ وَلَوْ يَشَآءُ ٱللَّهُ لَٱنتَصَرَ مِنْهُمْ وَلَـٰكِن لِّيَبْلُوَا۟ بَعْضَكُم بِبَعْضٍۢ ۗ وَٱلَّذِينَ قُتِلُوا۟ فِى سَبِيلِ ٱللَّهِ فَلَن يُضِلَّ أَعْمَـٰلَهُمْ</vt:lpstr>
      <vt:lpstr>سَيَهْدِيهِمْ وَيُصْلِحُ بَالَهُمْ</vt:lpstr>
      <vt:lpstr>وَيُدْخِلُهُمُ ٱلْجَنَّةَ عَرَّفَهَا لَهُمْ</vt:lpstr>
      <vt:lpstr>يَـٰٓأَيُّهَا ٱلَّذِينَ ءَامَنُوٓا۟ إِن تَنصُرُوا۟ ٱللَّهَ يَنصُرْكُمْ وَيُثَبِّتْ أَقْدَامَكُمْ</vt:lpstr>
      <vt:lpstr>وَٱلَّذِينَ كَفَرُوا۟ فَتَعْسًۭا لَّهُمْ وَأَضَلَّ أَعْمَـٰلَهُمْ</vt:lpstr>
      <vt:lpstr>ذَٰلِكَ بِأَنَّهُمْ كَرِهُوا۟ مَآ أَنزَلَ ٱللَّهُ فَأَحْبَطَ أَعْمَـٰلَهُمْ</vt:lpstr>
      <vt:lpstr>أَفَلَمْ يَسِيرُوا۟ فِى ٱلْأَرْضِ فَيَنظُرُوا۟ كَيْفَ كَانَ عَـٰقِبَةُ ٱلَّذِينَ مِن قَبْلِهِمْۚ دَمَّرَ ٱللَّهُ عَلَيْهِمْۖ وَلِلْكَـٰفِرِينَ أَمْثَـٰلُهَا</vt:lpstr>
      <vt:lpstr>ذَٰلِكَ بِأَنَّ ٱللَّهَ مَوْلَى ٱلَّذِينَ ءَامَنُوا۟ وَأَنَّ ٱلْكَـٰفِرِينَ لَا مَوْلَىٰ لَهُمْ</vt:lpstr>
      <vt:lpstr>إِنَّ ٱللَّهَ يُدْخِلُ ٱلَّذِينَ ءَامَنُوا۟ وَعَمِلُوا۟ ٱلصَّـٰلِحَـٰتِ جَنَّـٰتٍۢ تَجْرِى مِن تَحْتِهَا ٱلْأَنْهَـٰرُ ۖ وَٱلَّذِينَ كَفَرُوا۟ يَتَمَتَّعُونَ وَيَأْكُلُونَ كَمَا تَأْكُلُ ٱلْأَنْعَـٰمُ وَٱلنَّارُ مَثْوًۭى لَّهُمْ</vt:lpstr>
      <vt:lpstr>وَكَأَيِّن مِّن قَرْيَةٍ هِىَ أَشَدُّ قُوَّةًۭ مِّن قَرْيَتِكَ ٱلَّتِىٓ أَخْرَجَتْكَ أَهْلَكْنَـٰهُمْ فَلَا نَاصِرَ لَهُمْ</vt:lpstr>
      <vt:lpstr>أَفَمَن كَانَ عَلَىٰ بَيِّنَةٍۢ مِّن رَّبِّهِۦ كَمَن زُيِّنَ لَهُۥ سُوٓءُ عَمَلِهِۦ وَٱتَّبَعُوٓا۟ أَهْوَآءَهُم</vt:lpstr>
      <vt:lpstr>مَّثَلُ ٱلْجَنَّةِ ٱلَّتِى وُعِدَ ٱلْمُتَّقُونَ ۖ فِيهَآ أَنْهَـٰرٌۭ مِّن مَّآءٍ غَيْرِ ءَاسِنٍۢ وَأَنْهَـٰرٌۭ مِّن لَّبَنٍۢ لَّمْ يَتَغَيَّرْ طَعْمُهُۥ وَأَنْهَـٰرٌۭ مِّنْ خَمْرٍۢ لَّذَّةٍۢ لِّلشَّـٰرِبِينَ وَأَنْهَـٰرٌۭ مِّنْ عَسَلٍۢ مُّصَفًّۭى ۖ وَلَهُمْ فِيهَا مِن كُلِّ ٱلثَّمَرَٰتِ وَمَغْفِرَةٌۭ مِّن رَّبِّهِمْ ۖ كَمَنْ هُوَ خَـٰلِدٌۭ فِى ٱلنَّارِ وَسُقُوا۟ مَآءً حَمِيمًۭا فَقَطَّعَ أَمْعَآءَهُمْ</vt:lpstr>
      <vt:lpstr>وَمِنْهُم مَّن يَسْتَمِعُ إِلَيْكَ حَتَّىٰٓ إِذَا خَرَجُوا۟ مِنْ عِندِكَ قَالُوا۟ لِلَّذِينَ أُوتُوا۟ ٱلْعِلْمَ مَاذَا قَالَ ءَانِفًا ۚ أُو۟لَـٰٓئِكَ ٱلَّذِينَ طَبَعَ ٱللَّهُ عَلَىٰ قُلُوبِهِمْ وَٱتَّبَعُوٓا۟ أَهْوَآءَهُمْ</vt:lpstr>
      <vt:lpstr>وَٱلَّذِينَ ٱهْتَدَوْا۟ زَادَهُمْ هُدًۭى وَءَاتَىٰهُمْ تَقْوَىٰهُمْ</vt:lpstr>
      <vt:lpstr>فَهَلْ يَنظُرُونَ إِلَّا ٱلسَّاعَةَ أَن تَأْتِيَهُم بَغْتَةًۭ ۖ فَقَدْ جَآءَ أَشْرَاطُهَاۚ فَأَنَّىٰ لَهُمْ إِذَا جَآءَتْهُمْ ذِكْرَىٰهُمْ</vt:lpstr>
      <vt:lpstr>فَٱعْلَمْ أَنَّهُۥ لَآ إِلَـٰهَ إِلَّا ٱللَّهُ وَٱسْتَغْفِرْ لِذَنۢبِكَ وَلِلْمُؤْمِنِينَ وَٱلْمُؤْمِنَـٰتِۗ وَٱللَّهُ يَعْلَمُ مُتَقَلَّبَكُمْ وَمَثْوَىٰكُمْ</vt:lpstr>
      <vt:lpstr>وَيَقُولُ ٱلَّذِينَ ءَامَنُوا۟ لَوْلَا نُزِّلَتْ سُورَةٌۭ ۖ فَإِذَآ أُنزِلَتْ سُورَةٌۭ مُّحْكَمَةٌۭ وَذُكِرَ فِيهَا ٱلْقِتَالُۙ رَأَيْتَ ٱلَّذِينَ فِى قُلُوبِهِم مَّرَضٌۭ يَنظُرُونَ إِلَيْكَ نَظَرَ ٱلْمَغْشِىِّ عَلَيْهِ مِنَ ٱلْمَوْتِۖ فَأَوْلَىٰ لَهُمْ</vt:lpstr>
      <vt:lpstr>طَاعَةٌۭ وَقَوْلٌۭ مَّعْرُوفٌۭ ۚ فَإِذَا عَزَمَ ٱلْأَمْرُ فَلَوْ صَدَقُوا۟ ٱللَّهَ لَكَانَ خَيْرًۭا لَّهُمْ</vt:lpstr>
      <vt:lpstr>فَهَلْ عَسَيْتُمْ إِن تَوَلَّيْتُمْ أَن تُفْسِدُوا۟ فِى ٱلْأَرْضِ وَتُقَطِّعُوٓا۟ أَرْحَامَكُمْ</vt:lpstr>
      <vt:lpstr>أُو۟لَـٰٓئِكَ ٱلَّذِينَ لَعَنَهُمُ ٱللَّهُ فَأَصَمَّهُمْ وَأَعْمَىٰٓ أَبْصَـٰرَهُمْ</vt:lpstr>
      <vt:lpstr>أَفَلَا يَتَدَبَّرُونَ ٱلْقُرْءَانَ أَمْ عَلَىٰ قُلُوبٍ أَقْفَالُهَآ</vt:lpstr>
      <vt:lpstr>إِنَّ ٱلَّذِينَ ٱرْتَدُّوا۟ عَلَىٰٓ أَدْبَـٰرِهِم مِّنۢ بَعْدِ مَا تَبَيَّنَ لَهُمُ ٱلْهُدَىۙ ٱلشَّيْطَـٰنُ سَوَّلَ لَهُمْ وَأَمْلَىٰ لَهُمْ</vt:lpstr>
      <vt:lpstr>ذَٰلِكَ بِأَنَّهُمْ قَالُوا۟ لِلَّذِينَ كَرِهُوا۟ مَا نَزَّلَ ٱللَّهُ سَنُطِيعُكُمْ فِى بَعْضِ ٱلْأَمْرِ ۖ وَٱللَّهُ يَعْلَمُ إِسْرَارَهُمْ</vt:lpstr>
      <vt:lpstr>فَكَيْفَ إِذَا تَوَفَّتْهُمُ ٱلْمَلَـٰٓئِكَةُ يَضْرِبُونَ وُجُوهَهُمْ وَأَدْبَـٰرَهُمْ</vt:lpstr>
      <vt:lpstr>ذَٰلِكَ بِأَنَّهُمُ ٱتَّبَعُوا۟ مَآ أَسْخَطَ ٱللَّهَ وَكَرِهُوا۟ رِضْوَٰنَهُۥ فَأَحْبَطَ أَعْمَـٰلَهُمْ</vt:lpstr>
      <vt:lpstr>أَمْ حَسِبَ ٱلَّذِينَ فِى قُلُوبِهِم مَّرَضٌ أَن لَّن يُخْرِجَ ٱللَّهُ أَضْغَـٰنَهُمْ</vt:lpstr>
      <vt:lpstr>وَلَوْ نَشَآءُ لَأَرَيْنَـٰكَهُمْ فَلَعَرَفْتَهُم بِسِيمَـٰهُمْ ۚ وَلَتَعْرِفَنَّهُمْ فِى لَحْنِ ٱلْقَوْلِۚ وَٱللَّهُ يَعْلَمُ أَعْمَـٰلَكُمْ</vt:lpstr>
      <vt:lpstr>وَلَنَبْلُوَنَّكُمْ حَتَّىٰ نَعْلَمَ ٱلْمُجَـٰهِدِينَ مِنكُمْ وَٱلصَّـٰبِرِينَ وَنَبْلُوَا۟ أَخْبَارَكُمْ</vt:lpstr>
      <vt:lpstr>إِنَّ ٱلَّذِينَ كَفَرُوا۟ وَصَدُّوا۟ عَن سَبِيلِ ٱللَّهِ وَشَآقُّوا۟ ٱلرَّسُولَ مِنۢ بَعْدِ مَا تَبَيَّنَ لَهُمُ ٱلْهُدَىٰ لَن يَضُرُّوا۟ ٱللَّهَ شَيْـًۭٔا وَسَيُحْبِطُ أَعْمَـٰلَهُمْ</vt:lpstr>
      <vt:lpstr>يَـٰٓأَيُّهَا ٱلَّذِينَ ءَامَنُوٓا۟ أَطِيعُوا۟ ٱللَّهَ وَأَطِيعُوا۟ ٱلرَّسُولَ وَلَا تُبْطِلُوٓا۟ أَعْمَـٰلَكُمْ</vt:lpstr>
      <vt:lpstr>إِنَّ ٱلَّذِينَ كَفَرُوا۟ وَصَدُّوا۟ عَن سَبِيلِ ٱللَّهِ ثُمَّ مَاتُوا۟ وَهُمْ كُفَّارٌۭ فَلَن يَغْفِرَ ٱللَّهُ لَهُمْ</vt:lpstr>
      <vt:lpstr>فَلَا تَهِنُوا۟ وَتَدْعُوٓا۟ إِلَى ٱلسَّلْمِ وَأَنتُمُ ٱلْأَعْلَوْنَ وَٱللَّهُ مَعَكُمْ وَلَن يَتِرَكُمْ أَعْمَـٰلَكُمْ</vt:lpstr>
      <vt:lpstr>إِنَّمَا ٱلْحَيَوٰةُ ٱلدُّنْيَا لَعِبٌۭ وَلَهْوٌۭ ۚ وَإِن تُؤْمِنُوا۟ وَتَتَّقُوا۟ يُؤْتِكُمْ أُجُورَكُمْ وَلَا يَسْـَٔلْكُمْ أَمْوَٰلَكُمْ</vt:lpstr>
      <vt:lpstr>إِن يَسْـَٔلْكُمُوهَا فَيُحْفِكُمْ تَبْخَلُوا۟ وَيُخْرِجْ أَضْغَـٰنَكُمْ</vt:lpstr>
      <vt:lpstr>هَـٰٓأَنتُمْ هَـٰٓؤُلَآءِ تُدْعَوْنَ لِتُنفِقُوا۟ فِى سَبِيلِ ٱللَّهِ فَمِنكُم مَّن يَبْخَلُ ۖ وَمَن يَبْخَلْ فَإِنَّمَا يَبْخَلُ عَن نَّفْسِهِۦ ۚ وَٱللَّهُ ٱلْغَنِىُّ وَأَنتُمُ ٱلْفُقَرَآءُۚ وَإِن تَتَوَلَّوْا۟ يَسْتَبْدِلْ قَوْمًا غَيْرَكُمْ ثُمَّ لَا يَكُونُوٓا۟ أَمْثَـٰلَكُم</vt:lpstr>
      <vt:lpstr>صدقَ اللهُ العليُّ العظيم</vt:lpstr>
      <vt:lpstr>سورة الفتح بِسْمِ ٱللَّهِ ٱلرَّحْمَـٰنِ ٱلرَّحِيمِ</vt:lpstr>
      <vt:lpstr>إِنَّا فَتَحْنَا لَكَ فَتْحًۭا مُّبِينًۭا</vt:lpstr>
      <vt:lpstr>لِّيَغْفِرَ لَكَ ٱللَّهُ مَا تَقَدَّمَ مِن ذَنۢبِكَ وَمَا تَأَخَّرَ وَيُتِمَّ نِعْمَتَهُۥ عَلَيْكَ وَيَهْدِيَكَ صِرَٰطًۭا مُّسْتَقِيمًۭا</vt:lpstr>
      <vt:lpstr>وَيَنصُرَكَ ٱللَّهُ نَصْرًا عَزِيزًا</vt:lpstr>
      <vt:lpstr>هُوَ ٱلَّذِىٓ أَنزَلَ ٱلسَّكِينَةَ فِى قُلُوبِ ٱلْمُؤْمِنِينَ لِيَزْدَادُوٓا۟ إِيمَـٰنًۭا مَّعَ إِيمَـٰنِهِمْۗ وَلِلَّهِ جُنُودُ ٱلسَّمَـٰوَٰتِ وَٱلْأَرْضِۚ وَكَانَ ٱللَّهُ عَلِيمًا حَكِيمًۭا</vt:lpstr>
      <vt:lpstr>لِّيُدْخِلَ ٱلْمُؤْمِنِينَ وَٱلْمُؤْمِنَـٰتِ جَنَّـٰتٍۢ تَجْرِى مِن تَحْتِهَا ٱلْأَنْهَـٰرُ خَـٰلِدِينَ فِيهَا وَيُكَفِّرَ عَنْهُمْ سَيِّـَٔاتِهِمْ ۚ وَكَانَ ذَٰلِكَ عِندَ ٱللَّهِ فَوْزًا عَظِيمًۭا</vt:lpstr>
      <vt:lpstr>وَيُعَذِّبَ ٱلْمُنَـٰفِقِينَ وَٱلْمُنَـٰفِقَـٰتِ وَٱلْمُشْرِكِينَ وَٱلْمُشْرِكَـٰتِ ٱلظَّآنِّينَ بِٱللَّهِ ظَنَّ ٱلسَّوْءِۚ عَلَيْهِمْ دَآئِرَةُ ٱلسَّوْءِۖ وَغَضِبَ ٱللَّهُ عَلَيْهِمْ وَلَعَنَهُمْ وَأَعَدَّ لَهُمْ جَهَنَّمَ ۖ وَسَآءَتْ مَصِيرًۭا</vt:lpstr>
      <vt:lpstr>وَلِلَّهِ جُنُودُ ٱلسَّمَـٰوَٰتِ وَٱلْأَرْضِۚ وَكَانَ ٱللَّهُ عَزِيزًا حَكِيمًا</vt:lpstr>
      <vt:lpstr>إِنَّآ أَرْسَلْنَـٰكَ شَـٰهِدًۭا وَمُبَشِّرًۭا وَنَذِيرًۭا</vt:lpstr>
      <vt:lpstr>لِّتُؤْمِنُوا۟ بِٱللَّهِ وَرَسُولِهِۦ وَتُعَزِّرُوهُ وَتُوَقِّرُوهُ وَتُسَبِّحُوهُ بُكْرَةًۭ وَأَصِيلًا</vt:lpstr>
      <vt:lpstr>إِنَّ ٱلَّذِينَ يُبَايِعُونَكَ إِنَّمَا يُبَايِعُونَ ٱللَّهَ يَدُ ٱللَّهِ فَوْقَ أَيْدِيهِمْۚ فَمَن نَّكَثَ فَإِنَّمَا يَنكُثُ عَلَىٰ نَفْسِهِۦ ۖ وَمَنْ أَوْفَىٰ بِمَا عَـٰهَدَ عَلَيْهُ ٱللَّهَ فَسَيُؤْتِيهِ أَجْرًا عَظِيمًۭا</vt:lpstr>
      <vt:lpstr>سَيَقُولُ لَكَ ٱلْمُخَلَّفُونَ مِنَ ٱلْأَعْرَابِ شَغَلَتْنَآ أَمْوَٰلُنَا وَأَهْلُونَا فَٱسْتَغْفِرْ لَنَا ۚ يَقُولُونَ بِأَلْسِنَتِهِم مَّا لَيْسَ فِى قُلُوبِهِمْ ۚ قُلْ فَمَن يَمْلِكُ لَكُم مِّنَ ٱللَّهِ شَيْـًٔا إِنْ أَرَادَ بِكُمْ ضَرًّا أَوْ أَرَادَ بِكُمْ نَفْعًۢا ۚ بَلْ كَانَ ٱللَّهُ بِمَا تَعْمَلُونَ خَبِيرًۢا</vt:lpstr>
      <vt:lpstr>بَلْ ظَنَنتُمْ أَن لَّن يَنقَلِبَ ٱلرَّسُولُ وَٱلْمُؤْمِنُونَ إِلَىٰٓ أَهْلِيهِمْ أَبَدًۭا وَزُيِّنَ ذَٰلِكَ فِى قُلُوبِكُمْ وَظَنَنتُمْ ظَنَّ ٱلسَّوْءِ وَكُنتُمْ قَوْمًۢا بُورًۭا</vt:lpstr>
      <vt:lpstr>وَمَن لَّمْ يُؤْمِنۢ بِٱللَّهِ وَرَسُولِهِۦ فَإِنَّآ أَعْتَدْنَا لِلْكَـٰفِرِينَ سَعِيرًۭا</vt:lpstr>
      <vt:lpstr>وَلِلَّهِ مُلْكُ ٱلسَّمَـٰوَٰتِ وَٱلْأَرْضِۚ يَغْفِرُ لِمَن يَشَآءُ وَيُعَذِّبُ مَن يَشَآءُۚ وَكَانَ ٱللَّهُ غَفُورًۭا رَّحِيمًۭا</vt:lpstr>
      <vt:lpstr>سَيَقُولُ ٱلْمُخَلَّفُونَ إِذَا ٱنطَلَقْتُمْ إِلَىٰ مَغَانِمَ لِتَأْخُذُوهَا ذَرُونَا نَتَّبِعْكُمْۖ يُرِيدُونَ أَن يُبَدِّلُوا۟ كَلَـٰمَ ٱللَّهِۚ قُل لَّن تَتَّبِعُونَا كَذَٰلِكُمْ قَالَ ٱللَّهُ مِن قَبْلُۖ فَسَيَقُولُونَ بَلْ تَحْسُدُونَنَاۚ بَلْ كَانُوا۟ لَا يَفْقَهُونَ إِلَّا قَلِيلًۭا</vt:lpstr>
      <vt:lpstr>قُل لِّلْمُخَلَّفِينَ مِنَ ٱلْأَعْرَابِ سَتُدْعَوْنَ إِلَىٰ قَوْمٍ أُو۟لِى بَأْسٍۢ شَدِيدٍۢ تُقَـٰتِلُونَهُمْ أَوْ يُسْلِمُونَ ۖ فَإِن تُطِيعُوا۟ يُؤْتِكُمُ ٱللَّهُ أَجْرًا حَسَنًۭا ۖ وَإِن تَتَوَلَّوْا۟ كَمَا تَوَلَّيْتُم مِّن قَبْلُ يُعَذِّبْكُمْ عَذَابًا أَلِيمًۭا</vt:lpstr>
      <vt:lpstr>لَّيْسَ عَلَى ٱلْأَعْمَىٰ حَرَجٌۭ وَلَا عَلَى ٱلْأَعْرَجِ حَرَجٌۭ وَلَا عَلَى ٱلْمَرِيضِ حَرَجٌۭ ۗ وَمَن يُطِعِ ٱللَّهَ وَرَسُولَهُۥ يُدْخِلْهُ جَنَّـٰتٍۢ تَجْرِى مِن تَحْتِهَا ٱلْأَنْهَـٰرُۖ وَمَن يَتَوَلَّ يُعَذِّبْهُ عَذَابًا أَلِيمًۭا</vt:lpstr>
      <vt:lpstr>لَّقَدْ رَضِىَ ٱللَّهُ عَنِ ٱلْمُؤْمِنِينَ إِذْ يُبَايِعُونَكَ تَحْتَ ٱلشَّجَرَةِ فَعَلِمَ مَا فِى قُلُوبِهِمْ فَأَنزَلَ ٱلسَّكِينَةَ عَلَيْهِمْ وَأَثَـٰبَهُمْ فَتْحًۭا قَرِيبًۭا</vt:lpstr>
      <vt:lpstr>وَمَغَانِمَ كَثِيرَةًۭ يَأْخُذُونَهَاۗ وَكَانَ ٱللَّهُ عَزِيزًا حَكِيمًۭا</vt:lpstr>
      <vt:lpstr>وَعَدَكُمُ ٱللَّهُ مَغَانِمَ كَثِيرَةًۭ تَأْخُذُونَهَا فَعَجَّلَ لَكُمْ هَـٰذِهِۦ وَكَفَّ أَيْدِىَ ٱلنَّاسِ عَنكُمْ وَلِتَكُونَ ءَايَةًۭ لِّلْمُؤْمِنِينَ وَيَهْدِيَكُمْ صِرَٰطًۭا مُّسْتَقِيمًۭا</vt:lpstr>
      <vt:lpstr>وَأُخْرَىٰ لَمْ تَقْدِرُوا۟ عَلَيْهَا قَدْ أَحَاطَ ٱللَّهُ بِهَاۚ وَكَانَ ٱللَّهُ عَلَىٰ كُلِّ شَىْءٍۢ قَدِيرًۭا</vt:lpstr>
      <vt:lpstr>وَلَوْ قَـٰتَلَكُمُ ٱلَّذِينَ كَفَرُوا۟ لَوَلَّوُا۟ ٱلْأَدْبَـٰرَ ثُمَّ لَا يَجِدُونَ وَلِيًّۭا وَلَا نَصِيرًۭا</vt:lpstr>
      <vt:lpstr>سُنَّةَ ٱللَّهِ ٱلَّتِى قَدْ خَلَتْ مِن قَبْلُۖ وَلَن تَجِدَ لِسُنَّةِ ٱللَّهِ تَبْدِيلًۭا</vt:lpstr>
      <vt:lpstr>وَهُوَ ٱلَّذِى كَفَّ أَيْدِيَهُمْ عَنكُمْ وَأَيْدِيَكُمْ عَنْهُم بِبَطْنِ مَكَّةَ مِنۢ بَعْدِ أَنْ أَظْفَرَكُمْ عَلَيْهِمْۚ وَكَانَ ٱللَّهُ بِمَا تَعْمَلُونَ بَصِيرًا</vt:lpstr>
      <vt:lpstr>هُمُ ٱلَّذِينَ كَفَرُوا۟ وَصَدُّوكُمْ عَنِ ٱلْمَسْجِدِ ٱلْحَرَامِ وَٱلْهَدْىَ مَعْكُوفًا أَن يَبْلُغَ مَحِلَّهُۥ ۚ وَلَوْلَا رِجَالٌۭ مُّؤْمِنُونَ وَنِسَآءٌۭ مُّؤْمِنَـٰتٌۭ لَّمْ تَعْلَمُوهُمْ أَن تَطَـُٔوهُمْ فَتُصِيبَكُم مِّنْهُم مَّعَرَّةٌۢ بِغَيْرِ عِلْمٍۢ ۖ لِّيُدْخِلَ ٱللَّهُ فِى رَحْمَتِهِۦ مَن يَشَآءُ ۚ لَوْ تَزَيَّلُوا۟ لَعَذَّبْنَا ٱلَّذِينَ كَفَرُوا۟ مِنْهُمْ عَذَابًا أَلِيمًا</vt:lpstr>
      <vt:lpstr>إِذْ جَعَلَ ٱلَّذِينَ كَفَرُوا۟ فِى قُلُوبِهِمُ ٱلْحَمِيَّةَ حَمِيَّةَ ٱلْجَـٰهِلِيَّةِ فَأَنزَلَ ٱللَّهُ سَكِينَتَهُۥ عَلَىٰ رَسُولِهِۦ وَعَلَى ٱلْمُؤْمِنِينَ وَأَلْزَمَهُمْ كَلِمَةَ ٱلتَّقْوَىٰ وَكَانُوٓا۟ أَحَقَّ بِهَا وَأَهْلَهَا ۚ وَكَانَ ٱللَّهُ بِكُلِّ شَىْءٍ عَلِيمًۭا</vt:lpstr>
      <vt:lpstr>لَّقَدْ صَدَقَ ٱللَّهُ رَسُولَهُ ٱلرُّءْيَا بِٱلْحَقِّ ۖ لَتَدْخُلُنَّ ٱلْمَسْجِدَ ٱلْحَرَامَ إِن شَآءَ ٱللَّهُ ءَامِنِينَ مُحَلِّقِينَ رُءُوسَكُمْ وَمُقَصِّرِينَ لَا تَخَافُونَ ۖ فَعَلِمَ مَا لَمْ تَعْلَمُوا۟ فَجَعَلَ مِن دُونِ ذَٰلِكَ فَتْحًۭا قَرِيبًا</vt:lpstr>
      <vt:lpstr>هُوَ ٱلَّذِىٓ أَرْسَلَ رَسُولَهُۥ بِٱلْهُدَىٰ وَدِينِ ٱلْحَقِّ لِيُظْهِرَهُۥ عَلَى ٱلدِّينِ كُلِّهِۦ ۚ وَكَفَىٰ بِٱللَّهِ شَهِيدًۭا</vt:lpstr>
      <vt:lpstr>مُّحَمَّدٌۭ رَّسُولُ ٱللَّهِۚ وَٱلَّذِينَ مَعَهُۥٓ أَشِدَّآءُ عَلَى ٱلْكُفَّارِ رُحَمَآءُ بَيْنَهُمْۖ تَرَىٰهُمْ رُكَّعًۭا سُجَّدًۭا يَبْتَغُونَ فَضْلًۭا مِّنَ ٱللَّهِ وَرِضْوَٰنًۭاۖ سِيمَاهُمْ فِى وُجُوهِهِم مِّنْ أَثَرِ ٱلسُّجُودِۚ ذَٰلِكَ مَثَلُهُمْ فِى ٱلتَّوْرَىٰةِۚ...</vt:lpstr>
      <vt:lpstr>وَمَثَلُهُمْ فِى ٱلْإِنجِيلِ كَزَرْعٍ أَخْرَجَ شَطْـَٔهُۥ فَـَٔازَرَهُۥ فَٱسْتَغْلَظَ فَٱسْتَوَىٰ عَلَىٰ سُوقِهِۦ يُعْجِبُ ٱلزُّرَّاعَ لِيَغِيظَ بِهِمُ ٱلْكُفَّارَ ۗ وَعَدَ ٱللَّهُ ٱلَّذِينَ ءَامَنُوا۟ وَعَمِلُوا۟ ٱلصَّـٰلِحَـٰتِ مِنْهُم مَّغْفِرَةًۭ وَأَجْرًا عَظِيمًۢا</vt:lpstr>
      <vt:lpstr>صدقَ اللهُ العليُّ العظيم</vt:lpstr>
      <vt:lpstr>سورة الحجرات بِسْمِ ٱللَّهِ ٱلرَّحْمَـٰنِ ٱلرَّحِيمِ</vt:lpstr>
      <vt:lpstr>يَـٰٓأَيُّهَا ٱلَّذِينَ ءَامَنُوا۟ لَا تُقَدِّمُوا۟ بَيْنَ يَدَىِ ٱللَّهِ وَرَسُولِهِۦ ۖ وَٱتَّقُوا۟ ٱللَّهَۚ إِنَّ ٱللَّهَ سَمِيعٌ عَلِيمٌۭ</vt:lpstr>
      <vt:lpstr>يَـٰٓأَيُّهَا ٱلَّذِينَ ءَامَنُوا۟ لَا تَرْفَعُوٓا۟ أَصْوَٰتَكُمْ فَوْقَ صَوْتِ ٱلنَّبِىِّ وَلَا تَجْهَرُوا۟ لَهُۥ بِٱلْقَوْلِ كَجَهْرِ بَعْضِكُمْ لِبَعْضٍ أَن تَحْبَطَ أَعْمَـٰلُكُمْ وَأَنتُمْ لَا تَشْعُرُونَ</vt:lpstr>
      <vt:lpstr>إِنَّ ٱلَّذِينَ يَغُضُّونَ أَصْوَٰتَهُمْ عِندَ رَسُولِ ٱللَّهِ أُو۟لَـٰٓئِكَ ٱلَّذِينَ ٱمْتَحَنَ ٱللَّهُ قُلُوبَهُمْ لِلتَّقْوَىٰۚ لَهُم مَّغْفِرَةٌۭ وَأَجْرٌ عَظِيمٌ</vt:lpstr>
      <vt:lpstr>إِنَّ ٱلَّذِينَ يُنَادُونَكَ مِن وَرَآءِ ٱلْحُجُرَٰتِ أَكْثَرُهُمْ لَا يَعْقِلُونَ</vt:lpstr>
      <vt:lpstr>وَلَوْ أَنَّهُمْ صَبَرُوا۟ حَتَّىٰ تَخْرُجَ إِلَيْهِمْ لَكَانَ خَيْرًۭا لَّهُمْ ۚ وَٱللَّهُ غَفُورٌۭ رَّحِيمٌۭ</vt:lpstr>
      <vt:lpstr>يَـٰٓأَيُّهَا ٱلَّذِينَ ءَامَنُوٓا۟ إِن جَآءَكُمْ فَاسِقٌۢ بِنَبَإٍۢ فَتَبَيَّنُوٓا۟ أَن تُصِيبُوا۟ قَوْمًۢا بِجَهَـٰلَةٍۢ فَتُصْبِحُوا۟ عَلَىٰ مَا فَعَلْتُمْ نَـٰدِمِينَ</vt:lpstr>
      <vt:lpstr>وَٱعْلَمُوٓا۟ أَنَّ فِيكُمْ رَسُولَ ٱللَّهِ ۚ لَوْ يُطِيعُكُمْ فِى كَثِيرٍۢ مِّنَ ٱلْأَمْرِ لَعَنِتُّمْ وَلَـٰكِنَّ ٱللَّهَ حَبَّبَ إِلَيْكُمُ ٱلْإِيمَـٰنَ وَزَيَّنَهُۥ فِى قُلُوبِكُمْ وَكَرَّهَ إِلَيْكُمُ ٱلْكُفْرَ وَٱلْفُسُوقَ وَٱلْعِصْيَانَ ۚ أُو۟لَـٰٓئِكَ هُمُ ٱلرَّٰشِدُونَ</vt:lpstr>
      <vt:lpstr>فَضْلًۭا مِّنَ ٱللَّهِ وَنِعْمَةًۭ ۚ وَٱللَّهُ عَلِيمٌ حَكِيمٌۭ</vt:lpstr>
      <vt:lpstr>وَإِن طَآئِفَتَانِ مِنَ ٱلْمُؤْمِنِينَ ٱقْتَتَلُوا۟ فَأَصْلِحُوا۟ بَيْنَهُمَاۖ فَإِنۢ بَغَتْ إِحْدَىٰهُمَا عَلَى ٱلْأُخْرَىٰ فَقَـٰتِلُوا۟ ٱلَّتِى تَبْغِى حَتَّىٰ تَفِىٓءَ إِلَىٰٓ أَمْرِ ٱللَّهِۚ فَإِن فَآءَتْ فَأَصْلِحُوا۟ بَيْنَهُمَا بِٱلْعَدْلِ وَأَقْسِطُوٓا۟ ۖ إِنَّ ٱللَّهَ يُحِبُّ ٱلْمُقْسِطِينَ</vt:lpstr>
      <vt:lpstr>إِنَّمَا ٱلْمُؤْمِنُونَ إِخْوَةٌۭ فَأَصْلِحُوا۟ بَيْنَ أَخَوَيْكُمْۚ وَٱتَّقُوا۟ ٱللَّهَ لَعَلَّكُمْ تُرْحَمُونَ</vt:lpstr>
      <vt:lpstr>يَـٰٓأَيُّهَا ٱلَّذِينَ ءَامَنُوا۟ لَا يَسْخَرْ قَوْمٌۭ مِّن قَوْمٍ عَسَىٰٓ أَن يَكُونُوا۟ خَيْرًۭا مِّنْهُمْ وَلَا نِسَآءٌۭ مِّن نِّسَآءٍ عَسَىٰٓ أَن يَكُنَّ خَيْرًۭا مِّنْهُنَّ ۖ وَلَا تَلْمِزُوٓا۟ أَنفُسَكُمْ وَلَا تَنَابَزُوا۟ بِٱلْأَلْقَـٰبِۖ بِئْسَ ٱلِٱسْمُ ٱلْفُسُوقُ بَعْدَ ٱلْإِيمَـٰنِ ۚ وَمَن لَّمْ يَتُبْ فَأُو۟لَـٰٓئِكَ هُمُ ٱلظَّـٰلِمُونَ</vt:lpstr>
      <vt:lpstr>يَـٰٓأَيُّهَا ٱلَّذِينَ ءَامَنُوا۟ ٱجْتَنِبُوا۟ كَثِيرًۭا مِّنَ ٱلظَّنِّ إِنَّ بَعْضَ ٱلظَّنِّ إِثْمٌۭ ۖ وَلَا تَجَسَّسُوا۟ وَلَا يَغْتَب بَّعْضُكُم بَعْضًاۚ أَيُحِبُّ أَحَدُكُمْ أَن يَأْكُلَ لَحْمَ أَخِيهِ مَيْتًۭا فَكَرِهْتُمُوهُۚ وَٱتَّقُوا۟ ٱللَّهَ ۚ إِنَّ ٱللَّهَ تَوَّابٌۭ رَّحِيمٌۭ</vt:lpstr>
      <vt:lpstr>يَـٰٓأَيُّهَا ٱلنَّاسُ إِنَّا خَلَقْنَـٰكُم مِّن ذَكَرٍۢ وَأُنثَىٰ وَجَعَلْنَـٰكُمْ شُعُوبًۭا وَقَبَآئِلَ لِتَعَارَفُوٓا۟ ۚ إِنَّ أَكْرَمَكُمْ عِندَ ٱللَّهِ أَتْقَىٰكُمْ ۚ إِنَّ ٱللَّهَ عَلِيمٌ خَبِيرٌۭ</vt:lpstr>
      <vt:lpstr>قَالَتِ ٱلْأَعْرَابُ ءَامَنَّاۖ قُل لَّمْ تُؤْمِنُوا۟ وَلَـٰكِن قُولُوٓا۟ أَسْلَمْنَا وَلَمَّا يَدْخُلِ ٱلْإِيمَـٰنُ فِى قُلُوبِكُمْۖ وَإِن تُطِيعُوا۟ ٱللَّهَ وَرَسُولَهُۥ لَا يَلِتْكُم مِّنْ أَعْمَـٰلِكُمْ شَيْـًٔاۚ إِنَّ ٱللَّهَ غَفُورٌۭ رَّحِيمٌ</vt:lpstr>
      <vt:lpstr>إِنَّمَا ٱلْمُؤْمِنُونَ ٱلَّذِينَ ءَامَنُوا۟ بِٱللَّهِ وَرَسُولِهِۦ ثُمَّ لَمْ يَرْتَابُوا۟ وَجَـٰهَدُوا۟ بِأَمْوَٰلِهِمْ وَأَنفُسِهِمْ فِى سَبِيلِ ٱللَّهِ ۚ أُو۟لَـٰٓئِكَ هُمُ ٱلصَّـٰدِقُونَ</vt:lpstr>
      <vt:lpstr>قُلْ أَتُعَلِّمُونَ ٱللَّهَ بِدِينِكُمْ وَٱللَّهُ يَعْلَمُ مَا فِى ٱلسَّمَـٰوَٰتِ وَمَا فِى ٱلْأَرْضِۚ وَٱللَّهُ بِكُلِّ شَىْءٍ عَلِيمٌۭ</vt:lpstr>
      <vt:lpstr>يَمُنُّونَ عَلَيْكَ أَنْ أَسْلَمُوا۟ ۖ قُل لَّا تَمُنُّوا۟ عَلَىَّ إِسْلَـٰمَكُمۖ بَلِ ٱللَّهُ يَمُنُّ عَلَيْكُمْ أَنْ هَدَىٰكُمْ لِلْإِيمَـٰنِ إِن كُنتُمْ صَـٰدِقِينَ</vt:lpstr>
      <vt:lpstr>إِنَّ ٱللَّهَ يَعْلَمُ غَيْبَ ٱلسَّمَـٰوَٰتِ وَٱلْأَرْضِ ۚ وَٱللَّهُ بَصِيرٌۢ بِمَا تَعْمَلُونَ</vt:lpstr>
      <vt:lpstr>صدقَ اللهُ العليُّ العظيم</vt:lpstr>
      <vt:lpstr>سورة ق بِسْمِ ٱللَّهِ ٱلرَّحْمَـٰنِ ٱلرَّحِيمِ</vt:lpstr>
      <vt:lpstr>قٓ ۚ وَٱلْقُرْءَانِ ٱلْمَجِيدِ</vt:lpstr>
      <vt:lpstr>بَلْ عَجِبُوٓا۟ أَن جَآءَهُم مُّنذِرٌۭ مِّنْهُمْ فَقَالَ ٱلْكَـٰفِرُونَ هَـٰذَا شَىْءٌ عَجِيبٌ</vt:lpstr>
      <vt:lpstr>أَءِذَا مِتْنَا وَكُنَّا تُرَابًۭا ۖ ذَٰلِكَ رَجْعٌۢ بَعِيدٌۭ</vt:lpstr>
      <vt:lpstr>قَدْ عَلِمْنَا مَا تَنقُصُ ٱلْأَرْضُ مِنْهُمْۖ وَعِندَنَا كِتَـٰبٌ حَفِيظٌۢ</vt:lpstr>
      <vt:lpstr>بَلْ كَذَّبُوا۟ بِٱلْحَقِّ لَمَّا جَآءَهُمْ فَهُمْ فِىٓ أَمْرٍۢ مَّرِيجٍ</vt:lpstr>
      <vt:lpstr>أَفَلَمْ يَنظُرُوٓا۟ إِلَى ٱلسَّمَآءِ فَوْقَهُمْ كَيْفَ بَنَيْنَـٰهَا وَزَيَّنَّـٰهَا وَمَا لَهَا مِن فُرُوجٍۢ</vt:lpstr>
      <vt:lpstr>وَٱلْأَرْضَ مَدَدْنَـٰهَا وَأَلْقَيْنَا فِيهَا رَوَٰسِىَ وَأَنۢبَتْنَا فِيهَا مِن كُلِّ زَوْجٍۭ بَهِيجٍۢ</vt:lpstr>
      <vt:lpstr>تَبْصِرَةًۭ وَذِكْرَىٰ لِكُلِّ عَبْدٍۢ مُّنِيبٍۢ</vt:lpstr>
      <vt:lpstr>وَنَزَّلْنَا مِنَ ٱلسَّمَآءِ مَآءًۭ مُّبَـٰرَكًۭا فَأَنۢبَتْنَا بِهِۦ جَنَّـٰتٍۢ وَحَبَّ ٱلْحَصِيدِ</vt:lpstr>
      <vt:lpstr>وَٱلنَّخْلَ بَاسِقَـٰتٍۢ لَّهَا طَلْعٌۭ نَّضِيدٌۭ</vt:lpstr>
      <vt:lpstr>رِّزْقًۭا لِّلْعِبَادِۖ وَأَحْيَيْنَا بِهِۦ بَلْدَةًۭ مَّيْتًۭاۚ كَذَٰلِكَ ٱلْخُرُوجُ</vt:lpstr>
      <vt:lpstr>كَذَّبَتْ قَبْلَهُمْ قَوْمُ نُوحٍۢ وَأَصْحَـٰبُ ٱلرَّسِّ وَثَمُودُ</vt:lpstr>
      <vt:lpstr>وَعَادٌۭ وَفِرْعَوْنُ وَإِخْوَٰنُ لُوطٍۢ</vt:lpstr>
      <vt:lpstr>وَأَصْحَـٰبُ ٱلْأَيْكَةِ وَقَوْمُ تُبَّعٍۢ ۚ كُلٌّۭ كَذَّبَ ٱلرُّسُلَ فَحَقَّ وَعِيدِ</vt:lpstr>
      <vt:lpstr>أَفَعَيِينَا بِٱلْخَلْقِ ٱلْأَوَّلِ ۚ بَلْ هُمْ فِى لَبْسٍۢ مِّنْ خَلْقٍۢ جَدِيدٍۢ</vt:lpstr>
      <vt:lpstr>وَلَقَدْ خَلَقْنَا ٱلْإِنسَـٰنَ وَنَعْلَمُ مَا تُوَسْوِسُ بِهِۦ نَفْسُهُۥ ۖ وَنَحْنُ أَقْرَبُ إِلَيْهِ مِنْ حَبْلِ ٱلْوَرِيدِ</vt:lpstr>
      <vt:lpstr>إِذْ يَتَلَقَّى ٱلْمُتَلَقِّيَانِ عَنِ ٱلْيَمِينِ وَعَنِ ٱلشِّمَالِ قَعِيدٌۭ</vt:lpstr>
      <vt:lpstr>مَّا يَلْفِظُ مِن قَوْلٍ إِلَّا لَدَيْهِ رَقِيبٌ عَتِيدٌۭ</vt:lpstr>
      <vt:lpstr>وَجَآءَتْ سَكْرَةُ ٱلْمَوْتِ بِٱلْحَقِّ ۖ ذَٰلِكَ مَا كُنتَ مِنْهُ تَحِيدُ</vt:lpstr>
      <vt:lpstr>وَنُفِخَ فِى ٱلصُّورِۚ ذَٰلِكَ يَوْمُ ٱلْوَعِيدِ</vt:lpstr>
      <vt:lpstr>وَجَآءَتْ كُلُّ نَفْسٍۢ مَّعَهَا سَآئِقٌۭ وَشَهِيدٌۭ</vt:lpstr>
      <vt:lpstr>لَّقَدْ كُنتَ فِى غَفْلَةٍۢ مِّنْ هَـٰذَا فَكَشَفْنَا عَنكَ غِطَآءَكَ فَبَصَرُكَ ٱلْيَوْمَ حَدِيدٌۭ</vt:lpstr>
      <vt:lpstr>وَقَالَ قَرِينُهُۥ هَـٰذَا مَا لَدَىَّ عَتِيدٌ</vt:lpstr>
      <vt:lpstr>أَلْقِيَا فِى جَهَنَّمَ كُلَّ كَفَّارٍ عَنِيدٍۢ</vt:lpstr>
      <vt:lpstr>مَّنَّاعٍۢ لِّلْخَيْرِ مُعْتَدٍۢ مُّرِيبٍ</vt:lpstr>
      <vt:lpstr>ٱلَّذِى جَعَلَ مَعَ ٱللَّهِ إِلَـٰهًا ءَاخَرَ فَأَلْقِيَاهُ فِى ٱلْعَذَابِ ٱلشَّدِيدِ</vt:lpstr>
      <vt:lpstr>قَالَ قَرِينُهُۥ رَبَّنَا مَآ أَطْغَيْتُهُۥ وَلَـٰكِن كَانَ فِى ضَلَـٰلٍۭ بَعِيدٍۢ</vt:lpstr>
      <vt:lpstr>قَالَ لَا تَخْتَصِمُوا۟ لَدَىَّ وَقَدْ قَدَّمْتُ إِلَيْكُم بِٱلْوَعِيدِ</vt:lpstr>
      <vt:lpstr>مَا يُبَدَّلُ ٱلْقَوْلُ لَدَىَّ وَمَآ أَنَا۠ بِظَلَّـٰمٍۢ لِّلْعَبِيدِ</vt:lpstr>
      <vt:lpstr>يَوْمَ نَقُولُ لِجَهَنَّمَ هَلِ ٱمْتَلَأْتِ وَتَقُولُ هَلْ مِن مَّزِيدٍۢ</vt:lpstr>
      <vt:lpstr>وَأُزْلِفَتِ ٱلْجَنَّةُ لِلْمُتَّقِينَ غَيْرَ بَعِيدٍ</vt:lpstr>
      <vt:lpstr>هَـٰذَا مَا تُوعَدُونَ لِكُلِّ أَوَّابٍ حَفِيظٍۢ</vt:lpstr>
      <vt:lpstr>مَّنْ خَشِىَ ٱلرَّحْمَـٰنَ بِٱلْغَيْبِ وَجَآءَ بِقَلْبٍۢ مُّنِيبٍ</vt:lpstr>
      <vt:lpstr>ٱدْخُلُوهَا بِسَلَـٰمٍۢ ۖ ذَٰلِكَ يَوْمُ ٱلْخُلُودِ</vt:lpstr>
      <vt:lpstr>لَهُم مَّا يَشَآءُونَ فِيهَا وَلَدَيْنَا مَزِيدٌۭ</vt:lpstr>
      <vt:lpstr>وَكَمْ أَهْلَكْنَا قَبْلَهُم مِّن قَرْنٍ هُمْ أَشَدُّ مِنْهُم بَطْشًۭا فَنَقَّبُوا۟ فِى ٱلْبِلَـٰدِ هَلْ مِن مَّحِيصٍ</vt:lpstr>
      <vt:lpstr>إِنَّ فِى ذَٰلِكَ لَذِكْرَىٰ لِمَن كَانَ لَهُۥ قَلْبٌ أَوْ أَلْقَى ٱلسَّمْعَ وَهُوَ شَهِيدٌۭ</vt:lpstr>
      <vt:lpstr>وَلَقَدْ خَلَقْنَا ٱلسَّمَـٰوَٰتِ وَٱلْأَرْضَ وَمَا بَيْنَهُمَا فِى سِتَّةِ أَيَّامٍۢ وَمَا مَسَّنَا مِن لُّغُوبٍۢ</vt:lpstr>
      <vt:lpstr>فَٱصْبِرْ عَلَىٰ مَا يَقُولُونَ وَسَبِّحْ بِحَمْدِ رَبِّكَ قَبْلَ طُلُوعِ ٱلشَّمْسِ وَقَبْلَ ٱلْغُرُوبِ</vt:lpstr>
      <vt:lpstr>وَمِنَ ٱلَّيْلِ فَسَبِّحْهُ وَأَدْبَـٰرَ ٱلسُّجُودِ</vt:lpstr>
      <vt:lpstr>وَٱسْتَمِعْ يَوْمَ يُنَادِ ٱلْمُنَادِ مِن مَّكَانٍۢ قَرِيبٍۢ</vt:lpstr>
      <vt:lpstr>يَوْمَ يَسْمَعُونَ ٱلصَّيْحَةَ بِٱلْحَقِّ ۚ ذَٰلِكَ يَوْمُ ٱلْخُرُوجِ</vt:lpstr>
      <vt:lpstr>إِنَّا نَحْنُ نُحْىِۦ وَنُمِيتُ وَإِلَيْنَا ٱلْمَصِيرُ</vt:lpstr>
      <vt:lpstr>يَوْمَ تَشَقَّقُ ٱلْأَرْضُ عَنْهُمْ سِرَاعًۭا ۚ ذَٰلِكَ حَشْرٌ عَلَيْنَا يَسِيرٌۭ</vt:lpstr>
      <vt:lpstr>نَّحْنُ أَعْلَمُ بِمَا يَقُولُونَ ۖ وَمَآ أَنتَ عَلَيْهِم بِجَبَّارٍۢ ۖ فَذَكِّرْ بِٱلْقُرْءَانِ مَن يَخَافُ وَعِيدِ</vt:lpstr>
      <vt:lpstr>صدقَ اللهُ العليُّ العظيم</vt:lpstr>
      <vt:lpstr>سورة الذاريات بِسْمِ ٱللَّهِ ٱلرَّحْمَـٰنِ ٱلرَّحِيمِ</vt:lpstr>
      <vt:lpstr>وَٱلذَّٰرِيَـٰتِ ذَرْوًۭا</vt:lpstr>
      <vt:lpstr>فَٱلْحَـٰمِلَـٰتِ وِقْرًۭا</vt:lpstr>
      <vt:lpstr>فَٱلْجَـٰرِيَـٰتِ يُسْرًۭا</vt:lpstr>
      <vt:lpstr>فَٱلْمُقَسِّمَـٰتِ أَمْرًا</vt:lpstr>
      <vt:lpstr>إِنَّمَا تُوعَدُونَ لَصَادِقٌۭ</vt:lpstr>
      <vt:lpstr>وَإِنَّ ٱلدِّينَ لَوَٰقِعٌۭ</vt:lpstr>
      <vt:lpstr>وَٱلسَّمَآءِ ذَاتِ ٱلْحُبُكِ</vt:lpstr>
      <vt:lpstr>إِنَّكُمْ لَفِى قَوْلٍۢ مُّخْتَلِفٍۢ</vt:lpstr>
      <vt:lpstr>يُؤْفَكُ عَنْهُ مَنْ أُفِكَ</vt:lpstr>
      <vt:lpstr>قُتِلَ ٱلْخَرَّٰصُونَ</vt:lpstr>
      <vt:lpstr>ٱلَّذِينَ هُمْ فِى غَمْرَةٍۢ سَاهُونَ</vt:lpstr>
      <vt:lpstr>يَسْـَٔلُونَ أَيَّانَ يَوْمُ ٱلدِّينِ</vt:lpstr>
      <vt:lpstr>يَوْمَ هُمْ عَلَى ٱلنَّارِ يُفْتَنُونَ</vt:lpstr>
      <vt:lpstr>ذُوقُوا۟ فِتْنَتَكُمْ هَـٰذَا ٱلَّذِى كُنتُم بِهِۦ تَسْتَعْجِلُونَ</vt:lpstr>
      <vt:lpstr>إِنَّ ٱلْمُتَّقِينَ فِى جَنَّـٰتٍۢ وَعُيُونٍ</vt:lpstr>
      <vt:lpstr>ءَاخِذِينَ مَآ ءَاتَىٰهُمْ رَبُّهُمْۚ إِنَّهُمْ كَانُوا۟ قَبْلَ ذَٰلِكَ مُحْسِنِينَ</vt:lpstr>
      <vt:lpstr>كَانُوا۟ قَلِيلًۭا مِّنَ ٱلَّيْلِ مَا يَهْجَعُونَ</vt:lpstr>
      <vt:lpstr>وَبِٱلْأَسْحَارِ هُمْ يَسْتَغْفِرُونَ</vt:lpstr>
      <vt:lpstr>وَفِىٓ أَمْوَٰلِهِمْ حَقٌّۭ لِّلسَّآئِلِ وَٱلْمَحْرُومِ</vt:lpstr>
      <vt:lpstr>وَفِى ٱلْأَرْضِ ءَايَـٰتٌۭ لِّلْمُوقِنِينَ</vt:lpstr>
      <vt:lpstr>وَفِىٓ أَنفُسِكُمْ ۚ أَفَلَا تُبْصِرُونَ</vt:lpstr>
      <vt:lpstr>وَفِى ٱلسَّمَآءِ رِزْقُكُمْ وَمَا تُوعَدُونَ</vt:lpstr>
      <vt:lpstr>فَوَرَبِّ ٱلسَّمَآءِ وَٱلْأَرْضِ إِنَّهُۥ لَحَقٌّۭ مِّثْلَ مَآ أَنَّكُمْ تَنطِقُونَ</vt:lpstr>
      <vt:lpstr>هَلْ أَتَىٰكَ حَدِيثُ ضَيْفِ إِبْرَٰهِيمَ ٱلْمُكْرَمِينَ</vt:lpstr>
      <vt:lpstr>إِذْ دَخَلُوا۟ عَلَيْهِ فَقَالُوا۟ سَلَـٰمًۭاۖ قَالَ سَلَـٰمٌۭ قَوْمٌۭ مُّنكَرُونَ</vt:lpstr>
      <vt:lpstr>فَرَاغَ إِلَىٰٓ أَهْلِهِۦ فَجَآءَ بِعِجْلٍۢ سَمِينٍۢ</vt:lpstr>
      <vt:lpstr>فَقَرَّبَهُۥٓ إِلَيْهِمْ قَالَ أَلَا تَأْكُلُونَ</vt:lpstr>
      <vt:lpstr>فَأَوْجَسَ مِنْهُمْ خِيفَةًۭ ۖ قَالُوا۟ لَا تَخَفْۖ وَبَشَّرُوهُ بِغُلَـٰمٍ عَلِيمٍۢ</vt:lpstr>
      <vt:lpstr>فَأَقْبَلَتِ ٱمْرَأَتُهُۥ فِى صَرَّةٍۢ فَصَكَّتْ وَجْهَهَا وَقَالَتْ عَجُوزٌ عَقِيمٌۭ</vt:lpstr>
      <vt:lpstr>قَالُوا۟ كَذَٰلِكِ قَالَ رَبُّكِۖ إِنَّهُۥ هُوَ ٱلْحَكِيمُ ٱلْعَلِيمُ</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7</cp:revision>
  <dcterms:created xsi:type="dcterms:W3CDTF">2026-01-20T14:01:21Z</dcterms:created>
  <dcterms:modified xsi:type="dcterms:W3CDTF">2026-03-03T18:41:38Z</dcterms:modified>
</cp:coreProperties>
</file>