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3"/>
  </p:notesMasterIdLst>
  <p:sldIdLst>
    <p:sldId id="427" r:id="rId2"/>
    <p:sldId id="269" r:id="rId3"/>
    <p:sldId id="727" r:id="rId4"/>
    <p:sldId id="914" r:id="rId5"/>
    <p:sldId id="915" r:id="rId6"/>
    <p:sldId id="916" r:id="rId7"/>
    <p:sldId id="917" r:id="rId8"/>
    <p:sldId id="918" r:id="rId9"/>
    <p:sldId id="919" r:id="rId10"/>
    <p:sldId id="920" r:id="rId11"/>
    <p:sldId id="921" r:id="rId12"/>
    <p:sldId id="922" r:id="rId13"/>
    <p:sldId id="923" r:id="rId14"/>
    <p:sldId id="924" r:id="rId15"/>
    <p:sldId id="925" r:id="rId16"/>
    <p:sldId id="926" r:id="rId17"/>
    <p:sldId id="927" r:id="rId18"/>
    <p:sldId id="928" r:id="rId19"/>
    <p:sldId id="929" r:id="rId20"/>
    <p:sldId id="930" r:id="rId21"/>
    <p:sldId id="931" r:id="rId22"/>
    <p:sldId id="932" r:id="rId23"/>
    <p:sldId id="933" r:id="rId24"/>
    <p:sldId id="934" r:id="rId25"/>
    <p:sldId id="935" r:id="rId26"/>
    <p:sldId id="936" r:id="rId27"/>
    <p:sldId id="937" r:id="rId28"/>
    <p:sldId id="938" r:id="rId29"/>
    <p:sldId id="939" r:id="rId30"/>
    <p:sldId id="940" r:id="rId31"/>
    <p:sldId id="941" r:id="rId32"/>
    <p:sldId id="942" r:id="rId33"/>
    <p:sldId id="943" r:id="rId34"/>
    <p:sldId id="944" r:id="rId35"/>
    <p:sldId id="945" r:id="rId36"/>
    <p:sldId id="946" r:id="rId37"/>
    <p:sldId id="947" r:id="rId38"/>
    <p:sldId id="948" r:id="rId39"/>
    <p:sldId id="1061" r:id="rId40"/>
    <p:sldId id="949" r:id="rId41"/>
    <p:sldId id="950" r:id="rId42"/>
    <p:sldId id="951" r:id="rId43"/>
    <p:sldId id="952" r:id="rId44"/>
    <p:sldId id="953" r:id="rId45"/>
    <p:sldId id="954" r:id="rId46"/>
    <p:sldId id="955" r:id="rId47"/>
    <p:sldId id="956" r:id="rId48"/>
    <p:sldId id="957" r:id="rId49"/>
    <p:sldId id="958" r:id="rId50"/>
    <p:sldId id="959" r:id="rId51"/>
    <p:sldId id="960" r:id="rId52"/>
    <p:sldId id="961" r:id="rId53"/>
    <p:sldId id="962" r:id="rId54"/>
    <p:sldId id="963" r:id="rId55"/>
    <p:sldId id="964" r:id="rId56"/>
    <p:sldId id="966" r:id="rId57"/>
    <p:sldId id="965" r:id="rId58"/>
    <p:sldId id="967" r:id="rId59"/>
    <p:sldId id="968" r:id="rId60"/>
    <p:sldId id="969" r:id="rId61"/>
    <p:sldId id="970" r:id="rId62"/>
    <p:sldId id="971" r:id="rId63"/>
    <p:sldId id="972" r:id="rId64"/>
    <p:sldId id="973" r:id="rId65"/>
    <p:sldId id="974" r:id="rId66"/>
    <p:sldId id="975" r:id="rId67"/>
    <p:sldId id="976" r:id="rId68"/>
    <p:sldId id="977" r:id="rId69"/>
    <p:sldId id="978" r:id="rId70"/>
    <p:sldId id="979" r:id="rId71"/>
    <p:sldId id="980" r:id="rId72"/>
    <p:sldId id="982" r:id="rId73"/>
    <p:sldId id="983" r:id="rId74"/>
    <p:sldId id="984" r:id="rId75"/>
    <p:sldId id="985" r:id="rId76"/>
    <p:sldId id="986" r:id="rId77"/>
    <p:sldId id="987" r:id="rId78"/>
    <p:sldId id="988" r:id="rId79"/>
    <p:sldId id="989" r:id="rId80"/>
    <p:sldId id="990" r:id="rId81"/>
    <p:sldId id="991" r:id="rId82"/>
    <p:sldId id="992" r:id="rId83"/>
    <p:sldId id="993" r:id="rId84"/>
    <p:sldId id="994" r:id="rId85"/>
    <p:sldId id="995" r:id="rId86"/>
    <p:sldId id="996" r:id="rId87"/>
    <p:sldId id="997" r:id="rId88"/>
    <p:sldId id="998" r:id="rId89"/>
    <p:sldId id="999" r:id="rId90"/>
    <p:sldId id="1000" r:id="rId91"/>
    <p:sldId id="1001" r:id="rId92"/>
    <p:sldId id="1002" r:id="rId93"/>
    <p:sldId id="1003" r:id="rId94"/>
    <p:sldId id="1004" r:id="rId95"/>
    <p:sldId id="1005" r:id="rId96"/>
    <p:sldId id="1006" r:id="rId97"/>
    <p:sldId id="1007" r:id="rId98"/>
    <p:sldId id="1008" r:id="rId99"/>
    <p:sldId id="1009" r:id="rId100"/>
    <p:sldId id="1010" r:id="rId101"/>
    <p:sldId id="1011" r:id="rId102"/>
    <p:sldId id="1012" r:id="rId103"/>
    <p:sldId id="1013" r:id="rId104"/>
    <p:sldId id="1014" r:id="rId105"/>
    <p:sldId id="1015" r:id="rId106"/>
    <p:sldId id="1016" r:id="rId107"/>
    <p:sldId id="1017" r:id="rId108"/>
    <p:sldId id="1018" r:id="rId109"/>
    <p:sldId id="1019" r:id="rId110"/>
    <p:sldId id="1020" r:id="rId111"/>
    <p:sldId id="1021" r:id="rId112"/>
    <p:sldId id="1022" r:id="rId113"/>
    <p:sldId id="1023" r:id="rId114"/>
    <p:sldId id="1024" r:id="rId115"/>
    <p:sldId id="1025" r:id="rId116"/>
    <p:sldId id="1026" r:id="rId117"/>
    <p:sldId id="1027" r:id="rId118"/>
    <p:sldId id="1028" r:id="rId119"/>
    <p:sldId id="1029" r:id="rId120"/>
    <p:sldId id="1030" r:id="rId121"/>
    <p:sldId id="1031" r:id="rId122"/>
    <p:sldId id="1032" r:id="rId123"/>
    <p:sldId id="1033" r:id="rId124"/>
    <p:sldId id="1034" r:id="rId125"/>
    <p:sldId id="1035" r:id="rId126"/>
    <p:sldId id="1036" r:id="rId127"/>
    <p:sldId id="1037" r:id="rId128"/>
    <p:sldId id="1038" r:id="rId129"/>
    <p:sldId id="1039" r:id="rId130"/>
    <p:sldId id="1040" r:id="rId131"/>
    <p:sldId id="1041" r:id="rId132"/>
    <p:sldId id="1042" r:id="rId133"/>
    <p:sldId id="1043" r:id="rId134"/>
    <p:sldId id="1044" r:id="rId135"/>
    <p:sldId id="1045" r:id="rId136"/>
    <p:sldId id="1046" r:id="rId137"/>
    <p:sldId id="1047" r:id="rId138"/>
    <p:sldId id="1048" r:id="rId139"/>
    <p:sldId id="1049" r:id="rId140"/>
    <p:sldId id="1050" r:id="rId141"/>
    <p:sldId id="1051" r:id="rId142"/>
    <p:sldId id="1052" r:id="rId143"/>
    <p:sldId id="1053" r:id="rId144"/>
    <p:sldId id="1054" r:id="rId145"/>
    <p:sldId id="1055" r:id="rId146"/>
    <p:sldId id="1056" r:id="rId147"/>
    <p:sldId id="1057" r:id="rId148"/>
    <p:sldId id="1058" r:id="rId149"/>
    <p:sldId id="1059" r:id="rId150"/>
    <p:sldId id="1060" r:id="rId151"/>
    <p:sldId id="609" r:id="rId15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8" d="100"/>
          <a:sy n="108" d="100"/>
        </p:scale>
        <p:origin x="65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presProps" Target="pres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viewProps" Target="view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notesMaster" Target="notesMasters/notesMaster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commentAuthors" Target="commentAuthor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3/2/2026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95651-A962-726D-16F5-8C7F30DB09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011253-442A-15A3-DA7A-9CFEAD92F3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FBB7AD-0E1C-AB6B-E325-E256A8B76D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4EF0D6-2128-B332-CA3D-2EF93A0545A8}"/>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15217600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7D769-0BB7-E1A1-6C23-73064C29E7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9572C9-CD61-3F48-E861-DA4C0250C8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660AA4-E94A-8315-3F46-1C089233D3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20DB57-8EC5-2D20-85E4-E589CB11FB4F}"/>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3910432665"/>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204D0-0B35-8B0B-4E0A-846AC2C5DD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E23E73-E30B-A418-2A48-C37C95C228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E0EC89-A5A2-5274-4172-98B3536098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0ED540-04D3-8182-32F6-43B7ADA76AA4}"/>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611658335"/>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F276C-67E3-B128-AF3B-BF3053AA3E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4C2DFD-554A-1DDA-AF3E-BA5A939A47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A274A3-398D-3196-D53B-E79C88F250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45F0B8-10C2-BE0B-51EE-6B0B71A422C6}"/>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3958964310"/>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D06EA-AA60-5056-2A8C-DF23CE09A3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12D3BC-2287-4798-7CB9-5460F1F679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6B88BA-FB98-C53B-3BF9-7877779112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B53F05-C6A2-7287-B7C9-D4760223C8DB}"/>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441303509"/>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6BBA5-BE40-B50B-BABA-A1AE152ACD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36A22F-C123-FB85-C986-6BB0F48D0B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7CAF0F-50C5-F6A1-2390-F7D313866D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764546-8C40-2651-8CAC-DCB2B9916442}"/>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3006460050"/>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0FC00-8253-AB92-A001-1063F8EDAC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6520B2-E859-10BD-A12D-BF6388D8A2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B509F0-BEE0-05B4-0A7A-1E180D1C7A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3793DB-1BB3-DF4F-6699-3C88F4330B95}"/>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411223332"/>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E7A51-FCF5-4F5B-23D0-4CDA6DDBD1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1DEF3F-3428-0766-E0D0-85A278AD29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66D822-938D-47D6-DE24-24062A9BD2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9F4B74-CC56-58BF-083A-88DDCC4B488A}"/>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2616728459"/>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18AC53-89EE-5BE8-5913-43EDDD8B9A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F665D3-370C-E806-FE6F-8DEA5279B7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496D30-CDCE-2DCA-4655-352B240AD2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4991A6-17A0-13BA-9375-AB3B21A6310A}"/>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365140310"/>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6FA8E-A75D-B1EF-D399-C9E91D8882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E5AD97-B3CF-BAEF-E4E7-0FFDCC9710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6461E9-C111-1432-A09A-83B34957F9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31ECC9-54B4-83A2-ED12-46318B6245FD}"/>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965234545"/>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0B864-F341-6AE6-B6F5-9CE8873677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8458B3-F124-0A42-A7BB-245ADEE7ED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304530-1C7B-BEEB-3A72-D74F309868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322972-89EF-972A-55B8-F06C5AEC7E3A}"/>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722588630"/>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2D3355-93F3-AF5C-1429-B5ED22320C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A14AA1-E1E3-057B-C731-B83FCC72E8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E96DE4-C4AE-BD0F-86F6-CB126A6787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CE5953-BB0F-E5CB-273C-3E3017B35590}"/>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40494238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D3C69-6A79-BE13-FFE7-ADB632638D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D55BFB-E06F-8A02-F93F-01D85BD936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AADB49-7142-A5EF-C4A5-D74C345084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2900A4-0B5E-B14C-9BF8-6A8CCE455E3E}"/>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881314959"/>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18364-538B-BB15-C7A1-F9571FC425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989A35-7E9B-6D90-6D45-D249C8B88A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805FEF-BFCB-6486-4E41-777A5EA63F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2B0B98-6FF7-73B1-0166-DA370541C494}"/>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3153941305"/>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7F07B-BB88-BC97-667F-05E0F9A561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F66020-D003-B9E9-FACB-141FEE9884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4AE6D2-BB63-E91E-699C-D9813BC35B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BA5B08-9D65-AED1-577E-C1C0FA9CB75C}"/>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2240672192"/>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45005-D66B-9381-C5E4-18386C77BB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6C7337-5B13-114B-ABBC-0A9B2733E7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ED09AD-C19E-31DB-8131-CDA20834F7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C5044D-9BC6-3B26-4204-7BC224F51617}"/>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2677254740"/>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D92F8-D9AA-96D7-ED9F-61BA768EFD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0A6E1A-BFB5-FD5F-023A-46617BFE4B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05B6FE-9AC8-2FF3-13D3-A9709E6C4C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4F3EA4-567E-4778-DAFC-395324B71D88}"/>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3275256379"/>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873B1-4B30-B356-F4A0-50259FA4F4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267A8A-EA83-A471-0DA3-F7509B8D9F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148DF1-FDC2-B217-FA11-29986F6DE1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D618F4-DB02-EC36-525C-A827495D4BD2}"/>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440929846"/>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B21CD-4ECE-7EB4-BF8A-EE76A33CC3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DBD4C5-B715-4C0B-36EE-98689F8EE2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6CB1EC-E620-AF1D-A2BA-8EFB569FE3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5F1455-2411-D9B2-C9AA-89C098FEF6C8}"/>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3345216291"/>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BFDAD-8C80-15BF-A29A-91B0D6BBD0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00E0B8-0A16-D270-4230-C4D1D44EF7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66D5A1-68D9-4F93-D0EB-CF8D477A6E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095486-2B3A-DD6D-1DEF-FB46AB17A7E8}"/>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777795782"/>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1138F-85BE-7C8F-6D07-C1F7B1CA3A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E63E9C-CA2D-10D5-89FF-FD74A55EFD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D26864-DB9C-118D-6269-C0CB1489F0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B2634F-8EFA-D0B3-639D-8D59EE0C9103}"/>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2195169304"/>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871832-845F-C9E3-E8A7-CC16E9432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A08E02-3888-F8A2-4CDC-3016AC3282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4ADE8A-2AD6-A95E-F3B3-5063BAAF09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BC6750-F56E-F220-EE98-B1773E836719}"/>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2364291707"/>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A182F-E483-E315-06B6-6E4212D24A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F38730-480B-278D-6BB6-66C2E55B3E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0D36E7-8618-2E75-3EFB-20E55C2A92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D05CC5-2B75-3A31-9A18-1DAE8421D4E2}"/>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34913823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72033-3DE9-0D4A-FD02-DD9CA80DFB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1E2554-7574-B974-E4AC-78814AB3B8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A28F3B-4838-87DB-DF47-CA49B0416B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B0F4E4-ABE8-6C40-A025-492EA7094CF7}"/>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3749086783"/>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4AD12-79BE-30F5-DC7F-6130F350AE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9BD745-2DBD-5415-F698-5394F010D3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B5FC15-11A2-335E-CA77-9088493E26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39C284-46F4-936B-5A01-F66CE321A082}"/>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3356839248"/>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4581CE-8320-A062-D97C-B90257CE40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2F2C04-53F9-AD6D-F90F-B076DD3C2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62927B-6AA7-FC17-9621-0E6E8D878F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9ECE56-2EC3-A14B-B3B0-48EB9011F2DF}"/>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1543331773"/>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2608C-BA4E-249C-20A1-9FC94B77A2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2235C5-D581-24B6-9FAE-7E5502192D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2A6AFC-7C2D-B61B-250D-4037DF0D53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8A325F-EE91-9217-1BBD-64C293766A97}"/>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903977282"/>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D87BC-479B-249B-88FB-2E338057F2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9CFB59-C217-2F56-DA7F-02230BDF7A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76417D-321E-7C28-AE95-BED1DDE4FC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1C003A-3C0A-8B09-0059-ECC6B2C8AC69}"/>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2766963196"/>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C7C37-E512-39B3-B91F-5562C5546D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387C09-E4B8-4BD6-378D-CFF90411B5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384180-91D2-AAB3-846B-3FDD148F9C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6DAB8C-2207-1D21-7ECB-E911CBB914B7}"/>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2057847515"/>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84828-28ED-0043-A01F-79E9C55441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318F93-8AAB-FC16-BFD2-9BBA4D3930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C2E5EF-70A6-A21A-D674-3C65AC95CB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4C86BF-3838-CC24-46A5-10C0D79CA687}"/>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3827295990"/>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11794-527B-A381-8A34-30F1D8D266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D908C3-74E2-BC76-D80A-4E62FF37D4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E7DE3E-2573-FD41-B37E-396F225FD8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311727-C88E-C809-437B-D3C38484CC8C}"/>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964970866"/>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C2EB0-56AB-F813-D64B-428DFD71FD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98C5FB-AD58-1065-186A-3474F38CFF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CB591B-AA0E-950C-C8B9-1DCD728CDA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E59A96-AD4F-E85F-4426-618E4353F255}"/>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967842296"/>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3DFC3-DEAE-3D25-51C4-35F9BF7BD9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EAF9B9-A181-9F59-BC1F-74D37C17F7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2D0AA3-8F31-9420-3CEE-94F6043714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928F48-6078-B571-0CC0-02372F8FDE68}"/>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2949989718"/>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E04BE-5956-C5E4-D2C6-0EB4B64469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FB66B9-0EC6-4C29-C2F0-75A20B90D5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AA9505-625B-CA77-6925-DC4717C8BB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1F6F0F-0FF8-F3F8-4984-50E813A8C5F2}"/>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37833954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6A050-DD1B-2CB7-CAE5-3333F20470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C055CD-5C32-51B7-0845-16A99173C6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FB7744-3C30-E4AF-6A2E-B714387D9D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6E33E4-CFEB-73F9-F462-004E3BDAD771}"/>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1183136754"/>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02005-FE21-730F-7BA2-7C63BFBD4A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975FF0-0F37-A894-2147-FBE32EC4E2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9CEED3-71FE-B0E9-967F-2A186EE078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1C3A5F-CAFF-6A41-9C99-3AE9141D5BE9}"/>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1543645383"/>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52351-DCD3-2A2F-6953-4E6C8744B5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8DCBB6-C221-005E-10D6-0F8240C8D1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AE77D4-4FD7-BE78-8CFB-B4A6DEB49C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A0D046-DE17-FC5D-06D6-2BEFF6E0E3D4}"/>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4163370109"/>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9434D-ADE0-F242-F1AF-46F47DC009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1C17F0-EF92-FA0A-0010-FCBD914390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2F0764-F961-A933-136F-C625806B14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A8BEB1-8F41-B947-C3D0-10433EAFAEA2}"/>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3428824498"/>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EB3B2-7A50-797A-B940-CE68B6E26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703599-B989-66D6-25C5-84AA1252AF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0694C7-7816-E868-465B-987CCC7C2D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2F2E8C-1159-7592-24F2-A4CBB96E3590}"/>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2515595803"/>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EEBF1-A98E-B5AC-436A-B6DE7845B4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326D91-8DF8-BB06-34AB-E93D11B8E9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A2E93D-18E0-D087-2C63-1498E689AE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E2FB3E-2A2B-907D-41DC-992C53550F61}"/>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3097244576"/>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B1355-381A-517A-F0FC-9E2D1FDCB6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082C97-9FAB-4583-7D19-1E08A08C4A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2C14CA-08C3-DA92-926A-29B3141C6C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CAC4A7-9773-5DF5-5F0F-792E025E2627}"/>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3357189591"/>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977B7-3B07-FD92-9237-E0E6A5986D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FAC461-79F1-E160-0DAF-65FAEAADEB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E51224-60EA-1C99-C05A-F8D708D25A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8DF9DC-BEAE-FD1E-5B71-621D2C25E743}"/>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2134418869"/>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0099B-2AB1-B084-2A5E-FBD1E1DD4D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4B6E22-6F99-8922-8E44-BA8145F8C6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645D97-25B2-262A-B17C-91E329AB61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BE2143-685A-97E7-D0F5-84E018FDB860}"/>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3453833762"/>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EA290-9651-BC3A-A9B0-1CD6C21E42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CF04E3-879A-645E-F87E-D35FEE6841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297D93-F25E-9F5E-94CC-6C2CC5FCAF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7B27F8-7E16-BE33-1731-842B2FFD629D}"/>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3351517126"/>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D595E5-1131-9156-0638-7D0B3CF207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F0A5CD-A52C-3D27-0673-09BB8306A3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59077A-5FD6-A82F-9507-72435C64CE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D7D5A5-18EC-4C35-0ADA-B90566B8E6AB}"/>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17978619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440C9-5745-E040-0960-E423C32F0A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3103A0-9E3A-BCF5-29B0-3F06812695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79A65D-8475-76C9-AEBC-809430C39F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430DA7-DA01-7F55-1E5D-D836F0343FE0}"/>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2910840297"/>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1C7E6-931C-E754-3AE4-E1B99219EE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4F0FDC-C02D-93D8-CA7E-5B6AE1930D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F29BB3-8B4A-74D0-DF87-EB0A1776D9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B178B0-FE37-1800-4C28-A7BF469BA626}"/>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503466947"/>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A0CEC-2BE0-2699-D13A-C6B22C34DA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579DD2-5F73-9BE2-7587-46E1CA50B0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6DE17C-BE4A-5C40-5E8E-52830EE5BD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065F6F-4DDC-365A-9738-71C5621911BC}"/>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741905185"/>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5F8A6-9FB2-EFFE-1196-266AAE166D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43D84C-7B87-5B2C-F784-140C51B2D9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01BCF7-AD57-4A5F-4BD8-34A4EB0B57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DC6521-0B98-60FF-5739-FCB7BEC9DFF4}"/>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66690237"/>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DAC0B-EF49-FD09-6192-42D115C5F0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33C013-9C0B-0333-235A-FE5E0E4FE1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0291D6-B330-1AED-A8C6-9D31D0A11C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09E67-3172-4B0C-74B3-0C61E58D901F}"/>
              </a:ext>
            </a:extLst>
          </p:cNvPr>
          <p:cNvSpPr>
            <a:spLocks noGrp="1"/>
          </p:cNvSpPr>
          <p:nvPr>
            <p:ph type="sldNum" sz="quarter" idx="5"/>
          </p:nvPr>
        </p:nvSpPr>
        <p:spPr/>
        <p:txBody>
          <a:bodyPr/>
          <a:lstStyle/>
          <a:p>
            <a:fld id="{DB245632-D4FC-4E38-ADEE-4E3390753C23}" type="slidenum">
              <a:rPr lang="en-US" smtClean="0"/>
              <a:t>148</a:t>
            </a:fld>
            <a:endParaRPr lang="en-US"/>
          </a:p>
        </p:txBody>
      </p:sp>
    </p:spTree>
    <p:extLst>
      <p:ext uri="{BB962C8B-B14F-4D97-AF65-F5344CB8AC3E}">
        <p14:creationId xmlns:p14="http://schemas.microsoft.com/office/powerpoint/2010/main" val="1870954975"/>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C77F3-7856-706D-BC53-965AE23C5E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179B8B-F44B-7534-18C3-F628579BA9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E5AE2F-A7BC-447D-2986-2E3AE38837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32EE27-E032-C0C2-36EE-2E6B3930AF13}"/>
              </a:ext>
            </a:extLst>
          </p:cNvPr>
          <p:cNvSpPr>
            <a:spLocks noGrp="1"/>
          </p:cNvSpPr>
          <p:nvPr>
            <p:ph type="sldNum" sz="quarter" idx="5"/>
          </p:nvPr>
        </p:nvSpPr>
        <p:spPr/>
        <p:txBody>
          <a:bodyPr/>
          <a:lstStyle/>
          <a:p>
            <a:fld id="{DB245632-D4FC-4E38-ADEE-4E3390753C23}" type="slidenum">
              <a:rPr lang="en-US" smtClean="0"/>
              <a:t>149</a:t>
            </a:fld>
            <a:endParaRPr lang="en-US"/>
          </a:p>
        </p:txBody>
      </p:sp>
    </p:spTree>
    <p:extLst>
      <p:ext uri="{BB962C8B-B14F-4D97-AF65-F5344CB8AC3E}">
        <p14:creationId xmlns:p14="http://schemas.microsoft.com/office/powerpoint/2010/main" val="2940382416"/>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EB5B8F-0240-AC9E-810B-A769D7F4B2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B055C0-119F-00AA-3F96-F3CC3793C0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FBC6D7-4CC3-6E56-4DFD-0B950522D3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C1D751-0FBD-9378-133A-59CE292D88AE}"/>
              </a:ext>
            </a:extLst>
          </p:cNvPr>
          <p:cNvSpPr>
            <a:spLocks noGrp="1"/>
          </p:cNvSpPr>
          <p:nvPr>
            <p:ph type="sldNum" sz="quarter" idx="5"/>
          </p:nvPr>
        </p:nvSpPr>
        <p:spPr/>
        <p:txBody>
          <a:bodyPr/>
          <a:lstStyle/>
          <a:p>
            <a:fld id="{DB245632-D4FC-4E38-ADEE-4E3390753C23}" type="slidenum">
              <a:rPr lang="en-US" smtClean="0"/>
              <a:t>150</a:t>
            </a:fld>
            <a:endParaRPr lang="en-US"/>
          </a:p>
        </p:txBody>
      </p:sp>
    </p:spTree>
    <p:extLst>
      <p:ext uri="{BB962C8B-B14F-4D97-AF65-F5344CB8AC3E}">
        <p14:creationId xmlns:p14="http://schemas.microsoft.com/office/powerpoint/2010/main" val="33773599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FACC4-DB42-1757-98DC-D9F67C1AE0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DBDB8D-3388-5368-CDB1-F7B62D0CB1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C77E08-A635-C851-A439-583A2964ED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E6BFE7-8269-2EFB-AAB8-5C9679BAA6F3}"/>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22674504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664A0-11A9-88AD-6987-B8EA08D503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AB6952-9873-EBD1-CF84-6C6DF502F5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988E60-42A2-F849-EAB4-415F011AD0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7860B2-52A7-5E8B-6490-CCDF85BBAC07}"/>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5920322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B0893A-2429-504C-ED8E-497D132A50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88809D-D0D0-E00E-9303-158028076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86E4C3-4E8A-F716-BFCE-B2E1E2D516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8DFAF4-D8A9-63B2-E518-C1CD6E8B51DF}"/>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1597933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388F7-5FF7-91A9-B0E7-5F3721A666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933483-76AD-9C9D-8118-413AFD28FC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DA1E93-0D7D-6ECD-E4B0-98B4440078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71A002-FB02-B3A7-A79A-F9E364445F39}"/>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2488794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56ED9-1380-D790-A2E6-1DBA6124E1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BE3E0E-BECD-2A22-5403-15B517694C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9234C1-E7A0-3709-9943-0A711A138D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E054E0-EDB2-A22A-2699-EBA3CE4DF80D}"/>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1460983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0B386F-45B4-4424-F9D4-25B74E8098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6DE83A-222F-589C-4DFD-C5BF8D207D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D314C0-0C15-FA5D-6545-E91BFD4478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CEDDC6-FEFB-A974-ED06-6DA857F9F3A2}"/>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35136405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2A383-116D-39A3-46A7-59785D9CD9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647695-5C04-8BAE-2580-43BE2BD072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9EE88F-C5D7-B84B-40C3-F1CBC69EBC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234C71-E1FE-6AD1-7B29-0295EB07886A}"/>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39197718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89E74-59A2-4559-C30F-78A793166B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240568-E6B5-539A-75A9-1E7435B0E7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D6BD1E-EA52-D028-F07E-C7BE21E459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BE40A4-1A93-0630-F7BA-62272A61A122}"/>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20398025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BEB07-F2DC-7E40-62C3-B8FDC19781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D9F3AA-5A30-2FDC-3620-55EA8BCB52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FDB4FC-4CE5-73A2-2173-282CE24779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3351B3-622D-B54F-6BC0-5631E61CE79A}"/>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35258900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72385-E01F-F2F1-3B54-386A6EDC2E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A7B5A7-9134-BEA0-61D9-5DFBF8E2E8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27CC6C-A5FC-E7D0-41C9-F3AC9B571F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56C510-3427-1132-9FE4-48427D41D4C6}"/>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41933273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2E972-F505-2A17-2A37-390A0DE46E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A56E5D-8EB2-CA19-F016-8A63CCFC40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0A14DA-9CF3-BD89-A902-324E44CA92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6AE5B6-1716-F099-189A-93F884F9B734}"/>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7581331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23E4F-4EE9-4CC2-DAA9-9BB202D25D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B17230-9987-8C8B-FEC2-5619E2AEA5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BF18CC-D234-B577-036A-0A1CEAC734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915DB3-4FD1-E8F4-1838-BF82BE415530}"/>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286858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EA683-003C-75E1-710F-E637DEBB8E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68F009-C0E5-B12F-C56C-6467E4B76A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B2A72C-8FDA-F55A-59A2-34E740107F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7E8152-707D-060A-8A7C-0057F19ECCCD}"/>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14226110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8F230-318E-03CB-7303-9B4EBA624D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C5FB69-979C-091B-433B-50A1BEC919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52B5B5-7CF0-FB95-E8FE-48CECC3114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0A7037-E4B7-5210-ABEA-833B7F395594}"/>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16789722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D7955-345B-10AF-BFF3-EA51C0ADFF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1EA568-5001-5CA7-8448-C640BAEB43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5C5077-41AF-32FD-1E7C-D8F8A8E8DE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B11EA8-469C-D776-003B-40C1C8DC138E}"/>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16114411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11B41-5BD3-9AAE-BCEE-09C0354135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FC7FBD-D4E0-79E3-AE46-56B34E46A2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BA94D8-F5F5-6F45-6F4F-20FB4B9BB0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ED15F7-735F-FB0C-52A5-DFA71F9EE299}"/>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2891112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48535-043B-9E2D-1726-E05A94DCAA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D529A8-7527-A770-974C-B4645BCB90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DC4945-D773-6008-70ED-E04E87A476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860935-A3ED-0D68-CF9E-B533B70947A3}"/>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390506912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5D9E1-43B5-7BA6-92F8-2675A506CD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01D160-6BC6-CFFC-36DB-21777DA9FC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B2B115-74EB-D10F-AF95-4E8AF4C166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AE4836-DBBF-93D6-759C-3F1480CF4035}"/>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376140522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CC62C-8681-8936-B858-89714F6ADA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E9BFAC-F956-0931-46A2-9AB4056B67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02DBC1-F09A-0A0F-6EF1-14E83A464D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7702A3-9172-E4CD-A2BE-2D477E0941F9}"/>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14169530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BD6C8-8083-E1E4-8EC7-EA0882C29E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C482CC-01DF-DB75-F0F2-D851E19546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A3394A-3C83-DEB8-2CCF-68B886F480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CE36A0-E32D-17C5-0BC1-73800507BC15}"/>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15152826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79904-6A28-2A09-CBCC-4BDE15CB13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7895F8-7EE3-4836-A080-9E84EE3CF5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781259-13CF-5227-D729-E9AB24FF69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AB647A-CA91-74BC-5B78-EE67D91043F5}"/>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41648886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0345F-37D4-362E-D26D-E891121C1E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61BE5C-CBCC-F279-E5C9-4E20104A6F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96AD74-2F73-5438-5B50-17961F982A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227679-0465-BE72-900A-4D6DC73DD7AB}"/>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412823309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A8760-3EA9-D61D-E664-FB5C7BCD34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CE6F90-93BF-0974-1EB1-9BC8B710DD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DE353C-E878-722B-C8E0-EA375C251B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C244FA-1806-9EEC-99A9-AA86887DE6F1}"/>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315994056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6D0FD-963F-C978-D4F0-86B1421214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B353F6-C6F4-147F-AEA6-6112A5F0C9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387F00-03E3-A6E9-20B5-84A780276D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8772B9-0E1F-ACE7-2C00-5B2867ADCB5C}"/>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185435536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4C993-B244-6802-2F2C-2E9F757B60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BF7B59-AFE7-FDF7-98D4-B7BBEF9A53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43D77C-DFFF-050A-861E-E3740D0690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A9298A-49B7-C08E-F22D-175CFB1BBE84}"/>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330327012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70730-EC61-3D2C-10E2-2C24647E9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7E54C5-E7E4-B1C7-BBD9-9B28E461B3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D742D2-7489-7A74-7DA4-44521FEE1D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7143D9-483A-3063-47DD-D8F6FB105ECD}"/>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41134177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9DC33-26B5-5435-F3D3-854215DD29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CC32CE-71F6-7D85-2A98-B3B1D1E9A2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785559-1816-83DE-0677-839D5A178C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EF7191-9090-9400-32CD-8A2730A68CDC}"/>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906349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390735-612A-9F75-37C3-B9187C74F4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BF5584-22F6-D1F1-BBEE-7059D4C257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249E89-4A4E-5833-23FC-405B5B2D7D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A0C6E9-71E1-A7E1-C2C0-7318F0D02B13}"/>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118413121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09078-B464-EAE5-A9DE-2B73FFA2A4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F66BBE-A5FB-40CB-8025-E866CEC407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C64BCF-A854-4DA1-818A-758FA85045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CBFABD-57AC-9A5C-471C-33A9EC67B4CE}"/>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205306187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33A0F-8F57-5BA7-DD7D-A49262802C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5610A1-1E53-8160-E108-449BE7E815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D77959-CBC0-6B1D-9B2D-7BC8010211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79A6C8-3942-3B71-E642-73D51F0A5F67}"/>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153282242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7C966-424C-5BED-AC2D-66B7E823D2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8C13D9-2321-104D-A32A-D04E0B9929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F8D87B-EA20-3437-6C71-B5F27D323D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8090EF-DDE8-4E05-226D-9D590656E865}"/>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60184424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EBE9A-E718-E3E1-E9F7-2494A558C5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0331D2-BCCD-E3EA-F971-7D4AA435DC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2B06EC-538A-68C1-130F-9AC2AA347C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111F56-24FD-2C25-7A42-B4A9CC8ACDF8}"/>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114419493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644D3-3313-2180-E4C6-CE4173EC8E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1F1555-C371-5576-E495-E1B96B92D7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7CA0E7-4F00-58B7-3674-85AEBE3B59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5366CA-89A2-5069-DEC6-846E5F9C3A1C}"/>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345161855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BCD7C-482E-75CB-212B-923FA9B358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225A2E-5493-7888-288D-F0381387FE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718E8B-E32E-B010-80AF-1B67AA86D5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46E29F-2884-6036-339F-1BC0855A73B7}"/>
              </a:ext>
            </a:extLst>
          </p:cNvPr>
          <p:cNvSpPr>
            <a:spLocks noGrp="1"/>
          </p:cNvSpPr>
          <p:nvPr>
            <p:ph type="sldNum" sz="quarter" idx="5"/>
          </p:nvPr>
        </p:nvSpPr>
        <p:spPr/>
        <p:txBody>
          <a:bodyPr/>
          <a:lstStyle/>
          <a:p>
            <a:fld id="{DB245632-D4FC-4E38-ADEE-4E3390753C23}" type="slidenum">
              <a:rPr lang="en-US" smtClean="0"/>
              <a:t>50</a:t>
            </a:fld>
            <a:endParaRPr lang="en-US"/>
          </a:p>
        </p:txBody>
      </p:sp>
    </p:spTree>
    <p:extLst>
      <p:ext uri="{BB962C8B-B14F-4D97-AF65-F5344CB8AC3E}">
        <p14:creationId xmlns:p14="http://schemas.microsoft.com/office/powerpoint/2010/main" val="416547407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8CDB1-7EBB-016C-D236-D28B21750D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19031D-1E2C-6AA7-4E18-14741182F8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0CF319-72D6-94CA-CA6B-5160330CA4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F7CAF5-9A8A-84B4-D75C-8925B1FCFAFA}"/>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154113168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2797A-EAE6-F2A3-6051-2A93EA0D05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8AFB6-9B06-466B-18BF-4E31A7601B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ABB3F3-27B7-D957-B3FE-5B49D4CCA1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09248E-B56E-5F3E-6333-CB06AE027861}"/>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219570320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EC731-C1FD-7D28-FF8A-AEBE98923C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4E62BA-F550-E3BE-A309-0CDE11FFC7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34E801-0F99-AE83-B955-169DBD2AD5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52441D-C55B-38FC-D954-D1CAA6C6A8D4}"/>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80674046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529747-5882-BBD5-01CE-69E459B777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3CA6C9-C1F6-C61C-6B51-92D068B5BC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9A5FCA-5A21-A7E9-D43A-320811FECD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78815F-AF60-FAB3-BA78-327D8C5961DD}"/>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4185583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067DF-2F4A-A4B0-9D65-8C2ECCAD7E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970EA9-2F69-735D-4C40-401BFC1575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B742F2-0682-711C-A965-01AF015669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A94278-DAF8-F85B-E4B0-FA7A63A4EC8B}"/>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170903257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28694-6043-8202-B277-DF3E1C4176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4218FC-CEDC-8CBC-FAA7-D0FC24D434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F50F59-83E4-07CB-EAA2-58A68E75C5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B7156C-6B62-1214-90FF-5C3ECFD58747}"/>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238542828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753CD-B6D3-538E-BBB8-F726117568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E3E2BE-6BC1-4725-252A-0C7E15153A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FCC477-B376-0B32-E4E8-05B4D5C43E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30D983-84C5-E90B-7AB2-680124900723}"/>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234255123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5E177-9482-0E21-229A-FD2BBD9FF5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9A8FB6-A7D6-29E3-1332-89068C6D74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883ADF-BAB5-F10D-E955-D1F448F975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81125E-B45A-5DBF-3D38-66490DEDC469}"/>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146519929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5E2C9-B82F-402C-5315-FDEA5212AA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7956EE-012C-7048-2F2C-A26A6B751C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DBC67D-EF13-CCAF-0A2F-CEB023D7BE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68975B-8C11-2BBC-B407-26464375B637}"/>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170703905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276C8-D911-9B33-9E7E-41D46F0768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88A213-01CA-5ED9-853D-61790B76FD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90DEA4-5C36-00A1-F775-04471320F1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A00551-EB75-0A81-8391-7A5C4B95E309}"/>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178706313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60D32-B040-012F-5780-1376FDD116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C5CA4B-03A9-DB25-762A-50CB7920C6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F80168-EE2F-F585-3892-7C288AF7C9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C0A9B2-0AEA-C153-C1AE-A0B5B569DF4D}"/>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399498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74B313-77F2-7B62-5A4E-E1D421A354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90DFCB-7196-1009-C4B2-6A73BB0758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5411D1-5B8D-9623-8504-6F6683885B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E169B3-D4AE-CEDE-36E4-1EE127F606C9}"/>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330575491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625063-2814-0A3B-3C7D-AEEC8106FE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E4126C-A5C6-B0D3-6850-BF1D351762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F69275-F9EA-CBD2-E9D0-745C64072C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9D1F5A-265E-E3F6-9AB5-F995E94CA9E3}"/>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185072672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FCB75-4F56-0FCA-7B82-1C502C4BFA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A51DC5-9D79-29D1-A906-B88C7644DC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EF8FDD-A10E-F2B3-5098-62131A4AAB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7B49EC-0119-8A0D-DFA9-53CD41AE9E1E}"/>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203212839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86FA46-E6C4-A2CC-FA5C-8904E4F05A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9B4EA6-7BF0-DAD5-EC3E-6F6E0C441A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DA57AE-F33B-9A8D-F446-CCD724C266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209530-45AA-8E6A-BEED-921E08CA6648}"/>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155678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BE8A1-7FF0-606F-7D95-4E4385797E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D18233-9D45-7627-8D79-EE369C9081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C0CE16-FF80-354F-9947-88758DA231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0AE8C3-9BBF-CC5E-8F4F-AEBC349895F6}"/>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417181551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CA76A-6441-FBD3-2A03-8F370E9FAE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7B4B7F-7E2C-B24C-CEA3-F59B83F95F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B3C7AD-F748-245A-3017-49B8370379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14DD6D-A493-ED0D-91F3-49D8DDE740F8}"/>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417532982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C1F6A-95E8-7DE7-6AFF-E2C72B0EC5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4AC251-A656-A72C-F451-16332B52DF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09127A-69E7-DEAC-7FC7-6AC357DD66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78D550-468E-1043-585A-60DD82B7D7EC}"/>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48684080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2D0E0-1187-6CC5-2F32-E3519E9747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9286DA-A83D-E07C-DE38-18C80CC107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01FEC9-590F-05E4-08B0-3D408E1168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F9337E-6D62-2BE2-CE15-220AE11C798A}"/>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211567689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2CCA3-2C87-AC4D-C38C-32B376A7D9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5BFF22-8678-902F-9FAD-97DD831392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ECA25E-3AF9-7D72-EDC5-44D07BB42F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D952CA-63EE-B4A2-614C-27B856C32BFA}"/>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301363829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B11E4-D8B8-3286-06A6-5EF4C0406C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41532B-80A0-68F3-67EB-276EA5704E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798685-7FFA-DA23-1224-D7D5257E45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83F9F1-ECFC-269D-07B8-6CBAD3DB95B5}"/>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115003060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33A1E-0CAE-56AE-7459-381082AB33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4927B1-D4AC-5D5F-5EC4-A1EE1DE8D4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952DCE-3D43-A719-3062-451669EDCB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A42F0A-735C-C1CC-B257-FC589BFC2FBA}"/>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396288859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6AE91-F366-3E5C-0707-06F01C51EB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7BFF27-0F44-0174-4BC4-1AFD830DF2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CB91BD-0E0E-0522-585F-3073FFE31F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C86C6A-FE98-8BC3-D67D-36F8D41CE712}"/>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114040218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1521D-1A60-8FFD-DA3B-F7960A30B5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94F5B6-4636-A1E6-18CF-68685B7445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307D88-EF42-49CD-BFF2-2083B19E14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BF5696-2AB9-84BE-7F6B-8C02B586DE68}"/>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387699025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D0E23-226E-C936-1CCE-8A65749EF7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B44E55-6703-7446-EF97-312FE492B6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698537-A492-8CAC-DC20-EBFFAA5FA9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2DD527-8F20-EFCC-827F-F99B7B820924}"/>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197844876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2E919-A674-8B95-F64D-A867D3043F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4C431B-78C4-7FCA-59E1-D5C0344CAC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C946D4-069D-D37C-BFD2-9CD6839C55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AC3F00-26DD-C972-79F4-5F483C7216D4}"/>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28305567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70BF1-08F1-C5F3-1270-564D6945CF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11DD09-02CC-C3ED-9580-AC3C3DFC73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26541C-229A-1E6A-AFE7-196D9F2F28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1F35BD-B989-D8FC-F426-6D8918088EFC}"/>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224940732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043E6-167E-820C-4684-4AD921E63E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BA16C6-E7E8-A730-C9E7-A8D736B903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4FEA90-51E6-A9D8-51B3-D7A17D6B19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97A7CE-CE57-B34E-EC91-850726E16338}"/>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60576467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BF689-1271-E03B-28B9-8685807643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32F654-FDFB-5793-B7CF-736CA332C0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F09791-B81C-839A-50FC-745A220F72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3139F1-2D5A-BAE8-3A08-F9467A2F2C21}"/>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151674806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94506-8DF4-AF66-70F9-706F19275A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6294B6-31D1-5C8A-8705-302E942E6D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CF1441-C090-B51D-E9A3-F1F318785B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55E775-0059-28B0-2B26-654FC66967A6}"/>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64711560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5B80B-8A3C-D933-A41B-2208F49836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A8BB0E-AF35-D499-2298-3F7485C157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B589D1-21BD-C3B0-EB5B-77135FE15E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64AA8E-3F6C-986E-19F6-50B2631F8886}"/>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270131710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312A8-2D8C-2BAE-DB7E-4827CBAC30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0D21D6-3FDB-17E9-9100-1B652DF43D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A83205-18A0-AF33-B96D-5664F7CD4A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8CC619-1B8D-2A4A-C4D3-8527077D83D9}"/>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208507145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6B211-A232-B6C8-A6DC-FE0759A532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A713E-C28D-0A8E-CA25-4E493D8A08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C90AEA-9726-A90B-A438-EA601D5C9C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8DCFD2-B4B4-96C8-06D5-283F6E57B679}"/>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313709544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586D8-12E4-05FB-2EE3-63A49313EA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4C2A87-9041-4DCD-9D3E-BCA8300E63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66F38B-066D-721D-98D0-31E082ADEF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6871BC-AC7E-5D39-27FB-9826412B2075}"/>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4979529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9BFBA-3B6F-99EC-107F-70EBB3CBA8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27719C-72E8-B38D-AF92-7B9013CD88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8554D2-443D-A8BE-6349-8375813446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012C19-22F4-8EE2-7C6A-C3495EC55903}"/>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4072550074"/>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56828-2960-BCE1-2BFB-8401F5CB62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E93320-D199-24DC-0689-F2DBC2D088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649889-98DE-7431-B7A5-98D719AA16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F6E740-4B2D-FE5B-CC0E-DBCC5CF88B67}"/>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4081900537"/>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069A7-01B8-7AD4-CCD3-33DF4A0BC6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57B020-E4EC-12DC-2C67-EB10CE7331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51F6A0-6B65-D019-CAEC-967DA4AF3C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7CF6FC-4AAD-92FB-6634-4806C252A472}"/>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39694287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6D80E-75E9-D66A-B8E6-3A0113DBC2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7C3BCF-DECB-E266-E030-11321F32BE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CF50A0-6C91-761A-67B5-3AFCB517F7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619CCF-BDCC-6271-5828-94C08E0916A8}"/>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474122145"/>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F6AFE-D781-69B5-0AAA-5903DC2E15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A0D2DE-F9E0-21E8-FB58-4820FFB376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459055-C572-B6FE-8859-3CA8B0EF53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D2DEE3-A290-E962-2AB2-288E1838E737}"/>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1280778056"/>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CBA3E-3508-43FC-C23C-D11C5CC866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6B46CE-2C18-D460-082E-FA6E246E31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264C49-2982-F59F-E7C9-DDB66BC09E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A64F90-5668-D5CC-9DD4-7515E44AAD71}"/>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540878810"/>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355B1-01E5-BFD3-3507-94D2D7C50D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1D3D24-D93A-0FE7-3AA4-896AA76025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A4B268-296B-3724-5D4E-9EE279729E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C24E46-E623-E314-1F30-B2415456CF82}"/>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290968065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4772F-0FA9-EEC7-2323-7940DCCC71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FC5DDF-D422-7345-0AEC-29574F5065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895A07-E357-ED25-FBBA-37539785CA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2E1BDF-A158-E71C-9CD5-FDC50BD57A1A}"/>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3167486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4D79B-6675-11C1-34FD-67D2F2E150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2B9121-81D8-7642-4AF8-9954F3E7DC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6946DA-BA51-4CB2-E68F-1838A8A56A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E4E875-D388-E0D0-BBEE-F53EAB44BD1A}"/>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199937299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423755-EBF0-51BD-6871-A234C0C5D5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121D2B-41ED-D6B0-B5C3-4DB961570C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FB4EF6-5DBC-6C0B-6BAA-3BC6848025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D122C5-1C70-0CC1-BDC6-42A339BDB182}"/>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3984932081"/>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BAE67-98A7-3206-CDF2-5A7B4A4ED6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AA2D47-90CF-3C58-8520-A0109ADD09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05225D-139E-1FFA-15E2-FE06FA0551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F25FF0-5FB7-F488-3254-7757E34DC97D}"/>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2301090924"/>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C8347-2EE4-7ED1-4E6C-03B53BCBE4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DF5116-9CE7-BFA6-28F8-9CFB0E2C10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EAE583-C234-3BFE-20A1-21C786D1D8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F64093-FAE8-8211-4149-DCF025042382}"/>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1058259509"/>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11DB5B-15B3-90CB-DFC3-57818D2103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CC2237-3A50-EC6C-E0E8-2F48D62620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3A031A-65D2-6B0B-60A9-AD028EF842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91F569-3057-F9DE-C5A2-6017D7339DA8}"/>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3603997721"/>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577B52-85E4-D6F3-9A35-344FC104B9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53D718-F0B3-CA73-1B3F-A540A0DCC0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9E2436-7091-008B-5B66-77281C53FF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DCC5FB-6290-7C77-1A48-270FBC6656F0}"/>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32497414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B1018-90E0-7A98-AA59-90BD7FC672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E46D5E-EDEF-1BA2-5AD6-3DBCA355F3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34B50C-060F-3F00-8435-C644E36E85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0706CC-F05F-2970-61C5-8537D0F7E35D}"/>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3423280033"/>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026975-D0BA-81A6-A94F-9DB359EF80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4C4C43-9F67-5D82-4641-BD3E84A8CB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B4A6CA-DFB4-4EAA-857B-7C21369933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992888-1065-F435-D7E3-DE1DF76ABF63}"/>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2264716827"/>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3D23A-A9A7-7271-061B-040CDD2EE3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B22150-512C-680B-F74D-7B691DDC52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C3B8CF-0FC6-5BE3-B23B-06184E5FD5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B9F7E7-4477-0B17-6F09-CBD183C7EABA}"/>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79883969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5160F-89E3-CC5A-5A84-3046FC6461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349C2B-CCC3-FEC4-0D39-C197EBAE50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062A39-7206-BE95-2F13-05511EF360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14A9C0-824B-6ABF-A51E-34CA00D80F50}"/>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2710140131"/>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18FAD-31A4-E114-F4FB-34647256D6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4F300D-1111-2F12-B1A6-1341CB6E76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7B8CC1-C0BD-289A-7E50-ADB5ED83DB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6F16DB-8AF0-8650-9CDF-30D659DD094A}"/>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238246982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B1ED5-FBD2-D30D-ADC0-BB4A05702A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1B175A-63F2-2294-3C15-308CAE0E50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2BCB6B-0B00-69D8-A957-7658B81A16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9955D5-75F9-FC01-3310-C0883585683E}"/>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1446924039"/>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6431F-2F6B-7819-0708-38817F0CC9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4735BB-F4A3-7D0D-6DF4-570616673D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8853BF-E03F-8A76-CA81-D660A67605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89A92B-1EC2-FF30-E8E8-78C28881D4C9}"/>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4126437088"/>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D3D1B-2DBF-D76D-2C37-A2A0BEC19D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2C20C6-DEBD-7409-1F46-3A53B922A5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DAE79A-CC0D-1306-C261-1BB472E948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C9AD9F-7006-279C-657A-421FBA6A1886}"/>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3405818699"/>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CBFB5-7374-D3BC-AD11-6A14F54406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744200-EF45-BA46-6685-72525F7F37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299086-340B-C4AA-A001-411FD831C0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DBE2DD-19E6-F541-EE80-FEE70945F56C}"/>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421423451"/>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338ED-73F6-834D-1CDA-3F13E49483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C77AE1-D2AB-AB5F-FA57-57CE6ADA0F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2A103D-BE56-336F-DFF0-8339D881B6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15799D-2F7F-6064-4354-D5F2677EAC45}"/>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4031665237"/>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3BF83-885D-2575-2A44-FEF8F63E95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1692B7-8F63-3221-D7DB-940D4C75FB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E0086C-1580-54BE-8F20-72AAA031D6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5FFD0F-6B70-596B-0B12-0957C6AA9573}"/>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37200702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6 – </a:t>
            </a:r>
            <a:r>
              <a:rPr lang="en-US" sz="3600"/>
              <a:t>Chapter 6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FB4D4-833C-8170-906F-619B369E98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C20A05-1E6B-94D9-ED65-4A0B91F02670}"/>
              </a:ext>
            </a:extLst>
          </p:cNvPr>
          <p:cNvSpPr>
            <a:spLocks noGrp="1"/>
          </p:cNvSpPr>
          <p:nvPr>
            <p:ph type="title"/>
          </p:nvPr>
        </p:nvSpPr>
        <p:spPr>
          <a:xfrm>
            <a:off x="1980386" y="1346108"/>
            <a:ext cx="8231214" cy="3450327"/>
          </a:xfrm>
        </p:spPr>
        <p:txBody>
          <a:bodyPr>
            <a:noAutofit/>
          </a:bodyPr>
          <a:lstStyle/>
          <a:p>
            <a:pPr>
              <a:lnSpc>
                <a:spcPct val="100000"/>
              </a:lnSpc>
            </a:pPr>
            <a:r>
              <a:rPr lang="ar-EG" sz="5400" b="0" dirty="0"/>
              <a:t> ثُمَّ اتَّخَذُوا الْعِجْلَ مِنْ بَعْدِ مَا جَاءَتْهُمُ الْبَيِّنَاتُ فَعَفَوْنَا عَنْ ذَٰلِكَۚ وَآتَيْنَا مُوسَىٰ سُلْطَانًا مُبِينًا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D06EEB8-479B-4BC9-1D95-8B27C959B0B2}"/>
              </a:ext>
            </a:extLst>
          </p:cNvPr>
          <p:cNvSpPr txBox="1"/>
          <p:nvPr/>
        </p:nvSpPr>
        <p:spPr>
          <a:xfrm>
            <a:off x="2060705" y="426016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Yet they worshipped the calf even after clear signs had come to them; even so we forgave them; and gave Moses manifest proofs of authority.</a:t>
            </a:r>
          </a:p>
        </p:txBody>
      </p:sp>
      <p:sp>
        <p:nvSpPr>
          <p:cNvPr id="7" name="TextBox 6">
            <a:extLst>
              <a:ext uri="{FF2B5EF4-FFF2-40B4-BE49-F238E27FC236}">
                <a16:creationId xmlns:a16="http://schemas.microsoft.com/office/drawing/2014/main" id="{5760A5F8-460A-5CC7-D394-6AB8651FDB2C}"/>
              </a:ext>
            </a:extLst>
          </p:cNvPr>
          <p:cNvSpPr txBox="1"/>
          <p:nvPr/>
        </p:nvSpPr>
        <p:spPr>
          <a:xfrm>
            <a:off x="4279288" y="39523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7128366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0D9DA-36D3-3913-91BE-072CF04A12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B787DC-80AC-5F62-310B-C37AE6240DC7}"/>
              </a:ext>
            </a:extLst>
          </p:cNvPr>
          <p:cNvSpPr>
            <a:spLocks noGrp="1"/>
          </p:cNvSpPr>
          <p:nvPr>
            <p:ph type="title"/>
          </p:nvPr>
        </p:nvSpPr>
        <p:spPr>
          <a:xfrm>
            <a:off x="1900072" y="1471812"/>
            <a:ext cx="8231214" cy="3450327"/>
          </a:xfrm>
        </p:spPr>
        <p:txBody>
          <a:bodyPr>
            <a:noAutofit/>
          </a:bodyPr>
          <a:lstStyle/>
          <a:p>
            <a:pPr>
              <a:lnSpc>
                <a:spcPct val="100000"/>
              </a:lnSpc>
            </a:pPr>
            <a:r>
              <a:rPr lang="ar-EG" sz="6000" b="0" dirty="0"/>
              <a:t>يُحَرِّفُونَ الْكَلِمَ مِنْ بَعْدِ مَوَاضِعِهِۖ يَقُولُونَ إِنْ أُوتِيتُمْ هَٰذَا فَخُذُوهُ وَإِنْ لَمْ تُؤْتَوْهُ فَاحْذَرُواۚ...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3980E1-C2CA-23FC-D832-388CB8B8C9FB}"/>
              </a:ext>
            </a:extLst>
          </p:cNvPr>
          <p:cNvSpPr txBox="1"/>
          <p:nvPr/>
        </p:nvSpPr>
        <p:spPr>
          <a:xfrm>
            <a:off x="2060711" y="448295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change the words from their (right) times and places: they say, "If ye are given this, take it, but if not, beware!"</a:t>
            </a:r>
          </a:p>
        </p:txBody>
      </p:sp>
    </p:spTree>
    <p:extLst>
      <p:ext uri="{BB962C8B-B14F-4D97-AF65-F5344CB8AC3E}">
        <p14:creationId xmlns:p14="http://schemas.microsoft.com/office/powerpoint/2010/main" val="68607632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54182-B1CD-2C55-52CC-5D506FB0B7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D8CB44-2E07-0CEA-C97E-16B03DA3CB6E}"/>
              </a:ext>
            </a:extLst>
          </p:cNvPr>
          <p:cNvSpPr>
            <a:spLocks noGrp="1"/>
          </p:cNvSpPr>
          <p:nvPr>
            <p:ph type="title"/>
          </p:nvPr>
        </p:nvSpPr>
        <p:spPr>
          <a:xfrm>
            <a:off x="1900072" y="1359385"/>
            <a:ext cx="8231214" cy="3450327"/>
          </a:xfrm>
        </p:spPr>
        <p:txBody>
          <a:bodyPr>
            <a:noAutofit/>
          </a:bodyPr>
          <a:lstStyle/>
          <a:p>
            <a:pPr>
              <a:lnSpc>
                <a:spcPct val="100000"/>
              </a:lnSpc>
            </a:pPr>
            <a:r>
              <a:rPr lang="ar-EG" sz="6000" b="0" dirty="0"/>
              <a:t> وَمَنْ يُرِدِ اللَّهُ فِتْنَتَهُ فَلَنْ تَمْلِكَ لَهُ</a:t>
            </a:r>
            <a:br>
              <a:rPr lang="ar-EG" sz="6000" b="0" dirty="0"/>
            </a:br>
            <a:r>
              <a:rPr lang="ar-EG" sz="6000" b="0" dirty="0"/>
              <a:t> مِنَ اللَّهِ شَيْئًاۚ أُولَٰئِكَ الَّذِينَ لَمْ يُرِدِ اللَّهُ أَنْ يُطَهِّرَ قُلُوبَهُمْۚ...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F832C0-0DAE-7341-BCBA-20B1D50E7B19}"/>
              </a:ext>
            </a:extLst>
          </p:cNvPr>
          <p:cNvSpPr txBox="1"/>
          <p:nvPr/>
        </p:nvSpPr>
        <p:spPr>
          <a:xfrm>
            <a:off x="2060711" y="448295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one's trial is intended by Allah, thou hast no authority in the least for him against Allah. For such - it is not Allah's will to purify their hearts.</a:t>
            </a:r>
          </a:p>
        </p:txBody>
      </p:sp>
    </p:spTree>
    <p:extLst>
      <p:ext uri="{BB962C8B-B14F-4D97-AF65-F5344CB8AC3E}">
        <p14:creationId xmlns:p14="http://schemas.microsoft.com/office/powerpoint/2010/main" val="390241889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0D8EF-729A-99AF-558D-9BC9AEE858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B4510C-B331-EDAE-FFB2-6557FF615BB3}"/>
              </a:ext>
            </a:extLst>
          </p:cNvPr>
          <p:cNvSpPr>
            <a:spLocks noGrp="1"/>
          </p:cNvSpPr>
          <p:nvPr>
            <p:ph type="title"/>
          </p:nvPr>
        </p:nvSpPr>
        <p:spPr>
          <a:xfrm>
            <a:off x="1900072" y="1407287"/>
            <a:ext cx="8231214" cy="3450327"/>
          </a:xfrm>
        </p:spPr>
        <p:txBody>
          <a:bodyPr>
            <a:noAutofit/>
          </a:bodyPr>
          <a:lstStyle/>
          <a:p>
            <a:pPr>
              <a:lnSpc>
                <a:spcPct val="100000"/>
              </a:lnSpc>
            </a:pPr>
            <a:r>
              <a:rPr lang="ar-EG" sz="6000" b="0" dirty="0"/>
              <a:t> لَهُمْ فِي الدُّنْيَا خِزْيٌۖ وَلَهُمْ فِي الْآخِرَةِ عَذَابٌ عَظِيمٌ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D11DEA-5556-8CBA-2D7E-7C01E04592B1}"/>
              </a:ext>
            </a:extLst>
          </p:cNvPr>
          <p:cNvSpPr txBox="1"/>
          <p:nvPr/>
        </p:nvSpPr>
        <p:spPr>
          <a:xfrm>
            <a:off x="2060711" y="407032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them there is disgrace in this world, and in the Hereafter a heavy punishment.</a:t>
            </a:r>
          </a:p>
        </p:txBody>
      </p:sp>
      <p:sp>
        <p:nvSpPr>
          <p:cNvPr id="7" name="TextBox 6">
            <a:extLst>
              <a:ext uri="{FF2B5EF4-FFF2-40B4-BE49-F238E27FC236}">
                <a16:creationId xmlns:a16="http://schemas.microsoft.com/office/drawing/2014/main" id="{21F4F3F1-665A-37C4-1863-ED83010E1EB0}"/>
              </a:ext>
            </a:extLst>
          </p:cNvPr>
          <p:cNvSpPr txBox="1"/>
          <p:nvPr/>
        </p:nvSpPr>
        <p:spPr>
          <a:xfrm>
            <a:off x="3138970" y="37625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8709503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A6559-8355-FEE3-AB84-F0E1C4FC13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A8BD4F-A411-0621-D690-04A2A7F9FF20}"/>
              </a:ext>
            </a:extLst>
          </p:cNvPr>
          <p:cNvSpPr>
            <a:spLocks noGrp="1"/>
          </p:cNvSpPr>
          <p:nvPr>
            <p:ph type="title"/>
          </p:nvPr>
        </p:nvSpPr>
        <p:spPr>
          <a:xfrm>
            <a:off x="1900072" y="1156458"/>
            <a:ext cx="8231214" cy="3450327"/>
          </a:xfrm>
        </p:spPr>
        <p:txBody>
          <a:bodyPr>
            <a:noAutofit/>
          </a:bodyPr>
          <a:lstStyle/>
          <a:p>
            <a:pPr>
              <a:lnSpc>
                <a:spcPct val="100000"/>
              </a:lnSpc>
            </a:pPr>
            <a:r>
              <a:rPr lang="ar-EG" sz="4800" b="0" dirty="0"/>
              <a:t>سَمَّاعُونَ لِلْكَذِبِ أَكَّالُونَ لِلسُّحْتِۚ فَإِنْ جَاءُوكَ فَاحْكُمْ بَيْنَهُمْ أَوْ أَعْرِضْ عَنْهُمْۖ وَإِنْ تُعْرِضْ عَنْهُمْ فَلَنْ يَضُرُّوكَ شَيْئًاۖ وَإِنْ حَكَمْتَ فَاحْكُمْ بَيْنَهُمْ بِالْقِسْطِۚ  إِنَّ اللَّهَ يُحِبُّ الْمُقْسِطِينَ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1FA2CD-C1BA-C7B1-2DAB-F8616D18125F}"/>
              </a:ext>
            </a:extLst>
          </p:cNvPr>
          <p:cNvSpPr txBox="1"/>
          <p:nvPr/>
        </p:nvSpPr>
        <p:spPr>
          <a:xfrm>
            <a:off x="2060712" y="4397917"/>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fond of) listening to falsehood, of devouring anything forbidden. If they do come to thee, either judge between them, or decline to interfere. If thou decline, they cannot hurt thee in the least. If thou judge, judge in equity between them. For Allah loveth those who judge in equity.</a:t>
            </a:r>
          </a:p>
        </p:txBody>
      </p:sp>
      <p:sp>
        <p:nvSpPr>
          <p:cNvPr id="7" name="TextBox 6">
            <a:extLst>
              <a:ext uri="{FF2B5EF4-FFF2-40B4-BE49-F238E27FC236}">
                <a16:creationId xmlns:a16="http://schemas.microsoft.com/office/drawing/2014/main" id="{556BB730-D322-C4CE-384D-5A38D76BE600}"/>
              </a:ext>
            </a:extLst>
          </p:cNvPr>
          <p:cNvSpPr txBox="1"/>
          <p:nvPr/>
        </p:nvSpPr>
        <p:spPr>
          <a:xfrm>
            <a:off x="2140610" y="40901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6547458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CD8FD-E389-D6E9-5083-2CB07E4EA9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298B55-53D8-9D82-EA42-79BEA2505A37}"/>
              </a:ext>
            </a:extLst>
          </p:cNvPr>
          <p:cNvSpPr>
            <a:spLocks noGrp="1"/>
          </p:cNvSpPr>
          <p:nvPr>
            <p:ph type="title"/>
          </p:nvPr>
        </p:nvSpPr>
        <p:spPr>
          <a:xfrm>
            <a:off x="1900072" y="1342889"/>
            <a:ext cx="8231214" cy="3450327"/>
          </a:xfrm>
        </p:spPr>
        <p:txBody>
          <a:bodyPr>
            <a:noAutofit/>
          </a:bodyPr>
          <a:lstStyle/>
          <a:p>
            <a:pPr>
              <a:lnSpc>
                <a:spcPct val="100000"/>
              </a:lnSpc>
            </a:pPr>
            <a:r>
              <a:rPr lang="ar-EG" sz="5400" b="0" dirty="0"/>
              <a:t>وَكَيْفَ يُحَكِّمُونَكَ وَعِنْدَهُمُ التَّوْرَاةُ</a:t>
            </a:r>
            <a:br>
              <a:rPr lang="ar-EG" sz="5400" b="0" dirty="0"/>
            </a:br>
            <a:r>
              <a:rPr lang="ar-EG" sz="5400" b="0" dirty="0"/>
              <a:t> فِيهَا حُكْمُ اللَّهِ ثُمَّ يَتَوَلَّوْنَ مِنْ بَعْدِ ذَٰلِكَۚ وَمَا أُولَٰئِكَ بِالْمُؤْمِنِينَ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CCFF30-1A71-F8DF-E241-826A404805B7}"/>
              </a:ext>
            </a:extLst>
          </p:cNvPr>
          <p:cNvSpPr txBox="1"/>
          <p:nvPr/>
        </p:nvSpPr>
        <p:spPr>
          <a:xfrm>
            <a:off x="2060714" y="425381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why do they come to thee for decision, when they have (their own) law before them?- therein is the (plain) command of Allah; yet even after that, they would turn away. For they are not (really) People of Faith.</a:t>
            </a:r>
          </a:p>
        </p:txBody>
      </p:sp>
      <p:sp>
        <p:nvSpPr>
          <p:cNvPr id="7" name="TextBox 6">
            <a:extLst>
              <a:ext uri="{FF2B5EF4-FFF2-40B4-BE49-F238E27FC236}">
                <a16:creationId xmlns:a16="http://schemas.microsoft.com/office/drawing/2014/main" id="{309A9788-1B21-ED0D-E66D-F0EDC2E9C6F5}"/>
              </a:ext>
            </a:extLst>
          </p:cNvPr>
          <p:cNvSpPr txBox="1"/>
          <p:nvPr/>
        </p:nvSpPr>
        <p:spPr>
          <a:xfrm>
            <a:off x="3360912" y="40377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1086894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041A02-32DA-4DF0-8045-E2CC63B601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5D0684-1D54-2F72-2794-0037F0B3FD34}"/>
              </a:ext>
            </a:extLst>
          </p:cNvPr>
          <p:cNvSpPr>
            <a:spLocks noGrp="1"/>
          </p:cNvSpPr>
          <p:nvPr>
            <p:ph type="title"/>
          </p:nvPr>
        </p:nvSpPr>
        <p:spPr>
          <a:xfrm>
            <a:off x="1900072" y="1120948"/>
            <a:ext cx="8231214" cy="3450327"/>
          </a:xfrm>
        </p:spPr>
        <p:txBody>
          <a:bodyPr>
            <a:noAutofit/>
          </a:bodyPr>
          <a:lstStyle/>
          <a:p>
            <a:pPr>
              <a:lnSpc>
                <a:spcPct val="100000"/>
              </a:lnSpc>
            </a:pPr>
            <a:r>
              <a:rPr lang="ar-EG" sz="4800" b="0" dirty="0"/>
              <a:t>إِنَّا أَنْزَلْنَا التَّوْرَاةَ فِيهَا هُدًى وَنُورٌۚ يَحْكُمُ بِهَا النَّبِيُّونَ الَّذِينَ أَسْلَمُوا لِلَّذِينَ هَادُوا وَالرَّبَّانِيُّونَ وَالْأَحْبَارُ بِمَا اسْتُحْفِظُوا مِنْ كِتَابِ اللَّهِ وَكَانُوا عَلَيْهِ شُهَدَاءَۚ...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59BEC8-A887-79E6-1DF3-79DA55B8AEF2}"/>
              </a:ext>
            </a:extLst>
          </p:cNvPr>
          <p:cNvSpPr txBox="1"/>
          <p:nvPr/>
        </p:nvSpPr>
        <p:spPr>
          <a:xfrm>
            <a:off x="2060714" y="428045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was We who revealed the law (to Moses): therein was guidance and light. By its standard have been judged the Jews, by the prophets who bowed (as in Islam) to Allah's will, by the rabbis and the doctors of law: for to them was entrusted the protection of Allah's book, and they were witnesses thereto:</a:t>
            </a:r>
          </a:p>
        </p:txBody>
      </p:sp>
    </p:spTree>
    <p:extLst>
      <p:ext uri="{BB962C8B-B14F-4D97-AF65-F5344CB8AC3E}">
        <p14:creationId xmlns:p14="http://schemas.microsoft.com/office/powerpoint/2010/main" val="274732667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E37B1-CD1C-6D6A-93A9-A23DC06858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BF64B8-AEF9-385E-138C-46566CEBCC7C}"/>
              </a:ext>
            </a:extLst>
          </p:cNvPr>
          <p:cNvSpPr>
            <a:spLocks noGrp="1"/>
          </p:cNvSpPr>
          <p:nvPr>
            <p:ph type="title"/>
          </p:nvPr>
        </p:nvSpPr>
        <p:spPr>
          <a:xfrm>
            <a:off x="1900072" y="1307379"/>
            <a:ext cx="8231214" cy="3450327"/>
          </a:xfrm>
        </p:spPr>
        <p:txBody>
          <a:bodyPr>
            <a:noAutofit/>
          </a:bodyPr>
          <a:lstStyle/>
          <a:p>
            <a:pPr>
              <a:lnSpc>
                <a:spcPct val="100000"/>
              </a:lnSpc>
            </a:pPr>
            <a:r>
              <a:rPr lang="ar-EG" sz="5400" b="0" dirty="0"/>
              <a:t> فَلَا تَخْشَوُا النَّاسَ وَاخْشَوْنِ وَلَا تَشْتَرُوا بِآيَاتِي ثَمَنًا قَلِيلًاۚ وَمَنْ لَمْ يَحْكُمْ بِمَا أَنْزَلَ اللَّهُ فَأُولَٰئِكَ هُمُ الْكَافِرُونَ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D94F40-4B20-816C-34B2-E8119B677199}"/>
              </a:ext>
            </a:extLst>
          </p:cNvPr>
          <p:cNvSpPr txBox="1"/>
          <p:nvPr/>
        </p:nvSpPr>
        <p:spPr>
          <a:xfrm>
            <a:off x="2060712" y="424987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therefore fear not men, but fear me, and sell not my signs for a miserable price. If any do fail to judge by (the light of) what Allah hath revealed, they are (no better than) Unbelievers.</a:t>
            </a:r>
          </a:p>
        </p:txBody>
      </p:sp>
      <p:sp>
        <p:nvSpPr>
          <p:cNvPr id="7" name="TextBox 6">
            <a:extLst>
              <a:ext uri="{FF2B5EF4-FFF2-40B4-BE49-F238E27FC236}">
                <a16:creationId xmlns:a16="http://schemas.microsoft.com/office/drawing/2014/main" id="{562B33A2-5A13-29CC-2DD6-87B0BEE67144}"/>
              </a:ext>
            </a:extLst>
          </p:cNvPr>
          <p:cNvSpPr txBox="1"/>
          <p:nvPr/>
        </p:nvSpPr>
        <p:spPr>
          <a:xfrm>
            <a:off x="2060711" y="39726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1929160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F5EAD-DD64-E67D-6203-985A7DAC86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B0531A-20F5-5EEF-CE9C-9E3377BFDD2E}"/>
              </a:ext>
            </a:extLst>
          </p:cNvPr>
          <p:cNvSpPr>
            <a:spLocks noGrp="1"/>
          </p:cNvSpPr>
          <p:nvPr>
            <p:ph type="title"/>
          </p:nvPr>
        </p:nvSpPr>
        <p:spPr>
          <a:xfrm>
            <a:off x="1900073" y="1484936"/>
            <a:ext cx="8231214" cy="3450327"/>
          </a:xfrm>
        </p:spPr>
        <p:txBody>
          <a:bodyPr>
            <a:noAutofit/>
          </a:bodyPr>
          <a:lstStyle/>
          <a:p>
            <a:pPr>
              <a:lnSpc>
                <a:spcPct val="100000"/>
              </a:lnSpc>
            </a:pPr>
            <a:r>
              <a:rPr lang="ar-EG" sz="5000" b="0" dirty="0"/>
              <a:t>وَكَتَبْنَا عَلَيْهِمْ فِيهَا أَنَّ النَّفْسَ بِالنَّفْسِ وَالْعَيْنَ بِالْعَيْنِ وَالْأَنْفَ بِالْأَنْفِ وَالْأُذُنَ بِالْأُذُنِ وَالسِّنَّ بِالسِّنِّ وَالْجُرُوحَ قِصَاصٌۚ...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61D30D-F77E-1AAE-87F6-7D44464C4D5D}"/>
              </a:ext>
            </a:extLst>
          </p:cNvPr>
          <p:cNvSpPr txBox="1"/>
          <p:nvPr/>
        </p:nvSpPr>
        <p:spPr>
          <a:xfrm>
            <a:off x="2060712" y="432977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 ordained therein for them: "Life for life, eye for eye, nose or nose, ear for ear, tooth for tooth, and wounds equal for equal."</a:t>
            </a:r>
          </a:p>
        </p:txBody>
      </p:sp>
    </p:spTree>
    <p:extLst>
      <p:ext uri="{BB962C8B-B14F-4D97-AF65-F5344CB8AC3E}">
        <p14:creationId xmlns:p14="http://schemas.microsoft.com/office/powerpoint/2010/main" val="93963401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838BF4-0D70-F112-B6F5-DE550338E0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A53CCA-4044-F60A-059D-2CDC51C74F43}"/>
              </a:ext>
            </a:extLst>
          </p:cNvPr>
          <p:cNvSpPr>
            <a:spLocks noGrp="1"/>
          </p:cNvSpPr>
          <p:nvPr>
            <p:ph type="title"/>
          </p:nvPr>
        </p:nvSpPr>
        <p:spPr>
          <a:xfrm>
            <a:off x="1900073" y="1307378"/>
            <a:ext cx="8231214" cy="3450327"/>
          </a:xfrm>
        </p:spPr>
        <p:txBody>
          <a:bodyPr>
            <a:noAutofit/>
          </a:bodyPr>
          <a:lstStyle/>
          <a:p>
            <a:pPr>
              <a:lnSpc>
                <a:spcPct val="100000"/>
              </a:lnSpc>
            </a:pPr>
            <a:r>
              <a:rPr lang="ar-EG" sz="5400" b="0" dirty="0"/>
              <a:t>فَمَنْ تَصَدَّقَ بِهِ فَهُوَ كَفَّارَةٌ لَهُۚ وَمَنْ لَمْ يَحْكُمْ بِمَا أَنْزَلَ اللَّهُ فَأُولَٰئِكَ هُمُ الظَّالِمُونَ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6122B8-C23D-A78B-7EED-A253632BC539}"/>
              </a:ext>
            </a:extLst>
          </p:cNvPr>
          <p:cNvSpPr txBox="1"/>
          <p:nvPr/>
        </p:nvSpPr>
        <p:spPr>
          <a:xfrm>
            <a:off x="2060712" y="379277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if any one remits the retaliation by way of charity, it is an act of atonement for himself. And if any fail to judge by (the light of) what Allah hath revealed, they are (No better than) wrong-doers.</a:t>
            </a:r>
          </a:p>
        </p:txBody>
      </p:sp>
      <p:sp>
        <p:nvSpPr>
          <p:cNvPr id="7" name="TextBox 6">
            <a:extLst>
              <a:ext uri="{FF2B5EF4-FFF2-40B4-BE49-F238E27FC236}">
                <a16:creationId xmlns:a16="http://schemas.microsoft.com/office/drawing/2014/main" id="{01CD168C-475B-7C96-E509-5885E9531C95}"/>
              </a:ext>
            </a:extLst>
          </p:cNvPr>
          <p:cNvSpPr txBox="1"/>
          <p:nvPr/>
        </p:nvSpPr>
        <p:spPr>
          <a:xfrm>
            <a:off x="1477585" y="35643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0676967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FED84-F37E-078F-2CC0-79A57DCDCC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202FBF-BA71-6C27-5539-07D1E4379EE1}"/>
              </a:ext>
            </a:extLst>
          </p:cNvPr>
          <p:cNvSpPr>
            <a:spLocks noGrp="1"/>
          </p:cNvSpPr>
          <p:nvPr>
            <p:ph type="title"/>
          </p:nvPr>
        </p:nvSpPr>
        <p:spPr>
          <a:xfrm>
            <a:off x="1900073" y="1174215"/>
            <a:ext cx="8231214" cy="3450327"/>
          </a:xfrm>
        </p:spPr>
        <p:txBody>
          <a:bodyPr>
            <a:noAutofit/>
          </a:bodyPr>
          <a:lstStyle/>
          <a:p>
            <a:pPr>
              <a:lnSpc>
                <a:spcPct val="100000"/>
              </a:lnSpc>
            </a:pPr>
            <a:r>
              <a:rPr lang="ar-EG" sz="4800" b="0" dirty="0"/>
              <a:t>وَقَفَّيْنَا عَلَىٰ آثَارِهِمْ بِعِيسَى ابْنِ مَرْيَمَ مُصَدِّقًا لِمَا بَيْنَ يَدَيْهِ مِنَ التَّوْرَاةِۖ وَآتَيْنَاهُ الْإِنْجِيلَ فِيهِ هُدًى وَنُورٌ وَمُصَدِّقًا لِمَا بَيْنَ يَدَيْهِ مِنَ التَّوْرَاةِ وَهُدًى وَمَوْعِظَةً لِلْمُتَّقِينَ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832415-C764-D32F-C2E5-BA6C55E0D4F5}"/>
              </a:ext>
            </a:extLst>
          </p:cNvPr>
          <p:cNvSpPr txBox="1"/>
          <p:nvPr/>
        </p:nvSpPr>
        <p:spPr>
          <a:xfrm>
            <a:off x="2060712" y="431242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in their footsteps We sent Jesus the son of Mary, confirming the Law that had come before him: We sent him the Gospel: therein was guidance and light, and confirmation of the Law that had come before him: a guidance and an admonition to those who fear Allah.</a:t>
            </a:r>
          </a:p>
        </p:txBody>
      </p:sp>
      <p:sp>
        <p:nvSpPr>
          <p:cNvPr id="7" name="TextBox 6">
            <a:extLst>
              <a:ext uri="{FF2B5EF4-FFF2-40B4-BE49-F238E27FC236}">
                <a16:creationId xmlns:a16="http://schemas.microsoft.com/office/drawing/2014/main" id="{B12454CB-DDB9-98C7-DAE5-2ED38A26C4FD}"/>
              </a:ext>
            </a:extLst>
          </p:cNvPr>
          <p:cNvSpPr txBox="1"/>
          <p:nvPr/>
        </p:nvSpPr>
        <p:spPr>
          <a:xfrm>
            <a:off x="2560660" y="40786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27224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57280-7B17-7FD5-4FCB-EFF582363C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195D96-E4C4-8379-B384-C9933A55FFEF}"/>
              </a:ext>
            </a:extLst>
          </p:cNvPr>
          <p:cNvSpPr>
            <a:spLocks noGrp="1"/>
          </p:cNvSpPr>
          <p:nvPr>
            <p:ph type="title"/>
          </p:nvPr>
        </p:nvSpPr>
        <p:spPr>
          <a:xfrm>
            <a:off x="1980393" y="1319475"/>
            <a:ext cx="8231214" cy="3450327"/>
          </a:xfrm>
        </p:spPr>
        <p:txBody>
          <a:bodyPr>
            <a:noAutofit/>
          </a:bodyPr>
          <a:lstStyle/>
          <a:p>
            <a:pPr>
              <a:lnSpc>
                <a:spcPct val="100000"/>
              </a:lnSpc>
            </a:pPr>
            <a:r>
              <a:rPr lang="ar-EG" sz="5400" b="0" dirty="0"/>
              <a:t>وَرَفَعْنَا فَوْقَهُمُ الطُّورَ بِمِيثَاقِهِمْ وَقُلْنَا لَهُمُ ادْخُلُوا الْبَابَ سُجَّدًا وَقُلْنَا لَهُمْ لَا تَعْدُوا فِي السَّبْتِ وَأَخَذْنَا مِنْهُمْ مِيثَاقًا غَلِيظًا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2F1D94-F3DC-B9FB-7B79-73A121D2A848}"/>
              </a:ext>
            </a:extLst>
          </p:cNvPr>
          <p:cNvSpPr txBox="1"/>
          <p:nvPr/>
        </p:nvSpPr>
        <p:spPr>
          <a:xfrm>
            <a:off x="2060712" y="418126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for their covenant we raised over them (the towering height) of Mount (Sinai); and (on another occasion) we said: "Enter the gate with humility"; and (once again) we commanded them: "Transgress not in the matter of the sabbath." And we took from them a solemn covenant.</a:t>
            </a:r>
          </a:p>
        </p:txBody>
      </p:sp>
      <p:sp>
        <p:nvSpPr>
          <p:cNvPr id="7" name="TextBox 6">
            <a:extLst>
              <a:ext uri="{FF2B5EF4-FFF2-40B4-BE49-F238E27FC236}">
                <a16:creationId xmlns:a16="http://schemas.microsoft.com/office/drawing/2014/main" id="{650E3A01-CE11-2F3B-AA4C-3EAF797E069F}"/>
              </a:ext>
            </a:extLst>
          </p:cNvPr>
          <p:cNvSpPr txBox="1"/>
          <p:nvPr/>
        </p:nvSpPr>
        <p:spPr>
          <a:xfrm>
            <a:off x="1873439" y="39168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5371090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DFC02-0F04-62EA-192C-4AF00CB801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6CF9B6-06C3-2BD5-F98C-D9A8D7890581}"/>
              </a:ext>
            </a:extLst>
          </p:cNvPr>
          <p:cNvSpPr>
            <a:spLocks noGrp="1"/>
          </p:cNvSpPr>
          <p:nvPr>
            <p:ph type="title"/>
          </p:nvPr>
        </p:nvSpPr>
        <p:spPr>
          <a:xfrm>
            <a:off x="1900073" y="1289625"/>
            <a:ext cx="8231214" cy="3450327"/>
          </a:xfrm>
        </p:spPr>
        <p:txBody>
          <a:bodyPr>
            <a:noAutofit/>
          </a:bodyPr>
          <a:lstStyle/>
          <a:p>
            <a:pPr>
              <a:lnSpc>
                <a:spcPct val="100000"/>
              </a:lnSpc>
            </a:pPr>
            <a:r>
              <a:rPr lang="ar-EG" sz="5500" b="0" dirty="0"/>
              <a:t>وَلْيَحْكُمْ أَهْلُ الْإِنْجِيلِ بِمَا أَنْزَلَ اللَّهُ </a:t>
            </a:r>
            <a:br>
              <a:rPr lang="ar-EG" sz="5500" b="0" dirty="0"/>
            </a:br>
            <a:r>
              <a:rPr lang="ar-EG" sz="5500" b="0" dirty="0"/>
              <a:t>فِيهِۚ وَمَنْ لَمْ يَحْكُمْ بِمَا أَنْزَلَ اللَّهُ</a:t>
            </a:r>
            <a:br>
              <a:rPr lang="ar-EG" sz="5500" b="0" dirty="0"/>
            </a:br>
            <a:r>
              <a:rPr lang="ar-EG" sz="5500" b="0" dirty="0"/>
              <a:t> فَأُولَٰئِكَ هُمُ الْفَاسِقُونَ</a:t>
            </a:r>
            <a:endParaRPr lang="ar-EG" sz="55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01D0CD5-86DB-4494-45DF-9AF4091F0013}"/>
              </a:ext>
            </a:extLst>
          </p:cNvPr>
          <p:cNvSpPr txBox="1"/>
          <p:nvPr/>
        </p:nvSpPr>
        <p:spPr>
          <a:xfrm>
            <a:off x="2060712" y="41948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Let the people of the Gospel judge by what Allah hath revealed therein. If any do fail to judge by (the light of) what Allah hath revealed, they are (no better than) those who rebel.</a:t>
            </a:r>
          </a:p>
        </p:txBody>
      </p:sp>
      <p:sp>
        <p:nvSpPr>
          <p:cNvPr id="7" name="TextBox 6">
            <a:extLst>
              <a:ext uri="{FF2B5EF4-FFF2-40B4-BE49-F238E27FC236}">
                <a16:creationId xmlns:a16="http://schemas.microsoft.com/office/drawing/2014/main" id="{29F0CE89-5E79-F4BD-61E9-758C7EA7DC85}"/>
              </a:ext>
            </a:extLst>
          </p:cNvPr>
          <p:cNvSpPr txBox="1"/>
          <p:nvPr/>
        </p:nvSpPr>
        <p:spPr>
          <a:xfrm>
            <a:off x="3306385" y="39632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7889989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7AAD3F-2B9E-2254-D697-39BA2F911F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EFC444-2DC5-8D77-35C0-4EEB3CA702F2}"/>
              </a:ext>
            </a:extLst>
          </p:cNvPr>
          <p:cNvSpPr>
            <a:spLocks noGrp="1"/>
          </p:cNvSpPr>
          <p:nvPr>
            <p:ph type="title"/>
          </p:nvPr>
        </p:nvSpPr>
        <p:spPr>
          <a:xfrm>
            <a:off x="1900073" y="1191974"/>
            <a:ext cx="8231214" cy="3450327"/>
          </a:xfrm>
        </p:spPr>
        <p:txBody>
          <a:bodyPr>
            <a:noAutofit/>
          </a:bodyPr>
          <a:lstStyle/>
          <a:p>
            <a:pPr>
              <a:lnSpc>
                <a:spcPct val="100000"/>
              </a:lnSpc>
            </a:pPr>
            <a:r>
              <a:rPr lang="ar-EG" sz="4800" b="0" dirty="0"/>
              <a:t>وَأَنْزَلْنَا إِلَيْكَ الْكِتَابَ بِالْحَقِّ مُصَدِّقًا لِمَا</a:t>
            </a:r>
            <a:br>
              <a:rPr lang="ar-EG" sz="4800" b="0" dirty="0"/>
            </a:br>
            <a:r>
              <a:rPr lang="ar-EG" sz="4800" b="0" dirty="0"/>
              <a:t> بَيْنَ يَدَيْهِ مِنَ الْكِتَابِ وَمُهَيْمِنًا عَلَيْهِۖ </a:t>
            </a:r>
            <a:br>
              <a:rPr lang="ar-EG" sz="4800" b="0" dirty="0"/>
            </a:br>
            <a:r>
              <a:rPr lang="ar-EG" sz="4800" b="0" dirty="0"/>
              <a:t>فَاحْكُمْ بَيْنَهُمْ بِمَا أَنْزَلَ اللَّهُۖ وَلَا تَتَّبِعْ</a:t>
            </a:r>
            <a:br>
              <a:rPr lang="ar-EG" sz="4800" b="0" dirty="0"/>
            </a:br>
            <a:r>
              <a:rPr lang="ar-EG" sz="4800" b="0" dirty="0"/>
              <a:t> أَهْوَاءَهُمْ عَمَّا جَاءَكَ مِنَ الْحَقِّ ۚ...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A7A9BB-3761-BC18-1627-4131196C2C45}"/>
              </a:ext>
            </a:extLst>
          </p:cNvPr>
          <p:cNvSpPr txBox="1"/>
          <p:nvPr/>
        </p:nvSpPr>
        <p:spPr>
          <a:xfrm>
            <a:off x="2060712" y="429254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thee We sent the Scripture in truth, confirming the scripture that came before it, and guarding it in safety: so judge between them by what Allah hath revealed, and follow not their vain desires, diverging from the Truth that hath come to thee.</a:t>
            </a:r>
          </a:p>
        </p:txBody>
      </p:sp>
    </p:spTree>
    <p:extLst>
      <p:ext uri="{BB962C8B-B14F-4D97-AF65-F5344CB8AC3E}">
        <p14:creationId xmlns:p14="http://schemas.microsoft.com/office/powerpoint/2010/main" val="314565971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05890-9D9A-6EDC-0003-D323EF36BA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04DE4E-117A-7CEE-8609-9E3850238231}"/>
              </a:ext>
            </a:extLst>
          </p:cNvPr>
          <p:cNvSpPr>
            <a:spLocks noGrp="1"/>
          </p:cNvSpPr>
          <p:nvPr>
            <p:ph type="title"/>
          </p:nvPr>
        </p:nvSpPr>
        <p:spPr>
          <a:xfrm>
            <a:off x="1900073" y="1350044"/>
            <a:ext cx="8231214" cy="3450327"/>
          </a:xfrm>
        </p:spPr>
        <p:txBody>
          <a:bodyPr>
            <a:noAutofit/>
          </a:bodyPr>
          <a:lstStyle/>
          <a:p>
            <a:pPr>
              <a:lnSpc>
                <a:spcPct val="100000"/>
              </a:lnSpc>
            </a:pPr>
            <a:r>
              <a:rPr lang="ar-EG" sz="5400" b="0" dirty="0"/>
              <a:t>لِكُلٍّ جَعَلْنَا مِنْكُمْ شِرْعَةً وَمِنْهَاجًاۚ وَلَوْ شَاءَ اللَّهُ لَجَعَلَكُمْ أُمَّةً وَاحِدَةً وَلَٰكِنْ لِيَبْلُوَكُمْ فِي مَا آتَاكُمْۖ...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2B1D85-1B21-10AA-73A8-2882DD9316CE}"/>
              </a:ext>
            </a:extLst>
          </p:cNvPr>
          <p:cNvSpPr txBox="1"/>
          <p:nvPr/>
        </p:nvSpPr>
        <p:spPr>
          <a:xfrm>
            <a:off x="2060712" y="429253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each among you have we prescribed a law and an open way. If Allah had so willed, He would have made you a single people, but (His plan is) to test you in what He hath given you:</a:t>
            </a:r>
          </a:p>
        </p:txBody>
      </p:sp>
    </p:spTree>
    <p:extLst>
      <p:ext uri="{BB962C8B-B14F-4D97-AF65-F5344CB8AC3E}">
        <p14:creationId xmlns:p14="http://schemas.microsoft.com/office/powerpoint/2010/main" val="266244695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9A20D-BDA1-AE99-404E-AE437D326B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136DB7-0AF7-4ED2-2574-758BF9EE1E17}"/>
              </a:ext>
            </a:extLst>
          </p:cNvPr>
          <p:cNvSpPr>
            <a:spLocks noGrp="1"/>
          </p:cNvSpPr>
          <p:nvPr>
            <p:ph type="title"/>
          </p:nvPr>
        </p:nvSpPr>
        <p:spPr>
          <a:xfrm>
            <a:off x="1900073" y="1378402"/>
            <a:ext cx="8231214" cy="3450327"/>
          </a:xfrm>
        </p:spPr>
        <p:txBody>
          <a:bodyPr>
            <a:noAutofit/>
          </a:bodyPr>
          <a:lstStyle/>
          <a:p>
            <a:pPr>
              <a:lnSpc>
                <a:spcPct val="100000"/>
              </a:lnSpc>
            </a:pPr>
            <a:r>
              <a:rPr lang="ar-EG" sz="5400" b="0" dirty="0"/>
              <a:t> فَاسْتَبِقُوا الْخَيْرَاتِۚ إِلَى اللَّهِ مَرْجِعُكُمْ جَمِيعًا فَيُنَبِّئُكُمْ بِمَا كُنْتُمْ فِيهِ تَخْتَلِفُونَ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7B0C14-0B48-6846-8408-B0402F425014}"/>
              </a:ext>
            </a:extLst>
          </p:cNvPr>
          <p:cNvSpPr txBox="1"/>
          <p:nvPr/>
        </p:nvSpPr>
        <p:spPr>
          <a:xfrm>
            <a:off x="2060713" y="391705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strive as in a race in all virtues. The goal of you all is to Allah; it is He that will show you the truth of the matters in which ye dispute;</a:t>
            </a:r>
          </a:p>
        </p:txBody>
      </p:sp>
      <p:sp>
        <p:nvSpPr>
          <p:cNvPr id="7" name="TextBox 6">
            <a:extLst>
              <a:ext uri="{FF2B5EF4-FFF2-40B4-BE49-F238E27FC236}">
                <a16:creationId xmlns:a16="http://schemas.microsoft.com/office/drawing/2014/main" id="{4806491A-8DA2-B4FE-7C48-BC332C4A13FA}"/>
              </a:ext>
            </a:extLst>
          </p:cNvPr>
          <p:cNvSpPr txBox="1"/>
          <p:nvPr/>
        </p:nvSpPr>
        <p:spPr>
          <a:xfrm>
            <a:off x="1900072" y="36886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8342066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D615B-1536-70B1-0EE3-19ECD09E2C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A95A2E-0338-E380-2DBC-8C233D8C34F2}"/>
              </a:ext>
            </a:extLst>
          </p:cNvPr>
          <p:cNvSpPr>
            <a:spLocks noGrp="1"/>
          </p:cNvSpPr>
          <p:nvPr>
            <p:ph type="title"/>
          </p:nvPr>
        </p:nvSpPr>
        <p:spPr>
          <a:xfrm>
            <a:off x="1900073" y="1049929"/>
            <a:ext cx="8231214" cy="3450327"/>
          </a:xfrm>
        </p:spPr>
        <p:txBody>
          <a:bodyPr>
            <a:noAutofit/>
          </a:bodyPr>
          <a:lstStyle/>
          <a:p>
            <a:pPr>
              <a:lnSpc>
                <a:spcPct val="100000"/>
              </a:lnSpc>
            </a:pPr>
            <a:r>
              <a:rPr lang="ar-EG" b="0" dirty="0"/>
              <a:t>وَأَنِ احْكُمْ بَيْنَهُمْ بِمَا أَنْزَلَ اللَّهُ وَلَا تَتَّبِعْ أَهْوَاءَهُمْ وَاحْذَرْهُمْ أَنْ يَفْتِنُوكَ عَنْ بَعْضِ مَا أَنْزَلَ اللَّهُ إِلَيْكَۖ فَإِنْ تَوَلَّوْا فَاعْلَمْ أَنَّمَا يُرِيدُ اللَّهُ أَنْ يُصِيبَهُمْ بِبَعْضِ ذُنُوبِهِمْۗ وَإِنَّ كَثِيرًا مِنَ النَّاسِ لَفَاسِقُونَ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FBC957-2871-1176-2BE0-F39C76C0C824}"/>
              </a:ext>
            </a:extLst>
          </p:cNvPr>
          <p:cNvSpPr txBox="1"/>
          <p:nvPr/>
        </p:nvSpPr>
        <p:spPr>
          <a:xfrm>
            <a:off x="2060712" y="4103489"/>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this (He commands): Judge thou between them by what Allah hath revealed, and follow not their vain desires, but beware of them lest they beguile thee from any of that (teaching) which Allah hath sent down to thee. And if they turn away, be assured that for some of their crime it is Allah's purpose to punish them. And truly most men are rebellious.</a:t>
            </a:r>
          </a:p>
        </p:txBody>
      </p:sp>
      <p:sp>
        <p:nvSpPr>
          <p:cNvPr id="7" name="TextBox 6">
            <a:extLst>
              <a:ext uri="{FF2B5EF4-FFF2-40B4-BE49-F238E27FC236}">
                <a16:creationId xmlns:a16="http://schemas.microsoft.com/office/drawing/2014/main" id="{47C43052-11A6-0133-5728-22F4B334AEA9}"/>
              </a:ext>
            </a:extLst>
          </p:cNvPr>
          <p:cNvSpPr txBox="1"/>
          <p:nvPr/>
        </p:nvSpPr>
        <p:spPr>
          <a:xfrm>
            <a:off x="1718543" y="37957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5904098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88A8C-AE3C-DD6C-018B-96412631CD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75F27-7F9D-885C-9064-A8B3B68030C2}"/>
              </a:ext>
            </a:extLst>
          </p:cNvPr>
          <p:cNvSpPr>
            <a:spLocks noGrp="1"/>
          </p:cNvSpPr>
          <p:nvPr>
            <p:ph type="title"/>
          </p:nvPr>
        </p:nvSpPr>
        <p:spPr>
          <a:xfrm>
            <a:off x="1900073" y="1378402"/>
            <a:ext cx="8231214" cy="3450327"/>
          </a:xfrm>
        </p:spPr>
        <p:txBody>
          <a:bodyPr>
            <a:noAutofit/>
          </a:bodyPr>
          <a:lstStyle/>
          <a:p>
            <a:pPr>
              <a:lnSpc>
                <a:spcPct val="100000"/>
              </a:lnSpc>
            </a:pPr>
            <a:r>
              <a:rPr lang="ar-EG" sz="6000" b="0" dirty="0"/>
              <a:t>أَفَحُكْمَ الْجَاهِلِيَّةِ يَبْغُونَۚ وَمَنْ أَحْسَنُ مِنَ اللَّهِ حُكْمًا لِقَوْمٍ يُوقِنُونَ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76BD579-BDB4-69C6-97F3-057E32F247AB}"/>
              </a:ext>
            </a:extLst>
          </p:cNvPr>
          <p:cNvSpPr txBox="1"/>
          <p:nvPr/>
        </p:nvSpPr>
        <p:spPr>
          <a:xfrm>
            <a:off x="2060712" y="399642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 they then seek after a judgment of (the days of) ignorance? But who, for a people whose faith is assured, can give better judgment than Allah?</a:t>
            </a:r>
          </a:p>
        </p:txBody>
      </p:sp>
      <p:sp>
        <p:nvSpPr>
          <p:cNvPr id="7" name="TextBox 6">
            <a:extLst>
              <a:ext uri="{FF2B5EF4-FFF2-40B4-BE49-F238E27FC236}">
                <a16:creationId xmlns:a16="http://schemas.microsoft.com/office/drawing/2014/main" id="{D64A384D-15C1-BCDF-E5D5-5F0885B2EAFE}"/>
              </a:ext>
            </a:extLst>
          </p:cNvPr>
          <p:cNvSpPr txBox="1"/>
          <p:nvPr/>
        </p:nvSpPr>
        <p:spPr>
          <a:xfrm>
            <a:off x="2565897" y="36886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6342606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47256-2972-3E89-DBAE-4477A56508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840B6A-DD93-955B-460C-69AB89F49FC2}"/>
              </a:ext>
            </a:extLst>
          </p:cNvPr>
          <p:cNvSpPr>
            <a:spLocks noGrp="1"/>
          </p:cNvSpPr>
          <p:nvPr>
            <p:ph type="title"/>
          </p:nvPr>
        </p:nvSpPr>
        <p:spPr>
          <a:xfrm>
            <a:off x="1900073" y="1119036"/>
            <a:ext cx="8231214" cy="3450327"/>
          </a:xfrm>
        </p:spPr>
        <p:txBody>
          <a:bodyPr>
            <a:noAutofit/>
          </a:bodyPr>
          <a:lstStyle/>
          <a:p>
            <a:pPr>
              <a:lnSpc>
                <a:spcPct val="100000"/>
              </a:lnSpc>
            </a:pPr>
            <a:r>
              <a:rPr lang="ar-EG" sz="5000" b="0" dirty="0"/>
              <a:t>يَا أَيُّهَا الَّذِينَ آمَنُوا لَا تَتَّخِذُوا الْيَهُودَ وَالنَّصَارَىٰ أَوْلِيَاءَۘ بَعْضُهُمْ أَوْلِيَاءُ بَعْضٍۚ وَمَنْ يَتَوَلَّهُمْ مِنْكُمْ فَإِنَّهُ مِنْهُمْۗ إِنَّ اللَّهَ لَا يَهْدِي الْقَوْمَ الظَّالِمِينَ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03A985-221C-E3D4-B63C-0D48955B85E8}"/>
              </a:ext>
            </a:extLst>
          </p:cNvPr>
          <p:cNvSpPr txBox="1"/>
          <p:nvPr/>
        </p:nvSpPr>
        <p:spPr>
          <a:xfrm>
            <a:off x="2060712" y="431601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take not the Jews and the Christians for your friends and protectors: They are but friends and protectors to each other. And he amongst you that turns to them (for friendship) is of them. Verily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guideth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a people unjust</a:t>
            </a:r>
            <a:r>
              <a:rPr lang="ar-EG" sz="2000" dirty="0">
                <a:solidFill>
                  <a:prstClr val="black"/>
                </a:solidFill>
                <a:latin typeface="Arial" panose="020B0604020202020204" pitchFamily="34" charset="0"/>
                <a:ea typeface="+mj-ea"/>
                <a:cs typeface="Arial" panose="020B0604020202020204" pitchFamily="34" charset="0"/>
              </a:rPr>
              <a:t>.</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C447E536-4A3B-1F07-8058-17DA268DE77C}"/>
              </a:ext>
            </a:extLst>
          </p:cNvPr>
          <p:cNvSpPr txBox="1"/>
          <p:nvPr/>
        </p:nvSpPr>
        <p:spPr>
          <a:xfrm>
            <a:off x="3524685" y="40822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966304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DA8027-C7A9-1E8D-4108-D0635ED975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FA3095-A0B0-08AD-A80F-DDFC960AA579}"/>
              </a:ext>
            </a:extLst>
          </p:cNvPr>
          <p:cNvSpPr>
            <a:spLocks noGrp="1"/>
          </p:cNvSpPr>
          <p:nvPr>
            <p:ph type="title"/>
          </p:nvPr>
        </p:nvSpPr>
        <p:spPr>
          <a:xfrm>
            <a:off x="1900073" y="1030260"/>
            <a:ext cx="8231214" cy="3450327"/>
          </a:xfrm>
        </p:spPr>
        <p:txBody>
          <a:bodyPr>
            <a:noAutofit/>
          </a:bodyPr>
          <a:lstStyle/>
          <a:p>
            <a:pPr>
              <a:lnSpc>
                <a:spcPct val="100000"/>
              </a:lnSpc>
            </a:pPr>
            <a:r>
              <a:rPr lang="ar-EG" sz="4800" b="0" dirty="0"/>
              <a:t>فَتَرَى الَّذِينَ فِي قُلُوبِهِمْ مَرَضٌ يُسَارِعُونَ فِيهِمْ يَقُولُونَ نَخْشَىٰ أَنْ تُصِيبَنَا دَائِرَةٌ ۚ فَعَسَى اللَّهُ أَنْ يَأْتِيَ بِالْفَتْحِ أَوْ أَمْرٍ مِنْ عِنْدِهِ فَيُصْبِحُوا عَلَىٰ مَا أَسَرُّوا فِي أَنْفُسِهِمْ نَادِمِينَ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2B8670-0FDB-C876-71F6-0324B7E82AB9}"/>
              </a:ext>
            </a:extLst>
          </p:cNvPr>
          <p:cNvSpPr txBox="1"/>
          <p:nvPr/>
        </p:nvSpPr>
        <p:spPr>
          <a:xfrm>
            <a:off x="2060712" y="426275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in whose hearts is a disease -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seest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how eagerly they run about amongst them, saying: "We do fear lest a change of fortune bring us disaster." Ah! perhaps Allah will give (thee) victory, or a decision according to His will. Then will they repent of the thoughts which they secretly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harboured</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their hearts.</a:t>
            </a:r>
          </a:p>
        </p:txBody>
      </p:sp>
      <p:sp>
        <p:nvSpPr>
          <p:cNvPr id="7" name="TextBox 6">
            <a:extLst>
              <a:ext uri="{FF2B5EF4-FFF2-40B4-BE49-F238E27FC236}">
                <a16:creationId xmlns:a16="http://schemas.microsoft.com/office/drawing/2014/main" id="{0350F8BA-BFA8-01F6-68B6-D9DB21079866}"/>
              </a:ext>
            </a:extLst>
          </p:cNvPr>
          <p:cNvSpPr txBox="1"/>
          <p:nvPr/>
        </p:nvSpPr>
        <p:spPr>
          <a:xfrm>
            <a:off x="1505311" y="39549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5942424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3F223-ACB2-66BB-7552-43DCA451CC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A21804-F596-8229-3DD9-B6010A36277B}"/>
              </a:ext>
            </a:extLst>
          </p:cNvPr>
          <p:cNvSpPr>
            <a:spLocks noGrp="1"/>
          </p:cNvSpPr>
          <p:nvPr>
            <p:ph type="title"/>
          </p:nvPr>
        </p:nvSpPr>
        <p:spPr>
          <a:xfrm>
            <a:off x="1900073" y="1030260"/>
            <a:ext cx="8231214" cy="3450327"/>
          </a:xfrm>
        </p:spPr>
        <p:txBody>
          <a:bodyPr>
            <a:noAutofit/>
          </a:bodyPr>
          <a:lstStyle/>
          <a:p>
            <a:pPr>
              <a:lnSpc>
                <a:spcPct val="100000"/>
              </a:lnSpc>
            </a:pPr>
            <a:br>
              <a:rPr lang="ar-EG" sz="5400" b="0" dirty="0"/>
            </a:br>
            <a:r>
              <a:rPr lang="ar-EG" sz="5400" b="0" dirty="0"/>
              <a:t>وَيَقُولُ الَّذِينَ آمَنُوا أَهَٰؤُلَاءِ الَّذِينَ أَقْسَمُوا بِاللَّهِ جَهْدَ أَيْمَانِهِمْۙ إِنَّهُمْ لَمَعَكُمْۚ حَبِطَتْ أَعْمَالُهُمْ فَأَصْبَحُوا خَاسِرِينَ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7E2C7AD-8A7C-1E13-A1DF-9CD6E02A0D20}"/>
              </a:ext>
            </a:extLst>
          </p:cNvPr>
          <p:cNvSpPr txBox="1"/>
          <p:nvPr/>
        </p:nvSpPr>
        <p:spPr>
          <a:xfrm>
            <a:off x="2060712" y="433377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those who believe will say: "Are these the men who swore their strongest oaths by Allah, that they were with you?" All that they do will be in vain, and they will fall into (nothing but) ruin.</a:t>
            </a:r>
          </a:p>
        </p:txBody>
      </p:sp>
      <p:sp>
        <p:nvSpPr>
          <p:cNvPr id="7" name="TextBox 6">
            <a:extLst>
              <a:ext uri="{FF2B5EF4-FFF2-40B4-BE49-F238E27FC236}">
                <a16:creationId xmlns:a16="http://schemas.microsoft.com/office/drawing/2014/main" id="{9F71FBC6-37DF-ADE5-029A-6B177EBCA5CD}"/>
              </a:ext>
            </a:extLst>
          </p:cNvPr>
          <p:cNvSpPr txBox="1"/>
          <p:nvPr/>
        </p:nvSpPr>
        <p:spPr>
          <a:xfrm>
            <a:off x="2712674" y="40970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3053738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47F05-5FAF-D412-D882-9FA1824244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D68B3C-46B6-6F89-FD25-E8CF3F03FA81}"/>
              </a:ext>
            </a:extLst>
          </p:cNvPr>
          <p:cNvSpPr>
            <a:spLocks noGrp="1"/>
          </p:cNvSpPr>
          <p:nvPr>
            <p:ph type="title"/>
          </p:nvPr>
        </p:nvSpPr>
        <p:spPr>
          <a:xfrm>
            <a:off x="1900073" y="1209076"/>
            <a:ext cx="8231214" cy="3450327"/>
          </a:xfrm>
        </p:spPr>
        <p:txBody>
          <a:bodyPr>
            <a:noAutofit/>
          </a:bodyPr>
          <a:lstStyle/>
          <a:p>
            <a:pPr>
              <a:lnSpc>
                <a:spcPct val="100000"/>
              </a:lnSpc>
            </a:pPr>
            <a:r>
              <a:rPr lang="ar-EG" b="0" dirty="0"/>
              <a:t>يَا أَيُّهَا الَّذِينَ آمَنُوا مَنْ يَرْتَدَّ مِنْكُمْ عَنْ دِينِهِ فَسَوْفَ يَأْتِي اللَّهُ بِقَوْمٍ يُحِبُّهُمْ  وَيُحِبُّونَهُ أَذِلَّةٍ عَلَى الْمُؤْمِنِينَ أَعِزَّةٍ عَلَى الْكَافِرِينَ يُجَاهِدُونَ فِيسَبِيلِ اللَّهِ وَلَا يَخَافُونَ لَوْمَةَ لَائِمٍۚ...</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1C7D82-0A96-0AD3-50EC-32A22C06E90E}"/>
              </a:ext>
            </a:extLst>
          </p:cNvPr>
          <p:cNvSpPr txBox="1"/>
          <p:nvPr/>
        </p:nvSpPr>
        <p:spPr>
          <a:xfrm>
            <a:off x="2060713" y="4250906"/>
            <a:ext cx="8070575" cy="1261884"/>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if any from among you turn back from his Faith, soon will Allah produce a people whom He will love as they will love Him,- lowly with the believers, mighty against the rejecters, fighting in the way of Allah, and never afraid of the reproaches of such as find fault.</a:t>
            </a:r>
          </a:p>
        </p:txBody>
      </p:sp>
    </p:spTree>
    <p:extLst>
      <p:ext uri="{BB962C8B-B14F-4D97-AF65-F5344CB8AC3E}">
        <p14:creationId xmlns:p14="http://schemas.microsoft.com/office/powerpoint/2010/main" val="1227139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ED350A-6CC2-B2C6-B5B1-686A31A187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74ABB5-0040-5532-AF9C-ADB709728100}"/>
              </a:ext>
            </a:extLst>
          </p:cNvPr>
          <p:cNvSpPr>
            <a:spLocks noGrp="1"/>
          </p:cNvSpPr>
          <p:nvPr>
            <p:ph type="title"/>
          </p:nvPr>
        </p:nvSpPr>
        <p:spPr>
          <a:xfrm>
            <a:off x="1980392" y="1035389"/>
            <a:ext cx="8231214" cy="3450327"/>
          </a:xfrm>
        </p:spPr>
        <p:txBody>
          <a:bodyPr>
            <a:noAutofit/>
          </a:bodyPr>
          <a:lstStyle/>
          <a:p>
            <a:pPr>
              <a:lnSpc>
                <a:spcPct val="100000"/>
              </a:lnSpc>
            </a:pPr>
            <a:r>
              <a:rPr lang="ar-EG" sz="4800" b="0" dirty="0"/>
              <a:t>فَبِمَا نَقْضِهِمْ مِيثَاقَهُمْ وَكُفْرِهِمْ بِآيَاتِ اللَّهِ وَقَتْلِهِمُ الْأَنْبِيَاءَ بِغَيْرِ حَقٍّ وَقَوْلِهِمْ قُلُوبُنَا غُلْفٌۚ بَلْ طَبَعَ اللَّهُ عَلَيْهَا بِكُفْرِهِمْ فَلَا</a:t>
            </a:r>
            <a:br>
              <a:rPr lang="ar-EG" sz="4800" b="0" dirty="0"/>
            </a:br>
            <a:r>
              <a:rPr lang="ar-EG" sz="4800" b="0" dirty="0"/>
              <a:t> يُؤْمِنُونَ إِلَّا قَلِيلًا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871394-8CA6-4C8F-DF44-ED8F4A5E0589}"/>
              </a:ext>
            </a:extLst>
          </p:cNvPr>
          <p:cNvSpPr txBox="1"/>
          <p:nvPr/>
        </p:nvSpPr>
        <p:spPr>
          <a:xfrm>
            <a:off x="2060711" y="4136875"/>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have incurred divine displeasure): In that they broke their covenant; that they rejected the signs of Allah; that they slew the Messengers in defiance of right; that they said, "Our hearts are the wrappings (which preserve Allah's Word; We need no more)";- Nay, Allah hath set the seal on their hearts for their blasphemy, and little is it they believe;-</a:t>
            </a:r>
          </a:p>
        </p:txBody>
      </p:sp>
      <p:sp>
        <p:nvSpPr>
          <p:cNvPr id="7" name="TextBox 6">
            <a:extLst>
              <a:ext uri="{FF2B5EF4-FFF2-40B4-BE49-F238E27FC236}">
                <a16:creationId xmlns:a16="http://schemas.microsoft.com/office/drawing/2014/main" id="{BD9127B6-0FF3-0BC5-9499-69FEF14CF152}"/>
              </a:ext>
            </a:extLst>
          </p:cNvPr>
          <p:cNvSpPr txBox="1"/>
          <p:nvPr/>
        </p:nvSpPr>
        <p:spPr>
          <a:xfrm>
            <a:off x="3915303" y="38991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23366113"/>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F8DA3-4995-C8B9-0138-036F485788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14DD9-7B49-1FDA-564F-605746AA0562}"/>
              </a:ext>
            </a:extLst>
          </p:cNvPr>
          <p:cNvSpPr>
            <a:spLocks noGrp="1"/>
          </p:cNvSpPr>
          <p:nvPr>
            <p:ph type="title"/>
          </p:nvPr>
        </p:nvSpPr>
        <p:spPr>
          <a:xfrm>
            <a:off x="1900073" y="1485968"/>
            <a:ext cx="8231214" cy="3450327"/>
          </a:xfrm>
        </p:spPr>
        <p:txBody>
          <a:bodyPr>
            <a:noAutofit/>
          </a:bodyPr>
          <a:lstStyle/>
          <a:p>
            <a:pPr>
              <a:lnSpc>
                <a:spcPct val="100000"/>
              </a:lnSpc>
            </a:pPr>
            <a:r>
              <a:rPr lang="ar-EG" sz="6000" b="0" dirty="0"/>
              <a:t>ذَٰلِكَ فَضْلُ اللَّهِ يُؤْتِيهِ مَنْ يَشَاءُۚ </a:t>
            </a:r>
            <a:br>
              <a:rPr lang="ar-EG" sz="6000" b="0" dirty="0"/>
            </a:br>
            <a:r>
              <a:rPr lang="ar-EG" sz="6000" b="0" dirty="0"/>
              <a:t>وَاللَّهُ وَاسِعٌ عَلِيمٌ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15E31A-91F5-CC30-B8FF-6E82206AFB0A}"/>
              </a:ext>
            </a:extLst>
          </p:cNvPr>
          <p:cNvSpPr txBox="1"/>
          <p:nvPr/>
        </p:nvSpPr>
        <p:spPr>
          <a:xfrm>
            <a:off x="2060713" y="415738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is the grace of Allah, which He will bestow on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encompasseth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and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7" name="TextBox 6">
            <a:extLst>
              <a:ext uri="{FF2B5EF4-FFF2-40B4-BE49-F238E27FC236}">
                <a16:creationId xmlns:a16="http://schemas.microsoft.com/office/drawing/2014/main" id="{7187CB2F-5EAF-FA14-A280-088ECE417830}"/>
              </a:ext>
            </a:extLst>
          </p:cNvPr>
          <p:cNvSpPr txBox="1"/>
          <p:nvPr/>
        </p:nvSpPr>
        <p:spPr>
          <a:xfrm>
            <a:off x="3644830" y="38496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8793106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615E5-3578-717D-B598-C40742AB9E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D85FBA-3462-515D-0C70-31D362CB6C46}"/>
              </a:ext>
            </a:extLst>
          </p:cNvPr>
          <p:cNvSpPr>
            <a:spLocks noGrp="1"/>
          </p:cNvSpPr>
          <p:nvPr>
            <p:ph type="title"/>
          </p:nvPr>
        </p:nvSpPr>
        <p:spPr>
          <a:xfrm>
            <a:off x="1900073" y="1348055"/>
            <a:ext cx="8231214" cy="3450327"/>
          </a:xfrm>
        </p:spPr>
        <p:txBody>
          <a:bodyPr>
            <a:noAutofit/>
          </a:bodyPr>
          <a:lstStyle/>
          <a:p>
            <a:pPr>
              <a:lnSpc>
                <a:spcPct val="100000"/>
              </a:lnSpc>
            </a:pPr>
            <a:r>
              <a:rPr lang="ar-EG" sz="6000" b="0" dirty="0"/>
              <a:t>إِنَّمَا وَلِيُّكُمُ اللَّهُ وَرَسُولُهُ وَالَّذِينَ آمَنُوا الَّذِينَ يُقِيمُونَ الصَّلَاةَ وَيُؤْتُونَ الزَّكَاةَ وَهُمْ رَاكِعُونَ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E857DB-21AC-2804-3EFF-CC42127FBD9F}"/>
              </a:ext>
            </a:extLst>
          </p:cNvPr>
          <p:cNvSpPr txBox="1"/>
          <p:nvPr/>
        </p:nvSpPr>
        <p:spPr>
          <a:xfrm>
            <a:off x="2060712" y="444443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Your (real) friends are (no less than) Allah, His Messenger, and the (fellowship of) believers,- those who establish regular prayers and regular charity, and they bow down humbly (in worship).</a:t>
            </a:r>
          </a:p>
        </p:txBody>
      </p:sp>
      <p:sp>
        <p:nvSpPr>
          <p:cNvPr id="7" name="TextBox 6">
            <a:extLst>
              <a:ext uri="{FF2B5EF4-FFF2-40B4-BE49-F238E27FC236}">
                <a16:creationId xmlns:a16="http://schemas.microsoft.com/office/drawing/2014/main" id="{E415D93E-A4E2-5FC1-C272-7E8EAE20E467}"/>
              </a:ext>
            </a:extLst>
          </p:cNvPr>
          <p:cNvSpPr txBox="1"/>
          <p:nvPr/>
        </p:nvSpPr>
        <p:spPr>
          <a:xfrm>
            <a:off x="3183192" y="41366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9430996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6DE5D-D5E6-7BA1-94F9-B7EAFD336E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3F6752-0D73-03EA-5E64-72EEB941A71B}"/>
              </a:ext>
            </a:extLst>
          </p:cNvPr>
          <p:cNvSpPr>
            <a:spLocks noGrp="1"/>
          </p:cNvSpPr>
          <p:nvPr>
            <p:ph type="title"/>
          </p:nvPr>
        </p:nvSpPr>
        <p:spPr>
          <a:xfrm>
            <a:off x="1900073" y="1397898"/>
            <a:ext cx="8231214" cy="3450327"/>
          </a:xfrm>
        </p:spPr>
        <p:txBody>
          <a:bodyPr>
            <a:noAutofit/>
          </a:bodyPr>
          <a:lstStyle/>
          <a:p>
            <a:pPr>
              <a:lnSpc>
                <a:spcPct val="100000"/>
              </a:lnSpc>
            </a:pPr>
            <a:r>
              <a:rPr lang="ar-EG" sz="6000" b="0" dirty="0"/>
              <a:t>وَمَنْ يَتَوَلَّ اللَّهَ وَرَسُولَهُ وَالَّذِينَ آمَنُوا فَإِنَّ حِزْبَ اللَّهِ هُمُ الْغَالِبُونَ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4BECB6B-3263-2BEF-043F-DF4AEE3ECF4A}"/>
              </a:ext>
            </a:extLst>
          </p:cNvPr>
          <p:cNvSpPr txBox="1"/>
          <p:nvPr/>
        </p:nvSpPr>
        <p:spPr>
          <a:xfrm>
            <a:off x="2060713" y="395323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those who turn (for friendship) to Allah, His Messenger, and the (fellowship of) believers,- it is the fellowship of Allah that must certainly triumph.</a:t>
            </a:r>
          </a:p>
        </p:txBody>
      </p:sp>
      <p:sp>
        <p:nvSpPr>
          <p:cNvPr id="7" name="TextBox 6">
            <a:extLst>
              <a:ext uri="{FF2B5EF4-FFF2-40B4-BE49-F238E27FC236}">
                <a16:creationId xmlns:a16="http://schemas.microsoft.com/office/drawing/2014/main" id="{C1B70726-BDFF-E3CE-0A9C-82313A7D1F3A}"/>
              </a:ext>
            </a:extLst>
          </p:cNvPr>
          <p:cNvSpPr txBox="1"/>
          <p:nvPr/>
        </p:nvSpPr>
        <p:spPr>
          <a:xfrm>
            <a:off x="1829050" y="37549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40149794"/>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7AE735-BC48-D251-7379-C2DF0F3718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A30671-3C68-C55D-31E1-4F22DF5702A0}"/>
              </a:ext>
            </a:extLst>
          </p:cNvPr>
          <p:cNvSpPr>
            <a:spLocks noGrp="1"/>
          </p:cNvSpPr>
          <p:nvPr>
            <p:ph type="title"/>
          </p:nvPr>
        </p:nvSpPr>
        <p:spPr>
          <a:xfrm>
            <a:off x="1900073" y="1164627"/>
            <a:ext cx="8231214" cy="3450327"/>
          </a:xfrm>
        </p:spPr>
        <p:txBody>
          <a:bodyPr>
            <a:noAutofit/>
          </a:bodyPr>
          <a:lstStyle/>
          <a:p>
            <a:pPr>
              <a:lnSpc>
                <a:spcPct val="100000"/>
              </a:lnSpc>
            </a:pPr>
            <a:r>
              <a:rPr lang="ar-EG" sz="5000" b="0" dirty="0"/>
              <a:t>يَا أَيُّهَا الَّذِينَ آمَنُوا لَا تَتَّخِذُوا الَّذِينَ </a:t>
            </a:r>
            <a:br>
              <a:rPr lang="ar-EG" sz="5000" b="0" dirty="0"/>
            </a:br>
            <a:r>
              <a:rPr lang="ar-EG" sz="5000" b="0" dirty="0"/>
              <a:t>اتَّخَذُوا دِينَكُمْ هُزُوًا وَلَعِبًا مِنَ الَّذِينَ أُوتُوا الْكِتَابَ مِنْ قَبْلِكُمْ وَالْكُفَّارَ أَوْلِيَاءَۚ وَاتَّقُوا</a:t>
            </a:r>
            <a:br>
              <a:rPr lang="ar-EG" sz="5000" b="0" dirty="0"/>
            </a:br>
            <a:r>
              <a:rPr lang="ar-EG" sz="5000" b="0" dirty="0"/>
              <a:t> اللَّهَ إِنْ كُنْتُمْ مُؤْمِنِينَ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DC6947A-C56A-DEE9-3EE2-7F2777D2575B}"/>
              </a:ext>
            </a:extLst>
          </p:cNvPr>
          <p:cNvSpPr txBox="1"/>
          <p:nvPr/>
        </p:nvSpPr>
        <p:spPr>
          <a:xfrm>
            <a:off x="2060712" y="436993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take not for friends and protectors those who take your religion for a mockery or sport,- whether among those who received the Scripture before you, or among those who reject Faith; but fear ye Allah, if ye have faith (indeed).</a:t>
            </a:r>
          </a:p>
        </p:txBody>
      </p:sp>
      <p:sp>
        <p:nvSpPr>
          <p:cNvPr id="7" name="TextBox 6">
            <a:extLst>
              <a:ext uri="{FF2B5EF4-FFF2-40B4-BE49-F238E27FC236}">
                <a16:creationId xmlns:a16="http://schemas.microsoft.com/office/drawing/2014/main" id="{1C2AF67F-0C42-BE8B-C2D6-6A04DAF88C89}"/>
              </a:ext>
            </a:extLst>
          </p:cNvPr>
          <p:cNvSpPr txBox="1"/>
          <p:nvPr/>
        </p:nvSpPr>
        <p:spPr>
          <a:xfrm>
            <a:off x="3515807" y="40833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26095345"/>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D66B5-646E-980C-61E1-0118C58187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AACE18-646A-1BE9-F423-2E3E650ACF49}"/>
              </a:ext>
            </a:extLst>
          </p:cNvPr>
          <p:cNvSpPr>
            <a:spLocks noGrp="1"/>
          </p:cNvSpPr>
          <p:nvPr>
            <p:ph type="title"/>
          </p:nvPr>
        </p:nvSpPr>
        <p:spPr>
          <a:xfrm>
            <a:off x="1980392" y="1627493"/>
            <a:ext cx="8231214" cy="3450327"/>
          </a:xfrm>
        </p:spPr>
        <p:txBody>
          <a:bodyPr>
            <a:noAutofit/>
          </a:bodyPr>
          <a:lstStyle/>
          <a:p>
            <a:pPr>
              <a:lnSpc>
                <a:spcPct val="100000"/>
              </a:lnSpc>
            </a:pPr>
            <a:r>
              <a:rPr lang="ar-EG" sz="5400" b="0" dirty="0"/>
              <a:t>وَإِذَا نَادَيْتُمْ إِلَى الصَّلَاةِ اتَّخَذُوهَا هُزُوًا وَلَعِبًاۚ ذَٰلِكَ بِأَنَّهُمْ قَوْمٌ لَا يَعْقِلُونَ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01B645-A0C4-066C-19BF-26240B5DF2F0}"/>
              </a:ext>
            </a:extLst>
          </p:cNvPr>
          <p:cNvSpPr txBox="1"/>
          <p:nvPr/>
        </p:nvSpPr>
        <p:spPr>
          <a:xfrm>
            <a:off x="2060711" y="422513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ye proclaim your call to prayer they take it (but) as mockery and sport; that is because they are a people without understanding.</a:t>
            </a:r>
          </a:p>
        </p:txBody>
      </p:sp>
      <p:sp>
        <p:nvSpPr>
          <p:cNvPr id="7" name="TextBox 6">
            <a:extLst>
              <a:ext uri="{FF2B5EF4-FFF2-40B4-BE49-F238E27FC236}">
                <a16:creationId xmlns:a16="http://schemas.microsoft.com/office/drawing/2014/main" id="{EF2A835D-1722-37A3-3058-B2828980E87A}"/>
              </a:ext>
            </a:extLst>
          </p:cNvPr>
          <p:cNvSpPr txBox="1"/>
          <p:nvPr/>
        </p:nvSpPr>
        <p:spPr>
          <a:xfrm>
            <a:off x="2459364" y="39173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3839373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1C454-C024-E0BA-A687-28F302800D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56A0E6-5BCE-C334-0297-86F740D2E825}"/>
              </a:ext>
            </a:extLst>
          </p:cNvPr>
          <p:cNvSpPr>
            <a:spLocks noGrp="1"/>
          </p:cNvSpPr>
          <p:nvPr>
            <p:ph type="title"/>
          </p:nvPr>
        </p:nvSpPr>
        <p:spPr>
          <a:xfrm>
            <a:off x="1980391" y="1309430"/>
            <a:ext cx="8231214" cy="3450327"/>
          </a:xfrm>
        </p:spPr>
        <p:txBody>
          <a:bodyPr>
            <a:noAutofit/>
          </a:bodyPr>
          <a:lstStyle/>
          <a:p>
            <a:pPr>
              <a:lnSpc>
                <a:spcPct val="100000"/>
              </a:lnSpc>
            </a:pPr>
            <a:r>
              <a:rPr lang="ar-EG" sz="5400" b="0" dirty="0"/>
              <a:t>قُلْ يَا أَهْلَ الْكِتَابِ هَلْ تَنْقِمُونَ مِنَّا إِلَّا أَنْ آمَنَّا بِاللَّهِ وَمَا أُنْزِلَ إِلَيْنَا وَمَا أُنْزِلَ مِنْ قَبْلُ وَأَنَّ أَكْثَرَكُمْ فَاسِقُونَ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16DD19C-15F3-955C-0509-093D1DC5C6D3}"/>
              </a:ext>
            </a:extLst>
          </p:cNvPr>
          <p:cNvSpPr txBox="1"/>
          <p:nvPr/>
        </p:nvSpPr>
        <p:spPr>
          <a:xfrm>
            <a:off x="2060711" y="422513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"O people of the Book! Do ye disapprove of us for no other reason than that we believe in Allah, and the revelation that hath come to us and that which came before (us), and (perhaps) that most of you are rebellious and disobedient?"</a:t>
            </a:r>
          </a:p>
        </p:txBody>
      </p:sp>
      <p:sp>
        <p:nvSpPr>
          <p:cNvPr id="7" name="TextBox 6">
            <a:extLst>
              <a:ext uri="{FF2B5EF4-FFF2-40B4-BE49-F238E27FC236}">
                <a16:creationId xmlns:a16="http://schemas.microsoft.com/office/drawing/2014/main" id="{2F88482F-30D1-F291-E2A8-CB2C47407482}"/>
              </a:ext>
            </a:extLst>
          </p:cNvPr>
          <p:cNvSpPr txBox="1"/>
          <p:nvPr/>
        </p:nvSpPr>
        <p:spPr>
          <a:xfrm>
            <a:off x="2672428" y="39794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7615183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13DCE-C1C3-FC0D-F42D-86678A12BB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2BF680-1385-4C32-7EDF-2253C14F9218}"/>
              </a:ext>
            </a:extLst>
          </p:cNvPr>
          <p:cNvSpPr>
            <a:spLocks noGrp="1"/>
          </p:cNvSpPr>
          <p:nvPr>
            <p:ph type="title"/>
          </p:nvPr>
        </p:nvSpPr>
        <p:spPr>
          <a:xfrm>
            <a:off x="1980391" y="1096353"/>
            <a:ext cx="8231214" cy="3450327"/>
          </a:xfrm>
        </p:spPr>
        <p:txBody>
          <a:bodyPr>
            <a:noAutofit/>
          </a:bodyPr>
          <a:lstStyle/>
          <a:p>
            <a:pPr>
              <a:lnSpc>
                <a:spcPct val="100000"/>
              </a:lnSpc>
            </a:pPr>
            <a:r>
              <a:rPr lang="ar-EG" sz="4800" b="0" dirty="0"/>
              <a:t>قُلْ هَلْ أُنَبِّئُكُمْ بِشَرٍّ مِنْ ذَٰلِكَ مَثُوبَةً عِنْدَ اللَّهِۚ مَنْ لَعَنَهُ اللَّهُ وَغَضِبَ عَلَيْهِ وَجَعَلَ مِنْهُمُ الْقِرَدَةَ وَالْخَنَازِيرَ وَعَبَدَ الطَّاغُوتَۚ أُولَٰئِكَ شَرٌّ مَكَانًا وَأَضَلُّ عَنْ سَوَاءِ السَّبِيلِ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B91D013-4A50-0E3E-0D03-AEE18D25FBE9}"/>
              </a:ext>
            </a:extLst>
          </p:cNvPr>
          <p:cNvSpPr txBox="1"/>
          <p:nvPr/>
        </p:nvSpPr>
        <p:spPr>
          <a:xfrm>
            <a:off x="2060711" y="4242887"/>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"Shall I point out to you something much worse than this, (as judged) by the treatment it received from Allah? those who incurred the curse of Allah and His wrath, those of whom some He transformed into apes and swine, those who worshipped evil;- these are (many times) worse in rank, and far more astray from the even path!"</a:t>
            </a:r>
          </a:p>
        </p:txBody>
      </p:sp>
      <p:sp>
        <p:nvSpPr>
          <p:cNvPr id="7" name="TextBox 6">
            <a:extLst>
              <a:ext uri="{FF2B5EF4-FFF2-40B4-BE49-F238E27FC236}">
                <a16:creationId xmlns:a16="http://schemas.microsoft.com/office/drawing/2014/main" id="{954772A6-2C90-D9F2-39CB-3E415AA24F4D}"/>
              </a:ext>
            </a:extLst>
          </p:cNvPr>
          <p:cNvSpPr txBox="1"/>
          <p:nvPr/>
        </p:nvSpPr>
        <p:spPr>
          <a:xfrm>
            <a:off x="2361709" y="39351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81750249"/>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12427-D110-70BB-BB01-FBE6B12938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176F54-DA62-5634-4450-989E9FCA9515}"/>
              </a:ext>
            </a:extLst>
          </p:cNvPr>
          <p:cNvSpPr>
            <a:spLocks noGrp="1"/>
          </p:cNvSpPr>
          <p:nvPr>
            <p:ph type="title"/>
          </p:nvPr>
        </p:nvSpPr>
        <p:spPr>
          <a:xfrm>
            <a:off x="1980391" y="1282635"/>
            <a:ext cx="8231214" cy="3450327"/>
          </a:xfrm>
        </p:spPr>
        <p:txBody>
          <a:bodyPr>
            <a:noAutofit/>
          </a:bodyPr>
          <a:lstStyle/>
          <a:p>
            <a:pPr>
              <a:lnSpc>
                <a:spcPct val="100000"/>
              </a:lnSpc>
            </a:pPr>
            <a:r>
              <a:rPr lang="ar-EG" sz="5400" b="0" dirty="0"/>
              <a:t>وَإِذَا جَاءُوكُمْ قَالُوا آمَنَّا وَقَدْ دَخَلُوا بِالْكُفْرِ وَهُمْ قَدْ خَرَجُوا بِهِۚ وَاللَّهُ</a:t>
            </a:r>
            <a:br>
              <a:rPr lang="ar-EG" sz="5400" b="0" dirty="0"/>
            </a:br>
            <a:r>
              <a:rPr lang="ar-EG" sz="5400" b="0" dirty="0"/>
              <a:t> أَعْلَمُ بِمَا كَانُوا يَكْتُمُونَ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316FB2-C5E2-7B68-E077-27685DBB04B4}"/>
              </a:ext>
            </a:extLst>
          </p:cNvPr>
          <p:cNvSpPr txBox="1"/>
          <p:nvPr/>
        </p:nvSpPr>
        <p:spPr>
          <a:xfrm>
            <a:off x="2060711" y="422513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come to thee, they say: "We believe": but in fact they enter with a mind against Faith, and they go out with the same but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fully all that they hide.</a:t>
            </a:r>
          </a:p>
        </p:txBody>
      </p:sp>
      <p:sp>
        <p:nvSpPr>
          <p:cNvPr id="7" name="TextBox 6">
            <a:extLst>
              <a:ext uri="{FF2B5EF4-FFF2-40B4-BE49-F238E27FC236}">
                <a16:creationId xmlns:a16="http://schemas.microsoft.com/office/drawing/2014/main" id="{A2CFA17C-1014-A00B-C098-84245099E2CD}"/>
              </a:ext>
            </a:extLst>
          </p:cNvPr>
          <p:cNvSpPr txBox="1"/>
          <p:nvPr/>
        </p:nvSpPr>
        <p:spPr>
          <a:xfrm>
            <a:off x="3169578" y="39173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48266085"/>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8BE771-B1FB-786C-D6E2-2BE588B5BB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82C8A5-9F7C-773A-58A1-84E103971559}"/>
              </a:ext>
            </a:extLst>
          </p:cNvPr>
          <p:cNvSpPr>
            <a:spLocks noGrp="1"/>
          </p:cNvSpPr>
          <p:nvPr>
            <p:ph type="title"/>
          </p:nvPr>
        </p:nvSpPr>
        <p:spPr>
          <a:xfrm>
            <a:off x="1980391" y="1353656"/>
            <a:ext cx="8231214" cy="3450327"/>
          </a:xfrm>
        </p:spPr>
        <p:txBody>
          <a:bodyPr>
            <a:noAutofit/>
          </a:bodyPr>
          <a:lstStyle/>
          <a:p>
            <a:pPr>
              <a:lnSpc>
                <a:spcPct val="100000"/>
              </a:lnSpc>
            </a:pPr>
            <a:r>
              <a:rPr lang="ar-EG" sz="5400" b="0" dirty="0"/>
              <a:t>وَتَرَىٰ كَثِيرًا مِنْهُمْ يُسَارِعُونَ فِي</a:t>
            </a:r>
            <a:br>
              <a:rPr lang="ar-EG" sz="5400" b="0" dirty="0"/>
            </a:br>
            <a:r>
              <a:rPr lang="ar-EG" sz="5400" b="0" dirty="0"/>
              <a:t> الْإِثْمِ وَالْعُدْوَانِ وَأَكْلِهِمُ السُّحْتَۚ لَبِئْسَ مَا كَانُوا يَعْمَلُونَ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05679E-85AE-D891-7D6D-323103B6410D}"/>
              </a:ext>
            </a:extLst>
          </p:cNvPr>
          <p:cNvSpPr txBox="1"/>
          <p:nvPr/>
        </p:nvSpPr>
        <p:spPr>
          <a:xfrm>
            <a:off x="2060710" y="422513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Many of them dost thou see, racing each other in sin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rancour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their eating of things forbidden. Evil indeed are the things that they do</a:t>
            </a:r>
          </a:p>
        </p:txBody>
      </p:sp>
      <p:sp>
        <p:nvSpPr>
          <p:cNvPr id="7" name="TextBox 6">
            <a:extLst>
              <a:ext uri="{FF2B5EF4-FFF2-40B4-BE49-F238E27FC236}">
                <a16:creationId xmlns:a16="http://schemas.microsoft.com/office/drawing/2014/main" id="{0A000870-4DBE-6F7C-BA11-2A404CE811B0}"/>
              </a:ext>
            </a:extLst>
          </p:cNvPr>
          <p:cNvSpPr txBox="1"/>
          <p:nvPr/>
        </p:nvSpPr>
        <p:spPr>
          <a:xfrm>
            <a:off x="3888669" y="39972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00390277"/>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FDCFE-839D-5D9A-138C-F4DE78A1F1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C023C5-F98D-8EF8-4F26-E04BF3D04A3E}"/>
              </a:ext>
            </a:extLst>
          </p:cNvPr>
          <p:cNvSpPr>
            <a:spLocks noGrp="1"/>
          </p:cNvSpPr>
          <p:nvPr>
            <p:ph type="title"/>
          </p:nvPr>
        </p:nvSpPr>
        <p:spPr>
          <a:xfrm>
            <a:off x="1980390" y="1282635"/>
            <a:ext cx="8231214" cy="3450327"/>
          </a:xfrm>
        </p:spPr>
        <p:txBody>
          <a:bodyPr>
            <a:noAutofit/>
          </a:bodyPr>
          <a:lstStyle/>
          <a:p>
            <a:pPr>
              <a:lnSpc>
                <a:spcPct val="100000"/>
              </a:lnSpc>
            </a:pPr>
            <a:r>
              <a:rPr lang="ar-EG" sz="6000" b="0" dirty="0"/>
              <a:t>لَوْلَا يَنْهَاهُمُ الرَّبَّانِيُّونَ وَالْأَحْبَارُ عَنْ قَوْلِهِمُ الْإِثْمَ وَأَكْلِهِمُ السُّحْتَۚ لَبِئْسَ مَا كَانُوا يَصْنَعُونَ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0A684B-B084-72A4-D07F-73D5710A2EE4}"/>
              </a:ext>
            </a:extLst>
          </p:cNvPr>
          <p:cNvSpPr txBox="1"/>
          <p:nvPr/>
        </p:nvSpPr>
        <p:spPr>
          <a:xfrm>
            <a:off x="2060709" y="42961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Why do not the rabbis and the doctors of Law forbid them from their (habit of) uttering sinful words and eating things forbidden? Evil indeed are their works.</a:t>
            </a:r>
          </a:p>
        </p:txBody>
      </p:sp>
      <p:sp>
        <p:nvSpPr>
          <p:cNvPr id="7" name="TextBox 6">
            <a:extLst>
              <a:ext uri="{FF2B5EF4-FFF2-40B4-BE49-F238E27FC236}">
                <a16:creationId xmlns:a16="http://schemas.microsoft.com/office/drawing/2014/main" id="{9DCF96AC-D372-1837-7333-65F4E32AAEE2}"/>
              </a:ext>
            </a:extLst>
          </p:cNvPr>
          <p:cNvSpPr txBox="1"/>
          <p:nvPr/>
        </p:nvSpPr>
        <p:spPr>
          <a:xfrm>
            <a:off x="2841103" y="40712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14865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7185D-DB2D-782E-F14C-18CE74D8A2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D4CF8D-45A6-CA34-623A-49E6FB81984B}"/>
              </a:ext>
            </a:extLst>
          </p:cNvPr>
          <p:cNvSpPr>
            <a:spLocks noGrp="1"/>
          </p:cNvSpPr>
          <p:nvPr>
            <p:ph type="title"/>
          </p:nvPr>
        </p:nvSpPr>
        <p:spPr>
          <a:xfrm>
            <a:off x="1900072" y="1606181"/>
            <a:ext cx="8231214" cy="3450327"/>
          </a:xfrm>
        </p:spPr>
        <p:txBody>
          <a:bodyPr>
            <a:noAutofit/>
          </a:bodyPr>
          <a:lstStyle/>
          <a:p>
            <a:pPr>
              <a:lnSpc>
                <a:spcPct val="100000"/>
              </a:lnSpc>
            </a:pPr>
            <a:r>
              <a:rPr lang="ar-EG" sz="6000" b="0" dirty="0"/>
              <a:t>وَبِكُفْرِهِمْ وَقَوْلِهِمْ عَلَىٰ مَرْيَمَ </a:t>
            </a:r>
            <a:br>
              <a:rPr lang="ar-EG" sz="6000" b="0" dirty="0"/>
            </a:br>
            <a:r>
              <a:rPr lang="ar-EG" sz="6000" b="0" dirty="0"/>
              <a:t>بُهْتَانًا عَظِيمًا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9C7ED4-10D7-EE3A-9D7D-93105CB09682}"/>
              </a:ext>
            </a:extLst>
          </p:cNvPr>
          <p:cNvSpPr txBox="1"/>
          <p:nvPr/>
        </p:nvSpPr>
        <p:spPr>
          <a:xfrm>
            <a:off x="2060711" y="413687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they rejected Faith; that they uttered against Mary </a:t>
            </a:r>
            <a:endParaRPr kumimoji="0" lang="ar-EG"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 grave false charge;</a:t>
            </a:r>
          </a:p>
        </p:txBody>
      </p:sp>
      <p:sp>
        <p:nvSpPr>
          <p:cNvPr id="7" name="TextBox 6">
            <a:extLst>
              <a:ext uri="{FF2B5EF4-FFF2-40B4-BE49-F238E27FC236}">
                <a16:creationId xmlns:a16="http://schemas.microsoft.com/office/drawing/2014/main" id="{A51FEAA1-FB1D-B97C-D683-1F045B98D96B}"/>
              </a:ext>
            </a:extLst>
          </p:cNvPr>
          <p:cNvSpPr txBox="1"/>
          <p:nvPr/>
        </p:nvSpPr>
        <p:spPr>
          <a:xfrm>
            <a:off x="3950815" y="38290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97342510"/>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CC613-E4C7-BFF2-B7CA-07CCDD2B30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88558D-5A19-DCC0-6E90-D7C784DE7FF4}"/>
              </a:ext>
            </a:extLst>
          </p:cNvPr>
          <p:cNvSpPr>
            <a:spLocks noGrp="1"/>
          </p:cNvSpPr>
          <p:nvPr>
            <p:ph type="title"/>
          </p:nvPr>
        </p:nvSpPr>
        <p:spPr>
          <a:xfrm>
            <a:off x="1980389" y="1353656"/>
            <a:ext cx="8231214" cy="3450327"/>
          </a:xfrm>
        </p:spPr>
        <p:txBody>
          <a:bodyPr>
            <a:noAutofit/>
          </a:bodyPr>
          <a:lstStyle/>
          <a:p>
            <a:pPr>
              <a:lnSpc>
                <a:spcPct val="100000"/>
              </a:lnSpc>
            </a:pPr>
            <a:r>
              <a:rPr lang="ar-EG" sz="5400" b="0" dirty="0"/>
              <a:t>وَقَالَتِ الْيَهُودُ يَدُ اللَّهِ مَغْلُولَةٌۚ غُلَّتْ أَيْدِيهِمْ وَلُعِنُوا بِمَا قَالُواۘ بَلْ يَدَاهُ مَبْسُوطَتَانِ يُنْفِقُ كَيْفَ يَشَاءُۚ...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C26F23-CF7E-4F91-9723-B12C03995842}"/>
              </a:ext>
            </a:extLst>
          </p:cNvPr>
          <p:cNvSpPr txBox="1"/>
          <p:nvPr/>
        </p:nvSpPr>
        <p:spPr>
          <a:xfrm>
            <a:off x="2060709" y="429615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Jews say: "Allah's hand is tied up." Be their hands tied up and be they accursed for the (blasphemy) they utter. Nay, both His hands are widely outstretched: He giveth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spendeth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 His bounty) as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Tree>
    <p:extLst>
      <p:ext uri="{BB962C8B-B14F-4D97-AF65-F5344CB8AC3E}">
        <p14:creationId xmlns:p14="http://schemas.microsoft.com/office/powerpoint/2010/main" val="229474268"/>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7E51E-C5C7-9103-4AAC-C560175572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6061FD-7BAC-6285-03E7-F04B14AE093F}"/>
              </a:ext>
            </a:extLst>
          </p:cNvPr>
          <p:cNvSpPr>
            <a:spLocks noGrp="1"/>
          </p:cNvSpPr>
          <p:nvPr>
            <p:ph type="title"/>
          </p:nvPr>
        </p:nvSpPr>
        <p:spPr>
          <a:xfrm>
            <a:off x="1980389" y="1353656"/>
            <a:ext cx="8231214" cy="3450327"/>
          </a:xfrm>
        </p:spPr>
        <p:txBody>
          <a:bodyPr>
            <a:noAutofit/>
          </a:bodyPr>
          <a:lstStyle/>
          <a:p>
            <a:pPr>
              <a:lnSpc>
                <a:spcPct val="100000"/>
              </a:lnSpc>
            </a:pPr>
            <a:r>
              <a:rPr lang="ar-EG" sz="5400" b="0" dirty="0"/>
              <a:t> وَلَيَزِيدَنَّ كَثِيرًا مِنْهُمْ مَا أُنْزِلَ إِلَيْكَ مِنْ رَبِّكَ طُغْيَانًا وَكُفْرًاۚ وَأَلْقَيْنَا بَيْنَهُمُ الْعَدَاوَةَ وَالْبَغْضَاءَ إِلَىٰ يَوْمِ الْقِيَامَةِۚ...</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EA2003-5358-E957-6A69-21016F4D1C4D}"/>
              </a:ext>
            </a:extLst>
          </p:cNvPr>
          <p:cNvSpPr txBox="1"/>
          <p:nvPr/>
        </p:nvSpPr>
        <p:spPr>
          <a:xfrm>
            <a:off x="2060709" y="42961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the revelation that cometh to thee from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increaseth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most of them their obstinate rebellion and blasphemy. Amongst them we have placed enmity and hatred till the Day of Judgment.</a:t>
            </a:r>
          </a:p>
        </p:txBody>
      </p:sp>
    </p:spTree>
    <p:extLst>
      <p:ext uri="{BB962C8B-B14F-4D97-AF65-F5344CB8AC3E}">
        <p14:creationId xmlns:p14="http://schemas.microsoft.com/office/powerpoint/2010/main" val="3057592816"/>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7815-6785-E70E-BD1B-EEAC80E934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038792-7468-6C6E-9345-D0942A9255D2}"/>
              </a:ext>
            </a:extLst>
          </p:cNvPr>
          <p:cNvSpPr>
            <a:spLocks noGrp="1"/>
          </p:cNvSpPr>
          <p:nvPr>
            <p:ph type="title"/>
          </p:nvPr>
        </p:nvSpPr>
        <p:spPr>
          <a:xfrm>
            <a:off x="1980390" y="1398045"/>
            <a:ext cx="8231214" cy="3450327"/>
          </a:xfrm>
        </p:spPr>
        <p:txBody>
          <a:bodyPr>
            <a:noAutofit/>
          </a:bodyPr>
          <a:lstStyle/>
          <a:p>
            <a:pPr>
              <a:lnSpc>
                <a:spcPct val="100000"/>
              </a:lnSpc>
            </a:pPr>
            <a:r>
              <a:rPr lang="ar-EG" sz="6000" b="0" dirty="0"/>
              <a:t>كُلَّمَا أَوْقَدُوا نَارًا لِلْحَرْبِ أَطْفَأَهَا اللَّهُۚ وَيَسْعَوْنَ فِي الْأَرْضِ فَسَادًاۚ وَاللَّهُ لَا يُحِبُّ الْمُفْسِدِينَ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FDFA935-88EA-3158-0066-6933D151EACC}"/>
              </a:ext>
            </a:extLst>
          </p:cNvPr>
          <p:cNvSpPr txBox="1"/>
          <p:nvPr/>
        </p:nvSpPr>
        <p:spPr>
          <a:xfrm>
            <a:off x="2060709" y="44724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Every time they kindle the fire of war, Allah doth extinguish it; but they (ever) strive to do mischief on earth. And Allah loveth not those who do mischief.</a:t>
            </a:r>
          </a:p>
        </p:txBody>
      </p:sp>
      <p:sp>
        <p:nvSpPr>
          <p:cNvPr id="7" name="TextBox 6">
            <a:extLst>
              <a:ext uri="{FF2B5EF4-FFF2-40B4-BE49-F238E27FC236}">
                <a16:creationId xmlns:a16="http://schemas.microsoft.com/office/drawing/2014/main" id="{32DDE7AC-9F79-19F8-672E-7EED432F7D97}"/>
              </a:ext>
            </a:extLst>
          </p:cNvPr>
          <p:cNvSpPr txBox="1"/>
          <p:nvPr/>
        </p:nvSpPr>
        <p:spPr>
          <a:xfrm>
            <a:off x="3844279" y="41647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0871190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72F81-1211-2E83-E5F4-BCB080E5F3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FE6F41-FB2D-5327-EC07-AFB2677B6900}"/>
              </a:ext>
            </a:extLst>
          </p:cNvPr>
          <p:cNvSpPr>
            <a:spLocks noGrp="1"/>
          </p:cNvSpPr>
          <p:nvPr>
            <p:ph type="title"/>
          </p:nvPr>
        </p:nvSpPr>
        <p:spPr>
          <a:xfrm>
            <a:off x="1980390" y="1398045"/>
            <a:ext cx="8231214" cy="3450327"/>
          </a:xfrm>
        </p:spPr>
        <p:txBody>
          <a:bodyPr>
            <a:noAutofit/>
          </a:bodyPr>
          <a:lstStyle/>
          <a:p>
            <a:pPr>
              <a:lnSpc>
                <a:spcPct val="100000"/>
              </a:lnSpc>
            </a:pPr>
            <a:r>
              <a:rPr lang="ar-EG" sz="6000" b="0" dirty="0"/>
              <a:t>وَلَوْ أَنَّ أَهْلَ الْكِتَابِ آمَنُوا وَاتَّقَوْا لَكَفَّرْنَا عَنْهُمْ سَيِّئَاتِهِمْ وَلَأَدْخَلْنَاهُمْ جَنَّاتِ النَّعِيمِ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9D9946A-26A2-8967-E3B0-63063BC468F3}"/>
              </a:ext>
            </a:extLst>
          </p:cNvPr>
          <p:cNvSpPr txBox="1"/>
          <p:nvPr/>
        </p:nvSpPr>
        <p:spPr>
          <a:xfrm>
            <a:off x="2060709" y="44724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only the People of the Book had believed and been righteous, We should indeed have blotted out their iniquities and admitted them to gardens of bliss.</a:t>
            </a:r>
          </a:p>
        </p:txBody>
      </p:sp>
      <p:sp>
        <p:nvSpPr>
          <p:cNvPr id="7" name="TextBox 6">
            <a:extLst>
              <a:ext uri="{FF2B5EF4-FFF2-40B4-BE49-F238E27FC236}">
                <a16:creationId xmlns:a16="http://schemas.microsoft.com/office/drawing/2014/main" id="{AFA3F7AE-33E9-4EC6-1B55-8550D7B89C19}"/>
              </a:ext>
            </a:extLst>
          </p:cNvPr>
          <p:cNvSpPr txBox="1"/>
          <p:nvPr/>
        </p:nvSpPr>
        <p:spPr>
          <a:xfrm>
            <a:off x="4128364" y="42446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76448442"/>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57EB8-3C94-9DB7-4A38-92B3770EBF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6F45F5-FDFB-1A7E-E8E6-FB65E1F50D45}"/>
              </a:ext>
            </a:extLst>
          </p:cNvPr>
          <p:cNvSpPr>
            <a:spLocks noGrp="1"/>
          </p:cNvSpPr>
          <p:nvPr>
            <p:ph type="title"/>
          </p:nvPr>
        </p:nvSpPr>
        <p:spPr>
          <a:xfrm>
            <a:off x="1980389" y="1273757"/>
            <a:ext cx="8231214" cy="3450327"/>
          </a:xfrm>
        </p:spPr>
        <p:txBody>
          <a:bodyPr>
            <a:noAutofit/>
          </a:bodyPr>
          <a:lstStyle/>
          <a:p>
            <a:pPr>
              <a:lnSpc>
                <a:spcPct val="100000"/>
              </a:lnSpc>
            </a:pPr>
            <a:r>
              <a:rPr lang="ar-EG" sz="4800" b="0" dirty="0"/>
              <a:t>وَلَوْ أَنَّهُمْ أَقَامُوا التَّوْرَاةَ وَالْإِنْجِيلَ وَمَا</a:t>
            </a:r>
            <a:br>
              <a:rPr lang="ar-EG" sz="4800" b="0" dirty="0"/>
            </a:br>
            <a:r>
              <a:rPr lang="ar-EG" sz="4800" b="0" dirty="0"/>
              <a:t> أُنْزِلَ إِلَيْهِمْ مِنْ رَبِّهِمْ لَأَكَلُوا مِنْ فَوْقِهِمْ وَمِنْ تَحْتِ أَرْجُلِهِمْۚ مِنْهُمْ أُمَّةٌ مُقْتَصِدَةٌۖ وَكَثِيرٌ</a:t>
            </a:r>
            <a:br>
              <a:rPr lang="ar-EG" sz="4800" b="0" dirty="0"/>
            </a:br>
            <a:r>
              <a:rPr lang="ar-EG" sz="4800" b="0" dirty="0"/>
              <a:t> مِنْهُمْ سَاءَ مَا يَعْمَلُونَ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D3D7A7-78A2-1AAE-6FD5-075B698F14F5}"/>
              </a:ext>
            </a:extLst>
          </p:cNvPr>
          <p:cNvSpPr txBox="1"/>
          <p:nvPr/>
        </p:nvSpPr>
        <p:spPr>
          <a:xfrm>
            <a:off x="2060708" y="436111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only they had stood fast by the Law, the Gospel, and all the revelation that was sent to them from their Lord, they would have enjoyed happiness from every side. There is from among them a party on the right course: but many of them follow a course that is evil.</a:t>
            </a:r>
          </a:p>
        </p:txBody>
      </p:sp>
      <p:sp>
        <p:nvSpPr>
          <p:cNvPr id="7" name="TextBox 6">
            <a:extLst>
              <a:ext uri="{FF2B5EF4-FFF2-40B4-BE49-F238E27FC236}">
                <a16:creationId xmlns:a16="http://schemas.microsoft.com/office/drawing/2014/main" id="{26B03F6E-78E7-4C41-4656-536B135B4280}"/>
              </a:ext>
            </a:extLst>
          </p:cNvPr>
          <p:cNvSpPr txBox="1"/>
          <p:nvPr/>
        </p:nvSpPr>
        <p:spPr>
          <a:xfrm>
            <a:off x="3613459" y="41717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6227018"/>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EC2364-A22C-362E-A693-FCDF8FFE48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18C505-244D-F96B-7F2B-61FC5621ADF3}"/>
              </a:ext>
            </a:extLst>
          </p:cNvPr>
          <p:cNvSpPr>
            <a:spLocks noGrp="1"/>
          </p:cNvSpPr>
          <p:nvPr>
            <p:ph type="title"/>
          </p:nvPr>
        </p:nvSpPr>
        <p:spPr>
          <a:xfrm>
            <a:off x="1980389" y="1273757"/>
            <a:ext cx="8231214" cy="3450327"/>
          </a:xfrm>
        </p:spPr>
        <p:txBody>
          <a:bodyPr>
            <a:noAutofit/>
          </a:bodyPr>
          <a:lstStyle/>
          <a:p>
            <a:pPr>
              <a:lnSpc>
                <a:spcPct val="100000"/>
              </a:lnSpc>
            </a:pPr>
            <a:r>
              <a:rPr lang="ar-EG" sz="4800" b="0" dirty="0"/>
              <a:t>يَا أَيُّهَا الرَّسُولُ بَلِّغْ مَا أُنْزِلَ إِلَيْكَ مِنْ رَبِّكَۖ وَإِنْ لَمْ تَفْعَلْ فَمَا بَلَّغْتَ رِسَالَتَهُۚ وَاللَّهُ يَعْصِمُكَ مِنَ النَّاسِۗ إِنَّ اللَّهَ لَا يَهْدِي الْقَوْمَ الْكَافِرِينَ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453580B-D2AC-5ECC-BD27-79F00EA6D36B}"/>
              </a:ext>
            </a:extLst>
          </p:cNvPr>
          <p:cNvSpPr txBox="1"/>
          <p:nvPr/>
        </p:nvSpPr>
        <p:spPr>
          <a:xfrm>
            <a:off x="2060708" y="406236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Messenger! proclaim the (message) which hath been sent to thee from thy Lord. If thou didst not, thou wouldst not have fulfilled and proclaimed His mission. And Allah will defend thee from men (who mean mischief). For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guideth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those who reject Faith.</a:t>
            </a:r>
          </a:p>
        </p:txBody>
      </p:sp>
      <p:sp>
        <p:nvSpPr>
          <p:cNvPr id="7" name="TextBox 6">
            <a:extLst>
              <a:ext uri="{FF2B5EF4-FFF2-40B4-BE49-F238E27FC236}">
                <a16:creationId xmlns:a16="http://schemas.microsoft.com/office/drawing/2014/main" id="{854638B0-9F78-B5F0-9CAA-6483BFA9CB2D}"/>
              </a:ext>
            </a:extLst>
          </p:cNvPr>
          <p:cNvSpPr txBox="1"/>
          <p:nvPr/>
        </p:nvSpPr>
        <p:spPr>
          <a:xfrm>
            <a:off x="1837925" y="38521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55671233"/>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3FA5B-A921-0340-7DED-CC957E24A1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D66D9B-0FD6-13E2-7F38-5C1099D109E3}"/>
              </a:ext>
            </a:extLst>
          </p:cNvPr>
          <p:cNvSpPr>
            <a:spLocks noGrp="1"/>
          </p:cNvSpPr>
          <p:nvPr>
            <p:ph type="title"/>
          </p:nvPr>
        </p:nvSpPr>
        <p:spPr>
          <a:xfrm>
            <a:off x="1980388" y="1070472"/>
            <a:ext cx="8231214" cy="3450327"/>
          </a:xfrm>
        </p:spPr>
        <p:txBody>
          <a:bodyPr>
            <a:noAutofit/>
          </a:bodyPr>
          <a:lstStyle/>
          <a:p>
            <a:pPr>
              <a:lnSpc>
                <a:spcPct val="100000"/>
              </a:lnSpc>
            </a:pPr>
            <a:r>
              <a:rPr lang="ar-EG" b="0" dirty="0"/>
              <a:t>قُلْ يَا أَهْلَ الْكِتَابِ لَسْتُمْ عَلَىٰ شَيْءٍ حَتَّىٰ تُقِيمُوا التَّوْرَاةَ وَالْإِنْجِيلَ وَمَا أُنْزِلَ إِلَيْكُمْ مِنْ رَبِّكُمْۗ وَلَيَزِيدَنَّ كَثِيرًا مِنْهُمْ مَا أُنْزِلَ إِلَيْكَ مِنْ رَبِّكَ طُغْيَانًا وَكُفْرًاۖ فَلَا تَأْسَ عَلَى الْقَوْمِ الْكَافِرِينَ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850243-B13B-6F14-28BF-7E717117ABFD}"/>
              </a:ext>
            </a:extLst>
          </p:cNvPr>
          <p:cNvSpPr txBox="1"/>
          <p:nvPr/>
        </p:nvSpPr>
        <p:spPr>
          <a:xfrm>
            <a:off x="2060707" y="415631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"O People of the Book! ye have no ground to stand upon unless ye stand fast by the Law, the Gospel, and all the revelation that has come to you from your Lord." It is the revelation that cometh to thee from thy Lord,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increaseth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most of them their obstinate rebellion and blasphemy. But sorrow thou not over (these) people without Faith.</a:t>
            </a:r>
          </a:p>
        </p:txBody>
      </p:sp>
      <p:sp>
        <p:nvSpPr>
          <p:cNvPr id="7" name="TextBox 6">
            <a:extLst>
              <a:ext uri="{FF2B5EF4-FFF2-40B4-BE49-F238E27FC236}">
                <a16:creationId xmlns:a16="http://schemas.microsoft.com/office/drawing/2014/main" id="{D2902D8A-8DBE-433A-BADC-8C7735F1C032}"/>
              </a:ext>
            </a:extLst>
          </p:cNvPr>
          <p:cNvSpPr txBox="1"/>
          <p:nvPr/>
        </p:nvSpPr>
        <p:spPr>
          <a:xfrm>
            <a:off x="1980387" y="38485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8011878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01CA9-A30D-6455-AA05-354D2D6327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BCEE19-B778-1454-84EF-F7C080BEE3EC}"/>
              </a:ext>
            </a:extLst>
          </p:cNvPr>
          <p:cNvSpPr>
            <a:spLocks noGrp="1"/>
          </p:cNvSpPr>
          <p:nvPr>
            <p:ph type="title"/>
          </p:nvPr>
        </p:nvSpPr>
        <p:spPr>
          <a:xfrm>
            <a:off x="1980399" y="1212516"/>
            <a:ext cx="8231214" cy="3450327"/>
          </a:xfrm>
        </p:spPr>
        <p:txBody>
          <a:bodyPr>
            <a:noAutofit/>
          </a:bodyPr>
          <a:lstStyle/>
          <a:p>
            <a:pPr>
              <a:lnSpc>
                <a:spcPct val="100000"/>
              </a:lnSpc>
            </a:pPr>
            <a:r>
              <a:rPr lang="ar-EG" sz="5000" b="0" dirty="0"/>
              <a:t>إِنَّ الَّذِينَ آمَنُوا وَالَّذِينَ هَادُوا وَالصَّابِئُونَ وَالنَّصَارَىٰ مَنْ آمَنَ بِاللَّهِ وَالْيَوْمِ الْآخِرِ وَعَمِلَ صَالِحًا فَلَا خَوْفٌ عَلَيْهِمْ وَلَا هُمْ يَحْزَنُونَ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3EBBDA2-6BB6-A199-FFF9-28FCCDB2458C}"/>
              </a:ext>
            </a:extLst>
          </p:cNvPr>
          <p:cNvSpPr txBox="1"/>
          <p:nvPr/>
        </p:nvSpPr>
        <p:spPr>
          <a:xfrm>
            <a:off x="2060712" y="441082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believe (in the Qur'an), those who follow the Jewish (scriptures), and 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Sabians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the Christians,- any who believe in Allah and the Last Day, and work righteousness,- on them shall be no fear, nor shall they grieve.</a:t>
            </a:r>
          </a:p>
        </p:txBody>
      </p:sp>
      <p:sp>
        <p:nvSpPr>
          <p:cNvPr id="7" name="TextBox 6">
            <a:extLst>
              <a:ext uri="{FF2B5EF4-FFF2-40B4-BE49-F238E27FC236}">
                <a16:creationId xmlns:a16="http://schemas.microsoft.com/office/drawing/2014/main" id="{A6DF8828-FBF7-F0FC-4547-A655CC149EED}"/>
              </a:ext>
            </a:extLst>
          </p:cNvPr>
          <p:cNvSpPr txBox="1"/>
          <p:nvPr/>
        </p:nvSpPr>
        <p:spPr>
          <a:xfrm>
            <a:off x="4776853" y="41770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74977898"/>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8C80D-CD45-6475-BF9E-4C45775BB6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D8144B-77F3-727D-92C1-BC61812B39C5}"/>
              </a:ext>
            </a:extLst>
          </p:cNvPr>
          <p:cNvSpPr>
            <a:spLocks noGrp="1"/>
          </p:cNvSpPr>
          <p:nvPr>
            <p:ph type="title"/>
          </p:nvPr>
        </p:nvSpPr>
        <p:spPr>
          <a:xfrm>
            <a:off x="1980399" y="1212516"/>
            <a:ext cx="8231214" cy="3450327"/>
          </a:xfrm>
        </p:spPr>
        <p:txBody>
          <a:bodyPr>
            <a:noAutofit/>
          </a:bodyPr>
          <a:lstStyle/>
          <a:p>
            <a:pPr>
              <a:lnSpc>
                <a:spcPct val="100000"/>
              </a:lnSpc>
            </a:pPr>
            <a:r>
              <a:rPr lang="ar-EG" sz="5000" b="0" dirty="0"/>
              <a:t>لَقَدْ أَخَذْنَا مِيثَاقَ بَنِي إِسْرَائِيلَ وَأَرْسَلْنَا إِلَيْهِمْ رُسُلًاۖ كُلَّمَا جَاءَهُمْ رَسُولٌ بِمَا لَا تَهْوَىٰ أَنْفُسُهُمْ فَرِيقًا كَذَّبُوا وَفَرِيقًا يَقْتُلُونَ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253D51-29C2-BF46-0B61-E4CCE368C2C0}"/>
              </a:ext>
            </a:extLst>
          </p:cNvPr>
          <p:cNvSpPr txBox="1"/>
          <p:nvPr/>
        </p:nvSpPr>
        <p:spPr>
          <a:xfrm>
            <a:off x="2060712" y="406459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took the covenant of the Children of Israel and sent them messengers, every time, there came to them a messenger with what they themselves desired not - some (of these) they called impostors, and some they (go so far as to) slay.</a:t>
            </a:r>
          </a:p>
        </p:txBody>
      </p:sp>
      <p:sp>
        <p:nvSpPr>
          <p:cNvPr id="7" name="TextBox 6">
            <a:extLst>
              <a:ext uri="{FF2B5EF4-FFF2-40B4-BE49-F238E27FC236}">
                <a16:creationId xmlns:a16="http://schemas.microsoft.com/office/drawing/2014/main" id="{70EFC3D9-DC63-783E-AA21-0EBBF6997CB0}"/>
              </a:ext>
            </a:extLst>
          </p:cNvPr>
          <p:cNvSpPr txBox="1"/>
          <p:nvPr/>
        </p:nvSpPr>
        <p:spPr>
          <a:xfrm>
            <a:off x="1718543" y="37568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6053064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45606-7448-BBD5-9473-2237AE9A7B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FD42CD-A81C-F924-1B03-DAF5CA3A1C2C}"/>
              </a:ext>
            </a:extLst>
          </p:cNvPr>
          <p:cNvSpPr>
            <a:spLocks noGrp="1"/>
          </p:cNvSpPr>
          <p:nvPr>
            <p:ph type="title"/>
          </p:nvPr>
        </p:nvSpPr>
        <p:spPr>
          <a:xfrm>
            <a:off x="1980399" y="1212516"/>
            <a:ext cx="8231214" cy="3450327"/>
          </a:xfrm>
        </p:spPr>
        <p:txBody>
          <a:bodyPr>
            <a:noAutofit/>
          </a:bodyPr>
          <a:lstStyle/>
          <a:p>
            <a:pPr>
              <a:lnSpc>
                <a:spcPct val="100000"/>
              </a:lnSpc>
            </a:pPr>
            <a:r>
              <a:rPr lang="ar-EG" sz="5000" b="0" dirty="0"/>
              <a:t>وَحَسِبُوا أَلَّا تَكُونَ فِتْنَةٌ فَعَمُوا وَصَمُّوا ثُمَّ تَابَ اللَّهُ عَلَيْهِمْ ثُمَّ عَمُوا وَصَمُّوا كَثِيرٌ مِنْهُمْۚ وَاللَّهُ بَصِيرٌ بِمَا يَعْمَلُونَ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B51D7F5-967E-CB5B-188F-42823C590992}"/>
              </a:ext>
            </a:extLst>
          </p:cNvPr>
          <p:cNvSpPr txBox="1"/>
          <p:nvPr/>
        </p:nvSpPr>
        <p:spPr>
          <a:xfrm>
            <a:off x="2060712" y="406459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thought there would be no trial (or punishment); so they became blind and deaf; yet Allah (in mercy) turned to them; yet again many of them became blind and deaf. But Allah sees well all that they do.</a:t>
            </a:r>
          </a:p>
        </p:txBody>
      </p:sp>
      <p:sp>
        <p:nvSpPr>
          <p:cNvPr id="7" name="TextBox 6">
            <a:extLst>
              <a:ext uri="{FF2B5EF4-FFF2-40B4-BE49-F238E27FC236}">
                <a16:creationId xmlns:a16="http://schemas.microsoft.com/office/drawing/2014/main" id="{3A3F7518-116D-7EAA-06E1-E8428EA46126}"/>
              </a:ext>
            </a:extLst>
          </p:cNvPr>
          <p:cNvSpPr txBox="1"/>
          <p:nvPr/>
        </p:nvSpPr>
        <p:spPr>
          <a:xfrm>
            <a:off x="3343157" y="37923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70081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AC12A-3771-5386-013B-83D5216A17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EAA8F6-9625-623A-08D7-995A97030FA5}"/>
              </a:ext>
            </a:extLst>
          </p:cNvPr>
          <p:cNvSpPr>
            <a:spLocks noGrp="1"/>
          </p:cNvSpPr>
          <p:nvPr>
            <p:ph type="title"/>
          </p:nvPr>
        </p:nvSpPr>
        <p:spPr>
          <a:xfrm>
            <a:off x="1900072" y="1089909"/>
            <a:ext cx="8231214" cy="3450327"/>
          </a:xfrm>
        </p:spPr>
        <p:txBody>
          <a:bodyPr>
            <a:noAutofit/>
          </a:bodyPr>
          <a:lstStyle/>
          <a:p>
            <a:pPr>
              <a:lnSpc>
                <a:spcPct val="100000"/>
              </a:lnSpc>
            </a:pPr>
            <a:r>
              <a:rPr lang="ar-EG" sz="5000" b="0" dirty="0"/>
              <a:t>وَقَوْلِهِمْ إِنَّا قَتَلْنَا الْمَسِيحَ عِيسَى ابْنَ </a:t>
            </a:r>
            <a:br>
              <a:rPr lang="ar-EG" sz="5000" b="0" dirty="0"/>
            </a:br>
            <a:r>
              <a:rPr lang="ar-EG" sz="5000" b="0" dirty="0"/>
              <a:t>مَرْيَمَ رَسُولَ اللَّهِ وَمَا قَتَلُوهُ وَمَا صَلَبُوهُ وَلَٰكِنْ شُبِّهَ لَهُمْۚ وَإِنَّ الَّذِينَ اخْتَلَفُوا</a:t>
            </a:r>
            <a:br>
              <a:rPr lang="ar-EG" sz="5000" b="0" dirty="0"/>
            </a:br>
            <a:r>
              <a:rPr lang="ar-EG" sz="5000" b="0" dirty="0"/>
              <a:t> فِيهِ لَفِي شَكٍّ مِنْهُۚ...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1600DBC-AF77-C61F-73AE-5B795736367C}"/>
              </a:ext>
            </a:extLst>
          </p:cNvPr>
          <p:cNvSpPr txBox="1"/>
          <p:nvPr/>
        </p:nvSpPr>
        <p:spPr>
          <a:xfrm>
            <a:off x="2060711" y="416338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they said (in boast), "We killed Christ Jesus the son of Mary, the Messenger of Allah";- but they killed him not, nor crucified him, but so it was made to appear to them, and those who differ therein are full of doubts</a:t>
            </a:r>
          </a:p>
        </p:txBody>
      </p:sp>
    </p:spTree>
    <p:extLst>
      <p:ext uri="{BB962C8B-B14F-4D97-AF65-F5344CB8AC3E}">
        <p14:creationId xmlns:p14="http://schemas.microsoft.com/office/powerpoint/2010/main" val="4120313084"/>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B926F-A324-C2F3-5EF5-55A5177431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8278D2-CF4F-AC7E-246D-BF7B96750A5C}"/>
              </a:ext>
            </a:extLst>
          </p:cNvPr>
          <p:cNvSpPr>
            <a:spLocks noGrp="1"/>
          </p:cNvSpPr>
          <p:nvPr>
            <p:ph type="title"/>
          </p:nvPr>
        </p:nvSpPr>
        <p:spPr>
          <a:xfrm>
            <a:off x="1980392" y="1068240"/>
            <a:ext cx="8231214" cy="3450327"/>
          </a:xfrm>
        </p:spPr>
        <p:txBody>
          <a:bodyPr>
            <a:noAutofit/>
          </a:bodyPr>
          <a:lstStyle/>
          <a:p>
            <a:pPr>
              <a:lnSpc>
                <a:spcPct val="100000"/>
              </a:lnSpc>
            </a:pPr>
            <a:r>
              <a:rPr lang="ar-EG" b="0" dirty="0"/>
              <a:t>لَقَدْ كَفَرَ الَّذِينَ قَالُوا إِنَّ اللَّهَ هُوَ الْمَسِيحُ ابْنُ مَرْيَمَۖ وَقَالَ الْمَسِيحُ يَا بَنِي إِسْرَائِيلَ اعْبُدُوا اللَّهَ رَبِّي وَرَبَّكُمْۖ إِنَّهُ مَنْ يُشْرِكْ بِاللَّهِ فَقَدْ حَرَّمَ اللَّهُ عَلَيْهِ الْجَنَّةَ وَمَأْوَاهُ النَّارُۖ وَمَا لِلظَّالِمِينَ مِنْ أَنْصَارٍ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1A09713-EA7B-91A4-9B98-27D139D81452}"/>
              </a:ext>
            </a:extLst>
          </p:cNvPr>
          <p:cNvSpPr txBox="1"/>
          <p:nvPr/>
        </p:nvSpPr>
        <p:spPr>
          <a:xfrm>
            <a:off x="2060711" y="4144496"/>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do blaspheme who say: "Allah is Christ the son of Mary." But said Christ: "O Children of Israel! worship Allah, my Lord and your Lord." Whoever joins other gods with Allah,- Allah will forbid him the garden, and the Fire will be his abode. There will for the wrong-doers be no one to help.</a:t>
            </a:r>
          </a:p>
        </p:txBody>
      </p:sp>
      <p:sp>
        <p:nvSpPr>
          <p:cNvPr id="7" name="TextBox 6">
            <a:extLst>
              <a:ext uri="{FF2B5EF4-FFF2-40B4-BE49-F238E27FC236}">
                <a16:creationId xmlns:a16="http://schemas.microsoft.com/office/drawing/2014/main" id="{02E39CBE-5DAA-AD97-B82E-BB09461484A2}"/>
              </a:ext>
            </a:extLst>
          </p:cNvPr>
          <p:cNvSpPr txBox="1"/>
          <p:nvPr/>
        </p:nvSpPr>
        <p:spPr>
          <a:xfrm>
            <a:off x="1904974" y="38367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09189724"/>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1751B-6221-ED52-9D8A-4D5214F2D5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52691D-B7CB-255A-C188-72FEE0C02E7F}"/>
              </a:ext>
            </a:extLst>
          </p:cNvPr>
          <p:cNvSpPr>
            <a:spLocks noGrp="1"/>
          </p:cNvSpPr>
          <p:nvPr>
            <p:ph type="title"/>
          </p:nvPr>
        </p:nvSpPr>
        <p:spPr>
          <a:xfrm>
            <a:off x="1980390" y="1219161"/>
            <a:ext cx="8231214" cy="3450327"/>
          </a:xfrm>
        </p:spPr>
        <p:txBody>
          <a:bodyPr>
            <a:noAutofit/>
          </a:bodyPr>
          <a:lstStyle/>
          <a:p>
            <a:pPr>
              <a:lnSpc>
                <a:spcPct val="100000"/>
              </a:lnSpc>
            </a:pPr>
            <a:r>
              <a:rPr lang="ar-EG" sz="5200" b="0" dirty="0"/>
              <a:t>لَقَدْ كَفَرَ الَّذِينَ قَالُوا إِنَّ اللَّهَ ثَالِثُ ثَلَاثَةٍۘ وَمَا مِنْ إِلَٰهٍ إِلَّا إِلَٰهٌ وَاحِدٌۚ وَإِنْ لَمْ يَنْتَهُوا عَمَّا يَقُولُونَ لَيَمَسَّنَّ الَّذِينَ كَفَرُوا مِنْهُمْ عَذَابٌ أَلِيمٌ </a:t>
            </a:r>
            <a:endParaRPr lang="ar-EG" sz="5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347542-AF9A-F8AA-0230-3AE08B0781FC}"/>
              </a:ext>
            </a:extLst>
          </p:cNvPr>
          <p:cNvSpPr txBox="1"/>
          <p:nvPr/>
        </p:nvSpPr>
        <p:spPr>
          <a:xfrm>
            <a:off x="2060709" y="445744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do blaspheme who say: Allah is one of three in a Trinity: for there is no god except One Allah. If they desist not from their word (of blasphemy), verily a grievous penalty will befall the blasphemers among them.</a:t>
            </a:r>
          </a:p>
        </p:txBody>
      </p:sp>
      <p:sp>
        <p:nvSpPr>
          <p:cNvPr id="7" name="TextBox 6">
            <a:extLst>
              <a:ext uri="{FF2B5EF4-FFF2-40B4-BE49-F238E27FC236}">
                <a16:creationId xmlns:a16="http://schemas.microsoft.com/office/drawing/2014/main" id="{9D8C78B3-81AF-1B5E-DEDF-C91DA00D49DB}"/>
              </a:ext>
            </a:extLst>
          </p:cNvPr>
          <p:cNvSpPr txBox="1"/>
          <p:nvPr/>
        </p:nvSpPr>
        <p:spPr>
          <a:xfrm>
            <a:off x="4550519" y="42236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31296897"/>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6C66D-936F-1C8E-C697-E9D3558E8D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00073A-0F31-57A1-6457-4B7D68753A25}"/>
              </a:ext>
            </a:extLst>
          </p:cNvPr>
          <p:cNvSpPr>
            <a:spLocks noGrp="1"/>
          </p:cNvSpPr>
          <p:nvPr>
            <p:ph type="title"/>
          </p:nvPr>
        </p:nvSpPr>
        <p:spPr>
          <a:xfrm>
            <a:off x="1980389" y="1485491"/>
            <a:ext cx="8231214" cy="3450327"/>
          </a:xfrm>
        </p:spPr>
        <p:txBody>
          <a:bodyPr>
            <a:noAutofit/>
          </a:bodyPr>
          <a:lstStyle/>
          <a:p>
            <a:pPr>
              <a:lnSpc>
                <a:spcPct val="100000"/>
              </a:lnSpc>
            </a:pPr>
            <a:r>
              <a:rPr lang="ar-EG" sz="6000" b="0" dirty="0"/>
              <a:t>أَفَلَا يَتُوبُونَ إِلَى اللَّهِ وَيَسْتَغْفِرُونَهُۚ وَاللَّهُ غَفُورٌ 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E55FFF2-7379-48CE-E6D8-800043175B10}"/>
              </a:ext>
            </a:extLst>
          </p:cNvPr>
          <p:cNvSpPr txBox="1"/>
          <p:nvPr/>
        </p:nvSpPr>
        <p:spPr>
          <a:xfrm>
            <a:off x="2060708" y="417749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Why turn they not to Allah, and seek His forgiveness? For Allah is Oft-forgiving, Most Merciful.</a:t>
            </a:r>
          </a:p>
        </p:txBody>
      </p:sp>
      <p:sp>
        <p:nvSpPr>
          <p:cNvPr id="7" name="TextBox 6">
            <a:extLst>
              <a:ext uri="{FF2B5EF4-FFF2-40B4-BE49-F238E27FC236}">
                <a16:creationId xmlns:a16="http://schemas.microsoft.com/office/drawing/2014/main" id="{EC8175C4-F713-0EDC-5603-9622B2A3CDFC}"/>
              </a:ext>
            </a:extLst>
          </p:cNvPr>
          <p:cNvSpPr txBox="1"/>
          <p:nvPr/>
        </p:nvSpPr>
        <p:spPr>
          <a:xfrm>
            <a:off x="3600608" y="38697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13570858"/>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7DD653-A3ED-E709-7DE5-27080DADC8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BE4070-B5BF-9F79-8B6B-6B7AEBB06CC0}"/>
              </a:ext>
            </a:extLst>
          </p:cNvPr>
          <p:cNvSpPr>
            <a:spLocks noGrp="1"/>
          </p:cNvSpPr>
          <p:nvPr>
            <p:ph type="title"/>
          </p:nvPr>
        </p:nvSpPr>
        <p:spPr>
          <a:xfrm>
            <a:off x="1980388" y="1174771"/>
            <a:ext cx="8231214" cy="3450327"/>
          </a:xfrm>
        </p:spPr>
        <p:txBody>
          <a:bodyPr>
            <a:noAutofit/>
          </a:bodyPr>
          <a:lstStyle/>
          <a:p>
            <a:pPr>
              <a:lnSpc>
                <a:spcPct val="100000"/>
              </a:lnSpc>
            </a:pPr>
            <a:r>
              <a:rPr lang="ar-EG" sz="4800" b="0" dirty="0"/>
              <a:t>مَا الْمَسِيحُ ابْنُ مَرْيَمَ  إِلَّا رَسُولٌ قَدْ خَلَتْ </a:t>
            </a:r>
            <a:br>
              <a:rPr lang="ar-EG" sz="4800" b="0" dirty="0"/>
            </a:br>
            <a:r>
              <a:rPr lang="ar-EG" sz="4800" b="0" dirty="0"/>
              <a:t>مِنْ قَبْلِهِ الرُّسُلُ وَأُمُّهُ صِدِّيقَةٌۖ  كَانَا يَأْكُلَانِ الطَّعَامَۗ انْظُرْ كَيْفَ نُبَيِّنُ لَهُمُ الْآيَاتِ ثُمَّ</a:t>
            </a:r>
            <a:br>
              <a:rPr lang="ar-EG" sz="4800" b="0" dirty="0"/>
            </a:br>
            <a:r>
              <a:rPr lang="ar-EG" sz="4800" b="0" dirty="0"/>
              <a:t> انْظُرْ أَنَّىٰ يُؤْفَكُونَ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2E55C9-64B3-30C8-252D-4F28D31ACD33}"/>
              </a:ext>
            </a:extLst>
          </p:cNvPr>
          <p:cNvSpPr txBox="1"/>
          <p:nvPr/>
        </p:nvSpPr>
        <p:spPr>
          <a:xfrm>
            <a:off x="2060707" y="433432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Christ the son of Mary was no more than a messenger; many were the messengers that passed away before him. His mother was a woman of truth. They had both to eat their (daily) food. See how Allah doth make His signs clear to them; yet see in what ways they are deluded away from the truth!</a:t>
            </a:r>
          </a:p>
        </p:txBody>
      </p:sp>
      <p:sp>
        <p:nvSpPr>
          <p:cNvPr id="7" name="TextBox 6">
            <a:extLst>
              <a:ext uri="{FF2B5EF4-FFF2-40B4-BE49-F238E27FC236}">
                <a16:creationId xmlns:a16="http://schemas.microsoft.com/office/drawing/2014/main" id="{B53482DA-3B85-3315-28C4-65ECB93EDEDA}"/>
              </a:ext>
            </a:extLst>
          </p:cNvPr>
          <p:cNvSpPr txBox="1"/>
          <p:nvPr/>
        </p:nvSpPr>
        <p:spPr>
          <a:xfrm>
            <a:off x="3813672" y="41005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71732358"/>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82B74-7FD6-1596-725E-E65690EE6A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10A641-4ACE-59AF-F2D0-060C5DD577CB}"/>
              </a:ext>
            </a:extLst>
          </p:cNvPr>
          <p:cNvSpPr>
            <a:spLocks noGrp="1"/>
          </p:cNvSpPr>
          <p:nvPr>
            <p:ph type="title"/>
          </p:nvPr>
        </p:nvSpPr>
        <p:spPr>
          <a:xfrm>
            <a:off x="1980387" y="1508017"/>
            <a:ext cx="8231214" cy="3450327"/>
          </a:xfrm>
        </p:spPr>
        <p:txBody>
          <a:bodyPr>
            <a:noAutofit/>
          </a:bodyPr>
          <a:lstStyle/>
          <a:p>
            <a:pPr>
              <a:lnSpc>
                <a:spcPct val="100000"/>
              </a:lnSpc>
            </a:pPr>
            <a:r>
              <a:rPr lang="ar-EG" sz="5400" b="0" dirty="0"/>
              <a:t>قُلْ أَتَعْبُدُونَ مِنْ دُونِ اللَّهِ مَا لَا يَمْلِكُ لَكُمْ ضَرًّا وَلَا نَفْعًاۚ وَاللَّهُ هُوَ السَّمِيعُ الْعَلِيمُ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7B3298-4550-36C7-C614-707D68199F46}"/>
              </a:ext>
            </a:extLst>
          </p:cNvPr>
          <p:cNvSpPr txBox="1"/>
          <p:nvPr/>
        </p:nvSpPr>
        <p:spPr>
          <a:xfrm>
            <a:off x="2060706" y="410053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"Will ye worship, besides Allah, something which hath no power either to harm or benefit you? But Allah,- He it is that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7" name="TextBox 6">
            <a:extLst>
              <a:ext uri="{FF2B5EF4-FFF2-40B4-BE49-F238E27FC236}">
                <a16:creationId xmlns:a16="http://schemas.microsoft.com/office/drawing/2014/main" id="{7B35881A-914E-CA5E-D0DF-35D629C11D8E}"/>
              </a:ext>
            </a:extLst>
          </p:cNvPr>
          <p:cNvSpPr txBox="1"/>
          <p:nvPr/>
        </p:nvSpPr>
        <p:spPr>
          <a:xfrm>
            <a:off x="1798440" y="37887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5953905"/>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E29E6-B0A2-73AC-99E2-E2C0D595AA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2A3F75-A50C-34BD-BD3E-9244F18047F6}"/>
              </a:ext>
            </a:extLst>
          </p:cNvPr>
          <p:cNvSpPr>
            <a:spLocks noGrp="1"/>
          </p:cNvSpPr>
          <p:nvPr>
            <p:ph type="title"/>
          </p:nvPr>
        </p:nvSpPr>
        <p:spPr>
          <a:xfrm>
            <a:off x="1980386" y="1311924"/>
            <a:ext cx="8231214" cy="3450327"/>
          </a:xfrm>
        </p:spPr>
        <p:txBody>
          <a:bodyPr>
            <a:noAutofit/>
          </a:bodyPr>
          <a:lstStyle/>
          <a:p>
            <a:pPr>
              <a:lnSpc>
                <a:spcPct val="100000"/>
              </a:lnSpc>
            </a:pPr>
            <a:r>
              <a:rPr lang="ar-EG" sz="4800" b="0" dirty="0"/>
              <a:t>قُلْ يَا أَهْلَ الْكِتَابِ لَا تَغْلُوا فِي دِينِكُمْ غَيْرَ الْحَقِّ وَلَا تَتَّبِعُوا أَهْوَاءَ قَوْمٍ قَدْ ضَلُّوا مِنْ قَبْلُ وَأَضَلُّوا كَثِيرًا وَضَلُّوا عَنْ سَوَاءِ السَّبِيلِ</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FCE0A7-D1D0-5B8A-D2C8-4FAC24BB9617}"/>
              </a:ext>
            </a:extLst>
          </p:cNvPr>
          <p:cNvSpPr txBox="1"/>
          <p:nvPr/>
        </p:nvSpPr>
        <p:spPr>
          <a:xfrm>
            <a:off x="2060706" y="410053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"O people of the Book! exceed not in your religion the bounds (of what is proper), trespassing beyond the truth, nor follow the vain desires of people who went wrong in times gone by,- who misled many, and strayed (themselves) from the even way.</a:t>
            </a:r>
          </a:p>
        </p:txBody>
      </p:sp>
      <p:sp>
        <p:nvSpPr>
          <p:cNvPr id="7" name="TextBox 6">
            <a:extLst>
              <a:ext uri="{FF2B5EF4-FFF2-40B4-BE49-F238E27FC236}">
                <a16:creationId xmlns:a16="http://schemas.microsoft.com/office/drawing/2014/main" id="{9B80AADD-58FF-6D7F-DFEC-5189E39784D7}"/>
              </a:ext>
            </a:extLst>
          </p:cNvPr>
          <p:cNvSpPr txBox="1"/>
          <p:nvPr/>
        </p:nvSpPr>
        <p:spPr>
          <a:xfrm>
            <a:off x="1540987" y="38686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44882971"/>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9BBC2-4F8A-F720-F2EF-7D14E81597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167F85-1580-820D-F7E5-3181569E76B5}"/>
              </a:ext>
            </a:extLst>
          </p:cNvPr>
          <p:cNvSpPr>
            <a:spLocks noGrp="1"/>
          </p:cNvSpPr>
          <p:nvPr>
            <p:ph type="title"/>
          </p:nvPr>
        </p:nvSpPr>
        <p:spPr>
          <a:xfrm>
            <a:off x="1980386" y="1264145"/>
            <a:ext cx="8231214" cy="3450327"/>
          </a:xfrm>
        </p:spPr>
        <p:txBody>
          <a:bodyPr>
            <a:noAutofit/>
          </a:bodyPr>
          <a:lstStyle/>
          <a:p>
            <a:pPr>
              <a:lnSpc>
                <a:spcPct val="100000"/>
              </a:lnSpc>
            </a:pPr>
            <a:r>
              <a:rPr lang="ar-EG" sz="5400" b="0" dirty="0"/>
              <a:t>لُعِنَ الَّذِينَ كَفَرُوا مِنْ بَنِي إِسْرَائِيلَ عَلَىٰ لِسَانِ دَاوُودَ وَعِيسَى ابْنِ مَرْيَمَۚ ذَٰلِكَ بِمَا عَصَوْا وَكَانُوا يَعْتَدُونَ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41BCC5-3BD8-4BFE-2F4E-BD1B6E7B77AD}"/>
              </a:ext>
            </a:extLst>
          </p:cNvPr>
          <p:cNvSpPr txBox="1"/>
          <p:nvPr/>
        </p:nvSpPr>
        <p:spPr>
          <a:xfrm>
            <a:off x="2060705" y="417646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Curses were pronounced on those among the Children of Israel who rejected Faith, by the tongue of David and of Jesus the son of Mary: because they disobeyed and persisted in excesses.</a:t>
            </a:r>
          </a:p>
        </p:txBody>
      </p:sp>
      <p:sp>
        <p:nvSpPr>
          <p:cNvPr id="7" name="TextBox 6">
            <a:extLst>
              <a:ext uri="{FF2B5EF4-FFF2-40B4-BE49-F238E27FC236}">
                <a16:creationId xmlns:a16="http://schemas.microsoft.com/office/drawing/2014/main" id="{66719F24-3115-AB28-C7E2-74B5D1CD466E}"/>
              </a:ext>
            </a:extLst>
          </p:cNvPr>
          <p:cNvSpPr txBox="1"/>
          <p:nvPr/>
        </p:nvSpPr>
        <p:spPr>
          <a:xfrm>
            <a:off x="3298766" y="39308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09704865"/>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9D055-F45F-063D-42F8-4BE17640A9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2709D8-7A51-5549-E46A-B0596EEFF345}"/>
              </a:ext>
            </a:extLst>
          </p:cNvPr>
          <p:cNvSpPr>
            <a:spLocks noGrp="1"/>
          </p:cNvSpPr>
          <p:nvPr>
            <p:ph type="title"/>
          </p:nvPr>
        </p:nvSpPr>
        <p:spPr>
          <a:xfrm>
            <a:off x="1980385" y="1434027"/>
            <a:ext cx="8231214" cy="3450327"/>
          </a:xfrm>
        </p:spPr>
        <p:txBody>
          <a:bodyPr>
            <a:noAutofit/>
          </a:bodyPr>
          <a:lstStyle/>
          <a:p>
            <a:pPr>
              <a:lnSpc>
                <a:spcPct val="100000"/>
              </a:lnSpc>
            </a:pPr>
            <a:r>
              <a:rPr lang="ar-EG" sz="6000" b="0" dirty="0"/>
              <a:t>كَانُوا لَا يَتَنَاهَوْنَ عَنْ مُنْكَرٍ فَعَلُوهُۚ لَبِئْسَ مَا كَانُوا يَفْعَلُونَ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C0D4E0-6BB8-0146-37D7-9477C9E11E6B}"/>
              </a:ext>
            </a:extLst>
          </p:cNvPr>
          <p:cNvSpPr txBox="1"/>
          <p:nvPr/>
        </p:nvSpPr>
        <p:spPr>
          <a:xfrm>
            <a:off x="2060704" y="404429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Nor did they (usually) forbid one another the iniquities which they committed: evil indeed were the deeds which they did.</a:t>
            </a:r>
          </a:p>
        </p:txBody>
      </p:sp>
      <p:sp>
        <p:nvSpPr>
          <p:cNvPr id="7" name="TextBox 6">
            <a:extLst>
              <a:ext uri="{FF2B5EF4-FFF2-40B4-BE49-F238E27FC236}">
                <a16:creationId xmlns:a16="http://schemas.microsoft.com/office/drawing/2014/main" id="{68EC9D85-28AE-C7C7-0964-90B724EC4A2C}"/>
              </a:ext>
            </a:extLst>
          </p:cNvPr>
          <p:cNvSpPr txBox="1"/>
          <p:nvPr/>
        </p:nvSpPr>
        <p:spPr>
          <a:xfrm>
            <a:off x="3085703" y="37582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69795927"/>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4890D1-75FB-351B-91E8-5F3DE950C3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9CF55F-2464-2F72-CB49-03008AA85E50}"/>
              </a:ext>
            </a:extLst>
          </p:cNvPr>
          <p:cNvSpPr>
            <a:spLocks noGrp="1"/>
          </p:cNvSpPr>
          <p:nvPr>
            <p:ph type="title"/>
          </p:nvPr>
        </p:nvSpPr>
        <p:spPr>
          <a:xfrm>
            <a:off x="1980384" y="1237933"/>
            <a:ext cx="8231214" cy="3450327"/>
          </a:xfrm>
        </p:spPr>
        <p:txBody>
          <a:bodyPr>
            <a:noAutofit/>
          </a:bodyPr>
          <a:lstStyle/>
          <a:p>
            <a:pPr>
              <a:lnSpc>
                <a:spcPct val="100000"/>
              </a:lnSpc>
            </a:pPr>
            <a:r>
              <a:rPr lang="ar-EG" sz="5400" b="0" dirty="0"/>
              <a:t>تَرَىٰ كَثِيرًا مِنْهُمْ يَتَوَلَّوْنَ الَّذِينَ كَفَرُواۚ لَبِئْسَ مَا قَدَّمَتْ لَهُمْ أَنْفُسُهُمْ أَنْ سَخِطَ اللَّهُ عَلَيْهِمْ وَفِي الْعَذَابِ هُمْ خَالِدُونَ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ABC123-888D-7B5C-B082-0F693825694C}"/>
              </a:ext>
            </a:extLst>
          </p:cNvPr>
          <p:cNvSpPr txBox="1"/>
          <p:nvPr/>
        </p:nvSpPr>
        <p:spPr>
          <a:xfrm>
            <a:off x="2060703" y="408381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seest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many of them turning in friendship to the Unbelievers. Evil indeed are (the works) which their souls have sent forward before them (with the result), that Allah's wrath is on them, and in torment will they abide.</a:t>
            </a:r>
          </a:p>
        </p:txBody>
      </p:sp>
      <p:sp>
        <p:nvSpPr>
          <p:cNvPr id="7" name="TextBox 6">
            <a:extLst>
              <a:ext uri="{FF2B5EF4-FFF2-40B4-BE49-F238E27FC236}">
                <a16:creationId xmlns:a16="http://schemas.microsoft.com/office/drawing/2014/main" id="{7085837B-004D-35E2-BF5C-1A5156A1B24E}"/>
              </a:ext>
            </a:extLst>
          </p:cNvPr>
          <p:cNvSpPr txBox="1"/>
          <p:nvPr/>
        </p:nvSpPr>
        <p:spPr>
          <a:xfrm>
            <a:off x="2437632" y="39032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4546951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781F4-59D4-8849-D075-B259E1A9F6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B32499-39AA-6AC7-A522-8AED1C43E70C}"/>
              </a:ext>
            </a:extLst>
          </p:cNvPr>
          <p:cNvSpPr>
            <a:spLocks noGrp="1"/>
          </p:cNvSpPr>
          <p:nvPr>
            <p:ph type="title"/>
          </p:nvPr>
        </p:nvSpPr>
        <p:spPr>
          <a:xfrm>
            <a:off x="1980384" y="1264567"/>
            <a:ext cx="8231214" cy="3450327"/>
          </a:xfrm>
        </p:spPr>
        <p:txBody>
          <a:bodyPr>
            <a:noAutofit/>
          </a:bodyPr>
          <a:lstStyle/>
          <a:p>
            <a:pPr>
              <a:lnSpc>
                <a:spcPct val="100000"/>
              </a:lnSpc>
            </a:pPr>
            <a:r>
              <a:rPr lang="ar-EG" sz="5400" b="0" dirty="0"/>
              <a:t>وَلَوْ كَانُوا يُؤْمِنُونَ بِاللَّهِ وَالنَّبِيِّ وَمَا أُنْزِلَ إِلَيْهِ مَا اتَّخَذُوهُمْ أَوْلِيَاءَ وَلَٰكِنَّ كَثِيرًا مِنْهُمْ فَاسِقُونَ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A4FB5BA-3F13-CF1E-473C-7FD7E9EEE549}"/>
              </a:ext>
            </a:extLst>
          </p:cNvPr>
          <p:cNvSpPr txBox="1"/>
          <p:nvPr/>
        </p:nvSpPr>
        <p:spPr>
          <a:xfrm>
            <a:off x="2060703" y="420706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only they had believed in Allah, in the Prophet, and in what hath been revealed to him, never would they have taken them for friends and protectors, but most of them are rebellious wrong-doers.</a:t>
            </a:r>
          </a:p>
        </p:txBody>
      </p:sp>
      <p:sp>
        <p:nvSpPr>
          <p:cNvPr id="7" name="TextBox 6">
            <a:extLst>
              <a:ext uri="{FF2B5EF4-FFF2-40B4-BE49-F238E27FC236}">
                <a16:creationId xmlns:a16="http://schemas.microsoft.com/office/drawing/2014/main" id="{748D1BCD-089B-F265-D435-84FB612293BE}"/>
              </a:ext>
            </a:extLst>
          </p:cNvPr>
          <p:cNvSpPr txBox="1"/>
          <p:nvPr/>
        </p:nvSpPr>
        <p:spPr>
          <a:xfrm>
            <a:off x="3600606" y="39565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052007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F9D6A-D8A3-7AB4-B97F-24AB73E3F2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D1BEFC-C665-E2E4-27BC-E24A4A537469}"/>
              </a:ext>
            </a:extLst>
          </p:cNvPr>
          <p:cNvSpPr>
            <a:spLocks noGrp="1"/>
          </p:cNvSpPr>
          <p:nvPr>
            <p:ph type="title"/>
          </p:nvPr>
        </p:nvSpPr>
        <p:spPr>
          <a:xfrm>
            <a:off x="1900072" y="1365117"/>
            <a:ext cx="8231214" cy="3450327"/>
          </a:xfrm>
        </p:spPr>
        <p:txBody>
          <a:bodyPr>
            <a:noAutofit/>
          </a:bodyPr>
          <a:lstStyle/>
          <a:p>
            <a:pPr>
              <a:lnSpc>
                <a:spcPct val="100000"/>
              </a:lnSpc>
            </a:pPr>
            <a:r>
              <a:rPr lang="ar-EG" sz="6000" b="0" dirty="0"/>
              <a:t>مَا لَهُمْ بِهِ مِنْ عِلْمٍ إِلَّا اتِّبَاعَ الظَّنِّۚ وَمَا قَتَلُوهُ يَقِينًا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0C35D8-DF48-534A-76B1-317AE847C72C}"/>
              </a:ext>
            </a:extLst>
          </p:cNvPr>
          <p:cNvSpPr txBox="1"/>
          <p:nvPr/>
        </p:nvSpPr>
        <p:spPr>
          <a:xfrm>
            <a:off x="2060711" y="392639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with no (certain) knowledge</a:t>
            </a:r>
            <a:r>
              <a:rPr kumimoji="0" lang="ar-EG"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only conjecture to follow, for of a surety they killed him not:-</a:t>
            </a:r>
          </a:p>
        </p:txBody>
      </p:sp>
      <p:sp>
        <p:nvSpPr>
          <p:cNvPr id="7" name="TextBox 6">
            <a:extLst>
              <a:ext uri="{FF2B5EF4-FFF2-40B4-BE49-F238E27FC236}">
                <a16:creationId xmlns:a16="http://schemas.microsoft.com/office/drawing/2014/main" id="{695B4AC5-F751-AA3F-BBAF-E9A802BE5950}"/>
              </a:ext>
            </a:extLst>
          </p:cNvPr>
          <p:cNvSpPr txBox="1"/>
          <p:nvPr/>
        </p:nvSpPr>
        <p:spPr>
          <a:xfrm>
            <a:off x="3835405" y="36186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66184885"/>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C96FC-A4D8-BE87-55DB-494D7AAE85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17DDE3-BD51-DC90-5CA3-605543F72507}"/>
              </a:ext>
            </a:extLst>
          </p:cNvPr>
          <p:cNvSpPr>
            <a:spLocks noGrp="1"/>
          </p:cNvSpPr>
          <p:nvPr>
            <p:ph type="title"/>
          </p:nvPr>
        </p:nvSpPr>
        <p:spPr>
          <a:xfrm>
            <a:off x="1980383" y="1113645"/>
            <a:ext cx="8231214" cy="3450327"/>
          </a:xfrm>
        </p:spPr>
        <p:txBody>
          <a:bodyPr>
            <a:noAutofit/>
          </a:bodyPr>
          <a:lstStyle/>
          <a:p>
            <a:pPr>
              <a:lnSpc>
                <a:spcPct val="100000"/>
              </a:lnSpc>
            </a:pPr>
            <a:r>
              <a:rPr lang="ar-EG" sz="4800" b="0" dirty="0"/>
              <a:t>لَتَجِدَنَّ أَشَدَّ النَّاسِ عَدَاوَةً لِلَّذِينَ آمَنُوا الْيَهُودَ وَالَّذِينَ أَشْرَكُواۖ وَلَتَجِدَنَّ أَقْرَبَهُمْ مَوَدَّةً لِلَّذِينَ آمَنُوا الَّذِينَ قَالُوا إِنَّا نَصَارَىٰۚ ذَٰلِكَ بِأَنَّ مِنْهُمْ قِسِّيسِينَ وَرُهْبَانًا وَأَنَّهُمْ لَا يَسْتَكْبِرُونَ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528FCFB-D78E-550E-A575-07CC39CF97C9}"/>
              </a:ext>
            </a:extLst>
          </p:cNvPr>
          <p:cNvSpPr txBox="1"/>
          <p:nvPr/>
        </p:nvSpPr>
        <p:spPr>
          <a:xfrm>
            <a:off x="2060703" y="424257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Strongest among men in enmity to the believers wilt thou find the Jews and Pagans; and nearest among them in love to the believers wilt thou find those who say, "We are Christians": because amongst these are men devoted to learning and men who have renounced the world, and they are not arrogant.</a:t>
            </a:r>
          </a:p>
        </p:txBody>
      </p:sp>
      <p:sp>
        <p:nvSpPr>
          <p:cNvPr id="7" name="TextBox 6">
            <a:extLst>
              <a:ext uri="{FF2B5EF4-FFF2-40B4-BE49-F238E27FC236}">
                <a16:creationId xmlns:a16="http://schemas.microsoft.com/office/drawing/2014/main" id="{54A3AD02-7511-AD53-C412-52154C83CF0B}"/>
              </a:ext>
            </a:extLst>
          </p:cNvPr>
          <p:cNvSpPr txBox="1"/>
          <p:nvPr/>
        </p:nvSpPr>
        <p:spPr>
          <a:xfrm>
            <a:off x="2215690" y="39910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31890534"/>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237480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D4C6C8-3D47-BBD0-7F60-28E5B52FC9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1A95FF-D2FD-72FB-146A-F1AEF171517F}"/>
              </a:ext>
            </a:extLst>
          </p:cNvPr>
          <p:cNvSpPr>
            <a:spLocks noGrp="1"/>
          </p:cNvSpPr>
          <p:nvPr>
            <p:ph type="title"/>
          </p:nvPr>
        </p:nvSpPr>
        <p:spPr>
          <a:xfrm>
            <a:off x="1900072" y="1498282"/>
            <a:ext cx="8231214" cy="3450327"/>
          </a:xfrm>
        </p:spPr>
        <p:txBody>
          <a:bodyPr>
            <a:noAutofit/>
          </a:bodyPr>
          <a:lstStyle/>
          <a:p>
            <a:pPr>
              <a:lnSpc>
                <a:spcPct val="100000"/>
              </a:lnSpc>
            </a:pPr>
            <a:r>
              <a:rPr lang="ar-EG" sz="6000" b="0" dirty="0"/>
              <a:t>بَلْ رَفَعَهُ اللَّهُ إِلَيْهِۚ وَكَانَ اللَّهُ </a:t>
            </a:r>
            <a:br>
              <a:rPr lang="ar-EG" sz="6000" b="0" dirty="0"/>
            </a:br>
            <a:r>
              <a:rPr lang="ar-EG" sz="6000" b="0" dirty="0"/>
              <a:t>عَزِيزًا حَكِيمًا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BFA9DD2-EC66-2C74-D3D7-C4D3843D07E5}"/>
              </a:ext>
            </a:extLst>
          </p:cNvPr>
          <p:cNvSpPr txBox="1"/>
          <p:nvPr/>
        </p:nvSpPr>
        <p:spPr>
          <a:xfrm>
            <a:off x="2060711" y="406826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Nay, Allah raised him up unto Himself; and Allah is Exalted in Power, Wise;-</a:t>
            </a:r>
          </a:p>
        </p:txBody>
      </p:sp>
      <p:sp>
        <p:nvSpPr>
          <p:cNvPr id="7" name="TextBox 6">
            <a:extLst>
              <a:ext uri="{FF2B5EF4-FFF2-40B4-BE49-F238E27FC236}">
                <a16:creationId xmlns:a16="http://schemas.microsoft.com/office/drawing/2014/main" id="{63CFC4E4-8F71-E190-BBCB-FAFBA8383109}"/>
              </a:ext>
            </a:extLst>
          </p:cNvPr>
          <p:cNvSpPr txBox="1"/>
          <p:nvPr/>
        </p:nvSpPr>
        <p:spPr>
          <a:xfrm>
            <a:off x="3968570" y="37419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1089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9AAE9-E775-13B1-D93E-35D7F7EC18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189951-13BA-FB8A-E48F-802DD5B62D69}"/>
              </a:ext>
            </a:extLst>
          </p:cNvPr>
          <p:cNvSpPr>
            <a:spLocks noGrp="1"/>
          </p:cNvSpPr>
          <p:nvPr>
            <p:ph type="title"/>
          </p:nvPr>
        </p:nvSpPr>
        <p:spPr>
          <a:xfrm>
            <a:off x="1900072" y="1329965"/>
            <a:ext cx="8231214" cy="3450327"/>
          </a:xfrm>
        </p:spPr>
        <p:txBody>
          <a:bodyPr>
            <a:noAutofit/>
          </a:bodyPr>
          <a:lstStyle/>
          <a:p>
            <a:pPr>
              <a:lnSpc>
                <a:spcPct val="100000"/>
              </a:lnSpc>
            </a:pPr>
            <a:r>
              <a:rPr lang="ar-EG" sz="6000" b="0" dirty="0"/>
              <a:t>وَإِنْ مِنْ أَهْلِ الْكِتَابِ إِلَّا لَيُؤْمِنَنَّ</a:t>
            </a:r>
            <a:br>
              <a:rPr lang="ar-EG" sz="6000" b="0" dirty="0"/>
            </a:br>
            <a:r>
              <a:rPr lang="ar-EG" sz="6000" b="0" dirty="0"/>
              <a:t> بِهِ قَبْلَ مَوْتِهِۖ وَيَوْمَ الْقِيَامَةِ</a:t>
            </a:r>
            <a:br>
              <a:rPr lang="ar-EG" sz="6000" b="0" dirty="0"/>
            </a:br>
            <a:r>
              <a:rPr lang="ar-EG" sz="6000" b="0" dirty="0"/>
              <a:t> يَكُونُ عَلَيْهِمْ شَهِيدًا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85B10D-5209-053D-31C1-947E1EDF3A94}"/>
              </a:ext>
            </a:extLst>
          </p:cNvPr>
          <p:cNvSpPr txBox="1"/>
          <p:nvPr/>
        </p:nvSpPr>
        <p:spPr>
          <a:xfrm>
            <a:off x="2060711" y="441450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there is none of the People of the Book but must believe in him before his death; and on the Day of Judgment he will be a witness against them;-</a:t>
            </a:r>
          </a:p>
        </p:txBody>
      </p:sp>
      <p:sp>
        <p:nvSpPr>
          <p:cNvPr id="7" name="TextBox 6">
            <a:extLst>
              <a:ext uri="{FF2B5EF4-FFF2-40B4-BE49-F238E27FC236}">
                <a16:creationId xmlns:a16="http://schemas.microsoft.com/office/drawing/2014/main" id="{A55B80C7-DEB9-9793-8212-F68113C588EF}"/>
              </a:ext>
            </a:extLst>
          </p:cNvPr>
          <p:cNvSpPr txBox="1"/>
          <p:nvPr/>
        </p:nvSpPr>
        <p:spPr>
          <a:xfrm>
            <a:off x="3213968" y="40171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72850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059BF-495A-E302-519E-251DAFB2D8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2CF8FB-72CB-85F5-A7A4-C14E9F7826EF}"/>
              </a:ext>
            </a:extLst>
          </p:cNvPr>
          <p:cNvSpPr>
            <a:spLocks noGrp="1"/>
          </p:cNvSpPr>
          <p:nvPr>
            <p:ph type="title"/>
          </p:nvPr>
        </p:nvSpPr>
        <p:spPr>
          <a:xfrm>
            <a:off x="1900072" y="1329965"/>
            <a:ext cx="8231214" cy="3450327"/>
          </a:xfrm>
        </p:spPr>
        <p:txBody>
          <a:bodyPr>
            <a:noAutofit/>
          </a:bodyPr>
          <a:lstStyle/>
          <a:p>
            <a:pPr>
              <a:lnSpc>
                <a:spcPct val="100000"/>
              </a:lnSpc>
            </a:pPr>
            <a:r>
              <a:rPr lang="ar-EG" sz="6000" b="0" dirty="0"/>
              <a:t>فَبِظُلْمٍ مِنَ الَّذِينَ هَادُوا حَرَّمْنَا عَلَيْهِمْ طَيِّبَاتٍ أُحِلَّتْ لَهُمْ وَبِصَدِّهِمْ عَنْ سَبِيلِ اللَّهِ كَثِيرًا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455B950-9C69-6822-939A-633BA9861EC6}"/>
              </a:ext>
            </a:extLst>
          </p:cNvPr>
          <p:cNvSpPr txBox="1"/>
          <p:nvPr/>
        </p:nvSpPr>
        <p:spPr>
          <a:xfrm>
            <a:off x="2060711" y="441450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the iniquity of the Jews We made unlawful for them certain (foods) good and wholesome which had been lawful for them;- in that they hindered many from Allah's Way;-</a:t>
            </a:r>
          </a:p>
        </p:txBody>
      </p:sp>
      <p:sp>
        <p:nvSpPr>
          <p:cNvPr id="7" name="TextBox 6">
            <a:extLst>
              <a:ext uri="{FF2B5EF4-FFF2-40B4-BE49-F238E27FC236}">
                <a16:creationId xmlns:a16="http://schemas.microsoft.com/office/drawing/2014/main" id="{6512D355-81F4-6E0C-F0B2-5D905ECF791E}"/>
              </a:ext>
            </a:extLst>
          </p:cNvPr>
          <p:cNvSpPr txBox="1"/>
          <p:nvPr/>
        </p:nvSpPr>
        <p:spPr>
          <a:xfrm>
            <a:off x="3267234" y="41067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026142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93552-C0FC-DC6B-C2DA-990660C5D1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7D78D1-3A34-3D83-7BAF-AEBAADC5F495}"/>
              </a:ext>
            </a:extLst>
          </p:cNvPr>
          <p:cNvSpPr>
            <a:spLocks noGrp="1"/>
          </p:cNvSpPr>
          <p:nvPr>
            <p:ph type="title"/>
          </p:nvPr>
        </p:nvSpPr>
        <p:spPr>
          <a:xfrm>
            <a:off x="1900072" y="1329965"/>
            <a:ext cx="8231214" cy="3450327"/>
          </a:xfrm>
        </p:spPr>
        <p:txBody>
          <a:bodyPr>
            <a:noAutofit/>
          </a:bodyPr>
          <a:lstStyle/>
          <a:p>
            <a:pPr>
              <a:lnSpc>
                <a:spcPct val="100000"/>
              </a:lnSpc>
            </a:pPr>
            <a:r>
              <a:rPr lang="ar-EG" sz="6000" b="0" dirty="0"/>
              <a:t>وَأَخْذِهِمُ الرِّبَا وَقَدْ نُهُوا عَنْهُ وَأَكْلِهِمْ أَمْوَالَ النَّاسِ بِالْبَاطِلِۚ وَأَعْتَدْنَا لِلْكَافِرِينَ مِنْهُمْ عَذَابًا أَلِيمًا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1CFFCFD-E452-7397-EEFD-3618E00BCC2E}"/>
              </a:ext>
            </a:extLst>
          </p:cNvPr>
          <p:cNvSpPr txBox="1"/>
          <p:nvPr/>
        </p:nvSpPr>
        <p:spPr>
          <a:xfrm>
            <a:off x="2060711" y="441450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they took usury, though they were forbidden; and that they devoured men's substance wrongfully;- we have prepared for those among them who reject faith a grievous punishment.</a:t>
            </a:r>
          </a:p>
        </p:txBody>
      </p:sp>
      <p:sp>
        <p:nvSpPr>
          <p:cNvPr id="7" name="TextBox 6">
            <a:extLst>
              <a:ext uri="{FF2B5EF4-FFF2-40B4-BE49-F238E27FC236}">
                <a16:creationId xmlns:a16="http://schemas.microsoft.com/office/drawing/2014/main" id="{46B1EC23-3DC8-D743-E1D8-7EFAD5B302AA}"/>
              </a:ext>
            </a:extLst>
          </p:cNvPr>
          <p:cNvSpPr txBox="1"/>
          <p:nvPr/>
        </p:nvSpPr>
        <p:spPr>
          <a:xfrm>
            <a:off x="2574776" y="40090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90318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908FF-2D30-B020-28B5-1B9F3C2EF1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C781D4-5424-55ED-C78D-6DB5A1DB5087}"/>
              </a:ext>
            </a:extLst>
          </p:cNvPr>
          <p:cNvSpPr>
            <a:spLocks noGrp="1"/>
          </p:cNvSpPr>
          <p:nvPr>
            <p:ph type="title"/>
          </p:nvPr>
        </p:nvSpPr>
        <p:spPr>
          <a:xfrm>
            <a:off x="1900072" y="1329965"/>
            <a:ext cx="8231214" cy="3450327"/>
          </a:xfrm>
        </p:spPr>
        <p:txBody>
          <a:bodyPr>
            <a:noAutofit/>
          </a:bodyPr>
          <a:lstStyle/>
          <a:p>
            <a:pPr>
              <a:lnSpc>
                <a:spcPct val="100000"/>
              </a:lnSpc>
            </a:pPr>
            <a:r>
              <a:rPr lang="ar-EG" sz="5400" b="0" dirty="0"/>
              <a:t>لَٰكِنِ الرَّاسِخُونَ فِي الْعِلْمِ مِنْهُمْ وَالْمُؤْمِنُونَ يُؤْمِنُونَ بِمَا أُنْزِلَ إِلَيْكَ وَمَا أُنْزِلَ مِنْ قَبْلِكَۚ وَالْمُقِيمِينَ الصَّلَاةَۚ...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AD78D3-3A01-D922-94BE-E8287634582E}"/>
              </a:ext>
            </a:extLst>
          </p:cNvPr>
          <p:cNvSpPr txBox="1"/>
          <p:nvPr/>
        </p:nvSpPr>
        <p:spPr>
          <a:xfrm>
            <a:off x="2060711" y="431685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those among them who are well-grounded in knowledge, and the believers, believe in what hath been revealed to thee and what was revealed before thee: And (especially) those who establish regular prayer</a:t>
            </a:r>
          </a:p>
        </p:txBody>
      </p:sp>
    </p:spTree>
    <p:extLst>
      <p:ext uri="{BB962C8B-B14F-4D97-AF65-F5344CB8AC3E}">
        <p14:creationId xmlns:p14="http://schemas.microsoft.com/office/powerpoint/2010/main" val="32213259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6BA2F-43E5-7236-4794-3C6EF4F7DB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88A5F6-AB2D-513D-C280-04819E1D0D87}"/>
              </a:ext>
            </a:extLst>
          </p:cNvPr>
          <p:cNvSpPr>
            <a:spLocks noGrp="1"/>
          </p:cNvSpPr>
          <p:nvPr>
            <p:ph type="title"/>
          </p:nvPr>
        </p:nvSpPr>
        <p:spPr>
          <a:xfrm>
            <a:off x="1900072" y="1463130"/>
            <a:ext cx="8231214" cy="3450327"/>
          </a:xfrm>
        </p:spPr>
        <p:txBody>
          <a:bodyPr>
            <a:noAutofit/>
          </a:bodyPr>
          <a:lstStyle/>
          <a:p>
            <a:pPr>
              <a:lnSpc>
                <a:spcPct val="100000"/>
              </a:lnSpc>
            </a:pPr>
            <a:r>
              <a:rPr lang="ar-EG" sz="5400" b="0" dirty="0"/>
              <a:t>وَالْمُؤْتُونَ الزَّكَاةَ وَالْمُؤْمِنُونَ </a:t>
            </a:r>
            <a:br>
              <a:rPr lang="ar-EG" sz="5400" b="0" dirty="0"/>
            </a:br>
            <a:r>
              <a:rPr lang="ar-EG" sz="5400" b="0" dirty="0"/>
              <a:t>بِاللَّهِ وَالْيَوْمِ الْآخِرِ أُولَٰئِكَ سَنُؤْتِيهِمْ </a:t>
            </a:r>
            <a:br>
              <a:rPr lang="ar-EG" sz="5400" b="0" dirty="0"/>
            </a:br>
            <a:r>
              <a:rPr lang="ar-EG" sz="5400" b="0" dirty="0"/>
              <a:t>أَجْرًا عَظِيمًا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52E0C14-B8FE-AB0D-9089-EF95831D4E74}"/>
              </a:ext>
            </a:extLst>
          </p:cNvPr>
          <p:cNvSpPr txBox="1"/>
          <p:nvPr/>
        </p:nvSpPr>
        <p:spPr>
          <a:xfrm>
            <a:off x="2060711" y="435945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regular charity and believe in Allah and in the Last Day: To them shall We soon give a great reward.</a:t>
            </a:r>
          </a:p>
        </p:txBody>
      </p:sp>
      <p:sp>
        <p:nvSpPr>
          <p:cNvPr id="7" name="TextBox 6">
            <a:extLst>
              <a:ext uri="{FF2B5EF4-FFF2-40B4-BE49-F238E27FC236}">
                <a16:creationId xmlns:a16="http://schemas.microsoft.com/office/drawing/2014/main" id="{3B2E882B-1EA5-8D98-AFCB-1F8F54CB83FE}"/>
              </a:ext>
            </a:extLst>
          </p:cNvPr>
          <p:cNvSpPr txBox="1"/>
          <p:nvPr/>
        </p:nvSpPr>
        <p:spPr>
          <a:xfrm>
            <a:off x="4172757" y="40516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101438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63C47-BBBE-DDDA-AAB2-F350FECB81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4AB3EE-CE62-102C-E09B-EDF583A73E54}"/>
              </a:ext>
            </a:extLst>
          </p:cNvPr>
          <p:cNvSpPr>
            <a:spLocks noGrp="1"/>
          </p:cNvSpPr>
          <p:nvPr>
            <p:ph type="title"/>
          </p:nvPr>
        </p:nvSpPr>
        <p:spPr>
          <a:xfrm>
            <a:off x="1900072" y="1258944"/>
            <a:ext cx="8231214" cy="3450327"/>
          </a:xfrm>
        </p:spPr>
        <p:txBody>
          <a:bodyPr>
            <a:noAutofit/>
          </a:bodyPr>
          <a:lstStyle/>
          <a:p>
            <a:pPr>
              <a:lnSpc>
                <a:spcPct val="100000"/>
              </a:lnSpc>
            </a:pPr>
            <a:r>
              <a:rPr lang="ar-EG" sz="4800" b="0" dirty="0"/>
              <a:t>إِنَّا أَوْحَيْنَا إِلَيْكَ كَمَا أَوْحَيْنَا إِلَىٰ نُوحٍ وَالنَّبِيِّينَ مِنْ بَعْدِهِۚ وَأَوْحَيْنَا إِلَىٰ إِبْرَاهِيمَ وَإِسْمَاعِيلَ وَإِسْحَاقَ وَيَعْقُوبَ وَالْأَسْبَاطِ وَعِيسَىٰ وَأَيُّوبَ وَيُونُسَ وَهَارُونَ وَسُلَيْمَانَۚ...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9B58AC3-75CD-1E2F-4F55-EC82C0A09ADA}"/>
              </a:ext>
            </a:extLst>
          </p:cNvPr>
          <p:cNvSpPr txBox="1"/>
          <p:nvPr/>
        </p:nvSpPr>
        <p:spPr>
          <a:xfrm>
            <a:off x="2060711" y="435945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 have sent thee inspiration, as We sent it to Noah and the Messengers after him: we sent inspiration to Abraham, Isma'il, Isaac, Jacob and the Tribes, to Jesus, Job, Jonah, Aaron,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solomon</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Tree>
    <p:extLst>
      <p:ext uri="{BB962C8B-B14F-4D97-AF65-F5344CB8AC3E}">
        <p14:creationId xmlns:p14="http://schemas.microsoft.com/office/powerpoint/2010/main" val="38818059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857FF-CDD6-8E3B-C31C-D07866399A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D56153-4EA7-A21C-0A27-A94AA912DCFA}"/>
              </a:ext>
            </a:extLst>
          </p:cNvPr>
          <p:cNvSpPr>
            <a:spLocks noGrp="1"/>
          </p:cNvSpPr>
          <p:nvPr>
            <p:ph type="title"/>
          </p:nvPr>
        </p:nvSpPr>
        <p:spPr>
          <a:xfrm>
            <a:off x="1900072" y="1614050"/>
            <a:ext cx="8231214" cy="3450327"/>
          </a:xfrm>
        </p:spPr>
        <p:txBody>
          <a:bodyPr>
            <a:noAutofit/>
          </a:bodyPr>
          <a:lstStyle/>
          <a:p>
            <a:pPr>
              <a:lnSpc>
                <a:spcPct val="100000"/>
              </a:lnSpc>
            </a:pPr>
            <a:r>
              <a:rPr lang="ar-EG" sz="6600" b="0" dirty="0"/>
              <a:t>وَآتَيْنَا دَاوُودَ زَبُورًا </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A0ADDF-3076-BBC4-A4EC-74E520F5A31C}"/>
              </a:ext>
            </a:extLst>
          </p:cNvPr>
          <p:cNvSpPr txBox="1"/>
          <p:nvPr/>
        </p:nvSpPr>
        <p:spPr>
          <a:xfrm>
            <a:off x="2060711" y="3805460"/>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to David We gave the Psalms.</a:t>
            </a:r>
          </a:p>
        </p:txBody>
      </p:sp>
      <p:sp>
        <p:nvSpPr>
          <p:cNvPr id="7" name="TextBox 6">
            <a:extLst>
              <a:ext uri="{FF2B5EF4-FFF2-40B4-BE49-F238E27FC236}">
                <a16:creationId xmlns:a16="http://schemas.microsoft.com/office/drawing/2014/main" id="{F3D37BD5-816D-BF8F-7CB7-B510A2B4E81D}"/>
              </a:ext>
            </a:extLst>
          </p:cNvPr>
          <p:cNvSpPr txBox="1"/>
          <p:nvPr/>
        </p:nvSpPr>
        <p:spPr>
          <a:xfrm>
            <a:off x="3125193" y="34976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892790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5B553-E71A-15E7-9693-605AC7E874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A23803-B412-6DD3-C438-BF05D146DD09}"/>
              </a:ext>
            </a:extLst>
          </p:cNvPr>
          <p:cNvSpPr>
            <a:spLocks noGrp="1"/>
          </p:cNvSpPr>
          <p:nvPr>
            <p:ph type="title"/>
          </p:nvPr>
        </p:nvSpPr>
        <p:spPr>
          <a:xfrm>
            <a:off x="1900072" y="1409864"/>
            <a:ext cx="8231214" cy="3450327"/>
          </a:xfrm>
        </p:spPr>
        <p:txBody>
          <a:bodyPr>
            <a:noAutofit/>
          </a:bodyPr>
          <a:lstStyle/>
          <a:p>
            <a:pPr>
              <a:lnSpc>
                <a:spcPct val="100000"/>
              </a:lnSpc>
            </a:pPr>
            <a:r>
              <a:rPr lang="ar-EG" sz="5400" b="0" dirty="0"/>
              <a:t>وَرُسُلًا قَدْ قَصَصْنَاهُمْ عَلَيْكَ مِنْ</a:t>
            </a:r>
            <a:br>
              <a:rPr lang="ar-EG" sz="5400" b="0" dirty="0"/>
            </a:br>
            <a:r>
              <a:rPr lang="ar-EG" sz="5400" b="0" dirty="0"/>
              <a:t> قَبْلُ وَرُسُلًا لَمْ نَقْصُصْهُمْ عَلَيْكَۚ </a:t>
            </a:r>
            <a:br>
              <a:rPr lang="ar-EG" sz="5400" b="0" dirty="0"/>
            </a:br>
            <a:r>
              <a:rPr lang="ar-EG" sz="5400" b="0" dirty="0"/>
              <a:t>وَكَلَّمَ اللَّهُ مُوسَىٰ تَكْلِيمًا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A9A6823-ADEC-DC5F-B113-9B341D072546}"/>
              </a:ext>
            </a:extLst>
          </p:cNvPr>
          <p:cNvSpPr txBox="1"/>
          <p:nvPr/>
        </p:nvSpPr>
        <p:spPr>
          <a:xfrm>
            <a:off x="2060711" y="432572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some messengers We have already told thee the story; of others We have not;- and to Moses Allah spoke direct;-</a:t>
            </a:r>
          </a:p>
        </p:txBody>
      </p:sp>
      <p:sp>
        <p:nvSpPr>
          <p:cNvPr id="7" name="TextBox 6">
            <a:extLst>
              <a:ext uri="{FF2B5EF4-FFF2-40B4-BE49-F238E27FC236}">
                <a16:creationId xmlns:a16="http://schemas.microsoft.com/office/drawing/2014/main" id="{8BFCCA81-BD4D-BB96-F6D0-34BA98DC6B51}"/>
              </a:ext>
            </a:extLst>
          </p:cNvPr>
          <p:cNvSpPr txBox="1"/>
          <p:nvPr/>
        </p:nvSpPr>
        <p:spPr>
          <a:xfrm>
            <a:off x="3187336" y="39984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951039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F6C47-6F13-188D-AA4B-482C413A57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1FA7D0-C113-1E27-D148-4EA1EDAA254C}"/>
              </a:ext>
            </a:extLst>
          </p:cNvPr>
          <p:cNvSpPr>
            <a:spLocks noGrp="1"/>
          </p:cNvSpPr>
          <p:nvPr>
            <p:ph type="title"/>
          </p:nvPr>
        </p:nvSpPr>
        <p:spPr>
          <a:xfrm>
            <a:off x="1900072" y="1409864"/>
            <a:ext cx="8231214" cy="3450327"/>
          </a:xfrm>
        </p:spPr>
        <p:txBody>
          <a:bodyPr>
            <a:noAutofit/>
          </a:bodyPr>
          <a:lstStyle/>
          <a:p>
            <a:pPr>
              <a:lnSpc>
                <a:spcPct val="100000"/>
              </a:lnSpc>
            </a:pPr>
            <a:r>
              <a:rPr lang="ar-EG" sz="5400" b="0" dirty="0"/>
              <a:t>رُسُلًا مُبَشِّرِينَ وَمُنْذِرِينَ لِئَلَّا يَكُونَ لِلنَّاسِ عَلَى اللَّهِ حُجَّةٌ بَعْدَ الرُّسُلِۚ وَكَانَ اللَّهُ عَزِيزًا حَكِيمًا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E88BF6-61D1-48C5-6E05-79B104626467}"/>
              </a:ext>
            </a:extLst>
          </p:cNvPr>
          <p:cNvSpPr txBox="1"/>
          <p:nvPr/>
        </p:nvSpPr>
        <p:spPr>
          <a:xfrm>
            <a:off x="2060714" y="431915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Messengers who gave good news as well as warning, that mankind, after (the coming) of the messengers, should have no plea against Allah: For Allah is Exalted in Power, Wise.</a:t>
            </a:r>
          </a:p>
        </p:txBody>
      </p:sp>
      <p:sp>
        <p:nvSpPr>
          <p:cNvPr id="7" name="TextBox 6">
            <a:extLst>
              <a:ext uri="{FF2B5EF4-FFF2-40B4-BE49-F238E27FC236}">
                <a16:creationId xmlns:a16="http://schemas.microsoft.com/office/drawing/2014/main" id="{2F4ECA92-B187-6FCB-181A-243474E5A3EE}"/>
              </a:ext>
            </a:extLst>
          </p:cNvPr>
          <p:cNvSpPr txBox="1"/>
          <p:nvPr/>
        </p:nvSpPr>
        <p:spPr>
          <a:xfrm>
            <a:off x="3746629" y="40179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874331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83172-3F5A-5F81-1F22-E8E45716BE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3FD6AE-7694-5EAB-438E-778721DF8FE3}"/>
              </a:ext>
            </a:extLst>
          </p:cNvPr>
          <p:cNvSpPr>
            <a:spLocks noGrp="1"/>
          </p:cNvSpPr>
          <p:nvPr>
            <p:ph type="title"/>
          </p:nvPr>
        </p:nvSpPr>
        <p:spPr>
          <a:xfrm>
            <a:off x="1900072" y="1409864"/>
            <a:ext cx="8231214" cy="3450327"/>
          </a:xfrm>
        </p:spPr>
        <p:txBody>
          <a:bodyPr>
            <a:noAutofit/>
          </a:bodyPr>
          <a:lstStyle/>
          <a:p>
            <a:pPr>
              <a:lnSpc>
                <a:spcPct val="100000"/>
              </a:lnSpc>
            </a:pPr>
            <a:r>
              <a:rPr lang="ar-EG" sz="5400" b="0" dirty="0"/>
              <a:t>لَٰكِنِ اللَّهُ يَشْهَدُ بِمَا أَنْزَلَ إِلَيْكَۖ أَنْزَلَهُ بِعِلْمِهِۖ وَالْمَلَائِكَةُ يَشْهَدُونَۚ وَكَفَىٰ</a:t>
            </a:r>
            <a:br>
              <a:rPr lang="ar-EG" sz="5400" b="0" dirty="0"/>
            </a:br>
            <a:r>
              <a:rPr lang="ar-EG" sz="5400" b="0" dirty="0"/>
              <a:t> بِاللَّهِ شَهِيدًا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353696-5E66-1229-DB96-7F18F7B79C01}"/>
              </a:ext>
            </a:extLst>
          </p:cNvPr>
          <p:cNvSpPr txBox="1"/>
          <p:nvPr/>
        </p:nvSpPr>
        <p:spPr>
          <a:xfrm>
            <a:off x="2060714" y="431915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beareth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witness that what He hath sent unto thee He hath sent from His (own) knowledge, and the angels bear witness: But enough is Allah for a witness.</a:t>
            </a:r>
          </a:p>
        </p:txBody>
      </p:sp>
      <p:sp>
        <p:nvSpPr>
          <p:cNvPr id="7" name="TextBox 6">
            <a:extLst>
              <a:ext uri="{FF2B5EF4-FFF2-40B4-BE49-F238E27FC236}">
                <a16:creationId xmlns:a16="http://schemas.microsoft.com/office/drawing/2014/main" id="{C02E7314-E625-3BE7-4DFB-B9827FCC4384}"/>
              </a:ext>
            </a:extLst>
          </p:cNvPr>
          <p:cNvSpPr txBox="1"/>
          <p:nvPr/>
        </p:nvSpPr>
        <p:spPr>
          <a:xfrm>
            <a:off x="4305922" y="40113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915581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22AE26-3BCD-75CA-CA2E-05C9AAC6EF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D6398B-D2D2-8559-3CC5-A70AE69C3E3F}"/>
              </a:ext>
            </a:extLst>
          </p:cNvPr>
          <p:cNvSpPr>
            <a:spLocks noGrp="1"/>
          </p:cNvSpPr>
          <p:nvPr>
            <p:ph type="title"/>
          </p:nvPr>
        </p:nvSpPr>
        <p:spPr>
          <a:xfrm>
            <a:off x="1900072" y="1489763"/>
            <a:ext cx="8231214" cy="3450327"/>
          </a:xfrm>
        </p:spPr>
        <p:txBody>
          <a:bodyPr>
            <a:noAutofit/>
          </a:bodyPr>
          <a:lstStyle/>
          <a:p>
            <a:pPr>
              <a:lnSpc>
                <a:spcPct val="100000"/>
              </a:lnSpc>
            </a:pPr>
            <a:r>
              <a:rPr lang="ar-EG" sz="6000" b="0" dirty="0"/>
              <a:t>إِنَّ الَّذِينَ كَفَرُوا وَصَدُّوا عَنْ سَبِيلِ اللَّهِ قَدْ ضَلُّوا ضَلَالًا بَعِيدًا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26A419-CC18-FF87-DD12-670D731EC89D}"/>
              </a:ext>
            </a:extLst>
          </p:cNvPr>
          <p:cNvSpPr txBox="1"/>
          <p:nvPr/>
        </p:nvSpPr>
        <p:spPr>
          <a:xfrm>
            <a:off x="2060714" y="401137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Faith and keep off (men) from the way of Allah, have verily strayed far, far away from the Path.</a:t>
            </a:r>
          </a:p>
        </p:txBody>
      </p:sp>
      <p:sp>
        <p:nvSpPr>
          <p:cNvPr id="7" name="TextBox 6">
            <a:extLst>
              <a:ext uri="{FF2B5EF4-FFF2-40B4-BE49-F238E27FC236}">
                <a16:creationId xmlns:a16="http://schemas.microsoft.com/office/drawing/2014/main" id="{3A76299B-8660-E811-5879-C34331E321E5}"/>
              </a:ext>
            </a:extLst>
          </p:cNvPr>
          <p:cNvSpPr txBox="1"/>
          <p:nvPr/>
        </p:nvSpPr>
        <p:spPr>
          <a:xfrm>
            <a:off x="2628042" y="37288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207106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45C7D3-9CA0-5677-7AC1-BDF6DDF8FF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2389EB-2404-24A8-9E81-CD6961F63972}"/>
              </a:ext>
            </a:extLst>
          </p:cNvPr>
          <p:cNvSpPr>
            <a:spLocks noGrp="1"/>
          </p:cNvSpPr>
          <p:nvPr>
            <p:ph type="title"/>
          </p:nvPr>
        </p:nvSpPr>
        <p:spPr>
          <a:xfrm>
            <a:off x="1900072" y="1374354"/>
            <a:ext cx="8231214" cy="3450327"/>
          </a:xfrm>
        </p:spPr>
        <p:txBody>
          <a:bodyPr>
            <a:noAutofit/>
          </a:bodyPr>
          <a:lstStyle/>
          <a:p>
            <a:pPr>
              <a:lnSpc>
                <a:spcPct val="100000"/>
              </a:lnSpc>
            </a:pPr>
            <a:r>
              <a:rPr lang="ar-EG" sz="6000" b="0" dirty="0"/>
              <a:t>إِنَّ الَّذِينَ كَفَرُوا وَظَلَمُوا لَمْ يَكُنِ اللَّهُ لِيَغْفِرَ لَهُمْ وَلَا لِيَهْدِيَهُمْ طَرِيقًا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3B730B5-8E3D-9AB5-1F9C-30540E107BF7}"/>
              </a:ext>
            </a:extLst>
          </p:cNvPr>
          <p:cNvSpPr txBox="1"/>
          <p:nvPr/>
        </p:nvSpPr>
        <p:spPr>
          <a:xfrm>
            <a:off x="2060714" y="401137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Faith and do wrong,- Allah will not forgive them nor guide them to any way-</a:t>
            </a:r>
          </a:p>
        </p:txBody>
      </p:sp>
      <p:sp>
        <p:nvSpPr>
          <p:cNvPr id="7" name="TextBox 6">
            <a:extLst>
              <a:ext uri="{FF2B5EF4-FFF2-40B4-BE49-F238E27FC236}">
                <a16:creationId xmlns:a16="http://schemas.microsoft.com/office/drawing/2014/main" id="{6A829C21-6432-C651-8BE0-3D80DF76B60A}"/>
              </a:ext>
            </a:extLst>
          </p:cNvPr>
          <p:cNvSpPr txBox="1"/>
          <p:nvPr/>
        </p:nvSpPr>
        <p:spPr>
          <a:xfrm>
            <a:off x="2246302" y="36578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915599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C94E3-46CF-8727-FC1D-8EB8796F8D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7896B5-391C-9336-2A67-E1EF0ACE05F3}"/>
              </a:ext>
            </a:extLst>
          </p:cNvPr>
          <p:cNvSpPr>
            <a:spLocks noGrp="1"/>
          </p:cNvSpPr>
          <p:nvPr>
            <p:ph type="title"/>
          </p:nvPr>
        </p:nvSpPr>
        <p:spPr>
          <a:xfrm>
            <a:off x="1900072" y="1489765"/>
            <a:ext cx="8231214" cy="3450327"/>
          </a:xfrm>
        </p:spPr>
        <p:txBody>
          <a:bodyPr>
            <a:noAutofit/>
          </a:bodyPr>
          <a:lstStyle/>
          <a:p>
            <a:pPr>
              <a:lnSpc>
                <a:spcPct val="100000"/>
              </a:lnSpc>
            </a:pPr>
            <a:r>
              <a:rPr lang="ar-EG" sz="6000" b="0" dirty="0"/>
              <a:t>إِلَّا طَرِيقَ جَهَنَّمَ خَالِدِينَ فِيهَا أَبَدًاۚ وَكَانَ ذَٰلِكَ عَلَى اللَّهِ يَسِيرًا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A28E08-4813-214F-D871-1CC80D4D1DDA}"/>
              </a:ext>
            </a:extLst>
          </p:cNvPr>
          <p:cNvSpPr txBox="1"/>
          <p:nvPr/>
        </p:nvSpPr>
        <p:spPr>
          <a:xfrm>
            <a:off x="2060714" y="412678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Except the way of Hell, to dwell therein for ever. And this to Allah is easy.</a:t>
            </a:r>
          </a:p>
        </p:txBody>
      </p:sp>
      <p:sp>
        <p:nvSpPr>
          <p:cNvPr id="7" name="TextBox 6">
            <a:extLst>
              <a:ext uri="{FF2B5EF4-FFF2-40B4-BE49-F238E27FC236}">
                <a16:creationId xmlns:a16="http://schemas.microsoft.com/office/drawing/2014/main" id="{55349C79-DE07-0214-6F7D-20AE6816D419}"/>
              </a:ext>
            </a:extLst>
          </p:cNvPr>
          <p:cNvSpPr txBox="1"/>
          <p:nvPr/>
        </p:nvSpPr>
        <p:spPr>
          <a:xfrm>
            <a:off x="2574775" y="38190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93939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7A65B-D094-11C1-9140-1FC53EAE2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9099C9-1424-080B-ABB0-CFD4133C178F}"/>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النساء</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4585313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FF61E-4271-E0CB-A87F-75FD378E9D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F03003-7FE9-8899-7E1F-8585F1AC8178}"/>
              </a:ext>
            </a:extLst>
          </p:cNvPr>
          <p:cNvSpPr>
            <a:spLocks noGrp="1"/>
          </p:cNvSpPr>
          <p:nvPr>
            <p:ph type="title"/>
          </p:nvPr>
        </p:nvSpPr>
        <p:spPr>
          <a:xfrm>
            <a:off x="1900072" y="1232314"/>
            <a:ext cx="8231214" cy="3450327"/>
          </a:xfrm>
        </p:spPr>
        <p:txBody>
          <a:bodyPr>
            <a:noAutofit/>
          </a:bodyPr>
          <a:lstStyle/>
          <a:p>
            <a:pPr>
              <a:lnSpc>
                <a:spcPct val="100000"/>
              </a:lnSpc>
            </a:pPr>
            <a:r>
              <a:rPr lang="ar-EG" sz="4800" b="0" dirty="0"/>
              <a:t>يَا أَيُّهَا النَّاسُ قَدْ جَاءَكُمُ الرَّسُولُ بِالْحَقِّ</a:t>
            </a:r>
            <a:br>
              <a:rPr lang="ar-EG" sz="4800" b="0" dirty="0"/>
            </a:br>
            <a:r>
              <a:rPr lang="ar-EG" sz="4800" b="0" dirty="0"/>
              <a:t> مِنْ رَبِّكُمْ فَآمِنُوا خَيْرًا لَكُمْۚ وَإِنْ تَكْفُرُوا</a:t>
            </a:r>
            <a:br>
              <a:rPr lang="ar-EG" sz="4800" b="0" dirty="0"/>
            </a:br>
            <a:r>
              <a:rPr lang="ar-EG" sz="4800" b="0" dirty="0"/>
              <a:t> فَإِنَّ لِلَّهِ مَا فِي السَّمَاوَاتِ وَالْأَرْضِۚ وَكَانَ</a:t>
            </a:r>
            <a:br>
              <a:rPr lang="ar-EG" sz="4800" b="0" dirty="0"/>
            </a:br>
            <a:r>
              <a:rPr lang="ar-EG" sz="4800" b="0" dirty="0"/>
              <a:t> اللَّهُ عَلِيمًا حَكِيمًا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01CF304-D9E1-37CE-81CB-3A2C619C7547}"/>
              </a:ext>
            </a:extLst>
          </p:cNvPr>
          <p:cNvSpPr txBox="1"/>
          <p:nvPr/>
        </p:nvSpPr>
        <p:spPr>
          <a:xfrm>
            <a:off x="2060714" y="441927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Mankind! The Messenger hath come to you in truth from Allah: believe in him: It is best for you. But if ye reject Faith, to Allah belong all things in the heavens and on earth: And Allah is All-knowing, All-wise.</a:t>
            </a:r>
          </a:p>
        </p:txBody>
      </p:sp>
      <p:sp>
        <p:nvSpPr>
          <p:cNvPr id="7" name="TextBox 6">
            <a:extLst>
              <a:ext uri="{FF2B5EF4-FFF2-40B4-BE49-F238E27FC236}">
                <a16:creationId xmlns:a16="http://schemas.microsoft.com/office/drawing/2014/main" id="{184E8DC2-6442-C6BF-6A06-0D9E63A6A291}"/>
              </a:ext>
            </a:extLst>
          </p:cNvPr>
          <p:cNvSpPr txBox="1"/>
          <p:nvPr/>
        </p:nvSpPr>
        <p:spPr>
          <a:xfrm>
            <a:off x="3977447" y="41138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862506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73A28-BB16-5E6C-58E9-0FD51AF60D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C53F21-CB77-3172-79DF-722E20CC5D11}"/>
              </a:ext>
            </a:extLst>
          </p:cNvPr>
          <p:cNvSpPr>
            <a:spLocks noGrp="1"/>
          </p:cNvSpPr>
          <p:nvPr>
            <p:ph type="title"/>
          </p:nvPr>
        </p:nvSpPr>
        <p:spPr>
          <a:xfrm>
            <a:off x="1900072" y="1223437"/>
            <a:ext cx="8231214" cy="3450327"/>
          </a:xfrm>
        </p:spPr>
        <p:txBody>
          <a:bodyPr>
            <a:noAutofit/>
          </a:bodyPr>
          <a:lstStyle/>
          <a:p>
            <a:pPr>
              <a:lnSpc>
                <a:spcPct val="100000"/>
              </a:lnSpc>
            </a:pPr>
            <a:r>
              <a:rPr lang="ar-EG" sz="4800" b="0" dirty="0"/>
              <a:t>يَا أَهْلَ الْكِتَابِ لَا تَغْلُوا فِي دِينِكُمْ وَلَا تَقُولُوا عَلَى اللَّهِ إِلَّا الْحَقَّۚ إِنَّمَا الْمَسِيحُ عِيسَى ابْنُ مَرْيَمَ رَسُولُ اللَّهِ وَكَلِمَتُهُ أَلْقَاهَا إِلَىٰ مَرْيَمَ وَرُوحٌ مِنْهُۖ فَآمِنُوا بِاللَّهِ وَرُسُلِهِۖ...</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481C370-CA2A-DD3F-8FE4-9D1406C2BFD5}"/>
              </a:ext>
            </a:extLst>
          </p:cNvPr>
          <p:cNvSpPr txBox="1"/>
          <p:nvPr/>
        </p:nvSpPr>
        <p:spPr>
          <a:xfrm>
            <a:off x="2060714" y="4472546"/>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People of the Book! Commit no excesses in your religion: Nor say of Allah aught but the truth. Christ Jesus the son of Mary was (no more than) a messenger of Allah, and His Word, which He bestowed on Mary, and a spirit proceeding from Him: so believe in Allah and His messengers.</a:t>
            </a:r>
          </a:p>
        </p:txBody>
      </p:sp>
    </p:spTree>
    <p:extLst>
      <p:ext uri="{BB962C8B-B14F-4D97-AF65-F5344CB8AC3E}">
        <p14:creationId xmlns:p14="http://schemas.microsoft.com/office/powerpoint/2010/main" val="16129106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906D3-1F07-386F-0DAF-1C032209B5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A09E44-304E-3A7C-73D0-73451E5AFB78}"/>
              </a:ext>
            </a:extLst>
          </p:cNvPr>
          <p:cNvSpPr>
            <a:spLocks noGrp="1"/>
          </p:cNvSpPr>
          <p:nvPr>
            <p:ph type="title"/>
          </p:nvPr>
        </p:nvSpPr>
        <p:spPr>
          <a:xfrm>
            <a:off x="1900072" y="1347723"/>
            <a:ext cx="8231214" cy="3450327"/>
          </a:xfrm>
        </p:spPr>
        <p:txBody>
          <a:bodyPr>
            <a:noAutofit/>
          </a:bodyPr>
          <a:lstStyle/>
          <a:p>
            <a:pPr>
              <a:lnSpc>
                <a:spcPct val="100000"/>
              </a:lnSpc>
            </a:pPr>
            <a:r>
              <a:rPr lang="ar-EG" sz="4800" b="0" dirty="0"/>
              <a:t>وَلَا تَقُولُوا ثَلَاثَةٌۚ انْتَهُوا خَيْرًا لَكُمْۚ إِنَّمَا اللَّهُ إِلَٰهٌ وَاحِدٌۖ سُبْحَانَهُ أَنْ يَكُونَ لَهُ وَلَدٌۘ لَهُ مَا فِي السَّمَاوَاتِ وَمَا فِي الْأَرْضِۗ وَكَفَىٰ بِاللَّهِ وَكِيلًا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4441423-3109-4F8D-B93B-C18821557C36}"/>
              </a:ext>
            </a:extLst>
          </p:cNvPr>
          <p:cNvSpPr txBox="1"/>
          <p:nvPr/>
        </p:nvSpPr>
        <p:spPr>
          <a:xfrm>
            <a:off x="2060713" y="414645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not "Trinity" : desist: it will be better for you: for Allah is one Allah: Glory be to Him: (far exalted is He) above having a son. To Him belong all things in the heavens and on earth. And enough is Allah as a Disposer of affairs.</a:t>
            </a:r>
          </a:p>
        </p:txBody>
      </p:sp>
      <p:sp>
        <p:nvSpPr>
          <p:cNvPr id="7" name="TextBox 6">
            <a:extLst>
              <a:ext uri="{FF2B5EF4-FFF2-40B4-BE49-F238E27FC236}">
                <a16:creationId xmlns:a16="http://schemas.microsoft.com/office/drawing/2014/main" id="{B5D48022-C1E4-66D6-6253-73659288AAB0}"/>
              </a:ext>
            </a:extLst>
          </p:cNvPr>
          <p:cNvSpPr txBox="1"/>
          <p:nvPr/>
        </p:nvSpPr>
        <p:spPr>
          <a:xfrm>
            <a:off x="1376377" y="38386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1}</a:t>
            </a:r>
            <a:endParaRPr lang="en-US" sz="1400" dirty="0"/>
          </a:p>
        </p:txBody>
      </p:sp>
    </p:spTree>
    <p:extLst>
      <p:ext uri="{BB962C8B-B14F-4D97-AF65-F5344CB8AC3E}">
        <p14:creationId xmlns:p14="http://schemas.microsoft.com/office/powerpoint/2010/main" val="42909078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76601-2BDE-9929-8DC2-149B41CD5E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3EED8E-889E-13AC-FDEA-692F8D02B62D}"/>
              </a:ext>
            </a:extLst>
          </p:cNvPr>
          <p:cNvSpPr>
            <a:spLocks noGrp="1"/>
          </p:cNvSpPr>
          <p:nvPr>
            <p:ph type="title"/>
          </p:nvPr>
        </p:nvSpPr>
        <p:spPr>
          <a:xfrm>
            <a:off x="1900072" y="1347723"/>
            <a:ext cx="8231214" cy="3450327"/>
          </a:xfrm>
        </p:spPr>
        <p:txBody>
          <a:bodyPr>
            <a:noAutofit/>
          </a:bodyPr>
          <a:lstStyle/>
          <a:p>
            <a:pPr>
              <a:lnSpc>
                <a:spcPct val="100000"/>
              </a:lnSpc>
            </a:pPr>
            <a:r>
              <a:rPr lang="ar-EG" sz="5000" b="0" dirty="0"/>
              <a:t>لَنْ يَسْتَنْكِفَ الْمَسِيحُ</a:t>
            </a:r>
            <a:r>
              <a:rPr lang="en-US" sz="5000" b="0" dirty="0"/>
              <a:t> </a:t>
            </a:r>
            <a:r>
              <a:rPr lang="ar-EG" sz="5000" b="0" dirty="0"/>
              <a:t> أَنْ يَكُونَ عَبْدًا لِلَّهِ وَلَا الْمَلَائِكَةُ الْمُقَرَّبُونَۚ وَمَنْ يَسْتَنْكِفْ عَنْ عِبَادَتِهِ وَيَسْتَكْبِرْ فَسَيَحْشُرُهُمْ إِلَيْهِ جَمِيعًا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24044A-8D01-4EB8-DD87-064CDA1CE06E}"/>
              </a:ext>
            </a:extLst>
          </p:cNvPr>
          <p:cNvSpPr txBox="1"/>
          <p:nvPr/>
        </p:nvSpPr>
        <p:spPr>
          <a:xfrm>
            <a:off x="2060713" y="414645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Christ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disdaineth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nor to serve and worship Allah, nor do the angels, those nearest (to Allah): those who disdain His worship and are arrogant,-He will gather them all together unto Himself to (answer).</a:t>
            </a:r>
          </a:p>
        </p:txBody>
      </p:sp>
      <p:sp>
        <p:nvSpPr>
          <p:cNvPr id="7" name="TextBox 6">
            <a:extLst>
              <a:ext uri="{FF2B5EF4-FFF2-40B4-BE49-F238E27FC236}">
                <a16:creationId xmlns:a16="http://schemas.microsoft.com/office/drawing/2014/main" id="{7A068FE5-5BA8-A1B1-560B-E7084CCC9F8A}"/>
              </a:ext>
            </a:extLst>
          </p:cNvPr>
          <p:cNvSpPr txBox="1"/>
          <p:nvPr/>
        </p:nvSpPr>
        <p:spPr>
          <a:xfrm>
            <a:off x="1718543" y="38386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36389755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487C3-9DA7-FD82-ED13-C61AFC5FE6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AD9E87-7F69-3381-7C37-779D25D0842F}"/>
              </a:ext>
            </a:extLst>
          </p:cNvPr>
          <p:cNvSpPr>
            <a:spLocks noGrp="1"/>
          </p:cNvSpPr>
          <p:nvPr>
            <p:ph type="title"/>
          </p:nvPr>
        </p:nvSpPr>
        <p:spPr>
          <a:xfrm>
            <a:off x="1900073" y="1116903"/>
            <a:ext cx="8231214" cy="3450327"/>
          </a:xfrm>
        </p:spPr>
        <p:txBody>
          <a:bodyPr>
            <a:noAutofit/>
          </a:bodyPr>
          <a:lstStyle/>
          <a:p>
            <a:pPr>
              <a:lnSpc>
                <a:spcPct val="100000"/>
              </a:lnSpc>
            </a:pPr>
            <a:r>
              <a:rPr lang="ar-EG" sz="4800" b="0" dirty="0"/>
              <a:t>فَأَمَّا الَّذِينَ آمَنُوا وَعَمِلُوا الصَّالِحَاتِ فَيُوَفِّيهِمْ أُجُورَهُمْ وَيَزِيدُهُمْ مِنْ فَضْلِهِۖ وَأَمَّا الَّذِينَ اسْتَنْكَفُوا وَاسْتَكْبَرُوا فَيُعَذِّبُهُمْ عَذَابًا أَلِيمًا وَلَا يَجِدُونَ لَهُمْ مِنْ دُونِ اللَّهِ وَلِيًّا وَلَا نَصِيرًا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241CBD9-5579-DD7D-446D-386D9F0BD297}"/>
              </a:ext>
            </a:extLst>
          </p:cNvPr>
          <p:cNvSpPr txBox="1"/>
          <p:nvPr/>
        </p:nvSpPr>
        <p:spPr>
          <a:xfrm>
            <a:off x="2060712" y="423574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to those who believe and do deeds of righteousness, He will give their (due) rewards,- and more, out of His bounty: But those who are disdainful and arrogant, He will punish with a grievous penalty; Nor will they find, besides Allah, any to protect or help them.</a:t>
            </a:r>
          </a:p>
        </p:txBody>
      </p:sp>
      <p:sp>
        <p:nvSpPr>
          <p:cNvPr id="7" name="TextBox 6">
            <a:extLst>
              <a:ext uri="{FF2B5EF4-FFF2-40B4-BE49-F238E27FC236}">
                <a16:creationId xmlns:a16="http://schemas.microsoft.com/office/drawing/2014/main" id="{F87A6E4E-5868-7DF6-A70F-2DCA4D4BEA26}"/>
              </a:ext>
            </a:extLst>
          </p:cNvPr>
          <p:cNvSpPr txBox="1"/>
          <p:nvPr/>
        </p:nvSpPr>
        <p:spPr>
          <a:xfrm>
            <a:off x="1789564" y="40019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25446603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D7832-35B7-51DF-5767-B1270AC654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176C0E-12E2-6BDD-4084-AFE530C2C1FC}"/>
              </a:ext>
            </a:extLst>
          </p:cNvPr>
          <p:cNvSpPr>
            <a:spLocks noGrp="1"/>
          </p:cNvSpPr>
          <p:nvPr>
            <p:ph type="title"/>
          </p:nvPr>
        </p:nvSpPr>
        <p:spPr>
          <a:xfrm>
            <a:off x="1900073" y="1493305"/>
            <a:ext cx="8231214" cy="3450327"/>
          </a:xfrm>
        </p:spPr>
        <p:txBody>
          <a:bodyPr>
            <a:noAutofit/>
          </a:bodyPr>
          <a:lstStyle/>
          <a:p>
            <a:pPr>
              <a:lnSpc>
                <a:spcPct val="100000"/>
              </a:lnSpc>
            </a:pPr>
            <a:r>
              <a:rPr lang="ar-EG" sz="6000" b="0" dirty="0"/>
              <a:t>يَا أَيُّهَا النَّاسُ قَدْ جَاءَكُمْ بُرْهَانٌ مِنْ رَبِّكُمْ وَأَنْزَلْنَا إِلَيْكُمْ نُورًا مُبِينًا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4C98CE2-892C-9C92-6CCC-C212611E4BED}"/>
              </a:ext>
            </a:extLst>
          </p:cNvPr>
          <p:cNvSpPr txBox="1"/>
          <p:nvPr/>
        </p:nvSpPr>
        <p:spPr>
          <a:xfrm>
            <a:off x="2060712" y="415584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mankind! verily there hath come to you a convincing proof from your Lord: For We have sent unto you a light (that is) manifest.</a:t>
            </a:r>
          </a:p>
        </p:txBody>
      </p:sp>
      <p:sp>
        <p:nvSpPr>
          <p:cNvPr id="7" name="TextBox 6">
            <a:extLst>
              <a:ext uri="{FF2B5EF4-FFF2-40B4-BE49-F238E27FC236}">
                <a16:creationId xmlns:a16="http://schemas.microsoft.com/office/drawing/2014/main" id="{AD767C9D-02AF-018D-4A8C-B80BDCF6FDD7}"/>
              </a:ext>
            </a:extLst>
          </p:cNvPr>
          <p:cNvSpPr txBox="1"/>
          <p:nvPr/>
        </p:nvSpPr>
        <p:spPr>
          <a:xfrm>
            <a:off x="2189059" y="37681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18081602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45E7BC-92AA-E21D-AACC-4F59C9623B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592E53-BDE6-573A-49A0-47A753DECB07}"/>
              </a:ext>
            </a:extLst>
          </p:cNvPr>
          <p:cNvSpPr>
            <a:spLocks noGrp="1"/>
          </p:cNvSpPr>
          <p:nvPr>
            <p:ph type="title"/>
          </p:nvPr>
        </p:nvSpPr>
        <p:spPr>
          <a:xfrm>
            <a:off x="1900073" y="1209220"/>
            <a:ext cx="8231214" cy="3450327"/>
          </a:xfrm>
        </p:spPr>
        <p:txBody>
          <a:bodyPr>
            <a:noAutofit/>
          </a:bodyPr>
          <a:lstStyle/>
          <a:p>
            <a:pPr>
              <a:lnSpc>
                <a:spcPct val="100000"/>
              </a:lnSpc>
            </a:pPr>
            <a:r>
              <a:rPr lang="ar-EG" sz="6000" b="0" dirty="0"/>
              <a:t>فَأَمَّا الَّذِينَ آمَنُوا بِاللَّهِ وَاعْتَصَمُوا بِهِ فَسَيُدْخِلُهُمْ فِي رَحْمَةٍ مِنْهُ وَفَضْلٍ وَيَهْدِيهِمْ إِلَيْهِ صِرَاطًا مُسْتَقِيمًا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DA0953-FB07-6F0E-8266-7701D4B958A0}"/>
              </a:ext>
            </a:extLst>
          </p:cNvPr>
          <p:cNvSpPr txBox="1"/>
          <p:nvPr/>
        </p:nvSpPr>
        <p:spPr>
          <a:xfrm>
            <a:off x="2060712" y="424936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those who believe in Allah, and hold fast to Him,- soon will He admit them to mercy and grace from Himself, and guide them to Himself by a straight way.</a:t>
            </a:r>
          </a:p>
        </p:txBody>
      </p:sp>
      <p:sp>
        <p:nvSpPr>
          <p:cNvPr id="7" name="TextBox 6">
            <a:extLst>
              <a:ext uri="{FF2B5EF4-FFF2-40B4-BE49-F238E27FC236}">
                <a16:creationId xmlns:a16="http://schemas.microsoft.com/office/drawing/2014/main" id="{4AF673BC-1AEB-AF92-1E38-01E7A32C8DBF}"/>
              </a:ext>
            </a:extLst>
          </p:cNvPr>
          <p:cNvSpPr txBox="1"/>
          <p:nvPr/>
        </p:nvSpPr>
        <p:spPr>
          <a:xfrm>
            <a:off x="2144671" y="39415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26309463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4038C-3B48-CC97-42CE-EDFA15D040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66E730-C2A5-5C3D-DAE9-BE1E5DDA49BB}"/>
              </a:ext>
            </a:extLst>
          </p:cNvPr>
          <p:cNvSpPr>
            <a:spLocks noGrp="1"/>
          </p:cNvSpPr>
          <p:nvPr>
            <p:ph type="title"/>
          </p:nvPr>
        </p:nvSpPr>
        <p:spPr>
          <a:xfrm>
            <a:off x="1900073" y="1209220"/>
            <a:ext cx="8231214" cy="3450327"/>
          </a:xfrm>
        </p:spPr>
        <p:txBody>
          <a:bodyPr>
            <a:noAutofit/>
          </a:bodyPr>
          <a:lstStyle/>
          <a:p>
            <a:pPr>
              <a:lnSpc>
                <a:spcPct val="100000"/>
              </a:lnSpc>
            </a:pPr>
            <a:r>
              <a:rPr lang="ar-EG" sz="4800" b="0" dirty="0"/>
              <a:t>يَسْتَفْتُونَكَ قُلِ اللَّهُ يُفْتِيكُمْ فِي الْكَلَالَةِۚ إِنِ امْرُؤٌ هَلَكَ لَيْسَ لَهُ وَلَدٌ وَلَهُ أُخْتٌ فَلَهَا نِصْفُ مَا تَرَكَۚ وَهُوَ يَرِثُهَا إِنْ لَمْ يَكُنْ لَهَا وَلَدٌۚ...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0BC1BDA-67FA-BE44-01DE-878B4724DBDA}"/>
              </a:ext>
            </a:extLst>
          </p:cNvPr>
          <p:cNvSpPr txBox="1"/>
          <p:nvPr/>
        </p:nvSpPr>
        <p:spPr>
          <a:xfrm>
            <a:off x="2060712" y="401756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ask thee for a legal decision. Say: Allah directs (thus) about those who leave no descendants or ascendants as heirs. If it is a man that dies, leaving a sister but no child, she shall have half the inheritance: If (such a deceased was) a woman, who left no child, Her brother takes her inheritance:</a:t>
            </a:r>
          </a:p>
        </p:txBody>
      </p:sp>
    </p:spTree>
    <p:extLst>
      <p:ext uri="{BB962C8B-B14F-4D97-AF65-F5344CB8AC3E}">
        <p14:creationId xmlns:p14="http://schemas.microsoft.com/office/powerpoint/2010/main" val="19742029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672DFE-979B-F0D3-6844-3059299599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AC67CA-D4C5-2CCF-7129-EAE6922A377F}"/>
              </a:ext>
            </a:extLst>
          </p:cNvPr>
          <p:cNvSpPr>
            <a:spLocks noGrp="1"/>
          </p:cNvSpPr>
          <p:nvPr>
            <p:ph type="title"/>
          </p:nvPr>
        </p:nvSpPr>
        <p:spPr>
          <a:xfrm>
            <a:off x="1900073" y="1164832"/>
            <a:ext cx="8231214" cy="3450327"/>
          </a:xfrm>
        </p:spPr>
        <p:txBody>
          <a:bodyPr>
            <a:noAutofit/>
          </a:bodyPr>
          <a:lstStyle/>
          <a:p>
            <a:pPr>
              <a:lnSpc>
                <a:spcPct val="100000"/>
              </a:lnSpc>
            </a:pPr>
            <a:r>
              <a:rPr lang="ar-EG" sz="4800" b="0" dirty="0"/>
              <a:t>فَإِنْ كَانَتَا اثْنَتَيْنِ فَلَهُمَا الثُّلُثَانِ مِمَّا تَرَكَۚ </a:t>
            </a:r>
            <a:br>
              <a:rPr lang="ar-EG" sz="4800" b="0" dirty="0"/>
            </a:br>
            <a:r>
              <a:rPr lang="ar-EG" sz="4800" b="0" dirty="0"/>
              <a:t>وَإِنْ كَانُوا إِخْوَةً رِجَالًا وَنِسَاءً فَلِلذَّكَرِ </a:t>
            </a:r>
            <a:br>
              <a:rPr lang="ar-EG" sz="4800" b="0" dirty="0"/>
            </a:br>
            <a:r>
              <a:rPr lang="ar-EG" sz="4800" b="0" dirty="0"/>
              <a:t>مِثْلُ حَظِّ الْأُنْثَيَيْنِۗ يُبَيِّنُ اللَّهُ لَكُمْ أَنْ</a:t>
            </a:r>
            <a:br>
              <a:rPr lang="ar-EG" sz="4800" b="0" dirty="0"/>
            </a:br>
            <a:r>
              <a:rPr lang="ar-EG" sz="4800" b="0" dirty="0"/>
              <a:t> تَضِلُّواۗ وَاللَّهُ بِكُلِّ شَيْءٍ عَلِيمٌ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7544186-34F9-210B-3042-5AFBC2569165}"/>
              </a:ext>
            </a:extLst>
          </p:cNvPr>
          <p:cNvSpPr txBox="1"/>
          <p:nvPr/>
        </p:nvSpPr>
        <p:spPr>
          <a:xfrm>
            <a:off x="2060712" y="435781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there are two sisters, they shall have two-thirds of the inheritance (between them): if there are brothers and sisters, (they share), the male having twice the share of the female. Thus doth Allah make clear to you (His law), lest ye err. And Allah hath knowledge of all things.</a:t>
            </a:r>
          </a:p>
        </p:txBody>
      </p:sp>
      <p:sp>
        <p:nvSpPr>
          <p:cNvPr id="7" name="TextBox 6">
            <a:extLst>
              <a:ext uri="{FF2B5EF4-FFF2-40B4-BE49-F238E27FC236}">
                <a16:creationId xmlns:a16="http://schemas.microsoft.com/office/drawing/2014/main" id="{30A1F7A8-8256-5EAA-7B96-9C9587E2FDB7}"/>
              </a:ext>
            </a:extLst>
          </p:cNvPr>
          <p:cNvSpPr txBox="1"/>
          <p:nvPr/>
        </p:nvSpPr>
        <p:spPr>
          <a:xfrm>
            <a:off x="2872640" y="41595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355666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69015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68162-0EDD-BDCF-14C7-25F33E00FD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42F9FA-9A07-8E28-5A82-1F97F80ECB61}"/>
              </a:ext>
            </a:extLst>
          </p:cNvPr>
          <p:cNvSpPr>
            <a:spLocks noGrp="1"/>
          </p:cNvSpPr>
          <p:nvPr>
            <p:ph type="title"/>
          </p:nvPr>
        </p:nvSpPr>
        <p:spPr>
          <a:xfrm>
            <a:off x="1980389" y="1481894"/>
            <a:ext cx="8231214" cy="3450327"/>
          </a:xfrm>
        </p:spPr>
        <p:txBody>
          <a:bodyPr>
            <a:noAutofit/>
          </a:bodyPr>
          <a:lstStyle/>
          <a:p>
            <a:pPr>
              <a:lnSpc>
                <a:spcPct val="100000"/>
              </a:lnSpc>
            </a:pPr>
            <a:r>
              <a:rPr lang="ar-EG" sz="5400" b="0" dirty="0"/>
              <a:t>لَا يُحِبُّ اللَّهُ الْجَهْرَ بِالسُّوءِ مِنَ الْقَوْلِ إِلَّا مَنْ ظُلِمَۚ وَكَانَ اللَّهُ سَمِيعًا عَلِيمًا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0E0599C-6F83-6E3B-0D81-77CB01CC4875}"/>
              </a:ext>
            </a:extLst>
          </p:cNvPr>
          <p:cNvSpPr txBox="1"/>
          <p:nvPr/>
        </p:nvSpPr>
        <p:spPr>
          <a:xfrm>
            <a:off x="2060708" y="394650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loveth not that evil should be noised abroad in public speech, except where injustice hath been done; for Allah is He who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7" name="TextBox 6">
            <a:extLst>
              <a:ext uri="{FF2B5EF4-FFF2-40B4-BE49-F238E27FC236}">
                <a16:creationId xmlns:a16="http://schemas.microsoft.com/office/drawing/2014/main" id="{0994C56D-6C8E-730D-0F86-2E2FAE421115}"/>
              </a:ext>
            </a:extLst>
          </p:cNvPr>
          <p:cNvSpPr txBox="1"/>
          <p:nvPr/>
        </p:nvSpPr>
        <p:spPr>
          <a:xfrm>
            <a:off x="2441610" y="36387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18674650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480D8-6AED-EBF8-1054-AB4748F4DD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1924A1-E652-9C72-1C81-A1D9FDF16866}"/>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المائدة</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277430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92028-6186-D4E7-4556-B6F8F4CDB4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CE3B45-CB90-6A04-C524-072AF448A530}"/>
              </a:ext>
            </a:extLst>
          </p:cNvPr>
          <p:cNvSpPr>
            <a:spLocks noGrp="1"/>
          </p:cNvSpPr>
          <p:nvPr>
            <p:ph type="title"/>
          </p:nvPr>
        </p:nvSpPr>
        <p:spPr>
          <a:xfrm>
            <a:off x="1900073" y="1271366"/>
            <a:ext cx="8231214" cy="3450327"/>
          </a:xfrm>
        </p:spPr>
        <p:txBody>
          <a:bodyPr>
            <a:noAutofit/>
          </a:bodyPr>
          <a:lstStyle/>
          <a:p>
            <a:pPr>
              <a:lnSpc>
                <a:spcPct val="100000"/>
              </a:lnSpc>
            </a:pPr>
            <a:r>
              <a:rPr lang="ar-EG" sz="5000" b="0" dirty="0"/>
              <a:t>يَا أَيُّهَا الَّذِينَ آمَنُوا أَوْفُوا بِالْعُقُودِۚ أُحِلَّتْ</a:t>
            </a:r>
            <a:br>
              <a:rPr lang="ar-EG" sz="5000" b="0" dirty="0"/>
            </a:br>
            <a:r>
              <a:rPr lang="ar-EG" sz="5000" b="0" dirty="0"/>
              <a:t> لَكُمْ بَهِيمَةُ الْأَنْعَامِ إِلَّا مَا يُتْلَىٰ عَلَيْكُمْ </a:t>
            </a:r>
            <a:br>
              <a:rPr lang="ar-EG" sz="5000" b="0" dirty="0"/>
            </a:br>
            <a:r>
              <a:rPr lang="ar-EG" sz="5000" b="0" dirty="0"/>
              <a:t>غَيْرَ مُحِلِّي الصَّيْدِ وَأَنْتُمْ حُرُمٌۗ إِنَّ اللَّهَ </a:t>
            </a:r>
            <a:br>
              <a:rPr lang="ar-EG" sz="5000" b="0" dirty="0"/>
            </a:br>
            <a:r>
              <a:rPr lang="ar-EG" sz="5000" b="0" dirty="0"/>
              <a:t>يَحْكُمُ مَا يُرِيدُ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5DAA2D1-DD6E-8B37-F8E4-715C31349B14}"/>
              </a:ext>
            </a:extLst>
          </p:cNvPr>
          <p:cNvSpPr txBox="1"/>
          <p:nvPr/>
        </p:nvSpPr>
        <p:spPr>
          <a:xfrm>
            <a:off x="2060712" y="446243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fulfil (all) obligations. Lawful unto you (for food) are all four-footed animals, with the exceptions named: But animals of the chase are forbidden while ye are in the sacred precincts or in pilgrim garb: for Allah doth command according to His will and plan.</a:t>
            </a:r>
          </a:p>
        </p:txBody>
      </p:sp>
      <p:sp>
        <p:nvSpPr>
          <p:cNvPr id="7" name="TextBox 6">
            <a:extLst>
              <a:ext uri="{FF2B5EF4-FFF2-40B4-BE49-F238E27FC236}">
                <a16:creationId xmlns:a16="http://schemas.microsoft.com/office/drawing/2014/main" id="{A926FA15-C098-D9DF-2A35-49C2DAA8FDA3}"/>
              </a:ext>
            </a:extLst>
          </p:cNvPr>
          <p:cNvSpPr txBox="1"/>
          <p:nvPr/>
        </p:nvSpPr>
        <p:spPr>
          <a:xfrm>
            <a:off x="4284189" y="42345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endParaRPr lang="en-US" sz="1400" dirty="0"/>
          </a:p>
        </p:txBody>
      </p:sp>
    </p:spTree>
    <p:extLst>
      <p:ext uri="{BB962C8B-B14F-4D97-AF65-F5344CB8AC3E}">
        <p14:creationId xmlns:p14="http://schemas.microsoft.com/office/powerpoint/2010/main" val="21862238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F554F-2DFF-B564-3818-144247EDE5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BA07FA-69AB-475D-BD7E-98DBE10F79A5}"/>
              </a:ext>
            </a:extLst>
          </p:cNvPr>
          <p:cNvSpPr>
            <a:spLocks noGrp="1"/>
          </p:cNvSpPr>
          <p:nvPr>
            <p:ph type="title"/>
          </p:nvPr>
        </p:nvSpPr>
        <p:spPr>
          <a:xfrm>
            <a:off x="1900073" y="1003230"/>
            <a:ext cx="8231214" cy="3450327"/>
          </a:xfrm>
        </p:spPr>
        <p:txBody>
          <a:bodyPr>
            <a:noAutofit/>
          </a:bodyPr>
          <a:lstStyle/>
          <a:p>
            <a:pPr>
              <a:lnSpc>
                <a:spcPct val="100000"/>
              </a:lnSpc>
            </a:pPr>
            <a:r>
              <a:rPr lang="ar-EG" sz="4800" b="0" dirty="0"/>
              <a:t>يَا أَيُّهَا الَّذِينَ آمَنُوا لَا تُحِلُّوا شَعَائِرَ اللَّهِ وَلَا الشَّهْرَ الْحَرَامَ وَلَا الْهَدْيَ وَلَا الْقَلَائِدَ وَلَا آمِّينَ الْبَيْتَ الْحَرَامَ يَبْتَغُونَ فَضْلًا مِنْ رَبِّهِمْ وَرِضْوَانًا ۚ وَإِذَا حَلَلْتُمْ فَاصْطَادُواۚ...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7BB3C1F-A829-F878-56A8-C9F14D26AA75}"/>
              </a:ext>
            </a:extLst>
          </p:cNvPr>
          <p:cNvSpPr txBox="1"/>
          <p:nvPr/>
        </p:nvSpPr>
        <p:spPr>
          <a:xfrm>
            <a:off x="2060712" y="4145780"/>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Violate not the sanctity of the symbols of Allah, nor of the sacred month, nor of the animals brought for sacrifice, nor the garlands that mark out such animals, nor the people resorting to the sacred house, seeking of the bounty and good pleasure of their Lord. But when ye are clear of the sacred precincts and of pilgrim garb, ye may hunt </a:t>
            </a:r>
          </a:p>
        </p:txBody>
      </p:sp>
    </p:spTree>
    <p:extLst>
      <p:ext uri="{BB962C8B-B14F-4D97-AF65-F5344CB8AC3E}">
        <p14:creationId xmlns:p14="http://schemas.microsoft.com/office/powerpoint/2010/main" val="13287687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0B1E0-F34C-874A-7F2C-F76A94227E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3BE929-8733-7438-B342-03762C059C88}"/>
              </a:ext>
            </a:extLst>
          </p:cNvPr>
          <p:cNvSpPr>
            <a:spLocks noGrp="1"/>
          </p:cNvSpPr>
          <p:nvPr>
            <p:ph type="title"/>
          </p:nvPr>
        </p:nvSpPr>
        <p:spPr>
          <a:xfrm>
            <a:off x="1900073" y="1360144"/>
            <a:ext cx="8231214" cy="3450327"/>
          </a:xfrm>
        </p:spPr>
        <p:txBody>
          <a:bodyPr>
            <a:noAutofit/>
          </a:bodyPr>
          <a:lstStyle/>
          <a:p>
            <a:pPr>
              <a:lnSpc>
                <a:spcPct val="100000"/>
              </a:lnSpc>
            </a:pPr>
            <a:r>
              <a:rPr lang="ar-EG" sz="5000" b="0" dirty="0"/>
              <a:t>وَلَا يَجْرِمَنَّكُمْ شَنَآنُ قَوْمٍ أَنْ صَدُّوكُمْ </a:t>
            </a:r>
            <a:br>
              <a:rPr lang="ar-EG" sz="5000" b="0" dirty="0"/>
            </a:br>
            <a:r>
              <a:rPr lang="ar-EG" sz="5000" b="0" dirty="0"/>
              <a:t>عَنِ الْمَسْجِدِ الْحَرَامِ أَنْ تَعْتَدُواۘ وَتَعَاوَنُوا عَلَى الْبِرِّ وَالتَّقْوَىٰۖ...</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A542A36-E4F2-48E1-3C27-B20127761FAE}"/>
              </a:ext>
            </a:extLst>
          </p:cNvPr>
          <p:cNvSpPr txBox="1"/>
          <p:nvPr/>
        </p:nvSpPr>
        <p:spPr>
          <a:xfrm>
            <a:off x="2060712" y="417835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let not the hatred of some people in (once) shutting you out of the Sacred Mosque lead you to transgression (and hostility on your part). Help ye one another in righteousness and piety,</a:t>
            </a:r>
          </a:p>
        </p:txBody>
      </p:sp>
    </p:spTree>
    <p:extLst>
      <p:ext uri="{BB962C8B-B14F-4D97-AF65-F5344CB8AC3E}">
        <p14:creationId xmlns:p14="http://schemas.microsoft.com/office/powerpoint/2010/main" val="3125126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794F6-B471-3D73-2CAC-3E746F6478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048354-A307-4A8F-0446-323E370F374C}"/>
              </a:ext>
            </a:extLst>
          </p:cNvPr>
          <p:cNvSpPr>
            <a:spLocks noGrp="1"/>
          </p:cNvSpPr>
          <p:nvPr>
            <p:ph type="title"/>
          </p:nvPr>
        </p:nvSpPr>
        <p:spPr>
          <a:xfrm>
            <a:off x="1900073" y="1484432"/>
            <a:ext cx="8231214" cy="3450327"/>
          </a:xfrm>
        </p:spPr>
        <p:txBody>
          <a:bodyPr>
            <a:noAutofit/>
          </a:bodyPr>
          <a:lstStyle/>
          <a:p>
            <a:pPr>
              <a:lnSpc>
                <a:spcPct val="100000"/>
              </a:lnSpc>
            </a:pPr>
            <a:r>
              <a:rPr lang="ar-EG" sz="5400" b="0" dirty="0"/>
              <a:t> وَلَا تَعَاوَنُوا عَلَى الْإِثْمِ وَالْعُدْوَانِۚ وَاتَّقُوا اللَّهَ ۖ إِنَّ اللَّهَ شَدِيدُ الْعِقَابِ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43A0BA5-5227-C0CF-C0D0-C46DDCAB1AB5}"/>
              </a:ext>
            </a:extLst>
          </p:cNvPr>
          <p:cNvSpPr txBox="1"/>
          <p:nvPr/>
        </p:nvSpPr>
        <p:spPr>
          <a:xfrm>
            <a:off x="2060712" y="400193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help ye not one another in sin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rancour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fear Allah: for Allah is strict in punishment.</a:t>
            </a:r>
          </a:p>
        </p:txBody>
      </p:sp>
      <p:sp>
        <p:nvSpPr>
          <p:cNvPr id="7" name="TextBox 6">
            <a:extLst>
              <a:ext uri="{FF2B5EF4-FFF2-40B4-BE49-F238E27FC236}">
                <a16:creationId xmlns:a16="http://schemas.microsoft.com/office/drawing/2014/main" id="{F50043A2-DD16-E19E-1C20-AE5C642048A6}"/>
              </a:ext>
            </a:extLst>
          </p:cNvPr>
          <p:cNvSpPr txBox="1"/>
          <p:nvPr/>
        </p:nvSpPr>
        <p:spPr>
          <a:xfrm>
            <a:off x="2357734" y="36941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221402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6F88E-BCEE-2DCF-66B0-9F6D1D88FD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D87A6F-933F-4E04-258D-7467FB9A7082}"/>
              </a:ext>
            </a:extLst>
          </p:cNvPr>
          <p:cNvSpPr>
            <a:spLocks noGrp="1"/>
          </p:cNvSpPr>
          <p:nvPr>
            <p:ph type="title"/>
          </p:nvPr>
        </p:nvSpPr>
        <p:spPr>
          <a:xfrm>
            <a:off x="1900073" y="1039877"/>
            <a:ext cx="8231214" cy="3450327"/>
          </a:xfrm>
        </p:spPr>
        <p:txBody>
          <a:bodyPr>
            <a:noAutofit/>
          </a:bodyPr>
          <a:lstStyle/>
          <a:p>
            <a:pPr>
              <a:lnSpc>
                <a:spcPct val="100000"/>
              </a:lnSpc>
            </a:pPr>
            <a:r>
              <a:rPr lang="ar-EG" b="0" dirty="0"/>
              <a:t>حُرِّمَتْ عَلَيْكُمُ الْمَيْتَةُ وَالدَّمُ وَلَحْمُ الْخِنْزِيرِ وَمَا أُهِلَّ لِغَيْرِ اللَّهِ بِهِ وَالْمُنْخَنِقَةُ وَالْمَوْقُوذَةُ وَالْمُتَرَدِّيَةُ وَالنَّطِيحَةُ وَمَا أَكَلَ السَّبُعُ إِلَّا مَا ذَكَّيْتُمْ وَمَا ذُبِحَ عَلَى النُّصُبِ وَأَنْ تَسْتَقْسِمُوا بِالْأَزْلَامِۚ...</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2C5FB65-E4C0-D929-E072-2A0781426925}"/>
              </a:ext>
            </a:extLst>
          </p:cNvPr>
          <p:cNvSpPr txBox="1"/>
          <p:nvPr/>
        </p:nvSpPr>
        <p:spPr>
          <a:xfrm>
            <a:off x="2060713" y="4046321"/>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Forbidden to you (for food) are: dead meat, blood, the flesh of swine, and that on which hath been invoked the name of other than Allah; that which hath been killed by strangling, or by a violent blow, or by a headlong fall, or by being gored to death; that which hath been (partly) eaten by a wild animal; unless ye are able to slaughter it (in due form); that which is sacrificed on stone (altars); (forbidden) also is the division (of meat) by raffling with arrows:</a:t>
            </a:r>
          </a:p>
        </p:txBody>
      </p:sp>
    </p:spTree>
    <p:extLst>
      <p:ext uri="{BB962C8B-B14F-4D97-AF65-F5344CB8AC3E}">
        <p14:creationId xmlns:p14="http://schemas.microsoft.com/office/powerpoint/2010/main" val="26277539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1B93BA-A045-37B0-788B-9646360D72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6A237F-8318-8AD6-2492-C578DF6E090A}"/>
              </a:ext>
            </a:extLst>
          </p:cNvPr>
          <p:cNvSpPr>
            <a:spLocks noGrp="1"/>
          </p:cNvSpPr>
          <p:nvPr>
            <p:ph type="title"/>
          </p:nvPr>
        </p:nvSpPr>
        <p:spPr>
          <a:xfrm>
            <a:off x="1900073" y="1217432"/>
            <a:ext cx="8231214" cy="3450327"/>
          </a:xfrm>
        </p:spPr>
        <p:txBody>
          <a:bodyPr>
            <a:noAutofit/>
          </a:bodyPr>
          <a:lstStyle/>
          <a:p>
            <a:pPr>
              <a:lnSpc>
                <a:spcPct val="100000"/>
              </a:lnSpc>
            </a:pPr>
            <a:r>
              <a:rPr lang="ar-EG" sz="4800" b="0" dirty="0"/>
              <a:t> ذَٰلِكُمْ فِسْقٌۗ الْيَوْمَ يَئِسَ الَّذِينَ كَفَرُوا مِنْ</a:t>
            </a:r>
            <a:br>
              <a:rPr lang="ar-EG" sz="4800" b="0" dirty="0"/>
            </a:br>
            <a:r>
              <a:rPr lang="ar-EG" sz="4800" b="0" dirty="0"/>
              <a:t> دِينِكُمْ فَلَا تَخْشَوْهُمْ وَاخْشَوْنِۚ الْيَوْمَ أَكْمَلْتُ لَكُمْ دِينَكُمْ وَأَتْمَمْتُ عَلَيْكُمْ نِعْمَتِي وَرَضِيتُ لَكُمُ الْإِسْلَامَ دِينًاۚ...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0B1D04-B7DE-D06D-24C3-0182A1ECA994}"/>
              </a:ext>
            </a:extLst>
          </p:cNvPr>
          <p:cNvSpPr txBox="1"/>
          <p:nvPr/>
        </p:nvSpPr>
        <p:spPr>
          <a:xfrm>
            <a:off x="2060713" y="433928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that is impiety. This day have those who reject faith given up all hope of your religion: yet fear them not but fear Me. This day have I perfected your religion for you, completed My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upon you, and have chosen for you Islam as your religion.</a:t>
            </a:r>
          </a:p>
        </p:txBody>
      </p:sp>
    </p:spTree>
    <p:extLst>
      <p:ext uri="{BB962C8B-B14F-4D97-AF65-F5344CB8AC3E}">
        <p14:creationId xmlns:p14="http://schemas.microsoft.com/office/powerpoint/2010/main" val="367134301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501B6-89E6-34F4-21D6-AE644376C7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038CAE-08E1-8472-B717-A651BE896A62}"/>
              </a:ext>
            </a:extLst>
          </p:cNvPr>
          <p:cNvSpPr>
            <a:spLocks noGrp="1"/>
          </p:cNvSpPr>
          <p:nvPr>
            <p:ph type="title"/>
          </p:nvPr>
        </p:nvSpPr>
        <p:spPr>
          <a:xfrm>
            <a:off x="1900073" y="1484432"/>
            <a:ext cx="8231214" cy="3450327"/>
          </a:xfrm>
        </p:spPr>
        <p:txBody>
          <a:bodyPr>
            <a:noAutofit/>
          </a:bodyPr>
          <a:lstStyle/>
          <a:p>
            <a:pPr>
              <a:lnSpc>
                <a:spcPct val="100000"/>
              </a:lnSpc>
            </a:pPr>
            <a:r>
              <a:rPr lang="ar-EG" sz="6000" b="0" dirty="0"/>
              <a:t> فَمَنِ اضْطُرَّ فِي مَخْمَصَةٍ غَيْرَ مُتَجَانِفٍ لِإِثْمٍۙ فَإِنَّ اللَّهَ غَفُورٌ 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098F93D-4584-1170-EC76-467ED8CC32FD}"/>
              </a:ext>
            </a:extLst>
          </p:cNvPr>
          <p:cNvSpPr txBox="1"/>
          <p:nvPr/>
        </p:nvSpPr>
        <p:spPr>
          <a:xfrm>
            <a:off x="2060712" y="400193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if any is forced by hunger, with no inclination to transgression, Allah is indeed Oft-forgiving, Most Merciful.</a:t>
            </a:r>
          </a:p>
        </p:txBody>
      </p:sp>
      <p:sp>
        <p:nvSpPr>
          <p:cNvPr id="7" name="TextBox 6">
            <a:extLst>
              <a:ext uri="{FF2B5EF4-FFF2-40B4-BE49-F238E27FC236}">
                <a16:creationId xmlns:a16="http://schemas.microsoft.com/office/drawing/2014/main" id="{CBFE9724-2A39-E55E-F34B-23D1B4BF8BBC}"/>
              </a:ext>
            </a:extLst>
          </p:cNvPr>
          <p:cNvSpPr txBox="1"/>
          <p:nvPr/>
        </p:nvSpPr>
        <p:spPr>
          <a:xfrm>
            <a:off x="1718543" y="38480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387995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C4C31-4151-BBA2-63E0-034C455BA7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A7A3B8-00FB-B0C5-7DCE-BE5BCCE1CF33}"/>
              </a:ext>
            </a:extLst>
          </p:cNvPr>
          <p:cNvSpPr>
            <a:spLocks noGrp="1"/>
          </p:cNvSpPr>
          <p:nvPr>
            <p:ph type="title"/>
          </p:nvPr>
        </p:nvSpPr>
        <p:spPr>
          <a:xfrm>
            <a:off x="1900073" y="1284791"/>
            <a:ext cx="8231214" cy="3450327"/>
          </a:xfrm>
        </p:spPr>
        <p:txBody>
          <a:bodyPr>
            <a:noAutofit/>
          </a:bodyPr>
          <a:lstStyle/>
          <a:p>
            <a:pPr>
              <a:lnSpc>
                <a:spcPct val="100000"/>
              </a:lnSpc>
            </a:pPr>
            <a:r>
              <a:rPr lang="ar-EG" sz="5400" b="0" dirty="0"/>
              <a:t>يَسْأَلُونَكَ مَاذَا أُحِلَّ لَهُمْۖ قُلْ أُحِلَّ لَكُمُ الطَّيِّبَاتُۙ وَمَا عَلَّمْتُمْ مِنَ  الْجَوَارِحِ مُكَلِّبِينَ تُعَلِّمُونَهُنَّ مِمَّا عَلَّمَكُمُ اللَّهُۖ...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8EA17D-F599-69E5-6ABD-79A2592AF75A}"/>
              </a:ext>
            </a:extLst>
          </p:cNvPr>
          <p:cNvSpPr txBox="1"/>
          <p:nvPr/>
        </p:nvSpPr>
        <p:spPr>
          <a:xfrm>
            <a:off x="2060712" y="416280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ask thee what is lawful to them (as food). Say: lawful unto you are (all) things good and pure: and what ye have taught your trained hunting animals (to catch) in the manner directed to you by Allah:</a:t>
            </a:r>
          </a:p>
        </p:txBody>
      </p:sp>
    </p:spTree>
    <p:extLst>
      <p:ext uri="{BB962C8B-B14F-4D97-AF65-F5344CB8AC3E}">
        <p14:creationId xmlns:p14="http://schemas.microsoft.com/office/powerpoint/2010/main" val="8003679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26DC6-F979-19D3-7011-F222249B2B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F29EBE-8188-7E7D-3CD3-ADCF178183F2}"/>
              </a:ext>
            </a:extLst>
          </p:cNvPr>
          <p:cNvSpPr>
            <a:spLocks noGrp="1"/>
          </p:cNvSpPr>
          <p:nvPr>
            <p:ph type="title"/>
          </p:nvPr>
        </p:nvSpPr>
        <p:spPr>
          <a:xfrm>
            <a:off x="1900073" y="1355815"/>
            <a:ext cx="8231214" cy="3450327"/>
          </a:xfrm>
        </p:spPr>
        <p:txBody>
          <a:bodyPr>
            <a:noAutofit/>
          </a:bodyPr>
          <a:lstStyle/>
          <a:p>
            <a:pPr>
              <a:lnSpc>
                <a:spcPct val="100000"/>
              </a:lnSpc>
            </a:pPr>
            <a:r>
              <a:rPr lang="ar-EG" sz="6000" b="0" dirty="0"/>
              <a:t>فَكُلُوا مِمَّا أَمْسَكْنَ عَلَيْكُمْ وَاذْكُرُوا اسْمَ اللَّهِ عَلَيْهِۖ وَاتَّقُوا اللَّهَۚ إِنَّ </a:t>
            </a:r>
            <a:br>
              <a:rPr lang="ar-EG" sz="6000" b="0" dirty="0"/>
            </a:br>
            <a:r>
              <a:rPr lang="ar-EG" sz="6000" b="0" dirty="0"/>
              <a:t>اللَّهَ سَرِيعُ الْحِسَابِ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1D73A1-38CB-3AE6-92F9-8D3E3BC0FDF2}"/>
              </a:ext>
            </a:extLst>
          </p:cNvPr>
          <p:cNvSpPr txBox="1"/>
          <p:nvPr/>
        </p:nvSpPr>
        <p:spPr>
          <a:xfrm>
            <a:off x="2060712" y="445219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eat what they catch for you, but pronounce the name of Allah over it: and fear Allah; for Allah is swift in taking account.</a:t>
            </a:r>
          </a:p>
        </p:txBody>
      </p:sp>
      <p:sp>
        <p:nvSpPr>
          <p:cNvPr id="7" name="TextBox 6">
            <a:extLst>
              <a:ext uri="{FF2B5EF4-FFF2-40B4-BE49-F238E27FC236}">
                <a16:creationId xmlns:a16="http://schemas.microsoft.com/office/drawing/2014/main" id="{94313520-372F-D696-64FF-95DB28230BD3}"/>
              </a:ext>
            </a:extLst>
          </p:cNvPr>
          <p:cNvSpPr txBox="1"/>
          <p:nvPr/>
        </p:nvSpPr>
        <p:spPr>
          <a:xfrm>
            <a:off x="3387545" y="41444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864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1919E-E90F-72DD-7094-6C67496763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682164-B318-AA83-BB69-74EF715081F0}"/>
              </a:ext>
            </a:extLst>
          </p:cNvPr>
          <p:cNvSpPr>
            <a:spLocks noGrp="1"/>
          </p:cNvSpPr>
          <p:nvPr>
            <p:ph type="title"/>
          </p:nvPr>
        </p:nvSpPr>
        <p:spPr>
          <a:xfrm>
            <a:off x="1980389" y="1481894"/>
            <a:ext cx="8231214" cy="3450327"/>
          </a:xfrm>
        </p:spPr>
        <p:txBody>
          <a:bodyPr>
            <a:noAutofit/>
          </a:bodyPr>
          <a:lstStyle/>
          <a:p>
            <a:pPr>
              <a:lnSpc>
                <a:spcPct val="100000"/>
              </a:lnSpc>
            </a:pPr>
            <a:r>
              <a:rPr lang="ar-EG" sz="5400" b="0" dirty="0"/>
              <a:t>إِنْ تُبْدُوا خَيْرًا أَوْ تُخْفُوهُ أَوْ تَعْفُوا عَنْ سُوءٍ فَإِنَّ اللَّهَ كَانَ عَفُوًّا قَدِيرًا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B87DEB7-8ED1-69F4-9B13-4393BC00A6DC}"/>
              </a:ext>
            </a:extLst>
          </p:cNvPr>
          <p:cNvSpPr txBox="1"/>
          <p:nvPr/>
        </p:nvSpPr>
        <p:spPr>
          <a:xfrm>
            <a:off x="2060708" y="394650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Whether ye publish a good deed or conceal it or cover evil with pardon, verily Allah doth blot out (sins) and hath power (in the judgment of values).</a:t>
            </a:r>
          </a:p>
        </p:txBody>
      </p:sp>
      <p:sp>
        <p:nvSpPr>
          <p:cNvPr id="7" name="TextBox 6">
            <a:extLst>
              <a:ext uri="{FF2B5EF4-FFF2-40B4-BE49-F238E27FC236}">
                <a16:creationId xmlns:a16="http://schemas.microsoft.com/office/drawing/2014/main" id="{D75EFEA0-BA71-3F1E-D781-763FEFCB3B97}"/>
              </a:ext>
            </a:extLst>
          </p:cNvPr>
          <p:cNvSpPr txBox="1"/>
          <p:nvPr/>
        </p:nvSpPr>
        <p:spPr>
          <a:xfrm>
            <a:off x="2592530" y="37097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8283750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83572-6F5C-2720-6775-2BAD6E7CB2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50F470-3CC4-06AE-2016-2B9A09081C40}"/>
              </a:ext>
            </a:extLst>
          </p:cNvPr>
          <p:cNvSpPr>
            <a:spLocks noGrp="1"/>
          </p:cNvSpPr>
          <p:nvPr>
            <p:ph type="title"/>
          </p:nvPr>
        </p:nvSpPr>
        <p:spPr>
          <a:xfrm>
            <a:off x="1900073" y="1355815"/>
            <a:ext cx="8231214" cy="3450327"/>
          </a:xfrm>
        </p:spPr>
        <p:txBody>
          <a:bodyPr>
            <a:noAutofit/>
          </a:bodyPr>
          <a:lstStyle/>
          <a:p>
            <a:pPr>
              <a:lnSpc>
                <a:spcPct val="100000"/>
              </a:lnSpc>
            </a:pPr>
            <a:r>
              <a:rPr lang="ar-EG" sz="6000" b="0" dirty="0"/>
              <a:t>الْيَوْمَ أُحِلَّ لَكُمُ الطَّيِّبَاتُۖ وَطَعَامُ الَّذِينَ أُوتُوا الْكِتَابَ حِلٌّ لَكُمْ وَطَعَامُكُمْ حِلٌّ لَهُمْۖ...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AB33E19-04A8-0617-50EC-F8615CE1E7B5}"/>
              </a:ext>
            </a:extLst>
          </p:cNvPr>
          <p:cNvSpPr txBox="1"/>
          <p:nvPr/>
        </p:nvSpPr>
        <p:spPr>
          <a:xfrm>
            <a:off x="2060712" y="445219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This day are (all) things good and pure made lawful unto you. The food of the People of the Book is lawful unto you and yours is lawful unto them.</a:t>
            </a:r>
          </a:p>
        </p:txBody>
      </p:sp>
    </p:spTree>
    <p:extLst>
      <p:ext uri="{BB962C8B-B14F-4D97-AF65-F5344CB8AC3E}">
        <p14:creationId xmlns:p14="http://schemas.microsoft.com/office/powerpoint/2010/main" val="40192985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A3EF6-2F05-13B7-DE97-16946EAA35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4BDF14-1537-1DEA-FB2E-24E3A8325294}"/>
              </a:ext>
            </a:extLst>
          </p:cNvPr>
          <p:cNvSpPr>
            <a:spLocks noGrp="1"/>
          </p:cNvSpPr>
          <p:nvPr>
            <p:ph type="title"/>
          </p:nvPr>
        </p:nvSpPr>
        <p:spPr>
          <a:xfrm>
            <a:off x="1900073" y="1258161"/>
            <a:ext cx="8231214" cy="3450327"/>
          </a:xfrm>
        </p:spPr>
        <p:txBody>
          <a:bodyPr>
            <a:noAutofit/>
          </a:bodyPr>
          <a:lstStyle/>
          <a:p>
            <a:pPr>
              <a:lnSpc>
                <a:spcPct val="100000"/>
              </a:lnSpc>
            </a:pPr>
            <a:r>
              <a:rPr lang="ar-EG" sz="4800" b="0" dirty="0"/>
              <a:t> وَالْمُحْصَنَاتُ مِنَ الْمُؤْمِنَاتِ وَالْمُحْصَنَاتُ مِنَ الَّذِينَ أُوتُوا الْكِتَابَ مِنْ قَبْلِكُمْ إِذَا آتَيْتُمُوهُنَّ أُجُورَهُنَّ مُحْصِنِينَ غَيْرَ مُسَافِحِينَ وَلَا مُتَّخِذِي أَخْدَانٍۗ...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F7C57E-CBF5-834A-2C44-3D6C0F03A17F}"/>
              </a:ext>
            </a:extLst>
          </p:cNvPr>
          <p:cNvSpPr txBox="1"/>
          <p:nvPr/>
        </p:nvSpPr>
        <p:spPr>
          <a:xfrm>
            <a:off x="2060712" y="437230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(Lawful unto you in marriage) are (not only) chaste women who are believers, but chaste women among the People of the Book, revealed before your time,- when ye give them their due dowers, and desire chastity, not lewdness, nor secret intrigues</a:t>
            </a:r>
          </a:p>
        </p:txBody>
      </p:sp>
    </p:spTree>
    <p:extLst>
      <p:ext uri="{BB962C8B-B14F-4D97-AF65-F5344CB8AC3E}">
        <p14:creationId xmlns:p14="http://schemas.microsoft.com/office/powerpoint/2010/main" val="13130244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DE68D-FF33-6AB1-535E-FC05E9FF32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9293A9-C0EB-E43B-BB1A-AD764ED88A53}"/>
              </a:ext>
            </a:extLst>
          </p:cNvPr>
          <p:cNvSpPr>
            <a:spLocks noGrp="1"/>
          </p:cNvSpPr>
          <p:nvPr>
            <p:ph type="title"/>
          </p:nvPr>
        </p:nvSpPr>
        <p:spPr>
          <a:xfrm>
            <a:off x="1900073" y="1435714"/>
            <a:ext cx="8231214" cy="3450327"/>
          </a:xfrm>
        </p:spPr>
        <p:txBody>
          <a:bodyPr>
            <a:noAutofit/>
          </a:bodyPr>
          <a:lstStyle/>
          <a:p>
            <a:pPr>
              <a:lnSpc>
                <a:spcPct val="100000"/>
              </a:lnSpc>
            </a:pPr>
            <a:r>
              <a:rPr lang="ar-EG" sz="6000" b="0" dirty="0"/>
              <a:t>وَمَنْ يَكْفُرْ بِالْإِيمَانِ فَقَدْ حَبِطَ عَمَلُهُ وَهُوَ فِي الْآخِرَةِ مِنَ الْخَاسِرِينَ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AC587B9-A719-6597-24C3-3B926C8B78B9}"/>
              </a:ext>
            </a:extLst>
          </p:cNvPr>
          <p:cNvSpPr txBox="1"/>
          <p:nvPr/>
        </p:nvSpPr>
        <p:spPr>
          <a:xfrm>
            <a:off x="2060713" y="409825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one rejects faith, fruitless is his work, and in the Hereafter he will be in the ranks of those who have lost (all spiritual good).</a:t>
            </a:r>
          </a:p>
        </p:txBody>
      </p:sp>
      <p:sp>
        <p:nvSpPr>
          <p:cNvPr id="7" name="TextBox 6">
            <a:extLst>
              <a:ext uri="{FF2B5EF4-FFF2-40B4-BE49-F238E27FC236}">
                <a16:creationId xmlns:a16="http://schemas.microsoft.com/office/drawing/2014/main" id="{928EFB28-4722-B27F-FB94-975B536C2A3B}"/>
              </a:ext>
            </a:extLst>
          </p:cNvPr>
          <p:cNvSpPr txBox="1"/>
          <p:nvPr/>
        </p:nvSpPr>
        <p:spPr>
          <a:xfrm>
            <a:off x="2060713" y="37606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126785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AC4EE-CBBA-0732-0C37-43363F974A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C7D186-6843-05D1-ED6B-B718A04FB530}"/>
              </a:ext>
            </a:extLst>
          </p:cNvPr>
          <p:cNvSpPr>
            <a:spLocks noGrp="1"/>
          </p:cNvSpPr>
          <p:nvPr>
            <p:ph type="title"/>
          </p:nvPr>
        </p:nvSpPr>
        <p:spPr>
          <a:xfrm>
            <a:off x="1900073" y="1204895"/>
            <a:ext cx="8231214" cy="3450327"/>
          </a:xfrm>
        </p:spPr>
        <p:txBody>
          <a:bodyPr>
            <a:noAutofit/>
          </a:bodyPr>
          <a:lstStyle/>
          <a:p>
            <a:pPr>
              <a:lnSpc>
                <a:spcPct val="100000"/>
              </a:lnSpc>
            </a:pPr>
            <a:r>
              <a:rPr lang="ar-EG" sz="4800" b="0" dirty="0"/>
              <a:t>يَا أَيُّهَا الَّذِينَ آمَنُوا إِذَا قُمْتُمْ إِلَى الصَّلَاةِ فَاغْسِلُوا وُجُوهَكُمْ وَأَيْدِيَكُمْ إِلَى الْمَرَافِقِ وَامْسَحُوا بِرُءُوسِكُمْ وَأَرْجُلَكُمْ إِلَى الْكَعْبَيْنِۚ وَإِنْ كُنْتُمْ جُنُبًا فَاطَّهَّرُواۚ...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2CA66C7-EAA6-1935-CD15-DC0AB4E7DE78}"/>
              </a:ext>
            </a:extLst>
          </p:cNvPr>
          <p:cNvSpPr txBox="1"/>
          <p:nvPr/>
        </p:nvSpPr>
        <p:spPr>
          <a:xfrm>
            <a:off x="2060712" y="432966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when ye prepare for prayer, wash your faces, and your hands (and arms) to the elbows; Rub your heads (with water); and (wash) your feet to the ankles. If ye are in a state of ceremonial impurity, bathe your whole body.</a:t>
            </a:r>
          </a:p>
        </p:txBody>
      </p:sp>
    </p:spTree>
    <p:extLst>
      <p:ext uri="{BB962C8B-B14F-4D97-AF65-F5344CB8AC3E}">
        <p14:creationId xmlns:p14="http://schemas.microsoft.com/office/powerpoint/2010/main" val="22567303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3CF18-2A2A-80E6-F29F-507A82E576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52D6E3-2DAF-4177-155F-660A186044AB}"/>
              </a:ext>
            </a:extLst>
          </p:cNvPr>
          <p:cNvSpPr>
            <a:spLocks noGrp="1"/>
          </p:cNvSpPr>
          <p:nvPr>
            <p:ph type="title"/>
          </p:nvPr>
        </p:nvSpPr>
        <p:spPr>
          <a:xfrm>
            <a:off x="1900073" y="1204895"/>
            <a:ext cx="8231214" cy="3450327"/>
          </a:xfrm>
        </p:spPr>
        <p:txBody>
          <a:bodyPr>
            <a:noAutofit/>
          </a:bodyPr>
          <a:lstStyle/>
          <a:p>
            <a:pPr>
              <a:lnSpc>
                <a:spcPct val="100000"/>
              </a:lnSpc>
            </a:pPr>
            <a:r>
              <a:rPr lang="ar-EG" sz="4800" b="0" dirty="0"/>
              <a:t> وَإِنْ كُنْتُمْ مَرْضَىٰ أَوْ عَلَىٰ سَفَرٍ أَوْ جَاءَ أَحَدٌ مِنْكُمْ مِنَ الْغَائِطِ أَوْ لَامَسْتُمُ النِّسَاءَ فَلَمْ تَجِدُوا مَاءً فَتَيَمَّمُوا صَعِيدًا طَيِّبًا فَامْسَحُوا بِوُجُوهِكُمْ وَأَيْدِيكُمْ مِنْهُۚ...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D169FD-0700-1631-705D-2A43DE211FDC}"/>
              </a:ext>
            </a:extLst>
          </p:cNvPr>
          <p:cNvSpPr txBox="1"/>
          <p:nvPr/>
        </p:nvSpPr>
        <p:spPr>
          <a:xfrm>
            <a:off x="2060712" y="432966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ye are ill, or on a journey, or one of you cometh from offices of nature, or ye have been in contact with women, and ye find no water, then take for yourselves clean sand or earth, and rub therewith your faces and hands,</a:t>
            </a:r>
          </a:p>
        </p:txBody>
      </p:sp>
    </p:spTree>
    <p:extLst>
      <p:ext uri="{BB962C8B-B14F-4D97-AF65-F5344CB8AC3E}">
        <p14:creationId xmlns:p14="http://schemas.microsoft.com/office/powerpoint/2010/main" val="235054651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0A778F-9B78-9BEF-451D-B87E423676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3F4EDA-585D-E1D7-7CFA-838989C3CFEF}"/>
              </a:ext>
            </a:extLst>
          </p:cNvPr>
          <p:cNvSpPr>
            <a:spLocks noGrp="1"/>
          </p:cNvSpPr>
          <p:nvPr>
            <p:ph type="title"/>
          </p:nvPr>
        </p:nvSpPr>
        <p:spPr>
          <a:xfrm>
            <a:off x="1900073" y="1346937"/>
            <a:ext cx="8231214" cy="3450327"/>
          </a:xfrm>
        </p:spPr>
        <p:txBody>
          <a:bodyPr>
            <a:noAutofit/>
          </a:bodyPr>
          <a:lstStyle/>
          <a:p>
            <a:pPr>
              <a:lnSpc>
                <a:spcPct val="100000"/>
              </a:lnSpc>
            </a:pPr>
            <a:r>
              <a:rPr lang="ar-EG" sz="6000" b="0" dirty="0"/>
              <a:t>مَا يُرِيدُ اللَّهُ لِيَجْعَلَ عَلَيْكُمْ مِنْ حَرَجٍ وَلَٰكِنْ يُرِيدُ لِيُطَهِّرَكُمْ وَلِيُتِمَّ نِعْمَتَهُ عَلَيْكُمْ لَعَلَّكُمْ تَشْكُرُونَ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48E3C7-F524-99B4-3559-0C9D7F35DCF9}"/>
              </a:ext>
            </a:extLst>
          </p:cNvPr>
          <p:cNvSpPr txBox="1"/>
          <p:nvPr/>
        </p:nvSpPr>
        <p:spPr>
          <a:xfrm>
            <a:off x="2060712" y="437346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doth not wish to place you in a difficulty, but to make you clean, and to complete his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you, that ye may be grateful.</a:t>
            </a:r>
          </a:p>
        </p:txBody>
      </p:sp>
      <p:sp>
        <p:nvSpPr>
          <p:cNvPr id="7" name="TextBox 6">
            <a:extLst>
              <a:ext uri="{FF2B5EF4-FFF2-40B4-BE49-F238E27FC236}">
                <a16:creationId xmlns:a16="http://schemas.microsoft.com/office/drawing/2014/main" id="{384E281F-BC8F-B1B6-46F8-880C929B268F}"/>
              </a:ext>
            </a:extLst>
          </p:cNvPr>
          <p:cNvSpPr txBox="1"/>
          <p:nvPr/>
        </p:nvSpPr>
        <p:spPr>
          <a:xfrm>
            <a:off x="3055012" y="41423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44914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0DA97-581B-7D5D-30BF-7B783A6025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C51A0E-C46F-C988-E7A1-67C1FD246106}"/>
              </a:ext>
            </a:extLst>
          </p:cNvPr>
          <p:cNvSpPr>
            <a:spLocks noGrp="1"/>
          </p:cNvSpPr>
          <p:nvPr>
            <p:ph type="title"/>
          </p:nvPr>
        </p:nvSpPr>
        <p:spPr>
          <a:xfrm>
            <a:off x="1900073" y="1275916"/>
            <a:ext cx="8231214" cy="3450327"/>
          </a:xfrm>
        </p:spPr>
        <p:txBody>
          <a:bodyPr>
            <a:noAutofit/>
          </a:bodyPr>
          <a:lstStyle/>
          <a:p>
            <a:pPr>
              <a:lnSpc>
                <a:spcPct val="100000"/>
              </a:lnSpc>
            </a:pPr>
            <a:r>
              <a:rPr lang="ar-EG" sz="5400" b="0" dirty="0"/>
              <a:t>وَاذْكُرُوا نِعْمَةَ اللَّهِ عَلَيْكُمْ وَمِيثَاقَهُ الَّذِي وَاثَقَكُمْ بِهِ إِذْ قُلْتُمْ سَمِعْنَا وَأَطَعْنَاۖ وَاتَّقُوا اللَّهَۚ إِنَّ اللَّهَ عَلِيمٌ بِذَاتِ الصُّدُورِ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F6A390D-9915-4D5B-C8D1-CBC74BB25EA9}"/>
              </a:ext>
            </a:extLst>
          </p:cNvPr>
          <p:cNvSpPr txBox="1"/>
          <p:nvPr/>
        </p:nvSpPr>
        <p:spPr>
          <a:xfrm>
            <a:off x="2060713" y="425864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call in remembrance 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 Allah unto you, and His covenant, which He ratified with you, when ye said: "We hear and we obey": And fear Allah, for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well the secrets of your hearts.</a:t>
            </a:r>
          </a:p>
        </p:txBody>
      </p:sp>
      <p:sp>
        <p:nvSpPr>
          <p:cNvPr id="7" name="TextBox 6">
            <a:extLst>
              <a:ext uri="{FF2B5EF4-FFF2-40B4-BE49-F238E27FC236}">
                <a16:creationId xmlns:a16="http://schemas.microsoft.com/office/drawing/2014/main" id="{7A0E668D-5FD0-6DF9-8246-C71DCAAFB3ED}"/>
              </a:ext>
            </a:extLst>
          </p:cNvPr>
          <p:cNvSpPr txBox="1"/>
          <p:nvPr/>
        </p:nvSpPr>
        <p:spPr>
          <a:xfrm>
            <a:off x="2424697" y="39559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4706028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A08B0-A8C6-FEA3-331C-34B3BD39D8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DE2AA9-0845-B342-DBC3-5FD716434823}"/>
              </a:ext>
            </a:extLst>
          </p:cNvPr>
          <p:cNvSpPr>
            <a:spLocks noGrp="1"/>
          </p:cNvSpPr>
          <p:nvPr>
            <p:ph type="title"/>
          </p:nvPr>
        </p:nvSpPr>
        <p:spPr>
          <a:xfrm>
            <a:off x="1900073" y="1213774"/>
            <a:ext cx="8231214" cy="3450327"/>
          </a:xfrm>
        </p:spPr>
        <p:txBody>
          <a:bodyPr>
            <a:noAutofit/>
          </a:bodyPr>
          <a:lstStyle/>
          <a:p>
            <a:pPr>
              <a:lnSpc>
                <a:spcPct val="100000"/>
              </a:lnSpc>
            </a:pPr>
            <a:r>
              <a:rPr lang="ar-EG" sz="4800" b="0" dirty="0"/>
              <a:t>يَا أَيُّهَا الَّذِينَ آمَنُوا كُونُوا قَوَّامِينَ لِلَّهِ شُهَدَاءَ بِالْقِسْطِۖ وَلَا يَجْرِمَنَّكُمْ شَنَآنُ قَوْمٍ عَلَىٰ أَلَّا تَعْدِلُواۚ اعْدِلُوا هُوَ أَقْرَبُ لِلتَّقْوَىٰۖ وَاتَّقُوا</a:t>
            </a:r>
            <a:br>
              <a:rPr lang="ar-EG" sz="4800" b="0" dirty="0"/>
            </a:br>
            <a:r>
              <a:rPr lang="ar-EG" sz="4800" b="0" dirty="0"/>
              <a:t> اللَّهَۚ إِنَّ اللَّهَ خَبِيرٌ بِمَا تَعْمَلُونَ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807885-1BC8-B20B-A211-2999E190BD66}"/>
              </a:ext>
            </a:extLst>
          </p:cNvPr>
          <p:cNvSpPr txBox="1"/>
          <p:nvPr/>
        </p:nvSpPr>
        <p:spPr>
          <a:xfrm>
            <a:off x="2060712" y="440010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stand out firmly for Allah, as witnesses to fair dealing, and let not the hatred of others to you make you swerve to wrong and depart from justice. Be just: that is next to piety: and fear Allah. For Allah is well-acquainted with all that ye do.</a:t>
            </a:r>
          </a:p>
        </p:txBody>
      </p:sp>
      <p:sp>
        <p:nvSpPr>
          <p:cNvPr id="7" name="TextBox 6">
            <a:extLst>
              <a:ext uri="{FF2B5EF4-FFF2-40B4-BE49-F238E27FC236}">
                <a16:creationId xmlns:a16="http://schemas.microsoft.com/office/drawing/2014/main" id="{3DFA3F9C-70E1-44D3-9335-540773493E6D}"/>
              </a:ext>
            </a:extLst>
          </p:cNvPr>
          <p:cNvSpPr txBox="1"/>
          <p:nvPr/>
        </p:nvSpPr>
        <p:spPr>
          <a:xfrm>
            <a:off x="2921847" y="41068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9620440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75244-55DF-BF22-8BCD-81D10DB6F0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E7BEB1-CB0D-7EAA-1B0F-3A2B38271F5A}"/>
              </a:ext>
            </a:extLst>
          </p:cNvPr>
          <p:cNvSpPr>
            <a:spLocks noGrp="1"/>
          </p:cNvSpPr>
          <p:nvPr>
            <p:ph type="title"/>
          </p:nvPr>
        </p:nvSpPr>
        <p:spPr>
          <a:xfrm>
            <a:off x="1900073" y="1551125"/>
            <a:ext cx="8231214" cy="3450327"/>
          </a:xfrm>
        </p:spPr>
        <p:txBody>
          <a:bodyPr>
            <a:noAutofit/>
          </a:bodyPr>
          <a:lstStyle/>
          <a:p>
            <a:pPr>
              <a:lnSpc>
                <a:spcPct val="100000"/>
              </a:lnSpc>
            </a:pPr>
            <a:r>
              <a:rPr lang="ar-EG" sz="6000" b="0" dirty="0"/>
              <a:t>وَعَدَ اللَّهُ الَّذِينَ آمَنُوا وَعَمِلُوا الصَّالِحَاتِۙ لَهُمْ مَغْفِرَةٌ وَأَجْرٌ عَظِيمٌ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038BB24-049D-BB99-B958-33E3102E5279}"/>
              </a:ext>
            </a:extLst>
          </p:cNvPr>
          <p:cNvSpPr txBox="1"/>
          <p:nvPr/>
        </p:nvSpPr>
        <p:spPr>
          <a:xfrm>
            <a:off x="2060712" y="412138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those who believe and do deeds of righteousness hath Allah promised forgiveness and a great reward.</a:t>
            </a:r>
          </a:p>
        </p:txBody>
      </p:sp>
      <p:sp>
        <p:nvSpPr>
          <p:cNvPr id="7" name="TextBox 6">
            <a:extLst>
              <a:ext uri="{FF2B5EF4-FFF2-40B4-BE49-F238E27FC236}">
                <a16:creationId xmlns:a16="http://schemas.microsoft.com/office/drawing/2014/main" id="{19254769-2564-DEAF-40EC-3D65CBDBC0DD}"/>
              </a:ext>
            </a:extLst>
          </p:cNvPr>
          <p:cNvSpPr txBox="1"/>
          <p:nvPr/>
        </p:nvSpPr>
        <p:spPr>
          <a:xfrm>
            <a:off x="1557904" y="38512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416706196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2C5E9-629B-C003-8C23-98523353DF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10B2D1-B76A-DB0A-2B2C-83E5C6A67626}"/>
              </a:ext>
            </a:extLst>
          </p:cNvPr>
          <p:cNvSpPr>
            <a:spLocks noGrp="1"/>
          </p:cNvSpPr>
          <p:nvPr>
            <p:ph type="title"/>
          </p:nvPr>
        </p:nvSpPr>
        <p:spPr>
          <a:xfrm>
            <a:off x="1900073" y="1551125"/>
            <a:ext cx="8231214" cy="3450327"/>
          </a:xfrm>
        </p:spPr>
        <p:txBody>
          <a:bodyPr>
            <a:noAutofit/>
          </a:bodyPr>
          <a:lstStyle/>
          <a:p>
            <a:pPr>
              <a:lnSpc>
                <a:spcPct val="100000"/>
              </a:lnSpc>
            </a:pPr>
            <a:r>
              <a:rPr lang="ar-EG" sz="6000" b="0" dirty="0"/>
              <a:t>وَالَّذِينَ كَفَرُوا وَكَذَّبُوا بِآيَاتِنَا أُولَٰئِكَ أَصْحَابُ الْجَحِيمِ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915F9BA-0CEE-C490-8E61-9256269EB228}"/>
              </a:ext>
            </a:extLst>
          </p:cNvPr>
          <p:cNvSpPr txBox="1"/>
          <p:nvPr/>
        </p:nvSpPr>
        <p:spPr>
          <a:xfrm>
            <a:off x="2060713" y="423139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faith and deny our signs will be companions of Hell-fire.</a:t>
            </a:r>
          </a:p>
        </p:txBody>
      </p:sp>
      <p:sp>
        <p:nvSpPr>
          <p:cNvPr id="7" name="TextBox 6">
            <a:extLst>
              <a:ext uri="{FF2B5EF4-FFF2-40B4-BE49-F238E27FC236}">
                <a16:creationId xmlns:a16="http://schemas.microsoft.com/office/drawing/2014/main" id="{C4236794-DBD1-9B76-241B-A95EDE30B49E}"/>
              </a:ext>
            </a:extLst>
          </p:cNvPr>
          <p:cNvSpPr txBox="1"/>
          <p:nvPr/>
        </p:nvSpPr>
        <p:spPr>
          <a:xfrm>
            <a:off x="3590891" y="39236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a:t>
            </a:r>
            <a:endParaRPr lang="en-US" sz="1400" dirty="0"/>
          </a:p>
        </p:txBody>
      </p:sp>
    </p:spTree>
    <p:extLst>
      <p:ext uri="{BB962C8B-B14F-4D97-AF65-F5344CB8AC3E}">
        <p14:creationId xmlns:p14="http://schemas.microsoft.com/office/powerpoint/2010/main" val="3830367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DBDE0-2FCD-3DDA-02BF-11C66744F8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48CB0D-2694-017D-A2DD-839D5306B62F}"/>
              </a:ext>
            </a:extLst>
          </p:cNvPr>
          <p:cNvSpPr>
            <a:spLocks noGrp="1"/>
          </p:cNvSpPr>
          <p:nvPr>
            <p:ph type="title"/>
          </p:nvPr>
        </p:nvSpPr>
        <p:spPr>
          <a:xfrm>
            <a:off x="1980388" y="1283989"/>
            <a:ext cx="8231214" cy="3450327"/>
          </a:xfrm>
        </p:spPr>
        <p:txBody>
          <a:bodyPr>
            <a:noAutofit/>
          </a:bodyPr>
          <a:lstStyle/>
          <a:p>
            <a:pPr>
              <a:lnSpc>
                <a:spcPct val="100000"/>
              </a:lnSpc>
            </a:pPr>
            <a:r>
              <a:rPr lang="ar-EG" sz="4800" b="0" dirty="0"/>
              <a:t>إِنَّ الَّذِينَ يَكْفُرُونَ بِاللَّهِ وَرُسُلِهِ وَيُرِيدُونَ </a:t>
            </a:r>
            <a:br>
              <a:rPr lang="en-US" sz="4800" b="0" dirty="0"/>
            </a:br>
            <a:r>
              <a:rPr lang="ar-EG" sz="4800" b="0" dirty="0"/>
              <a:t>أَنْ يُفَرِّقُوا بَيْنَ اللَّهِ وَرُسُلِهِ وَيَقُولُونَ نُؤْمِنُ بِبَعْضٍ وَنَكْفُرُ بِبَعْضٍ وَيُرِيدُونَ أَنْ </a:t>
            </a:r>
            <a:br>
              <a:rPr lang="en-US" sz="4800" b="0" dirty="0"/>
            </a:br>
            <a:r>
              <a:rPr lang="ar-EG" sz="4800" b="0" dirty="0"/>
              <a:t>يَتَّخِذُوا بَيْنَ ذَٰلِكَ سَبِيلًا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1DE2CD3-0644-A60E-5768-C19365BEF4F6}"/>
              </a:ext>
            </a:extLst>
          </p:cNvPr>
          <p:cNvSpPr txBox="1"/>
          <p:nvPr/>
        </p:nvSpPr>
        <p:spPr>
          <a:xfrm>
            <a:off x="2060707" y="43726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deny Allah and His messengers, and (those who) wish to separate Allah from His messengers, saying: "We believe in some but reject others": And (those who) wish to take a course midway,-</a:t>
            </a:r>
          </a:p>
        </p:txBody>
      </p:sp>
      <p:sp>
        <p:nvSpPr>
          <p:cNvPr id="7" name="TextBox 6">
            <a:extLst>
              <a:ext uri="{FF2B5EF4-FFF2-40B4-BE49-F238E27FC236}">
                <a16:creationId xmlns:a16="http://schemas.microsoft.com/office/drawing/2014/main" id="{EFE2BD1B-EB04-65D2-6287-7B8FEF36F89D}"/>
              </a:ext>
            </a:extLst>
          </p:cNvPr>
          <p:cNvSpPr txBox="1"/>
          <p:nvPr/>
        </p:nvSpPr>
        <p:spPr>
          <a:xfrm>
            <a:off x="3453664" y="41358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{150}</a:t>
            </a:r>
            <a:endParaRPr lang="en-US" sz="1400" dirty="0"/>
          </a:p>
        </p:txBody>
      </p:sp>
    </p:spTree>
    <p:extLst>
      <p:ext uri="{BB962C8B-B14F-4D97-AF65-F5344CB8AC3E}">
        <p14:creationId xmlns:p14="http://schemas.microsoft.com/office/powerpoint/2010/main" val="404106616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2C852-4130-938F-1E48-6BEE5B9C23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B833E0-C729-E5F2-5EED-E88EE1EF9B89}"/>
              </a:ext>
            </a:extLst>
          </p:cNvPr>
          <p:cNvSpPr>
            <a:spLocks noGrp="1"/>
          </p:cNvSpPr>
          <p:nvPr>
            <p:ph type="title"/>
          </p:nvPr>
        </p:nvSpPr>
        <p:spPr>
          <a:xfrm>
            <a:off x="1900073" y="1226128"/>
            <a:ext cx="8231214" cy="3450327"/>
          </a:xfrm>
        </p:spPr>
        <p:txBody>
          <a:bodyPr>
            <a:noAutofit/>
          </a:bodyPr>
          <a:lstStyle/>
          <a:p>
            <a:pPr>
              <a:lnSpc>
                <a:spcPct val="100000"/>
              </a:lnSpc>
            </a:pPr>
            <a:r>
              <a:rPr lang="ar-EG" sz="4800" b="0" dirty="0"/>
              <a:t>يَا أَيُّهَا الَّذِينَ آمَنُوا اذْكُرُوا نِعْمَتَ اللَّهِ </a:t>
            </a:r>
            <a:br>
              <a:rPr lang="en-US" sz="4800" b="0" dirty="0"/>
            </a:br>
            <a:r>
              <a:rPr lang="ar-EG" sz="4800" b="0" dirty="0"/>
              <a:t>عَلَيْكُمْ إِذْ هَمَّ قَوْمٌ أَنْ يَبْسُطُوا إِلَيْكُمْ أَيْدِيَهُمْ فَكَفَّ أَيْدِيَهُمْ عَنْكُمْۖ وَاتَّقُوا اللَّهَۚ وَعَلَى اللَّهِ فَلْيَتَوَكَّلِ الْمُؤْمِنُونَ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84DA9E-B9E1-DB68-39A3-D516D80AACD1}"/>
              </a:ext>
            </a:extLst>
          </p:cNvPr>
          <p:cNvSpPr txBox="1"/>
          <p:nvPr/>
        </p:nvSpPr>
        <p:spPr>
          <a:xfrm>
            <a:off x="2060712" y="439721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Call in remembrance 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 Allah unto you when certain men formed the design to stretch out their hands against you, but (Allah) held back their hands from you: so fear Allah. And on Allah let believers put (all) their trust.</a:t>
            </a:r>
          </a:p>
        </p:txBody>
      </p:sp>
      <p:sp>
        <p:nvSpPr>
          <p:cNvPr id="7" name="TextBox 6">
            <a:extLst>
              <a:ext uri="{FF2B5EF4-FFF2-40B4-BE49-F238E27FC236}">
                <a16:creationId xmlns:a16="http://schemas.microsoft.com/office/drawing/2014/main" id="{AA1489D2-99D8-3CE1-9C81-E8E3CC521112}"/>
              </a:ext>
            </a:extLst>
          </p:cNvPr>
          <p:cNvSpPr txBox="1"/>
          <p:nvPr/>
        </p:nvSpPr>
        <p:spPr>
          <a:xfrm>
            <a:off x="3830588" y="41810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a:t>
            </a:r>
            <a:endParaRPr lang="en-US" sz="1400" dirty="0"/>
          </a:p>
        </p:txBody>
      </p:sp>
    </p:spTree>
    <p:extLst>
      <p:ext uri="{BB962C8B-B14F-4D97-AF65-F5344CB8AC3E}">
        <p14:creationId xmlns:p14="http://schemas.microsoft.com/office/powerpoint/2010/main" val="362854211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E8DEE-1277-3AFA-237F-56E63C8232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2B72BE-35F5-E5E2-0969-B4B77A237B8A}"/>
              </a:ext>
            </a:extLst>
          </p:cNvPr>
          <p:cNvSpPr>
            <a:spLocks noGrp="1"/>
          </p:cNvSpPr>
          <p:nvPr>
            <p:ph type="title"/>
          </p:nvPr>
        </p:nvSpPr>
        <p:spPr>
          <a:xfrm>
            <a:off x="1900073" y="1288274"/>
            <a:ext cx="8231214" cy="3450327"/>
          </a:xfrm>
        </p:spPr>
        <p:txBody>
          <a:bodyPr>
            <a:noAutofit/>
          </a:bodyPr>
          <a:lstStyle/>
          <a:p>
            <a:pPr>
              <a:lnSpc>
                <a:spcPct val="100000"/>
              </a:lnSpc>
            </a:pPr>
            <a:r>
              <a:rPr lang="ar-EG" sz="6000" b="0" dirty="0"/>
              <a:t>وَلَقَدْ أَخَذَ اللَّهُ مِيثَاقَ بَنِي إِسْرَائِيلَ وَبَعَثْنَا مِنْهُمُ اثْنَيْ عَشَرَ نَقِيبًاۖ وَقَالَ اللَّهُ إِنِّي مَعَكُمْۖ...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E9A14F-CA73-A212-7FA8-AA2D98996AB9}"/>
              </a:ext>
            </a:extLst>
          </p:cNvPr>
          <p:cNvSpPr txBox="1"/>
          <p:nvPr/>
        </p:nvSpPr>
        <p:spPr>
          <a:xfrm>
            <a:off x="2060712" y="438222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did aforetime take a covenant from the Children of Israel, and we appointed twelve captains among them. And Allah said: "I am with you:</a:t>
            </a:r>
          </a:p>
        </p:txBody>
      </p:sp>
    </p:spTree>
    <p:extLst>
      <p:ext uri="{BB962C8B-B14F-4D97-AF65-F5344CB8AC3E}">
        <p14:creationId xmlns:p14="http://schemas.microsoft.com/office/powerpoint/2010/main" val="114654777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35565-CF55-4791-210D-BA2B778699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0BBFB3-5BA2-78CC-11BB-3095E26F1572}"/>
              </a:ext>
            </a:extLst>
          </p:cNvPr>
          <p:cNvSpPr>
            <a:spLocks noGrp="1"/>
          </p:cNvSpPr>
          <p:nvPr>
            <p:ph type="title"/>
          </p:nvPr>
        </p:nvSpPr>
        <p:spPr>
          <a:xfrm>
            <a:off x="1900073" y="1350419"/>
            <a:ext cx="8231214" cy="3450327"/>
          </a:xfrm>
        </p:spPr>
        <p:txBody>
          <a:bodyPr>
            <a:noAutofit/>
          </a:bodyPr>
          <a:lstStyle/>
          <a:p>
            <a:pPr>
              <a:lnSpc>
                <a:spcPct val="100000"/>
              </a:lnSpc>
            </a:pPr>
            <a:r>
              <a:rPr lang="ar-EG" sz="6000" b="0" dirty="0"/>
              <a:t>لَئِنْ أَقَمْتُمُ الصَّلَاةَ وَآتَيْتُمُ الزَّكَاةَ وَآمَنْتُمْ بِرُسُلِي وَعَزَّرْتُمُوهُمْ وَأَقْرَضْتُمُ اللَّهَ قَرْضًا حَسَنًا...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BD1B2B8-7D76-4629-6FA1-3F332F253405}"/>
              </a:ext>
            </a:extLst>
          </p:cNvPr>
          <p:cNvSpPr txBox="1"/>
          <p:nvPr/>
        </p:nvSpPr>
        <p:spPr>
          <a:xfrm>
            <a:off x="2060712" y="444436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ye (but) establish regular prayers,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regular charity, believe in my messengers,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assist them, and loan to</a:t>
            </a:r>
            <a:endParaRPr kumimoji="0" lang="ar-EG"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a beautiful loan, </a:t>
            </a:r>
          </a:p>
        </p:txBody>
      </p:sp>
    </p:spTree>
    <p:extLst>
      <p:ext uri="{BB962C8B-B14F-4D97-AF65-F5344CB8AC3E}">
        <p14:creationId xmlns:p14="http://schemas.microsoft.com/office/powerpoint/2010/main" val="679024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D9E70-B540-3D58-5C8A-17BB246427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FA2E55-27CC-3E6E-4CA8-A25D571FB4F9}"/>
              </a:ext>
            </a:extLst>
          </p:cNvPr>
          <p:cNvSpPr>
            <a:spLocks noGrp="1"/>
          </p:cNvSpPr>
          <p:nvPr>
            <p:ph type="title"/>
          </p:nvPr>
        </p:nvSpPr>
        <p:spPr>
          <a:xfrm>
            <a:off x="1900073" y="1536852"/>
            <a:ext cx="8231214" cy="3450327"/>
          </a:xfrm>
        </p:spPr>
        <p:txBody>
          <a:bodyPr>
            <a:noAutofit/>
          </a:bodyPr>
          <a:lstStyle/>
          <a:p>
            <a:pPr>
              <a:lnSpc>
                <a:spcPct val="100000"/>
              </a:lnSpc>
            </a:pPr>
            <a:r>
              <a:rPr lang="ar-EG" sz="6000" b="0" dirty="0"/>
              <a:t> لَأُكَفِّرَنَّ عَنْكُمْ سَيِّئَاتِكُمْ وَلَأُدْخِلَنَّكُمْ جَنَّاتٍ تَجْرِي مِنْ تَحْتِهَا الْأَنْهَارُۚ...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9DEFED-E2EA-8C5C-765C-A81D369D73B3}"/>
              </a:ext>
            </a:extLst>
          </p:cNvPr>
          <p:cNvSpPr txBox="1"/>
          <p:nvPr/>
        </p:nvSpPr>
        <p:spPr>
          <a:xfrm>
            <a:off x="2060713" y="414252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verily I will wipe out from you your evils, and admit you to gardens with rivers flowing beneath; </a:t>
            </a:r>
          </a:p>
        </p:txBody>
      </p:sp>
    </p:spTree>
    <p:extLst>
      <p:ext uri="{BB962C8B-B14F-4D97-AF65-F5344CB8AC3E}">
        <p14:creationId xmlns:p14="http://schemas.microsoft.com/office/powerpoint/2010/main" val="116153137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D16620-CFAF-9807-AA78-EEB450CBF9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B8227C-BA44-0379-3C96-D83D4C2502DE}"/>
              </a:ext>
            </a:extLst>
          </p:cNvPr>
          <p:cNvSpPr>
            <a:spLocks noGrp="1"/>
          </p:cNvSpPr>
          <p:nvPr>
            <p:ph type="title"/>
          </p:nvPr>
        </p:nvSpPr>
        <p:spPr>
          <a:xfrm>
            <a:off x="1900073" y="1510213"/>
            <a:ext cx="8231214" cy="3450327"/>
          </a:xfrm>
        </p:spPr>
        <p:txBody>
          <a:bodyPr>
            <a:noAutofit/>
          </a:bodyPr>
          <a:lstStyle/>
          <a:p>
            <a:pPr>
              <a:lnSpc>
                <a:spcPct val="100000"/>
              </a:lnSpc>
            </a:pPr>
            <a:r>
              <a:rPr lang="ar-EG" sz="6000" b="0" dirty="0"/>
              <a:t>فَمَنْ كَفَرَ بَعْدَ ذَٰلِكَ مِنْكُمْ فَقَدْ ضَلَّ سَوَاءَ السَّبِيلِ</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9661E61-8B7E-8266-D2D4-9B0D321093D0}"/>
              </a:ext>
            </a:extLst>
          </p:cNvPr>
          <p:cNvSpPr txBox="1"/>
          <p:nvPr/>
        </p:nvSpPr>
        <p:spPr>
          <a:xfrm>
            <a:off x="2060712" y="412771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if any of you, after this,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resisteth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faith, he hath truly wandered from the path or rectitude.</a:t>
            </a:r>
          </a:p>
        </p:txBody>
      </p:sp>
      <p:sp>
        <p:nvSpPr>
          <p:cNvPr id="7" name="TextBox 6">
            <a:extLst>
              <a:ext uri="{FF2B5EF4-FFF2-40B4-BE49-F238E27FC236}">
                <a16:creationId xmlns:a16="http://schemas.microsoft.com/office/drawing/2014/main" id="{B145888F-C742-7AE4-8183-4D019A6B245A}"/>
              </a:ext>
            </a:extLst>
          </p:cNvPr>
          <p:cNvSpPr txBox="1"/>
          <p:nvPr/>
        </p:nvSpPr>
        <p:spPr>
          <a:xfrm>
            <a:off x="4025897" y="38199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885089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62E72-30DA-40EE-A01D-58B6CD608E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3FB4F5-77B0-0979-DB1E-13CD3B3241E8}"/>
              </a:ext>
            </a:extLst>
          </p:cNvPr>
          <p:cNvSpPr>
            <a:spLocks noGrp="1"/>
          </p:cNvSpPr>
          <p:nvPr>
            <p:ph type="title"/>
          </p:nvPr>
        </p:nvSpPr>
        <p:spPr>
          <a:xfrm>
            <a:off x="1905142" y="1261638"/>
            <a:ext cx="8231214" cy="3450327"/>
          </a:xfrm>
        </p:spPr>
        <p:txBody>
          <a:bodyPr>
            <a:noAutofit/>
          </a:bodyPr>
          <a:lstStyle/>
          <a:p>
            <a:pPr>
              <a:lnSpc>
                <a:spcPct val="100000"/>
              </a:lnSpc>
            </a:pPr>
            <a:r>
              <a:rPr lang="ar-EG" sz="5400" b="0" dirty="0"/>
              <a:t>فَبِمَا نَقْضِهِمْ مِيثَاقَهُمْ لَعَنَّاهُمْ وَجَعَلْنَا قُلُوبَهُمْ قَاسِيَةً ۖ يُحَرِّفُونَ الْكَلِمَ عَنْ مَوَاضِعِهِۙ وَنَسُوا حَظًّا مِمَّا ذُكِّرُوا بِهِۚ...</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2BA5FEB-3CF3-95DF-E559-E601120797ED}"/>
              </a:ext>
            </a:extLst>
          </p:cNvPr>
          <p:cNvSpPr txBox="1"/>
          <p:nvPr/>
        </p:nvSpPr>
        <p:spPr>
          <a:xfrm>
            <a:off x="2060712" y="42041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because of their breach of their covenant, We cursed them, and made their hearts grow hard; they change the words from their (right) places and forget a good part of the message that was sent them,</a:t>
            </a:r>
          </a:p>
        </p:txBody>
      </p:sp>
    </p:spTree>
    <p:extLst>
      <p:ext uri="{BB962C8B-B14F-4D97-AF65-F5344CB8AC3E}">
        <p14:creationId xmlns:p14="http://schemas.microsoft.com/office/powerpoint/2010/main" val="365520375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99F09-62A0-4914-67F8-6ECE4ABC90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EFA274-D969-E16D-B2FD-9D4DAFB12B81}"/>
              </a:ext>
            </a:extLst>
          </p:cNvPr>
          <p:cNvSpPr>
            <a:spLocks noGrp="1"/>
          </p:cNvSpPr>
          <p:nvPr>
            <p:ph type="title"/>
          </p:nvPr>
        </p:nvSpPr>
        <p:spPr>
          <a:xfrm>
            <a:off x="1900073" y="1270515"/>
            <a:ext cx="8231214" cy="3450327"/>
          </a:xfrm>
        </p:spPr>
        <p:txBody>
          <a:bodyPr>
            <a:noAutofit/>
          </a:bodyPr>
          <a:lstStyle/>
          <a:p>
            <a:pPr>
              <a:lnSpc>
                <a:spcPct val="100000"/>
              </a:lnSpc>
            </a:pPr>
            <a:r>
              <a:rPr lang="ar-EG" sz="5400" b="0" dirty="0"/>
              <a:t> وَلَا تَزَالُ تَطَّلِعُ عَلَىٰ خَائِنَةٍ مِنْهُمْ </a:t>
            </a:r>
            <a:br>
              <a:rPr lang="ar-EG" sz="5400" b="0" dirty="0"/>
            </a:br>
            <a:r>
              <a:rPr lang="ar-EG" sz="5400" b="0" dirty="0"/>
              <a:t>إِلَّا قَلِيلًا مِنْهُمْۖ فَاعْفُ عَنْهُمْ وَاصْفَحْۚ</a:t>
            </a:r>
            <a:br>
              <a:rPr lang="ar-EG" sz="5400" b="0" dirty="0"/>
            </a:br>
            <a:r>
              <a:rPr lang="ar-EG" sz="5400" b="0" dirty="0"/>
              <a:t> إِنَّ اللَّهَ يُحِبُّ الْمُحْسِنِينَ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F0B140-2810-6FD2-EF35-7CFDCED3614C}"/>
              </a:ext>
            </a:extLst>
          </p:cNvPr>
          <p:cNvSpPr txBox="1"/>
          <p:nvPr/>
        </p:nvSpPr>
        <p:spPr>
          <a:xfrm>
            <a:off x="2060713" y="421301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nor wilt thou cease to find them- barring a few - ever bent on (new) deceits: but forgive them, and overlook (their misdeeds): for Allah loveth those who are kind.</a:t>
            </a:r>
          </a:p>
        </p:txBody>
      </p:sp>
      <p:sp>
        <p:nvSpPr>
          <p:cNvPr id="7" name="TextBox 6">
            <a:extLst>
              <a:ext uri="{FF2B5EF4-FFF2-40B4-BE49-F238E27FC236}">
                <a16:creationId xmlns:a16="http://schemas.microsoft.com/office/drawing/2014/main" id="{12079C38-67E6-3F3F-232A-DB75948C6913}"/>
              </a:ext>
            </a:extLst>
          </p:cNvPr>
          <p:cNvSpPr txBox="1"/>
          <p:nvPr/>
        </p:nvSpPr>
        <p:spPr>
          <a:xfrm>
            <a:off x="3120374" y="39915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9957589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9D4823-96E9-46E4-7710-FE24B9D43C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161E4A-0AC4-507B-B802-4780AA30273A}"/>
              </a:ext>
            </a:extLst>
          </p:cNvPr>
          <p:cNvSpPr>
            <a:spLocks noGrp="1"/>
          </p:cNvSpPr>
          <p:nvPr>
            <p:ph type="title"/>
          </p:nvPr>
        </p:nvSpPr>
        <p:spPr>
          <a:xfrm>
            <a:off x="1900073" y="1190616"/>
            <a:ext cx="8231214" cy="3450327"/>
          </a:xfrm>
        </p:spPr>
        <p:txBody>
          <a:bodyPr>
            <a:noAutofit/>
          </a:bodyPr>
          <a:lstStyle/>
          <a:p>
            <a:pPr>
              <a:lnSpc>
                <a:spcPct val="100000"/>
              </a:lnSpc>
            </a:pPr>
            <a:r>
              <a:rPr lang="ar-EG" sz="4800" b="0" dirty="0"/>
              <a:t>وَمِنَ الَّذِينَ قَالُوا إِنَّا نَصَارَىٰ أَخَذْنَا مِيثَاقَهُمْ فَنَسُوا حَظًّا مِمَّا ذُكِّرُوا بِهِ فَأَغْرَيْنَا بَيْنَهُمُ الْعَدَاوَةَ وَالْبَغْضَاءَ إِلَىٰ يَوْمِ الْقِيَامَةِۚ وَسَوْفَ يُنَبِّئُهُمُ اللَّهُ بِمَا كَانُوا يَصْنَعُونَ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427A5E-8C13-0364-38C5-3095273E990D}"/>
              </a:ext>
            </a:extLst>
          </p:cNvPr>
          <p:cNvSpPr txBox="1"/>
          <p:nvPr/>
        </p:nvSpPr>
        <p:spPr>
          <a:xfrm>
            <a:off x="2060713" y="4319673"/>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From those, too, who call themselves Christians, We did take a covenant, but they forgot a good part of the message that was sent them: so we estranged them, with enmity and hatred between the one and the other, to the day of judgment. And soon will Allah show them what it is they have done.</a:t>
            </a:r>
          </a:p>
        </p:txBody>
      </p:sp>
      <p:sp>
        <p:nvSpPr>
          <p:cNvPr id="7" name="TextBox 6">
            <a:extLst>
              <a:ext uri="{FF2B5EF4-FFF2-40B4-BE49-F238E27FC236}">
                <a16:creationId xmlns:a16="http://schemas.microsoft.com/office/drawing/2014/main" id="{E325E118-DA54-56AE-BF97-9B32D21D86F9}"/>
              </a:ext>
            </a:extLst>
          </p:cNvPr>
          <p:cNvSpPr txBox="1"/>
          <p:nvPr/>
        </p:nvSpPr>
        <p:spPr>
          <a:xfrm>
            <a:off x="2854043" y="41010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6073889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90129-14E4-3288-40C0-D863C97F7E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7F4802-405B-6169-D2C8-03330D46ACCB}"/>
              </a:ext>
            </a:extLst>
          </p:cNvPr>
          <p:cNvSpPr>
            <a:spLocks noGrp="1"/>
          </p:cNvSpPr>
          <p:nvPr>
            <p:ph type="title"/>
          </p:nvPr>
        </p:nvSpPr>
        <p:spPr>
          <a:xfrm>
            <a:off x="1900073" y="1163984"/>
            <a:ext cx="8231214" cy="3450327"/>
          </a:xfrm>
        </p:spPr>
        <p:txBody>
          <a:bodyPr>
            <a:noAutofit/>
          </a:bodyPr>
          <a:lstStyle/>
          <a:p>
            <a:pPr>
              <a:lnSpc>
                <a:spcPct val="100000"/>
              </a:lnSpc>
            </a:pPr>
            <a:r>
              <a:rPr lang="ar-EG" sz="5400" b="0" dirty="0"/>
              <a:t>يَا أَهْلَ الْكِتَابِ قَدْ جَاءَكُمْ رَسُولُنَا</a:t>
            </a:r>
            <a:br>
              <a:rPr lang="ar-EG" sz="5400" b="0" dirty="0"/>
            </a:br>
            <a:r>
              <a:rPr lang="ar-EG" sz="5400" b="0" dirty="0"/>
              <a:t> يُبَيِّنُ لَكُمْ كَثِيرًا مِمَّا كُنْتُمْ تُخْفُونَ مِنَ الْكِتَابِ وَيَعْفُو عَنْ كَثِيرٍۚ قَدْ جَاءَكُمْ </a:t>
            </a:r>
            <a:br>
              <a:rPr lang="ar-EG" sz="5400" b="0" dirty="0"/>
            </a:br>
            <a:r>
              <a:rPr lang="ar-EG" sz="5400" b="0" dirty="0"/>
              <a:t>مِنَ اللَّهِ نُورٌ وَكِتَابٌ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0563427-7963-7F60-FE5E-74CEFF977E7B}"/>
              </a:ext>
            </a:extLst>
          </p:cNvPr>
          <p:cNvSpPr txBox="1"/>
          <p:nvPr/>
        </p:nvSpPr>
        <p:spPr>
          <a:xfrm>
            <a:off x="2060713" y="4533144"/>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people of the Book! There hath come to you our Messenger, revealing to you much that ye used to hide in the Book, and passing over much (that is now unnecessary)</a:t>
            </a:r>
            <a:r>
              <a:rPr kumimoji="0" lang="ar-EG"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There hath come to you from Allah a (new) light and a perspicuous Book, -</a:t>
            </a:r>
          </a:p>
        </p:txBody>
      </p:sp>
      <p:sp>
        <p:nvSpPr>
          <p:cNvPr id="7" name="TextBox 6">
            <a:extLst>
              <a:ext uri="{FF2B5EF4-FFF2-40B4-BE49-F238E27FC236}">
                <a16:creationId xmlns:a16="http://schemas.microsoft.com/office/drawing/2014/main" id="{19397B3F-C867-84CC-189E-FF092C0B4678}"/>
              </a:ext>
            </a:extLst>
          </p:cNvPr>
          <p:cNvSpPr txBox="1"/>
          <p:nvPr/>
        </p:nvSpPr>
        <p:spPr>
          <a:xfrm>
            <a:off x="2942819" y="42253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3066995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1F98A-63C2-8BB9-4D41-2AFF73AF99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A78DFE-62D1-0DB8-1400-BAB91F56BC5C}"/>
              </a:ext>
            </a:extLst>
          </p:cNvPr>
          <p:cNvSpPr>
            <a:spLocks noGrp="1"/>
          </p:cNvSpPr>
          <p:nvPr>
            <p:ph type="title"/>
          </p:nvPr>
        </p:nvSpPr>
        <p:spPr>
          <a:xfrm>
            <a:off x="1900073" y="1279397"/>
            <a:ext cx="8231214" cy="3450327"/>
          </a:xfrm>
        </p:spPr>
        <p:txBody>
          <a:bodyPr>
            <a:noAutofit/>
          </a:bodyPr>
          <a:lstStyle/>
          <a:p>
            <a:pPr>
              <a:lnSpc>
                <a:spcPct val="100000"/>
              </a:lnSpc>
            </a:pPr>
            <a:r>
              <a:rPr lang="ar-EG" sz="5400" b="0" dirty="0"/>
              <a:t>يَهْدِي بِهِ اللَّهُ مَنِ اتَّبَعَ رِضْوَانَهُ</a:t>
            </a:r>
            <a:br>
              <a:rPr lang="ar-EG" sz="5400" b="0" dirty="0"/>
            </a:br>
            <a:r>
              <a:rPr lang="ar-EG" sz="5400" b="0" dirty="0"/>
              <a:t> سُبُلَ السَّلَامِ وَيُخْرِجُهُمْ مِنَ الظُّلُمَاتِ إِلَى النُّورِ بِإِذْنِهِ وَيَهْدِيهِمْ إِلَىٰ </a:t>
            </a:r>
            <a:br>
              <a:rPr lang="ar-EG" sz="5400" b="0" dirty="0"/>
            </a:br>
            <a:r>
              <a:rPr lang="ar-EG" sz="5400" b="0" dirty="0"/>
              <a:t>صِرَاطٍ مُسْتَقِيمٍ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A03CD18-06D7-5B36-0B00-8A3BDA099672}"/>
              </a:ext>
            </a:extLst>
          </p:cNvPr>
          <p:cNvSpPr txBox="1"/>
          <p:nvPr/>
        </p:nvSpPr>
        <p:spPr>
          <a:xfrm>
            <a:off x="2060713" y="464855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Wherewith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guideth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who seek His good pleasure to ways of peace and safety, and leadeth them out of darkness, by His will, unto the light,-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guideth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them to a path that is straight.</a:t>
            </a:r>
          </a:p>
        </p:txBody>
      </p:sp>
      <p:sp>
        <p:nvSpPr>
          <p:cNvPr id="7" name="TextBox 6">
            <a:extLst>
              <a:ext uri="{FF2B5EF4-FFF2-40B4-BE49-F238E27FC236}">
                <a16:creationId xmlns:a16="http://schemas.microsoft.com/office/drawing/2014/main" id="{D69D185A-D796-7EFD-591D-72A2BA233B8C}"/>
              </a:ext>
            </a:extLst>
          </p:cNvPr>
          <p:cNvSpPr txBox="1"/>
          <p:nvPr/>
        </p:nvSpPr>
        <p:spPr>
          <a:xfrm>
            <a:off x="3919363" y="44219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72926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D0262-49F4-0006-7170-F29D8F2CA8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88327F-A585-C070-5A99-16122D22367D}"/>
              </a:ext>
            </a:extLst>
          </p:cNvPr>
          <p:cNvSpPr>
            <a:spLocks noGrp="1"/>
          </p:cNvSpPr>
          <p:nvPr>
            <p:ph type="title"/>
          </p:nvPr>
        </p:nvSpPr>
        <p:spPr>
          <a:xfrm>
            <a:off x="1980387" y="1630192"/>
            <a:ext cx="8231214" cy="3450327"/>
          </a:xfrm>
        </p:spPr>
        <p:txBody>
          <a:bodyPr>
            <a:noAutofit/>
          </a:bodyPr>
          <a:lstStyle/>
          <a:p>
            <a:pPr>
              <a:lnSpc>
                <a:spcPct val="100000"/>
              </a:lnSpc>
            </a:pPr>
            <a:r>
              <a:rPr lang="ar-EG" sz="5400" b="0" dirty="0"/>
              <a:t>أُولَٰئِكَ هُمُ الْكَافِرُونَ حَقًّاۚ وَأَعْتَدْنَا لِلْكَافِرِينَ عَذَابًا مُهِينًا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BD1FD47-E282-9F27-B250-52B81627800A}"/>
              </a:ext>
            </a:extLst>
          </p:cNvPr>
          <p:cNvSpPr txBox="1"/>
          <p:nvPr/>
        </p:nvSpPr>
        <p:spPr>
          <a:xfrm>
            <a:off x="2060706" y="413587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in truth (equally) unbelievers; and we have prepared for unbelievers a humiliating punishment.</a:t>
            </a:r>
          </a:p>
        </p:txBody>
      </p:sp>
      <p:sp>
        <p:nvSpPr>
          <p:cNvPr id="7" name="TextBox 6">
            <a:extLst>
              <a:ext uri="{FF2B5EF4-FFF2-40B4-BE49-F238E27FC236}">
                <a16:creationId xmlns:a16="http://schemas.microsoft.com/office/drawing/2014/main" id="{95C91049-21D0-66D4-FC9F-FE82D9E8E418}"/>
              </a:ext>
            </a:extLst>
          </p:cNvPr>
          <p:cNvSpPr txBox="1"/>
          <p:nvPr/>
        </p:nvSpPr>
        <p:spPr>
          <a:xfrm>
            <a:off x="3453664" y="38281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{151}</a:t>
            </a:r>
            <a:endParaRPr lang="en-US" sz="1400" dirty="0"/>
          </a:p>
        </p:txBody>
      </p:sp>
    </p:spTree>
    <p:extLst>
      <p:ext uri="{BB962C8B-B14F-4D97-AF65-F5344CB8AC3E}">
        <p14:creationId xmlns:p14="http://schemas.microsoft.com/office/powerpoint/2010/main" val="26048604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3E59C-28CF-4505-D756-A14EE9A095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7DEDB0-2EBD-A9B0-243B-875BF40D11F1}"/>
              </a:ext>
            </a:extLst>
          </p:cNvPr>
          <p:cNvSpPr>
            <a:spLocks noGrp="1"/>
          </p:cNvSpPr>
          <p:nvPr>
            <p:ph type="title"/>
          </p:nvPr>
        </p:nvSpPr>
        <p:spPr>
          <a:xfrm>
            <a:off x="1900073" y="1439413"/>
            <a:ext cx="8231214" cy="3450327"/>
          </a:xfrm>
        </p:spPr>
        <p:txBody>
          <a:bodyPr>
            <a:noAutofit/>
          </a:bodyPr>
          <a:lstStyle/>
          <a:p>
            <a:pPr>
              <a:lnSpc>
                <a:spcPct val="100000"/>
              </a:lnSpc>
            </a:pPr>
            <a:r>
              <a:rPr lang="ar-EG" sz="6000" b="0" dirty="0"/>
              <a:t>لَقَدْ كَفَرَ الَّذِينَ قَالُوا إِنَّ اللَّهَ هُوَ الْمَسِيحُ ابْنُ مَرْيَمَۚ...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090F12-F39E-7A7D-E5A7-E602537BAA70}"/>
              </a:ext>
            </a:extLst>
          </p:cNvPr>
          <p:cNvSpPr txBox="1"/>
          <p:nvPr/>
        </p:nvSpPr>
        <p:spPr>
          <a:xfrm>
            <a:off x="2060712" y="406800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blasphemy indeed are those that say that Allah is Christ the son of Mary.</a:t>
            </a:r>
          </a:p>
        </p:txBody>
      </p:sp>
    </p:spTree>
    <p:extLst>
      <p:ext uri="{BB962C8B-B14F-4D97-AF65-F5344CB8AC3E}">
        <p14:creationId xmlns:p14="http://schemas.microsoft.com/office/powerpoint/2010/main" val="26776268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4AFCA-232D-858E-311B-AC01619616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D7A7A4-3303-9A1A-9746-07355A54B122}"/>
              </a:ext>
            </a:extLst>
          </p:cNvPr>
          <p:cNvSpPr>
            <a:spLocks noGrp="1"/>
          </p:cNvSpPr>
          <p:nvPr>
            <p:ph type="title"/>
          </p:nvPr>
        </p:nvSpPr>
        <p:spPr>
          <a:xfrm>
            <a:off x="1900073" y="1412783"/>
            <a:ext cx="8231214" cy="3450327"/>
          </a:xfrm>
        </p:spPr>
        <p:txBody>
          <a:bodyPr>
            <a:noAutofit/>
          </a:bodyPr>
          <a:lstStyle/>
          <a:p>
            <a:pPr>
              <a:lnSpc>
                <a:spcPct val="100000"/>
              </a:lnSpc>
            </a:pPr>
            <a:r>
              <a:rPr lang="ar-EG" sz="6000" b="0" dirty="0"/>
              <a:t>قُلْ فَمَنْ يَمْلِكُ مِنَ اللَّهِ شَيْئًا إِنْ أَرَادَ أَنْ يُهْلِكَ الْمَسِيحَ ابْنَ مَرْيَمَ وَأُمَّهُ وَمَنْ فِي الْأَرْضِ جَمِيعًاۗ...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A256B59-4137-4192-3BB7-0AAF2A60D447}"/>
              </a:ext>
            </a:extLst>
          </p:cNvPr>
          <p:cNvSpPr txBox="1"/>
          <p:nvPr/>
        </p:nvSpPr>
        <p:spPr>
          <a:xfrm>
            <a:off x="2060713" y="447638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"Who then hath the least power against Allah, if His will were to destroy Christ the son of Mary, his mother, and all every - one that is on the earth?</a:t>
            </a:r>
          </a:p>
        </p:txBody>
      </p:sp>
    </p:spTree>
    <p:extLst>
      <p:ext uri="{BB962C8B-B14F-4D97-AF65-F5344CB8AC3E}">
        <p14:creationId xmlns:p14="http://schemas.microsoft.com/office/powerpoint/2010/main" val="20284187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4CF78-5948-FB30-839B-7585CDAACC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64888B-FAF6-D73A-BA7B-395F60951C23}"/>
              </a:ext>
            </a:extLst>
          </p:cNvPr>
          <p:cNvSpPr>
            <a:spLocks noGrp="1"/>
          </p:cNvSpPr>
          <p:nvPr>
            <p:ph type="title"/>
          </p:nvPr>
        </p:nvSpPr>
        <p:spPr>
          <a:xfrm>
            <a:off x="1900073" y="1412562"/>
            <a:ext cx="8231214" cy="3450327"/>
          </a:xfrm>
        </p:spPr>
        <p:txBody>
          <a:bodyPr>
            <a:noAutofit/>
          </a:bodyPr>
          <a:lstStyle/>
          <a:p>
            <a:pPr>
              <a:lnSpc>
                <a:spcPct val="100000"/>
              </a:lnSpc>
            </a:pPr>
            <a:r>
              <a:rPr lang="ar-EG" sz="6000" b="0" dirty="0"/>
              <a:t>وَلِلَّهِ مُلْكُ السَّمَاوَاتِ وَالْأَرْضِ وَمَا بَيْنَهُمَاۚ يَخْلُقُ مَا يَشَاءُۚ وَاللَّهُ عَلَىٰ كُلِّ شَيْءٍ قَدِيرٌ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2DE7A5-202D-3AF0-5247-0847852A5708}"/>
              </a:ext>
            </a:extLst>
          </p:cNvPr>
          <p:cNvSpPr txBox="1"/>
          <p:nvPr/>
        </p:nvSpPr>
        <p:spPr>
          <a:xfrm>
            <a:off x="2060712" y="442977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to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dominion of the heavens and the earth, and all that is between.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createth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Allah hath power over all things."</a:t>
            </a:r>
          </a:p>
        </p:txBody>
      </p:sp>
      <p:sp>
        <p:nvSpPr>
          <p:cNvPr id="7" name="TextBox 6">
            <a:extLst>
              <a:ext uri="{FF2B5EF4-FFF2-40B4-BE49-F238E27FC236}">
                <a16:creationId xmlns:a16="http://schemas.microsoft.com/office/drawing/2014/main" id="{528C8A47-1D1F-D377-AC0E-28E85DFD82B5}"/>
              </a:ext>
            </a:extLst>
          </p:cNvPr>
          <p:cNvSpPr txBox="1"/>
          <p:nvPr/>
        </p:nvSpPr>
        <p:spPr>
          <a:xfrm>
            <a:off x="4274469" y="42011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5612842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E4E29-22AF-6D76-9378-0C7DC9C2E1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3B2E06-6D70-FA69-72EF-2FE1EB80BDF9}"/>
              </a:ext>
            </a:extLst>
          </p:cNvPr>
          <p:cNvSpPr>
            <a:spLocks noGrp="1"/>
          </p:cNvSpPr>
          <p:nvPr>
            <p:ph type="title"/>
          </p:nvPr>
        </p:nvSpPr>
        <p:spPr>
          <a:xfrm>
            <a:off x="1900073" y="1377050"/>
            <a:ext cx="8231214" cy="3450327"/>
          </a:xfrm>
        </p:spPr>
        <p:txBody>
          <a:bodyPr>
            <a:noAutofit/>
          </a:bodyPr>
          <a:lstStyle/>
          <a:p>
            <a:pPr>
              <a:lnSpc>
                <a:spcPct val="100000"/>
              </a:lnSpc>
            </a:pPr>
            <a:r>
              <a:rPr lang="ar-EG" sz="6000" b="0" dirty="0"/>
              <a:t>وَقَالَتِ الْيَهُودُ وَالنَّصَارَىٰ نَحْنُ أَبْنَاءُ اللَّهِ وَأَحِبَّاؤُهُۚ قُلْ فَلِمَ يُعَذِّبُكُمْ بِذُنُوبِكُمْۖ بَلْ أَنْتُمْ بَشَرٌ مِمَّنْ خَلَقَۚ...</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67F833-B8CD-F009-DE99-4FCDBB2B0E09}"/>
              </a:ext>
            </a:extLst>
          </p:cNvPr>
          <p:cNvSpPr txBox="1"/>
          <p:nvPr/>
        </p:nvSpPr>
        <p:spPr>
          <a:xfrm>
            <a:off x="2060712" y="439426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(Both) the Jews and the Christians say: "We are sons of Allah, and his beloved." Say: "Why then doth He punish you for your sins? Nay, ye are but men,- of the men he hath created:</a:t>
            </a:r>
          </a:p>
        </p:txBody>
      </p:sp>
    </p:spTree>
    <p:extLst>
      <p:ext uri="{BB962C8B-B14F-4D97-AF65-F5344CB8AC3E}">
        <p14:creationId xmlns:p14="http://schemas.microsoft.com/office/powerpoint/2010/main" val="209460627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22176-D211-DA38-6B4D-A089848180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1A994A-37F9-402C-6AF1-23F3A742F62A}"/>
              </a:ext>
            </a:extLst>
          </p:cNvPr>
          <p:cNvSpPr>
            <a:spLocks noGrp="1"/>
          </p:cNvSpPr>
          <p:nvPr>
            <p:ph type="title"/>
          </p:nvPr>
        </p:nvSpPr>
        <p:spPr>
          <a:xfrm>
            <a:off x="1900073" y="1412562"/>
            <a:ext cx="8231214" cy="3450327"/>
          </a:xfrm>
        </p:spPr>
        <p:txBody>
          <a:bodyPr>
            <a:noAutofit/>
          </a:bodyPr>
          <a:lstStyle/>
          <a:p>
            <a:pPr>
              <a:lnSpc>
                <a:spcPct val="100000"/>
              </a:lnSpc>
            </a:pPr>
            <a:r>
              <a:rPr lang="ar-EG" sz="6000" b="0" dirty="0"/>
              <a:t> يَغْفِرُ لِمَنْ يَشَاءُ وَيُعَذِّبُ مَنْ يَشَاءُۚ وَلِلَّهِ مُلْكُ السَّمَاوَاتِ وَالْأَرْضِ وَمَا بَيْنَهُمَاۖ وَإِلَيْهِ الْمَصِيرُ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EA2762-881B-8F6B-CB2F-66CF3B839A81}"/>
              </a:ext>
            </a:extLst>
          </p:cNvPr>
          <p:cNvSpPr txBox="1"/>
          <p:nvPr/>
        </p:nvSpPr>
        <p:spPr>
          <a:xfrm>
            <a:off x="2060712" y="442977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forgiveth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punisheth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to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dominion of the heavens and the earth, and all that is between: and unto Him is the final goal (of all)"</a:t>
            </a:r>
          </a:p>
        </p:txBody>
      </p:sp>
      <p:sp>
        <p:nvSpPr>
          <p:cNvPr id="7" name="TextBox 6">
            <a:extLst>
              <a:ext uri="{FF2B5EF4-FFF2-40B4-BE49-F238E27FC236}">
                <a16:creationId xmlns:a16="http://schemas.microsoft.com/office/drawing/2014/main" id="{75225FB3-10EB-FF24-CC84-872983A397BE}"/>
              </a:ext>
            </a:extLst>
          </p:cNvPr>
          <p:cNvSpPr txBox="1"/>
          <p:nvPr/>
        </p:nvSpPr>
        <p:spPr>
          <a:xfrm>
            <a:off x="3138127" y="42011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3120827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AE0E3-283B-54DE-CD1A-B8CB4F3FC4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556D35-22CC-9974-09DF-EE81EC576F46}"/>
              </a:ext>
            </a:extLst>
          </p:cNvPr>
          <p:cNvSpPr>
            <a:spLocks noGrp="1"/>
          </p:cNvSpPr>
          <p:nvPr>
            <p:ph type="title"/>
          </p:nvPr>
        </p:nvSpPr>
        <p:spPr>
          <a:xfrm>
            <a:off x="1900073" y="1190620"/>
            <a:ext cx="8231214" cy="3450327"/>
          </a:xfrm>
        </p:spPr>
        <p:txBody>
          <a:bodyPr>
            <a:noAutofit/>
          </a:bodyPr>
          <a:lstStyle/>
          <a:p>
            <a:pPr>
              <a:lnSpc>
                <a:spcPct val="100000"/>
              </a:lnSpc>
            </a:pPr>
            <a:r>
              <a:rPr lang="ar-EG" sz="4800" b="0" dirty="0"/>
              <a:t>يَا أَهْلَ الْكِتَابِ قَدْ جَاءَكُمْ رَسُولُنَا يُبَيِّنُ لَكُمْ عَلَىٰ فَتْرَةٍ مِنَ الرُّسُلِ أَنْ تَقُولُوا مَا جَاءَنَا مِنْ بَشِيرٍ وَلَا نَذِيرٍۖ فَقَدْ جَاءَكُمْ بَشِيرٌ وَنَذِيرٌۗ وَاللَّهُ عَلَىٰ كُلِّ شَيْءٍ قَدِيرٌ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15A4D9-9BFB-2C0B-67C5-027D2A572278}"/>
              </a:ext>
            </a:extLst>
          </p:cNvPr>
          <p:cNvSpPr txBox="1"/>
          <p:nvPr/>
        </p:nvSpPr>
        <p:spPr>
          <a:xfrm>
            <a:off x="2060713" y="4358754"/>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People of the Book! Now hath come unto you, making (things) clear unto you, Our Messenger, after the break in (the series of) our messengers, lest ye should say: "There came unto us no bringer of glad tidings and no warner (from evil)": But now hath come unto you a bringer of glad tidings and a warner (from evil). And Allah hath power over all things.</a:t>
            </a:r>
          </a:p>
        </p:txBody>
      </p:sp>
      <p:sp>
        <p:nvSpPr>
          <p:cNvPr id="7" name="TextBox 6">
            <a:extLst>
              <a:ext uri="{FF2B5EF4-FFF2-40B4-BE49-F238E27FC236}">
                <a16:creationId xmlns:a16="http://schemas.microsoft.com/office/drawing/2014/main" id="{91DCC667-158C-9023-51DF-33C970543B9D}"/>
              </a:ext>
            </a:extLst>
          </p:cNvPr>
          <p:cNvSpPr txBox="1"/>
          <p:nvPr/>
        </p:nvSpPr>
        <p:spPr>
          <a:xfrm>
            <a:off x="3661910" y="41219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5961926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E403B-3202-5CD7-FDE5-BF3335CF95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655D97-98A3-4574-7143-1CAFD9F76BDB}"/>
              </a:ext>
            </a:extLst>
          </p:cNvPr>
          <p:cNvSpPr>
            <a:spLocks noGrp="1"/>
          </p:cNvSpPr>
          <p:nvPr>
            <p:ph type="title"/>
          </p:nvPr>
        </p:nvSpPr>
        <p:spPr>
          <a:xfrm>
            <a:off x="1900073" y="1350418"/>
            <a:ext cx="8231214" cy="3450327"/>
          </a:xfrm>
        </p:spPr>
        <p:txBody>
          <a:bodyPr>
            <a:noAutofit/>
          </a:bodyPr>
          <a:lstStyle/>
          <a:p>
            <a:pPr>
              <a:lnSpc>
                <a:spcPct val="100000"/>
              </a:lnSpc>
            </a:pPr>
            <a:r>
              <a:rPr lang="ar-EG" sz="5000" b="0" dirty="0"/>
              <a:t>وَإِذْ قَالَ مُوسَىٰ لِقَوْمِهِ يَا قَوْمِ اذْكُرُوا نِعْمَةَ اللَّهِ عَلَيْكُمْ إِذْ جَعَلَ فِيكُمْ أَنْبِيَاءَ وَجَعَلَكُمْ مُلُوكًا وَآتَاكُمْ مَا لَمْ يُؤْتِ أَحَدًا مِنَ الْعَالَمِينَ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692A92-3949-719F-6617-E560FCBC7112}"/>
              </a:ext>
            </a:extLst>
          </p:cNvPr>
          <p:cNvSpPr txBox="1"/>
          <p:nvPr/>
        </p:nvSpPr>
        <p:spPr>
          <a:xfrm>
            <a:off x="2060712" y="416250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Remember Moses said to his people: "O my people! Call in remembrance 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 Allah unto you, when He produced prophets among you, made you kings, and gave you what He had not given to any other among the peoples.</a:t>
            </a:r>
          </a:p>
        </p:txBody>
      </p:sp>
      <p:sp>
        <p:nvSpPr>
          <p:cNvPr id="7" name="TextBox 6">
            <a:extLst>
              <a:ext uri="{FF2B5EF4-FFF2-40B4-BE49-F238E27FC236}">
                <a16:creationId xmlns:a16="http://schemas.microsoft.com/office/drawing/2014/main" id="{17EA8200-6605-7EAF-7D07-91AADCD5CE44}"/>
              </a:ext>
            </a:extLst>
          </p:cNvPr>
          <p:cNvSpPr txBox="1"/>
          <p:nvPr/>
        </p:nvSpPr>
        <p:spPr>
          <a:xfrm>
            <a:off x="1557904" y="40086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5067632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03790-D76F-74F5-AF83-976B77141A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4DB7A7-76E9-3019-E2CA-5CAA8F76981C}"/>
              </a:ext>
            </a:extLst>
          </p:cNvPr>
          <p:cNvSpPr>
            <a:spLocks noGrp="1"/>
          </p:cNvSpPr>
          <p:nvPr>
            <p:ph type="title"/>
          </p:nvPr>
        </p:nvSpPr>
        <p:spPr>
          <a:xfrm>
            <a:off x="1900073" y="1350418"/>
            <a:ext cx="8231214" cy="3450327"/>
          </a:xfrm>
        </p:spPr>
        <p:txBody>
          <a:bodyPr>
            <a:noAutofit/>
          </a:bodyPr>
          <a:lstStyle/>
          <a:p>
            <a:pPr>
              <a:lnSpc>
                <a:spcPct val="100000"/>
              </a:lnSpc>
            </a:pPr>
            <a:r>
              <a:rPr lang="ar-EG" sz="5400" b="0" dirty="0"/>
              <a:t>يَا قَوْمِ ادْخُلُوا الْأَرْضَ الْمُقَدَّسَةَ الَّتِي كَتَبَ اللَّهُ لَكُمْ وَلَا تَرْتَدُّوا عَلَىٰ أَدْبَارِكُمْ فَتَنْقَلِبُوا خَاسِرِينَ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91A2FA-E8AA-752C-C779-DF5E5052B5DA}"/>
              </a:ext>
            </a:extLst>
          </p:cNvPr>
          <p:cNvSpPr txBox="1"/>
          <p:nvPr/>
        </p:nvSpPr>
        <p:spPr>
          <a:xfrm>
            <a:off x="2060712" y="429291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my people! Enter the holy land which Allah hath assigned unto you, and turn not back ignominiously, for then will ye be overthrown, to your own ruin."</a:t>
            </a:r>
          </a:p>
        </p:txBody>
      </p:sp>
      <p:sp>
        <p:nvSpPr>
          <p:cNvPr id="7" name="TextBox 6">
            <a:extLst>
              <a:ext uri="{FF2B5EF4-FFF2-40B4-BE49-F238E27FC236}">
                <a16:creationId xmlns:a16="http://schemas.microsoft.com/office/drawing/2014/main" id="{F98A8506-84F0-E5ED-57FE-1BB236773979}"/>
              </a:ext>
            </a:extLst>
          </p:cNvPr>
          <p:cNvSpPr txBox="1"/>
          <p:nvPr/>
        </p:nvSpPr>
        <p:spPr>
          <a:xfrm>
            <a:off x="3777322" y="39851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0389902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D6EC0-FA06-9C79-E709-16949A73F0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A6E64D-A711-91F0-1546-35047F97B798}"/>
              </a:ext>
            </a:extLst>
          </p:cNvPr>
          <p:cNvSpPr>
            <a:spLocks noGrp="1"/>
          </p:cNvSpPr>
          <p:nvPr>
            <p:ph type="title"/>
          </p:nvPr>
        </p:nvSpPr>
        <p:spPr>
          <a:xfrm>
            <a:off x="1900073" y="1350418"/>
            <a:ext cx="8231214" cy="3450327"/>
          </a:xfrm>
        </p:spPr>
        <p:txBody>
          <a:bodyPr>
            <a:noAutofit/>
          </a:bodyPr>
          <a:lstStyle/>
          <a:p>
            <a:pPr>
              <a:lnSpc>
                <a:spcPct val="100000"/>
              </a:lnSpc>
            </a:pPr>
            <a:r>
              <a:rPr lang="ar-EG" sz="5400" b="0" dirty="0"/>
              <a:t>قَالُوا يَا مُوسَىٰ إِنَّ فِيهَا قَوْمًا جَبَّارِينَ وَإِنَّا لَنْ نَدْخُلَهَا حَتَّىٰ يَخْرُجُوا مِنْهَا فَإِنْ يَخْرُجُوا مِنْهَا فَإِنَّا دَاخِلُونَ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7072DF-3F0C-F9E0-654F-5F640F069673}"/>
              </a:ext>
            </a:extLst>
          </p:cNvPr>
          <p:cNvSpPr txBox="1"/>
          <p:nvPr/>
        </p:nvSpPr>
        <p:spPr>
          <a:xfrm>
            <a:off x="2060712" y="429291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"O Moses! In this land are a people of exceeding strength: Never shall we enter it until they leave it: if (once) they leave, then shall we enter."</a:t>
            </a:r>
          </a:p>
        </p:txBody>
      </p:sp>
      <p:sp>
        <p:nvSpPr>
          <p:cNvPr id="7" name="TextBox 6">
            <a:extLst>
              <a:ext uri="{FF2B5EF4-FFF2-40B4-BE49-F238E27FC236}">
                <a16:creationId xmlns:a16="http://schemas.microsoft.com/office/drawing/2014/main" id="{17310BE6-5C60-229A-FF96-B3ACCBA3A091}"/>
              </a:ext>
            </a:extLst>
          </p:cNvPr>
          <p:cNvSpPr txBox="1"/>
          <p:nvPr/>
        </p:nvSpPr>
        <p:spPr>
          <a:xfrm>
            <a:off x="2827411" y="39851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3282691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3DB63-4372-10FA-13D7-4F4968D2D0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D20E46-6FE6-178F-9D3B-4C178452363E}"/>
              </a:ext>
            </a:extLst>
          </p:cNvPr>
          <p:cNvSpPr>
            <a:spLocks noGrp="1"/>
          </p:cNvSpPr>
          <p:nvPr>
            <p:ph type="title"/>
          </p:nvPr>
        </p:nvSpPr>
        <p:spPr>
          <a:xfrm>
            <a:off x="1900073" y="1155111"/>
            <a:ext cx="8231214" cy="3450327"/>
          </a:xfrm>
        </p:spPr>
        <p:txBody>
          <a:bodyPr>
            <a:noAutofit/>
          </a:bodyPr>
          <a:lstStyle/>
          <a:p>
            <a:pPr>
              <a:lnSpc>
                <a:spcPct val="100000"/>
              </a:lnSpc>
            </a:pPr>
            <a:r>
              <a:rPr lang="ar-EG" sz="5000" b="0" dirty="0"/>
              <a:t>قَالَ رَجُلَانِ مِنَ الَّذِينَ يَخَافُونَ أَنْعَمَ </a:t>
            </a:r>
            <a:br>
              <a:rPr lang="ar-EG" sz="5000" b="0" dirty="0"/>
            </a:br>
            <a:r>
              <a:rPr lang="ar-EG" sz="5000" b="0" dirty="0"/>
              <a:t>اللَّهُ عَلَيْهِمَا ادْخُلُوا عَلَيْهِمُ الْبَابَ </a:t>
            </a:r>
            <a:br>
              <a:rPr lang="ar-EG" sz="5000" b="0" dirty="0"/>
            </a:br>
            <a:r>
              <a:rPr lang="ar-EG" sz="5000" b="0" dirty="0"/>
              <a:t>فَإِذَا دَخَلْتُمُوهُ فَإِنَّكُمْ غَالِبُونَۚ وَعَلَى اللَّهِ فَتَوَكَّلُوا إِنْ كُنْتُمْ مُؤْمِنِينَ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59DD42-3DA7-1139-8E97-15523BF8F46A}"/>
              </a:ext>
            </a:extLst>
          </p:cNvPr>
          <p:cNvSpPr txBox="1"/>
          <p:nvPr/>
        </p:nvSpPr>
        <p:spPr>
          <a:xfrm>
            <a:off x="2060712" y="436005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among (their) Allah-fearing men were two on whom Allah had bestowed His grace: They said: "Assault them at the (proper) Gate: when once ye are in, victory will be yours; But on Allah put your trust if ye have faith."</a:t>
            </a:r>
          </a:p>
        </p:txBody>
      </p:sp>
      <p:sp>
        <p:nvSpPr>
          <p:cNvPr id="7" name="TextBox 6">
            <a:extLst>
              <a:ext uri="{FF2B5EF4-FFF2-40B4-BE49-F238E27FC236}">
                <a16:creationId xmlns:a16="http://schemas.microsoft.com/office/drawing/2014/main" id="{E9732654-8A4F-EE9E-08AF-E3566AD6F9B0}"/>
              </a:ext>
            </a:extLst>
          </p:cNvPr>
          <p:cNvSpPr txBox="1"/>
          <p:nvPr/>
        </p:nvSpPr>
        <p:spPr>
          <a:xfrm>
            <a:off x="3200273" y="41351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92965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80D81-B2D4-AB41-7B50-DECB90D7C4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A14B59-7D34-9214-F5C9-61186EA010F1}"/>
              </a:ext>
            </a:extLst>
          </p:cNvPr>
          <p:cNvSpPr>
            <a:spLocks noGrp="1"/>
          </p:cNvSpPr>
          <p:nvPr>
            <p:ph type="title"/>
          </p:nvPr>
        </p:nvSpPr>
        <p:spPr>
          <a:xfrm>
            <a:off x="1980386" y="1301718"/>
            <a:ext cx="8231214" cy="3450327"/>
          </a:xfrm>
        </p:spPr>
        <p:txBody>
          <a:bodyPr>
            <a:noAutofit/>
          </a:bodyPr>
          <a:lstStyle/>
          <a:p>
            <a:pPr>
              <a:lnSpc>
                <a:spcPct val="100000"/>
              </a:lnSpc>
            </a:pPr>
            <a:r>
              <a:rPr lang="ar-EG" sz="5400" b="0" dirty="0"/>
              <a:t>وَالَّذِينَ آمَنُوا بِاللَّهِ وَرُسُلِهِ وَلَمْ يُفَرِّقُوا بَيْنَ أَحَدٍ مِنْهُمْ أُولَٰئِكَ سَوْفَ يُؤْتِيهِمْ أُجُورَهُمْۗ وَكَانَ اللَّهُ غَفُورًا رَحِيمًا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A510F1-AF3B-A53D-D6D6-4779EF08854B}"/>
              </a:ext>
            </a:extLst>
          </p:cNvPr>
          <p:cNvSpPr txBox="1"/>
          <p:nvPr/>
        </p:nvSpPr>
        <p:spPr>
          <a:xfrm>
            <a:off x="2060705" y="421577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those who believe in Allah and His messengers and make no distinction between any of the messengers, we shall soon give their (due) rewards: for Allah is Oft-forgiving, Most Merciful.</a:t>
            </a:r>
          </a:p>
        </p:txBody>
      </p:sp>
      <p:sp>
        <p:nvSpPr>
          <p:cNvPr id="7" name="TextBox 6">
            <a:extLst>
              <a:ext uri="{FF2B5EF4-FFF2-40B4-BE49-F238E27FC236}">
                <a16:creationId xmlns:a16="http://schemas.microsoft.com/office/drawing/2014/main" id="{4560C331-0662-BD95-585E-A154B10C9A32}"/>
              </a:ext>
            </a:extLst>
          </p:cNvPr>
          <p:cNvSpPr txBox="1"/>
          <p:nvPr/>
        </p:nvSpPr>
        <p:spPr>
          <a:xfrm>
            <a:off x="2246301" y="3908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{152}</a:t>
            </a:r>
            <a:endParaRPr lang="en-US" sz="1400" dirty="0"/>
          </a:p>
        </p:txBody>
      </p:sp>
    </p:spTree>
    <p:extLst>
      <p:ext uri="{BB962C8B-B14F-4D97-AF65-F5344CB8AC3E}">
        <p14:creationId xmlns:p14="http://schemas.microsoft.com/office/powerpoint/2010/main" val="150044650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3723D-2B77-F3AA-6780-F7DEAA540E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BDF78-DEE6-288B-F31D-054FD27FF5B6}"/>
              </a:ext>
            </a:extLst>
          </p:cNvPr>
          <p:cNvSpPr>
            <a:spLocks noGrp="1"/>
          </p:cNvSpPr>
          <p:nvPr>
            <p:ph type="title"/>
          </p:nvPr>
        </p:nvSpPr>
        <p:spPr>
          <a:xfrm>
            <a:off x="1900073" y="1417560"/>
            <a:ext cx="8231214" cy="3450327"/>
          </a:xfrm>
        </p:spPr>
        <p:txBody>
          <a:bodyPr>
            <a:noAutofit/>
          </a:bodyPr>
          <a:lstStyle/>
          <a:p>
            <a:pPr>
              <a:lnSpc>
                <a:spcPct val="100000"/>
              </a:lnSpc>
            </a:pPr>
            <a:r>
              <a:rPr lang="ar-EG" sz="5400" b="0" dirty="0"/>
              <a:t>قَالُوا يَا مُوسَىٰ إِنَّا لَنْ نَدْخُلَهَا أَبَدًا مَا دَامُوا فِيهَاۖ فَاذْهَبْ أَنْتَ وَرَبُّكَ فَقَاتِلَا إِنَّا هَاهُنَا قَاعِدُونَ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FC3240-CFB8-6773-A063-6AC15F48D75A}"/>
              </a:ext>
            </a:extLst>
          </p:cNvPr>
          <p:cNvSpPr txBox="1"/>
          <p:nvPr/>
        </p:nvSpPr>
        <p:spPr>
          <a:xfrm>
            <a:off x="2060712" y="436005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"O Moses! while they remain there, never shall we be able to enter, to the end of time. Go thou, and thy Lord, and fight ye two, while we sit here (and watch)."</a:t>
            </a:r>
          </a:p>
        </p:txBody>
      </p:sp>
      <p:sp>
        <p:nvSpPr>
          <p:cNvPr id="7" name="TextBox 6">
            <a:extLst>
              <a:ext uri="{FF2B5EF4-FFF2-40B4-BE49-F238E27FC236}">
                <a16:creationId xmlns:a16="http://schemas.microsoft.com/office/drawing/2014/main" id="{613F5B31-2BD2-A495-B454-7A37D589F2DA}"/>
              </a:ext>
            </a:extLst>
          </p:cNvPr>
          <p:cNvSpPr txBox="1"/>
          <p:nvPr/>
        </p:nvSpPr>
        <p:spPr>
          <a:xfrm>
            <a:off x="4017019" y="40522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2785464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993E6-76F2-0510-874D-4C56659CCE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2A9E2D-6939-B2B0-9C22-701AEAA4F5A7}"/>
              </a:ext>
            </a:extLst>
          </p:cNvPr>
          <p:cNvSpPr>
            <a:spLocks noGrp="1"/>
          </p:cNvSpPr>
          <p:nvPr>
            <p:ph type="title"/>
          </p:nvPr>
        </p:nvSpPr>
        <p:spPr>
          <a:xfrm>
            <a:off x="1900073" y="1417560"/>
            <a:ext cx="8231214" cy="3450327"/>
          </a:xfrm>
        </p:spPr>
        <p:txBody>
          <a:bodyPr>
            <a:noAutofit/>
          </a:bodyPr>
          <a:lstStyle/>
          <a:p>
            <a:pPr>
              <a:lnSpc>
                <a:spcPct val="100000"/>
              </a:lnSpc>
            </a:pPr>
            <a:r>
              <a:rPr lang="ar-EG" sz="5400" b="0" dirty="0"/>
              <a:t>قَالَ رَبِّ إِنِّي لَا أَمْلِكُ إِلَّا نَفْسِي وَأَخِيۖ فَافْرُقْ بَيْنَنَا وَبَيْنَ الْقَوْمِ الْفَاسِقِينَ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932E72-44CF-73D8-8B07-C73ED11D0ED7}"/>
              </a:ext>
            </a:extLst>
          </p:cNvPr>
          <p:cNvSpPr txBox="1"/>
          <p:nvPr/>
        </p:nvSpPr>
        <p:spPr>
          <a:xfrm>
            <a:off x="2060712" y="400611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"O my Lord! I have power only over myself and my brother: so separate us from this rebellious people!"</a:t>
            </a:r>
          </a:p>
        </p:txBody>
      </p:sp>
      <p:sp>
        <p:nvSpPr>
          <p:cNvPr id="7" name="TextBox 6">
            <a:extLst>
              <a:ext uri="{FF2B5EF4-FFF2-40B4-BE49-F238E27FC236}">
                <a16:creationId xmlns:a16="http://schemas.microsoft.com/office/drawing/2014/main" id="{3CA690C1-6EB2-3730-B860-BB62C1B053ED}"/>
              </a:ext>
            </a:extLst>
          </p:cNvPr>
          <p:cNvSpPr txBox="1"/>
          <p:nvPr/>
        </p:nvSpPr>
        <p:spPr>
          <a:xfrm>
            <a:off x="2232607" y="36983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0407660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A3091-BAEA-8151-A645-2B34F15AA7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92626B-3E24-5CB2-B465-7BC39F81E38A}"/>
              </a:ext>
            </a:extLst>
          </p:cNvPr>
          <p:cNvSpPr>
            <a:spLocks noGrp="1"/>
          </p:cNvSpPr>
          <p:nvPr>
            <p:ph type="title"/>
          </p:nvPr>
        </p:nvSpPr>
        <p:spPr>
          <a:xfrm>
            <a:off x="1900073" y="1373173"/>
            <a:ext cx="8231214" cy="3450327"/>
          </a:xfrm>
        </p:spPr>
        <p:txBody>
          <a:bodyPr>
            <a:noAutofit/>
          </a:bodyPr>
          <a:lstStyle/>
          <a:p>
            <a:pPr>
              <a:lnSpc>
                <a:spcPct val="100000"/>
              </a:lnSpc>
            </a:pPr>
            <a:r>
              <a:rPr lang="ar-EG" sz="5400" b="0" dirty="0"/>
              <a:t>قَالَ فَإِنَّهَا مُحَرَّمَةٌ عَلَيْهِمْ ۛ أَرْبَعِينَ سَنَةً ۛ يَتِيهُونَ فِي الْأَرْضِۚ فَلَا تَأْسَ عَلَى </a:t>
            </a:r>
            <a:br>
              <a:rPr lang="ar-EG" sz="5400" b="0" dirty="0"/>
            </a:br>
            <a:r>
              <a:rPr lang="ar-EG" sz="5400" b="0" dirty="0"/>
              <a:t>الْقَوْمِ الْفَاسِقِينَ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AF3FB0-4BDC-F3A2-7619-55CD9B358600}"/>
              </a:ext>
            </a:extLst>
          </p:cNvPr>
          <p:cNvSpPr txBox="1"/>
          <p:nvPr/>
        </p:nvSpPr>
        <p:spPr>
          <a:xfrm>
            <a:off x="2060712" y="431566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said: "Therefore will the land be out of their reach for forty years: In distraction will they wander through the land: But sorrow thou not over these rebellious people.</a:t>
            </a:r>
          </a:p>
        </p:txBody>
      </p:sp>
      <p:sp>
        <p:nvSpPr>
          <p:cNvPr id="7" name="TextBox 6">
            <a:extLst>
              <a:ext uri="{FF2B5EF4-FFF2-40B4-BE49-F238E27FC236}">
                <a16:creationId xmlns:a16="http://schemas.microsoft.com/office/drawing/2014/main" id="{40EB1CAB-BCBE-376B-D5F3-428278302B29}"/>
              </a:ext>
            </a:extLst>
          </p:cNvPr>
          <p:cNvSpPr txBox="1"/>
          <p:nvPr/>
        </p:nvSpPr>
        <p:spPr>
          <a:xfrm>
            <a:off x="4017019" y="40448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9618417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764A6-60A1-99A3-F440-71B22E40F5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30E1C9-06A8-67D5-A049-BD21F6888D29}"/>
              </a:ext>
            </a:extLst>
          </p:cNvPr>
          <p:cNvSpPr>
            <a:spLocks noGrp="1"/>
          </p:cNvSpPr>
          <p:nvPr>
            <p:ph type="title"/>
          </p:nvPr>
        </p:nvSpPr>
        <p:spPr>
          <a:xfrm>
            <a:off x="1900073" y="1160109"/>
            <a:ext cx="8231214" cy="3450327"/>
          </a:xfrm>
        </p:spPr>
        <p:txBody>
          <a:bodyPr>
            <a:noAutofit/>
          </a:bodyPr>
          <a:lstStyle/>
          <a:p>
            <a:pPr>
              <a:lnSpc>
                <a:spcPct val="100000"/>
              </a:lnSpc>
            </a:pPr>
            <a:r>
              <a:rPr lang="ar-EG" sz="5000" b="0" dirty="0"/>
              <a:t>وَاتْلُ عَلَيْهِمْ نَبَأَ ابْنَيْ آدَمَ بِالْحَقِّ إِذْ </a:t>
            </a:r>
            <a:br>
              <a:rPr lang="ar-EG" sz="5000" b="0" dirty="0"/>
            </a:br>
            <a:r>
              <a:rPr lang="ar-EG" sz="5000" b="0" dirty="0"/>
              <a:t>قَرَّبَا قُرْبَانًا فَتُقُبِّلَ مِنْ أَحَدِهِمَا وَلَمْ </a:t>
            </a:r>
            <a:br>
              <a:rPr lang="ar-EG" sz="5000" b="0" dirty="0"/>
            </a:br>
            <a:r>
              <a:rPr lang="ar-EG" sz="5000" b="0" dirty="0"/>
              <a:t>يُتَقَبَّلْ مِنَ الْآخَرِ قَالَ لَأَقْتُلَنَّكَۖ قَالَ إِنَّمَا</a:t>
            </a:r>
            <a:br>
              <a:rPr lang="ar-EG" sz="5000" b="0" dirty="0"/>
            </a:br>
            <a:r>
              <a:rPr lang="ar-EG" sz="5000" b="0" dirty="0"/>
              <a:t> يَتَقَبَّلُ اللَّهُ مِنَ الْمُتَّقِينَ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644CE09-0F34-E84F-CBF3-3D466D5EDDDC}"/>
              </a:ext>
            </a:extLst>
          </p:cNvPr>
          <p:cNvSpPr txBox="1"/>
          <p:nvPr/>
        </p:nvSpPr>
        <p:spPr>
          <a:xfrm>
            <a:off x="2060713" y="437893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Recite to them the truth of the story of the two sons of Adam. Behold! they each presented a sacrifice (to Allah): It was accepted from one, but not from the other. Said the latter: "Be sure I will slay thee." "Surely," said the former, "Allah doth accept of the sacrifice of those who are righteous.</a:t>
            </a:r>
          </a:p>
        </p:txBody>
      </p:sp>
      <p:sp>
        <p:nvSpPr>
          <p:cNvPr id="7" name="TextBox 6">
            <a:extLst>
              <a:ext uri="{FF2B5EF4-FFF2-40B4-BE49-F238E27FC236}">
                <a16:creationId xmlns:a16="http://schemas.microsoft.com/office/drawing/2014/main" id="{12AAB98A-7DA2-4780-461E-1EFE81EB00A5}"/>
              </a:ext>
            </a:extLst>
          </p:cNvPr>
          <p:cNvSpPr txBox="1"/>
          <p:nvPr/>
        </p:nvSpPr>
        <p:spPr>
          <a:xfrm>
            <a:off x="3431093" y="40789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4491744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E36DC-B373-2AC5-F1AA-2E140D1785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B84235-6EF4-9ED0-1AC3-796F256B7210}"/>
              </a:ext>
            </a:extLst>
          </p:cNvPr>
          <p:cNvSpPr>
            <a:spLocks noGrp="1"/>
          </p:cNvSpPr>
          <p:nvPr>
            <p:ph type="title"/>
          </p:nvPr>
        </p:nvSpPr>
        <p:spPr>
          <a:xfrm>
            <a:off x="1900073" y="1463404"/>
            <a:ext cx="8231214" cy="3450327"/>
          </a:xfrm>
        </p:spPr>
        <p:txBody>
          <a:bodyPr>
            <a:noAutofit/>
          </a:bodyPr>
          <a:lstStyle/>
          <a:p>
            <a:pPr>
              <a:lnSpc>
                <a:spcPct val="100000"/>
              </a:lnSpc>
            </a:pPr>
            <a:r>
              <a:rPr lang="ar-EG" sz="5400" b="0" dirty="0"/>
              <a:t>لَئِنْ بَسَطْتَ إِلَيَّ يَدَكَ لِتَقْتُلَنِي مَا أَنَا بِبَاسِطٍ يَدِيَ إِلَيْكَ لِأَقْتُلَكَۖ إِنِّي أَخَافُ اللَّهَ رَبَّ الْعَالَمِينَ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DE258BF-6B1F-77F0-0D02-4217B4BD6538}"/>
              </a:ext>
            </a:extLst>
          </p:cNvPr>
          <p:cNvSpPr txBox="1"/>
          <p:nvPr/>
        </p:nvSpPr>
        <p:spPr>
          <a:xfrm>
            <a:off x="2060713" y="43789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thou dost stretch thy hand against me, to slay me, it is not for me to stretch my hand against thee to slay thee: for I do fear Allah, the cherisher of the worlds.</a:t>
            </a:r>
          </a:p>
        </p:txBody>
      </p:sp>
      <p:sp>
        <p:nvSpPr>
          <p:cNvPr id="7" name="TextBox 6">
            <a:extLst>
              <a:ext uri="{FF2B5EF4-FFF2-40B4-BE49-F238E27FC236}">
                <a16:creationId xmlns:a16="http://schemas.microsoft.com/office/drawing/2014/main" id="{657B43A2-EE95-55FA-D35F-32DBEFDD2C48}"/>
              </a:ext>
            </a:extLst>
          </p:cNvPr>
          <p:cNvSpPr txBox="1"/>
          <p:nvPr/>
        </p:nvSpPr>
        <p:spPr>
          <a:xfrm>
            <a:off x="4132428" y="41321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4065820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C2D10-D02B-C058-11EB-875C13A051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FD7A83-9DC5-27C4-43B9-5D69CAEDBBDB}"/>
              </a:ext>
            </a:extLst>
          </p:cNvPr>
          <p:cNvSpPr>
            <a:spLocks noGrp="1"/>
          </p:cNvSpPr>
          <p:nvPr>
            <p:ph type="title"/>
          </p:nvPr>
        </p:nvSpPr>
        <p:spPr>
          <a:xfrm>
            <a:off x="1900073" y="1330239"/>
            <a:ext cx="8231214" cy="3450327"/>
          </a:xfrm>
        </p:spPr>
        <p:txBody>
          <a:bodyPr>
            <a:noAutofit/>
          </a:bodyPr>
          <a:lstStyle/>
          <a:p>
            <a:pPr>
              <a:lnSpc>
                <a:spcPct val="100000"/>
              </a:lnSpc>
            </a:pPr>
            <a:r>
              <a:rPr lang="ar-EG" sz="6000" b="0" dirty="0"/>
              <a:t>إِنِّي أُرِيدُ أَنْ تَبُوءَ بِإِثْمِي وَإِثْمِكَ فَتَكُونَ مِنْ أَصْحَابِ النَّارِۚ وَذَٰلِكَ جَزَاءُ الظَّالِمِينَ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BB8089E-00E0-42CB-2896-A79E43A6F1CA}"/>
              </a:ext>
            </a:extLst>
          </p:cNvPr>
          <p:cNvSpPr txBox="1"/>
          <p:nvPr/>
        </p:nvSpPr>
        <p:spPr>
          <a:xfrm>
            <a:off x="2060713" y="43789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me, I intend to let thee draw on thyself my sin as well as thine, for thou wilt be among the companions of the fire, and that is the reward of those who do wrong."</a:t>
            </a:r>
          </a:p>
        </p:txBody>
      </p:sp>
      <p:sp>
        <p:nvSpPr>
          <p:cNvPr id="7" name="TextBox 6">
            <a:extLst>
              <a:ext uri="{FF2B5EF4-FFF2-40B4-BE49-F238E27FC236}">
                <a16:creationId xmlns:a16="http://schemas.microsoft.com/office/drawing/2014/main" id="{C58B8955-D7DC-D02F-C679-C6557DD342D9}"/>
              </a:ext>
            </a:extLst>
          </p:cNvPr>
          <p:cNvSpPr txBox="1"/>
          <p:nvPr/>
        </p:nvSpPr>
        <p:spPr>
          <a:xfrm>
            <a:off x="3759566" y="40711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7011660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21244-05F6-8411-4533-88EB58D84F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AD739A-5D7D-D160-6339-AB29853A7986}"/>
              </a:ext>
            </a:extLst>
          </p:cNvPr>
          <p:cNvSpPr>
            <a:spLocks noGrp="1"/>
          </p:cNvSpPr>
          <p:nvPr>
            <p:ph type="title"/>
          </p:nvPr>
        </p:nvSpPr>
        <p:spPr>
          <a:xfrm>
            <a:off x="1900073" y="1463405"/>
            <a:ext cx="8231214" cy="3450327"/>
          </a:xfrm>
        </p:spPr>
        <p:txBody>
          <a:bodyPr>
            <a:noAutofit/>
          </a:bodyPr>
          <a:lstStyle/>
          <a:p>
            <a:pPr>
              <a:lnSpc>
                <a:spcPct val="100000"/>
              </a:lnSpc>
            </a:pPr>
            <a:r>
              <a:rPr lang="ar-EG" sz="6000" b="0" dirty="0"/>
              <a:t>فَطَوَّعَتْ لَهُ نَفْسُهُ قَتْلَ أَخِيهِ فَقَتَلَهُ فَأَصْبَحَ مِنَ الْخَاسِرِينَ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F6C1275-C497-4853-4503-D2B61187A2DD}"/>
              </a:ext>
            </a:extLst>
          </p:cNvPr>
          <p:cNvSpPr txBox="1"/>
          <p:nvPr/>
        </p:nvSpPr>
        <p:spPr>
          <a:xfrm>
            <a:off x="2060713" y="403788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(selfish) soul of the other led him to the murder of his brother: he murdered him, and became (himself) one of the lost ones.</a:t>
            </a:r>
          </a:p>
        </p:txBody>
      </p:sp>
      <p:sp>
        <p:nvSpPr>
          <p:cNvPr id="7" name="TextBox 6">
            <a:extLst>
              <a:ext uri="{FF2B5EF4-FFF2-40B4-BE49-F238E27FC236}">
                <a16:creationId xmlns:a16="http://schemas.microsoft.com/office/drawing/2014/main" id="{81B9F097-4D9B-C732-5240-A94D8658B061}"/>
              </a:ext>
            </a:extLst>
          </p:cNvPr>
          <p:cNvSpPr txBox="1"/>
          <p:nvPr/>
        </p:nvSpPr>
        <p:spPr>
          <a:xfrm>
            <a:off x="2996087" y="37464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9306705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1F82C-0593-CBD8-1934-6D3DBD77B3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757744-3DBF-1A45-60FF-A47E6A307646}"/>
              </a:ext>
            </a:extLst>
          </p:cNvPr>
          <p:cNvSpPr>
            <a:spLocks noGrp="1"/>
          </p:cNvSpPr>
          <p:nvPr>
            <p:ph type="title"/>
          </p:nvPr>
        </p:nvSpPr>
        <p:spPr>
          <a:xfrm>
            <a:off x="1900073" y="1124991"/>
            <a:ext cx="8231214" cy="3450327"/>
          </a:xfrm>
        </p:spPr>
        <p:txBody>
          <a:bodyPr>
            <a:noAutofit/>
          </a:bodyPr>
          <a:lstStyle/>
          <a:p>
            <a:pPr>
              <a:lnSpc>
                <a:spcPct val="100000"/>
              </a:lnSpc>
            </a:pPr>
            <a:r>
              <a:rPr lang="ar-EG" sz="4800" b="0" dirty="0"/>
              <a:t>فَبَعَثَ اللَّهُ غُرَابًا يَبْحَثُ فِي الْأَرْضِ لِيُرِيَهُ كَيْفَ يُوَارِي سَوْءَةَ أَخِيهِۚ قَالَ يَا وَيْلَتَا أَعَجَزْتُ أَنْ أَكُونَ مِثْلَ هَٰذَا الْغُرَابِ فَأُوَارِيَ سَوْءَةَ أَخِيۖ فَأَصْبَحَ مِنَ النَّادِمِينَ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5D1364-13FF-8783-7066-55173A09FACC}"/>
              </a:ext>
            </a:extLst>
          </p:cNvPr>
          <p:cNvSpPr txBox="1"/>
          <p:nvPr/>
        </p:nvSpPr>
        <p:spPr>
          <a:xfrm>
            <a:off x="2060713" y="426003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Allah sent a raven, who scratched the ground, to show him how to hide the shame of his brother. "Woe is me!" said he; "Was I not even able to be as this raven, and to hide the shame of my brother?" then he became full of regrets-</a:t>
            </a:r>
          </a:p>
        </p:txBody>
      </p:sp>
      <p:sp>
        <p:nvSpPr>
          <p:cNvPr id="7" name="TextBox 6">
            <a:extLst>
              <a:ext uri="{FF2B5EF4-FFF2-40B4-BE49-F238E27FC236}">
                <a16:creationId xmlns:a16="http://schemas.microsoft.com/office/drawing/2014/main" id="{91431E74-E763-E34D-07DB-A3E5D09618B5}"/>
              </a:ext>
            </a:extLst>
          </p:cNvPr>
          <p:cNvSpPr txBox="1"/>
          <p:nvPr/>
        </p:nvSpPr>
        <p:spPr>
          <a:xfrm>
            <a:off x="2587714" y="40216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2010407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74B182-C9FB-44C5-8DC9-8C1D1D3C50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BCB89B-E1D7-603B-3941-D07A3FBB0729}"/>
              </a:ext>
            </a:extLst>
          </p:cNvPr>
          <p:cNvSpPr>
            <a:spLocks noGrp="1"/>
          </p:cNvSpPr>
          <p:nvPr>
            <p:ph type="title"/>
          </p:nvPr>
        </p:nvSpPr>
        <p:spPr>
          <a:xfrm>
            <a:off x="1900073" y="1379685"/>
            <a:ext cx="8231214" cy="3450327"/>
          </a:xfrm>
        </p:spPr>
        <p:txBody>
          <a:bodyPr>
            <a:noAutofit/>
          </a:bodyPr>
          <a:lstStyle/>
          <a:p>
            <a:pPr>
              <a:lnSpc>
                <a:spcPct val="100000"/>
              </a:lnSpc>
            </a:pPr>
            <a:r>
              <a:rPr lang="ar-EG" sz="4800" b="0" dirty="0"/>
              <a:t>مِنْ أَجْلِ ذَٰلِكَ كَتَبْنَا عَلَىٰ بَنِي إِسْرَائِيلَ أَنَّهُ مَنْ قَتَلَ نَفْسًا بِغَيْرِ نَفْسٍ أَوْ فَسَادٍ فِي الْأَرْضِ فَكَأَنَّمَا قَتَلَ النَّاسَ جَمِيعًا وَمَنْ أَحْيَاهَا فَكَأَنَّمَا أَحْيَا النَّاسَ جَمِيعًاۚ...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9F9C3A-9D5B-2035-695D-A22C5A493721}"/>
              </a:ext>
            </a:extLst>
          </p:cNvPr>
          <p:cNvSpPr txBox="1"/>
          <p:nvPr/>
        </p:nvSpPr>
        <p:spPr>
          <a:xfrm>
            <a:off x="2060713" y="445078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that account: We ordained for the Children of Israel that if any one slew a person - unless it be for murder or for spreading mischief in the land - it would be as if he slew the whole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people:and</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any one saved a life, it would be as if he saved the life of the whole people. </a:t>
            </a:r>
          </a:p>
        </p:txBody>
      </p:sp>
    </p:spTree>
    <p:extLst>
      <p:ext uri="{BB962C8B-B14F-4D97-AF65-F5344CB8AC3E}">
        <p14:creationId xmlns:p14="http://schemas.microsoft.com/office/powerpoint/2010/main" val="149505007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A0C646-7555-1EDF-DD66-999CE90FB5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245AAA-4629-C40F-3D23-DDD8FB48028D}"/>
              </a:ext>
            </a:extLst>
          </p:cNvPr>
          <p:cNvSpPr>
            <a:spLocks noGrp="1"/>
          </p:cNvSpPr>
          <p:nvPr>
            <p:ph type="title"/>
          </p:nvPr>
        </p:nvSpPr>
        <p:spPr>
          <a:xfrm>
            <a:off x="1900073" y="1346934"/>
            <a:ext cx="8231214" cy="3450327"/>
          </a:xfrm>
        </p:spPr>
        <p:txBody>
          <a:bodyPr>
            <a:noAutofit/>
          </a:bodyPr>
          <a:lstStyle/>
          <a:p>
            <a:pPr>
              <a:lnSpc>
                <a:spcPct val="100000"/>
              </a:lnSpc>
            </a:pPr>
            <a:r>
              <a:rPr lang="ar-EG" sz="6000" b="0" dirty="0"/>
              <a:t>وَلَقَدْ جَاءَتْهُمْ رُسُلُنَا بِالْبَيِّنَاتِ ثُمَّ </a:t>
            </a:r>
            <a:br>
              <a:rPr lang="ar-EG" sz="6000" b="0" dirty="0"/>
            </a:br>
            <a:r>
              <a:rPr lang="ar-EG" sz="6000" b="0" dirty="0"/>
              <a:t>إِنَّ كَثِيرًا مِنْهُمْ بَعْدَ ذَٰلِكَ فِي الْأَرْضِ لَمُسْرِفُونَ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0D5016C-D2F2-7526-0B53-456ADEBE32B6}"/>
              </a:ext>
            </a:extLst>
          </p:cNvPr>
          <p:cNvSpPr txBox="1"/>
          <p:nvPr/>
        </p:nvSpPr>
        <p:spPr>
          <a:xfrm>
            <a:off x="2060712" y="449826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Then although there came to them Our messengers with clear signs, yet, even after that, many of them continued to commit excesses in the land.</a:t>
            </a:r>
          </a:p>
        </p:txBody>
      </p:sp>
      <p:sp>
        <p:nvSpPr>
          <p:cNvPr id="7" name="TextBox 6">
            <a:extLst>
              <a:ext uri="{FF2B5EF4-FFF2-40B4-BE49-F238E27FC236}">
                <a16:creationId xmlns:a16="http://schemas.microsoft.com/office/drawing/2014/main" id="{E89482FE-B3CD-ACCA-4B91-C9F4CBAC1A6E}"/>
              </a:ext>
            </a:extLst>
          </p:cNvPr>
          <p:cNvSpPr txBox="1"/>
          <p:nvPr/>
        </p:nvSpPr>
        <p:spPr>
          <a:xfrm>
            <a:off x="4372126" y="41281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78201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263F0-FF2A-F2F1-BB36-A9092AD4EB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C742E4-8E08-EBE4-7118-4374C320FB25}"/>
              </a:ext>
            </a:extLst>
          </p:cNvPr>
          <p:cNvSpPr>
            <a:spLocks noGrp="1"/>
          </p:cNvSpPr>
          <p:nvPr>
            <p:ph type="title"/>
          </p:nvPr>
        </p:nvSpPr>
        <p:spPr>
          <a:xfrm>
            <a:off x="1980385" y="1275088"/>
            <a:ext cx="8231214" cy="3450327"/>
          </a:xfrm>
        </p:spPr>
        <p:txBody>
          <a:bodyPr>
            <a:noAutofit/>
          </a:bodyPr>
          <a:lstStyle/>
          <a:p>
            <a:pPr>
              <a:lnSpc>
                <a:spcPct val="100000"/>
              </a:lnSpc>
            </a:pPr>
            <a:r>
              <a:rPr lang="ar-EG" sz="4800" b="0" dirty="0"/>
              <a:t>يَسْأَلُكَ أَهْلُ الْكِتَابِ أَنْ تُنَزِّلَ عَلَيْهِمْ كِتَابًا </a:t>
            </a:r>
            <a:br>
              <a:rPr lang="en-US" sz="4800" b="0" dirty="0"/>
            </a:br>
            <a:r>
              <a:rPr lang="ar-EG" sz="4800" b="0" dirty="0"/>
              <a:t>مِنَ السَّمَاءِ ۚ فَقَدْ سَأَلُوا مُوسَىٰ أَكْبَرَ مِنْ</a:t>
            </a:r>
            <a:br>
              <a:rPr lang="en-US" sz="4800" b="0" dirty="0"/>
            </a:br>
            <a:r>
              <a:rPr lang="ar-EG" sz="4800" b="0" dirty="0"/>
              <a:t> ذَٰلِكَ فَقَالُوا أَرِنَا اللَّهَ جَهْرَةً فَأَخَذَتْهُمُ </a:t>
            </a:r>
            <a:br>
              <a:rPr lang="en-US" sz="4800" b="0" dirty="0"/>
            </a:br>
            <a:r>
              <a:rPr lang="ar-EG" sz="4800" b="0" dirty="0"/>
              <a:t>الصَّاعِقَةُ بِظُلْمِهِمْۚ...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8535E2-300D-5979-9BA2-2FDCB3831715}"/>
              </a:ext>
            </a:extLst>
          </p:cNvPr>
          <p:cNvSpPr txBox="1"/>
          <p:nvPr/>
        </p:nvSpPr>
        <p:spPr>
          <a:xfrm>
            <a:off x="2060704" y="443703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people of the Book ask thee to cause a book to descend to them from heaven: Indeed they asked Moses for an even greater (miracle), for they said: "Show us Allah in public," but they were dazed for their presumption, with thunder and lightning.</a:t>
            </a:r>
          </a:p>
        </p:txBody>
      </p:sp>
    </p:spTree>
    <p:extLst>
      <p:ext uri="{BB962C8B-B14F-4D97-AF65-F5344CB8AC3E}">
        <p14:creationId xmlns:p14="http://schemas.microsoft.com/office/powerpoint/2010/main" val="327109582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60CF0-3318-8A7F-8005-270EA08677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F1E5F4-BF85-D7B1-69F1-B4D2D24436E4}"/>
              </a:ext>
            </a:extLst>
          </p:cNvPr>
          <p:cNvSpPr>
            <a:spLocks noGrp="1"/>
          </p:cNvSpPr>
          <p:nvPr>
            <p:ph type="title"/>
          </p:nvPr>
        </p:nvSpPr>
        <p:spPr>
          <a:xfrm>
            <a:off x="1900073" y="1249284"/>
            <a:ext cx="8231214" cy="3450327"/>
          </a:xfrm>
        </p:spPr>
        <p:txBody>
          <a:bodyPr>
            <a:noAutofit/>
          </a:bodyPr>
          <a:lstStyle/>
          <a:p>
            <a:pPr>
              <a:lnSpc>
                <a:spcPct val="100000"/>
              </a:lnSpc>
            </a:pPr>
            <a:r>
              <a:rPr lang="ar-EG" sz="4800" b="0" dirty="0"/>
              <a:t>إِنَّمَا جَزَاءُ الَّذِينَ يُحَارِبُونَ اللَّهَ وَرَسُولَهُ وَيَسْعَوْنَ فِي الْأَرْضِ فَسَادًا أَنْ يُقَتَّلُوا أَوْ يُصَلَّبُوا أَوْ تُقَطَّعَ أَيْدِيهِمْ وَأَرْجُلُهُمْ مِنْ خِلَافٍ أَوْ يُنْفَوْا مِنَ الْأَرْضِۚ...</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FE2655E-6A4D-F823-4666-7D7B6702C23B}"/>
              </a:ext>
            </a:extLst>
          </p:cNvPr>
          <p:cNvSpPr txBox="1"/>
          <p:nvPr/>
        </p:nvSpPr>
        <p:spPr>
          <a:xfrm>
            <a:off x="2060712" y="441836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punishment of those who wage war against Allah and His Messenger, and strive with might and main for mischief through the land is: execution, or crucifixion, or the cutting off of hands and feet from opposite sides, or exile from the land:</a:t>
            </a:r>
          </a:p>
        </p:txBody>
      </p:sp>
    </p:spTree>
    <p:extLst>
      <p:ext uri="{BB962C8B-B14F-4D97-AF65-F5344CB8AC3E}">
        <p14:creationId xmlns:p14="http://schemas.microsoft.com/office/powerpoint/2010/main" val="61423808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89EDD8-0C48-4B76-9921-30BAD81D63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1F3D56-70CA-9AB6-B0F6-E0FF5808301B}"/>
              </a:ext>
            </a:extLst>
          </p:cNvPr>
          <p:cNvSpPr>
            <a:spLocks noGrp="1"/>
          </p:cNvSpPr>
          <p:nvPr>
            <p:ph type="title"/>
          </p:nvPr>
        </p:nvSpPr>
        <p:spPr>
          <a:xfrm>
            <a:off x="1900073" y="1453466"/>
            <a:ext cx="8231214" cy="3450327"/>
          </a:xfrm>
        </p:spPr>
        <p:txBody>
          <a:bodyPr>
            <a:noAutofit/>
          </a:bodyPr>
          <a:lstStyle/>
          <a:p>
            <a:pPr>
              <a:lnSpc>
                <a:spcPct val="100000"/>
              </a:lnSpc>
            </a:pPr>
            <a:r>
              <a:rPr lang="ar-EG" sz="6000" b="0" dirty="0"/>
              <a:t> ذَٰلِكَ لَهُمْ خِزْيٌ فِي الدُّنْيَاۖ وَلَهُمْ فِي الْآخِرَةِ عَذَابٌ عَظِيمٌ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813197-5E89-B4CA-EE1C-C850EC86DDA6}"/>
              </a:ext>
            </a:extLst>
          </p:cNvPr>
          <p:cNvSpPr txBox="1"/>
          <p:nvPr/>
        </p:nvSpPr>
        <p:spPr>
          <a:xfrm>
            <a:off x="2060712" y="405106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Then although there came to them Our messengers with clear signs, yet, even after that, many of them continued to commit excesses in the land.</a:t>
            </a:r>
          </a:p>
        </p:txBody>
      </p:sp>
      <p:sp>
        <p:nvSpPr>
          <p:cNvPr id="7" name="TextBox 6">
            <a:extLst>
              <a:ext uri="{FF2B5EF4-FFF2-40B4-BE49-F238E27FC236}">
                <a16:creationId xmlns:a16="http://schemas.microsoft.com/office/drawing/2014/main" id="{C0339839-5F2C-B869-67E3-B07F8C269816}"/>
              </a:ext>
            </a:extLst>
          </p:cNvPr>
          <p:cNvSpPr txBox="1"/>
          <p:nvPr/>
        </p:nvSpPr>
        <p:spPr>
          <a:xfrm>
            <a:off x="3164763" y="38350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9397812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B5E213-023F-44A3-357A-83A54C3C6D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00EE5F-52D6-E91D-6ABE-D39927650329}"/>
              </a:ext>
            </a:extLst>
          </p:cNvPr>
          <p:cNvSpPr>
            <a:spLocks noGrp="1"/>
          </p:cNvSpPr>
          <p:nvPr>
            <p:ph type="title"/>
          </p:nvPr>
        </p:nvSpPr>
        <p:spPr>
          <a:xfrm>
            <a:off x="1900073" y="1453466"/>
            <a:ext cx="8231214" cy="3450327"/>
          </a:xfrm>
        </p:spPr>
        <p:txBody>
          <a:bodyPr>
            <a:noAutofit/>
          </a:bodyPr>
          <a:lstStyle/>
          <a:p>
            <a:pPr>
              <a:lnSpc>
                <a:spcPct val="100000"/>
              </a:lnSpc>
            </a:pPr>
            <a:r>
              <a:rPr lang="ar-EG" sz="6000" b="0" dirty="0"/>
              <a:t>إِلَّا الَّذِينَ تَابُوا مِنْ قَبْلِ أَنْ تَقْدِرُوا عَلَيْهِمْۖ فَاعْلَمُوا أَنَّ اللَّهَ غَفُورٌ 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605870-D5EE-6BB4-E390-27C0B491825C}"/>
              </a:ext>
            </a:extLst>
          </p:cNvPr>
          <p:cNvSpPr txBox="1"/>
          <p:nvPr/>
        </p:nvSpPr>
        <p:spPr>
          <a:xfrm>
            <a:off x="2060712" y="405106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Except for those who repent before they fall into your power: in that case, know that Allah is Oft-forgiving, Most Merciful.</a:t>
            </a:r>
          </a:p>
        </p:txBody>
      </p:sp>
      <p:sp>
        <p:nvSpPr>
          <p:cNvPr id="7" name="TextBox 6">
            <a:extLst>
              <a:ext uri="{FF2B5EF4-FFF2-40B4-BE49-F238E27FC236}">
                <a16:creationId xmlns:a16="http://schemas.microsoft.com/office/drawing/2014/main" id="{7D5980AD-7144-2868-FBEB-4CF213D1EE1E}"/>
              </a:ext>
            </a:extLst>
          </p:cNvPr>
          <p:cNvSpPr txBox="1"/>
          <p:nvPr/>
        </p:nvSpPr>
        <p:spPr>
          <a:xfrm>
            <a:off x="1638224" y="38971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5534604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69AD3-2B10-D3E0-0DFA-EEFA304725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E7580C-14AB-435A-0621-4E3CA876A50C}"/>
              </a:ext>
            </a:extLst>
          </p:cNvPr>
          <p:cNvSpPr>
            <a:spLocks noGrp="1"/>
          </p:cNvSpPr>
          <p:nvPr>
            <p:ph type="title"/>
          </p:nvPr>
        </p:nvSpPr>
        <p:spPr>
          <a:xfrm>
            <a:off x="1900073" y="1324597"/>
            <a:ext cx="8231214" cy="3450327"/>
          </a:xfrm>
        </p:spPr>
        <p:txBody>
          <a:bodyPr>
            <a:noAutofit/>
          </a:bodyPr>
          <a:lstStyle/>
          <a:p>
            <a:pPr>
              <a:lnSpc>
                <a:spcPct val="100000"/>
              </a:lnSpc>
            </a:pPr>
            <a:r>
              <a:rPr lang="ar-EG" sz="5400" b="0" dirty="0"/>
              <a:t>يَا أَيُّهَا الَّذِينَ آمَنُوا اتَّقُوا اللَّهَ وَابْتَغُوا</a:t>
            </a:r>
            <a:br>
              <a:rPr lang="ar-EG" sz="5400" b="0" dirty="0"/>
            </a:br>
            <a:r>
              <a:rPr lang="ar-EG" sz="5400" b="0" dirty="0"/>
              <a:t> إِلَيْهِ الْوَسِيلَةَ وَجَاهِدُوا فِي سَبِيلِهِ </a:t>
            </a:r>
            <a:br>
              <a:rPr lang="ar-EG" sz="5400" b="0" dirty="0"/>
            </a:br>
            <a:r>
              <a:rPr lang="ar-EG" sz="5400" b="0" dirty="0"/>
              <a:t>لَعَلَّكُمْ تُفْلِحُونَ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A5B6303-6C75-10DB-BA4F-975DA64023CA}"/>
              </a:ext>
            </a:extLst>
          </p:cNvPr>
          <p:cNvSpPr txBox="1"/>
          <p:nvPr/>
        </p:nvSpPr>
        <p:spPr>
          <a:xfrm>
            <a:off x="2060712" y="426709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Do your duty to Allah, seek the means of approach unto Him, and strive with might and main in his cause: that ye may prosper.</a:t>
            </a:r>
          </a:p>
        </p:txBody>
      </p:sp>
      <p:sp>
        <p:nvSpPr>
          <p:cNvPr id="7" name="TextBox 6">
            <a:extLst>
              <a:ext uri="{FF2B5EF4-FFF2-40B4-BE49-F238E27FC236}">
                <a16:creationId xmlns:a16="http://schemas.microsoft.com/office/drawing/2014/main" id="{B3F47487-3819-D575-FCD4-211813287171}"/>
              </a:ext>
            </a:extLst>
          </p:cNvPr>
          <p:cNvSpPr txBox="1"/>
          <p:nvPr/>
        </p:nvSpPr>
        <p:spPr>
          <a:xfrm>
            <a:off x="4115094" y="39593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9572162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2FFC21-6093-A193-E74E-6769660BE8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2E35B2-5448-FAB2-2EE8-CF08AA5650D7}"/>
              </a:ext>
            </a:extLst>
          </p:cNvPr>
          <p:cNvSpPr>
            <a:spLocks noGrp="1"/>
          </p:cNvSpPr>
          <p:nvPr>
            <p:ph type="title"/>
          </p:nvPr>
        </p:nvSpPr>
        <p:spPr>
          <a:xfrm>
            <a:off x="1900073" y="1297961"/>
            <a:ext cx="8231214" cy="3450327"/>
          </a:xfrm>
        </p:spPr>
        <p:txBody>
          <a:bodyPr>
            <a:noAutofit/>
          </a:bodyPr>
          <a:lstStyle/>
          <a:p>
            <a:pPr>
              <a:lnSpc>
                <a:spcPct val="100000"/>
              </a:lnSpc>
            </a:pPr>
            <a:r>
              <a:rPr lang="ar-EG" sz="5000" b="0" dirty="0"/>
              <a:t>إِنَّ الَّذِينَ كَفَرُوا لَوْ أَنَّ لَهُمْ مَا فِي الْأَرْضِ جَمِيعًا وَمِثْلَهُ مَعَهُ لِيَفْتَدُوا بِهِ مِنْ عَذَابِ يَوْمِ الْقِيَامَةِ مَا تُقُبِّلَ مِنْهُمْۖ وَلَهُمْ عَذَابٌ أَلِيمٌ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2801133-FB75-8A34-49E8-4A7877BC096E}"/>
              </a:ext>
            </a:extLst>
          </p:cNvPr>
          <p:cNvSpPr txBox="1"/>
          <p:nvPr/>
        </p:nvSpPr>
        <p:spPr>
          <a:xfrm>
            <a:off x="2060712" y="418719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As to those who reject Faith,- if they had everything on earth, and twice repeated, to give as ransom for the penalty of the Day of Judgment, it would never be accepted of them, theirs would be a grievous penalty.</a:t>
            </a:r>
          </a:p>
        </p:txBody>
      </p:sp>
      <p:sp>
        <p:nvSpPr>
          <p:cNvPr id="7" name="TextBox 6">
            <a:extLst>
              <a:ext uri="{FF2B5EF4-FFF2-40B4-BE49-F238E27FC236}">
                <a16:creationId xmlns:a16="http://schemas.microsoft.com/office/drawing/2014/main" id="{0C17B1EC-2CCB-1429-B0CD-17D39A868B90}"/>
              </a:ext>
            </a:extLst>
          </p:cNvPr>
          <p:cNvSpPr txBox="1"/>
          <p:nvPr/>
        </p:nvSpPr>
        <p:spPr>
          <a:xfrm>
            <a:off x="1984453" y="38794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5907477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696C6-F15E-CBC7-CBD4-A2D7E6333E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B151E7-B7EF-C537-EAD7-0901A35CB7BC}"/>
              </a:ext>
            </a:extLst>
          </p:cNvPr>
          <p:cNvSpPr>
            <a:spLocks noGrp="1"/>
          </p:cNvSpPr>
          <p:nvPr>
            <p:ph type="title"/>
          </p:nvPr>
        </p:nvSpPr>
        <p:spPr>
          <a:xfrm>
            <a:off x="1900073" y="1577915"/>
            <a:ext cx="8231214" cy="3450327"/>
          </a:xfrm>
        </p:spPr>
        <p:txBody>
          <a:bodyPr>
            <a:noAutofit/>
          </a:bodyPr>
          <a:lstStyle/>
          <a:p>
            <a:pPr>
              <a:lnSpc>
                <a:spcPct val="100000"/>
              </a:lnSpc>
            </a:pPr>
            <a:r>
              <a:rPr lang="ar-EG" sz="5400" b="0" dirty="0"/>
              <a:t>يُرِيدُونَ أَنْ يَخْرُجُوا مِنَ النَّارِ وَمَا هُمْ بِخَارِجِينَ مِنْهَاۖ وَلَهُمْ عَذَابٌ مُقِيمٌ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F38213D-931C-C99E-A84E-4D5D9BDFD2A8}"/>
              </a:ext>
            </a:extLst>
          </p:cNvPr>
          <p:cNvSpPr txBox="1"/>
          <p:nvPr/>
        </p:nvSpPr>
        <p:spPr>
          <a:xfrm>
            <a:off x="2060712" y="410729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Their wish will be to get out of the Fire, but never will they get out therefrom: their penalty will be one that endures</a:t>
            </a:r>
          </a:p>
        </p:txBody>
      </p:sp>
      <p:sp>
        <p:nvSpPr>
          <p:cNvPr id="7" name="TextBox 6">
            <a:extLst>
              <a:ext uri="{FF2B5EF4-FFF2-40B4-BE49-F238E27FC236}">
                <a16:creationId xmlns:a16="http://schemas.microsoft.com/office/drawing/2014/main" id="{B3AB74DC-144E-6E8B-2ED0-F0A701FCEB2F}"/>
              </a:ext>
            </a:extLst>
          </p:cNvPr>
          <p:cNvSpPr txBox="1"/>
          <p:nvPr/>
        </p:nvSpPr>
        <p:spPr>
          <a:xfrm>
            <a:off x="2206395" y="37995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9697744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A9A62-C041-74A6-EB0C-97B91ECEBB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B6ADE9-8E75-CB3B-83C5-131EB5559E48}"/>
              </a:ext>
            </a:extLst>
          </p:cNvPr>
          <p:cNvSpPr>
            <a:spLocks noGrp="1"/>
          </p:cNvSpPr>
          <p:nvPr>
            <p:ph type="title"/>
          </p:nvPr>
        </p:nvSpPr>
        <p:spPr>
          <a:xfrm>
            <a:off x="1900073" y="1533527"/>
            <a:ext cx="8231214" cy="3450327"/>
          </a:xfrm>
        </p:spPr>
        <p:txBody>
          <a:bodyPr>
            <a:noAutofit/>
          </a:bodyPr>
          <a:lstStyle/>
          <a:p>
            <a:pPr>
              <a:lnSpc>
                <a:spcPct val="100000"/>
              </a:lnSpc>
            </a:pPr>
            <a:r>
              <a:rPr lang="ar-EG" sz="5000" b="0" dirty="0"/>
              <a:t>وَالسَّارِقُ وَالسَّارِقَةُ فَاقْطَعُوا أَيْدِيَهُمَا جَزَاءً بِمَا كَسَبَا نَكَالًا مِنَ اللَّهِۗ وَاللَّهُ عَزِيزٌ حَكِيمٌ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4480524-CA3D-255F-9346-8DDA196EC8F0}"/>
              </a:ext>
            </a:extLst>
          </p:cNvPr>
          <p:cNvSpPr txBox="1"/>
          <p:nvPr/>
        </p:nvSpPr>
        <p:spPr>
          <a:xfrm>
            <a:off x="2060713" y="395340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the thief, Male or female, cut off his or her hands: a punishment by way of example, from Allah, for their crime: and Allah is Exalted in power.</a:t>
            </a:r>
          </a:p>
        </p:txBody>
      </p:sp>
      <p:sp>
        <p:nvSpPr>
          <p:cNvPr id="7" name="TextBox 6">
            <a:extLst>
              <a:ext uri="{FF2B5EF4-FFF2-40B4-BE49-F238E27FC236}">
                <a16:creationId xmlns:a16="http://schemas.microsoft.com/office/drawing/2014/main" id="{DFDE89CA-792C-AC00-889B-183CCE4CC727}"/>
              </a:ext>
            </a:extLst>
          </p:cNvPr>
          <p:cNvSpPr txBox="1"/>
          <p:nvPr/>
        </p:nvSpPr>
        <p:spPr>
          <a:xfrm>
            <a:off x="1718543" y="37847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0692451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B5800-B52D-26C5-7AF0-91F7185718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2F74B2-B544-4250-66F2-D5EBE9FDC180}"/>
              </a:ext>
            </a:extLst>
          </p:cNvPr>
          <p:cNvSpPr>
            <a:spLocks noGrp="1"/>
          </p:cNvSpPr>
          <p:nvPr>
            <p:ph type="title"/>
          </p:nvPr>
        </p:nvSpPr>
        <p:spPr>
          <a:xfrm>
            <a:off x="1900073" y="1418118"/>
            <a:ext cx="8231214" cy="3450327"/>
          </a:xfrm>
        </p:spPr>
        <p:txBody>
          <a:bodyPr>
            <a:noAutofit/>
          </a:bodyPr>
          <a:lstStyle/>
          <a:p>
            <a:pPr>
              <a:lnSpc>
                <a:spcPct val="100000"/>
              </a:lnSpc>
            </a:pPr>
            <a:r>
              <a:rPr lang="ar-EG" sz="5400" b="0" dirty="0"/>
              <a:t>فَمَنْ تَابَ مِنْ بَعْدِ ظُلْمِهِ وَأَصْلَحَ فَإِنَّ اللَّهَ يَتُوبُ عَلَيْهِۗ إِنَّ اللَّهَ غَفُورٌ رَحِيمٌ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2407F0-3FEA-8312-1E76-3E9824AA5ABD}"/>
              </a:ext>
            </a:extLst>
          </p:cNvPr>
          <p:cNvSpPr txBox="1"/>
          <p:nvPr/>
        </p:nvSpPr>
        <p:spPr>
          <a:xfrm>
            <a:off x="2060711" y="393861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the thief repents after his crime, and amends his conduct,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turneth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him in forgiveness; for Allah is Oft-forgiving, Most Merciful.</a:t>
            </a:r>
          </a:p>
        </p:txBody>
      </p:sp>
      <p:sp>
        <p:nvSpPr>
          <p:cNvPr id="7" name="TextBox 6">
            <a:extLst>
              <a:ext uri="{FF2B5EF4-FFF2-40B4-BE49-F238E27FC236}">
                <a16:creationId xmlns:a16="http://schemas.microsoft.com/office/drawing/2014/main" id="{5AF4264B-1503-42BB-4CE9-BF162377470B}"/>
              </a:ext>
            </a:extLst>
          </p:cNvPr>
          <p:cNvSpPr txBox="1"/>
          <p:nvPr/>
        </p:nvSpPr>
        <p:spPr>
          <a:xfrm>
            <a:off x="2375491" y="37166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8508850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A4E5D-BF86-D5EB-41E5-01C69B998D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1E7176-4A5B-D8CC-A40A-D0B950F3D3E6}"/>
              </a:ext>
            </a:extLst>
          </p:cNvPr>
          <p:cNvSpPr>
            <a:spLocks noGrp="1"/>
          </p:cNvSpPr>
          <p:nvPr>
            <p:ph type="title"/>
          </p:nvPr>
        </p:nvSpPr>
        <p:spPr>
          <a:xfrm>
            <a:off x="1900072" y="1336265"/>
            <a:ext cx="8231214" cy="3450327"/>
          </a:xfrm>
        </p:spPr>
        <p:txBody>
          <a:bodyPr>
            <a:noAutofit/>
          </a:bodyPr>
          <a:lstStyle/>
          <a:p>
            <a:pPr>
              <a:lnSpc>
                <a:spcPct val="100000"/>
              </a:lnSpc>
            </a:pPr>
            <a:r>
              <a:rPr lang="ar-EG" sz="5000" b="0" dirty="0"/>
              <a:t>أَلَمْ تَعْلَمْ أَنَّ اللَّهَ لَهُ مُلْكُ السَّمَاوَاتِ وَالْأَرْضِ يُعَذِّبُ مَنْ يَشَاءُ وَيَغْفِرُ لِمَنْ </a:t>
            </a:r>
            <a:br>
              <a:rPr lang="ar-EG" sz="5000" b="0" dirty="0"/>
            </a:br>
            <a:r>
              <a:rPr lang="ar-EG" sz="5000" b="0" dirty="0"/>
              <a:t>يَشَاءُۗ وَاللَّهُ عَلَىٰ كُلِّ شَيْءٍ قَدِيرٌ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1A1DC6-75B2-1AD0-6169-18DD5DC1AF88}"/>
              </a:ext>
            </a:extLst>
          </p:cNvPr>
          <p:cNvSpPr txBox="1"/>
          <p:nvPr/>
        </p:nvSpPr>
        <p:spPr>
          <a:xfrm>
            <a:off x="2060711" y="416335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Knowest thou not that to Allah (alone)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dominion of the heavens and the earth?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punisheth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forgiveth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Allah hath power over all things.</a:t>
            </a:r>
          </a:p>
        </p:txBody>
      </p:sp>
      <p:sp>
        <p:nvSpPr>
          <p:cNvPr id="7" name="TextBox 6">
            <a:extLst>
              <a:ext uri="{FF2B5EF4-FFF2-40B4-BE49-F238E27FC236}">
                <a16:creationId xmlns:a16="http://schemas.microsoft.com/office/drawing/2014/main" id="{AC796A65-D4C9-A0FA-497C-9FB371FB203C}"/>
              </a:ext>
            </a:extLst>
          </p:cNvPr>
          <p:cNvSpPr txBox="1"/>
          <p:nvPr/>
        </p:nvSpPr>
        <p:spPr>
          <a:xfrm>
            <a:off x="2588555" y="39297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0062111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7F320-8338-8687-91F9-47644E48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528A78-2FFA-6193-4400-1DF6D0440991}"/>
              </a:ext>
            </a:extLst>
          </p:cNvPr>
          <p:cNvSpPr>
            <a:spLocks noGrp="1"/>
          </p:cNvSpPr>
          <p:nvPr>
            <p:ph type="title"/>
          </p:nvPr>
        </p:nvSpPr>
        <p:spPr>
          <a:xfrm>
            <a:off x="1900072" y="1090067"/>
            <a:ext cx="8231214" cy="3450327"/>
          </a:xfrm>
        </p:spPr>
        <p:txBody>
          <a:bodyPr>
            <a:noAutofit/>
          </a:bodyPr>
          <a:lstStyle/>
          <a:p>
            <a:pPr>
              <a:lnSpc>
                <a:spcPct val="100000"/>
              </a:lnSpc>
            </a:pPr>
            <a:r>
              <a:rPr lang="ar-EG" sz="4800" b="0" dirty="0"/>
              <a:t>يَا أَيُّهَا الرَّسُولُ لَا يَحْزُنْكَ الَّذِينَ يُسَارِعُونَ فِي الْكُفْرِ مِنَ الَّذِينَ قَالُوا آمَنَّا بِأَفْوَاهِهِمْ وَلَمْ تُؤْمِنْ قُلُوبُهُمْ ۛ وَمِنَ الَّذِينَ هَادُوا ۛ سَمَّاعُونَ لِلْكَذِبِ سَمَّاعُونَ لِقَوْمٍ آخَرِينَ لَمْ يَأْتُوكَۖ...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B21605-3C72-D805-7857-749DF87F8305}"/>
              </a:ext>
            </a:extLst>
          </p:cNvPr>
          <p:cNvSpPr txBox="1"/>
          <p:nvPr/>
        </p:nvSpPr>
        <p:spPr>
          <a:xfrm>
            <a:off x="2060711" y="426100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Messenger! let not those grieve thee, who race each other into unbelief: (whether it be) among those who say "We believe" with their lips but whose hearts have no faith; or it be among the Jews,- men who will listen to any lie,- will listen even to others who have never so much as come to thee.</a:t>
            </a:r>
          </a:p>
        </p:txBody>
      </p:sp>
    </p:spTree>
    <p:extLst>
      <p:ext uri="{BB962C8B-B14F-4D97-AF65-F5344CB8AC3E}">
        <p14:creationId xmlns:p14="http://schemas.microsoft.com/office/powerpoint/2010/main" val="18497873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5</Template>
  <TotalTime>164</TotalTime>
  <Words>9508</Words>
  <Application>Microsoft Office PowerPoint</Application>
  <PresentationFormat>Widescreen</PresentationFormat>
  <Paragraphs>563</Paragraphs>
  <Slides>151</Slides>
  <Notes>145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151</vt:i4>
      </vt:variant>
    </vt:vector>
  </HeadingPairs>
  <TitlesOfParts>
    <vt:vector size="157"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سورة النساء بِسْمِ ٱللَّهِ ٱلرَّحْمَـٰنِ ٱلرَّحِيمِ</vt:lpstr>
      <vt:lpstr>لَا يُحِبُّ اللَّهُ الْجَهْرَ بِالسُّوءِ مِنَ الْقَوْلِ إِلَّا مَنْ ظُلِمَۚ وَكَانَ اللَّهُ سَمِيعًا عَلِيمًا </vt:lpstr>
      <vt:lpstr>إِنْ تُبْدُوا خَيْرًا أَوْ تُخْفُوهُ أَوْ تَعْفُوا عَنْ سُوءٍ فَإِنَّ اللَّهَ كَانَ عَفُوًّا قَدِيرًا </vt:lpstr>
      <vt:lpstr>إِنَّ الَّذِينَ يَكْفُرُونَ بِاللَّهِ وَرُسُلِهِ وَيُرِيدُونَ  أَنْ يُفَرِّقُوا بَيْنَ اللَّهِ وَرُسُلِهِ وَيَقُولُونَ نُؤْمِنُ بِبَعْضٍ وَنَكْفُرُ بِبَعْضٍ وَيُرِيدُونَ أَنْ  يَتَّخِذُوا بَيْنَ ذَٰلِكَ سَبِيلًا</vt:lpstr>
      <vt:lpstr>أُولَٰئِكَ هُمُ الْكَافِرُونَ حَقًّاۚ وَأَعْتَدْنَا لِلْكَافِرِينَ عَذَابًا مُهِينًا</vt:lpstr>
      <vt:lpstr>وَالَّذِينَ آمَنُوا بِاللَّهِ وَرُسُلِهِ وَلَمْ يُفَرِّقُوا بَيْنَ أَحَدٍ مِنْهُمْ أُولَٰئِكَ سَوْفَ يُؤْتِيهِمْ أُجُورَهُمْۗ وَكَانَ اللَّهُ غَفُورًا رَحِيمًا</vt:lpstr>
      <vt:lpstr>يَسْأَلُكَ أَهْلُ الْكِتَابِ أَنْ تُنَزِّلَ عَلَيْهِمْ كِتَابًا  مِنَ السَّمَاءِ ۚ فَقَدْ سَأَلُوا مُوسَىٰ أَكْبَرَ مِنْ  ذَٰلِكَ فَقَالُوا أَرِنَا اللَّهَ جَهْرَةً فَأَخَذَتْهُمُ  الصَّاعِقَةُ بِظُلْمِهِمْۚ...</vt:lpstr>
      <vt:lpstr> ثُمَّ اتَّخَذُوا الْعِجْلَ مِنْ بَعْدِ مَا جَاءَتْهُمُ الْبَيِّنَاتُ فَعَفَوْنَا عَنْ ذَٰلِكَۚ وَآتَيْنَا مُوسَىٰ سُلْطَانًا مُبِينًا</vt:lpstr>
      <vt:lpstr>وَرَفَعْنَا فَوْقَهُمُ الطُّورَ بِمِيثَاقِهِمْ وَقُلْنَا لَهُمُ ادْخُلُوا الْبَابَ سُجَّدًا وَقُلْنَا لَهُمْ لَا تَعْدُوا فِي السَّبْتِ وَأَخَذْنَا مِنْهُمْ مِيثَاقًا غَلِيظًا</vt:lpstr>
      <vt:lpstr>فَبِمَا نَقْضِهِمْ مِيثَاقَهُمْ وَكُفْرِهِمْ بِآيَاتِ اللَّهِ وَقَتْلِهِمُ الْأَنْبِيَاءَ بِغَيْرِ حَقٍّ وَقَوْلِهِمْ قُلُوبُنَا غُلْفٌۚ بَلْ طَبَعَ اللَّهُ عَلَيْهَا بِكُفْرِهِمْ فَلَا  يُؤْمِنُونَ إِلَّا قَلِيلًا </vt:lpstr>
      <vt:lpstr>وَبِكُفْرِهِمْ وَقَوْلِهِمْ عَلَىٰ مَرْيَمَ  بُهْتَانًا عَظِيمًا</vt:lpstr>
      <vt:lpstr>وَقَوْلِهِمْ إِنَّا قَتَلْنَا الْمَسِيحَ عِيسَى ابْنَ  مَرْيَمَ رَسُولَ اللَّهِ وَمَا قَتَلُوهُ وَمَا صَلَبُوهُ وَلَٰكِنْ شُبِّهَ لَهُمْۚ وَإِنَّ الَّذِينَ اخْتَلَفُوا  فِيهِ لَفِي شَكٍّ مِنْهُۚ... </vt:lpstr>
      <vt:lpstr>مَا لَهُمْ بِهِ مِنْ عِلْمٍ إِلَّا اتِّبَاعَ الظَّنِّۚ وَمَا قَتَلُوهُ يَقِينًا</vt:lpstr>
      <vt:lpstr>بَلْ رَفَعَهُ اللَّهُ إِلَيْهِۚ وَكَانَ اللَّهُ  عَزِيزًا حَكِيمًا </vt:lpstr>
      <vt:lpstr>وَإِنْ مِنْ أَهْلِ الْكِتَابِ إِلَّا لَيُؤْمِنَنَّ  بِهِ قَبْلَ مَوْتِهِۖ وَيَوْمَ الْقِيَامَةِ  يَكُونُ عَلَيْهِمْ شَهِيدًا</vt:lpstr>
      <vt:lpstr>فَبِظُلْمٍ مِنَ الَّذِينَ هَادُوا حَرَّمْنَا عَلَيْهِمْ طَيِّبَاتٍ أُحِلَّتْ لَهُمْ وَبِصَدِّهِمْ عَنْ سَبِيلِ اللَّهِ كَثِيرًا </vt:lpstr>
      <vt:lpstr>وَأَخْذِهِمُ الرِّبَا وَقَدْ نُهُوا عَنْهُ وَأَكْلِهِمْ أَمْوَالَ النَّاسِ بِالْبَاطِلِۚ وَأَعْتَدْنَا لِلْكَافِرِينَ مِنْهُمْ عَذَابًا أَلِيمًا </vt:lpstr>
      <vt:lpstr>لَٰكِنِ الرَّاسِخُونَ فِي الْعِلْمِ مِنْهُمْ وَالْمُؤْمِنُونَ يُؤْمِنُونَ بِمَا أُنْزِلَ إِلَيْكَ وَمَا أُنْزِلَ مِنْ قَبْلِكَۚ وَالْمُقِيمِينَ الصَّلَاةَۚ... </vt:lpstr>
      <vt:lpstr>وَالْمُؤْتُونَ الزَّكَاةَ وَالْمُؤْمِنُونَ  بِاللَّهِ وَالْيَوْمِ الْآخِرِ أُولَٰئِكَ سَنُؤْتِيهِمْ  أَجْرًا عَظِيمًا</vt:lpstr>
      <vt:lpstr>إِنَّا أَوْحَيْنَا إِلَيْكَ كَمَا أَوْحَيْنَا إِلَىٰ نُوحٍ وَالنَّبِيِّينَ مِنْ بَعْدِهِۚ وَأَوْحَيْنَا إِلَىٰ إِبْرَاهِيمَ وَإِسْمَاعِيلَ وَإِسْحَاقَ وَيَعْقُوبَ وَالْأَسْبَاطِ وَعِيسَىٰ وَأَيُّوبَ وَيُونُسَ وَهَارُونَ وَسُلَيْمَانَۚ...</vt:lpstr>
      <vt:lpstr>وَآتَيْنَا دَاوُودَ زَبُورًا </vt:lpstr>
      <vt:lpstr>وَرُسُلًا قَدْ قَصَصْنَاهُمْ عَلَيْكَ مِنْ  قَبْلُ وَرُسُلًا لَمْ نَقْصُصْهُمْ عَلَيْكَۚ  وَكَلَّمَ اللَّهُ مُوسَىٰ تَكْلِيمًا</vt:lpstr>
      <vt:lpstr>رُسُلًا مُبَشِّرِينَ وَمُنْذِرِينَ لِئَلَّا يَكُونَ لِلنَّاسِ عَلَى اللَّهِ حُجَّةٌ بَعْدَ الرُّسُلِۚ وَكَانَ اللَّهُ عَزِيزًا حَكِيمًا</vt:lpstr>
      <vt:lpstr>لَٰكِنِ اللَّهُ يَشْهَدُ بِمَا أَنْزَلَ إِلَيْكَۖ أَنْزَلَهُ بِعِلْمِهِۖ وَالْمَلَائِكَةُ يَشْهَدُونَۚ وَكَفَىٰ  بِاللَّهِ شَهِيدًا </vt:lpstr>
      <vt:lpstr>إِنَّ الَّذِينَ كَفَرُوا وَصَدُّوا عَنْ سَبِيلِ اللَّهِ قَدْ ضَلُّوا ضَلَالًا بَعِيدًا </vt:lpstr>
      <vt:lpstr>إِنَّ الَّذِينَ كَفَرُوا وَظَلَمُوا لَمْ يَكُنِ اللَّهُ لِيَغْفِرَ لَهُمْ وَلَا لِيَهْدِيَهُمْ طَرِيقًا </vt:lpstr>
      <vt:lpstr>إِلَّا طَرِيقَ جَهَنَّمَ خَالِدِينَ فِيهَا أَبَدًاۚ وَكَانَ ذَٰلِكَ عَلَى اللَّهِ يَسِيرًا </vt:lpstr>
      <vt:lpstr>يَا أَيُّهَا النَّاسُ قَدْ جَاءَكُمُ الرَّسُولُ بِالْحَقِّ  مِنْ رَبِّكُمْ فَآمِنُوا خَيْرًا لَكُمْۚ وَإِنْ تَكْفُرُوا  فَإِنَّ لِلَّهِ مَا فِي السَّمَاوَاتِ وَالْأَرْضِۚ وَكَانَ  اللَّهُ عَلِيمًا حَكِيمًا </vt:lpstr>
      <vt:lpstr>يَا أَهْلَ الْكِتَابِ لَا تَغْلُوا فِي دِينِكُمْ وَلَا تَقُولُوا عَلَى اللَّهِ إِلَّا الْحَقَّۚ إِنَّمَا الْمَسِيحُ عِيسَى ابْنُ مَرْيَمَ رَسُولُ اللَّهِ وَكَلِمَتُهُ أَلْقَاهَا إِلَىٰ مَرْيَمَ وَرُوحٌ مِنْهُۖ فَآمِنُوا بِاللَّهِ وَرُسُلِهِۖ...</vt:lpstr>
      <vt:lpstr>وَلَا تَقُولُوا ثَلَاثَةٌۚ انْتَهُوا خَيْرًا لَكُمْۚ إِنَّمَا اللَّهُ إِلَٰهٌ وَاحِدٌۖ سُبْحَانَهُ أَنْ يَكُونَ لَهُ وَلَدٌۘ لَهُ مَا فِي السَّمَاوَاتِ وَمَا فِي الْأَرْضِۗ وَكَفَىٰ بِاللَّهِ وَكِيلًا</vt:lpstr>
      <vt:lpstr>لَنْ يَسْتَنْكِفَ الْمَسِيحُ  أَنْ يَكُونَ عَبْدًا لِلَّهِ وَلَا الْمَلَائِكَةُ الْمُقَرَّبُونَۚ وَمَنْ يَسْتَنْكِفْ عَنْ عِبَادَتِهِ وَيَسْتَكْبِرْ فَسَيَحْشُرُهُمْ إِلَيْهِ جَمِيعًا</vt:lpstr>
      <vt:lpstr>فَأَمَّا الَّذِينَ آمَنُوا وَعَمِلُوا الصَّالِحَاتِ فَيُوَفِّيهِمْ أُجُورَهُمْ وَيَزِيدُهُمْ مِنْ فَضْلِهِۖ وَأَمَّا الَّذِينَ اسْتَنْكَفُوا وَاسْتَكْبَرُوا فَيُعَذِّبُهُمْ عَذَابًا أَلِيمًا وَلَا يَجِدُونَ لَهُمْ مِنْ دُونِ اللَّهِ وَلِيًّا وَلَا نَصِيرًا</vt:lpstr>
      <vt:lpstr>يَا أَيُّهَا النَّاسُ قَدْ جَاءَكُمْ بُرْهَانٌ مِنْ رَبِّكُمْ وَأَنْزَلْنَا إِلَيْكُمْ نُورًا مُبِينًا </vt:lpstr>
      <vt:lpstr>فَأَمَّا الَّذِينَ آمَنُوا بِاللَّهِ وَاعْتَصَمُوا بِهِ فَسَيُدْخِلُهُمْ فِي رَحْمَةٍ مِنْهُ وَفَضْلٍ وَيَهْدِيهِمْ إِلَيْهِ صِرَاطًا مُسْتَقِيمًا</vt:lpstr>
      <vt:lpstr>يَسْتَفْتُونَكَ قُلِ اللَّهُ يُفْتِيكُمْ فِي الْكَلَالَةِۚ إِنِ امْرُؤٌ هَلَكَ لَيْسَ لَهُ وَلَدٌ وَلَهُ أُخْتٌ فَلَهَا نِصْفُ مَا تَرَكَۚ وَهُوَ يَرِثُهَا إِنْ لَمْ يَكُنْ لَهَا وَلَدٌۚ... </vt:lpstr>
      <vt:lpstr>فَإِنْ كَانَتَا اثْنَتَيْنِ فَلَهُمَا الثُّلُثَانِ مِمَّا تَرَكَۚ  وَإِنْ كَانُوا إِخْوَةً رِجَالًا وَنِسَاءً فَلِلذَّكَرِ  مِثْلُ حَظِّ الْأُنْثَيَيْنِۗ يُبَيِّنُ اللَّهُ لَكُمْ أَنْ  تَضِلُّواۗ وَاللَّهُ بِكُلِّ شَيْءٍ عَلِيمٌ</vt:lpstr>
      <vt:lpstr>صدقَ اللهُ العليُّ العظيم</vt:lpstr>
      <vt:lpstr>سورة المائدة بِسْمِ ٱللَّهِ ٱلرَّحْمَـٰنِ ٱلرَّحِيمِ</vt:lpstr>
      <vt:lpstr>يَا أَيُّهَا الَّذِينَ آمَنُوا أَوْفُوا بِالْعُقُودِۚ أُحِلَّتْ  لَكُمْ بَهِيمَةُ الْأَنْعَامِ إِلَّا مَا يُتْلَىٰ عَلَيْكُمْ  غَيْرَ مُحِلِّي الصَّيْدِ وَأَنْتُمْ حُرُمٌۗ إِنَّ اللَّهَ  يَحْكُمُ مَا يُرِيدُ </vt:lpstr>
      <vt:lpstr>يَا أَيُّهَا الَّذِينَ آمَنُوا لَا تُحِلُّوا شَعَائِرَ اللَّهِ وَلَا الشَّهْرَ الْحَرَامَ وَلَا الْهَدْيَ وَلَا الْقَلَائِدَ وَلَا آمِّينَ الْبَيْتَ الْحَرَامَ يَبْتَغُونَ فَضْلًا مِنْ رَبِّهِمْ وَرِضْوَانًا ۚ وَإِذَا حَلَلْتُمْ فَاصْطَادُواۚ...</vt:lpstr>
      <vt:lpstr>وَلَا يَجْرِمَنَّكُمْ شَنَآنُ قَوْمٍ أَنْ صَدُّوكُمْ  عَنِ الْمَسْجِدِ الْحَرَامِ أَنْ تَعْتَدُواۘ وَتَعَاوَنُوا عَلَى الْبِرِّ وَالتَّقْوَىٰۖ...</vt:lpstr>
      <vt:lpstr> وَلَا تَعَاوَنُوا عَلَى الْإِثْمِ وَالْعُدْوَانِۚ وَاتَّقُوا اللَّهَ ۖ إِنَّ اللَّهَ شَدِيدُ الْعِقَابِ</vt:lpstr>
      <vt:lpstr>حُرِّمَتْ عَلَيْكُمُ الْمَيْتَةُ وَالدَّمُ وَلَحْمُ الْخِنْزِيرِ وَمَا أُهِلَّ لِغَيْرِ اللَّهِ بِهِ وَالْمُنْخَنِقَةُ وَالْمَوْقُوذَةُ وَالْمُتَرَدِّيَةُ وَالنَّطِيحَةُ وَمَا أَكَلَ السَّبُعُ إِلَّا مَا ذَكَّيْتُمْ وَمَا ذُبِحَ عَلَى النُّصُبِ وَأَنْ تَسْتَقْسِمُوا بِالْأَزْلَامِۚ...</vt:lpstr>
      <vt:lpstr> ذَٰلِكُمْ فِسْقٌۗ الْيَوْمَ يَئِسَ الَّذِينَ كَفَرُوا مِنْ  دِينِكُمْ فَلَا تَخْشَوْهُمْ وَاخْشَوْنِۚ الْيَوْمَ أَكْمَلْتُ لَكُمْ دِينَكُمْ وَأَتْمَمْتُ عَلَيْكُمْ نِعْمَتِي وَرَضِيتُ لَكُمُ الْإِسْلَامَ دِينًاۚ...</vt:lpstr>
      <vt:lpstr> فَمَنِ اضْطُرَّ فِي مَخْمَصَةٍ غَيْرَ مُتَجَانِفٍ لِإِثْمٍۙ فَإِنَّ اللَّهَ غَفُورٌ رَحِيمٌ</vt:lpstr>
      <vt:lpstr>يَسْأَلُونَكَ مَاذَا أُحِلَّ لَهُمْۖ قُلْ أُحِلَّ لَكُمُ الطَّيِّبَاتُۙ وَمَا عَلَّمْتُمْ مِنَ  الْجَوَارِحِ مُكَلِّبِينَ تُعَلِّمُونَهُنَّ مِمَّا عَلَّمَكُمُ اللَّهُۖ... </vt:lpstr>
      <vt:lpstr>فَكُلُوا مِمَّا أَمْسَكْنَ عَلَيْكُمْ وَاذْكُرُوا اسْمَ اللَّهِ عَلَيْهِۖ وَاتَّقُوا اللَّهَۚ إِنَّ  اللَّهَ سَرِيعُ الْحِسَابِ</vt:lpstr>
      <vt:lpstr>الْيَوْمَ أُحِلَّ لَكُمُ الطَّيِّبَاتُۖ وَطَعَامُ الَّذِينَ أُوتُوا الْكِتَابَ حِلٌّ لَكُمْ وَطَعَامُكُمْ حِلٌّ لَهُمْۖ...</vt:lpstr>
      <vt:lpstr> وَالْمُحْصَنَاتُ مِنَ الْمُؤْمِنَاتِ وَالْمُحْصَنَاتُ مِنَ الَّذِينَ أُوتُوا الْكِتَابَ مِنْ قَبْلِكُمْ إِذَا آتَيْتُمُوهُنَّ أُجُورَهُنَّ مُحْصِنِينَ غَيْرَ مُسَافِحِينَ وَلَا مُتَّخِذِي أَخْدَانٍۗ... </vt:lpstr>
      <vt:lpstr>وَمَنْ يَكْفُرْ بِالْإِيمَانِ فَقَدْ حَبِطَ عَمَلُهُ وَهُوَ فِي الْآخِرَةِ مِنَ الْخَاسِرِينَ</vt:lpstr>
      <vt:lpstr>يَا أَيُّهَا الَّذِينَ آمَنُوا إِذَا قُمْتُمْ إِلَى الصَّلَاةِ فَاغْسِلُوا وُجُوهَكُمْ وَأَيْدِيَكُمْ إِلَى الْمَرَافِقِ وَامْسَحُوا بِرُءُوسِكُمْ وَأَرْجُلَكُمْ إِلَى الْكَعْبَيْنِۚ وَإِنْ كُنْتُمْ جُنُبًا فَاطَّهَّرُواۚ...</vt:lpstr>
      <vt:lpstr> وَإِنْ كُنْتُمْ مَرْضَىٰ أَوْ عَلَىٰ سَفَرٍ أَوْ جَاءَ أَحَدٌ مِنْكُمْ مِنَ الْغَائِطِ أَوْ لَامَسْتُمُ النِّسَاءَ فَلَمْ تَجِدُوا مَاءً فَتَيَمَّمُوا صَعِيدًا طَيِّبًا فَامْسَحُوا بِوُجُوهِكُمْ وَأَيْدِيكُمْ مِنْهُۚ... </vt:lpstr>
      <vt:lpstr>مَا يُرِيدُ اللَّهُ لِيَجْعَلَ عَلَيْكُمْ مِنْ حَرَجٍ وَلَٰكِنْ يُرِيدُ لِيُطَهِّرَكُمْ وَلِيُتِمَّ نِعْمَتَهُ عَلَيْكُمْ لَعَلَّكُمْ تَشْكُرُونَ</vt:lpstr>
      <vt:lpstr>وَاذْكُرُوا نِعْمَةَ اللَّهِ عَلَيْكُمْ وَمِيثَاقَهُ الَّذِي وَاثَقَكُمْ بِهِ إِذْ قُلْتُمْ سَمِعْنَا وَأَطَعْنَاۖ وَاتَّقُوا اللَّهَۚ إِنَّ اللَّهَ عَلِيمٌ بِذَاتِ الصُّدُورِ </vt:lpstr>
      <vt:lpstr>يَا أَيُّهَا الَّذِينَ آمَنُوا كُونُوا قَوَّامِينَ لِلَّهِ شُهَدَاءَ بِالْقِسْطِۖ وَلَا يَجْرِمَنَّكُمْ شَنَآنُ قَوْمٍ عَلَىٰ أَلَّا تَعْدِلُواۚ اعْدِلُوا هُوَ أَقْرَبُ لِلتَّقْوَىٰۖ وَاتَّقُوا  اللَّهَۚ إِنَّ اللَّهَ خَبِيرٌ بِمَا تَعْمَلُونَ </vt:lpstr>
      <vt:lpstr>وَعَدَ اللَّهُ الَّذِينَ آمَنُوا وَعَمِلُوا الصَّالِحَاتِۙ لَهُمْ مَغْفِرَةٌ وَأَجْرٌ عَظِيمٌ </vt:lpstr>
      <vt:lpstr>وَالَّذِينَ كَفَرُوا وَكَذَّبُوا بِآيَاتِنَا أُولَٰئِكَ أَصْحَابُ الْجَحِيمِ</vt:lpstr>
      <vt:lpstr>يَا أَيُّهَا الَّذِينَ آمَنُوا اذْكُرُوا نِعْمَتَ اللَّهِ  عَلَيْكُمْ إِذْ هَمَّ قَوْمٌ أَنْ يَبْسُطُوا إِلَيْكُمْ أَيْدِيَهُمْ فَكَفَّ أَيْدِيَهُمْ عَنْكُمْۖ وَاتَّقُوا اللَّهَۚ وَعَلَى اللَّهِ فَلْيَتَوَكَّلِ الْمُؤْمِنُونَ </vt:lpstr>
      <vt:lpstr>وَلَقَدْ أَخَذَ اللَّهُ مِيثَاقَ بَنِي إِسْرَائِيلَ وَبَعَثْنَا مِنْهُمُ اثْنَيْ عَشَرَ نَقِيبًاۖ وَقَالَ اللَّهُ إِنِّي مَعَكُمْۖ...</vt:lpstr>
      <vt:lpstr>لَئِنْ أَقَمْتُمُ الصَّلَاةَ وَآتَيْتُمُ الزَّكَاةَ وَآمَنْتُمْ بِرُسُلِي وَعَزَّرْتُمُوهُمْ وَأَقْرَضْتُمُ اللَّهَ قَرْضًا حَسَنًا... </vt:lpstr>
      <vt:lpstr> لَأُكَفِّرَنَّ عَنْكُمْ سَيِّئَاتِكُمْ وَلَأُدْخِلَنَّكُمْ جَنَّاتٍ تَجْرِي مِنْ تَحْتِهَا الْأَنْهَارُۚ... </vt:lpstr>
      <vt:lpstr>فَمَنْ كَفَرَ بَعْدَ ذَٰلِكَ مِنْكُمْ فَقَدْ ضَلَّ سَوَاءَ السَّبِيلِ</vt:lpstr>
      <vt:lpstr>فَبِمَا نَقْضِهِمْ مِيثَاقَهُمْ لَعَنَّاهُمْ وَجَعَلْنَا قُلُوبَهُمْ قَاسِيَةً ۖ يُحَرِّفُونَ الْكَلِمَ عَنْ مَوَاضِعِهِۙ وَنَسُوا حَظًّا مِمَّا ذُكِّرُوا بِهِۚ...</vt:lpstr>
      <vt:lpstr> وَلَا تَزَالُ تَطَّلِعُ عَلَىٰ خَائِنَةٍ مِنْهُمْ  إِلَّا قَلِيلًا مِنْهُمْۖ فَاعْفُ عَنْهُمْ وَاصْفَحْۚ  إِنَّ اللَّهَ يُحِبُّ الْمُحْسِنِينَ</vt:lpstr>
      <vt:lpstr>وَمِنَ الَّذِينَ قَالُوا إِنَّا نَصَارَىٰ أَخَذْنَا مِيثَاقَهُمْ فَنَسُوا حَظًّا مِمَّا ذُكِّرُوا بِهِ فَأَغْرَيْنَا بَيْنَهُمُ الْعَدَاوَةَ وَالْبَغْضَاءَ إِلَىٰ يَوْمِ الْقِيَامَةِۚ وَسَوْفَ يُنَبِّئُهُمُ اللَّهُ بِمَا كَانُوا يَصْنَعُونَ </vt:lpstr>
      <vt:lpstr>يَا أَهْلَ الْكِتَابِ قَدْ جَاءَكُمْ رَسُولُنَا  يُبَيِّنُ لَكُمْ كَثِيرًا مِمَّا كُنْتُمْ تُخْفُونَ مِنَ الْكِتَابِ وَيَعْفُو عَنْ كَثِيرٍۚ قَدْ جَاءَكُمْ  مِنَ اللَّهِ نُورٌ وَكِتَابٌ مُبِينٌ</vt:lpstr>
      <vt:lpstr>يَهْدِي بِهِ اللَّهُ مَنِ اتَّبَعَ رِضْوَانَهُ  سُبُلَ السَّلَامِ وَيُخْرِجُهُمْ مِنَ الظُّلُمَاتِ إِلَى النُّورِ بِإِذْنِهِ وَيَهْدِيهِمْ إِلَىٰ  صِرَاطٍ مُسْتَقِيمٍ </vt:lpstr>
      <vt:lpstr>لَقَدْ كَفَرَ الَّذِينَ قَالُوا إِنَّ اللَّهَ هُوَ الْمَسِيحُ ابْنُ مَرْيَمَۚ... </vt:lpstr>
      <vt:lpstr>قُلْ فَمَنْ يَمْلِكُ مِنَ اللَّهِ شَيْئًا إِنْ أَرَادَ أَنْ يُهْلِكَ الْمَسِيحَ ابْنَ مَرْيَمَ وَأُمَّهُ وَمَنْ فِي الْأَرْضِ جَمِيعًاۗ... </vt:lpstr>
      <vt:lpstr>وَلِلَّهِ مُلْكُ السَّمَاوَاتِ وَالْأَرْضِ وَمَا بَيْنَهُمَاۚ يَخْلُقُ مَا يَشَاءُۚ وَاللَّهُ عَلَىٰ كُلِّ شَيْءٍ قَدِيرٌ</vt:lpstr>
      <vt:lpstr>وَقَالَتِ الْيَهُودُ وَالنَّصَارَىٰ نَحْنُ أَبْنَاءُ اللَّهِ وَأَحِبَّاؤُهُۚ قُلْ فَلِمَ يُعَذِّبُكُمْ بِذُنُوبِكُمْۖ بَلْ أَنْتُمْ بَشَرٌ مِمَّنْ خَلَقَۚ...</vt:lpstr>
      <vt:lpstr> يَغْفِرُ لِمَنْ يَشَاءُ وَيُعَذِّبُ مَنْ يَشَاءُۚ وَلِلَّهِ مُلْكُ السَّمَاوَاتِ وَالْأَرْضِ وَمَا بَيْنَهُمَاۖ وَإِلَيْهِ الْمَصِيرُ</vt:lpstr>
      <vt:lpstr>يَا أَهْلَ الْكِتَابِ قَدْ جَاءَكُمْ رَسُولُنَا يُبَيِّنُ لَكُمْ عَلَىٰ فَتْرَةٍ مِنَ الرُّسُلِ أَنْ تَقُولُوا مَا جَاءَنَا مِنْ بَشِيرٍ وَلَا نَذِيرٍۖ فَقَدْ جَاءَكُمْ بَشِيرٌ وَنَذِيرٌۗ وَاللَّهُ عَلَىٰ كُلِّ شَيْءٍ قَدِيرٌ </vt:lpstr>
      <vt:lpstr>وَإِذْ قَالَ مُوسَىٰ لِقَوْمِهِ يَا قَوْمِ اذْكُرُوا نِعْمَةَ اللَّهِ عَلَيْكُمْ إِذْ جَعَلَ فِيكُمْ أَنْبِيَاءَ وَجَعَلَكُمْ مُلُوكًا وَآتَاكُمْ مَا لَمْ يُؤْتِ أَحَدًا مِنَ الْعَالَمِينَ </vt:lpstr>
      <vt:lpstr>يَا قَوْمِ ادْخُلُوا الْأَرْضَ الْمُقَدَّسَةَ الَّتِي كَتَبَ اللَّهُ لَكُمْ وَلَا تَرْتَدُّوا عَلَىٰ أَدْبَارِكُمْ فَتَنْقَلِبُوا خَاسِرِينَ </vt:lpstr>
      <vt:lpstr>قَالُوا يَا مُوسَىٰ إِنَّ فِيهَا قَوْمًا جَبَّارِينَ وَإِنَّا لَنْ نَدْخُلَهَا حَتَّىٰ يَخْرُجُوا مِنْهَا فَإِنْ يَخْرُجُوا مِنْهَا فَإِنَّا دَاخِلُونَ</vt:lpstr>
      <vt:lpstr>قَالَ رَجُلَانِ مِنَ الَّذِينَ يَخَافُونَ أَنْعَمَ  اللَّهُ عَلَيْهِمَا ادْخُلُوا عَلَيْهِمُ الْبَابَ  فَإِذَا دَخَلْتُمُوهُ فَإِنَّكُمْ غَالِبُونَۚ وَعَلَى اللَّهِ فَتَوَكَّلُوا إِنْ كُنْتُمْ مُؤْمِنِينَ </vt:lpstr>
      <vt:lpstr>قَالُوا يَا مُوسَىٰ إِنَّا لَنْ نَدْخُلَهَا أَبَدًا مَا دَامُوا فِيهَاۖ فَاذْهَبْ أَنْتَ وَرَبُّكَ فَقَاتِلَا إِنَّا هَاهُنَا قَاعِدُونَ </vt:lpstr>
      <vt:lpstr>قَالَ رَبِّ إِنِّي لَا أَمْلِكُ إِلَّا نَفْسِي وَأَخِيۖ فَافْرُقْ بَيْنَنَا وَبَيْنَ الْقَوْمِ الْفَاسِقِينَ </vt:lpstr>
      <vt:lpstr>قَالَ فَإِنَّهَا مُحَرَّمَةٌ عَلَيْهِمْ ۛ أَرْبَعِينَ سَنَةً ۛ يَتِيهُونَ فِي الْأَرْضِۚ فَلَا تَأْسَ عَلَى  الْقَوْمِ الْفَاسِقِينَ </vt:lpstr>
      <vt:lpstr>وَاتْلُ عَلَيْهِمْ نَبَأَ ابْنَيْ آدَمَ بِالْحَقِّ إِذْ  قَرَّبَا قُرْبَانًا فَتُقُبِّلَ مِنْ أَحَدِهِمَا وَلَمْ  يُتَقَبَّلْ مِنَ الْآخَرِ قَالَ لَأَقْتُلَنَّكَۖ قَالَ إِنَّمَا  يَتَقَبَّلُ اللَّهُ مِنَ الْمُتَّقِينَ </vt:lpstr>
      <vt:lpstr>لَئِنْ بَسَطْتَ إِلَيَّ يَدَكَ لِتَقْتُلَنِي مَا أَنَا بِبَاسِطٍ يَدِيَ إِلَيْكَ لِأَقْتُلَكَۖ إِنِّي أَخَافُ اللَّهَ رَبَّ الْعَالَمِينَ </vt:lpstr>
      <vt:lpstr>إِنِّي أُرِيدُ أَنْ تَبُوءَ بِإِثْمِي وَإِثْمِكَ فَتَكُونَ مِنْ أَصْحَابِ النَّارِۚ وَذَٰلِكَ جَزَاءُ الظَّالِمِينَ </vt:lpstr>
      <vt:lpstr>فَطَوَّعَتْ لَهُ نَفْسُهُ قَتْلَ أَخِيهِ فَقَتَلَهُ فَأَصْبَحَ مِنَ الْخَاسِرِينَ</vt:lpstr>
      <vt:lpstr>فَبَعَثَ اللَّهُ غُرَابًا يَبْحَثُ فِي الْأَرْضِ لِيُرِيَهُ كَيْفَ يُوَارِي سَوْءَةَ أَخِيهِۚ قَالَ يَا وَيْلَتَا أَعَجَزْتُ أَنْ أَكُونَ مِثْلَ هَٰذَا الْغُرَابِ فَأُوَارِيَ سَوْءَةَ أَخِيۖ فَأَصْبَحَ مِنَ النَّادِمِينَ </vt:lpstr>
      <vt:lpstr>مِنْ أَجْلِ ذَٰلِكَ كَتَبْنَا عَلَىٰ بَنِي إِسْرَائِيلَ أَنَّهُ مَنْ قَتَلَ نَفْسًا بِغَيْرِ نَفْسٍ أَوْ فَسَادٍ فِي الْأَرْضِ فَكَأَنَّمَا قَتَلَ النَّاسَ جَمِيعًا وَمَنْ أَحْيَاهَا فَكَأَنَّمَا أَحْيَا النَّاسَ جَمِيعًاۚ...</vt:lpstr>
      <vt:lpstr>وَلَقَدْ جَاءَتْهُمْ رُسُلُنَا بِالْبَيِّنَاتِ ثُمَّ  إِنَّ كَثِيرًا مِنْهُمْ بَعْدَ ذَٰلِكَ فِي الْأَرْضِ لَمُسْرِفُونَ</vt:lpstr>
      <vt:lpstr>إِنَّمَا جَزَاءُ الَّذِينَ يُحَارِبُونَ اللَّهَ وَرَسُولَهُ وَيَسْعَوْنَ فِي الْأَرْضِ فَسَادًا أَنْ يُقَتَّلُوا أَوْ يُصَلَّبُوا أَوْ تُقَطَّعَ أَيْدِيهِمْ وَأَرْجُلُهُمْ مِنْ خِلَافٍ أَوْ يُنْفَوْا مِنَ الْأَرْضِۚ...</vt:lpstr>
      <vt:lpstr> ذَٰلِكَ لَهُمْ خِزْيٌ فِي الدُّنْيَاۖ وَلَهُمْ فِي الْآخِرَةِ عَذَابٌ عَظِيمٌ</vt:lpstr>
      <vt:lpstr>إِلَّا الَّذِينَ تَابُوا مِنْ قَبْلِ أَنْ تَقْدِرُوا عَلَيْهِمْۖ فَاعْلَمُوا أَنَّ اللَّهَ غَفُورٌ رَحِيمٌ</vt:lpstr>
      <vt:lpstr>يَا أَيُّهَا الَّذِينَ آمَنُوا اتَّقُوا اللَّهَ وَابْتَغُوا  إِلَيْهِ الْوَسِيلَةَ وَجَاهِدُوا فِي سَبِيلِهِ  لَعَلَّكُمْ تُفْلِحُونَ </vt:lpstr>
      <vt:lpstr>إِنَّ الَّذِينَ كَفَرُوا لَوْ أَنَّ لَهُمْ مَا فِي الْأَرْضِ جَمِيعًا وَمِثْلَهُ مَعَهُ لِيَفْتَدُوا بِهِ مِنْ عَذَابِ يَوْمِ الْقِيَامَةِ مَا تُقُبِّلَ مِنْهُمْۖ وَلَهُمْ عَذَابٌ أَلِيمٌ </vt:lpstr>
      <vt:lpstr>يُرِيدُونَ أَنْ يَخْرُجُوا مِنَ النَّارِ وَمَا هُمْ بِخَارِجِينَ مِنْهَاۖ وَلَهُمْ عَذَابٌ مُقِيمٌ</vt:lpstr>
      <vt:lpstr>وَالسَّارِقُ وَالسَّارِقَةُ فَاقْطَعُوا أَيْدِيَهُمَا جَزَاءً بِمَا كَسَبَا نَكَالًا مِنَ اللَّهِۗ وَاللَّهُ عَزِيزٌ حَكِيمٌ </vt:lpstr>
      <vt:lpstr>فَمَنْ تَابَ مِنْ بَعْدِ ظُلْمِهِ وَأَصْلَحَ فَإِنَّ اللَّهَ يَتُوبُ عَلَيْهِۗ إِنَّ اللَّهَ غَفُورٌ رَحِيمٌ</vt:lpstr>
      <vt:lpstr>أَلَمْ تَعْلَمْ أَنَّ اللَّهَ لَهُ مُلْكُ السَّمَاوَاتِ وَالْأَرْضِ يُعَذِّبُ مَنْ يَشَاءُ وَيَغْفِرُ لِمَنْ  يَشَاءُۗ وَاللَّهُ عَلَىٰ كُلِّ شَيْءٍ قَدِيرٌ</vt:lpstr>
      <vt:lpstr>يَا أَيُّهَا الرَّسُولُ لَا يَحْزُنْكَ الَّذِينَ يُسَارِعُونَ فِي الْكُفْرِ مِنَ الَّذِينَ قَالُوا آمَنَّا بِأَفْوَاهِهِمْ وَلَمْ تُؤْمِنْ قُلُوبُهُمْ ۛ وَمِنَ الَّذِينَ هَادُوا ۛ سَمَّاعُونَ لِلْكَذِبِ سَمَّاعُونَ لِقَوْمٍ آخَرِينَ لَمْ يَأْتُوكَۖ... </vt:lpstr>
      <vt:lpstr>يُحَرِّفُونَ الْكَلِمَ مِنْ بَعْدِ مَوَاضِعِهِۖ يَقُولُونَ إِنْ أُوتِيتُمْ هَٰذَا فَخُذُوهُ وَإِنْ لَمْ تُؤْتَوْهُ فَاحْذَرُواۚ...</vt:lpstr>
      <vt:lpstr> وَمَنْ يُرِدِ اللَّهُ فِتْنَتَهُ فَلَنْ تَمْلِكَ لَهُ  مِنَ اللَّهِ شَيْئًاۚ أُولَٰئِكَ الَّذِينَ لَمْ يُرِدِ اللَّهُ أَنْ يُطَهِّرَ قُلُوبَهُمْۚ...</vt:lpstr>
      <vt:lpstr> لَهُمْ فِي الدُّنْيَا خِزْيٌۖ وَلَهُمْ فِي الْآخِرَةِ عَذَابٌ عَظِيمٌ</vt:lpstr>
      <vt:lpstr>سَمَّاعُونَ لِلْكَذِبِ أَكَّالُونَ لِلسُّحْتِۚ فَإِنْ جَاءُوكَ فَاحْكُمْ بَيْنَهُمْ أَوْ أَعْرِضْ عَنْهُمْۖ وَإِنْ تُعْرِضْ عَنْهُمْ فَلَنْ يَضُرُّوكَ شَيْئًاۖ وَإِنْ حَكَمْتَ فَاحْكُمْ بَيْنَهُمْ بِالْقِسْطِۚ  إِنَّ اللَّهَ يُحِبُّ الْمُقْسِطِينَ </vt:lpstr>
      <vt:lpstr>وَكَيْفَ يُحَكِّمُونَكَ وَعِنْدَهُمُ التَّوْرَاةُ  فِيهَا حُكْمُ اللَّهِ ثُمَّ يَتَوَلَّوْنَ مِنْ بَعْدِ ذَٰلِكَۚ وَمَا أُولَٰئِكَ بِالْمُؤْمِنِينَ</vt:lpstr>
      <vt:lpstr>إِنَّا أَنْزَلْنَا التَّوْرَاةَ فِيهَا هُدًى وَنُورٌۚ يَحْكُمُ بِهَا النَّبِيُّونَ الَّذِينَ أَسْلَمُوا لِلَّذِينَ هَادُوا وَالرَّبَّانِيُّونَ وَالْأَحْبَارُ بِمَا اسْتُحْفِظُوا مِنْ كِتَابِ اللَّهِ وَكَانُوا عَلَيْهِ شُهَدَاءَۚ... </vt:lpstr>
      <vt:lpstr> فَلَا تَخْشَوُا النَّاسَ وَاخْشَوْنِ وَلَا تَشْتَرُوا بِآيَاتِي ثَمَنًا قَلِيلًاۚ وَمَنْ لَمْ يَحْكُمْ بِمَا أَنْزَلَ اللَّهُ فَأُولَٰئِكَ هُمُ الْكَافِرُونَ</vt:lpstr>
      <vt:lpstr>وَكَتَبْنَا عَلَيْهِمْ فِيهَا أَنَّ النَّفْسَ بِالنَّفْسِ وَالْعَيْنَ بِالْعَيْنِ وَالْأَنْفَ بِالْأَنْفِ وَالْأُذُنَ بِالْأُذُنِ وَالسِّنَّ بِالسِّنِّ وَالْجُرُوحَ قِصَاصٌۚ... </vt:lpstr>
      <vt:lpstr>فَمَنْ تَصَدَّقَ بِهِ فَهُوَ كَفَّارَةٌ لَهُۚ وَمَنْ لَمْ يَحْكُمْ بِمَا أَنْزَلَ اللَّهُ فَأُولَٰئِكَ هُمُ الظَّالِمُونَ</vt:lpstr>
      <vt:lpstr>وَقَفَّيْنَا عَلَىٰ آثَارِهِمْ بِعِيسَى ابْنِ مَرْيَمَ مُصَدِّقًا لِمَا بَيْنَ يَدَيْهِ مِنَ التَّوْرَاةِۖ وَآتَيْنَاهُ الْإِنْجِيلَ فِيهِ هُدًى وَنُورٌ وَمُصَدِّقًا لِمَا بَيْنَ يَدَيْهِ مِنَ التَّوْرَاةِ وَهُدًى وَمَوْعِظَةً لِلْمُتَّقِينَ</vt:lpstr>
      <vt:lpstr>وَلْيَحْكُمْ أَهْلُ الْإِنْجِيلِ بِمَا أَنْزَلَ اللَّهُ  فِيهِۚ وَمَنْ لَمْ يَحْكُمْ بِمَا أَنْزَلَ اللَّهُ  فَأُولَٰئِكَ هُمُ الْفَاسِقُونَ</vt:lpstr>
      <vt:lpstr>وَأَنْزَلْنَا إِلَيْكَ الْكِتَابَ بِالْحَقِّ مُصَدِّقًا لِمَا  بَيْنَ يَدَيْهِ مِنَ الْكِتَابِ وَمُهَيْمِنًا عَلَيْهِۖ  فَاحْكُمْ بَيْنَهُمْ بِمَا أَنْزَلَ اللَّهُۖ وَلَا تَتَّبِعْ  أَهْوَاءَهُمْ عَمَّا جَاءَكَ مِنَ الْحَقِّ ۚ... </vt:lpstr>
      <vt:lpstr>لِكُلٍّ جَعَلْنَا مِنْكُمْ شِرْعَةً وَمِنْهَاجًاۚ وَلَوْ شَاءَ اللَّهُ لَجَعَلَكُمْ أُمَّةً وَاحِدَةً وَلَٰكِنْ لِيَبْلُوَكُمْ فِي مَا آتَاكُمْۖ... </vt:lpstr>
      <vt:lpstr> فَاسْتَبِقُوا الْخَيْرَاتِۚ إِلَى اللَّهِ مَرْجِعُكُمْ جَمِيعًا فَيُنَبِّئُكُمْ بِمَا كُنْتُمْ فِيهِ تَخْتَلِفُونَ</vt:lpstr>
      <vt:lpstr>وَأَنِ احْكُمْ بَيْنَهُمْ بِمَا أَنْزَلَ اللَّهُ وَلَا تَتَّبِعْ أَهْوَاءَهُمْ وَاحْذَرْهُمْ أَنْ يَفْتِنُوكَ عَنْ بَعْضِ مَا أَنْزَلَ اللَّهُ إِلَيْكَۖ فَإِنْ تَوَلَّوْا فَاعْلَمْ أَنَّمَا يُرِيدُ اللَّهُ أَنْ يُصِيبَهُمْ بِبَعْضِ ذُنُوبِهِمْۗ وَإِنَّ كَثِيرًا مِنَ النَّاسِ لَفَاسِقُونَ</vt:lpstr>
      <vt:lpstr>أَفَحُكْمَ الْجَاهِلِيَّةِ يَبْغُونَۚ وَمَنْ أَحْسَنُ مِنَ اللَّهِ حُكْمًا لِقَوْمٍ يُوقِنُونَ</vt:lpstr>
      <vt:lpstr>يَا أَيُّهَا الَّذِينَ آمَنُوا لَا تَتَّخِذُوا الْيَهُودَ وَالنَّصَارَىٰ أَوْلِيَاءَۘ بَعْضُهُمْ أَوْلِيَاءُ بَعْضٍۚ وَمَنْ يَتَوَلَّهُمْ مِنْكُمْ فَإِنَّهُ مِنْهُمْۗ إِنَّ اللَّهَ لَا يَهْدِي الْقَوْمَ الظَّالِمِينَ</vt:lpstr>
      <vt:lpstr>فَتَرَى الَّذِينَ فِي قُلُوبِهِمْ مَرَضٌ يُسَارِعُونَ فِيهِمْ يَقُولُونَ نَخْشَىٰ أَنْ تُصِيبَنَا دَائِرَةٌ ۚ فَعَسَى اللَّهُ أَنْ يَأْتِيَ بِالْفَتْحِ أَوْ أَمْرٍ مِنْ عِنْدِهِ فَيُصْبِحُوا عَلَىٰ مَا أَسَرُّوا فِي أَنْفُسِهِمْ نَادِمِينَ</vt:lpstr>
      <vt:lpstr> وَيَقُولُ الَّذِينَ آمَنُوا أَهَٰؤُلَاءِ الَّذِينَ أَقْسَمُوا بِاللَّهِ جَهْدَ أَيْمَانِهِمْۙ إِنَّهُمْ لَمَعَكُمْۚ حَبِطَتْ أَعْمَالُهُمْ فَأَصْبَحُوا خَاسِرِينَ </vt:lpstr>
      <vt:lpstr>يَا أَيُّهَا الَّذِينَ آمَنُوا مَنْ يَرْتَدَّ مِنْكُمْ عَنْ دِينِهِ فَسَوْفَ يَأْتِي اللَّهُ بِقَوْمٍ يُحِبُّهُمْ  وَيُحِبُّونَهُ أَذِلَّةٍ عَلَى الْمُؤْمِنِينَ أَعِزَّةٍ عَلَى الْكَافِرِينَ يُجَاهِدُونَ فِيسَبِيلِ اللَّهِ وَلَا يَخَافُونَ لَوْمَةَ لَائِمٍۚ...</vt:lpstr>
      <vt:lpstr>ذَٰلِكَ فَضْلُ اللَّهِ يُؤْتِيهِ مَنْ يَشَاءُۚ  وَاللَّهُ وَاسِعٌ عَلِيمٌ </vt:lpstr>
      <vt:lpstr>إِنَّمَا وَلِيُّكُمُ اللَّهُ وَرَسُولُهُ وَالَّذِينَ آمَنُوا الَّذِينَ يُقِيمُونَ الصَّلَاةَ وَيُؤْتُونَ الزَّكَاةَ وَهُمْ رَاكِعُونَ</vt:lpstr>
      <vt:lpstr>وَمَنْ يَتَوَلَّ اللَّهَ وَرَسُولَهُ وَالَّذِينَ آمَنُوا فَإِنَّ حِزْبَ اللَّهِ هُمُ الْغَالِبُونَ </vt:lpstr>
      <vt:lpstr>يَا أَيُّهَا الَّذِينَ آمَنُوا لَا تَتَّخِذُوا الَّذِينَ  اتَّخَذُوا دِينَكُمْ هُزُوًا وَلَعِبًا مِنَ الَّذِينَ أُوتُوا الْكِتَابَ مِنْ قَبْلِكُمْ وَالْكُفَّارَ أَوْلِيَاءَۚ وَاتَّقُوا  اللَّهَ إِنْ كُنْتُمْ مُؤْمِنِينَ </vt:lpstr>
      <vt:lpstr>وَإِذَا نَادَيْتُمْ إِلَى الصَّلَاةِ اتَّخَذُوهَا هُزُوًا وَلَعِبًاۚ ذَٰلِكَ بِأَنَّهُمْ قَوْمٌ لَا يَعْقِلُونَ </vt:lpstr>
      <vt:lpstr>قُلْ يَا أَهْلَ الْكِتَابِ هَلْ تَنْقِمُونَ مِنَّا إِلَّا أَنْ آمَنَّا بِاللَّهِ وَمَا أُنْزِلَ إِلَيْنَا وَمَا أُنْزِلَ مِنْ قَبْلُ وَأَنَّ أَكْثَرَكُمْ فَاسِقُونَ </vt:lpstr>
      <vt:lpstr>قُلْ هَلْ أُنَبِّئُكُمْ بِشَرٍّ مِنْ ذَٰلِكَ مَثُوبَةً عِنْدَ اللَّهِۚ مَنْ لَعَنَهُ اللَّهُ وَغَضِبَ عَلَيْهِ وَجَعَلَ مِنْهُمُ الْقِرَدَةَ وَالْخَنَازِيرَ وَعَبَدَ الطَّاغُوتَۚ أُولَٰئِكَ شَرٌّ مَكَانًا وَأَضَلُّ عَنْ سَوَاءِ السَّبِيلِ </vt:lpstr>
      <vt:lpstr>وَإِذَا جَاءُوكُمْ قَالُوا آمَنَّا وَقَدْ دَخَلُوا بِالْكُفْرِ وَهُمْ قَدْ خَرَجُوا بِهِۚ وَاللَّهُ  أَعْلَمُ بِمَا كَانُوا يَكْتُمُونَ</vt:lpstr>
      <vt:lpstr>وَتَرَىٰ كَثِيرًا مِنْهُمْ يُسَارِعُونَ فِي  الْإِثْمِ وَالْعُدْوَانِ وَأَكْلِهِمُ السُّحْتَۚ لَبِئْسَ مَا كَانُوا يَعْمَلُونَ </vt:lpstr>
      <vt:lpstr>لَوْلَا يَنْهَاهُمُ الرَّبَّانِيُّونَ وَالْأَحْبَارُ عَنْ قَوْلِهِمُ الْإِثْمَ وَأَكْلِهِمُ السُّحْتَۚ لَبِئْسَ مَا كَانُوا يَصْنَعُونَ</vt:lpstr>
      <vt:lpstr>وَقَالَتِ الْيَهُودُ يَدُ اللَّهِ مَغْلُولَةٌۚ غُلَّتْ أَيْدِيهِمْ وَلُعِنُوا بِمَا قَالُواۘ بَلْ يَدَاهُ مَبْسُوطَتَانِ يُنْفِقُ كَيْفَ يَشَاءُۚ... </vt:lpstr>
      <vt:lpstr> وَلَيَزِيدَنَّ كَثِيرًا مِنْهُمْ مَا أُنْزِلَ إِلَيْكَ مِنْ رَبِّكَ طُغْيَانًا وَكُفْرًاۚ وَأَلْقَيْنَا بَيْنَهُمُ الْعَدَاوَةَ وَالْبَغْضَاءَ إِلَىٰ يَوْمِ الْقِيَامَةِۚ...</vt:lpstr>
      <vt:lpstr>كُلَّمَا أَوْقَدُوا نَارًا لِلْحَرْبِ أَطْفَأَهَا اللَّهُۚ وَيَسْعَوْنَ فِي الْأَرْضِ فَسَادًاۚ وَاللَّهُ لَا يُحِبُّ الْمُفْسِدِينَ</vt:lpstr>
      <vt:lpstr>وَلَوْ أَنَّ أَهْلَ الْكِتَابِ آمَنُوا وَاتَّقَوْا لَكَفَّرْنَا عَنْهُمْ سَيِّئَاتِهِمْ وَلَأَدْخَلْنَاهُمْ جَنَّاتِ النَّعِيمِ</vt:lpstr>
      <vt:lpstr>وَلَوْ أَنَّهُمْ أَقَامُوا التَّوْرَاةَ وَالْإِنْجِيلَ وَمَا  أُنْزِلَ إِلَيْهِمْ مِنْ رَبِّهِمْ لَأَكَلُوا مِنْ فَوْقِهِمْ وَمِنْ تَحْتِ أَرْجُلِهِمْۚ مِنْهُمْ أُمَّةٌ مُقْتَصِدَةٌۖ وَكَثِيرٌ  مِنْهُمْ سَاءَ مَا يَعْمَلُونَ</vt:lpstr>
      <vt:lpstr>يَا أَيُّهَا الرَّسُولُ بَلِّغْ مَا أُنْزِلَ إِلَيْكَ مِنْ رَبِّكَۖ وَإِنْ لَمْ تَفْعَلْ فَمَا بَلَّغْتَ رِسَالَتَهُۚ وَاللَّهُ يَعْصِمُكَ مِنَ النَّاسِۗ إِنَّ اللَّهَ لَا يَهْدِي الْقَوْمَ الْكَافِرِينَ </vt:lpstr>
      <vt:lpstr>قُلْ يَا أَهْلَ الْكِتَابِ لَسْتُمْ عَلَىٰ شَيْءٍ حَتَّىٰ تُقِيمُوا التَّوْرَاةَ وَالْإِنْجِيلَ وَمَا أُنْزِلَ إِلَيْكُمْ مِنْ رَبِّكُمْۗ وَلَيَزِيدَنَّ كَثِيرًا مِنْهُمْ مَا أُنْزِلَ إِلَيْكَ مِنْ رَبِّكَ طُغْيَانًا وَكُفْرًاۖ فَلَا تَأْسَ عَلَى الْقَوْمِ الْكَافِرِينَ</vt:lpstr>
      <vt:lpstr>إِنَّ الَّذِينَ آمَنُوا وَالَّذِينَ هَادُوا وَالصَّابِئُونَ وَالنَّصَارَىٰ مَنْ آمَنَ بِاللَّهِ وَالْيَوْمِ الْآخِرِ وَعَمِلَ صَالِحًا فَلَا خَوْفٌ عَلَيْهِمْ وَلَا هُمْ يَحْزَنُونَ</vt:lpstr>
      <vt:lpstr>لَقَدْ أَخَذْنَا مِيثَاقَ بَنِي إِسْرَائِيلَ وَأَرْسَلْنَا إِلَيْهِمْ رُسُلًاۖ كُلَّمَا جَاءَهُمْ رَسُولٌ بِمَا لَا تَهْوَىٰ أَنْفُسُهُمْ فَرِيقًا كَذَّبُوا وَفَرِيقًا يَقْتُلُونَ</vt:lpstr>
      <vt:lpstr>وَحَسِبُوا أَلَّا تَكُونَ فِتْنَةٌ فَعَمُوا وَصَمُّوا ثُمَّ تَابَ اللَّهُ عَلَيْهِمْ ثُمَّ عَمُوا وَصَمُّوا كَثِيرٌ مِنْهُمْۚ وَاللَّهُ بَصِيرٌ بِمَا يَعْمَلُونَ </vt:lpstr>
      <vt:lpstr>لَقَدْ كَفَرَ الَّذِينَ قَالُوا إِنَّ اللَّهَ هُوَ الْمَسِيحُ ابْنُ مَرْيَمَۖ وَقَالَ الْمَسِيحُ يَا بَنِي إِسْرَائِيلَ اعْبُدُوا اللَّهَ رَبِّي وَرَبَّكُمْۖ إِنَّهُ مَنْ يُشْرِكْ بِاللَّهِ فَقَدْ حَرَّمَ اللَّهُ عَلَيْهِ الْجَنَّةَ وَمَأْوَاهُ النَّارُۖ وَمَا لِلظَّالِمِينَ مِنْ أَنْصَارٍ </vt:lpstr>
      <vt:lpstr>لَقَدْ كَفَرَ الَّذِينَ قَالُوا إِنَّ اللَّهَ ثَالِثُ ثَلَاثَةٍۘ وَمَا مِنْ إِلَٰهٍ إِلَّا إِلَٰهٌ وَاحِدٌۚ وَإِنْ لَمْ يَنْتَهُوا عَمَّا يَقُولُونَ لَيَمَسَّنَّ الَّذِينَ كَفَرُوا مِنْهُمْ عَذَابٌ أَلِيمٌ </vt:lpstr>
      <vt:lpstr>أَفَلَا يَتُوبُونَ إِلَى اللَّهِ وَيَسْتَغْفِرُونَهُۚ وَاللَّهُ غَفُورٌ رَحِيمٌ</vt:lpstr>
      <vt:lpstr>مَا الْمَسِيحُ ابْنُ مَرْيَمَ  إِلَّا رَسُولٌ قَدْ خَلَتْ  مِنْ قَبْلِهِ الرُّسُلُ وَأُمُّهُ صِدِّيقَةٌۖ  كَانَا يَأْكُلَانِ الطَّعَامَۗ انْظُرْ كَيْفَ نُبَيِّنُ لَهُمُ الْآيَاتِ ثُمَّ  انْظُرْ أَنَّىٰ يُؤْفَكُونَ </vt:lpstr>
      <vt:lpstr>قُلْ أَتَعْبُدُونَ مِنْ دُونِ اللَّهِ مَا لَا يَمْلِكُ لَكُمْ ضَرًّا وَلَا نَفْعًاۚ وَاللَّهُ هُوَ السَّمِيعُ الْعَلِيمُ</vt:lpstr>
      <vt:lpstr>قُلْ يَا أَهْلَ الْكِتَابِ لَا تَغْلُوا فِي دِينِكُمْ غَيْرَ الْحَقِّ وَلَا تَتَّبِعُوا أَهْوَاءَ قَوْمٍ قَدْ ضَلُّوا مِنْ قَبْلُ وَأَضَلُّوا كَثِيرًا وَضَلُّوا عَنْ سَوَاءِ السَّبِيلِ</vt:lpstr>
      <vt:lpstr>لُعِنَ الَّذِينَ كَفَرُوا مِنْ بَنِي إِسْرَائِيلَ عَلَىٰ لِسَانِ دَاوُودَ وَعِيسَى ابْنِ مَرْيَمَۚ ذَٰلِكَ بِمَا عَصَوْا وَكَانُوا يَعْتَدُونَ </vt:lpstr>
      <vt:lpstr>كَانُوا لَا يَتَنَاهَوْنَ عَنْ مُنْكَرٍ فَعَلُوهُۚ لَبِئْسَ مَا كَانُوا يَفْعَلُونَ</vt:lpstr>
      <vt:lpstr>تَرَىٰ كَثِيرًا مِنْهُمْ يَتَوَلَّوْنَ الَّذِينَ كَفَرُواۚ لَبِئْسَ مَا قَدَّمَتْ لَهُمْ أَنْفُسُهُمْ أَنْ سَخِطَ اللَّهُ عَلَيْهِمْ وَفِي الْعَذَابِ هُمْ خَالِدُونَ</vt:lpstr>
      <vt:lpstr>وَلَوْ كَانُوا يُؤْمِنُونَ بِاللَّهِ وَالنَّبِيِّ وَمَا أُنْزِلَ إِلَيْهِ مَا اتَّخَذُوهُمْ أَوْلِيَاءَ وَلَٰكِنَّ كَثِيرًا مِنْهُمْ فَاسِقُونَ</vt:lpstr>
      <vt:lpstr>لَتَجِدَنَّ أَشَدَّ النَّاسِ عَدَاوَةً لِلَّذِينَ آمَنُوا الْيَهُودَ وَالَّذِينَ أَشْرَكُواۖ وَلَتَجِدَنَّ أَقْرَبَهُمْ مَوَدَّةً لِلَّذِينَ آمَنُوا الَّذِينَ قَالُوا إِنَّا نَصَارَىٰۚ ذَٰلِكَ بِأَنَّ مِنْهُمْ قِسِّيسِينَ وَرُهْبَانًا وَأَنَّهُمْ لَا يَسْتَكْبِرُونَ</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8</cp:revision>
  <dcterms:created xsi:type="dcterms:W3CDTF">2025-06-24T22:14:17Z</dcterms:created>
  <dcterms:modified xsi:type="dcterms:W3CDTF">2026-03-02T20:16:33Z</dcterms:modified>
</cp:coreProperties>
</file>