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0"/>
  </p:notesMasterIdLst>
  <p:sldIdLst>
    <p:sldId id="427" r:id="rId2"/>
    <p:sldId id="269" r:id="rId3"/>
    <p:sldId id="949" r:id="rId4"/>
    <p:sldId id="1061" r:id="rId5"/>
    <p:sldId id="1062" r:id="rId6"/>
    <p:sldId id="1063" r:id="rId7"/>
    <p:sldId id="1064" r:id="rId8"/>
    <p:sldId id="1065" r:id="rId9"/>
    <p:sldId id="1066" r:id="rId10"/>
    <p:sldId id="1067" r:id="rId11"/>
    <p:sldId id="1068" r:id="rId12"/>
    <p:sldId id="1069" r:id="rId13"/>
    <p:sldId id="1070" r:id="rId14"/>
    <p:sldId id="1071" r:id="rId15"/>
    <p:sldId id="1072" r:id="rId16"/>
    <p:sldId id="1073" r:id="rId17"/>
    <p:sldId id="1074" r:id="rId18"/>
    <p:sldId id="1075" r:id="rId19"/>
    <p:sldId id="1076" r:id="rId20"/>
    <p:sldId id="1077" r:id="rId21"/>
    <p:sldId id="1078" r:id="rId22"/>
    <p:sldId id="1079" r:id="rId23"/>
    <p:sldId id="1080" r:id="rId24"/>
    <p:sldId id="1081" r:id="rId25"/>
    <p:sldId id="1082" r:id="rId26"/>
    <p:sldId id="1083" r:id="rId27"/>
    <p:sldId id="1084" r:id="rId28"/>
    <p:sldId id="1085" r:id="rId29"/>
    <p:sldId id="1086" r:id="rId30"/>
    <p:sldId id="1087" r:id="rId31"/>
    <p:sldId id="1088" r:id="rId32"/>
    <p:sldId id="1089" r:id="rId33"/>
    <p:sldId id="1090" r:id="rId34"/>
    <p:sldId id="1091" r:id="rId35"/>
    <p:sldId id="1092" r:id="rId36"/>
    <p:sldId id="1093" r:id="rId37"/>
    <p:sldId id="1094" r:id="rId38"/>
    <p:sldId id="1095" r:id="rId39"/>
    <p:sldId id="1096" r:id="rId40"/>
    <p:sldId id="1097" r:id="rId41"/>
    <p:sldId id="1098" r:id="rId42"/>
    <p:sldId id="1099" r:id="rId43"/>
    <p:sldId id="1100" r:id="rId44"/>
    <p:sldId id="1101" r:id="rId45"/>
    <p:sldId id="1102" r:id="rId46"/>
    <p:sldId id="1103" r:id="rId47"/>
    <p:sldId id="1104" r:id="rId48"/>
    <p:sldId id="1105" r:id="rId49"/>
    <p:sldId id="1225" r:id="rId50"/>
    <p:sldId id="1106" r:id="rId51"/>
    <p:sldId id="1107" r:id="rId52"/>
    <p:sldId id="1108" r:id="rId53"/>
    <p:sldId id="1109" r:id="rId54"/>
    <p:sldId id="1110" r:id="rId55"/>
    <p:sldId id="1111" r:id="rId56"/>
    <p:sldId id="1112" r:id="rId57"/>
    <p:sldId id="1113" r:id="rId58"/>
    <p:sldId id="1114" r:id="rId59"/>
    <p:sldId id="1115" r:id="rId60"/>
    <p:sldId id="1116" r:id="rId61"/>
    <p:sldId id="1117" r:id="rId62"/>
    <p:sldId id="1118" r:id="rId63"/>
    <p:sldId id="1119" r:id="rId64"/>
    <p:sldId id="1120" r:id="rId65"/>
    <p:sldId id="1121" r:id="rId66"/>
    <p:sldId id="1122" r:id="rId67"/>
    <p:sldId id="1123" r:id="rId68"/>
    <p:sldId id="1124" r:id="rId69"/>
    <p:sldId id="1125" r:id="rId70"/>
    <p:sldId id="1126" r:id="rId71"/>
    <p:sldId id="1127" r:id="rId72"/>
    <p:sldId id="1128" r:id="rId73"/>
    <p:sldId id="1129" r:id="rId74"/>
    <p:sldId id="1130" r:id="rId75"/>
    <p:sldId id="1131" r:id="rId76"/>
    <p:sldId id="1132" r:id="rId77"/>
    <p:sldId id="1133" r:id="rId78"/>
    <p:sldId id="1134" r:id="rId79"/>
    <p:sldId id="1135" r:id="rId80"/>
    <p:sldId id="1136" r:id="rId81"/>
    <p:sldId id="1137" r:id="rId82"/>
    <p:sldId id="1138" r:id="rId83"/>
    <p:sldId id="1139" r:id="rId84"/>
    <p:sldId id="1140" r:id="rId85"/>
    <p:sldId id="1141" r:id="rId86"/>
    <p:sldId id="1142" r:id="rId87"/>
    <p:sldId id="1143" r:id="rId88"/>
    <p:sldId id="1144" r:id="rId89"/>
    <p:sldId id="1145" r:id="rId90"/>
    <p:sldId id="1146" r:id="rId91"/>
    <p:sldId id="1147" r:id="rId92"/>
    <p:sldId id="1148" r:id="rId93"/>
    <p:sldId id="1149" r:id="rId94"/>
    <p:sldId id="1150" r:id="rId95"/>
    <p:sldId id="1151" r:id="rId96"/>
    <p:sldId id="1152" r:id="rId97"/>
    <p:sldId id="1153" r:id="rId98"/>
    <p:sldId id="1154" r:id="rId99"/>
    <p:sldId id="1155" r:id="rId100"/>
    <p:sldId id="1156" r:id="rId101"/>
    <p:sldId id="1157" r:id="rId102"/>
    <p:sldId id="1158" r:id="rId103"/>
    <p:sldId id="1159" r:id="rId104"/>
    <p:sldId id="1160" r:id="rId105"/>
    <p:sldId id="1161" r:id="rId106"/>
    <p:sldId id="1162" r:id="rId107"/>
    <p:sldId id="1163" r:id="rId108"/>
    <p:sldId id="1164" r:id="rId109"/>
    <p:sldId id="1165" r:id="rId110"/>
    <p:sldId id="1166" r:id="rId111"/>
    <p:sldId id="1167" r:id="rId112"/>
    <p:sldId id="1168" r:id="rId113"/>
    <p:sldId id="1169" r:id="rId114"/>
    <p:sldId id="1170" r:id="rId115"/>
    <p:sldId id="1171" r:id="rId116"/>
    <p:sldId id="1172" r:id="rId117"/>
    <p:sldId id="1173" r:id="rId118"/>
    <p:sldId id="1174" r:id="rId119"/>
    <p:sldId id="1175" r:id="rId120"/>
    <p:sldId id="1176" r:id="rId121"/>
    <p:sldId id="1177" r:id="rId122"/>
    <p:sldId id="1178" r:id="rId123"/>
    <p:sldId id="1179" r:id="rId124"/>
    <p:sldId id="1180" r:id="rId125"/>
    <p:sldId id="1181" r:id="rId126"/>
    <p:sldId id="1182" r:id="rId127"/>
    <p:sldId id="1183" r:id="rId128"/>
    <p:sldId id="1184" r:id="rId129"/>
    <p:sldId id="1185" r:id="rId130"/>
    <p:sldId id="1186" r:id="rId131"/>
    <p:sldId id="1187" r:id="rId132"/>
    <p:sldId id="1188" r:id="rId133"/>
    <p:sldId id="1189" r:id="rId134"/>
    <p:sldId id="1190" r:id="rId135"/>
    <p:sldId id="1191" r:id="rId136"/>
    <p:sldId id="1192" r:id="rId137"/>
    <p:sldId id="1193" r:id="rId138"/>
    <p:sldId id="1194" r:id="rId139"/>
    <p:sldId id="1195" r:id="rId140"/>
    <p:sldId id="1196" r:id="rId141"/>
    <p:sldId id="1197" r:id="rId142"/>
    <p:sldId id="1198" r:id="rId143"/>
    <p:sldId id="1199" r:id="rId144"/>
    <p:sldId id="1200" r:id="rId145"/>
    <p:sldId id="1201" r:id="rId146"/>
    <p:sldId id="1202" r:id="rId147"/>
    <p:sldId id="1203" r:id="rId148"/>
    <p:sldId id="1204" r:id="rId149"/>
    <p:sldId id="1205" r:id="rId150"/>
    <p:sldId id="1206" r:id="rId151"/>
    <p:sldId id="1207" r:id="rId152"/>
    <p:sldId id="1208" r:id="rId153"/>
    <p:sldId id="1209" r:id="rId154"/>
    <p:sldId id="1210" r:id="rId155"/>
    <p:sldId id="1211" r:id="rId156"/>
    <p:sldId id="1212" r:id="rId157"/>
    <p:sldId id="1213" r:id="rId158"/>
    <p:sldId id="1214" r:id="rId159"/>
    <p:sldId id="1215" r:id="rId160"/>
    <p:sldId id="1216" r:id="rId161"/>
    <p:sldId id="1217" r:id="rId162"/>
    <p:sldId id="1218" r:id="rId163"/>
    <p:sldId id="1219" r:id="rId164"/>
    <p:sldId id="1220" r:id="rId165"/>
    <p:sldId id="1221" r:id="rId166"/>
    <p:sldId id="1222" r:id="rId167"/>
    <p:sldId id="1223" r:id="rId168"/>
    <p:sldId id="609" r:id="rId1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660"/>
  </p:normalViewPr>
  <p:slideViewPr>
    <p:cSldViewPr snapToGrid="0">
      <p:cViewPr varScale="1">
        <p:scale>
          <a:sx n="108" d="100"/>
          <a:sy n="108"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commentAuthors" Target="commentAuthor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tableStyles" Target="tableStyle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B7C90-0DEA-D560-00A1-E11E02EE33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612950-B4AA-FAF1-21A5-9CDA04D7D0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9C7053-6921-25A7-9CFD-FCF19EADCB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94D37F-00E2-BB75-184B-A9EE80C6519F}"/>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3969499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8FA06-CD72-F85D-E8E4-8EC45CB89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5ADED0-A2D0-344E-4932-2E5119ECC8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CEE7EF-D80D-7138-8F0A-DD728E7358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51CA47-7FF6-4D98-52D9-9F1A8A8301B6}"/>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97056310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AE17A-E239-D38E-0EFD-2BFD4EAB59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1C621-E5DA-FC42-7A81-91E4FA3D2B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DCB123-84E3-F72B-23A2-64DB5E0BEF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7CF4F1-A81F-E4CD-1451-5D1D8F8F69FF}"/>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86748827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E4B7D-F097-AF18-37EF-4AA763F848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722F9-A70F-AA3F-6ACC-2E94D018C6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061387-C4CC-EF41-AD7A-B65C507E36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EBBEA9-A5EA-1481-38C2-40ACB13E4FC4}"/>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43141825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5F33A-F858-9A48-81F4-1A978AC351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D51431-9A1C-EC10-4037-4A77858D6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E3D36D-9CD7-51AA-EB68-D3F82DB621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51A47C-1ACB-F548-1607-26A19456E2EE}"/>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15729922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8486E-14AE-8D23-8C46-C10D2D4FF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374CD2-F831-DD76-16D5-0A3BC8C15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41FA31-3CEA-B944-A799-98934B32FB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18B755-C244-C3C7-75FD-8392341E7517}"/>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286321346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16D70-766B-5D7A-A7BB-B042676C08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264E08-6BED-452A-DF41-8C205CFF73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EFE27A-B3E2-97C8-A4F6-88CFF63013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BC9CF2-7F70-5B7C-C824-F4013D9403FD}"/>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191975350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41ACF-38D6-6A8C-D22C-18BB8C2070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0CC6B2-DB9A-FDFA-CBC6-126EF4B828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47B584-D572-8BA4-D4F8-0B47E2140F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D0B8C7-396B-F142-DE02-5AA1294C9C2E}"/>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51570977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11CB8-AB6E-4782-6C58-545411D830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433655-9A04-B863-3FDB-431978C5DF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B6DA82-B6F2-D646-3DF9-281C0C0761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9E365A-6052-6121-2637-F727E665756E}"/>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3403749985"/>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755FA-40B1-8C25-5CBD-CACB6A7556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E250F1-CE3D-EDED-B987-B68EEDEC9C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636B25-9A99-BCF8-204A-94076537C3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8162D3-8EEF-1D92-3744-414AB08DD54F}"/>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4176148234"/>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6F8C2-3B42-0F31-7CC1-0CA4BDA774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2A35C9-24E8-881F-13E2-D5D71A1BD0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ED837E-969A-427A-AE11-DC28B438B7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40693A-C46A-2CFF-AF18-5447D0548FD4}"/>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421332163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FDA42-BA21-5737-2A26-B8A89CA4C9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1AA065-AE16-D0FB-D72B-3F8D62BAEE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2E22A9-6982-BA9E-427D-77A7B34A5E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7EB056-493F-D9F0-5AD1-FDE99DE9BC26}"/>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2186551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F6C21-83D3-0160-4AA7-3072EA6002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3FBC80-EA9C-58A8-7E56-2354D5DB5D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BBCC0D-67B6-CD93-A102-15F8DE70A6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FF659-DBB8-9DE0-52B9-7FF9CACF2063}"/>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29249997"/>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5A08B-2678-25BD-6A20-F579EC71EA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5442C-658A-2D94-E1D6-3FCD03BCDF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BED8E3-E180-1AF5-F999-C2BDF13953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0A43C5-23BD-353E-AF21-39850C6DDE18}"/>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313771902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08D55-4034-325A-8CD4-E6FDC9F91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5A9075-7986-E968-DCF3-DF44C1ECE6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2AD864-F71E-2A07-4F86-E5AC739D27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F217F3-3860-D453-8742-23E978F34A16}"/>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171120405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93A5B-54AE-E783-9789-4FC63B5ED9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A986E0-DBD6-4A66-AD71-63FF5BD006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8DFFE7-0527-1E9B-EFE9-3C1BE4E3CB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D12441-7561-F8C0-AC5C-F0E74F0D618F}"/>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410569534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EE8C5-3EDF-B58F-CE7A-2DEEC73AC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59079-53FD-9EF4-036B-592F695091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7925D0-9CD0-ADF7-3FFA-22630926C7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5117E8-C916-C4E5-D6C5-EE4647C30AA2}"/>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2491641383"/>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4DFD7-C35D-2DEA-96C6-5D80C83316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6A82E4-0DFA-515D-6B1A-D15CC154A8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0A9B65-C142-2CD4-CAB8-2D806A79C4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BDE712-AFFE-42CE-9ECC-5DD3DAA90CDF}"/>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346484525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7EE89-9D92-42D2-8A87-60EAADE29E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BDEF0-3D61-40A9-C1E7-77C6F27D5B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7B8D10-F245-0F63-BBC0-BF175314F4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1B6199-9299-3A5A-74B7-57DF94B289F4}"/>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64573034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CC957-F1EF-D18E-0679-8EC6473788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FF1A03-AA33-53D6-3386-21EB007418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83648F-2D60-CC2D-F2C9-EAF0ECA653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915986-6D6D-EDDC-D953-4FA381D36CE7}"/>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3970897038"/>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4B1CB-DE19-9927-E409-94DE55F8F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12EDD2-D516-B7B8-34D8-42DCBB916B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108215-CFE0-1A98-56A5-B27D6AD491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2F5921-B210-D632-B266-F3AD8E424D8E}"/>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030543605"/>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9D56B-180C-DA41-55FF-28E74210D3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F9C20C-1891-0983-CC31-525D830562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779726-F39C-BF1F-2702-B9B29CFC15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E061A7-6BC1-D5DD-4E99-010E71BDF38D}"/>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1044299518"/>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85925-082A-1DC8-F05A-63EC61032F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256CA1-608F-9A32-BE70-EDA545EC2E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89CD2E-F67F-77B8-1B4B-2BE8FA4252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FBFE2C-A545-1291-7C39-E31403F18C46}"/>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2501075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20F81-DC6F-07DF-47AA-739C1B2931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FE1DBD-549E-43B1-903D-EC8D9C017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2CE54-7C9B-EDA2-AC37-6496AA5EFE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34CDFB-D871-F33F-3D54-B4BB52AC652D}"/>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1751867959"/>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A05D4-B910-0065-3F4F-887D3D2F9B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BACED-E243-3D27-FF74-4BF93F78F6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83002A-CE58-01B8-F15A-ACE23F961B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E7660F-A45E-E7B2-98C4-3BB94CF13A5F}"/>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09001441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C459A-331A-C4E8-AE72-5588C876EF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071142-729F-3938-FA14-317627131D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1A1119-3257-8F91-56BF-A43D384394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CEECA4-A0A1-B516-9594-783DB2A068A4}"/>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4136294885"/>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B99B8-BB11-EE01-7429-D5E22A78F0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709102-22FA-CD69-1616-0CBE7DDB80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FCEA8B-E5A6-0CAE-AAE9-320A75160A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A7EAAB-67CE-FF03-56C0-467A981DC6C8}"/>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261862496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AC2BC-C736-4CCB-A95F-890DAB62EF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63400C-E97B-8634-7FBB-D0E46CD6A5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4BAF3D-29F9-B88E-2CD7-BBF1AC22DA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C0767D-8C4F-B756-560F-305828AD3304}"/>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21143451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0E15E-4063-0ECD-494C-7B3C214A89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2E3BD-883C-AC37-947C-34923BC28D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2BCD5B-F363-E84F-F4DC-143FF785D9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0ED695-B761-201E-48FA-1FB6AC9F7443}"/>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44393515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071F0-CAA9-E619-58BD-59E5D6B07E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791C8C-61E7-9AD7-77C1-C41878DDA0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74E2DE-2FB1-E5D6-4AC7-EE527BED7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DBC0D9-EEB8-FF47-FAF2-AE8EDD035D09}"/>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2243947438"/>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AC25F-3FD5-8474-C80D-438C4F0E71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4961CF-79E6-6E62-FFE8-D37E600013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FEA1A0-6792-30F4-A2E1-BFA80264EE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522CCD-9205-DCEF-3C06-462DF766BA16}"/>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94500061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78DA1-0E31-1E4B-8A5C-6974AA246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EE2C0-4A8D-EDAC-B2CE-897C1EBEE5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5FA70-C6A3-31D7-9E79-6F154FBAFD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CE765F-F035-A5D6-24CC-82CF6E676F31}"/>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460336143"/>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8C979-54EF-4BFE-B9F2-C4612519DE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17B8FB-AF4E-6F45-FA58-4FBF377BD5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3DAEBF-9943-8546-DF72-0782F23214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ADA782-5ACF-1297-B83F-5BBA6F89404D}"/>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3751089251"/>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D0443-F80C-65F8-E68B-904554AAC1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85A04B-C63B-E2CE-220D-E75B99181A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3B3644-1A15-93D5-956D-E07FF92844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33F409-DDF0-7B6A-92C9-155F39F60870}"/>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46420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73612-0EC8-251A-009A-D202FD78B1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68000-A166-69B2-7E49-B409B31BFB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9C8DD2-0944-0E36-475A-39A48C0F8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7B1C95-4A5E-EA43-9DB7-6CA65F677171}"/>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650211986"/>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21310-258C-FCAE-283E-2313331F70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5F5B6C-B2AE-72EF-F97D-F453904FF7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73C71-3FE1-0D46-23B1-86726AA6EA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34D983-F76C-0299-08B9-A5E2E12C3BA7}"/>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3674571445"/>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A3026-97A0-B2BE-5B47-1C353407FD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E23C00-D003-9D3B-F219-7C2ECB9B2D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1B16D8-EC78-E842-5712-1DDAAB26D3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255936-26A0-E7E4-A208-C8BFC721326D}"/>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771952313"/>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AC912-A7D2-1F3D-8403-ECC2EDF674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8A1698-1C64-1170-2A1D-0928955F95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EC32CA-6600-363C-7D03-E66C20430A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4A1BF2-88E9-D9A3-DCC7-1A6D5E663B7B}"/>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419546222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A5E91-F22B-FAD9-011A-E186B5810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2934FD-058A-CEEE-5218-D30FDAB71D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8B0482-E6B2-C878-AA26-CE507B5CF3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74C2F8-F8D9-8B9F-C1E1-51D27EA765E2}"/>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332418481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883A1-25C1-D9C1-038C-0537E78E5C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A08A66-6B70-1B8B-8932-B36F95F85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4CAD42-D609-91B6-5E5F-A208CBE45B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8869C6-FBEB-25BF-321D-42BCA10809A7}"/>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2561423138"/>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6ABB9-7303-51C4-6C3A-A535913C9A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FDD6A3-B248-2630-9EA8-10F39DD41C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0782E-51DB-88E2-EFD5-E513651961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E14A72-FADF-5D14-929D-D34CBFC44099}"/>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2859818695"/>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7222C-AA1F-08C3-4DEF-4C6BFD3B66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396F06-953A-DCDB-A4C5-B15ABF710D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1C286C-096A-FDB1-3DB1-B754EDBED6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E1B088-30E8-644E-D516-D1CA5398EEF0}"/>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314002539"/>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2DB2A-DE75-0A6C-0149-7695BD2B5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214AC1-8B26-756B-1DAC-7AD41DF436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117F4E-9799-8826-7331-CF40FFE6D9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CADF77-3CBD-2ECB-0E8B-8BD98FB71130}"/>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551032600"/>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4913A-61C6-7D0C-4945-F6927F4725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3A634A-1B82-5BE5-3675-646CBFD796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BAFA2C-43BD-CC95-0983-96C447BD7D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3397BE-56C7-8A84-028C-46A45A2F917C}"/>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550601481"/>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4C7F7-E42B-33FE-A348-C6BFB69E18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7DB8E-E342-D767-6E8B-242293FBF6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734970-8DBA-34B7-6716-12E840FC27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915FAC-3E45-2C4A-0049-8EDE5A3ABB74}"/>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205000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AC56E-6784-31E2-48EC-795B04F1A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4CD1FA-BD56-AB1D-FA7A-3E5CCFC130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DE2815-4C9A-FA38-B62C-E32EFE3341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CAE9E0-A199-8623-7CA5-F9281FB68863}"/>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815583029"/>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12EFE-6595-8CFE-F716-3C4859824D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D12906-59FE-FD92-70D9-9E56478013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5F096C-FA10-B7AF-A976-2A15788443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981076-AA11-2BC1-4BD9-308758EDDE08}"/>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2743457996"/>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C11F6-08BB-58BD-7AED-4F299445BD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B63A7E-A6D6-CCB7-E27A-2E0C1A5361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01DD89-9FF3-1AD3-FA6D-BCBB2CF4B4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83418F-2B3C-6F1B-1C36-D08CA35660C3}"/>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4183684218"/>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71E32-8C85-BFD4-9671-7D5B97CC0B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160D17-23F4-7DE0-326A-3AFF580787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FD46C1-30C4-D824-50B4-9EDA0808D9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40B23F-0177-743F-286D-2855D5F3C8F6}"/>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2606405725"/>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AE8EE-393C-1EE8-370F-12164947F4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606555-6504-8FD4-F953-C14602BBF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9FBA49-0ACF-395D-3DBE-133CB1F7B8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78BFA1-728E-C3A8-7739-455C4E1D7771}"/>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06049667"/>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91380-F3A4-1D99-0028-1A82B85E38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114B92-3E89-142D-6827-C16722217C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AECC6-DF99-8DD5-2E27-E9E02D68D2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83BB1B-2B5A-E05B-17C9-0C5F9401D9C3}"/>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149885599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E297B-DE22-9E9B-A9AF-0DBEA303ED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A83690-9D34-139B-7851-F07B697C03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7A6CAB-4AA3-52C9-CEEF-FA67499544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7C56FF-6C4B-9585-2B6B-0701CDB94350}"/>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2621013885"/>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28F59-4506-784A-1CF0-7558852D9F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B4FFD2-8858-5A9E-5645-2DD86A88E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A93FFD-2BB0-EB9F-840A-E8CAB3CE60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ADB33A-6C18-D633-FFEE-16F5F972EEC8}"/>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4182412740"/>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BAAFD-8DC5-907F-75DE-F6A0E62AB6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C31156-E512-56AB-956A-1717373865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3F5EF5-889C-AA8C-7DFB-9D33D231EB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3B7DA1-EE76-41F7-B873-11561C5E6C63}"/>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830936752"/>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0DDB8-4AA3-73B8-7BAE-A1C703F5F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592FCC-D842-841E-856D-40E0DCC260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28DDD4-3B98-A585-2E44-0A22EFAF47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FBC844-C5AF-A9DE-9731-7A85625943EB}"/>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2061453844"/>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E60E7-639C-32F6-6BD0-6043E93F86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29488E-FDAB-FBE9-2595-D255F63C5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FD15AD-2016-91CC-950E-5FD3F7E379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FB154E-6FF6-5721-A09F-57F09527C8C4}"/>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40631130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370FD-431E-AAF8-39BB-18BC43570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0782BB-636D-1F30-DB33-B68AF3B75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6A6F4E-D9C8-CD4F-1896-6D5226A21A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57EDE1-4846-FBFD-CB73-EE33C5ABB736}"/>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302743332"/>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B8912-DDE8-C323-3E5F-E5F1B910DF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779A21-9B42-A9E6-B6F7-2BDA005A5B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6CFE8-9E70-53C4-F77E-E7ABD649DF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4A6376-2593-381A-B236-440762C6E627}"/>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3638043338"/>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ED91A-06CA-48C3-8CDA-B69D2B8A22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CBA97C-883A-47A6-CE29-DF7FE0EA92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08F1C8-135E-A03A-9A9A-BFAE873547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A76882-73BC-0257-432C-45A058976A00}"/>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2256488025"/>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EB5A9-EA16-C74C-D669-79E6BBF569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A7ABB8-64D7-4B6D-A44E-38316EE30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AAF7B8-6903-9A4A-887C-5217E09605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2ACD74-82E6-E795-9EAC-0EF1E9D75552}"/>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1254866784"/>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B8A21-063E-ED04-2617-1D1ABC4FC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780260-E3E8-E344-1778-E7BC553ADB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FDBA20-834A-C874-4612-DCCE49EA28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CB859E-DABF-3BC9-FE19-43783385A20D}"/>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47468262"/>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5E8D0-0CB3-9F50-1AC6-E08B0F43A3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C7BC1-CF0E-18D9-376E-B79045955D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48D695-C5E9-925C-303D-23974E6BC9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18FA2B-E8E3-7227-1068-25B055F5F534}"/>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356865583"/>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3D2EC-B6FA-D0C4-8F8E-563163CD5D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76B390-CE0E-A0BD-8E4A-DE70D6829A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B7D299-9AAA-C670-9295-46009D057A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3EB4C7-C44F-1D16-B3C6-E5B15706CB88}"/>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3982054785"/>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C7CB7-E51A-2A02-2DD1-8DBEB227DC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C8EE6-51EF-9F72-930A-BE60B89218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06B626-D256-8411-58CB-A37FF5030C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E5F3E1-705B-71F4-04E3-18B91A19456D}"/>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2471833795"/>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29519-7F32-C38F-B401-F3D1CA8122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68893-1F30-D2A6-4AE6-60719A69FA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15F8E6-2CF1-153B-62D2-0E532A456D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6FA05B-DE55-3FBA-96C3-670E84A69046}"/>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3837758964"/>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302B0-DD53-E5B1-6C59-F8CC9A10F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3A0A7-ACAB-638F-8634-640A7FE731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CEC806-C5FA-43EC-02EB-8989A7E76E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A940C6-71A1-CB45-5701-B7F610DC4DD4}"/>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1288091139"/>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F3EC7-E03A-7759-93C6-B191021551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86D9A2-B324-56C7-8DC5-F292B0EFDF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75EC27-30E4-87CF-5C7B-BE28ECE902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75E0BA-0389-F119-E338-F00DF9CE3B02}"/>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3813979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AE8E0-FAFA-FF58-68C2-5E3BD3F52A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6E8C0A-1908-534A-8BF6-D7CD323819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F02CC-BA8D-7713-FE19-F911ED0F69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2B6A8D-B2B0-76C0-B425-C474D5CF5D71}"/>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3289501033"/>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0434B-A84E-4B43-90CC-52DBB0186E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C3D742-6C23-AA74-D4E5-A0775519EA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1BB6D-2A08-C47E-4766-3BC26B2100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A8ABD2-8600-B0CB-67BA-E66B3AEC71D4}"/>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423418027"/>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0E3F2-848B-724A-423F-F6BC1B768F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C68A1B-A9BB-DA5F-1C91-722DB8FE49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09A0A-187A-5577-0072-9827710E9B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339527-1F3C-5BED-37C4-1BDCDC4C2E6C}"/>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1388724686"/>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435DA-0FAB-6737-FDDF-7B3431545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3D5F72-582B-6D4D-FB4E-FD694FB803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22DC3-6663-B230-2FAD-42E5CE8729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45CC66-89A9-8FA6-6D8C-5806EEE609FA}"/>
              </a:ext>
            </a:extLst>
          </p:cNvPr>
          <p:cNvSpPr>
            <a:spLocks noGrp="1"/>
          </p:cNvSpPr>
          <p:nvPr>
            <p:ph type="sldNum" sz="quarter" idx="5"/>
          </p:nvPr>
        </p:nvSpPr>
        <p:spPr/>
        <p:txBody>
          <a:bodyPr/>
          <a:lstStyle/>
          <a:p>
            <a:fld id="{DB245632-D4FC-4E38-ADEE-4E3390753C23}" type="slidenum">
              <a:rPr lang="en-US" smtClean="0"/>
              <a:t>167</a:t>
            </a:fld>
            <a:endParaRPr lang="en-US"/>
          </a:p>
        </p:txBody>
      </p:sp>
    </p:spTree>
    <p:extLst>
      <p:ext uri="{BB962C8B-B14F-4D97-AF65-F5344CB8AC3E}">
        <p14:creationId xmlns:p14="http://schemas.microsoft.com/office/powerpoint/2010/main" val="23644313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7E977-99A8-6D9A-67A5-A7C4C1CA19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B3A9AC-945B-93C6-8971-3A467EF2CF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109FA4-AABF-C665-EEA6-B00ABADEB2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36F51C-8B99-A456-1BCA-EC08174E469E}"/>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862460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595B-EC7E-E8C1-27C5-90C3CC898E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1A658D-0780-ABAF-C9F3-36F0A92574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642C25-B2BA-E090-7238-C3B43C434F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4DED0E-7137-E008-0F5C-EB6FFFAB26CB}"/>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3056512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BACE4-0CAC-DEEB-5C4B-885E1D3F8C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5474F3-EBFC-4444-C271-4096C00CE6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6A0D2-005C-DCDF-D4C7-0D8ED3E184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F71822-9837-0BCE-90A5-3943042A3D0F}"/>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377640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891AB-7668-EFA9-FEF4-59707EEC47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3530F6-EB08-D7EA-0067-AA7B05299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6A16EC-91C5-9486-5201-AC1064E619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A6ED56-0CFA-9999-02C3-74A233BDA06C}"/>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451282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5A605-6431-3948-2451-EE2B13036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2A1AEC-9E1C-903E-5E5B-0EAE9584B2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6C3E19-7E7E-FABF-C1D9-311917C7A1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C2F888-B22D-B502-4543-4A2150A92D38}"/>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33238368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6FC7E-3923-08D0-A80B-497C296B9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06C05-781D-DD64-7EA2-63D6B8330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03D8C0-DD79-4B9E-8F77-2694372134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7456CE-3A5A-2018-A566-DC2718DC0A81}"/>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5889600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30793-2439-B8BB-7FA3-D528F99FC9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75F656-A5C0-FBC0-3EA6-4792A728E0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4D733-1822-A7A1-01F9-CB9A0205E9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8D5A80-F25F-94D7-AD38-B283C06EFB3E}"/>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0836873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42BC7-8E07-FB4F-9E80-D6B72C78D5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3048C4-13C7-6998-AE01-786841B5D3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033742-7BB0-8C34-5C32-D01ED1DD04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9C6E8D-4229-B85E-8DD4-44C304F730AB}"/>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20415738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5BEA8-3075-66C2-DD1A-8A414B5560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C2E03B-2C67-6FB2-4398-F923FB6A20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B283E3-218B-057C-08EE-E617266CB7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78F7ED-E793-5EAB-E8C3-2B0702EB00E2}"/>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2574296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2BE7E-7040-2139-10F0-B40C98BD7F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498E8F-DFAE-EFF1-927C-C066884BE5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A5235B-58B4-3261-610F-6291A2A97C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1CF6-7E19-F909-98D0-FE46417F76F7}"/>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5884740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D9CC8-8B33-DEE5-2469-A8F08D082E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FC8A4-F191-70F7-771D-4678E9B0D8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09A3A2-3830-04F5-F8C2-58E2639353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98DA75-4CAC-9464-0ADE-E3EF8C02D624}"/>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0474601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A307A-927B-9C05-AB4B-C2C822F922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FC0414-A3DC-E258-ADA8-61CCD9F88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C55E2F-2D6B-259C-2C0E-77FB0D071C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E13395-57EE-7B10-0D42-483DF4CDDBB5}"/>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37013219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94F5E-3419-519A-553E-1696863D60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49858-04E7-ED04-74BA-D05138B51B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ABA5CF-A807-70F9-0F8F-EDCEB418C6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D86306-DA30-DE8C-190D-16672139DAB5}"/>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316414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4B11A-DB58-B504-707B-C71A9AEDCB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1C5044-771C-5739-9E71-11DA3A7625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D2EE53-9751-FFB0-3113-BE0D83CFDA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AFE29E-3197-1AC9-0082-8D1D870A13FC}"/>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374110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3DD5E-275F-A981-E786-0E064397D0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700ACF-B90A-6813-BFE4-6AF9CC986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8244DE-27AF-FA67-386C-75F1D88315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70D963-684B-8673-7F89-6FA6C27855DE}"/>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18477518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E6D44-91F1-9A07-ED55-67C2F5DEFC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8D0B0-42FC-C9C3-C18C-F590DCFD7F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E501EF-47F1-3C17-3744-4CDD7F2734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722F72-8DEF-474B-9F5B-78E446635EDB}"/>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41157047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69E4B-02C1-3E2C-CB40-160222E78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5B5CEE-4119-67A2-F08E-4ADDABD96E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4296FD-6492-FAAF-E2BA-522A249299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C7D9DF-7068-B35D-5FA0-81EE4D62A2BD}"/>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6645553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F7F3F-FC85-34DF-3DD7-BFF40696C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EB813E-EED4-C279-5E55-BF8A9D84BC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8EE4F-5DC5-2543-80F5-0C22EC5684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AE9A6B-4068-F638-91E9-0EC8856166F7}"/>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2188611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26872-37AD-F4EC-28F4-4897A054B9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9D37C0-CC7D-6E6D-716A-8778B97026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B5C598-527B-1575-0996-964461E155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591D4D-6D40-90C7-FFE7-C1479BF86107}"/>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6326062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D5373-0FE7-AB38-B710-C3288D5950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4C983B-9D96-3AA2-A71E-CCE347F283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4F46A-8175-B061-CA12-9BDE1F6105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8E0EE4-D289-8472-E2B5-74F8B8080AF0}"/>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7875594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2A77F-47E9-2834-5779-13C7B7ED1D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5455E4-32A4-BDC6-7A2B-EEDB9A1AA7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0B75F9-1B63-D2CD-D9E2-4C5ABB4BA5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7A1C75-7973-52B7-3E04-8937BCDC2DC8}"/>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17340481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23DE7-F225-960B-CFE4-308160C985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D22C44-0872-1BD5-C66B-F3E21A0FA6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77BBB6-FF54-C998-3A52-6992DC4ADC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160AF9-156D-8DFD-355F-D735A1ED2B6C}"/>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0197156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37F1A-2993-EA42-A35D-B28E0BA6E7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D5747-285F-4302-841E-83C255F610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BD99E8-B534-B41F-6BF4-1C9EFCE16D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7EC0D5-A800-81EB-D7D9-F2214DAE0C22}"/>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5912639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8536-FCC8-EEF7-3FE8-8C4AF452A1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7C3329-64F4-2FE7-BF87-14CE91E7B9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A25003-4E22-5E4D-25EC-D8B320456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A2DDB8-ED4A-89E8-D8A3-A709BA2152E5}"/>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3969142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5636B-56B3-E94E-FDD6-1A6BC02876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617EA7-2FD5-9A69-7F00-739BF44727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0DB140-B2E4-9302-2B7E-A6AF28758B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F1DAF3-9896-1138-8A87-42A8BB23114F}"/>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4084473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DDFEB-B2B2-F763-16AA-EC66CD95EA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E01314-C8E3-86C9-9799-B4D81EE069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187F5-6814-3D66-FB1C-7DB35FA4E4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3FBB75-830D-140A-249C-1D7C5FAB6A40}"/>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39607681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82118-C67E-E565-C96B-6BD24AC7E5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8D339-765B-5CE5-EB79-64858734D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E4277B-D674-7052-4967-1994C4D9B5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F8EB31-2E52-58E5-6C08-B0CA051EA098}"/>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37284428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A504-B103-3E2D-DCC3-DE88E4F7E5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2AC8ED-1A11-CE30-8C8F-DE39FFAAB1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CD6E42-E60A-A903-D145-4CE9D6FA6D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AAC9D3-98AC-997A-6477-AAA192F9FD07}"/>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361637193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25B30-980A-2E82-8A0B-F80C7393D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A045E3-54B0-4DEE-1C6A-59C2D966B6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114099-5875-B226-3B32-B0E0F2BE51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1A5F4-103E-6505-4C22-8717E080EB0A}"/>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30333630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5B9EE-2C46-7EC7-A650-22E7FB8881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0112F4-FB6C-4D96-DD18-7721FC382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4594D5-316C-5069-0FFB-BDBE6155C2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6C8469-3BE6-52AB-C1E4-430F22D72E0D}"/>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7885707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28385-CC18-45DE-F730-99E853ED96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EAD1ED-8790-D7E0-8921-80FD136F90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F94C0D-6431-24A8-065E-D58822AF5E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ADD293-FBF6-AEB4-6638-9C9F7D0FABC2}"/>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146447689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1A649-F04D-98FA-D7E8-E23E1298E5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10E805-C41C-DFE4-72BF-A493B641E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F786B7-7197-3EB9-2383-BB60495D6A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D9F7B5-11DA-5780-A145-8B40840B3FAB}"/>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10885549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0E1D0-63B6-F61B-BBE5-BD9CEE5C5E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1770E-58F4-7053-4EB8-78BA9A1F45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425475-3067-0CF8-0E37-1DE062E21F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E9DE39-CA4C-E874-DDC7-09F943C1C410}"/>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249097164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1F7EF-E29D-A49B-A39E-D268F3828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C8E890-3EA5-DFF6-3E01-302AD43EB7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4E87AB-4CB2-5D1D-D545-3D7EE752ED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1E935A-5EE8-4FBE-6F72-16C7FCC51F98}"/>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251965082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6198C-3305-72F5-A405-F6142ACB3F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11C755-AD71-117B-350B-1F11CB310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DF2A6C-025E-5E49-9458-29E01BA5D6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536289-21CB-1F2C-664F-BDA39FDE7C93}"/>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29225664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9597D-8983-47D4-33C9-CE77BAACCB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C3B9E9-CC96-6E6B-0498-3A272D26EA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2083E0-4F5B-40E0-B1B2-D573C744EA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9BADAB-F255-6A7F-3E98-CBD50D866D20}"/>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2974575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BA077-B260-085E-D33B-FC1B3FBF4D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FF998-F556-1E70-870B-ED241A0612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F3584F-16D2-6CEA-B578-3BE49761A7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963A75-8931-68CF-3578-4D26765C6111}"/>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147022241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5E792-020E-A58D-98C7-70F8FF2F48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1A81C8-21B9-F2C3-DBAF-0F8ABB2EC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D7867E-B4B9-BA0E-18F1-A2DC918DC3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E324CF-CDD2-F391-D545-9496D4D38647}"/>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400790626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34BEB-9920-14B4-3044-1B865D6593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CCA0C0-D421-E777-0E9A-4CA2A052A7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ED7004-5A59-0366-A998-2C3BC9EB17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36F2CE-3B78-F029-14D0-0CDFBE74C13E}"/>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35029703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7B99F-9B0E-5F3A-6549-8D6A228970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E14125-5993-0104-7A37-8ACF234896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E36300-61A5-3EA9-A990-35E5F65460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801A95-C375-1762-179E-DE2094EFD346}"/>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99131206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C6C55-00B4-E9A1-5024-BADD53E30B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7792E2-8FDC-F28D-8390-1F5CA86114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5623D-9CAE-26BD-9CF4-E0C1763247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C563B3-74B4-4466-8A2E-82728FF65FF1}"/>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75106271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FF8A1-3734-B11E-3C71-8C598591A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C6E22-2310-FB8D-67A5-4E3DBB0B3E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0172AF-7A16-1E8C-0D62-E1F574823B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F89AB8-5144-3FD7-7A1E-BD2DCA3EA42F}"/>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42387198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0DE4E-5FCA-7656-38E4-B55C96A46D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21E54A-119A-24EB-0D51-28A526F10C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0A3EDB-61EA-DB6D-B459-61A2FBF495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E9CF9B-2B7C-FBBF-5830-0ABFE1DEC5D4}"/>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224842951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5E2F4-2DC5-D51A-794D-13355E151D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2ED02-9FE7-7950-B409-6B075B6A6E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77EFFA-64A0-263D-7645-4466DC5234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4D9B3D-B5AE-F5F6-1E4B-5F587E58EFE4}"/>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96061470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68A5F-3598-8655-CACC-F98589B142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C0960E-28F7-681E-90A9-DA7D1D142B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51A7B2-9251-6FBD-B10B-4BF48507B2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CBB07A-ED67-CE74-FDB7-E41F4DE5DDD3}"/>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3228619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A1713-0AA6-9C41-5840-F7597A19A7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A12BEE-11FE-437C-240F-FC86179C5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2FC27A-647B-91D8-55DE-DE5DDEA503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202F40-F23F-65F0-434D-965E3EB423B4}"/>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182876361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18ECC-C883-76A4-771A-2F077DF71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94A73F-602D-3202-F2B6-B3BC79D145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0C57FA-DBC9-C1D0-FECE-5CEE9EE6C1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F45B85-0C66-2F4F-D078-B706C5285838}"/>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2315872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7CD98-C47C-CFC5-0988-8DD19B69FE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0445CF-0AE1-2EEF-C9AE-0B0FBB12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CD94D0-FDD4-CF7E-035F-5DC26B6F7E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2C8D21-6D88-72E7-964A-CF197C7441CD}"/>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275792389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AF4C2-D69B-C7A9-C9AE-DE57CB6607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E83E18-08AD-AC54-0A3C-016C52EB0F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80AC5-B78F-94BE-9B99-ECDBA72FCA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619877-FD61-4CFC-6DC7-E0C184E1A4AC}"/>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396126740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36B6C-B5E0-E80E-0AE5-7874190C23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FCC9D8-917B-400F-CA21-660B6709EF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F36652-4F09-2245-501E-3C647625F7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977395-A74E-6403-0A25-B2D5AFF1B4D5}"/>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201978126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9F46C-FFD3-39F6-4A97-369B311D41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7CE9D5-8C64-16D1-81B5-429F4FBBA9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0A92D1-ED96-B327-8FA3-8122B3EB74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B6DCC9-5F80-ACC2-56FB-E6FBFCE865E8}"/>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401191847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20E2A-AD48-B79C-A31A-5A431A4D0E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3E3322-A11D-3331-02C6-AC62DC0F9A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6DFA32-F1CC-CABF-9B95-9CB6BEA201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E2CC2-69FB-1283-8A01-87BA2CC66811}"/>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74654767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4C5E3-54C2-BF68-3858-42D738CFAB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0A5AFC-1060-0C62-1916-99BBDD829D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A68BBD-47E1-B498-970C-AE8B3CD4D7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858DB4-174A-7B66-98E2-3899C3319BBA}"/>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70725526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7CB95-F0CA-6183-709D-17E6A54A57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DE0CF0-A3BE-F53A-8BE9-729822ABC2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163902-CB75-D269-BF88-B941A55530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FE05AA-4484-57BA-4A8D-9263E5B49DDF}"/>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85196987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70A71-B1C1-CE56-F281-361DB77A7E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5A18AC-1348-A759-82F9-A559A6AB54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F2FA28-3B13-8CB8-3A87-AF3B7FAC6A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99FE28-2A67-721C-F329-DE3D6FB8AC75}"/>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50214270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E4279-5C6F-670D-6BBF-716E00D6A6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EA2274-ABBD-618B-FFCC-350FC2ED7D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019BC-7A0C-8588-E5AA-E4154C07CD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90AF16-1D54-F763-71B9-2C6B0AD65BB7}"/>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324332704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EEA3B-2963-105F-C33C-E21BF49D29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2535FB-2A76-0379-1009-F05AF62092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115D17-FD39-F979-6AC6-720673ECAB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8A4A48-CF85-81A3-9F8E-ABF8FBC6102D}"/>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140963229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D7E20-E81B-D1C9-866F-0F244A89B7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97A210-E399-794F-04FB-3083A9757D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CFD721-6D9D-D89F-3A98-702863BFCB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92DE61-B425-B14C-AA3A-5D5CC4D93B6B}"/>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3222726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A0A09-7AAD-AC1D-EFE7-BB022C4948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4ABAD9-0328-C954-E72C-E4FAB3F39A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14F0A0-0B26-14D7-C394-BFD1C24FA6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504741-6E2D-E274-D524-4DEC382DBDBC}"/>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252230257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FA801-C425-355A-8AE0-3B7D427C39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12BD36-AF97-D24F-AE8D-59F77F6B0F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3D8760-86A4-CBFD-2290-A96F35AE99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BF6482-8FB5-61CC-AD1C-7C79B498C724}"/>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320169589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25092-F66B-D06C-D1AD-3FB19B0CC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DDD77E-6B69-60FB-6F88-0B371DB3E5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4C32AC-6E9B-A0B0-1249-843977A163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7AA449-6E5A-61F9-1930-14B4F1CF76A8}"/>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88459230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8CB90-C7FC-274E-194F-3033ED9BD9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1D30DA-33CC-DDCE-99E2-B8D0B56B86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858C13-E05C-B4B7-A52B-675337B871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FB99F9-3FB9-F4BF-FDA9-BA8B19F3E8FF}"/>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101613657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5FCF3-8862-D35F-464B-0357F62958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83D9A8-FE43-EBA0-8A41-9377FC1792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AD381B-A6E1-48F0-6C14-D85CDBFF48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E5982E-3A94-2F61-56CB-DC61A9E0830E}"/>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418767370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DA6F8-4A52-D470-E7C4-13EFA32B2A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DF7EFA-D55D-CC70-BB87-FAE690801B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2E3C2F-51E3-9B59-892E-D07C1FEB95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BBF90E-FFF0-933E-5286-AFFC2D901800}"/>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101741515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9DD1E-AE58-A473-EF8C-364F37FAF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66A3F-A9F1-B1FB-BF1A-8C8EDDACA3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F4C8B0-9EA7-9153-F205-6E4CE0CF9B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BFAB22-F3B2-7ACC-ADDC-A3AF71CB0D0F}"/>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369866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41247-4A2F-DD04-02F9-13041CB0F9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FAB732-B17D-9EB5-0776-28EB8C0F87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05B7F9-C3A1-79EF-9D20-4405C15C86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BC2C40-89D4-BE8D-AF63-C152C1219F6A}"/>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179615396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D2409-F1DC-AA2B-7496-FA2E237F5B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39834-D3D1-4481-0AA2-7BFCAB7640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793DFD-5A34-D7D5-9944-6BC89E7CEF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7D169B-2375-96B5-DC00-30FE9DBCC530}"/>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92254276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E8D1D-4B88-EB50-6BB1-1E60F06C6C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21DFED-DED8-1AF5-A6E5-2B8439C101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EF3DDA-836B-9980-193F-AAF64B6580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415A3E-032C-5A66-A5B7-96909BE969EF}"/>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234680050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A1C4D-921E-879A-8023-EF6045CD89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4A8B46-C025-5EE0-E972-D0E8C794A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3C119-4F13-4A97-E536-17DFB6ADFD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B113A2-3CD0-C321-9014-4DC957334879}"/>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162146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4B353-4EAD-3445-5ECA-C9D9869B66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AB8092-4CE6-BBC6-EA69-60B6697598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067842-6FAD-E238-19D4-54799A258B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5BCC03-6AB5-0535-91E1-7D3892683F65}"/>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274354384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E55BF-7979-1CA1-86E5-E890DE658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51017C-CBAB-A82F-CDED-077412E520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1E3C07-FCC7-159B-7923-DC0E50AF52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337A45-2F57-6860-B1AC-C09D870673F1}"/>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264605220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ED96A-946A-0EFB-DE83-11A6875B2B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DF09E8-69F3-FC46-FC5C-FB1944ED5F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4ADA17-7382-9BAE-110B-3858D073E0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AAC2FC-966D-AE5C-97B5-9C6C800D80D8}"/>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68971814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39AAD-0502-F8FE-C3B1-989E72849F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89BDD-A90A-EFAA-38A6-2906981174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F09D9-D348-C543-784E-11A92B99BD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F8ABD6-D3FF-F79A-1BD5-A1488100A891}"/>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51232696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8A51D-2958-4024-42E6-17C84E7327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2EB47F-CBC4-BD13-0E72-B9342B07E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A10F5-BC70-2C8A-CD33-61C97050D7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BDC0F1-7C0D-0CAC-CB04-250906ADDA24}"/>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1434324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76C3D-02C4-5478-9061-FBB500C0C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9545E4-8B95-02CF-2A1D-7170C690A3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A4CD84-0259-CD4E-08BC-AC35DDCD5A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998CD5-0F86-1CEB-AC31-0D50A1129991}"/>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49310209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38EC2-59B6-7828-0F1E-148DC06913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81AFBB-F0A7-E7E9-42A7-F32456E3DC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41663B-DF11-8FB1-55AA-0FB1CFA259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7E9A9F-6C9F-9AA8-C5D0-C7F570105608}"/>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74258433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A181D-ED02-DA5F-D7F3-472FC2BB3E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99E3A8-F657-8653-C6AF-81D24E2AD5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BE5120-EE0A-1684-325A-8371BF6591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BD2D40-B625-78C8-B17F-C1E06C862EBB}"/>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58130917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98854-2660-D165-43B1-3B004FCB7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91F58A-A528-AFD2-316A-B7EC87E9CC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A1B14C-6438-0EFA-5AE3-E5ED6C3553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943694-FA80-2E5A-F81A-83D98DFD7738}"/>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381846002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F5D98-9A8B-02C2-8EE4-C6DC12BA5F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8FCA21-A7A4-7011-43E1-738D4DEB56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742F38-51EB-EDDA-25E0-5F3B298F66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98A2C1-3108-1221-16BB-A587EF597F25}"/>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174702861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99014-4E14-BE2F-2B16-F423A4EC8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C2E394-6BB2-CD75-EA96-35452C2601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1A4F5-E0F0-57EB-3CE7-26ED678636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8838A6-2E77-1370-802F-310F9E5223D3}"/>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1250244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26C88-589F-4C2E-6D9F-ED8E1915DD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00474-2F67-B963-3A34-B495DBF2B0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99894D-10FE-E8FF-45AE-BCEC2AD2C2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8CBAB2-A365-4697-5AB8-E21FB1F9ECAB}"/>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48840189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0D0A2-5A31-3CF1-6EEF-7D661D7E28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8CF793-F37F-D2C8-DF25-35A53DEF0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288DEB-18A3-36DB-428B-900DB52028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02ADEB-2B35-2355-2763-61C18BFBE260}"/>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180398246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9F4FC-9D92-8FDA-D7E3-6995189BB9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A090E-F532-B73A-FB37-C87835F676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81A0F-0AA1-0B78-6ACF-12E48E6968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FA752B-CA07-A723-99DF-DE3EDED6BA3D}"/>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275754054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D5A09-9A12-D0AD-68E4-4A365BDE0B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E9E865-5E87-2F2A-A6DB-96F00A4684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FE8FC2-3578-2FF1-A38D-145643DDF4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E72D54-218D-46F8-E526-B3D4B4C6776B}"/>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34397759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57667-3C46-B3C0-8BCF-90330EAA72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A3614-591F-F7BF-F721-5A0B3A13B2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34C6A8-CB6B-4CBA-6DFB-E4B6D473F7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0B5E9D-3375-3D96-4103-24C425B35546}"/>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83692645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8E9EE-BAD0-779E-D39A-C279279875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F9083-7793-37B9-1FA6-5D9FE59223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10C3B2-1863-20AE-3162-99DF2691E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2F21B-AAC9-C575-4DA1-319751C1353D}"/>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216675177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F76F7-71D0-2B55-6617-7DFC4F2142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540040-17C6-5D1F-E132-5915835047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CC7F01-B896-EF5A-08CC-84D237536A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68FF1A-457B-74DA-4BC0-4F232197068F}"/>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212392743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A5E31-0415-7AEC-4B37-1010E46269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ABB1FB-1EEB-9AA4-C89D-E4078179CD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5ACCD3-3C56-C87D-257A-5E19A3ACE5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4BDE78-2572-874C-8747-2D12F69EC59F}"/>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427482764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0E04E-2EA9-F39D-5413-EAE9D9D4E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7602A1-FB63-9F2F-CFB0-CA345A0E73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9899A8-B784-1F1E-9D21-731B2FB4E0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9F2A3E-596E-A5E4-AFE8-523D3F4B35F4}"/>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155180619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10A81-1321-1E52-7346-8606797D13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B908D9-77B6-5C1F-5256-C28A40DBBB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1AC3A8-390B-FF5A-6FF5-F812B902C6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3D1ACA-F7CA-5A0E-448E-10312AC3FC03}"/>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272943787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94C5C-BE19-82F8-F138-DB953EFEF7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C03882-1544-F7C4-868B-174923AD6A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16C372-95B4-1BB6-2F76-EC7505C0D8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03B71E-402B-23A6-7D9B-ED2C0A29E8A6}"/>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35629906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7 – </a:t>
            </a:r>
            <a:r>
              <a:rPr lang="en-US" sz="3600"/>
              <a:t>Chapter 7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5A249-C8B9-2DCC-2702-4E6E6AC344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3DA3B-60B0-96A0-4EAC-B18ADE7337A5}"/>
              </a:ext>
            </a:extLst>
          </p:cNvPr>
          <p:cNvSpPr>
            <a:spLocks noGrp="1"/>
          </p:cNvSpPr>
          <p:nvPr>
            <p:ph type="title"/>
          </p:nvPr>
        </p:nvSpPr>
        <p:spPr>
          <a:xfrm>
            <a:off x="1980393" y="1414322"/>
            <a:ext cx="8231214" cy="3450327"/>
          </a:xfrm>
        </p:spPr>
        <p:txBody>
          <a:bodyPr>
            <a:noAutofit/>
          </a:bodyPr>
          <a:lstStyle/>
          <a:p>
            <a:pPr>
              <a:lnSpc>
                <a:spcPct val="100000"/>
              </a:lnSpc>
            </a:pPr>
            <a:r>
              <a:rPr lang="ar-EG" sz="6000" b="0" dirty="0"/>
              <a:t>لَا يُؤَاخِذُكُمُ اللَّهُ بِاللَّغْوِ فِي </a:t>
            </a:r>
            <a:r>
              <a:rPr lang="en-US" sz="6000" b="0" dirty="0"/>
              <a:t> </a:t>
            </a:r>
            <a:r>
              <a:rPr lang="ar-EG" sz="6000" b="0" dirty="0"/>
              <a:t>أَيْمَانِكُمْ وَلَٰكِنْ يُؤَاخِذُكُمْ بِمَا عَقَّدْتُمُ الْأَيْمَانَۖ...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52A1EB-D9DF-0A2A-0116-DB09C052F7B9}"/>
              </a:ext>
            </a:extLst>
          </p:cNvPr>
          <p:cNvSpPr txBox="1"/>
          <p:nvPr/>
        </p:nvSpPr>
        <p:spPr>
          <a:xfrm>
            <a:off x="2060712" y="40481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will not call you to account for what is futile in your oaths, but He will call you to account for your deliberate oaths: </a:t>
            </a:r>
          </a:p>
        </p:txBody>
      </p:sp>
    </p:spTree>
    <p:extLst>
      <p:ext uri="{BB962C8B-B14F-4D97-AF65-F5344CB8AC3E}">
        <p14:creationId xmlns:p14="http://schemas.microsoft.com/office/powerpoint/2010/main" val="388256754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76FBA-C2C8-FBB7-1ABB-0ABD5BD891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8AD1D-E08F-247C-1390-732E2DB69B86}"/>
              </a:ext>
            </a:extLst>
          </p:cNvPr>
          <p:cNvSpPr>
            <a:spLocks noGrp="1"/>
          </p:cNvSpPr>
          <p:nvPr>
            <p:ph type="title"/>
          </p:nvPr>
        </p:nvSpPr>
        <p:spPr>
          <a:xfrm>
            <a:off x="1980393" y="1534046"/>
            <a:ext cx="8231214" cy="3450327"/>
          </a:xfrm>
        </p:spPr>
        <p:txBody>
          <a:bodyPr>
            <a:noAutofit/>
          </a:bodyPr>
          <a:lstStyle/>
          <a:p>
            <a:pPr>
              <a:lnSpc>
                <a:spcPct val="100000"/>
              </a:lnSpc>
            </a:pPr>
            <a:r>
              <a:rPr lang="ar-EG" sz="6000" b="0" dirty="0"/>
              <a:t>وَالَّذِينَ كَذَّبُوا بِآيَاتِنَا يَمَسُّهُمُ الْعَذَابُ بِمَا كَانُوا يَفْسُقُونَ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882982-E9CC-4B51-16AE-CFEC8C1F30FD}"/>
              </a:ext>
            </a:extLst>
          </p:cNvPr>
          <p:cNvSpPr txBox="1"/>
          <p:nvPr/>
        </p:nvSpPr>
        <p:spPr>
          <a:xfrm>
            <a:off x="2060712" y="41047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our signs,- them shall punishment touch, for that they ceased not from transgressing.</a:t>
            </a:r>
          </a:p>
        </p:txBody>
      </p:sp>
      <p:sp>
        <p:nvSpPr>
          <p:cNvPr id="7" name="TextBox 6">
            <a:extLst>
              <a:ext uri="{FF2B5EF4-FFF2-40B4-BE49-F238E27FC236}">
                <a16:creationId xmlns:a16="http://schemas.microsoft.com/office/drawing/2014/main" id="{F910B875-8BB9-3877-B7D1-9EFCB8083FE8}"/>
              </a:ext>
            </a:extLst>
          </p:cNvPr>
          <p:cNvSpPr txBox="1"/>
          <p:nvPr/>
        </p:nvSpPr>
        <p:spPr>
          <a:xfrm>
            <a:off x="3569470" y="37969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632431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6463F-0E74-00EF-36D3-5AA71D482A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8E507-11BC-7544-E7A1-0D0B6D91B49E}"/>
              </a:ext>
            </a:extLst>
          </p:cNvPr>
          <p:cNvSpPr>
            <a:spLocks noGrp="1"/>
          </p:cNvSpPr>
          <p:nvPr>
            <p:ph type="title"/>
          </p:nvPr>
        </p:nvSpPr>
        <p:spPr>
          <a:xfrm>
            <a:off x="1980392" y="1294353"/>
            <a:ext cx="8231214" cy="3450327"/>
          </a:xfrm>
        </p:spPr>
        <p:txBody>
          <a:bodyPr>
            <a:noAutofit/>
          </a:bodyPr>
          <a:lstStyle/>
          <a:p>
            <a:pPr>
              <a:lnSpc>
                <a:spcPct val="100000"/>
              </a:lnSpc>
            </a:pPr>
            <a:r>
              <a:rPr lang="ar-EG" sz="4800" b="0" dirty="0"/>
              <a:t>قُلْ لَا أَقُولُ لَكُمْ عِنْدِي خَزَائِنُ اللَّهِ وَلَا أَعْلَمُ الْغَيْبَ وَلَا أَقُولُ لَكُمْ إِنِّي مَلَكٌۖ إِنْ أَتَّبِعُ إِلَّا مَا يُوحَىٰ إِلَيَّۚ قُلْ هَلْ يَسْتَوِي الْأَعْمَىٰ وَالْبَصِيرُۚ أَفَلَا تَتَفَكَّرُونَ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998528-0BE3-86A4-20CD-D5132CC648A9}"/>
              </a:ext>
            </a:extLst>
          </p:cNvPr>
          <p:cNvSpPr txBox="1"/>
          <p:nvPr/>
        </p:nvSpPr>
        <p:spPr>
          <a:xfrm>
            <a:off x="2060711" y="445981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tell you not that with me are the treasures of Allah, nor do I know what is hidden, nor do I tell you I am an angel. I but follow what is revealed to me." Say: "can the blind be held equal to the seeing?" Will ye then consider not?</a:t>
            </a:r>
          </a:p>
        </p:txBody>
      </p:sp>
      <p:sp>
        <p:nvSpPr>
          <p:cNvPr id="7" name="TextBox 6">
            <a:extLst>
              <a:ext uri="{FF2B5EF4-FFF2-40B4-BE49-F238E27FC236}">
                <a16:creationId xmlns:a16="http://schemas.microsoft.com/office/drawing/2014/main" id="{68BED7CA-610F-BD05-2738-6A98AC26E988}"/>
              </a:ext>
            </a:extLst>
          </p:cNvPr>
          <p:cNvSpPr txBox="1"/>
          <p:nvPr/>
        </p:nvSpPr>
        <p:spPr>
          <a:xfrm>
            <a:off x="4324072" y="41520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71897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FCD50-89E6-3CED-C06E-E6D8144E4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85AC95-0042-48D0-5675-9821DD4C10C6}"/>
              </a:ext>
            </a:extLst>
          </p:cNvPr>
          <p:cNvSpPr>
            <a:spLocks noGrp="1"/>
          </p:cNvSpPr>
          <p:nvPr>
            <p:ph type="title"/>
          </p:nvPr>
        </p:nvSpPr>
        <p:spPr>
          <a:xfrm>
            <a:off x="1980392" y="1294353"/>
            <a:ext cx="8231214" cy="3450327"/>
          </a:xfrm>
        </p:spPr>
        <p:txBody>
          <a:bodyPr>
            <a:noAutofit/>
          </a:bodyPr>
          <a:lstStyle/>
          <a:p>
            <a:pPr>
              <a:lnSpc>
                <a:spcPct val="100000"/>
              </a:lnSpc>
            </a:pPr>
            <a:r>
              <a:rPr lang="ar-EG" sz="5400" b="0" dirty="0"/>
              <a:t>وَأَنْذِرْ بِهِ الَّذِينَ يَخَافُونَ أَنْ يُحْشَرُوا إِلَىٰ رَبِّهِمْۙ لَيْسَ لَهُمْ مِنْ دُونِهِ وَلِيٌّ وَلَا شَفِيعٌ لَعَلَّهُمْ يَتَّقُونَ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5A0BC4-7C99-9489-EEA3-87CBECD5788E}"/>
              </a:ext>
            </a:extLst>
          </p:cNvPr>
          <p:cNvSpPr txBox="1"/>
          <p:nvPr/>
        </p:nvSpPr>
        <p:spPr>
          <a:xfrm>
            <a:off x="2060711" y="418485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Give this warning to those in whose (hearts) is the fear that they will be brought (to judgment) before their Lord: except for Him they will have no protector nor intercessor: that they may guard (against evil).</a:t>
            </a:r>
          </a:p>
        </p:txBody>
      </p:sp>
      <p:sp>
        <p:nvSpPr>
          <p:cNvPr id="7" name="TextBox 6">
            <a:extLst>
              <a:ext uri="{FF2B5EF4-FFF2-40B4-BE49-F238E27FC236}">
                <a16:creationId xmlns:a16="http://schemas.microsoft.com/office/drawing/2014/main" id="{E59C9DF0-1FBA-E693-AA8F-0C288025E4A4}"/>
              </a:ext>
            </a:extLst>
          </p:cNvPr>
          <p:cNvSpPr txBox="1"/>
          <p:nvPr/>
        </p:nvSpPr>
        <p:spPr>
          <a:xfrm>
            <a:off x="3755901" y="3912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4790094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5899E-2EE4-0313-291B-2054C55026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7EB16-3416-78EC-441A-BBFEAAA86F03}"/>
              </a:ext>
            </a:extLst>
          </p:cNvPr>
          <p:cNvSpPr>
            <a:spLocks noGrp="1"/>
          </p:cNvSpPr>
          <p:nvPr>
            <p:ph type="title"/>
          </p:nvPr>
        </p:nvSpPr>
        <p:spPr>
          <a:xfrm>
            <a:off x="1980391" y="1196699"/>
            <a:ext cx="8231214" cy="3450327"/>
          </a:xfrm>
        </p:spPr>
        <p:txBody>
          <a:bodyPr>
            <a:noAutofit/>
          </a:bodyPr>
          <a:lstStyle/>
          <a:p>
            <a:pPr>
              <a:lnSpc>
                <a:spcPct val="100000"/>
              </a:lnSpc>
            </a:pPr>
            <a:r>
              <a:rPr lang="ar-EG" sz="4800" b="0" dirty="0"/>
              <a:t>وَلَا تَطْرُدِ الَّذِينَ يَدْعُونَ رَبَّهُمْ بِالْغَدَاةِ وَالْعَشِيِّ يُرِيدُونَ وَجْهَهُۖ مَا عَلَيْكَ مِنْ حِسَابِهِمْ مِنْ شَيْءٍ وَمَا مِنْ حِسَابِكَ عَلَيْهِمْ مِنْ شَيْءٍ فَتَطْرُدَهُمْ فَتَكُونَ مِنَ الظَّالِمِينَ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D3DA9B-BC15-428C-24AD-AE7BB936A350}"/>
              </a:ext>
            </a:extLst>
          </p:cNvPr>
          <p:cNvSpPr txBox="1"/>
          <p:nvPr/>
        </p:nvSpPr>
        <p:spPr>
          <a:xfrm>
            <a:off x="2060710" y="435405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Send not away those who call on their Lord morning and evening, seeking His face. In naught art thou accountable for them, and in naught are they accountable for thee, that thou shouldst turn them away, and thus be (one) of the unjust.</a:t>
            </a:r>
          </a:p>
        </p:txBody>
      </p:sp>
      <p:sp>
        <p:nvSpPr>
          <p:cNvPr id="7" name="TextBox 6">
            <a:extLst>
              <a:ext uri="{FF2B5EF4-FFF2-40B4-BE49-F238E27FC236}">
                <a16:creationId xmlns:a16="http://schemas.microsoft.com/office/drawing/2014/main" id="{E49DB55B-BB86-22AB-5E5A-2AF62C15C2F4}"/>
              </a:ext>
            </a:extLst>
          </p:cNvPr>
          <p:cNvSpPr txBox="1"/>
          <p:nvPr/>
        </p:nvSpPr>
        <p:spPr>
          <a:xfrm>
            <a:off x="1953756" y="4072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580755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289E1-BB53-9CFF-4ACF-3BF2401A9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A057B-4212-C717-9EAE-2E25AE0FC64A}"/>
              </a:ext>
            </a:extLst>
          </p:cNvPr>
          <p:cNvSpPr>
            <a:spLocks noGrp="1"/>
          </p:cNvSpPr>
          <p:nvPr>
            <p:ph type="title"/>
          </p:nvPr>
        </p:nvSpPr>
        <p:spPr>
          <a:xfrm>
            <a:off x="1980390" y="1338742"/>
            <a:ext cx="8231214" cy="3450327"/>
          </a:xfrm>
        </p:spPr>
        <p:txBody>
          <a:bodyPr>
            <a:noAutofit/>
          </a:bodyPr>
          <a:lstStyle/>
          <a:p>
            <a:pPr>
              <a:lnSpc>
                <a:spcPct val="100000"/>
              </a:lnSpc>
            </a:pPr>
            <a:r>
              <a:rPr lang="ar-EG" sz="6000" b="0" dirty="0"/>
              <a:t>وَكَذَٰلِكَ فَتَنَّا بَعْضَهُمْ بِبَعْضٍ لِيَقُولُوا أَهَٰؤُلَاءِ مَنَّ اللَّهُ عَلَيْهِمْ مِنْ بَيْنِنَاۗ أَلَيْسَ اللَّهُ بِأَعْلَمَ بِالشَّاكِرِينَ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A54169-0F80-EF7C-B8A3-9B36E1FB9AF2}"/>
              </a:ext>
            </a:extLst>
          </p:cNvPr>
          <p:cNvSpPr txBox="1"/>
          <p:nvPr/>
        </p:nvSpPr>
        <p:spPr>
          <a:xfrm>
            <a:off x="2060710" y="435405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did We try some of them by comparison with others, that they should say: "Is it these then that Allah hath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amongst us?" Doth not Allah know best those who are grateful?</a:t>
            </a:r>
          </a:p>
        </p:txBody>
      </p:sp>
      <p:sp>
        <p:nvSpPr>
          <p:cNvPr id="7" name="TextBox 6">
            <a:extLst>
              <a:ext uri="{FF2B5EF4-FFF2-40B4-BE49-F238E27FC236}">
                <a16:creationId xmlns:a16="http://schemas.microsoft.com/office/drawing/2014/main" id="{83778DEF-8FED-2827-66D1-CD6327E61F60}"/>
              </a:ext>
            </a:extLst>
          </p:cNvPr>
          <p:cNvSpPr txBox="1"/>
          <p:nvPr/>
        </p:nvSpPr>
        <p:spPr>
          <a:xfrm>
            <a:off x="2628459" y="41173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94388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756C5-411F-7069-6E81-FD53056655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28835A-E865-139F-1C47-E352D3A6A11E}"/>
              </a:ext>
            </a:extLst>
          </p:cNvPr>
          <p:cNvSpPr>
            <a:spLocks noGrp="1"/>
          </p:cNvSpPr>
          <p:nvPr>
            <p:ph type="title"/>
          </p:nvPr>
        </p:nvSpPr>
        <p:spPr>
          <a:xfrm>
            <a:off x="1980390" y="1180503"/>
            <a:ext cx="8231214" cy="3450327"/>
          </a:xfrm>
        </p:spPr>
        <p:txBody>
          <a:bodyPr>
            <a:noAutofit/>
          </a:bodyPr>
          <a:lstStyle/>
          <a:p>
            <a:pPr>
              <a:lnSpc>
                <a:spcPct val="100000"/>
              </a:lnSpc>
            </a:pPr>
            <a:r>
              <a:rPr lang="ar-EG" sz="4800" b="0" dirty="0"/>
              <a:t>وَإِذَا جَاءَكَ الَّذِينَ يُؤْمِنُونَ بِآيَاتِنَا فَقُلْ سَلَامٌ عَلَيْكُمْۖ كَتَبَ رَبُّكُمْ عَلَىٰ نَفْسِهِ الرَّحْمَةَۖ أَنَّهُ مَنْ عَمِلَ مِنْكُمْ سُوءًا بِجَهَالَةٍ ثُمَّ تَابَ مِنْ بَعْدِهِ وَأَصْلَحَ فَأَنَّهُ غَفُورٌ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7E55A4-0C7D-23A5-DB49-4149162D63F4}"/>
              </a:ext>
            </a:extLst>
          </p:cNvPr>
          <p:cNvSpPr txBox="1"/>
          <p:nvPr/>
        </p:nvSpPr>
        <p:spPr>
          <a:xfrm>
            <a:off x="2060709" y="429294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those come to thee who believe in Our signs, Say: "Peace be on you: Your Lord hath inscribed for Himself (the rule of) mercy: verily, if any of you did evil in ignorance, and thereafter repented, and amend (his conduct), lo! He is Oft-forgiving, Most Merciful.</a:t>
            </a:r>
          </a:p>
        </p:txBody>
      </p:sp>
      <p:sp>
        <p:nvSpPr>
          <p:cNvPr id="7" name="TextBox 6">
            <a:extLst>
              <a:ext uri="{FF2B5EF4-FFF2-40B4-BE49-F238E27FC236}">
                <a16:creationId xmlns:a16="http://schemas.microsoft.com/office/drawing/2014/main" id="{51E45ECC-0FFA-2ED8-4FBF-E8A4B110A70F}"/>
              </a:ext>
            </a:extLst>
          </p:cNvPr>
          <p:cNvSpPr txBox="1"/>
          <p:nvPr/>
        </p:nvSpPr>
        <p:spPr>
          <a:xfrm>
            <a:off x="3285408" y="41124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06006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8CF6E-345E-0914-4368-0211269CF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BFF47-3340-F502-7E57-9A0A57B2A668}"/>
              </a:ext>
            </a:extLst>
          </p:cNvPr>
          <p:cNvSpPr>
            <a:spLocks noGrp="1"/>
          </p:cNvSpPr>
          <p:nvPr>
            <p:ph type="title"/>
          </p:nvPr>
        </p:nvSpPr>
        <p:spPr>
          <a:xfrm>
            <a:off x="1980389" y="1615509"/>
            <a:ext cx="8231214" cy="3450327"/>
          </a:xfrm>
        </p:spPr>
        <p:txBody>
          <a:bodyPr>
            <a:noAutofit/>
          </a:bodyPr>
          <a:lstStyle/>
          <a:p>
            <a:pPr>
              <a:lnSpc>
                <a:spcPct val="100000"/>
              </a:lnSpc>
            </a:pPr>
            <a:r>
              <a:rPr lang="ar-EG" sz="6000" b="0" dirty="0"/>
              <a:t>وَكَذَٰلِكَ نُفَصِّلُ الْآيَاتِ وَلِتَسْتَبِينَ سَبِيلُ الْمُجْرِمِينَ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BE57A8-9687-B1B5-B08C-FF57B28211E3}"/>
              </a:ext>
            </a:extLst>
          </p:cNvPr>
          <p:cNvSpPr txBox="1"/>
          <p:nvPr/>
        </p:nvSpPr>
        <p:spPr>
          <a:xfrm>
            <a:off x="2060708" y="418473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 We explain the signs in detail: that the way of the sinners may be shown up.</a:t>
            </a:r>
          </a:p>
        </p:txBody>
      </p:sp>
      <p:sp>
        <p:nvSpPr>
          <p:cNvPr id="7" name="TextBox 6">
            <a:extLst>
              <a:ext uri="{FF2B5EF4-FFF2-40B4-BE49-F238E27FC236}">
                <a16:creationId xmlns:a16="http://schemas.microsoft.com/office/drawing/2014/main" id="{7B84B305-B416-769D-601C-F1312AAB1520}"/>
              </a:ext>
            </a:extLst>
          </p:cNvPr>
          <p:cNvSpPr txBox="1"/>
          <p:nvPr/>
        </p:nvSpPr>
        <p:spPr>
          <a:xfrm>
            <a:off x="3720414" y="38769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9080109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7BFF4-6630-1EAE-F9C1-10B359D55A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27C6D1-FF48-FAA9-E078-993EF06A7E2A}"/>
              </a:ext>
            </a:extLst>
          </p:cNvPr>
          <p:cNvSpPr>
            <a:spLocks noGrp="1"/>
          </p:cNvSpPr>
          <p:nvPr>
            <p:ph type="title"/>
          </p:nvPr>
        </p:nvSpPr>
        <p:spPr>
          <a:xfrm>
            <a:off x="1980388" y="1349826"/>
            <a:ext cx="8231214" cy="3450327"/>
          </a:xfrm>
        </p:spPr>
        <p:txBody>
          <a:bodyPr>
            <a:noAutofit/>
          </a:bodyPr>
          <a:lstStyle/>
          <a:p>
            <a:pPr>
              <a:lnSpc>
                <a:spcPct val="100000"/>
              </a:lnSpc>
            </a:pPr>
            <a:r>
              <a:rPr lang="ar-EG" sz="5400" b="0" dirty="0"/>
              <a:t>قُلْ إِنِّي نُهِيتُ أَنْ أَعْبُدَ الَّذِينَ تَدْعُونَ </a:t>
            </a:r>
            <a:br>
              <a:rPr lang="ar-EG" sz="5400" b="0" dirty="0"/>
            </a:br>
            <a:r>
              <a:rPr lang="ar-EG" sz="5400" b="0" dirty="0"/>
              <a:t>مِنْ دُونِ اللَّهِۚ قُلْ لَا أَتَّبِعُ أَهْوَاءَكُمْۙ قَدْ ضَلَلْتُ إِذًا وَمَا أَنَا مِنَ الْمُهْتَدِينَ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D9FB13-4E4D-57EF-C29B-CF80CDF4DA88}"/>
              </a:ext>
            </a:extLst>
          </p:cNvPr>
          <p:cNvSpPr txBox="1"/>
          <p:nvPr/>
        </p:nvSpPr>
        <p:spPr>
          <a:xfrm>
            <a:off x="2060707" y="42557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am forbidden to worship those - others than Allah - whom ye call upon." Say: "I will not follow your wain desires: If I did, I would stray from the path, and be not of the company of those who receive guidance."</a:t>
            </a:r>
          </a:p>
        </p:txBody>
      </p:sp>
      <p:sp>
        <p:nvSpPr>
          <p:cNvPr id="7" name="TextBox 6">
            <a:extLst>
              <a:ext uri="{FF2B5EF4-FFF2-40B4-BE49-F238E27FC236}">
                <a16:creationId xmlns:a16="http://schemas.microsoft.com/office/drawing/2014/main" id="{2A43BA9A-1354-7D0C-0D83-2B6EB81CB4C7}"/>
              </a:ext>
            </a:extLst>
          </p:cNvPr>
          <p:cNvSpPr txBox="1"/>
          <p:nvPr/>
        </p:nvSpPr>
        <p:spPr>
          <a:xfrm>
            <a:off x="2397641" y="39479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315620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399B8-830C-B21B-EF0A-99DC4E9B06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E975DA-044E-B8A7-37CC-BAEE949531B9}"/>
              </a:ext>
            </a:extLst>
          </p:cNvPr>
          <p:cNvSpPr>
            <a:spLocks noGrp="1"/>
          </p:cNvSpPr>
          <p:nvPr>
            <p:ph type="title"/>
          </p:nvPr>
        </p:nvSpPr>
        <p:spPr>
          <a:xfrm>
            <a:off x="1980388" y="1349826"/>
            <a:ext cx="8231214" cy="3450327"/>
          </a:xfrm>
        </p:spPr>
        <p:txBody>
          <a:bodyPr>
            <a:noAutofit/>
          </a:bodyPr>
          <a:lstStyle/>
          <a:p>
            <a:pPr>
              <a:lnSpc>
                <a:spcPct val="100000"/>
              </a:lnSpc>
            </a:pPr>
            <a:r>
              <a:rPr lang="ar-EG" sz="5400" b="0" dirty="0"/>
              <a:t>قُلْ إِنِّي عَلَىٰ بَيِّنَةٍ مِنْ رَبِّي وَكَذَّبْتُمْ بِهِۚ مَا عِنْدِي مَا  تَسْتَعْجِلُونَ بِهِۚ إِنِ الْحُكْمُ إِلَّا لِلَّهِ ۖ يَقُصُّ الْحَقَّۖ وَهُوَ خَيْرُ الْفَاصِلِينَ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9496D0-0F10-E24A-0DAF-17CBA65FEA50}"/>
              </a:ext>
            </a:extLst>
          </p:cNvPr>
          <p:cNvSpPr txBox="1"/>
          <p:nvPr/>
        </p:nvSpPr>
        <p:spPr>
          <a:xfrm>
            <a:off x="2060707" y="42557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"For me, I (work) on a clear sign from my Lord, but ye reject Him. What ye would see hastened, is not in my power. The command rests with none but Allah: He declares the truth, and He is the best of judges."</a:t>
            </a:r>
          </a:p>
        </p:txBody>
      </p:sp>
      <p:sp>
        <p:nvSpPr>
          <p:cNvPr id="7" name="TextBox 6">
            <a:extLst>
              <a:ext uri="{FF2B5EF4-FFF2-40B4-BE49-F238E27FC236}">
                <a16:creationId xmlns:a16="http://schemas.microsoft.com/office/drawing/2014/main" id="{38739CF0-C6A7-5F07-F50D-330159D69C02}"/>
              </a:ext>
            </a:extLst>
          </p:cNvPr>
          <p:cNvSpPr txBox="1"/>
          <p:nvPr/>
        </p:nvSpPr>
        <p:spPr>
          <a:xfrm>
            <a:off x="1926702" y="39779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774021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F70C5-9F28-A9EB-551C-973524F4F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13C68-582F-6750-622A-89B9DE54EB45}"/>
              </a:ext>
            </a:extLst>
          </p:cNvPr>
          <p:cNvSpPr>
            <a:spLocks noGrp="1"/>
          </p:cNvSpPr>
          <p:nvPr>
            <p:ph type="title"/>
          </p:nvPr>
        </p:nvSpPr>
        <p:spPr>
          <a:xfrm>
            <a:off x="1980386" y="1385458"/>
            <a:ext cx="8231214" cy="3450327"/>
          </a:xfrm>
        </p:spPr>
        <p:txBody>
          <a:bodyPr>
            <a:noAutofit/>
          </a:bodyPr>
          <a:lstStyle/>
          <a:p>
            <a:pPr>
              <a:lnSpc>
                <a:spcPct val="100000"/>
              </a:lnSpc>
            </a:pPr>
            <a:r>
              <a:rPr lang="ar-EG" sz="6000" b="0" dirty="0"/>
              <a:t>قُلْ لَوْ أَنَّ عِنْدِي مَا تَسْتَعْجِلُونَ بِهِ لَقُضِيَ الْأَمْرُ بَيْنِي وَبَيْنَكُمْۗ وَاللَّهُ أَعْلَمُ بِالظَّالِمِينَ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18453B-CB56-9DA7-6DF3-F4851B454A23}"/>
              </a:ext>
            </a:extLst>
          </p:cNvPr>
          <p:cNvSpPr txBox="1"/>
          <p:nvPr/>
        </p:nvSpPr>
        <p:spPr>
          <a:xfrm>
            <a:off x="2060705" y="43804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"If what ye would see hastened were in my power, the matter would be settled at once between you and me.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those who do wrong."</a:t>
            </a:r>
          </a:p>
        </p:txBody>
      </p:sp>
      <p:sp>
        <p:nvSpPr>
          <p:cNvPr id="7" name="TextBox 6">
            <a:extLst>
              <a:ext uri="{FF2B5EF4-FFF2-40B4-BE49-F238E27FC236}">
                <a16:creationId xmlns:a16="http://schemas.microsoft.com/office/drawing/2014/main" id="{FAB06B66-8123-BC19-A1BA-5624A0B808AB}"/>
              </a:ext>
            </a:extLst>
          </p:cNvPr>
          <p:cNvSpPr txBox="1"/>
          <p:nvPr/>
        </p:nvSpPr>
        <p:spPr>
          <a:xfrm>
            <a:off x="4439082" y="41355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3072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60B9D-DCA4-3016-2661-C24B8FE53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7F16ED-E742-B0BB-640C-9E878DB3BAFE}"/>
              </a:ext>
            </a:extLst>
          </p:cNvPr>
          <p:cNvSpPr>
            <a:spLocks noGrp="1"/>
          </p:cNvSpPr>
          <p:nvPr>
            <p:ph type="title"/>
          </p:nvPr>
        </p:nvSpPr>
        <p:spPr>
          <a:xfrm>
            <a:off x="1980391" y="1281158"/>
            <a:ext cx="8231214" cy="3450327"/>
          </a:xfrm>
        </p:spPr>
        <p:txBody>
          <a:bodyPr>
            <a:noAutofit/>
          </a:bodyPr>
          <a:lstStyle/>
          <a:p>
            <a:pPr>
              <a:lnSpc>
                <a:spcPct val="100000"/>
              </a:lnSpc>
            </a:pPr>
            <a:r>
              <a:rPr lang="ar-EG" sz="5400" b="0" dirty="0"/>
              <a:t>فَكَفَّارَتُهُ إِطْعَامُ عَشَرَةِ مَسَاكِينَ</a:t>
            </a:r>
            <a:br>
              <a:rPr lang="ar-EG" sz="5400" b="0" dirty="0"/>
            </a:br>
            <a:r>
              <a:rPr lang="ar-EG" sz="5400" b="0" dirty="0"/>
              <a:t> مِنْ أَوْسَطِ مَا تُطْعِمُونَ أَهْلِيكُمْ</a:t>
            </a:r>
            <a:br>
              <a:rPr lang="ar-EG" sz="5400" b="0" dirty="0"/>
            </a:br>
            <a:r>
              <a:rPr lang="ar-EG" sz="5400" b="0" dirty="0"/>
              <a:t> أَوْ كِسْوَتُهُمْ أَوْ تَحْرِيرُ رَقَبَةٍۖ فَمَنْ</a:t>
            </a:r>
            <a:br>
              <a:rPr lang="ar-EG" sz="5400" b="0" dirty="0"/>
            </a:br>
            <a:r>
              <a:rPr lang="ar-EG" sz="5400" b="0" dirty="0"/>
              <a:t> لَمْ يَجِدْ فَصِيَامُ ثَلَاثَةِ أَيَّامٍۚ...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C1E51B-311B-0784-07E6-C04EE50C030E}"/>
              </a:ext>
            </a:extLst>
          </p:cNvPr>
          <p:cNvSpPr txBox="1"/>
          <p:nvPr/>
        </p:nvSpPr>
        <p:spPr>
          <a:xfrm>
            <a:off x="2060711" y="457893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expiation, feed ten indigent persons, on a scale of the average for the food of your families; or clothe them; or give a slave his freedom. If that is beyond your means, fast for three days.</a:t>
            </a:r>
          </a:p>
        </p:txBody>
      </p:sp>
    </p:spTree>
    <p:extLst>
      <p:ext uri="{BB962C8B-B14F-4D97-AF65-F5344CB8AC3E}">
        <p14:creationId xmlns:p14="http://schemas.microsoft.com/office/powerpoint/2010/main" val="88319951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BAAE1-BE34-A9A7-7BFE-1022F322BD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BB8C6-3822-3F06-B92E-72665262F734}"/>
              </a:ext>
            </a:extLst>
          </p:cNvPr>
          <p:cNvSpPr>
            <a:spLocks noGrp="1"/>
          </p:cNvSpPr>
          <p:nvPr>
            <p:ph type="title"/>
          </p:nvPr>
        </p:nvSpPr>
        <p:spPr>
          <a:xfrm>
            <a:off x="1980385" y="1154639"/>
            <a:ext cx="8231214" cy="3450327"/>
          </a:xfrm>
        </p:spPr>
        <p:txBody>
          <a:bodyPr>
            <a:noAutofit/>
          </a:bodyPr>
          <a:lstStyle/>
          <a:p>
            <a:pPr>
              <a:lnSpc>
                <a:spcPct val="100000"/>
              </a:lnSpc>
            </a:pPr>
            <a:r>
              <a:rPr lang="ar-EG" sz="4800" b="0" dirty="0"/>
              <a:t>وَعِنْدَهُ مَفَاتِحُ الْغَيْبِ لَا يَعْلَمُهَا إِلَّا هُوَۚ وَيَعْلَمُ مَا فِي الْبَرِّ وَالْبَحْرِۚ وَمَا تَسْقُطُ مِنْ وَرَقَةٍ إِلَّا يَعْلَمُهَا وَلَا حَبَّةٍ فِي ظُلُمَاتِ الْأَرْضِ وَلَا رَطْبٍ وَلَا يَابِسٍ إِلَّا فِي كِتَابٍ مُبِينٍ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46421E-0F02-E3E8-9E50-7525F038FD1A}"/>
              </a:ext>
            </a:extLst>
          </p:cNvPr>
          <p:cNvSpPr txBox="1"/>
          <p:nvPr/>
        </p:nvSpPr>
        <p:spPr>
          <a:xfrm>
            <a:off x="2060705" y="4380480"/>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With Him are the keys of the unseen, the treasures that none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He. He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whatever there is on the earth and in the sea. Not a leaf doth fall but with His knowledge: there is not a grain in the darkness (or depths) of the earth, nor anything fresh or dry (green or withered), but is (inscribed) in a record clear (to those who can read).</a:t>
            </a:r>
          </a:p>
        </p:txBody>
      </p:sp>
      <p:sp>
        <p:nvSpPr>
          <p:cNvPr id="7" name="TextBox 6">
            <a:extLst>
              <a:ext uri="{FF2B5EF4-FFF2-40B4-BE49-F238E27FC236}">
                <a16:creationId xmlns:a16="http://schemas.microsoft.com/office/drawing/2014/main" id="{8FA84292-674B-BEFF-519E-B633F08A3908}"/>
              </a:ext>
            </a:extLst>
          </p:cNvPr>
          <p:cNvSpPr txBox="1"/>
          <p:nvPr/>
        </p:nvSpPr>
        <p:spPr>
          <a:xfrm>
            <a:off x="2343952" y="41031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685486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AA6D3-020A-3EFB-511D-D28A421178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275A6-439A-65BC-B7DE-A2E89FD790B3}"/>
              </a:ext>
            </a:extLst>
          </p:cNvPr>
          <p:cNvSpPr>
            <a:spLocks noGrp="1"/>
          </p:cNvSpPr>
          <p:nvPr>
            <p:ph type="title"/>
          </p:nvPr>
        </p:nvSpPr>
        <p:spPr>
          <a:xfrm>
            <a:off x="1980385" y="1296680"/>
            <a:ext cx="8231214" cy="3450327"/>
          </a:xfrm>
        </p:spPr>
        <p:txBody>
          <a:bodyPr>
            <a:noAutofit/>
          </a:bodyPr>
          <a:lstStyle/>
          <a:p>
            <a:pPr>
              <a:lnSpc>
                <a:spcPct val="100000"/>
              </a:lnSpc>
            </a:pPr>
            <a:r>
              <a:rPr lang="ar-EG" sz="4800" b="0" dirty="0"/>
              <a:t>وَهُوَ الَّذِي يَتَوَفَّاكُمْ بِاللَّيْلِ وَيَعْلَمُ مَا جَرَحْتُمْ بِالنَّهَارِ ثُمَّ يَبْعَثُكُمْ فِيهِ لِيُقْضَىٰ أَجَلٌ مُسَمًّىۖ ثُمَّ إِلَيْهِ مَرْجِعُكُمْ ثُمَّ يُنَبِّئُكُمْ بِمَا كُنْتُمْ تَعْمَلُونَ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BE2F1E-BB64-3259-9A8F-FE796BAEEDB5}"/>
              </a:ext>
            </a:extLst>
          </p:cNvPr>
          <p:cNvSpPr txBox="1"/>
          <p:nvPr/>
        </p:nvSpPr>
        <p:spPr>
          <a:xfrm>
            <a:off x="2060704" y="41160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doth take your souls by night, and hath knowledge of all that ye have done by day: by day doth He raise you up again; that a term appointed be fulfilled; In the end unto Him will be your return; then will He show you the truth of all that ye did.</a:t>
            </a:r>
          </a:p>
        </p:txBody>
      </p:sp>
      <p:sp>
        <p:nvSpPr>
          <p:cNvPr id="7" name="TextBox 6">
            <a:extLst>
              <a:ext uri="{FF2B5EF4-FFF2-40B4-BE49-F238E27FC236}">
                <a16:creationId xmlns:a16="http://schemas.microsoft.com/office/drawing/2014/main" id="{F42B0DF2-190E-A77F-E084-7A1AB91F4C16}"/>
              </a:ext>
            </a:extLst>
          </p:cNvPr>
          <p:cNvSpPr txBox="1"/>
          <p:nvPr/>
        </p:nvSpPr>
        <p:spPr>
          <a:xfrm>
            <a:off x="1980385" y="38190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931865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B7528-AEE4-0F8C-1565-BDB31451A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806D81-0E09-D7C3-10C8-D21DE2F03DC6}"/>
              </a:ext>
            </a:extLst>
          </p:cNvPr>
          <p:cNvSpPr>
            <a:spLocks noGrp="1"/>
          </p:cNvSpPr>
          <p:nvPr>
            <p:ph type="title"/>
          </p:nvPr>
        </p:nvSpPr>
        <p:spPr>
          <a:xfrm>
            <a:off x="1980385" y="1367704"/>
            <a:ext cx="8231214" cy="3450327"/>
          </a:xfrm>
        </p:spPr>
        <p:txBody>
          <a:bodyPr>
            <a:noAutofit/>
          </a:bodyPr>
          <a:lstStyle/>
          <a:p>
            <a:pPr>
              <a:lnSpc>
                <a:spcPct val="100000"/>
              </a:lnSpc>
            </a:pPr>
            <a:r>
              <a:rPr lang="ar-EG" sz="5400" b="0" dirty="0"/>
              <a:t>وَهُوَ الْقَاهِرُ فَوْقَ عِبَادِهِۖ وَيُرْسِلُ عَلَيْكُمْ حَفَظَةً حَتَّىٰ إِذَا جَاءَ أَحَدَكُمُ الْمَوْتُ تَوَفَّتْهُ رُسُلُنَا وَهُمْ لَا يُفَرِّطُونَ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D5B092-21D5-39FA-AE1A-1F322326E348}"/>
              </a:ext>
            </a:extLst>
          </p:cNvPr>
          <p:cNvSpPr txBox="1"/>
          <p:nvPr/>
        </p:nvSpPr>
        <p:spPr>
          <a:xfrm>
            <a:off x="2060704" y="43332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is the irresistible, (watching) from above over His worshippers, and He sets guardians over you. At length, when death approaches one of you, Our angels take his soul, and they never fail in their duty.</a:t>
            </a:r>
          </a:p>
        </p:txBody>
      </p:sp>
      <p:sp>
        <p:nvSpPr>
          <p:cNvPr id="7" name="TextBox 6">
            <a:extLst>
              <a:ext uri="{FF2B5EF4-FFF2-40B4-BE49-F238E27FC236}">
                <a16:creationId xmlns:a16="http://schemas.microsoft.com/office/drawing/2014/main" id="{CA255B90-8F6E-F799-FD47-7DB3C7102AB2}"/>
              </a:ext>
            </a:extLst>
          </p:cNvPr>
          <p:cNvSpPr txBox="1"/>
          <p:nvPr/>
        </p:nvSpPr>
        <p:spPr>
          <a:xfrm>
            <a:off x="2628455" y="40301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726497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FDC66-C1CB-A277-746D-825C1E6EFF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D91C56-4836-0522-02B8-84590658ED0C}"/>
              </a:ext>
            </a:extLst>
          </p:cNvPr>
          <p:cNvSpPr>
            <a:spLocks noGrp="1"/>
          </p:cNvSpPr>
          <p:nvPr>
            <p:ph type="title"/>
          </p:nvPr>
        </p:nvSpPr>
        <p:spPr>
          <a:xfrm>
            <a:off x="1980384" y="1524552"/>
            <a:ext cx="8231214" cy="3450327"/>
          </a:xfrm>
        </p:spPr>
        <p:txBody>
          <a:bodyPr>
            <a:noAutofit/>
          </a:bodyPr>
          <a:lstStyle/>
          <a:p>
            <a:pPr>
              <a:lnSpc>
                <a:spcPct val="100000"/>
              </a:lnSpc>
            </a:pPr>
            <a:r>
              <a:rPr lang="ar-EG" sz="6000" b="0" dirty="0"/>
              <a:t>ثُمَّ رُدُّوا إِلَى اللَّهِ مَوْلَاهُمُ الْحَقِّ ۚ أَلَا لَهُ الْحُكْمُ وَهُوَ أَسْرَعُ الْحَاسِبِينَ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1C2F63-1114-1CF3-97F8-1A0763767C46}"/>
              </a:ext>
            </a:extLst>
          </p:cNvPr>
          <p:cNvSpPr txBox="1"/>
          <p:nvPr/>
        </p:nvSpPr>
        <p:spPr>
          <a:xfrm>
            <a:off x="2060703" y="414849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are men returned unto Allah, their protector, the (only) reality: Is not His the command? and He is the swiftest in taking account.</a:t>
            </a:r>
          </a:p>
        </p:txBody>
      </p:sp>
      <p:sp>
        <p:nvSpPr>
          <p:cNvPr id="7" name="TextBox 6">
            <a:extLst>
              <a:ext uri="{FF2B5EF4-FFF2-40B4-BE49-F238E27FC236}">
                <a16:creationId xmlns:a16="http://schemas.microsoft.com/office/drawing/2014/main" id="{0841FC27-917D-4A00-2F6C-F2D9DE6093CE}"/>
              </a:ext>
            </a:extLst>
          </p:cNvPr>
          <p:cNvSpPr txBox="1"/>
          <p:nvPr/>
        </p:nvSpPr>
        <p:spPr>
          <a:xfrm>
            <a:off x="2096215" y="38064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8952100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100CE-D31A-A0B8-3E80-F83E0945A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DA68FB-33BD-F101-26F6-E1B073D94921}"/>
              </a:ext>
            </a:extLst>
          </p:cNvPr>
          <p:cNvSpPr>
            <a:spLocks noGrp="1"/>
          </p:cNvSpPr>
          <p:nvPr>
            <p:ph type="title"/>
          </p:nvPr>
        </p:nvSpPr>
        <p:spPr>
          <a:xfrm>
            <a:off x="1980383" y="1329106"/>
            <a:ext cx="8231214" cy="3450327"/>
          </a:xfrm>
        </p:spPr>
        <p:txBody>
          <a:bodyPr>
            <a:noAutofit/>
          </a:bodyPr>
          <a:lstStyle/>
          <a:p>
            <a:pPr>
              <a:lnSpc>
                <a:spcPct val="100000"/>
              </a:lnSpc>
            </a:pPr>
            <a:r>
              <a:rPr lang="ar-EG" sz="5400" b="0" dirty="0"/>
              <a:t>قُلْ مَنْ يُنَجِّيكُمْ مِنْ ظُلُمَاتِ الْبَرِّ وَالْبَحْرِ تَدْعُونَهُ تَضَرُّعًا وَخُفْيَةً لَئِنْ أَنْجَانَا مِنْ هَٰذِهِ لَنَكُونَنَّ مِنَ الشَّاكِرِينَ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881B83-2BE6-2104-D171-BFF02E9BB5F8}"/>
              </a:ext>
            </a:extLst>
          </p:cNvPr>
          <p:cNvSpPr txBox="1"/>
          <p:nvPr/>
        </p:nvSpPr>
        <p:spPr>
          <a:xfrm>
            <a:off x="2060702" y="426701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 is it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delivereth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from the dark recesses of land and sea, when ye call upon Him in humility and silent terror: 'If He only delivers us from these (dangers), (we vow) we shall truly show our gratitude'?"</a:t>
            </a:r>
          </a:p>
        </p:txBody>
      </p:sp>
      <p:sp>
        <p:nvSpPr>
          <p:cNvPr id="7" name="TextBox 6">
            <a:extLst>
              <a:ext uri="{FF2B5EF4-FFF2-40B4-BE49-F238E27FC236}">
                <a16:creationId xmlns:a16="http://schemas.microsoft.com/office/drawing/2014/main" id="{2909807B-9282-90D6-11A5-92710EF9A292}"/>
              </a:ext>
            </a:extLst>
          </p:cNvPr>
          <p:cNvSpPr txBox="1"/>
          <p:nvPr/>
        </p:nvSpPr>
        <p:spPr>
          <a:xfrm>
            <a:off x="2930716" y="3959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7326054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82A12-D945-C4EB-95BC-3FAC31546D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D36221-7AF4-FF7E-A4F1-86B7BBEA7249}"/>
              </a:ext>
            </a:extLst>
          </p:cNvPr>
          <p:cNvSpPr>
            <a:spLocks noGrp="1"/>
          </p:cNvSpPr>
          <p:nvPr>
            <p:ph type="title"/>
          </p:nvPr>
        </p:nvSpPr>
        <p:spPr>
          <a:xfrm>
            <a:off x="1980382" y="1659446"/>
            <a:ext cx="8231214" cy="3450327"/>
          </a:xfrm>
        </p:spPr>
        <p:txBody>
          <a:bodyPr>
            <a:noAutofit/>
          </a:bodyPr>
          <a:lstStyle/>
          <a:p>
            <a:pPr>
              <a:lnSpc>
                <a:spcPct val="100000"/>
              </a:lnSpc>
            </a:pPr>
            <a:r>
              <a:rPr lang="ar-EG" sz="6000" b="0" dirty="0"/>
              <a:t>قُلِ اللَّهُ يُنَجِّيكُمْ مِنْهَا وَمِنْ كُلِّ كَرْبٍ ثُمَّ أَنْتُمْ تُشْرِكُونَ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01B883-6598-6E18-FFFA-2A74C11B39AB}"/>
              </a:ext>
            </a:extLst>
          </p:cNvPr>
          <p:cNvSpPr txBox="1"/>
          <p:nvPr/>
        </p:nvSpPr>
        <p:spPr>
          <a:xfrm>
            <a:off x="2060702" y="422262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"It is Allah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delivereth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from these and all (other) distresses: and yet ye worship false gods!"</a:t>
            </a:r>
          </a:p>
        </p:txBody>
      </p:sp>
      <p:sp>
        <p:nvSpPr>
          <p:cNvPr id="7" name="TextBox 6">
            <a:extLst>
              <a:ext uri="{FF2B5EF4-FFF2-40B4-BE49-F238E27FC236}">
                <a16:creationId xmlns:a16="http://schemas.microsoft.com/office/drawing/2014/main" id="{B1D449D4-940D-DA8D-4382-7CA852267E57}"/>
              </a:ext>
            </a:extLst>
          </p:cNvPr>
          <p:cNvSpPr txBox="1"/>
          <p:nvPr/>
        </p:nvSpPr>
        <p:spPr>
          <a:xfrm>
            <a:off x="3711951" y="39148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3311374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E2B24-4947-9D40-B9EF-3856D89AE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DDAAE-D3C2-24D3-D6E0-B4F228935B9F}"/>
              </a:ext>
            </a:extLst>
          </p:cNvPr>
          <p:cNvSpPr>
            <a:spLocks noGrp="1"/>
          </p:cNvSpPr>
          <p:nvPr>
            <p:ph type="title"/>
          </p:nvPr>
        </p:nvSpPr>
        <p:spPr>
          <a:xfrm>
            <a:off x="1980381" y="1218713"/>
            <a:ext cx="8231214" cy="3450327"/>
          </a:xfrm>
        </p:spPr>
        <p:txBody>
          <a:bodyPr>
            <a:noAutofit/>
          </a:bodyPr>
          <a:lstStyle/>
          <a:p>
            <a:pPr>
              <a:lnSpc>
                <a:spcPct val="100000"/>
              </a:lnSpc>
            </a:pPr>
            <a:r>
              <a:rPr lang="ar-EG" sz="4800" b="0" dirty="0"/>
              <a:t>قُلْ هُوَ الْقَادِرُ عَلَىٰ أَنْ يَبْعَثَ عَلَيْكُمْ عَذَابًا مِنْ فَوْقِكُمْ أَوْ مِنْ تَحْتِ أَرْجُلِكُمْ أَوْ يَلْبِسَكُمْ شِيَعًا وَيُذِيقَ بَعْضَكُمْ بَأْسَ بَعْضٍۗ انْظُرْ كَيْفَ نُصَرِّفُ الْآيَاتِ لَعَلَّهُمْ يَفْقَهُونَ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0DCD17-1175-1F39-847A-C83C94AED9AA}"/>
              </a:ext>
            </a:extLst>
          </p:cNvPr>
          <p:cNvSpPr txBox="1"/>
          <p:nvPr/>
        </p:nvSpPr>
        <p:spPr>
          <a:xfrm>
            <a:off x="2060701" y="437740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"He hath power to send calamities on you, from above and below, or to cover you with confusion in party strife, giving you a taste of mutual vengeance - each from the other." See how We explain the signs by various (symbols); that they may understand.</a:t>
            </a:r>
          </a:p>
        </p:txBody>
      </p:sp>
      <p:sp>
        <p:nvSpPr>
          <p:cNvPr id="7" name="TextBox 6">
            <a:extLst>
              <a:ext uri="{FF2B5EF4-FFF2-40B4-BE49-F238E27FC236}">
                <a16:creationId xmlns:a16="http://schemas.microsoft.com/office/drawing/2014/main" id="{D0F59C48-8622-6C8A-EBCE-A4C374E31D4A}"/>
              </a:ext>
            </a:extLst>
          </p:cNvPr>
          <p:cNvSpPr txBox="1"/>
          <p:nvPr/>
        </p:nvSpPr>
        <p:spPr>
          <a:xfrm>
            <a:off x="2895204" y="40696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361014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C3FF1-25B7-56A1-460A-7A0C1B0864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070DE1-2C20-3808-B370-BDE5C037DF86}"/>
              </a:ext>
            </a:extLst>
          </p:cNvPr>
          <p:cNvSpPr>
            <a:spLocks noGrp="1"/>
          </p:cNvSpPr>
          <p:nvPr>
            <p:ph type="title"/>
          </p:nvPr>
        </p:nvSpPr>
        <p:spPr>
          <a:xfrm>
            <a:off x="1980381" y="1623934"/>
            <a:ext cx="8231214" cy="3450327"/>
          </a:xfrm>
        </p:spPr>
        <p:txBody>
          <a:bodyPr>
            <a:noAutofit/>
          </a:bodyPr>
          <a:lstStyle/>
          <a:p>
            <a:pPr>
              <a:lnSpc>
                <a:spcPct val="100000"/>
              </a:lnSpc>
            </a:pPr>
            <a:r>
              <a:rPr lang="ar-EG" sz="6000" b="0" dirty="0"/>
              <a:t>وَكَذَّبَ بِهِ قَوْمُكَ وَهُوَ الْحَقُّۚ قُلْ لَسْتُ عَلَيْكُمْ بِوَكِيلٍ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7FC476-FE9F-6B30-8266-509887A7F648}"/>
              </a:ext>
            </a:extLst>
          </p:cNvPr>
          <p:cNvSpPr txBox="1"/>
          <p:nvPr/>
        </p:nvSpPr>
        <p:spPr>
          <a:xfrm>
            <a:off x="2060701" y="429750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thy people reject this, though it is the truth. Say: "Not mine is the responsibility for arranging your affairs;</a:t>
            </a:r>
          </a:p>
        </p:txBody>
      </p:sp>
      <p:sp>
        <p:nvSpPr>
          <p:cNvPr id="7" name="TextBox 6">
            <a:extLst>
              <a:ext uri="{FF2B5EF4-FFF2-40B4-BE49-F238E27FC236}">
                <a16:creationId xmlns:a16="http://schemas.microsoft.com/office/drawing/2014/main" id="{719B5659-B783-5B69-E91B-7F251D11B189}"/>
              </a:ext>
            </a:extLst>
          </p:cNvPr>
          <p:cNvSpPr txBox="1"/>
          <p:nvPr/>
        </p:nvSpPr>
        <p:spPr>
          <a:xfrm>
            <a:off x="3445619" y="3890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6801962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40390-1F1F-E65D-58B5-F5D56E410D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AE421A-6F49-7EE4-6149-5DCFF692C9D2}"/>
              </a:ext>
            </a:extLst>
          </p:cNvPr>
          <p:cNvSpPr>
            <a:spLocks noGrp="1"/>
          </p:cNvSpPr>
          <p:nvPr>
            <p:ph type="title"/>
          </p:nvPr>
        </p:nvSpPr>
        <p:spPr>
          <a:xfrm>
            <a:off x="1980393" y="1703836"/>
            <a:ext cx="8231214" cy="3450327"/>
          </a:xfrm>
        </p:spPr>
        <p:txBody>
          <a:bodyPr>
            <a:noAutofit/>
          </a:bodyPr>
          <a:lstStyle/>
          <a:p>
            <a:pPr>
              <a:lnSpc>
                <a:spcPct val="100000"/>
              </a:lnSpc>
            </a:pPr>
            <a:r>
              <a:rPr lang="ar-EG" sz="6000" b="0" dirty="0"/>
              <a:t>لِكُلِّ نَبَإٍ مُسْتَقَرٌّۚ وَسَوْفَ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C67162-6B40-013D-C8D6-4AAA8E7504CB}"/>
              </a:ext>
            </a:extLst>
          </p:cNvPr>
          <p:cNvSpPr txBox="1"/>
          <p:nvPr/>
        </p:nvSpPr>
        <p:spPr>
          <a:xfrm>
            <a:off x="2060712" y="3890072"/>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every message is a limit of time, and soon shall ye know it."</a:t>
            </a:r>
          </a:p>
        </p:txBody>
      </p:sp>
      <p:sp>
        <p:nvSpPr>
          <p:cNvPr id="7" name="TextBox 6">
            <a:extLst>
              <a:ext uri="{FF2B5EF4-FFF2-40B4-BE49-F238E27FC236}">
                <a16:creationId xmlns:a16="http://schemas.microsoft.com/office/drawing/2014/main" id="{456C46E5-FEF3-0214-F2BF-FAB2F98E2BC9}"/>
              </a:ext>
            </a:extLst>
          </p:cNvPr>
          <p:cNvSpPr txBox="1"/>
          <p:nvPr/>
        </p:nvSpPr>
        <p:spPr>
          <a:xfrm>
            <a:off x="2060712" y="35822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9682764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3B00D-54B3-3752-C9C5-8AC5908306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755C3D-2928-3838-A475-30BC5B7C995C}"/>
              </a:ext>
            </a:extLst>
          </p:cNvPr>
          <p:cNvSpPr>
            <a:spLocks noGrp="1"/>
          </p:cNvSpPr>
          <p:nvPr>
            <p:ph type="title"/>
          </p:nvPr>
        </p:nvSpPr>
        <p:spPr>
          <a:xfrm>
            <a:off x="1980392" y="1544605"/>
            <a:ext cx="8231214" cy="3450327"/>
          </a:xfrm>
        </p:spPr>
        <p:txBody>
          <a:bodyPr>
            <a:noAutofit/>
          </a:bodyPr>
          <a:lstStyle/>
          <a:p>
            <a:pPr>
              <a:lnSpc>
                <a:spcPct val="100000"/>
              </a:lnSpc>
            </a:pPr>
            <a:r>
              <a:rPr lang="ar-EG" sz="6000" b="0" dirty="0"/>
              <a:t>وَمَا عَلَى الَّذِينَ يَتَّقُونَ مِنْ حِسَابِهِمْ مِنْ شَيْءٍ وَلَٰكِنْ ذِكْرَىٰ لَعَلَّهُمْ يَتَّقُونَ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3C6D81-1154-FBD0-AD34-D3CC4C7E7858}"/>
              </a:ext>
            </a:extLst>
          </p:cNvPr>
          <p:cNvSpPr txBox="1"/>
          <p:nvPr/>
        </p:nvSpPr>
        <p:spPr>
          <a:xfrm>
            <a:off x="2060711" y="41314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their account no responsibility falls on the righteous, but (their duty) is to remind them, that they may (learn to) fear Allah.</a:t>
            </a:r>
          </a:p>
        </p:txBody>
      </p:sp>
      <p:sp>
        <p:nvSpPr>
          <p:cNvPr id="7" name="TextBox 6">
            <a:extLst>
              <a:ext uri="{FF2B5EF4-FFF2-40B4-BE49-F238E27FC236}">
                <a16:creationId xmlns:a16="http://schemas.microsoft.com/office/drawing/2014/main" id="{6DF175E2-8615-F52D-453B-4C9992E9E8CD}"/>
              </a:ext>
            </a:extLst>
          </p:cNvPr>
          <p:cNvSpPr txBox="1"/>
          <p:nvPr/>
        </p:nvSpPr>
        <p:spPr>
          <a:xfrm>
            <a:off x="1620466" y="3823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3630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75911-B460-2D67-F452-8ED13E074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3AB872-CC76-B2E8-A2E3-48B83F8A4C58}"/>
              </a:ext>
            </a:extLst>
          </p:cNvPr>
          <p:cNvSpPr>
            <a:spLocks noGrp="1"/>
          </p:cNvSpPr>
          <p:nvPr>
            <p:ph type="title"/>
          </p:nvPr>
        </p:nvSpPr>
        <p:spPr>
          <a:xfrm>
            <a:off x="1980390" y="1254524"/>
            <a:ext cx="8231214" cy="3450327"/>
          </a:xfrm>
        </p:spPr>
        <p:txBody>
          <a:bodyPr>
            <a:noAutofit/>
          </a:bodyPr>
          <a:lstStyle/>
          <a:p>
            <a:pPr>
              <a:lnSpc>
                <a:spcPct val="100000"/>
              </a:lnSpc>
            </a:pPr>
            <a:r>
              <a:rPr lang="ar-EG" sz="6000" b="0" dirty="0"/>
              <a:t> ذَٰلِكَ كَفَّارَةُ أَيْمَانِكُمْ إِذَا حَلَفْتُمْۚ وَاحْفَظُوا أَيْمَانَكُمْۚ كَذَٰلِكَ يُبَيِّنُ اللَّهُ لَكُمْ آيَاتِهِ لَعَلَّكُمْ تَشْكُرُونَ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4B0079-2A58-1192-B0AB-2C30CD7A2F12}"/>
              </a:ext>
            </a:extLst>
          </p:cNvPr>
          <p:cNvSpPr txBox="1"/>
          <p:nvPr/>
        </p:nvSpPr>
        <p:spPr>
          <a:xfrm>
            <a:off x="2060709" y="42789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is the expiation for the oaths ye have sworn. But keep to your oaths. Thus doth Allah make clear to you His signs, that ye may be grateful.</a:t>
            </a:r>
          </a:p>
        </p:txBody>
      </p:sp>
      <p:sp>
        <p:nvSpPr>
          <p:cNvPr id="7" name="TextBox 6">
            <a:extLst>
              <a:ext uri="{FF2B5EF4-FFF2-40B4-BE49-F238E27FC236}">
                <a16:creationId xmlns:a16="http://schemas.microsoft.com/office/drawing/2014/main" id="{CBADE021-77E3-EA8A-80E8-193961B4B7BF}"/>
              </a:ext>
            </a:extLst>
          </p:cNvPr>
          <p:cNvSpPr txBox="1"/>
          <p:nvPr/>
        </p:nvSpPr>
        <p:spPr>
          <a:xfrm>
            <a:off x="3303163" y="4006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004774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F3A51-67A4-A37A-0E34-B091BECEA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3030D-5A47-8490-A3D5-E44F96C085F3}"/>
              </a:ext>
            </a:extLst>
          </p:cNvPr>
          <p:cNvSpPr>
            <a:spLocks noGrp="1"/>
          </p:cNvSpPr>
          <p:nvPr>
            <p:ph type="title"/>
          </p:nvPr>
        </p:nvSpPr>
        <p:spPr>
          <a:xfrm>
            <a:off x="1980390" y="1247056"/>
            <a:ext cx="8231214" cy="3450327"/>
          </a:xfrm>
        </p:spPr>
        <p:txBody>
          <a:bodyPr>
            <a:noAutofit/>
          </a:bodyPr>
          <a:lstStyle/>
          <a:p>
            <a:pPr>
              <a:lnSpc>
                <a:spcPct val="100000"/>
              </a:lnSpc>
            </a:pPr>
            <a:r>
              <a:rPr lang="ar-EG" sz="4800" b="0" dirty="0"/>
              <a:t>وَذَرِ الَّذِينَ اتَّخَذُوا دِينَهُمْ لَعِبًا وَلَهْوًا وَغَرَّتْهُمُ الْحَيَاةُ الدُّنْيَاۚ وَذَكِّرْ بِهِ أَنْ تُبْسَلَ نَفْسٌ بِمَا كَسَبَتْ لَيْسَ لَهَا مِنْ دُونِ اللَّهِ وَلِيٌّ وَلَا شَفِيعٌ وَإِنْ تَعْدِلْ كُلَّ عَدْلٍ لَا يُؤْخَذْ مِنْهَاۗ...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2F4C2A-D6CA-AF15-8D98-6A5A690F9E43}"/>
              </a:ext>
            </a:extLst>
          </p:cNvPr>
          <p:cNvSpPr txBox="1"/>
          <p:nvPr/>
        </p:nvSpPr>
        <p:spPr>
          <a:xfrm>
            <a:off x="2060710" y="438886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Leave alone those who take their religion to be mere play and amusement, and are deceived by the life of this world. But proclaim (to them) this (truth): that every soul delivers itself to ruin by its own acts: it will find for itself no protector or intercessor except Allah: if it offered every ransom, (or reparation), none will be accepted:</a:t>
            </a:r>
          </a:p>
        </p:txBody>
      </p:sp>
    </p:spTree>
    <p:extLst>
      <p:ext uri="{BB962C8B-B14F-4D97-AF65-F5344CB8AC3E}">
        <p14:creationId xmlns:p14="http://schemas.microsoft.com/office/powerpoint/2010/main" val="104963660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B8694-7F7C-6BAA-6FD1-18EB4A8B7E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8F32B-E33A-65BC-8631-E2ADE4BD4FC9}"/>
              </a:ext>
            </a:extLst>
          </p:cNvPr>
          <p:cNvSpPr>
            <a:spLocks noGrp="1"/>
          </p:cNvSpPr>
          <p:nvPr>
            <p:ph type="title"/>
          </p:nvPr>
        </p:nvSpPr>
        <p:spPr>
          <a:xfrm>
            <a:off x="1980390" y="1389101"/>
            <a:ext cx="8231214" cy="3450327"/>
          </a:xfrm>
        </p:spPr>
        <p:txBody>
          <a:bodyPr>
            <a:noAutofit/>
          </a:bodyPr>
          <a:lstStyle/>
          <a:p>
            <a:pPr>
              <a:lnSpc>
                <a:spcPct val="100000"/>
              </a:lnSpc>
            </a:pPr>
            <a:r>
              <a:rPr lang="ar-EG" sz="6000" b="0" dirty="0"/>
              <a:t>أُولَٰئِكَ الَّذِينَ أُبْسِلُوا بِمَا كَسَبُواۖ لَهُمْ شَرَابٌ مِنْ حَمِيمٍ وَعَذَابٌ أَلِيمٌ بِمَا كَانُوا يَكْفُرُونَ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EF5FCE-E055-37D5-852A-0CC6E00F2699}"/>
              </a:ext>
            </a:extLst>
          </p:cNvPr>
          <p:cNvSpPr txBox="1"/>
          <p:nvPr/>
        </p:nvSpPr>
        <p:spPr>
          <a:xfrm>
            <a:off x="2060709" y="44738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is (the end of) those who deliver themselves to ruin by their own acts: they will have for drink (only) boiling water, and for punishment, one most grievous: for they persisted in rejecting Allah.</a:t>
            </a:r>
          </a:p>
        </p:txBody>
      </p:sp>
      <p:sp>
        <p:nvSpPr>
          <p:cNvPr id="7" name="TextBox 6">
            <a:extLst>
              <a:ext uri="{FF2B5EF4-FFF2-40B4-BE49-F238E27FC236}">
                <a16:creationId xmlns:a16="http://schemas.microsoft.com/office/drawing/2014/main" id="{30F8F5C5-1E40-163B-B1EA-3348B91E68D0}"/>
              </a:ext>
            </a:extLst>
          </p:cNvPr>
          <p:cNvSpPr txBox="1"/>
          <p:nvPr/>
        </p:nvSpPr>
        <p:spPr>
          <a:xfrm>
            <a:off x="3990804" y="41698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123499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59A28-CF9E-3898-13B8-98C32FA993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B2B5A3-60A5-E70F-302B-09E42B6C4DEE}"/>
              </a:ext>
            </a:extLst>
          </p:cNvPr>
          <p:cNvSpPr>
            <a:spLocks noGrp="1"/>
          </p:cNvSpPr>
          <p:nvPr>
            <p:ph type="title"/>
          </p:nvPr>
        </p:nvSpPr>
        <p:spPr>
          <a:xfrm>
            <a:off x="1980389" y="1176037"/>
            <a:ext cx="8231214" cy="3450327"/>
          </a:xfrm>
        </p:spPr>
        <p:txBody>
          <a:bodyPr>
            <a:noAutofit/>
          </a:bodyPr>
          <a:lstStyle/>
          <a:p>
            <a:pPr>
              <a:lnSpc>
                <a:spcPct val="100000"/>
              </a:lnSpc>
            </a:pPr>
            <a:r>
              <a:rPr lang="ar-EG" sz="4700" b="0" dirty="0"/>
              <a:t>قُلْ أَنَدْعُو مِنْ دُونِ اللَّهِ مَا لَا يَنْفَعُنَا وَلَا يَضُرُّنَا وَنُرَدُّ عَلَىٰ أَعْقَابِنَا بَعْدَ إِذْ هَدَانَا اللَّهُ كَالَّذِي اسْتَهْوَتْهُ الشَّيَاطِينُ فِي الْأَرْضِ حَيْرَانَ لَهُ أَصْحَابٌ يَدْعُونَهُ إِلَى الْهُدَى ائْتِنَاۗ...</a:t>
            </a:r>
            <a:endParaRPr lang="ar-EG" sz="4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B893E8-9F79-E9B1-E9D8-8640370C20B9}"/>
              </a:ext>
            </a:extLst>
          </p:cNvPr>
          <p:cNvSpPr txBox="1"/>
          <p:nvPr/>
        </p:nvSpPr>
        <p:spPr>
          <a:xfrm>
            <a:off x="2060708" y="4323753"/>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we indeed call on others besides Allah,- things that can do us neither good nor harm,- and turn on our heels after receiving guidance from Allah? - like one whom the evil ones have made into a fool, wandering bewildered through the earth, his friends calling, come to us', (vainly) guiding him to the path."</a:t>
            </a:r>
          </a:p>
        </p:txBody>
      </p:sp>
    </p:spTree>
    <p:extLst>
      <p:ext uri="{BB962C8B-B14F-4D97-AF65-F5344CB8AC3E}">
        <p14:creationId xmlns:p14="http://schemas.microsoft.com/office/powerpoint/2010/main" val="172471994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5878D-266B-5476-852D-FEF4FD754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6209A4-6959-1EAF-B422-6C586279D2B3}"/>
              </a:ext>
            </a:extLst>
          </p:cNvPr>
          <p:cNvSpPr>
            <a:spLocks noGrp="1"/>
          </p:cNvSpPr>
          <p:nvPr>
            <p:ph type="title"/>
          </p:nvPr>
        </p:nvSpPr>
        <p:spPr>
          <a:xfrm>
            <a:off x="1980389" y="1460122"/>
            <a:ext cx="8231214" cy="3450327"/>
          </a:xfrm>
        </p:spPr>
        <p:txBody>
          <a:bodyPr>
            <a:noAutofit/>
          </a:bodyPr>
          <a:lstStyle/>
          <a:p>
            <a:pPr>
              <a:lnSpc>
                <a:spcPct val="100000"/>
              </a:lnSpc>
            </a:pPr>
            <a:r>
              <a:rPr lang="ar-EG" sz="6000" b="0" dirty="0"/>
              <a:t>قُلْ إِنَّ هُدَى اللَّهِ هُوَ الْهُدَىٰۖ وَأُمِرْنَا لِنُسْلِمَ لِرَبِّ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FF2736-57A7-5632-0E39-07AA7139B5B7}"/>
              </a:ext>
            </a:extLst>
          </p:cNvPr>
          <p:cNvSpPr txBox="1"/>
          <p:nvPr/>
        </p:nvSpPr>
        <p:spPr>
          <a:xfrm>
            <a:off x="2060708" y="41024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"Allah's guidance is the (only) guidance, and we have been directed to submit ourselves to the Lord of the worlds;-</a:t>
            </a:r>
          </a:p>
        </p:txBody>
      </p:sp>
      <p:sp>
        <p:nvSpPr>
          <p:cNvPr id="7" name="TextBox 6">
            <a:extLst>
              <a:ext uri="{FF2B5EF4-FFF2-40B4-BE49-F238E27FC236}">
                <a16:creationId xmlns:a16="http://schemas.microsoft.com/office/drawing/2014/main" id="{4E3FBB4D-51D1-CF78-A017-19CE5837C9BA}"/>
              </a:ext>
            </a:extLst>
          </p:cNvPr>
          <p:cNvSpPr txBox="1"/>
          <p:nvPr/>
        </p:nvSpPr>
        <p:spPr>
          <a:xfrm>
            <a:off x="3333857" y="37680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4427091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4CB47-09CB-F123-0BDE-782E8E77A9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F2BC7-EA9A-B78A-9F9B-0AC7F1F025FD}"/>
              </a:ext>
            </a:extLst>
          </p:cNvPr>
          <p:cNvSpPr>
            <a:spLocks noGrp="1"/>
          </p:cNvSpPr>
          <p:nvPr>
            <p:ph type="title"/>
          </p:nvPr>
        </p:nvSpPr>
        <p:spPr>
          <a:xfrm>
            <a:off x="1980389" y="1513390"/>
            <a:ext cx="8231214" cy="3450327"/>
          </a:xfrm>
        </p:spPr>
        <p:txBody>
          <a:bodyPr>
            <a:noAutofit/>
          </a:bodyPr>
          <a:lstStyle/>
          <a:p>
            <a:pPr>
              <a:lnSpc>
                <a:spcPct val="100000"/>
              </a:lnSpc>
            </a:pPr>
            <a:r>
              <a:rPr lang="ar-EG" sz="6000" b="0" dirty="0"/>
              <a:t>وَأَنْ أَقِيمُوا الصَّلَاةَ وَاتَّقُوهُۚ وَهُوَ الَّذِي إِلَيْهِ تُحْشَرُونَ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D6E210-1A55-AA86-8324-60AD5D00D7E3}"/>
              </a:ext>
            </a:extLst>
          </p:cNvPr>
          <p:cNvSpPr txBox="1"/>
          <p:nvPr/>
        </p:nvSpPr>
        <p:spPr>
          <a:xfrm>
            <a:off x="2060708" y="415574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establish regular prayers and to fear Allah: for it is to Him that we shall be gathered together."</a:t>
            </a:r>
          </a:p>
        </p:txBody>
      </p:sp>
      <p:sp>
        <p:nvSpPr>
          <p:cNvPr id="7" name="TextBox 6">
            <a:extLst>
              <a:ext uri="{FF2B5EF4-FFF2-40B4-BE49-F238E27FC236}">
                <a16:creationId xmlns:a16="http://schemas.microsoft.com/office/drawing/2014/main" id="{19D817C7-C619-3EA8-8C51-5DFFD904912D}"/>
              </a:ext>
            </a:extLst>
          </p:cNvPr>
          <p:cNvSpPr txBox="1"/>
          <p:nvPr/>
        </p:nvSpPr>
        <p:spPr>
          <a:xfrm>
            <a:off x="3404878" y="3847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435782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B0BEC-1748-3A6E-1A76-CB4C59FC5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C06B9-B97F-D3C1-0FF5-34BCAC8DABBD}"/>
              </a:ext>
            </a:extLst>
          </p:cNvPr>
          <p:cNvSpPr>
            <a:spLocks noGrp="1"/>
          </p:cNvSpPr>
          <p:nvPr>
            <p:ph type="title"/>
          </p:nvPr>
        </p:nvSpPr>
        <p:spPr>
          <a:xfrm>
            <a:off x="1980388" y="1272271"/>
            <a:ext cx="8231214" cy="3450327"/>
          </a:xfrm>
        </p:spPr>
        <p:txBody>
          <a:bodyPr>
            <a:noAutofit/>
          </a:bodyPr>
          <a:lstStyle/>
          <a:p>
            <a:pPr>
              <a:lnSpc>
                <a:spcPct val="100000"/>
              </a:lnSpc>
            </a:pPr>
            <a:r>
              <a:rPr lang="ar-EG" sz="4800" b="0" dirty="0"/>
              <a:t>وَهُوَ الَّذِي خَلَقَ السَّمَاوَاتِ وَالْأَرْضَ بِالْحَقِّ ۖ وَيَوْمَ يَقُولُ كُنْ فَيَكُونُۚ قَوْلُهُ الْحَقُّۚ وَلَهُ الْمُلْكُ يَوْمَ يُنْفَخُ فِي الصُّورِۚ عَالِمُ الْغَيْبِ وَالشَّهَادَةِۚ وَهُوَ الْحَكِيمُ الْخَبِيرُ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4519B1-5E78-2FE2-25D6-CEBAF1F21FC8}"/>
              </a:ext>
            </a:extLst>
          </p:cNvPr>
          <p:cNvSpPr txBox="1"/>
          <p:nvPr/>
        </p:nvSpPr>
        <p:spPr>
          <a:xfrm>
            <a:off x="2060707" y="438656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created the heavens and the earth in true (proportions): the day He saith, "Be," behold! it is. His word is the truth. His will be the dominion the day the trumpet will be blown.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unseen as well as that which is open. For He is the Wise, well acquainted (with all things).</a:t>
            </a:r>
          </a:p>
        </p:txBody>
      </p:sp>
      <p:sp>
        <p:nvSpPr>
          <p:cNvPr id="7" name="TextBox 6">
            <a:extLst>
              <a:ext uri="{FF2B5EF4-FFF2-40B4-BE49-F238E27FC236}">
                <a16:creationId xmlns:a16="http://schemas.microsoft.com/office/drawing/2014/main" id="{DA176AFC-A1C1-B305-FE00-9521AC390F9D}"/>
              </a:ext>
            </a:extLst>
          </p:cNvPr>
          <p:cNvSpPr txBox="1"/>
          <p:nvPr/>
        </p:nvSpPr>
        <p:spPr>
          <a:xfrm>
            <a:off x="3831006" y="41320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418137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16A85-A878-BD65-CDDC-4D5C91DED0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61246D-5E1E-CB22-3509-D8A50BC92358}"/>
              </a:ext>
            </a:extLst>
          </p:cNvPr>
          <p:cNvSpPr>
            <a:spLocks noGrp="1"/>
          </p:cNvSpPr>
          <p:nvPr>
            <p:ph type="title"/>
          </p:nvPr>
        </p:nvSpPr>
        <p:spPr>
          <a:xfrm>
            <a:off x="1980387" y="1440948"/>
            <a:ext cx="8231214" cy="3450327"/>
          </a:xfrm>
        </p:spPr>
        <p:txBody>
          <a:bodyPr>
            <a:noAutofit/>
          </a:bodyPr>
          <a:lstStyle/>
          <a:p>
            <a:pPr>
              <a:lnSpc>
                <a:spcPct val="100000"/>
              </a:lnSpc>
            </a:pPr>
            <a:r>
              <a:rPr lang="ar-EG" sz="5400" b="0" dirty="0"/>
              <a:t>وَإِذْ قَالَ إِبْرَاهِيمُ لِأَبِيهِ آزَرَ أَتَتَّخِذُ أَصْنَامًا آلِهَةً ۖ إِنِّي أَرَاكَ وَقَوْمَكَ فِي ضَلَالٍ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7FF52F-BDDB-D0EF-547B-4B851F9AFDD6}"/>
              </a:ext>
            </a:extLst>
          </p:cNvPr>
          <p:cNvSpPr txBox="1"/>
          <p:nvPr/>
        </p:nvSpPr>
        <p:spPr>
          <a:xfrm>
            <a:off x="2060707" y="44220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Lo! Abraham said to his father Azar: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Takest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idols for gods? For I see thee and thy people in manifest error."</a:t>
            </a:r>
          </a:p>
        </p:txBody>
      </p:sp>
      <p:sp>
        <p:nvSpPr>
          <p:cNvPr id="7" name="TextBox 6">
            <a:extLst>
              <a:ext uri="{FF2B5EF4-FFF2-40B4-BE49-F238E27FC236}">
                <a16:creationId xmlns:a16="http://schemas.microsoft.com/office/drawing/2014/main" id="{831F13E2-16F7-4136-9568-46ED5254FD51}"/>
              </a:ext>
            </a:extLst>
          </p:cNvPr>
          <p:cNvSpPr txBox="1"/>
          <p:nvPr/>
        </p:nvSpPr>
        <p:spPr>
          <a:xfrm>
            <a:off x="4301523" y="4114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932082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EA08C-A47C-BA5A-C89B-2DD90D230B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D947A-BEA2-E0A6-2FD5-0CBDD4B45C41}"/>
              </a:ext>
            </a:extLst>
          </p:cNvPr>
          <p:cNvSpPr>
            <a:spLocks noGrp="1"/>
          </p:cNvSpPr>
          <p:nvPr>
            <p:ph type="title"/>
          </p:nvPr>
        </p:nvSpPr>
        <p:spPr>
          <a:xfrm>
            <a:off x="1980387" y="1613348"/>
            <a:ext cx="8231214" cy="3450327"/>
          </a:xfrm>
        </p:spPr>
        <p:txBody>
          <a:bodyPr>
            <a:noAutofit/>
          </a:bodyPr>
          <a:lstStyle/>
          <a:p>
            <a:pPr>
              <a:lnSpc>
                <a:spcPct val="100000"/>
              </a:lnSpc>
            </a:pPr>
            <a:r>
              <a:rPr lang="ar-EG" sz="5400" b="0" dirty="0"/>
              <a:t>وَكَذَٰلِكَ نُرِي إِبْرَاهِيمَ مَلَكُوتَ السَّمَاوَاتِ وَالْأَرْضِ وَلِيَكُونَ مِنَ الْمُوقِنِينَ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7AC007-09F6-AB9C-6408-F5CF2483760F}"/>
              </a:ext>
            </a:extLst>
          </p:cNvPr>
          <p:cNvSpPr txBox="1"/>
          <p:nvPr/>
        </p:nvSpPr>
        <p:spPr>
          <a:xfrm>
            <a:off x="2060706" y="407684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also did We show Abraham the power and the laws of the heavens and the earth, that he might (with understanding) have certitude.</a:t>
            </a:r>
          </a:p>
        </p:txBody>
      </p:sp>
      <p:sp>
        <p:nvSpPr>
          <p:cNvPr id="7" name="TextBox 6">
            <a:extLst>
              <a:ext uri="{FF2B5EF4-FFF2-40B4-BE49-F238E27FC236}">
                <a16:creationId xmlns:a16="http://schemas.microsoft.com/office/drawing/2014/main" id="{012597BB-C058-2F84-404C-31F9CCB78742}"/>
              </a:ext>
            </a:extLst>
          </p:cNvPr>
          <p:cNvSpPr txBox="1"/>
          <p:nvPr/>
        </p:nvSpPr>
        <p:spPr>
          <a:xfrm>
            <a:off x="2410579" y="3824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9716972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2DF29-093D-159D-BE2D-CCD06C1DC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9D73C7-A6C8-F8FF-0D03-2E9B34775375}"/>
              </a:ext>
            </a:extLst>
          </p:cNvPr>
          <p:cNvSpPr>
            <a:spLocks noGrp="1"/>
          </p:cNvSpPr>
          <p:nvPr>
            <p:ph type="title"/>
          </p:nvPr>
        </p:nvSpPr>
        <p:spPr>
          <a:xfrm>
            <a:off x="1980387" y="1613348"/>
            <a:ext cx="8231214" cy="3450327"/>
          </a:xfrm>
        </p:spPr>
        <p:txBody>
          <a:bodyPr>
            <a:noAutofit/>
          </a:bodyPr>
          <a:lstStyle/>
          <a:p>
            <a:pPr>
              <a:lnSpc>
                <a:spcPct val="100000"/>
              </a:lnSpc>
            </a:pPr>
            <a:r>
              <a:rPr lang="ar-EG" sz="5400" b="0" dirty="0"/>
              <a:t>فَلَمَّا جَنَّ عَلَيْهِ اللَّيْلُ رَأَىٰ كَوْكَبًاۖ قَالَ هَٰذَا رَبِّيۖ فَلَمَّا أَفَلَ قَالَ لَا أُحِبُّ الْآفِلِينَ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498B21-4C4C-9635-C179-F19B15919886}"/>
              </a:ext>
            </a:extLst>
          </p:cNvPr>
          <p:cNvSpPr txBox="1"/>
          <p:nvPr/>
        </p:nvSpPr>
        <p:spPr>
          <a:xfrm>
            <a:off x="2060706" y="41321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 night covered him over, He saw a star: He said: "This is my Lord." But when it set, He said: "I love not those that set."</a:t>
            </a:r>
          </a:p>
        </p:txBody>
      </p:sp>
      <p:sp>
        <p:nvSpPr>
          <p:cNvPr id="7" name="TextBox 6">
            <a:extLst>
              <a:ext uri="{FF2B5EF4-FFF2-40B4-BE49-F238E27FC236}">
                <a16:creationId xmlns:a16="http://schemas.microsoft.com/office/drawing/2014/main" id="{74494C8C-BB51-E598-AC8C-030D8E1915A1}"/>
              </a:ext>
            </a:extLst>
          </p:cNvPr>
          <p:cNvSpPr txBox="1"/>
          <p:nvPr/>
        </p:nvSpPr>
        <p:spPr>
          <a:xfrm>
            <a:off x="2162004" y="3824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8166271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43895-57C0-FEBD-5FF3-A64F7D85C0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44A1EE-2ACE-2823-3E7F-4B50C478280F}"/>
              </a:ext>
            </a:extLst>
          </p:cNvPr>
          <p:cNvSpPr>
            <a:spLocks noGrp="1"/>
          </p:cNvSpPr>
          <p:nvPr>
            <p:ph type="title"/>
          </p:nvPr>
        </p:nvSpPr>
        <p:spPr>
          <a:xfrm>
            <a:off x="1980386" y="1462428"/>
            <a:ext cx="8231214" cy="3450327"/>
          </a:xfrm>
        </p:spPr>
        <p:txBody>
          <a:bodyPr>
            <a:noAutofit/>
          </a:bodyPr>
          <a:lstStyle/>
          <a:p>
            <a:pPr>
              <a:lnSpc>
                <a:spcPct val="100000"/>
              </a:lnSpc>
            </a:pPr>
            <a:r>
              <a:rPr lang="ar-EG" sz="5400" b="0" dirty="0"/>
              <a:t>فَلَمَّا رَأَى الْقَمَرَ بَازِغًا قَالَ هَٰذَا رَبِّيۖ فَلَمَّا أَفَلَ قَالَ لَئِنْ لَمْ يَهْدِنِي رَبِّي لَأَكُونَنَّ مِنَ الْقَوْمِ الضَّالِّينَ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2BAFB6-0A47-49B6-3509-AF51E7830E69}"/>
              </a:ext>
            </a:extLst>
          </p:cNvPr>
          <p:cNvSpPr txBox="1"/>
          <p:nvPr/>
        </p:nvSpPr>
        <p:spPr>
          <a:xfrm>
            <a:off x="2060705" y="44161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he saw the moon rising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splendour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"This is my Lord." But when the moon set, He said: "unless my Lord guide me, I shall surely be among those who go astray."</a:t>
            </a:r>
          </a:p>
        </p:txBody>
      </p:sp>
      <p:sp>
        <p:nvSpPr>
          <p:cNvPr id="7" name="TextBox 6">
            <a:extLst>
              <a:ext uri="{FF2B5EF4-FFF2-40B4-BE49-F238E27FC236}">
                <a16:creationId xmlns:a16="http://schemas.microsoft.com/office/drawing/2014/main" id="{461DEB7E-C1C8-17B2-A74F-1F2205AF2AA3}"/>
              </a:ext>
            </a:extLst>
          </p:cNvPr>
          <p:cNvSpPr txBox="1"/>
          <p:nvPr/>
        </p:nvSpPr>
        <p:spPr>
          <a:xfrm>
            <a:off x="3697840" y="4108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39291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11B81-1A25-67F8-30B5-1AA58EA176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277EC8-10D3-3E1C-268B-6C67C4984074}"/>
              </a:ext>
            </a:extLst>
          </p:cNvPr>
          <p:cNvSpPr>
            <a:spLocks noGrp="1"/>
          </p:cNvSpPr>
          <p:nvPr>
            <p:ph type="title"/>
          </p:nvPr>
        </p:nvSpPr>
        <p:spPr>
          <a:xfrm>
            <a:off x="1980389" y="1336435"/>
            <a:ext cx="8231214" cy="3450327"/>
          </a:xfrm>
        </p:spPr>
        <p:txBody>
          <a:bodyPr>
            <a:noAutofit/>
          </a:bodyPr>
          <a:lstStyle/>
          <a:p>
            <a:pPr>
              <a:lnSpc>
                <a:spcPct val="100000"/>
              </a:lnSpc>
            </a:pPr>
            <a:r>
              <a:rPr lang="ar-EG" sz="5400" b="0" dirty="0"/>
              <a:t>يَا أَيُّهَا الَّذِينَ آمَنُوا إِنَّمَا الْخَمْرُ وَالْمَيْسِرُ وَالْأَنْصَابُ وَالْأَزْلَامُ رِجْسٌ مِنْ عَمَلِ الشَّيْطَانِ فَاجْتَنِبُوهُ لَعَلَّكُمْ تُفْلِحُونَ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8BA3BA-0623-EC34-6B2D-AF8ED0D496AC}"/>
              </a:ext>
            </a:extLst>
          </p:cNvPr>
          <p:cNvSpPr txBox="1"/>
          <p:nvPr/>
        </p:nvSpPr>
        <p:spPr>
          <a:xfrm>
            <a:off x="2060709" y="42789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Intoxicants and gambling, (dedication of) stones, and (divination by) arrows, are an abomination,- of Satan's handwork: eschew such (abomination), that ye may prosper.</a:t>
            </a:r>
          </a:p>
        </p:txBody>
      </p:sp>
      <p:sp>
        <p:nvSpPr>
          <p:cNvPr id="7" name="TextBox 6">
            <a:extLst>
              <a:ext uri="{FF2B5EF4-FFF2-40B4-BE49-F238E27FC236}">
                <a16:creationId xmlns:a16="http://schemas.microsoft.com/office/drawing/2014/main" id="{586C9B99-4382-B708-3F7F-675C3DA48734}"/>
              </a:ext>
            </a:extLst>
          </p:cNvPr>
          <p:cNvSpPr txBox="1"/>
          <p:nvPr/>
        </p:nvSpPr>
        <p:spPr>
          <a:xfrm>
            <a:off x="2291109" y="39711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241606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BD3B2-D85C-C349-132E-2F4DAF95F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545C4-5C4D-EF45-B5AA-896C1EB2E89C}"/>
              </a:ext>
            </a:extLst>
          </p:cNvPr>
          <p:cNvSpPr>
            <a:spLocks noGrp="1"/>
          </p:cNvSpPr>
          <p:nvPr>
            <p:ph type="title"/>
          </p:nvPr>
        </p:nvSpPr>
        <p:spPr>
          <a:xfrm>
            <a:off x="1980386" y="1462428"/>
            <a:ext cx="8231214" cy="3450327"/>
          </a:xfrm>
        </p:spPr>
        <p:txBody>
          <a:bodyPr>
            <a:noAutofit/>
          </a:bodyPr>
          <a:lstStyle/>
          <a:p>
            <a:pPr>
              <a:lnSpc>
                <a:spcPct val="100000"/>
              </a:lnSpc>
            </a:pPr>
            <a:r>
              <a:rPr lang="ar-EG" sz="5400" b="0" dirty="0"/>
              <a:t>فَلَمَّا رَأَى الشَّمْسَ بَازِغَةً قَالَ هَٰذَا رَبِّي هَٰذَا أَكْبَرُۖ فَلَمَّا أَفَلَتْ قَالَ يَا قَوْمِ إِنِّي بَرِيءٌ مِمَّا تُشْرِكُونَ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C13814-406F-5D32-0978-FA2C07CB770C}"/>
              </a:ext>
            </a:extLst>
          </p:cNvPr>
          <p:cNvSpPr txBox="1"/>
          <p:nvPr/>
        </p:nvSpPr>
        <p:spPr>
          <a:xfrm>
            <a:off x="2060705" y="44161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he saw the sun rising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splendour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"This is my Lord; this is the greatest (of all)." But when the sun set, he said: "O my people! I am indeed free from your (guilt) of giving partners to Allah.</a:t>
            </a:r>
          </a:p>
        </p:txBody>
      </p:sp>
      <p:sp>
        <p:nvSpPr>
          <p:cNvPr id="7" name="TextBox 6">
            <a:extLst>
              <a:ext uri="{FF2B5EF4-FFF2-40B4-BE49-F238E27FC236}">
                <a16:creationId xmlns:a16="http://schemas.microsoft.com/office/drawing/2014/main" id="{9D1BFED6-76F7-AE15-9614-512E01DB163F}"/>
              </a:ext>
            </a:extLst>
          </p:cNvPr>
          <p:cNvSpPr txBox="1"/>
          <p:nvPr/>
        </p:nvSpPr>
        <p:spPr>
          <a:xfrm>
            <a:off x="3529164" y="4108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685903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5EF96-2F56-62C4-A055-A388872319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8CCD15-24CB-CC09-C682-D2DE915FD0A6}"/>
              </a:ext>
            </a:extLst>
          </p:cNvPr>
          <p:cNvSpPr>
            <a:spLocks noGrp="1"/>
          </p:cNvSpPr>
          <p:nvPr>
            <p:ph type="title"/>
          </p:nvPr>
        </p:nvSpPr>
        <p:spPr>
          <a:xfrm>
            <a:off x="1980385" y="1595598"/>
            <a:ext cx="8231214" cy="3450327"/>
          </a:xfrm>
        </p:spPr>
        <p:txBody>
          <a:bodyPr>
            <a:noAutofit/>
          </a:bodyPr>
          <a:lstStyle/>
          <a:p>
            <a:pPr>
              <a:lnSpc>
                <a:spcPct val="100000"/>
              </a:lnSpc>
            </a:pPr>
            <a:r>
              <a:rPr lang="ar-EG" sz="6000" b="0" dirty="0"/>
              <a:t>إِنِّي وَجَّهْتُ وَجْهِيَ لِلَّذِي فَطَرَ السَّمَاوَاتِ وَالْأَرْضَ حَنِيفًاۖ وَمَا أَنَا مِنَ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8DC365-2782-4C6A-7887-0815584F12BA}"/>
              </a:ext>
            </a:extLst>
          </p:cNvPr>
          <p:cNvSpPr txBox="1"/>
          <p:nvPr/>
        </p:nvSpPr>
        <p:spPr>
          <a:xfrm>
            <a:off x="2060704" y="466230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me, I have set my face, firmly and truly, towards Him Who created the heavens and the earth, and never shall I give partners to Allah."</a:t>
            </a:r>
          </a:p>
        </p:txBody>
      </p:sp>
      <p:sp>
        <p:nvSpPr>
          <p:cNvPr id="7" name="TextBox 6">
            <a:extLst>
              <a:ext uri="{FF2B5EF4-FFF2-40B4-BE49-F238E27FC236}">
                <a16:creationId xmlns:a16="http://schemas.microsoft.com/office/drawing/2014/main" id="{32749788-E869-33D1-9AD3-D29553E3A553}"/>
              </a:ext>
            </a:extLst>
          </p:cNvPr>
          <p:cNvSpPr txBox="1"/>
          <p:nvPr/>
        </p:nvSpPr>
        <p:spPr>
          <a:xfrm>
            <a:off x="3946414" y="43545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9100441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1F30A-19B1-E27E-40DB-53523ECFF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01DCB-D5A2-6E08-221E-F8A774685FC5}"/>
              </a:ext>
            </a:extLst>
          </p:cNvPr>
          <p:cNvSpPr>
            <a:spLocks noGrp="1"/>
          </p:cNvSpPr>
          <p:nvPr>
            <p:ph type="title"/>
          </p:nvPr>
        </p:nvSpPr>
        <p:spPr>
          <a:xfrm>
            <a:off x="1900065" y="1220852"/>
            <a:ext cx="8231214" cy="3450327"/>
          </a:xfrm>
        </p:spPr>
        <p:txBody>
          <a:bodyPr>
            <a:noAutofit/>
          </a:bodyPr>
          <a:lstStyle/>
          <a:p>
            <a:pPr>
              <a:lnSpc>
                <a:spcPct val="100000"/>
              </a:lnSpc>
            </a:pPr>
            <a:r>
              <a:rPr lang="ar-EG" sz="5400" b="0" dirty="0"/>
              <a:t>وَحَاجَّهُ قَوْمُهُۚ قَالَ أَتُحَاجُّونِّي فِي اللَّهِ وَقَدْ هَدَانِۚ وَلَا أَخَافُ مَا تُشْرِكُونَ بِهِ إِلَّا أَنْ يَشَاءَ رَبِّي شَيْئًاۗ وَسِعَ رَبِّي كُلَّ شَيْءٍ عِلْمًاۗ أَفَلَا تَتَذَكَّرُونَ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D23469-D8BB-3319-65C4-5C006151D310}"/>
              </a:ext>
            </a:extLst>
          </p:cNvPr>
          <p:cNvSpPr txBox="1"/>
          <p:nvPr/>
        </p:nvSpPr>
        <p:spPr>
          <a:xfrm>
            <a:off x="2060704" y="4517290"/>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people disputed with him. He said: "(Come) ye to dispute with me, about Allah, when He (Himself) hath guided me? I fear not (the beings) ye associate with Allah: Unless my Lord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(nothing can happen). My Lord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comprehendeth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His knowledge all things. Will ye not (yourselves) be admonished?</a:t>
            </a:r>
          </a:p>
        </p:txBody>
      </p:sp>
      <p:sp>
        <p:nvSpPr>
          <p:cNvPr id="7" name="TextBox 6">
            <a:extLst>
              <a:ext uri="{FF2B5EF4-FFF2-40B4-BE49-F238E27FC236}">
                <a16:creationId xmlns:a16="http://schemas.microsoft.com/office/drawing/2014/main" id="{9067B3FB-175F-3087-92E0-6BE77FA3A532}"/>
              </a:ext>
            </a:extLst>
          </p:cNvPr>
          <p:cNvSpPr txBox="1"/>
          <p:nvPr/>
        </p:nvSpPr>
        <p:spPr>
          <a:xfrm>
            <a:off x="3538041" y="42524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4241946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C8CFF-1742-47AB-703E-E3828794B6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C1022F-0B28-DF2B-672F-575D57B46296}"/>
              </a:ext>
            </a:extLst>
          </p:cNvPr>
          <p:cNvSpPr>
            <a:spLocks noGrp="1"/>
          </p:cNvSpPr>
          <p:nvPr>
            <p:ph type="title"/>
          </p:nvPr>
        </p:nvSpPr>
        <p:spPr>
          <a:xfrm>
            <a:off x="1900065" y="1274118"/>
            <a:ext cx="8231214" cy="3450327"/>
          </a:xfrm>
        </p:spPr>
        <p:txBody>
          <a:bodyPr>
            <a:noAutofit/>
          </a:bodyPr>
          <a:lstStyle/>
          <a:p>
            <a:pPr>
              <a:lnSpc>
                <a:spcPct val="100000"/>
              </a:lnSpc>
            </a:pPr>
            <a:r>
              <a:rPr lang="ar-EG" sz="5000" b="0" dirty="0"/>
              <a:t>وَكَيْفَ أَخَافُ مَا أَشْرَكْتُمْ وَلَا تَخَافُونَ  أَنَّكُمْ أَشْرَكْتُمْ بِاللَّهِ مَا لَمْ يُنَزِّلْ بِهِ عَلَيْكُمْ سُلْطَانًاۚ فَأَيُّ الْفَرِيقَيْنِ أَحَقُّ بِالْأَمْنِۖ إِنْ كُنْتُمْ تَعْلَمُونَ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38C814-930C-6B6F-6417-A1FF16F4D99A}"/>
              </a:ext>
            </a:extLst>
          </p:cNvPr>
          <p:cNvSpPr txBox="1"/>
          <p:nvPr/>
        </p:nvSpPr>
        <p:spPr>
          <a:xfrm>
            <a:off x="2060721" y="406272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"How should I fear (the beings) ye associate with Allah, when ye fear not to give partners to Allah without any warrant having been given to you? Which of (us) two parties hath more right to security? (tell me) if ye know.</a:t>
            </a:r>
          </a:p>
        </p:txBody>
      </p:sp>
      <p:sp>
        <p:nvSpPr>
          <p:cNvPr id="7" name="TextBox 6">
            <a:extLst>
              <a:ext uri="{FF2B5EF4-FFF2-40B4-BE49-F238E27FC236}">
                <a16:creationId xmlns:a16="http://schemas.microsoft.com/office/drawing/2014/main" id="{168338E9-D101-66FA-345E-2110E3813C1A}"/>
              </a:ext>
            </a:extLst>
          </p:cNvPr>
          <p:cNvSpPr txBox="1"/>
          <p:nvPr/>
        </p:nvSpPr>
        <p:spPr>
          <a:xfrm>
            <a:off x="1477569" y="38352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36656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2EFD8-BC7C-7433-A04D-9A7013D42A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DCBDB4-EBE4-7078-1A0D-331045F4B2D7}"/>
              </a:ext>
            </a:extLst>
          </p:cNvPr>
          <p:cNvSpPr>
            <a:spLocks noGrp="1"/>
          </p:cNvSpPr>
          <p:nvPr>
            <p:ph type="title"/>
          </p:nvPr>
        </p:nvSpPr>
        <p:spPr>
          <a:xfrm>
            <a:off x="1980393" y="1522693"/>
            <a:ext cx="8231214" cy="3450327"/>
          </a:xfrm>
        </p:spPr>
        <p:txBody>
          <a:bodyPr>
            <a:noAutofit/>
          </a:bodyPr>
          <a:lstStyle/>
          <a:p>
            <a:pPr>
              <a:lnSpc>
                <a:spcPct val="100000"/>
              </a:lnSpc>
            </a:pPr>
            <a:r>
              <a:rPr lang="ar-EG" sz="6000" b="0" dirty="0"/>
              <a:t>الَّذِينَ آمَنُوا وَلَمْ يَلْبِسُوا إِيمَانَهُمْ بِظُلْمٍ أُولَٰئِكَ لَهُمُ الْأَمْنُ وَهُمْ مُهْتَدُونَ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0529AC-58D3-A452-D72A-7C72C10B6BE1}"/>
              </a:ext>
            </a:extLst>
          </p:cNvPr>
          <p:cNvSpPr txBox="1"/>
          <p:nvPr/>
        </p:nvSpPr>
        <p:spPr>
          <a:xfrm>
            <a:off x="2060712" y="41252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those who believe and confuse not their beliefs with wrong - that are (truly) in security, for they are on (right) guidance."</a:t>
            </a:r>
          </a:p>
        </p:txBody>
      </p:sp>
      <p:sp>
        <p:nvSpPr>
          <p:cNvPr id="7" name="TextBox 6">
            <a:extLst>
              <a:ext uri="{FF2B5EF4-FFF2-40B4-BE49-F238E27FC236}">
                <a16:creationId xmlns:a16="http://schemas.microsoft.com/office/drawing/2014/main" id="{B13967C9-4FA7-1178-672F-DE8B1874C4B7}"/>
              </a:ext>
            </a:extLst>
          </p:cNvPr>
          <p:cNvSpPr txBox="1"/>
          <p:nvPr/>
        </p:nvSpPr>
        <p:spPr>
          <a:xfrm>
            <a:off x="2161150" y="38313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2714015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F1282-6E41-2B14-CC4F-44DC42B1C8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38F282-1F84-C1AC-2E42-40BE50EA29EC}"/>
              </a:ext>
            </a:extLst>
          </p:cNvPr>
          <p:cNvSpPr>
            <a:spLocks noGrp="1"/>
          </p:cNvSpPr>
          <p:nvPr>
            <p:ph type="title"/>
          </p:nvPr>
        </p:nvSpPr>
        <p:spPr>
          <a:xfrm>
            <a:off x="1980391" y="1336262"/>
            <a:ext cx="8231214" cy="3450327"/>
          </a:xfrm>
        </p:spPr>
        <p:txBody>
          <a:bodyPr>
            <a:noAutofit/>
          </a:bodyPr>
          <a:lstStyle/>
          <a:p>
            <a:pPr>
              <a:lnSpc>
                <a:spcPct val="100000"/>
              </a:lnSpc>
            </a:pPr>
            <a:r>
              <a:rPr lang="ar-EG" sz="6000" b="0" dirty="0"/>
              <a:t>وَتِلْكَ حُجَّتُنَا آتَيْنَاهَا إِبْرَاهِيمَ عَلَىٰ قَوْمِهِۚ نَرْفَعُ دَرَجَاتٍ مَنْ نَشَاءُۗ إِنَّ رَبَّكَ حَكِيمٌ 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845406-416D-3D03-2658-C8EFAD16019E}"/>
              </a:ext>
            </a:extLst>
          </p:cNvPr>
          <p:cNvSpPr txBox="1"/>
          <p:nvPr/>
        </p:nvSpPr>
        <p:spPr>
          <a:xfrm>
            <a:off x="2060711" y="43729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was the reasoning about Us, which We gave to Abraham (to use) against his people: We raise whom We will, degree after degree: for thy Lord is full of wisdom and knowledge.</a:t>
            </a:r>
          </a:p>
        </p:txBody>
      </p:sp>
      <p:sp>
        <p:nvSpPr>
          <p:cNvPr id="7" name="TextBox 6">
            <a:extLst>
              <a:ext uri="{FF2B5EF4-FFF2-40B4-BE49-F238E27FC236}">
                <a16:creationId xmlns:a16="http://schemas.microsoft.com/office/drawing/2014/main" id="{0144AAFA-73E9-72E7-51CE-4C8986AAE1B2}"/>
              </a:ext>
            </a:extLst>
          </p:cNvPr>
          <p:cNvSpPr txBox="1"/>
          <p:nvPr/>
        </p:nvSpPr>
        <p:spPr>
          <a:xfrm>
            <a:off x="3750253" y="41421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755386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43CB7-13FD-AAF1-939D-82B17A2284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98CE3-438C-CA8A-E3AB-9E56298C4E82}"/>
              </a:ext>
            </a:extLst>
          </p:cNvPr>
          <p:cNvSpPr>
            <a:spLocks noGrp="1"/>
          </p:cNvSpPr>
          <p:nvPr>
            <p:ph type="title"/>
          </p:nvPr>
        </p:nvSpPr>
        <p:spPr>
          <a:xfrm>
            <a:off x="1980391" y="1247487"/>
            <a:ext cx="8231214" cy="3450327"/>
          </a:xfrm>
        </p:spPr>
        <p:txBody>
          <a:bodyPr>
            <a:noAutofit/>
          </a:bodyPr>
          <a:lstStyle/>
          <a:p>
            <a:pPr>
              <a:lnSpc>
                <a:spcPct val="100000"/>
              </a:lnSpc>
            </a:pPr>
            <a:r>
              <a:rPr lang="ar-EG" sz="5000" b="0" dirty="0"/>
              <a:t>وَوَهَبْنَا لَهُ إِسْحَاقَ  وَيَعْقُوبَۚ كُلًّا هَدَيْنَاۚ وَنُوحًا هَدَيْنَا مِنْ قَبْلُۖ وَمِنْ ذُرِّيَّتِهِ دَاوُودَ وَسُلَيْمَانَ وَأَيُّوبَ وَيُوسُفَ وَمُوسَىٰ وَهَارُونَۚ وَكَذَٰلِكَ نَجْزِي الْمُحْسِنِينَ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2B36B4-E624-88BA-2EDC-88EF6801DB10}"/>
              </a:ext>
            </a:extLst>
          </p:cNvPr>
          <p:cNvSpPr txBox="1"/>
          <p:nvPr/>
        </p:nvSpPr>
        <p:spPr>
          <a:xfrm>
            <a:off x="2060710" y="44261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gave him Isaac and Jacob: all (three) guided: and before him, We guided Noah, and among his progeny, David, Solomon, Job, Joseph, Moses, and Aaron: thus do We reward those who do good:</a:t>
            </a:r>
          </a:p>
        </p:txBody>
      </p:sp>
      <p:sp>
        <p:nvSpPr>
          <p:cNvPr id="7" name="TextBox 6">
            <a:extLst>
              <a:ext uri="{FF2B5EF4-FFF2-40B4-BE49-F238E27FC236}">
                <a16:creationId xmlns:a16="http://schemas.microsoft.com/office/drawing/2014/main" id="{B9947509-F8CC-9DB7-19BC-57DF7B4E966F}"/>
              </a:ext>
            </a:extLst>
          </p:cNvPr>
          <p:cNvSpPr txBox="1"/>
          <p:nvPr/>
        </p:nvSpPr>
        <p:spPr>
          <a:xfrm>
            <a:off x="2347580" y="42012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1488413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733FD-BA8C-2898-4CB2-E6D1A5C60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A68017-FB47-D533-A206-FBEC9FC7544B}"/>
              </a:ext>
            </a:extLst>
          </p:cNvPr>
          <p:cNvSpPr>
            <a:spLocks noGrp="1"/>
          </p:cNvSpPr>
          <p:nvPr>
            <p:ph type="title"/>
          </p:nvPr>
        </p:nvSpPr>
        <p:spPr>
          <a:xfrm>
            <a:off x="1980390" y="1648224"/>
            <a:ext cx="8231214" cy="3450327"/>
          </a:xfrm>
        </p:spPr>
        <p:txBody>
          <a:bodyPr>
            <a:noAutofit/>
          </a:bodyPr>
          <a:lstStyle/>
          <a:p>
            <a:pPr>
              <a:lnSpc>
                <a:spcPct val="100000"/>
              </a:lnSpc>
            </a:pPr>
            <a:r>
              <a:rPr lang="ar-EG" sz="6000" b="0" dirty="0"/>
              <a:t>وَزَكَرِيَّا وَيَحْيَىٰ وَعِيسَىٰ وَإِلْيَاسَۖ كُلٌّ مِنَ الصَّالِحِينَ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7D09F3-880E-D708-D089-0095B17C2418}"/>
              </a:ext>
            </a:extLst>
          </p:cNvPr>
          <p:cNvSpPr txBox="1"/>
          <p:nvPr/>
        </p:nvSpPr>
        <p:spPr>
          <a:xfrm>
            <a:off x="2060709" y="41657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Zakariya and John, and Jesus and Elias: all in the ranks of the righteous:</a:t>
            </a:r>
          </a:p>
        </p:txBody>
      </p:sp>
      <p:sp>
        <p:nvSpPr>
          <p:cNvPr id="7" name="TextBox 6">
            <a:extLst>
              <a:ext uri="{FF2B5EF4-FFF2-40B4-BE49-F238E27FC236}">
                <a16:creationId xmlns:a16="http://schemas.microsoft.com/office/drawing/2014/main" id="{9E5D05B2-0A29-E88B-487F-40C0013FAB96}"/>
              </a:ext>
            </a:extLst>
          </p:cNvPr>
          <p:cNvSpPr txBox="1"/>
          <p:nvPr/>
        </p:nvSpPr>
        <p:spPr>
          <a:xfrm>
            <a:off x="3528310" y="39518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69517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A328D-6B49-3BC5-3B71-865DACDE6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B354A-4F91-1188-6533-1958A678BA6F}"/>
              </a:ext>
            </a:extLst>
          </p:cNvPr>
          <p:cNvSpPr>
            <a:spLocks noGrp="1"/>
          </p:cNvSpPr>
          <p:nvPr>
            <p:ph type="title"/>
          </p:nvPr>
        </p:nvSpPr>
        <p:spPr>
          <a:xfrm>
            <a:off x="1980393" y="1550570"/>
            <a:ext cx="8231214" cy="3450327"/>
          </a:xfrm>
        </p:spPr>
        <p:txBody>
          <a:bodyPr>
            <a:noAutofit/>
          </a:bodyPr>
          <a:lstStyle/>
          <a:p>
            <a:pPr>
              <a:lnSpc>
                <a:spcPct val="100000"/>
              </a:lnSpc>
            </a:pPr>
            <a:r>
              <a:rPr lang="ar-EG" sz="6000" b="0" dirty="0"/>
              <a:t>وَإِسْمَاعِيلَ وَالْيَسَعَ وَيُونُسَ وَلُوطًاۚ وَكُلًّا فَضَّلْنَا عَلَى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3C2FEE-268E-BE86-B63D-86C39A320029}"/>
              </a:ext>
            </a:extLst>
          </p:cNvPr>
          <p:cNvSpPr txBox="1"/>
          <p:nvPr/>
        </p:nvSpPr>
        <p:spPr>
          <a:xfrm>
            <a:off x="2060709" y="41657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Isma'il and Elisha, and Jonas, and Lot: and to all We gave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above the nations:</a:t>
            </a:r>
          </a:p>
        </p:txBody>
      </p:sp>
      <p:sp>
        <p:nvSpPr>
          <p:cNvPr id="7" name="TextBox 6">
            <a:extLst>
              <a:ext uri="{FF2B5EF4-FFF2-40B4-BE49-F238E27FC236}">
                <a16:creationId xmlns:a16="http://schemas.microsoft.com/office/drawing/2014/main" id="{B12047C1-875A-CB2E-1282-F1F695F87FDB}"/>
              </a:ext>
            </a:extLst>
          </p:cNvPr>
          <p:cNvSpPr txBox="1"/>
          <p:nvPr/>
        </p:nvSpPr>
        <p:spPr>
          <a:xfrm>
            <a:off x="2631667" y="38668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3486309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446F8-34A3-E037-07D1-4EC94CA39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58A06E-1EBF-AE08-A15A-B9A847D82929}"/>
              </a:ext>
            </a:extLst>
          </p:cNvPr>
          <p:cNvSpPr>
            <a:spLocks noGrp="1"/>
          </p:cNvSpPr>
          <p:nvPr>
            <p:ph type="title"/>
          </p:nvPr>
        </p:nvSpPr>
        <p:spPr>
          <a:xfrm>
            <a:off x="1980393" y="1550570"/>
            <a:ext cx="8231214" cy="3450327"/>
          </a:xfrm>
        </p:spPr>
        <p:txBody>
          <a:bodyPr>
            <a:noAutofit/>
          </a:bodyPr>
          <a:lstStyle/>
          <a:p>
            <a:pPr>
              <a:lnSpc>
                <a:spcPct val="100000"/>
              </a:lnSpc>
            </a:pPr>
            <a:r>
              <a:rPr lang="ar-EG" sz="5000" b="0" dirty="0"/>
              <a:t>وَمِنْ آبَائِهِمْ وَذُرِّيَّاتِهِمْ وَإِخْوَانِهِمْۖ وَاجْتَبَيْنَاهُمْ وَهَدَيْنَاهُمْ إِلَىٰ صِرَاطٍ مُسْتَقِيمٍ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6D63C8-ADDE-16E2-018B-69CB0F30976A}"/>
              </a:ext>
            </a:extLst>
          </p:cNvPr>
          <p:cNvSpPr txBox="1"/>
          <p:nvPr/>
        </p:nvSpPr>
        <p:spPr>
          <a:xfrm>
            <a:off x="2060712" y="40427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them) and to their fathers, and progeny and brethren: We chose them, and we guided them to a straight way.</a:t>
            </a:r>
          </a:p>
        </p:txBody>
      </p:sp>
      <p:sp>
        <p:nvSpPr>
          <p:cNvPr id="7" name="TextBox 6">
            <a:extLst>
              <a:ext uri="{FF2B5EF4-FFF2-40B4-BE49-F238E27FC236}">
                <a16:creationId xmlns:a16="http://schemas.microsoft.com/office/drawing/2014/main" id="{B96C6B67-B8B5-9067-1118-32F7A37FCA9C}"/>
              </a:ext>
            </a:extLst>
          </p:cNvPr>
          <p:cNvSpPr txBox="1"/>
          <p:nvPr/>
        </p:nvSpPr>
        <p:spPr>
          <a:xfrm>
            <a:off x="1718540" y="37683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92574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D6A38-C392-FE54-ED30-A0CE9AF038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8BFDB-C7BB-8A5D-5DB1-8BAC0FFB8B59}"/>
              </a:ext>
            </a:extLst>
          </p:cNvPr>
          <p:cNvSpPr>
            <a:spLocks noGrp="1"/>
          </p:cNvSpPr>
          <p:nvPr>
            <p:ph type="title"/>
          </p:nvPr>
        </p:nvSpPr>
        <p:spPr>
          <a:xfrm>
            <a:off x="1980389" y="1265414"/>
            <a:ext cx="8231214" cy="3450327"/>
          </a:xfrm>
        </p:spPr>
        <p:txBody>
          <a:bodyPr>
            <a:noAutofit/>
          </a:bodyPr>
          <a:lstStyle/>
          <a:p>
            <a:pPr>
              <a:lnSpc>
                <a:spcPct val="100000"/>
              </a:lnSpc>
            </a:pPr>
            <a:r>
              <a:rPr lang="ar-EG" sz="5000" b="0" dirty="0"/>
              <a:t>إِنَّمَا يُرِيدُ الشَّيْطَانُ أَنْ يُوقِعَ بَيْنَكُمُ </a:t>
            </a:r>
            <a:br>
              <a:rPr lang="ar-EG" sz="5000" b="0" dirty="0"/>
            </a:br>
            <a:r>
              <a:rPr lang="ar-EG" sz="5000" b="0" dirty="0"/>
              <a:t>الْعَدَاوَةَ وَالْبَغْضَاءَ فِي الْخَمْرِ وَالْمَيْسِرِ وَيَصُدَّكُمْ عَنْ ذِكْرِ اللَّهِ وَعَنِ </a:t>
            </a:r>
            <a:br>
              <a:rPr lang="ar-EG" sz="5000" b="0" dirty="0"/>
            </a:br>
            <a:r>
              <a:rPr lang="ar-EG" sz="5000" b="0" dirty="0"/>
              <a:t>الصَّلَاةِۖ فَهَلْ أَنْتُمْ مُنْتَهُونَ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096CAF-FFDF-2F30-9BC4-4A53B4D3FBBE}"/>
              </a:ext>
            </a:extLst>
          </p:cNvPr>
          <p:cNvSpPr txBox="1"/>
          <p:nvPr/>
        </p:nvSpPr>
        <p:spPr>
          <a:xfrm>
            <a:off x="2060708" y="44564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Satan's plan is (but) to excite enmity and hatred between you, with intoxicants and gambling, and hinder you from the remembrance of Allah, and from prayer: will ye not then abstain?</a:t>
            </a:r>
          </a:p>
        </p:txBody>
      </p:sp>
      <p:sp>
        <p:nvSpPr>
          <p:cNvPr id="7" name="TextBox 6">
            <a:extLst>
              <a:ext uri="{FF2B5EF4-FFF2-40B4-BE49-F238E27FC236}">
                <a16:creationId xmlns:a16="http://schemas.microsoft.com/office/drawing/2014/main" id="{A0590872-B2FC-3BFC-9962-A9DF913630D6}"/>
              </a:ext>
            </a:extLst>
          </p:cNvPr>
          <p:cNvSpPr txBox="1"/>
          <p:nvPr/>
        </p:nvSpPr>
        <p:spPr>
          <a:xfrm>
            <a:off x="3205509" y="41929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065710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EEDF2-77CA-2683-CA15-999B53650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54EB59-1892-0C91-F2DB-2F220473A744}"/>
              </a:ext>
            </a:extLst>
          </p:cNvPr>
          <p:cNvSpPr>
            <a:spLocks noGrp="1"/>
          </p:cNvSpPr>
          <p:nvPr>
            <p:ph type="title"/>
          </p:nvPr>
        </p:nvSpPr>
        <p:spPr>
          <a:xfrm>
            <a:off x="1980393" y="1523936"/>
            <a:ext cx="8231214" cy="3450327"/>
          </a:xfrm>
        </p:spPr>
        <p:txBody>
          <a:bodyPr>
            <a:noAutofit/>
          </a:bodyPr>
          <a:lstStyle/>
          <a:p>
            <a:pPr>
              <a:lnSpc>
                <a:spcPct val="100000"/>
              </a:lnSpc>
            </a:pPr>
            <a:r>
              <a:rPr lang="ar-EG" sz="5000" b="0" dirty="0"/>
              <a:t>ذَٰلِكَ هُدَى اللَّهِ يَهْدِي بِهِ مَنْ يَشَاءُ مِنْ عِبَادِهِۚ وَلَوْ أَشْرَكُوا لَحَبِطَ عَنْهُمْ مَا كَانُوا يَعْمَلُونَ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20C097-CD04-8809-8814-6AC5CA035615}"/>
              </a:ext>
            </a:extLst>
          </p:cNvPr>
          <p:cNvSpPr txBox="1"/>
          <p:nvPr/>
        </p:nvSpPr>
        <p:spPr>
          <a:xfrm>
            <a:off x="2060712" y="40161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the guidance of Allah: He giveth that guidance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His worshippers. If they were to join other gods with Him, all that they did would be vain for them.</a:t>
            </a:r>
          </a:p>
        </p:txBody>
      </p:sp>
      <p:sp>
        <p:nvSpPr>
          <p:cNvPr id="7" name="TextBox 6">
            <a:extLst>
              <a:ext uri="{FF2B5EF4-FFF2-40B4-BE49-F238E27FC236}">
                <a16:creationId xmlns:a16="http://schemas.microsoft.com/office/drawing/2014/main" id="{2591157C-9609-A6A2-ED09-F0AC91ED275F}"/>
              </a:ext>
            </a:extLst>
          </p:cNvPr>
          <p:cNvSpPr txBox="1"/>
          <p:nvPr/>
        </p:nvSpPr>
        <p:spPr>
          <a:xfrm>
            <a:off x="1678384" y="3720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8650535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BEE4D-E65E-50C9-5B83-EB9C8C8D0C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832C37-B799-5B26-BCF4-7F04D6FC2684}"/>
              </a:ext>
            </a:extLst>
          </p:cNvPr>
          <p:cNvSpPr>
            <a:spLocks noGrp="1"/>
          </p:cNvSpPr>
          <p:nvPr>
            <p:ph type="title"/>
          </p:nvPr>
        </p:nvSpPr>
        <p:spPr>
          <a:xfrm>
            <a:off x="1980392" y="1412201"/>
            <a:ext cx="8231214" cy="3450327"/>
          </a:xfrm>
        </p:spPr>
        <p:txBody>
          <a:bodyPr>
            <a:noAutofit/>
          </a:bodyPr>
          <a:lstStyle/>
          <a:p>
            <a:pPr>
              <a:lnSpc>
                <a:spcPct val="100000"/>
              </a:lnSpc>
            </a:pPr>
            <a:r>
              <a:rPr lang="ar-EG" sz="5400" b="0" dirty="0"/>
              <a:t>أُولَٰئِكَ الَّذِينَ آتَيْنَاهُمُ الْكِتَابَ وَالْحُكْمَ وَالنُّبُوَّةَۚ فَإِنْ يَكْفُرْ بِهَا هَٰؤُلَاءِ فَقَدْ وَكَّلْنَا بِهَا قَوْمًا لَيْسُوا بِهَا بِكَافِرِينَ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F16D29-39A3-5532-CA2D-02550D50F39A}"/>
              </a:ext>
            </a:extLst>
          </p:cNvPr>
          <p:cNvSpPr txBox="1"/>
          <p:nvPr/>
        </p:nvSpPr>
        <p:spPr>
          <a:xfrm>
            <a:off x="2060711" y="42639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were the men to whom We gave the Book, and authority, and prophethood: if these (their descendants) reject them, Behold! We shall entrust their charge to a new people who reject them not.</a:t>
            </a:r>
          </a:p>
        </p:txBody>
      </p:sp>
      <p:sp>
        <p:nvSpPr>
          <p:cNvPr id="7" name="TextBox 6">
            <a:extLst>
              <a:ext uri="{FF2B5EF4-FFF2-40B4-BE49-F238E27FC236}">
                <a16:creationId xmlns:a16="http://schemas.microsoft.com/office/drawing/2014/main" id="{12E81C62-C35B-822F-EAFA-CF74BC2505D9}"/>
              </a:ext>
            </a:extLst>
          </p:cNvPr>
          <p:cNvSpPr txBox="1"/>
          <p:nvPr/>
        </p:nvSpPr>
        <p:spPr>
          <a:xfrm>
            <a:off x="2779215" y="40402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509861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FFFEE-5D10-3561-13A4-BB6A2AD602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A8FA3A-2602-D8BE-3723-2142A00A2824}"/>
              </a:ext>
            </a:extLst>
          </p:cNvPr>
          <p:cNvSpPr>
            <a:spLocks noGrp="1"/>
          </p:cNvSpPr>
          <p:nvPr>
            <p:ph type="title"/>
          </p:nvPr>
        </p:nvSpPr>
        <p:spPr>
          <a:xfrm>
            <a:off x="1980392" y="1412201"/>
            <a:ext cx="8231214" cy="3450327"/>
          </a:xfrm>
        </p:spPr>
        <p:txBody>
          <a:bodyPr>
            <a:noAutofit/>
          </a:bodyPr>
          <a:lstStyle/>
          <a:p>
            <a:pPr>
              <a:lnSpc>
                <a:spcPct val="100000"/>
              </a:lnSpc>
            </a:pPr>
            <a:r>
              <a:rPr lang="ar-EG" sz="5400" b="0" dirty="0"/>
              <a:t>أُولَٰئِكَ الَّذِينَ هَدَى اللَّهُۖ فَبِهُدَاهُمُ اقْتَدِهْۗ قُلْ لَا أَسْأَلُكُمْ عَلَيْهِ أَجْرًاۖ إِنْ هُوَ إِلَّا ذِكْرَىٰ لِلْعَالَمِينَ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629D19C-F26B-5041-4A2E-9BA4BDA20B9E}"/>
              </a:ext>
            </a:extLst>
          </p:cNvPr>
          <p:cNvSpPr txBox="1"/>
          <p:nvPr/>
        </p:nvSpPr>
        <p:spPr>
          <a:xfrm>
            <a:off x="2060711" y="43480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were the (prophets) who received Allah's guidance: Copy the guidance they received; Say: "No reward for this do I ask of you: This is no less than a message for the nations."</a:t>
            </a:r>
          </a:p>
        </p:txBody>
      </p:sp>
      <p:sp>
        <p:nvSpPr>
          <p:cNvPr id="7" name="TextBox 6">
            <a:extLst>
              <a:ext uri="{FF2B5EF4-FFF2-40B4-BE49-F238E27FC236}">
                <a16:creationId xmlns:a16="http://schemas.microsoft.com/office/drawing/2014/main" id="{8DD8F921-1A97-9EBD-208E-1FEFEEDB3D1C}"/>
              </a:ext>
            </a:extLst>
          </p:cNvPr>
          <p:cNvSpPr txBox="1"/>
          <p:nvPr/>
        </p:nvSpPr>
        <p:spPr>
          <a:xfrm>
            <a:off x="4732302" y="40559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358686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DEE40-D621-678B-3F4F-14B7D622C6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C567A-917A-39BE-27E0-B9E8719DF916}"/>
              </a:ext>
            </a:extLst>
          </p:cNvPr>
          <p:cNvSpPr>
            <a:spLocks noGrp="1"/>
          </p:cNvSpPr>
          <p:nvPr>
            <p:ph type="title"/>
          </p:nvPr>
        </p:nvSpPr>
        <p:spPr>
          <a:xfrm>
            <a:off x="1980391" y="1261280"/>
            <a:ext cx="8231214" cy="3450327"/>
          </a:xfrm>
        </p:spPr>
        <p:txBody>
          <a:bodyPr>
            <a:noAutofit/>
          </a:bodyPr>
          <a:lstStyle/>
          <a:p>
            <a:pPr>
              <a:lnSpc>
                <a:spcPct val="100000"/>
              </a:lnSpc>
            </a:pPr>
            <a:r>
              <a:rPr lang="ar-EG" sz="4800" b="0" dirty="0"/>
              <a:t>وَمَا قَدَرُوا اللَّهَ حَقَّ قَدْرِهِ إِذْ قَالُوا مَا أَنْزَلَ اللَّهُ عَلَىٰ بَشَرٍ مِنْ شَيْءٍۗ قُلْ مَنْ أَنْزَلَ الْكِتَابَ الَّذِي جَاءَ بِهِ مُوسَىٰ نُورًا وَهُدًى لِلنَّاسِۖ تَجْعَلُونَهُ قَرَاطِيسَ تُبْدُونَهَا وَتُخْفُونَ كَثِيرًاۖ...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B1FC9D-A3C4-D24F-395A-B7DA1DBC7AAE}"/>
              </a:ext>
            </a:extLst>
          </p:cNvPr>
          <p:cNvSpPr txBox="1"/>
          <p:nvPr/>
        </p:nvSpPr>
        <p:spPr>
          <a:xfrm>
            <a:off x="2060711" y="434800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just estimate of Allah do they make when they say: "Nothing doth Allah send down to man (by way of revelation)" Say: "Who then sent down the Book which Moses brought?- a light and guidance to man: But ye make it into (separate) sheets for show, while ye conceal much (of its contents):</a:t>
            </a:r>
          </a:p>
        </p:txBody>
      </p:sp>
    </p:spTree>
    <p:extLst>
      <p:ext uri="{BB962C8B-B14F-4D97-AF65-F5344CB8AC3E}">
        <p14:creationId xmlns:p14="http://schemas.microsoft.com/office/powerpoint/2010/main" val="42189347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217CF-B0E6-485F-CAFF-359D2F8E1A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C6EDF-7808-ACCC-6B32-28FAE44B35E8}"/>
              </a:ext>
            </a:extLst>
          </p:cNvPr>
          <p:cNvSpPr>
            <a:spLocks noGrp="1"/>
          </p:cNvSpPr>
          <p:nvPr>
            <p:ph type="title"/>
          </p:nvPr>
        </p:nvSpPr>
        <p:spPr>
          <a:xfrm>
            <a:off x="1980393" y="1421079"/>
            <a:ext cx="8231214" cy="3450327"/>
          </a:xfrm>
        </p:spPr>
        <p:txBody>
          <a:bodyPr>
            <a:noAutofit/>
          </a:bodyPr>
          <a:lstStyle/>
          <a:p>
            <a:pPr>
              <a:lnSpc>
                <a:spcPct val="100000"/>
              </a:lnSpc>
            </a:pPr>
            <a:r>
              <a:rPr lang="ar-EG" sz="5400" b="0" dirty="0"/>
              <a:t> وَعُلِّمْتُمْ مَا لَمْ تَعْلَمُوا أَنْتُمْ وَلَا آبَاؤُكُمْۖ قُلِ اللَّهُۖ ثُمَّ ذَرْهُمْ فِي خَوْضِهِمْ يَلْعَبُونَ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BD409E-5FB9-8707-B9FE-FDC2451B68A5}"/>
              </a:ext>
            </a:extLst>
          </p:cNvPr>
          <p:cNvSpPr txBox="1"/>
          <p:nvPr/>
        </p:nvSpPr>
        <p:spPr>
          <a:xfrm>
            <a:off x="2060712" y="39218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therein were ye taught that which ye knew not- neither ye nor your fathers." Say: "Allah (sent it down)": Then leave them to plunge in vain discourse and trifling.</a:t>
            </a:r>
          </a:p>
        </p:txBody>
      </p:sp>
      <p:sp>
        <p:nvSpPr>
          <p:cNvPr id="7" name="TextBox 6">
            <a:extLst>
              <a:ext uri="{FF2B5EF4-FFF2-40B4-BE49-F238E27FC236}">
                <a16:creationId xmlns:a16="http://schemas.microsoft.com/office/drawing/2014/main" id="{FA528A46-85C8-48FD-2055-19EA41D5501C}"/>
              </a:ext>
            </a:extLst>
          </p:cNvPr>
          <p:cNvSpPr txBox="1"/>
          <p:nvPr/>
        </p:nvSpPr>
        <p:spPr>
          <a:xfrm>
            <a:off x="1873692" y="36298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5751604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E24FC-78C8-79DD-73BE-CA3F70C684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D88685-7BE8-16A2-E840-9BEA73718541}"/>
              </a:ext>
            </a:extLst>
          </p:cNvPr>
          <p:cNvSpPr>
            <a:spLocks noGrp="1"/>
          </p:cNvSpPr>
          <p:nvPr>
            <p:ph type="title"/>
          </p:nvPr>
        </p:nvSpPr>
        <p:spPr>
          <a:xfrm>
            <a:off x="1980391" y="1139936"/>
            <a:ext cx="8231214" cy="3450327"/>
          </a:xfrm>
        </p:spPr>
        <p:txBody>
          <a:bodyPr>
            <a:noAutofit/>
          </a:bodyPr>
          <a:lstStyle/>
          <a:p>
            <a:pPr>
              <a:lnSpc>
                <a:spcPct val="100000"/>
              </a:lnSpc>
            </a:pPr>
            <a:r>
              <a:rPr lang="ar-EG" sz="4800" b="0" dirty="0"/>
              <a:t>وَهَٰذَا كِتَابٌ أَنْزَلْنَاهُ مُبَارَكٌ مُصَدِّقُ الَّذِي بَيْنَ يَدَيْهِ وَلِتُنْذِرَ أُمَّ الْقُرَىٰ وَمَنْ حَوْلَهَاۚ وَالَّذِينَ يُؤْمِنُونَ بِالْآخِرَةِ يُؤْمِنُونَ بِهِۖ </a:t>
            </a:r>
            <a:br>
              <a:rPr lang="ar-EG" sz="4800" b="0" dirty="0"/>
            </a:br>
            <a:r>
              <a:rPr lang="ar-EG" sz="4800" b="0" dirty="0"/>
              <a:t>وَهُمْ عَلَىٰ صَلَاتِهِمْ يُحَافِظُونَ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F08E28-CDA2-6767-54B9-53AF0672999B}"/>
              </a:ext>
            </a:extLst>
          </p:cNvPr>
          <p:cNvSpPr txBox="1"/>
          <p:nvPr/>
        </p:nvSpPr>
        <p:spPr>
          <a:xfrm>
            <a:off x="2060711" y="42341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is a Book which We have sent down, bringing blessings, and confirming (the revelations) which came before it: that thou mayest warn the mother of cities and all around her. Those who believe in the Hereafter believe in this (Book), and they are constant in guarding their prayers.</a:t>
            </a:r>
          </a:p>
        </p:txBody>
      </p:sp>
      <p:sp>
        <p:nvSpPr>
          <p:cNvPr id="7" name="TextBox 6">
            <a:extLst>
              <a:ext uri="{FF2B5EF4-FFF2-40B4-BE49-F238E27FC236}">
                <a16:creationId xmlns:a16="http://schemas.microsoft.com/office/drawing/2014/main" id="{3CED0067-19FF-E2EE-4C44-5DDB8D06B2CB}"/>
              </a:ext>
            </a:extLst>
          </p:cNvPr>
          <p:cNvSpPr txBox="1"/>
          <p:nvPr/>
        </p:nvSpPr>
        <p:spPr>
          <a:xfrm>
            <a:off x="2956768" y="4002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2450373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C1CEC-B143-5372-B04D-0DCE3CB5CB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F4121-685A-F733-234F-5EB4A02172CA}"/>
              </a:ext>
            </a:extLst>
          </p:cNvPr>
          <p:cNvSpPr>
            <a:spLocks noGrp="1"/>
          </p:cNvSpPr>
          <p:nvPr>
            <p:ph type="title"/>
          </p:nvPr>
        </p:nvSpPr>
        <p:spPr>
          <a:xfrm>
            <a:off x="1980391" y="1344930"/>
            <a:ext cx="8231214" cy="3450327"/>
          </a:xfrm>
        </p:spPr>
        <p:txBody>
          <a:bodyPr>
            <a:noAutofit/>
          </a:bodyPr>
          <a:lstStyle/>
          <a:p>
            <a:pPr>
              <a:lnSpc>
                <a:spcPct val="100000"/>
              </a:lnSpc>
            </a:pPr>
            <a:r>
              <a:rPr lang="ar-EG" sz="5400" b="0" dirty="0"/>
              <a:t>وَمَنْ أَظْلَمُ مِمَّنِ افْتَرَىٰ عَلَى اللَّهِ كَذِبًا أَوْ قَالَ أُوحِيَ إِلَيَّ وَلَمْ يُوحَ إِلَيْهِ شَيْءٌ وَمَنْ قَالَ سَأُنْزِلُ مِثْلَ مَا أَنْزَلَ  اللَّهُۗ...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C4F175-07EB-B07F-9BFE-DB2E816A7267}"/>
              </a:ext>
            </a:extLst>
          </p:cNvPr>
          <p:cNvSpPr txBox="1"/>
          <p:nvPr/>
        </p:nvSpPr>
        <p:spPr>
          <a:xfrm>
            <a:off x="2060710" y="42164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can be more wicked than one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inventeth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lie against Allah, or saith, "I have received inspiration," when he hath received none, or (again) who saith, "I can reveal the like of what Allah hath revealed"?</a:t>
            </a:r>
          </a:p>
        </p:txBody>
      </p:sp>
    </p:spTree>
    <p:extLst>
      <p:ext uri="{BB962C8B-B14F-4D97-AF65-F5344CB8AC3E}">
        <p14:creationId xmlns:p14="http://schemas.microsoft.com/office/powerpoint/2010/main" val="427068873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5197-C665-1DD8-3871-08231B98E2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CBE466-A61E-5704-64D0-305E1E8486D4}"/>
              </a:ext>
            </a:extLst>
          </p:cNvPr>
          <p:cNvSpPr>
            <a:spLocks noGrp="1"/>
          </p:cNvSpPr>
          <p:nvPr>
            <p:ph type="title"/>
          </p:nvPr>
        </p:nvSpPr>
        <p:spPr>
          <a:xfrm>
            <a:off x="1980391" y="1344930"/>
            <a:ext cx="8231214" cy="3450327"/>
          </a:xfrm>
        </p:spPr>
        <p:txBody>
          <a:bodyPr>
            <a:noAutofit/>
          </a:bodyPr>
          <a:lstStyle/>
          <a:p>
            <a:pPr>
              <a:lnSpc>
                <a:spcPct val="100000"/>
              </a:lnSpc>
            </a:pPr>
            <a:r>
              <a:rPr lang="ar-EG" sz="5400" b="0" dirty="0"/>
              <a:t>وَلَوْ تَرَىٰ إِذِ الظَّالِمُونَ فِي غَمَرَاتِ الْمَوْتِ وَالْمَلَائِكَةُ بَاسِطُو أَيْدِيهِمْ أَخْرِجُوا أَنْفُسَكُمُۖ...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C61267-77C3-5BA6-B251-80449E881030}"/>
              </a:ext>
            </a:extLst>
          </p:cNvPr>
          <p:cNvSpPr txBox="1"/>
          <p:nvPr/>
        </p:nvSpPr>
        <p:spPr>
          <a:xfrm>
            <a:off x="2060710" y="42164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see how the wicked (do fare) in the flood of confusion at death! - the angels stretch forth their hands, (saying),"Yield up your souls:</a:t>
            </a:r>
          </a:p>
        </p:txBody>
      </p:sp>
    </p:spTree>
    <p:extLst>
      <p:ext uri="{BB962C8B-B14F-4D97-AF65-F5344CB8AC3E}">
        <p14:creationId xmlns:p14="http://schemas.microsoft.com/office/powerpoint/2010/main" val="101274112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9280F-B48B-85FD-2695-4B7199D81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9BEC2-41E7-3F19-8543-BE02A4D77B56}"/>
              </a:ext>
            </a:extLst>
          </p:cNvPr>
          <p:cNvSpPr>
            <a:spLocks noGrp="1"/>
          </p:cNvSpPr>
          <p:nvPr>
            <p:ph type="title"/>
          </p:nvPr>
        </p:nvSpPr>
        <p:spPr>
          <a:xfrm>
            <a:off x="1980393" y="1421079"/>
            <a:ext cx="8231214" cy="3450327"/>
          </a:xfrm>
        </p:spPr>
        <p:txBody>
          <a:bodyPr>
            <a:noAutofit/>
          </a:bodyPr>
          <a:lstStyle/>
          <a:p>
            <a:pPr>
              <a:lnSpc>
                <a:spcPct val="100000"/>
              </a:lnSpc>
            </a:pPr>
            <a:r>
              <a:rPr lang="ar-EG" sz="5400" b="0" dirty="0"/>
              <a:t>الْيَوْمَ تُجْزَوْنَ عَذَابَ الْهُونِ بِمَا كُنْتُمْ تَقُولُونَ عَلَى اللَّهِ غَيْرَ الْحَقِّ وَكُنْتُمْ عَنْ آيَاتِهِ تَسْتَكْبِرُونَ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8721E3-8097-8A26-2D9C-A5D4D4256CAF}"/>
              </a:ext>
            </a:extLst>
          </p:cNvPr>
          <p:cNvSpPr txBox="1"/>
          <p:nvPr/>
        </p:nvSpPr>
        <p:spPr>
          <a:xfrm>
            <a:off x="2060712" y="42935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this day shall ye receive your reward,- a penalty of shame, for that ye used to tell lies against Allah, and scornfully to reject of His signs!"</a:t>
            </a:r>
          </a:p>
        </p:txBody>
      </p:sp>
      <p:sp>
        <p:nvSpPr>
          <p:cNvPr id="7" name="TextBox 6">
            <a:extLst>
              <a:ext uri="{FF2B5EF4-FFF2-40B4-BE49-F238E27FC236}">
                <a16:creationId xmlns:a16="http://schemas.microsoft.com/office/drawing/2014/main" id="{26ECB40B-4F6F-FC32-6313-727EB305878C}"/>
              </a:ext>
            </a:extLst>
          </p:cNvPr>
          <p:cNvSpPr txBox="1"/>
          <p:nvPr/>
        </p:nvSpPr>
        <p:spPr>
          <a:xfrm>
            <a:off x="3933311" y="40568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8633430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5CD10-F443-7FB3-CF70-08E132F916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FB8DE-DFB8-0525-7231-0112163F7AE7}"/>
              </a:ext>
            </a:extLst>
          </p:cNvPr>
          <p:cNvSpPr>
            <a:spLocks noGrp="1"/>
          </p:cNvSpPr>
          <p:nvPr>
            <p:ph type="title"/>
          </p:nvPr>
        </p:nvSpPr>
        <p:spPr>
          <a:xfrm>
            <a:off x="1980391" y="1076015"/>
            <a:ext cx="8231214" cy="3450327"/>
          </a:xfrm>
        </p:spPr>
        <p:txBody>
          <a:bodyPr>
            <a:noAutofit/>
          </a:bodyPr>
          <a:lstStyle/>
          <a:p>
            <a:pPr>
              <a:lnSpc>
                <a:spcPct val="100000"/>
              </a:lnSpc>
            </a:pPr>
            <a:r>
              <a:rPr lang="ar-EG" b="0" dirty="0"/>
              <a:t>وَلَقَدْ جِئْتُمُونَا فُرَادَىٰ كَمَا خَلَقْنَاكُمْ أَوَّلَ مَرَّةٍ وَتَرَكْتُمْ مَا خَوَّلْنَاكُمْ وَرَاءَ ظُهُورِكُمْۖ وَمَا نَرَىٰ مَعَكُمْ شُفَعَاءَكُمُ الَّذِينَ زَعَمْتُمْ أَنَّهُمْ فِيكُمْ شُرَكَاءُۚ لَقَدْ تَقَطَّعَ بَيْنَكُمْ وَضَلَّ عَنْكُمْ مَا كُنْتُمْ تَزْعُمُونَ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02D1B8-94A3-9B25-CDDF-05F6A2AB1875}"/>
              </a:ext>
            </a:extLst>
          </p:cNvPr>
          <p:cNvSpPr txBox="1"/>
          <p:nvPr/>
        </p:nvSpPr>
        <p:spPr>
          <a:xfrm>
            <a:off x="2060710" y="407726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behold! ye come to us bare and alone as We created you for the first time: ye have left behind you all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We bestowed on you: We see not with you your intercessors whom ye thought to be partners in your affairs: so now all relations between you have been cut off, and your (pet) fancies have left you in the lurch!"</a:t>
            </a:r>
          </a:p>
        </p:txBody>
      </p:sp>
      <p:sp>
        <p:nvSpPr>
          <p:cNvPr id="7" name="TextBox 6">
            <a:extLst>
              <a:ext uri="{FF2B5EF4-FFF2-40B4-BE49-F238E27FC236}">
                <a16:creationId xmlns:a16="http://schemas.microsoft.com/office/drawing/2014/main" id="{0B33BD4A-5B38-004D-CE1B-B9E0871BAC75}"/>
              </a:ext>
            </a:extLst>
          </p:cNvPr>
          <p:cNvSpPr txBox="1"/>
          <p:nvPr/>
        </p:nvSpPr>
        <p:spPr>
          <a:xfrm>
            <a:off x="1838181" y="3849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3266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2EA06-149C-5464-E068-31DEBE888C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618F8D-28A9-0017-2AFD-4EFB7140D77D}"/>
              </a:ext>
            </a:extLst>
          </p:cNvPr>
          <p:cNvSpPr>
            <a:spLocks noGrp="1"/>
          </p:cNvSpPr>
          <p:nvPr>
            <p:ph type="title"/>
          </p:nvPr>
        </p:nvSpPr>
        <p:spPr>
          <a:xfrm>
            <a:off x="1980389" y="1265414"/>
            <a:ext cx="8231214" cy="3450327"/>
          </a:xfrm>
        </p:spPr>
        <p:txBody>
          <a:bodyPr>
            <a:noAutofit/>
          </a:bodyPr>
          <a:lstStyle/>
          <a:p>
            <a:pPr>
              <a:lnSpc>
                <a:spcPct val="100000"/>
              </a:lnSpc>
            </a:pPr>
            <a:r>
              <a:rPr lang="ar-EG" sz="5400" b="0" dirty="0"/>
              <a:t>وَأَطِيعُوا اللَّهَ وَأَطِيعُوا الرَّسُولَ وَاحْذَرُواۚ فَإِنْ تَوَلَّيْتُمْ فَاعْلَمُوا أَنَّمَا عَلَىٰ رَسُولِنَا الْبَلَاغُ الْمُبِينُ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EC3002-DC73-04D5-15AE-AFD2C8F42346}"/>
              </a:ext>
            </a:extLst>
          </p:cNvPr>
          <p:cNvSpPr txBox="1"/>
          <p:nvPr/>
        </p:nvSpPr>
        <p:spPr>
          <a:xfrm>
            <a:off x="2060708" y="420790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Obey Allah, and obey the Messenger, and beware (of evil): if ye do turn back, know ye that it is Our Messenger's duty to proclaim (the message) in the clearest manner.</a:t>
            </a:r>
          </a:p>
        </p:txBody>
      </p:sp>
      <p:sp>
        <p:nvSpPr>
          <p:cNvPr id="7" name="TextBox 6">
            <a:extLst>
              <a:ext uri="{FF2B5EF4-FFF2-40B4-BE49-F238E27FC236}">
                <a16:creationId xmlns:a16="http://schemas.microsoft.com/office/drawing/2014/main" id="{86A3DE72-1618-8270-94C0-B4C591F3F5C6}"/>
              </a:ext>
            </a:extLst>
          </p:cNvPr>
          <p:cNvSpPr txBox="1"/>
          <p:nvPr/>
        </p:nvSpPr>
        <p:spPr>
          <a:xfrm>
            <a:off x="3391940" y="39001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4818680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0DDB5-A858-B45F-9BE6-D58777537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EF0214-ABC5-5E2C-4BF9-91A1DB024402}"/>
              </a:ext>
            </a:extLst>
          </p:cNvPr>
          <p:cNvSpPr>
            <a:spLocks noGrp="1"/>
          </p:cNvSpPr>
          <p:nvPr>
            <p:ph type="title"/>
          </p:nvPr>
        </p:nvSpPr>
        <p:spPr>
          <a:xfrm>
            <a:off x="1980390" y="1283170"/>
            <a:ext cx="8231214" cy="3450327"/>
          </a:xfrm>
        </p:spPr>
        <p:txBody>
          <a:bodyPr>
            <a:noAutofit/>
          </a:bodyPr>
          <a:lstStyle/>
          <a:p>
            <a:pPr>
              <a:lnSpc>
                <a:spcPct val="100000"/>
              </a:lnSpc>
            </a:pPr>
            <a:r>
              <a:rPr lang="ar-EG" sz="5400" b="0" dirty="0"/>
              <a:t>إِنَّ اللَّهَ فَالِقُ الْحَبِّ وَالنَّوَىٰۖ يُخْرِجُ الْحَيَّ مِنَ الْمَيِّتِ وَمُخْرِجُ الْمَيِّتِ مِنَ الْحَيِّ ۚ ذَٰلِكُمُ اللَّهُۖ فَأَنَّىٰ تُؤْفَكُونَ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786103-DF5E-71CA-D368-698515027765}"/>
              </a:ext>
            </a:extLst>
          </p:cNvPr>
          <p:cNvSpPr txBox="1"/>
          <p:nvPr/>
        </p:nvSpPr>
        <p:spPr>
          <a:xfrm>
            <a:off x="2060709" y="415744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Allah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seed-grain and the date-stone to split and sprout.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living to issue from the dead, and He is the one to cause the dead to issue from the living. That is Allah: then how are ye deluded away from the truth?</a:t>
            </a:r>
          </a:p>
        </p:txBody>
      </p:sp>
      <p:sp>
        <p:nvSpPr>
          <p:cNvPr id="7" name="TextBox 6">
            <a:extLst>
              <a:ext uri="{FF2B5EF4-FFF2-40B4-BE49-F238E27FC236}">
                <a16:creationId xmlns:a16="http://schemas.microsoft.com/office/drawing/2014/main" id="{61F317F3-FA76-0093-2D8A-DA184A734BBC}"/>
              </a:ext>
            </a:extLst>
          </p:cNvPr>
          <p:cNvSpPr txBox="1"/>
          <p:nvPr/>
        </p:nvSpPr>
        <p:spPr>
          <a:xfrm>
            <a:off x="3356262" y="39206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4595631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5FCD1-A0A7-7B1E-F693-A4FC31A2E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9145A2-4163-E7EE-03FC-734FE66A481F}"/>
              </a:ext>
            </a:extLst>
          </p:cNvPr>
          <p:cNvSpPr>
            <a:spLocks noGrp="1"/>
          </p:cNvSpPr>
          <p:nvPr>
            <p:ph type="title"/>
          </p:nvPr>
        </p:nvSpPr>
        <p:spPr>
          <a:xfrm>
            <a:off x="1980390" y="1380828"/>
            <a:ext cx="8231214" cy="3450327"/>
          </a:xfrm>
        </p:spPr>
        <p:txBody>
          <a:bodyPr>
            <a:noAutofit/>
          </a:bodyPr>
          <a:lstStyle/>
          <a:p>
            <a:pPr>
              <a:lnSpc>
                <a:spcPct val="100000"/>
              </a:lnSpc>
            </a:pPr>
            <a:r>
              <a:rPr lang="ar-EG" sz="5400" b="0" dirty="0"/>
              <a:t>فَالِقُ الْإِصْبَاحِ وَجَعَلَ اللَّيْلَ سَكَنًا وَالشَّمْسَ وَالْقَمَرَ حُسْبَانًاۚ ذَٰلِكَ تَقْدِيرُ الْعَزِيزِ الْعَلِيمِ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6E139C-6A8D-6917-E259-EB44DF0CE5DE}"/>
              </a:ext>
            </a:extLst>
          </p:cNvPr>
          <p:cNvSpPr txBox="1"/>
          <p:nvPr/>
        </p:nvSpPr>
        <p:spPr>
          <a:xfrm>
            <a:off x="2060709" y="433397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cleaveth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day-break (from the dark): He makes the night for rest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tranquillity</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 sun and moon for the reckoning (of time): Such is the judgment and ordering of (Him), the Exalted in Power, the Omniscient.</a:t>
            </a:r>
          </a:p>
        </p:txBody>
      </p:sp>
      <p:sp>
        <p:nvSpPr>
          <p:cNvPr id="7" name="TextBox 6">
            <a:extLst>
              <a:ext uri="{FF2B5EF4-FFF2-40B4-BE49-F238E27FC236}">
                <a16:creationId xmlns:a16="http://schemas.microsoft.com/office/drawing/2014/main" id="{E13953B6-B8BD-06BF-29E4-7D198C5D1CCC}"/>
              </a:ext>
            </a:extLst>
          </p:cNvPr>
          <p:cNvSpPr txBox="1"/>
          <p:nvPr/>
        </p:nvSpPr>
        <p:spPr>
          <a:xfrm>
            <a:off x="4226273" y="40617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0603376"/>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45CA2-419B-B6A5-8465-76FA2FEE4D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413BEC-64CE-77DF-7A32-8D99865569A8}"/>
              </a:ext>
            </a:extLst>
          </p:cNvPr>
          <p:cNvSpPr>
            <a:spLocks noGrp="1"/>
          </p:cNvSpPr>
          <p:nvPr>
            <p:ph type="title"/>
          </p:nvPr>
        </p:nvSpPr>
        <p:spPr>
          <a:xfrm>
            <a:off x="1980389" y="1442972"/>
            <a:ext cx="8231214" cy="3450327"/>
          </a:xfrm>
        </p:spPr>
        <p:txBody>
          <a:bodyPr>
            <a:noAutofit/>
          </a:bodyPr>
          <a:lstStyle/>
          <a:p>
            <a:pPr>
              <a:lnSpc>
                <a:spcPct val="100000"/>
              </a:lnSpc>
            </a:pPr>
            <a:r>
              <a:rPr lang="ar-EG" sz="5400" b="0" dirty="0"/>
              <a:t>وَهُوَ الَّذِي جَعَلَ لَكُمُ النُّجُومَ لِتَهْتَدُوا بِهَا فِي ظُلُمَاتِ الْبَرِّ وَالْبَحْرِۗ قَدْ فَصَّلْنَا الْآيَاتِ لِقَوْمٍ يَعْلَمُونَ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16A987-5B15-E659-0D19-AB6CE77C55EB}"/>
              </a:ext>
            </a:extLst>
          </p:cNvPr>
          <p:cNvSpPr txBox="1"/>
          <p:nvPr/>
        </p:nvSpPr>
        <p:spPr>
          <a:xfrm>
            <a:off x="2060709" y="43339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maketh the stars (as beacons) for you, that ye may guide yourselves, with their help, through the dark spaces of land and sea: We detail Our signs for people who know.</a:t>
            </a:r>
          </a:p>
        </p:txBody>
      </p:sp>
      <p:sp>
        <p:nvSpPr>
          <p:cNvPr id="7" name="TextBox 6">
            <a:extLst>
              <a:ext uri="{FF2B5EF4-FFF2-40B4-BE49-F238E27FC236}">
                <a16:creationId xmlns:a16="http://schemas.microsoft.com/office/drawing/2014/main" id="{1B05B82D-17EC-D012-382B-7A56CCF84AE3}"/>
              </a:ext>
            </a:extLst>
          </p:cNvPr>
          <p:cNvSpPr txBox="1"/>
          <p:nvPr/>
        </p:nvSpPr>
        <p:spPr>
          <a:xfrm>
            <a:off x="3551570" y="41061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558850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5392F-FC7C-016D-E7BC-FFB583FB42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F494F-70CA-E00C-6E3E-81BDB4FC738F}"/>
              </a:ext>
            </a:extLst>
          </p:cNvPr>
          <p:cNvSpPr>
            <a:spLocks noGrp="1"/>
          </p:cNvSpPr>
          <p:nvPr>
            <p:ph type="title"/>
          </p:nvPr>
        </p:nvSpPr>
        <p:spPr>
          <a:xfrm>
            <a:off x="1980388" y="1347649"/>
            <a:ext cx="8231214" cy="3450327"/>
          </a:xfrm>
        </p:spPr>
        <p:txBody>
          <a:bodyPr>
            <a:noAutofit/>
          </a:bodyPr>
          <a:lstStyle/>
          <a:p>
            <a:pPr>
              <a:lnSpc>
                <a:spcPct val="100000"/>
              </a:lnSpc>
            </a:pPr>
            <a:r>
              <a:rPr lang="ar-EG" sz="5400" b="0" dirty="0"/>
              <a:t>وَهُوَ الَّذِي أَنْشَأَكُمْ مِنْ نَفْسٍ وَاحِدَةٍ فَمُسْتَقَرٌّ وَمُسْتَوْدَعٌۗ قَدْ فَصَّلْنَا الْآيَاتِ لِقَوْمٍ يَفْقَهُونَ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FE19B0-B789-BC1F-5E87-C416B69BAEA9}"/>
              </a:ext>
            </a:extLst>
          </p:cNvPr>
          <p:cNvSpPr txBox="1"/>
          <p:nvPr/>
        </p:nvSpPr>
        <p:spPr>
          <a:xfrm>
            <a:off x="2060707" y="420057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hath produced you from a single person: here is a place of sojourn and a place of departure: We detail Our signs for people who understand.</a:t>
            </a:r>
          </a:p>
        </p:txBody>
      </p:sp>
      <p:sp>
        <p:nvSpPr>
          <p:cNvPr id="7" name="TextBox 6">
            <a:extLst>
              <a:ext uri="{FF2B5EF4-FFF2-40B4-BE49-F238E27FC236}">
                <a16:creationId xmlns:a16="http://schemas.microsoft.com/office/drawing/2014/main" id="{53FAD8C1-B2AB-4E55-2B23-EC32E793CCA2}"/>
              </a:ext>
            </a:extLst>
          </p:cNvPr>
          <p:cNvSpPr txBox="1"/>
          <p:nvPr/>
        </p:nvSpPr>
        <p:spPr>
          <a:xfrm>
            <a:off x="4319697" y="40193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30035"/>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50280-DE2A-301A-92CD-FEF69BF045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4C6444-1E13-718E-896F-B4E9888E094F}"/>
              </a:ext>
            </a:extLst>
          </p:cNvPr>
          <p:cNvSpPr>
            <a:spLocks noGrp="1"/>
          </p:cNvSpPr>
          <p:nvPr>
            <p:ph type="title"/>
          </p:nvPr>
        </p:nvSpPr>
        <p:spPr>
          <a:xfrm>
            <a:off x="1980388" y="1071124"/>
            <a:ext cx="8231214" cy="3450327"/>
          </a:xfrm>
        </p:spPr>
        <p:txBody>
          <a:bodyPr>
            <a:noAutofit/>
          </a:bodyPr>
          <a:lstStyle/>
          <a:p>
            <a:pPr>
              <a:lnSpc>
                <a:spcPct val="100000"/>
              </a:lnSpc>
            </a:pPr>
            <a:r>
              <a:rPr lang="ar-EG" b="0" dirty="0"/>
              <a:t>وَهُوَ الَّذِي أَنْزَلَ مِنَ السَّمَاءِ مَاءً فَأَخْرَجْنَا بِهِ نَبَاتَ كُلِّ شَيْءٍ فَأَخْرَجْنَا مِنْهُ خَضِرًا نُخْرِجُ مِنْهُ حَبًّا مُتَرَاكِبًا وَمِنَ النَّخْلِ مِنْ طَلْعِهَا قِنْوَانٌ دَانِيَةٌ وَجَنَّاتٍ مِنْ أَعْنَابٍ وَالزَّيْتُونَ وَالرُّمَّانَ مُشْتَبِهًا وَغَيْرَ مُتَشَابِهٍۗ...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72170B-F961-85CB-AF03-597AF4FF7AE0}"/>
              </a:ext>
            </a:extLst>
          </p:cNvPr>
          <p:cNvSpPr txBox="1"/>
          <p:nvPr/>
        </p:nvSpPr>
        <p:spPr>
          <a:xfrm>
            <a:off x="2060707" y="4372434"/>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sendeth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down rain from the skies: with it We produce vegetation of all kinds: from some We produce green (crops), out of which We produce grain, heaped up (at harvest); out of the date-palm and its sheaths (or spathes) (come) clusters of dates hanging low and near: and (then there are) gardens of grapes, and olives, and pomegranates, each similar (in kind) yet different (in variety):</a:t>
            </a:r>
          </a:p>
        </p:txBody>
      </p:sp>
    </p:spTree>
    <p:extLst>
      <p:ext uri="{BB962C8B-B14F-4D97-AF65-F5344CB8AC3E}">
        <p14:creationId xmlns:p14="http://schemas.microsoft.com/office/powerpoint/2010/main" val="27667397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00A29-24A0-6B40-45A6-AB56FDB6B4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8B71F7-11F8-D8BE-6147-52EF832B791A}"/>
              </a:ext>
            </a:extLst>
          </p:cNvPr>
          <p:cNvSpPr>
            <a:spLocks noGrp="1"/>
          </p:cNvSpPr>
          <p:nvPr>
            <p:ph type="title"/>
          </p:nvPr>
        </p:nvSpPr>
        <p:spPr>
          <a:xfrm>
            <a:off x="1980387" y="1525203"/>
            <a:ext cx="8231214" cy="3450327"/>
          </a:xfrm>
        </p:spPr>
        <p:txBody>
          <a:bodyPr>
            <a:noAutofit/>
          </a:bodyPr>
          <a:lstStyle/>
          <a:p>
            <a:pPr>
              <a:lnSpc>
                <a:spcPct val="100000"/>
              </a:lnSpc>
            </a:pPr>
            <a:r>
              <a:rPr lang="ar-EG" sz="5400" b="0" dirty="0"/>
              <a:t>انْظُرُوا إِلَىٰ ثَمَرِهِ إِذَا أَثْمَرَ وَيَنْعِهِۚ إِنَّ فِي ذَٰلِكُمْ لَآيَاتٍ لِقَوْمٍ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705F41-31E6-6E6D-7931-DB9A5240DC53}"/>
              </a:ext>
            </a:extLst>
          </p:cNvPr>
          <p:cNvSpPr txBox="1"/>
          <p:nvPr/>
        </p:nvSpPr>
        <p:spPr>
          <a:xfrm>
            <a:off x="2060706" y="397905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begin to bear fruit, feast your eyes with the fruit and the ripeness thereof. Behold! in these things there are signs for people who believe.</a:t>
            </a:r>
          </a:p>
        </p:txBody>
      </p:sp>
      <p:sp>
        <p:nvSpPr>
          <p:cNvPr id="7" name="TextBox 6">
            <a:extLst>
              <a:ext uri="{FF2B5EF4-FFF2-40B4-BE49-F238E27FC236}">
                <a16:creationId xmlns:a16="http://schemas.microsoft.com/office/drawing/2014/main" id="{1C1BD035-8479-C3A2-BAF5-F2DC5DAB7495}"/>
              </a:ext>
            </a:extLst>
          </p:cNvPr>
          <p:cNvSpPr txBox="1"/>
          <p:nvPr/>
        </p:nvSpPr>
        <p:spPr>
          <a:xfrm>
            <a:off x="3085700" y="3743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39869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22278-4B75-B31E-BBEB-50A069096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E2321-8FF8-B7F1-910A-3772AE99DF2F}"/>
              </a:ext>
            </a:extLst>
          </p:cNvPr>
          <p:cNvSpPr>
            <a:spLocks noGrp="1"/>
          </p:cNvSpPr>
          <p:nvPr>
            <p:ph type="title"/>
          </p:nvPr>
        </p:nvSpPr>
        <p:spPr>
          <a:xfrm>
            <a:off x="1980400" y="1480814"/>
            <a:ext cx="8231214" cy="3450327"/>
          </a:xfrm>
        </p:spPr>
        <p:txBody>
          <a:bodyPr>
            <a:noAutofit/>
          </a:bodyPr>
          <a:lstStyle/>
          <a:p>
            <a:pPr>
              <a:lnSpc>
                <a:spcPct val="100000"/>
              </a:lnSpc>
            </a:pPr>
            <a:r>
              <a:rPr lang="ar-EG" sz="6000" b="0" dirty="0"/>
              <a:t>انْظُرُوا إِلَىٰ ثَمَرِهِ إِذَا أَثْمَرَ وَيَنْعِهِۚ إِنَّ فِي ذَٰلِكُمْ لَآيَاتٍ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FDB681-BEF8-EC2A-2F37-8DB750400B9C}"/>
              </a:ext>
            </a:extLst>
          </p:cNvPr>
          <p:cNvSpPr txBox="1"/>
          <p:nvPr/>
        </p:nvSpPr>
        <p:spPr>
          <a:xfrm>
            <a:off x="2060712" y="40349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begin to bear fruit, feast your eyes with the fruit and the ripeness thereof. Behold! in these things there are signs for people who believe.</a:t>
            </a:r>
          </a:p>
        </p:txBody>
      </p:sp>
      <p:sp>
        <p:nvSpPr>
          <p:cNvPr id="7" name="TextBox 6">
            <a:extLst>
              <a:ext uri="{FF2B5EF4-FFF2-40B4-BE49-F238E27FC236}">
                <a16:creationId xmlns:a16="http://schemas.microsoft.com/office/drawing/2014/main" id="{B94AF7D2-8F77-CD25-FA2F-95C2127A9C38}"/>
              </a:ext>
            </a:extLst>
          </p:cNvPr>
          <p:cNvSpPr txBox="1"/>
          <p:nvPr/>
        </p:nvSpPr>
        <p:spPr>
          <a:xfrm>
            <a:off x="1980386" y="38251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832444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CAD3D-C359-844B-3B69-7F64347F21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C0C6C-190C-05D6-3556-B0F6F8436E5B}"/>
              </a:ext>
            </a:extLst>
          </p:cNvPr>
          <p:cNvSpPr>
            <a:spLocks noGrp="1"/>
          </p:cNvSpPr>
          <p:nvPr>
            <p:ph type="title"/>
          </p:nvPr>
        </p:nvSpPr>
        <p:spPr>
          <a:xfrm>
            <a:off x="1980386" y="1246345"/>
            <a:ext cx="8231214" cy="3450327"/>
          </a:xfrm>
        </p:spPr>
        <p:txBody>
          <a:bodyPr>
            <a:noAutofit/>
          </a:bodyPr>
          <a:lstStyle/>
          <a:p>
            <a:pPr>
              <a:lnSpc>
                <a:spcPct val="100000"/>
              </a:lnSpc>
            </a:pPr>
            <a:r>
              <a:rPr lang="ar-EG" sz="5400" b="0" dirty="0"/>
              <a:t>وَجَعَلُوا لِلَّهِ شُرَكَاءَ الْجِنَّ وَخَلَقَهُمْۖ وَخَرَقُوا لَهُ بَنِينَ وَبَنَاتٍ بِغَيْرِ عِلْمٍۚ سُبْحَانَهُ وَتَعَالَىٰ عَمَّا يَصِفُونَ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CAC9A8-B1E9-4216-AB46-FF5017BAF418}"/>
              </a:ext>
            </a:extLst>
          </p:cNvPr>
          <p:cNvSpPr txBox="1"/>
          <p:nvPr/>
        </p:nvSpPr>
        <p:spPr>
          <a:xfrm>
            <a:off x="2060705" y="413294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Yet they make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equals with Allah, though Allah did create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they falsely, having no knowledge, attribute to Him sons and daughters. Praise and glory be to Him! (for He is) above what they attribute to Him!</a:t>
            </a:r>
          </a:p>
        </p:txBody>
      </p:sp>
      <p:sp>
        <p:nvSpPr>
          <p:cNvPr id="7" name="TextBox 6">
            <a:extLst>
              <a:ext uri="{FF2B5EF4-FFF2-40B4-BE49-F238E27FC236}">
                <a16:creationId xmlns:a16="http://schemas.microsoft.com/office/drawing/2014/main" id="{D4E0ABF5-8F25-4A6B-4789-D204D4E883A5}"/>
              </a:ext>
            </a:extLst>
          </p:cNvPr>
          <p:cNvSpPr txBox="1"/>
          <p:nvPr/>
        </p:nvSpPr>
        <p:spPr>
          <a:xfrm>
            <a:off x="2610700" y="39050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158429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DED8C-3028-F2BD-1A5F-2D01FA0112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2C323-5F0A-664A-196F-674629C9A353}"/>
              </a:ext>
            </a:extLst>
          </p:cNvPr>
          <p:cNvSpPr>
            <a:spLocks noGrp="1"/>
          </p:cNvSpPr>
          <p:nvPr>
            <p:ph type="title"/>
          </p:nvPr>
        </p:nvSpPr>
        <p:spPr>
          <a:xfrm>
            <a:off x="1980386" y="1344003"/>
            <a:ext cx="8231214" cy="3450327"/>
          </a:xfrm>
        </p:spPr>
        <p:txBody>
          <a:bodyPr>
            <a:noAutofit/>
          </a:bodyPr>
          <a:lstStyle/>
          <a:p>
            <a:pPr>
              <a:lnSpc>
                <a:spcPct val="100000"/>
              </a:lnSpc>
            </a:pPr>
            <a:r>
              <a:rPr lang="ar-EG" sz="5400" b="0" dirty="0"/>
              <a:t>بَدِيعُ السَّمَاوَاتِ وَالْأَرْضِۖ أَنَّىٰ يَكُونُ لَهُ وَلَدٌ وَلَمْ تَكُنْ لَهُ  صَاحِبَةٌۖ وَخَلَقَ كُلَّ شَيْءٍۖ وَهُوَ بِكُلِّ شَيْءٍ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BF998B-85B4-5C5C-250E-2D2114E80C6C}"/>
              </a:ext>
            </a:extLst>
          </p:cNvPr>
          <p:cNvSpPr txBox="1"/>
          <p:nvPr/>
        </p:nvSpPr>
        <p:spPr>
          <a:xfrm>
            <a:off x="2060705" y="42864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Him is due the primal origin of the heavens and the earth: How can He have a son when He hath no consort? He created all things, and He hath full knowledge of all things.</a:t>
            </a:r>
          </a:p>
        </p:txBody>
      </p:sp>
      <p:sp>
        <p:nvSpPr>
          <p:cNvPr id="7" name="TextBox 6">
            <a:extLst>
              <a:ext uri="{FF2B5EF4-FFF2-40B4-BE49-F238E27FC236}">
                <a16:creationId xmlns:a16="http://schemas.microsoft.com/office/drawing/2014/main" id="{1ABF7995-DC0D-2816-48C9-98F1C9709108}"/>
              </a:ext>
            </a:extLst>
          </p:cNvPr>
          <p:cNvSpPr txBox="1"/>
          <p:nvPr/>
        </p:nvSpPr>
        <p:spPr>
          <a:xfrm>
            <a:off x="2823765" y="40500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5113424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E5BC0-DF7A-44A4-CBA5-8A0061F95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C50CC3-040D-110E-870C-67C56F9AFEB6}"/>
              </a:ext>
            </a:extLst>
          </p:cNvPr>
          <p:cNvSpPr>
            <a:spLocks noGrp="1"/>
          </p:cNvSpPr>
          <p:nvPr>
            <p:ph type="title"/>
          </p:nvPr>
        </p:nvSpPr>
        <p:spPr>
          <a:xfrm>
            <a:off x="1980385" y="1555839"/>
            <a:ext cx="8231214" cy="3450327"/>
          </a:xfrm>
        </p:spPr>
        <p:txBody>
          <a:bodyPr>
            <a:noAutofit/>
          </a:bodyPr>
          <a:lstStyle/>
          <a:p>
            <a:pPr>
              <a:lnSpc>
                <a:spcPct val="100000"/>
              </a:lnSpc>
            </a:pPr>
            <a:r>
              <a:rPr lang="ar-EG" sz="5100" b="0" dirty="0"/>
              <a:t>ذَٰلِكُمُ اللَّهُ رَبُّكُمْۖ لَا إِلَٰهَ إِلَّا هُوَۖ خَالِقُ كُلِّ شَيْءٍ فَاعْبُدُوهُۚ وَهُوَ عَلَىٰ كُلِّ شَيْءٍ وَكِيلٌ</a:t>
            </a:r>
            <a:endParaRPr lang="ar-EG" sz="51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50773F-79AB-6442-BA3C-34D7DBB3AD1D}"/>
              </a:ext>
            </a:extLst>
          </p:cNvPr>
          <p:cNvSpPr txBox="1"/>
          <p:nvPr/>
        </p:nvSpPr>
        <p:spPr>
          <a:xfrm>
            <a:off x="2060704" y="401052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is Allah, your Lord! there is no god but He, the Creator of all things: then worship ye Him: and He hath power to dispose of all affairs.</a:t>
            </a:r>
          </a:p>
        </p:txBody>
      </p:sp>
      <p:sp>
        <p:nvSpPr>
          <p:cNvPr id="7" name="TextBox 6">
            <a:extLst>
              <a:ext uri="{FF2B5EF4-FFF2-40B4-BE49-F238E27FC236}">
                <a16:creationId xmlns:a16="http://schemas.microsoft.com/office/drawing/2014/main" id="{2AB3833C-68B0-82DC-B5BB-CFF2E2A9F3FB}"/>
              </a:ext>
            </a:extLst>
          </p:cNvPr>
          <p:cNvSpPr txBox="1"/>
          <p:nvPr/>
        </p:nvSpPr>
        <p:spPr>
          <a:xfrm>
            <a:off x="1638215" y="37027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4860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01F74-6B79-1BF3-99CF-A62881E56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1C8672-C2B6-87E8-E0AC-0B5F781B5534}"/>
              </a:ext>
            </a:extLst>
          </p:cNvPr>
          <p:cNvSpPr>
            <a:spLocks noGrp="1"/>
          </p:cNvSpPr>
          <p:nvPr>
            <p:ph type="title"/>
          </p:nvPr>
        </p:nvSpPr>
        <p:spPr>
          <a:xfrm>
            <a:off x="1980388" y="1150005"/>
            <a:ext cx="8231214" cy="3450327"/>
          </a:xfrm>
        </p:spPr>
        <p:txBody>
          <a:bodyPr>
            <a:noAutofit/>
          </a:bodyPr>
          <a:lstStyle/>
          <a:p>
            <a:pPr>
              <a:lnSpc>
                <a:spcPct val="100000"/>
              </a:lnSpc>
            </a:pPr>
            <a:r>
              <a:rPr lang="ar-EG" sz="4800" b="0" dirty="0"/>
              <a:t>لَيْسَ عَلَى الَّذِينَ آمَنُوا وَعَمِلُوا الصَّالِحَاتِ جُنَاحٌ فِيمَا طَعِمُوا إِذَا مَا اتَّقَوْا وَآمَنُوا وَعَمِلُوا الصَّالِحَاتِ ثُمَّ اتَّقَوْا وَآمَنُوا ثُمَّ اتَّقَوْا وَأَحْسَنُواۗ وَاللَّهُ يُحِبُّ الْمُحْسِنِينَ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0D29F8-DF72-AB11-D39C-36A617E0EDEA}"/>
              </a:ext>
            </a:extLst>
          </p:cNvPr>
          <p:cNvSpPr txBox="1"/>
          <p:nvPr/>
        </p:nvSpPr>
        <p:spPr>
          <a:xfrm>
            <a:off x="2060707" y="429668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those who believe and do deeds of righteousness there is no blame for what they ate (in the past), when they guard themselves from evil, and believe, and do deeds of righteousness,- (or) again, guard themselves from evil and believe,- (or) again, guard themselves from evil and do good. For Allah loveth those who do good.</a:t>
            </a:r>
          </a:p>
        </p:txBody>
      </p:sp>
      <p:sp>
        <p:nvSpPr>
          <p:cNvPr id="7" name="TextBox 6">
            <a:extLst>
              <a:ext uri="{FF2B5EF4-FFF2-40B4-BE49-F238E27FC236}">
                <a16:creationId xmlns:a16="http://schemas.microsoft.com/office/drawing/2014/main" id="{A5BC9992-435D-657A-DF23-0263473F0528}"/>
              </a:ext>
            </a:extLst>
          </p:cNvPr>
          <p:cNvSpPr txBox="1"/>
          <p:nvPr/>
        </p:nvSpPr>
        <p:spPr>
          <a:xfrm>
            <a:off x="2823769" y="40421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29997802"/>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33FF-A015-C3A3-E6D2-20120868E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F8AC0-FF49-1E60-FBE6-92119E4C959D}"/>
              </a:ext>
            </a:extLst>
          </p:cNvPr>
          <p:cNvSpPr>
            <a:spLocks noGrp="1"/>
          </p:cNvSpPr>
          <p:nvPr>
            <p:ph type="title"/>
          </p:nvPr>
        </p:nvSpPr>
        <p:spPr>
          <a:xfrm>
            <a:off x="1980384" y="1502573"/>
            <a:ext cx="8231214" cy="3450327"/>
          </a:xfrm>
        </p:spPr>
        <p:txBody>
          <a:bodyPr>
            <a:noAutofit/>
          </a:bodyPr>
          <a:lstStyle/>
          <a:p>
            <a:pPr>
              <a:lnSpc>
                <a:spcPct val="100000"/>
              </a:lnSpc>
            </a:pPr>
            <a:r>
              <a:rPr lang="ar-EG" sz="6000" b="0" dirty="0"/>
              <a:t>لَا تُدْرِكُهُ الْأَبْصَارُ وَهُوَ يُدْرِكُ الْأَبْصَارَۖ وَهُوَ اللَّطِيفُ الْخَبِيرُ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EC8BE3-4B9F-CCA7-8DD2-DF6876EBCA67}"/>
              </a:ext>
            </a:extLst>
          </p:cNvPr>
          <p:cNvSpPr txBox="1"/>
          <p:nvPr/>
        </p:nvSpPr>
        <p:spPr>
          <a:xfrm>
            <a:off x="2060703" y="40989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vision can grasp Him, but His grasp is over all vision: He is above all comprehension, yet is acquainted with all things.</a:t>
            </a:r>
          </a:p>
        </p:txBody>
      </p:sp>
      <p:sp>
        <p:nvSpPr>
          <p:cNvPr id="7" name="TextBox 6">
            <a:extLst>
              <a:ext uri="{FF2B5EF4-FFF2-40B4-BE49-F238E27FC236}">
                <a16:creationId xmlns:a16="http://schemas.microsoft.com/office/drawing/2014/main" id="{1533B05C-CE4E-A029-DC7D-F9881F11E26B}"/>
              </a:ext>
            </a:extLst>
          </p:cNvPr>
          <p:cNvSpPr txBox="1"/>
          <p:nvPr/>
        </p:nvSpPr>
        <p:spPr>
          <a:xfrm>
            <a:off x="2126487" y="37911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2383284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925AD-04FF-C0F0-92C6-D748BD36B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F4991A-011D-6900-803D-AA91CCF69DC7}"/>
              </a:ext>
            </a:extLst>
          </p:cNvPr>
          <p:cNvSpPr>
            <a:spLocks noGrp="1"/>
          </p:cNvSpPr>
          <p:nvPr>
            <p:ph type="title"/>
          </p:nvPr>
        </p:nvSpPr>
        <p:spPr>
          <a:xfrm>
            <a:off x="1980383" y="1262878"/>
            <a:ext cx="8231214" cy="3450327"/>
          </a:xfrm>
        </p:spPr>
        <p:txBody>
          <a:bodyPr>
            <a:noAutofit/>
          </a:bodyPr>
          <a:lstStyle/>
          <a:p>
            <a:pPr>
              <a:lnSpc>
                <a:spcPct val="100000"/>
              </a:lnSpc>
            </a:pPr>
            <a:r>
              <a:rPr lang="ar-EG" sz="6000" b="0" dirty="0"/>
              <a:t>قَدْ جَاءَكُمْ بَصَائِرُ مِنْ رَبِّكُمْۖ فَمَنْ أَبْصَرَ فَلِنَفْسِهِۖ وَمَنْ عَمِيَ فَعَلَيْهَاۚ وَمَا أَنَا عَلَيْكُمْ بِحَفِيظٍ</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C11430-47F5-C28B-E2B2-4F50DEF87486}"/>
              </a:ext>
            </a:extLst>
          </p:cNvPr>
          <p:cNvSpPr txBox="1"/>
          <p:nvPr/>
        </p:nvSpPr>
        <p:spPr>
          <a:xfrm>
            <a:off x="2060702" y="428506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"Now have come to you, from your Lord, proofs (to open your eyes): if any will see, it will be for (the good of) his own soul; if any will be blind, it will be to his own (harm): I am not (here) to watch over your doings."</a:t>
            </a:r>
          </a:p>
        </p:txBody>
      </p:sp>
      <p:sp>
        <p:nvSpPr>
          <p:cNvPr id="7" name="TextBox 6">
            <a:extLst>
              <a:ext uri="{FF2B5EF4-FFF2-40B4-BE49-F238E27FC236}">
                <a16:creationId xmlns:a16="http://schemas.microsoft.com/office/drawing/2014/main" id="{36F5DFAA-37A1-5A46-1829-BCAF7E93B4BE}"/>
              </a:ext>
            </a:extLst>
          </p:cNvPr>
          <p:cNvSpPr txBox="1"/>
          <p:nvPr/>
        </p:nvSpPr>
        <p:spPr>
          <a:xfrm>
            <a:off x="3138541" y="39772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3463490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697C4-6BE3-E48B-63BD-2CA4F6C34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E542D-1351-081B-F27F-D8883EFB36AD}"/>
              </a:ext>
            </a:extLst>
          </p:cNvPr>
          <p:cNvSpPr>
            <a:spLocks noGrp="1"/>
          </p:cNvSpPr>
          <p:nvPr>
            <p:ph type="title"/>
          </p:nvPr>
        </p:nvSpPr>
        <p:spPr>
          <a:xfrm>
            <a:off x="1980382" y="1413799"/>
            <a:ext cx="8231214" cy="3450327"/>
          </a:xfrm>
        </p:spPr>
        <p:txBody>
          <a:bodyPr>
            <a:noAutofit/>
          </a:bodyPr>
          <a:lstStyle/>
          <a:p>
            <a:pPr>
              <a:lnSpc>
                <a:spcPct val="100000"/>
              </a:lnSpc>
            </a:pPr>
            <a:r>
              <a:rPr lang="ar-EG" sz="6000" b="0" dirty="0"/>
              <a:t>وَكَذَٰلِكَ نُصَرِّفُ الْآيَاتِ وَلِيَقُولُوا دَرَسْتَ وَلِنُبَيِّنَهُ لِقَوْمٍ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10E331-76D8-6EDA-3A90-531D2B392BD8}"/>
              </a:ext>
            </a:extLst>
          </p:cNvPr>
          <p:cNvSpPr txBox="1"/>
          <p:nvPr/>
        </p:nvSpPr>
        <p:spPr>
          <a:xfrm>
            <a:off x="2060701" y="39772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 we explain the signs by various (symbols): that they may say, "Thou hast taught (us) diligently," and that We may make the matter clear to those who know.</a:t>
            </a:r>
          </a:p>
        </p:txBody>
      </p:sp>
      <p:sp>
        <p:nvSpPr>
          <p:cNvPr id="7" name="TextBox 6">
            <a:extLst>
              <a:ext uri="{FF2B5EF4-FFF2-40B4-BE49-F238E27FC236}">
                <a16:creationId xmlns:a16="http://schemas.microsoft.com/office/drawing/2014/main" id="{6B70A20D-3075-E093-7CF4-48FC94166E7F}"/>
              </a:ext>
            </a:extLst>
          </p:cNvPr>
          <p:cNvSpPr txBox="1"/>
          <p:nvPr/>
        </p:nvSpPr>
        <p:spPr>
          <a:xfrm>
            <a:off x="2375061" y="37612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269072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1D663-B420-0E30-9C2E-BD65FC3F2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D0830-75B1-CFE9-548B-46F6196AFEA1}"/>
              </a:ext>
            </a:extLst>
          </p:cNvPr>
          <p:cNvSpPr>
            <a:spLocks noGrp="1"/>
          </p:cNvSpPr>
          <p:nvPr>
            <p:ph type="title"/>
          </p:nvPr>
        </p:nvSpPr>
        <p:spPr>
          <a:xfrm>
            <a:off x="1980382" y="1413799"/>
            <a:ext cx="8231214" cy="3450327"/>
          </a:xfrm>
        </p:spPr>
        <p:txBody>
          <a:bodyPr>
            <a:noAutofit/>
          </a:bodyPr>
          <a:lstStyle/>
          <a:p>
            <a:pPr>
              <a:lnSpc>
                <a:spcPct val="100000"/>
              </a:lnSpc>
            </a:pPr>
            <a:r>
              <a:rPr lang="ar-EG" sz="6000" b="0" dirty="0"/>
              <a:t>اتَّبِعْ مَا أُوحِيَ إِلَيْكَ مِنْ رَبِّكَۖ لَا إِلَٰهَ إِلَّا هُوَۖ وَأَعْرِضْ عَنِ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6266F1-E93A-B1D8-0AC5-8719DBEC0EB8}"/>
              </a:ext>
            </a:extLst>
          </p:cNvPr>
          <p:cNvSpPr txBox="1"/>
          <p:nvPr/>
        </p:nvSpPr>
        <p:spPr>
          <a:xfrm>
            <a:off x="2060701" y="406676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Follow what thou art taught by inspiration from thy Lord: there is no god but He: and turn aside from those who join gods with Allah.</a:t>
            </a:r>
          </a:p>
        </p:txBody>
      </p:sp>
      <p:sp>
        <p:nvSpPr>
          <p:cNvPr id="7" name="TextBox 6">
            <a:extLst>
              <a:ext uri="{FF2B5EF4-FFF2-40B4-BE49-F238E27FC236}">
                <a16:creationId xmlns:a16="http://schemas.microsoft.com/office/drawing/2014/main" id="{54EAFA7C-1E9D-42C3-23A5-C781E13AFAE9}"/>
              </a:ext>
            </a:extLst>
          </p:cNvPr>
          <p:cNvSpPr txBox="1"/>
          <p:nvPr/>
        </p:nvSpPr>
        <p:spPr>
          <a:xfrm>
            <a:off x="1886790" y="36695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08271"/>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8AB2B-37AB-DE13-AEB1-754AB8B795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C8369-E377-28D3-FF52-6F1565DF5B9E}"/>
              </a:ext>
            </a:extLst>
          </p:cNvPr>
          <p:cNvSpPr>
            <a:spLocks noGrp="1"/>
          </p:cNvSpPr>
          <p:nvPr>
            <p:ph type="title"/>
          </p:nvPr>
        </p:nvSpPr>
        <p:spPr>
          <a:xfrm>
            <a:off x="1980382" y="1413799"/>
            <a:ext cx="8231214" cy="3450327"/>
          </a:xfrm>
        </p:spPr>
        <p:txBody>
          <a:bodyPr>
            <a:noAutofit/>
          </a:bodyPr>
          <a:lstStyle/>
          <a:p>
            <a:pPr>
              <a:lnSpc>
                <a:spcPct val="100000"/>
              </a:lnSpc>
            </a:pPr>
            <a:r>
              <a:rPr lang="ar-EG" sz="5400" b="0" dirty="0"/>
              <a:t>وَلَوْ شَاءَ اللَّهُ مَا أَشْرَكُواۗ وَمَا جَعَلْنَاكَ عَلَيْهِمْ حَفِيظًاۖ وَمَا أَنْتَ عَلَيْهِمْ بِوَكِيلٍ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E6F4DC-3584-D7F3-CB02-B253A7BBDFF4}"/>
              </a:ext>
            </a:extLst>
          </p:cNvPr>
          <p:cNvSpPr txBox="1"/>
          <p:nvPr/>
        </p:nvSpPr>
        <p:spPr>
          <a:xfrm>
            <a:off x="2060701" y="406676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it had been Allah's plan, they would not have taken false gods: but We made thee not one to watch over their doings, nor art thou set over them to dispose of their affairs.</a:t>
            </a:r>
          </a:p>
        </p:txBody>
      </p:sp>
      <p:sp>
        <p:nvSpPr>
          <p:cNvPr id="7" name="TextBox 6">
            <a:extLst>
              <a:ext uri="{FF2B5EF4-FFF2-40B4-BE49-F238E27FC236}">
                <a16:creationId xmlns:a16="http://schemas.microsoft.com/office/drawing/2014/main" id="{7E863D78-AF56-7CB9-DC57-B3943BA7A4A1}"/>
              </a:ext>
            </a:extLst>
          </p:cNvPr>
          <p:cNvSpPr txBox="1"/>
          <p:nvPr/>
        </p:nvSpPr>
        <p:spPr>
          <a:xfrm>
            <a:off x="1886790" y="36695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3983088"/>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DC343-387E-5E3D-C9B2-76DDFFFD32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9E3ADD-675B-6AFB-9FAF-70A58333886E}"/>
              </a:ext>
            </a:extLst>
          </p:cNvPr>
          <p:cNvSpPr>
            <a:spLocks noGrp="1"/>
          </p:cNvSpPr>
          <p:nvPr>
            <p:ph type="title"/>
          </p:nvPr>
        </p:nvSpPr>
        <p:spPr>
          <a:xfrm>
            <a:off x="1980381" y="1182980"/>
            <a:ext cx="8231214" cy="3450327"/>
          </a:xfrm>
        </p:spPr>
        <p:txBody>
          <a:bodyPr>
            <a:noAutofit/>
          </a:bodyPr>
          <a:lstStyle/>
          <a:p>
            <a:pPr>
              <a:lnSpc>
                <a:spcPct val="100000"/>
              </a:lnSpc>
            </a:pPr>
            <a:r>
              <a:rPr lang="ar-EG" sz="5000" b="0" dirty="0"/>
              <a:t>وَلَا تَسُبُّوا الَّذِينَ يَدْعُونَ مِنْ دُونِ اللَّهِ فَيَسُبُّوا اللَّهَ عَدْوًا بِغَيْرِ عِلْمٍۗ كَذَٰلِكَ زَيَّنَّا لِكُلِّ أُمَّةٍ عَمَلَهُمْ ثُمَّ إِلَىٰ رَبِّهِمْ مَرْجِعُهُمْ فَيُنَبِّئُهُمْ بِمَا كَانُوا يَعْمَلُونَ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194A2E-6444-34C2-685D-CA49790ECA71}"/>
              </a:ext>
            </a:extLst>
          </p:cNvPr>
          <p:cNvSpPr txBox="1"/>
          <p:nvPr/>
        </p:nvSpPr>
        <p:spPr>
          <a:xfrm>
            <a:off x="2060700" y="435158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Revile not ye those whom they call upon besides Allah, lest they out of spite revile Allah in their ignorance. Thus have We made alluring to each people its own doings. In the end will they return to their Lord, and We shall then tell them the truth of all that they did.</a:t>
            </a:r>
          </a:p>
        </p:txBody>
      </p:sp>
      <p:sp>
        <p:nvSpPr>
          <p:cNvPr id="7" name="TextBox 6">
            <a:extLst>
              <a:ext uri="{FF2B5EF4-FFF2-40B4-BE49-F238E27FC236}">
                <a16:creationId xmlns:a16="http://schemas.microsoft.com/office/drawing/2014/main" id="{9730845B-8D80-B606-5242-471D34C65124}"/>
              </a:ext>
            </a:extLst>
          </p:cNvPr>
          <p:cNvSpPr txBox="1"/>
          <p:nvPr/>
        </p:nvSpPr>
        <p:spPr>
          <a:xfrm>
            <a:off x="3902021" y="413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951932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0D960-0204-DDEA-3752-7E81050E61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80A78-5C38-F7C6-E35C-1281AB922129}"/>
              </a:ext>
            </a:extLst>
          </p:cNvPr>
          <p:cNvSpPr>
            <a:spLocks noGrp="1"/>
          </p:cNvSpPr>
          <p:nvPr>
            <p:ph type="title"/>
          </p:nvPr>
        </p:nvSpPr>
        <p:spPr>
          <a:xfrm>
            <a:off x="1980379" y="1342536"/>
            <a:ext cx="8231214" cy="3450327"/>
          </a:xfrm>
        </p:spPr>
        <p:txBody>
          <a:bodyPr>
            <a:noAutofit/>
          </a:bodyPr>
          <a:lstStyle/>
          <a:p>
            <a:pPr>
              <a:lnSpc>
                <a:spcPct val="100000"/>
              </a:lnSpc>
            </a:pPr>
            <a:r>
              <a:rPr lang="ar-EG" sz="5000" b="0" dirty="0"/>
              <a:t>وَأَقْسَمُوا بِاللَّهِ جَهْدَ أَيْمَانِهِمْ لَئِنْ جَاءَتْهُمْ آيَةٌ لَيُؤْمِنُنَّ بِهَاۚ قُلْ إِنَّمَا الْآيَاتُ عِنْدَ اللَّهِ ۖ وَمَا يُشْعِرُكُمْ أَنَّهَا إِذَا جَاءَتْ لَا يُؤْمِنُونَ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B934BC-AE77-DDAB-311E-CC31C7E6F825}"/>
              </a:ext>
            </a:extLst>
          </p:cNvPr>
          <p:cNvSpPr txBox="1"/>
          <p:nvPr/>
        </p:nvSpPr>
        <p:spPr>
          <a:xfrm>
            <a:off x="2060699" y="41311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swear their strongest oaths by Allah, that if a (special) sign came to them, by it they would believe. Say: "Certainly (all) signs are in the power of Allah: but what will make you (Muslims)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(even) if (special) signs came, they will not believe."?</a:t>
            </a:r>
          </a:p>
        </p:txBody>
      </p:sp>
      <p:sp>
        <p:nvSpPr>
          <p:cNvPr id="7" name="TextBox 6">
            <a:extLst>
              <a:ext uri="{FF2B5EF4-FFF2-40B4-BE49-F238E27FC236}">
                <a16:creationId xmlns:a16="http://schemas.microsoft.com/office/drawing/2014/main" id="{5F7CD7BE-39C5-9FC8-495C-89A850149650}"/>
              </a:ext>
            </a:extLst>
          </p:cNvPr>
          <p:cNvSpPr txBox="1"/>
          <p:nvPr/>
        </p:nvSpPr>
        <p:spPr>
          <a:xfrm>
            <a:off x="2259652" y="38973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99163719"/>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4892D-5948-F010-C60A-EAFCAB70F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A0FFD3-000B-0183-9A25-0C10D71FDFD3}"/>
              </a:ext>
            </a:extLst>
          </p:cNvPr>
          <p:cNvSpPr>
            <a:spLocks noGrp="1"/>
          </p:cNvSpPr>
          <p:nvPr>
            <p:ph type="title"/>
          </p:nvPr>
        </p:nvSpPr>
        <p:spPr>
          <a:xfrm>
            <a:off x="1980379" y="1360292"/>
            <a:ext cx="8231214" cy="3450327"/>
          </a:xfrm>
        </p:spPr>
        <p:txBody>
          <a:bodyPr>
            <a:noAutofit/>
          </a:bodyPr>
          <a:lstStyle/>
          <a:p>
            <a:pPr>
              <a:lnSpc>
                <a:spcPct val="100000"/>
              </a:lnSpc>
            </a:pPr>
            <a:r>
              <a:rPr lang="ar-EG" sz="5400" b="0" dirty="0"/>
              <a:t>وَنُقَلِّبُ أَفْئِدَتَهُمْ وَأَبْصَارَهُمْ كَمَا لَمْ يُؤْمِنُوا بِهِ أَوَّلَ مَرَّةٍ وَنَذَرُهُمْ فِي طُغْيَانِهِمْ يَعْمَهُونَ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57B451-3FF3-D416-8DC6-5639C4FC2259}"/>
              </a:ext>
            </a:extLst>
          </p:cNvPr>
          <p:cNvSpPr txBox="1"/>
          <p:nvPr/>
        </p:nvSpPr>
        <p:spPr>
          <a:xfrm>
            <a:off x="2060698" y="42228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(too) shall turn to (confusion) their hearts and their eyes, even as they refused to believe in this in the first instance: We shall leave them in their trespasses, to wander in distraction.</a:t>
            </a:r>
          </a:p>
        </p:txBody>
      </p:sp>
      <p:sp>
        <p:nvSpPr>
          <p:cNvPr id="7" name="TextBox 6">
            <a:extLst>
              <a:ext uri="{FF2B5EF4-FFF2-40B4-BE49-F238E27FC236}">
                <a16:creationId xmlns:a16="http://schemas.microsoft.com/office/drawing/2014/main" id="{2AC69EFA-DDC7-1C9A-974C-B29EEFB409DD}"/>
              </a:ext>
            </a:extLst>
          </p:cNvPr>
          <p:cNvSpPr txBox="1"/>
          <p:nvPr/>
        </p:nvSpPr>
        <p:spPr>
          <a:xfrm>
            <a:off x="3768856" y="40038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444931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9454491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EB9B0-4724-45EE-74D8-C0461F87F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0D3FA2-0286-9AF1-D062-CD5C1A1ADCA2}"/>
              </a:ext>
            </a:extLst>
          </p:cNvPr>
          <p:cNvSpPr>
            <a:spLocks noGrp="1"/>
          </p:cNvSpPr>
          <p:nvPr>
            <p:ph type="title"/>
          </p:nvPr>
        </p:nvSpPr>
        <p:spPr>
          <a:xfrm>
            <a:off x="1980388" y="1150005"/>
            <a:ext cx="8231214" cy="3450327"/>
          </a:xfrm>
        </p:spPr>
        <p:txBody>
          <a:bodyPr>
            <a:noAutofit/>
          </a:bodyPr>
          <a:lstStyle/>
          <a:p>
            <a:pPr>
              <a:lnSpc>
                <a:spcPct val="100000"/>
              </a:lnSpc>
            </a:pPr>
            <a:r>
              <a:rPr lang="ar-EG" sz="4800" b="0" dirty="0"/>
              <a:t>يَا أَيُّهَا الَّذِينَ آمَنُوا لَيَبْلُوَنَّكُمُ اللَّهُ بِشَيْءٍ</a:t>
            </a:r>
            <a:br>
              <a:rPr lang="ar-EG" sz="4800" b="0" dirty="0"/>
            </a:br>
            <a:r>
              <a:rPr lang="ar-EG" sz="4800" b="0" dirty="0"/>
              <a:t> مِنَ الصَّيْدِ تَنَالُهُ أَيْدِيكُمْ وَرِمَاحُكُمْ لِيَعْلَمَ</a:t>
            </a:r>
            <a:br>
              <a:rPr lang="ar-EG" sz="4800" b="0" dirty="0"/>
            </a:br>
            <a:r>
              <a:rPr lang="ar-EG" sz="4800" b="0" dirty="0"/>
              <a:t> اللَّهُ مَنْ يَخَافُهُ بِالْغَيْبِۚ فَمَنِ اعْتَدَىٰ بَعْدَ ذَٰلِكَ فَلَهُ عَذَابٌ أَلِيمٌ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BC58C2-B68E-1FBE-D2FF-B41464D36900}"/>
              </a:ext>
            </a:extLst>
          </p:cNvPr>
          <p:cNvSpPr txBox="1"/>
          <p:nvPr/>
        </p:nvSpPr>
        <p:spPr>
          <a:xfrm>
            <a:off x="2060707" y="429668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Allah doth but make a trial of you in a little matter of game well within reach of game well within reach of your hands and your lances, that He may test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feareth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him unseen: any who transgress thereafter, will have a grievous penalty.</a:t>
            </a:r>
          </a:p>
        </p:txBody>
      </p:sp>
      <p:sp>
        <p:nvSpPr>
          <p:cNvPr id="7" name="TextBox 6">
            <a:extLst>
              <a:ext uri="{FF2B5EF4-FFF2-40B4-BE49-F238E27FC236}">
                <a16:creationId xmlns:a16="http://schemas.microsoft.com/office/drawing/2014/main" id="{8C268549-E840-F61F-13B4-0F62F3D5B097}"/>
              </a:ext>
            </a:extLst>
          </p:cNvPr>
          <p:cNvSpPr txBox="1"/>
          <p:nvPr/>
        </p:nvSpPr>
        <p:spPr>
          <a:xfrm>
            <a:off x="4297462" y="40776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54509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DBAD4-6EC3-7790-2228-663AD383B7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9D80CB-E790-E811-371C-C3DF6D1437A5}"/>
              </a:ext>
            </a:extLst>
          </p:cNvPr>
          <p:cNvSpPr>
            <a:spLocks noGrp="1"/>
          </p:cNvSpPr>
          <p:nvPr>
            <p:ph type="title"/>
          </p:nvPr>
        </p:nvSpPr>
        <p:spPr>
          <a:xfrm>
            <a:off x="1980386" y="1229904"/>
            <a:ext cx="8231214" cy="3450327"/>
          </a:xfrm>
        </p:spPr>
        <p:txBody>
          <a:bodyPr>
            <a:noAutofit/>
          </a:bodyPr>
          <a:lstStyle/>
          <a:p>
            <a:pPr>
              <a:lnSpc>
                <a:spcPct val="100000"/>
              </a:lnSpc>
            </a:pPr>
            <a:r>
              <a:rPr lang="ar-EG" b="0" dirty="0"/>
              <a:t>يَا أَيُّهَا الَّذِينَ آمَنُوا لَا تَقْتُلُوا الصَّيْدَ وَأَنْتُمْ حُرُمٌۚ وَمَنْ قَتَلَهُ مِنْكُمْ مُتَعَمِّدًا فَجَزَاءٌ مِثْلُ مَا قَتَلَ مِنَ النَّعَمِ يَحْكُمُ بِهِ ذَوَا عَدْلٍ مِنْكُمْ هَدْيًا بَالِغَ الْكَعْبَةِ أَوْ كَفَّارَةٌ طَعَامُ مَسَاكِينَ أَوْ عَدْلُ ذَٰلِكَ صِيَامًا لِيَذُوقَ وَبَالَ أَمْرِهِۗ...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079D98-320F-8246-D687-3CE66B230D8C}"/>
              </a:ext>
            </a:extLst>
          </p:cNvPr>
          <p:cNvSpPr txBox="1"/>
          <p:nvPr/>
        </p:nvSpPr>
        <p:spPr>
          <a:xfrm>
            <a:off x="2060706" y="4538189"/>
            <a:ext cx="8070575" cy="1400383"/>
          </a:xfrm>
          <a:prstGeom prst="rect">
            <a:avLst/>
          </a:prstGeom>
          <a:noFill/>
        </p:spPr>
        <p:txBody>
          <a:bodyPr wrap="square">
            <a:spAutoFit/>
          </a:bodyPr>
          <a:lstStyle/>
          <a:p>
            <a:pPr algn="ctr"/>
            <a:r>
              <a:rPr kumimoji="0" lang="en-US" sz="17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Kill not game while in the sacred precincts or in pilgrim garb. If any of you doth so intentionally, the compensation is an offering, brought to the Ka'ba, of a domestic animal equivalent to the one he killed, as adjudged by two just men among you; or by way of atonement, the feeding of the indigent; or its equivalent in fasts: that he may taste of the penalty of his deed.</a:t>
            </a:r>
          </a:p>
        </p:txBody>
      </p:sp>
    </p:spTree>
    <p:extLst>
      <p:ext uri="{BB962C8B-B14F-4D97-AF65-F5344CB8AC3E}">
        <p14:creationId xmlns:p14="http://schemas.microsoft.com/office/powerpoint/2010/main" val="3446042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95D20-8358-06E9-F200-4CB5BE71A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A7AEFB-08DF-0A11-6ED2-67EF1E926003}"/>
              </a:ext>
            </a:extLst>
          </p:cNvPr>
          <p:cNvSpPr>
            <a:spLocks noGrp="1"/>
          </p:cNvSpPr>
          <p:nvPr>
            <p:ph type="title"/>
          </p:nvPr>
        </p:nvSpPr>
        <p:spPr>
          <a:xfrm>
            <a:off x="1980388" y="1289081"/>
            <a:ext cx="8231214" cy="3450327"/>
          </a:xfrm>
        </p:spPr>
        <p:txBody>
          <a:bodyPr>
            <a:noAutofit/>
          </a:bodyPr>
          <a:lstStyle/>
          <a:p>
            <a:pPr>
              <a:lnSpc>
                <a:spcPct val="100000"/>
              </a:lnSpc>
            </a:pPr>
            <a:r>
              <a:rPr lang="ar-EG" sz="6000" b="0" dirty="0"/>
              <a:t> عَفَا اللَّهُ عَمَّا سَلَفَۚ وَمَنْ عَادَ فَيَنْتَقِمُ اللَّهُ مِنْهُۗ وَاللَّهُ عَزِيزٌ ذُو انْتِقَامٍ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D9460A-BACA-4B30-7BE0-AEC3022EF992}"/>
              </a:ext>
            </a:extLst>
          </p:cNvPr>
          <p:cNvSpPr txBox="1"/>
          <p:nvPr/>
        </p:nvSpPr>
        <p:spPr>
          <a:xfrm>
            <a:off x="1980388" y="39486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forgives what is past: for repetition Allah will exact from him the penalty. For Allah is Exalted, and Lord of Retribution.</a:t>
            </a:r>
          </a:p>
        </p:txBody>
      </p:sp>
      <p:sp>
        <p:nvSpPr>
          <p:cNvPr id="7" name="TextBox 6">
            <a:extLst>
              <a:ext uri="{FF2B5EF4-FFF2-40B4-BE49-F238E27FC236}">
                <a16:creationId xmlns:a16="http://schemas.microsoft.com/office/drawing/2014/main" id="{5CE0C877-E12A-B94C-E36F-0C73A7B1D931}"/>
              </a:ext>
            </a:extLst>
          </p:cNvPr>
          <p:cNvSpPr txBox="1"/>
          <p:nvPr/>
        </p:nvSpPr>
        <p:spPr>
          <a:xfrm>
            <a:off x="2344378" y="36852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66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DCC65-E1FC-285D-AFAB-0A3E7D625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7DCC0E-5D23-B7BC-BA8E-F816A19F266B}"/>
              </a:ext>
            </a:extLst>
          </p:cNvPr>
          <p:cNvSpPr>
            <a:spLocks noGrp="1"/>
          </p:cNvSpPr>
          <p:nvPr>
            <p:ph type="title"/>
          </p:nvPr>
        </p:nvSpPr>
        <p:spPr>
          <a:xfrm>
            <a:off x="1980388" y="1262448"/>
            <a:ext cx="8231214" cy="3450327"/>
          </a:xfrm>
        </p:spPr>
        <p:txBody>
          <a:bodyPr>
            <a:noAutofit/>
          </a:bodyPr>
          <a:lstStyle/>
          <a:p>
            <a:pPr>
              <a:lnSpc>
                <a:spcPct val="100000"/>
              </a:lnSpc>
            </a:pPr>
            <a:r>
              <a:rPr lang="ar-EG" sz="5000" b="0" dirty="0"/>
              <a:t>أُحِلَّ لَكُمْ صَيْدُ الْبَحْرِ وَطَعَامُهُ مَتَاعًا لَكُمْ وَلِلسَّيَّارَةِۖ وَحُرِّمَ عَلَيْكُمْ صَيْدُ الْبَرِّ مَا دُمْتُمْ حُرُمًاۗ وَاتَّقُوا اللَّهَ الَّذِي إِلَيْهِ تُحْشَرُونَ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DC16D6-46E7-8EBA-96F3-68C3819E3F26}"/>
              </a:ext>
            </a:extLst>
          </p:cNvPr>
          <p:cNvSpPr txBox="1"/>
          <p:nvPr/>
        </p:nvSpPr>
        <p:spPr>
          <a:xfrm>
            <a:off x="1980388" y="40510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Lawful to you is the pursuit of water-game and its use for food,- for the benefit of yourselves and those who travel; but forbidden is the pursuit of land-game;- as long as ye are in the sacred precincts or in pilgrim garb. And fear Allah, to Whom ye shall be gathered back.</a:t>
            </a:r>
          </a:p>
        </p:txBody>
      </p:sp>
      <p:sp>
        <p:nvSpPr>
          <p:cNvPr id="7" name="TextBox 6">
            <a:extLst>
              <a:ext uri="{FF2B5EF4-FFF2-40B4-BE49-F238E27FC236}">
                <a16:creationId xmlns:a16="http://schemas.microsoft.com/office/drawing/2014/main" id="{77E3B513-A474-93A5-AF4C-2054756214BF}"/>
              </a:ext>
            </a:extLst>
          </p:cNvPr>
          <p:cNvSpPr txBox="1"/>
          <p:nvPr/>
        </p:nvSpPr>
        <p:spPr>
          <a:xfrm>
            <a:off x="2141037" y="3799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4406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830EB-9EFA-5A6C-2C46-E5728B338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B3783E-3B28-CF29-6BC1-E4BAD5DC9CBC}"/>
              </a:ext>
            </a:extLst>
          </p:cNvPr>
          <p:cNvSpPr>
            <a:spLocks noGrp="1"/>
          </p:cNvSpPr>
          <p:nvPr>
            <p:ph type="title"/>
          </p:nvPr>
        </p:nvSpPr>
        <p:spPr>
          <a:xfrm>
            <a:off x="1980398" y="955524"/>
            <a:ext cx="8231214" cy="3450327"/>
          </a:xfrm>
        </p:spPr>
        <p:txBody>
          <a:bodyPr>
            <a:noAutofit/>
          </a:bodyPr>
          <a:lstStyle/>
          <a:p>
            <a:pPr>
              <a:lnSpc>
                <a:spcPct val="100000"/>
              </a:lnSpc>
            </a:pPr>
            <a:r>
              <a:rPr lang="ar-EG" sz="5000" b="0" dirty="0"/>
              <a:t>جَعَلَ اللَّهُ الْكَعْبَةَ الْبَيْتَ الْحَرَامَ قِيَامًا لِلنَّاسِ وَالشَّهْرَ الْحَرَامَ وَالْهَدْيَ وَالْقَلَائِدَۚ ذَٰلِكَ لِتَعْلَمُوا أَنَّ اللَّهَ يَعْلَمُ مَا فِي السَّمَاوَاتِ وَمَا فِي الْأَرْضِ وَأَنَّ اللَّهَ بِكُلِّ شَيْءٍ عَلِيمٌ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28E567-46F7-17CF-22B5-CCFC3F714335}"/>
              </a:ext>
            </a:extLst>
          </p:cNvPr>
          <p:cNvSpPr txBox="1"/>
          <p:nvPr/>
        </p:nvSpPr>
        <p:spPr>
          <a:xfrm>
            <a:off x="1980388" y="417731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made the Ka'ba, the Sacred House, an asylum of security for men, as also the Sacred Months, the animals for offerings, and the garlands that mark them: That ye may know that Allah hath knowledge of what is in the heavens and on earth and that Allah is well acquainted with all things.</a:t>
            </a:r>
          </a:p>
        </p:txBody>
      </p:sp>
      <p:sp>
        <p:nvSpPr>
          <p:cNvPr id="7" name="TextBox 6">
            <a:extLst>
              <a:ext uri="{FF2B5EF4-FFF2-40B4-BE49-F238E27FC236}">
                <a16:creationId xmlns:a16="http://schemas.microsoft.com/office/drawing/2014/main" id="{39D7760B-93B4-63F8-C952-7931067EEE7B}"/>
              </a:ext>
            </a:extLst>
          </p:cNvPr>
          <p:cNvSpPr txBox="1"/>
          <p:nvPr/>
        </p:nvSpPr>
        <p:spPr>
          <a:xfrm>
            <a:off x="2141037" y="39325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355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12B05-05F8-1C93-F9AD-9DBF9FECC4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4992D8-3244-CCF6-861B-0D2FA8DCCB30}"/>
              </a:ext>
            </a:extLst>
          </p:cNvPr>
          <p:cNvSpPr>
            <a:spLocks noGrp="1"/>
          </p:cNvSpPr>
          <p:nvPr>
            <p:ph type="title"/>
          </p:nvPr>
        </p:nvSpPr>
        <p:spPr>
          <a:xfrm>
            <a:off x="1980398" y="1585838"/>
            <a:ext cx="8231214" cy="3450327"/>
          </a:xfrm>
        </p:spPr>
        <p:txBody>
          <a:bodyPr>
            <a:noAutofit/>
          </a:bodyPr>
          <a:lstStyle/>
          <a:p>
            <a:pPr>
              <a:lnSpc>
                <a:spcPct val="100000"/>
              </a:lnSpc>
            </a:pPr>
            <a:r>
              <a:rPr lang="ar-EG" sz="6000" b="0" dirty="0"/>
              <a:t>اعْلَمُوا أَنَّ اللَّهَ شَدِيدُ الْعِقَابِ وَأَنَّ 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CA8FE1-2A53-8D00-7DE6-E7DA2D8D94B8}"/>
              </a:ext>
            </a:extLst>
          </p:cNvPr>
          <p:cNvSpPr txBox="1"/>
          <p:nvPr/>
        </p:nvSpPr>
        <p:spPr>
          <a:xfrm>
            <a:off x="1980388" y="41773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 ye that Allah is strict in punishment and that Allah is Oft-forgiving, Most Merciful.</a:t>
            </a:r>
          </a:p>
        </p:txBody>
      </p:sp>
      <p:sp>
        <p:nvSpPr>
          <p:cNvPr id="7" name="TextBox 6">
            <a:extLst>
              <a:ext uri="{FF2B5EF4-FFF2-40B4-BE49-F238E27FC236}">
                <a16:creationId xmlns:a16="http://schemas.microsoft.com/office/drawing/2014/main" id="{BCFA0B81-07FD-F912-D13D-083B48DB82AD}"/>
              </a:ext>
            </a:extLst>
          </p:cNvPr>
          <p:cNvSpPr txBox="1"/>
          <p:nvPr/>
        </p:nvSpPr>
        <p:spPr>
          <a:xfrm>
            <a:off x="4174023" y="39435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7712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3F233-0B18-C7FE-4129-705F6369E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626BA7-CE41-A65B-40C6-332013BFDB7E}"/>
              </a:ext>
            </a:extLst>
          </p:cNvPr>
          <p:cNvSpPr>
            <a:spLocks noGrp="1"/>
          </p:cNvSpPr>
          <p:nvPr>
            <p:ph type="title"/>
          </p:nvPr>
        </p:nvSpPr>
        <p:spPr>
          <a:xfrm>
            <a:off x="1980398" y="1585838"/>
            <a:ext cx="8231214" cy="3450327"/>
          </a:xfrm>
        </p:spPr>
        <p:txBody>
          <a:bodyPr>
            <a:noAutofit/>
          </a:bodyPr>
          <a:lstStyle/>
          <a:p>
            <a:pPr>
              <a:lnSpc>
                <a:spcPct val="100000"/>
              </a:lnSpc>
            </a:pPr>
            <a:r>
              <a:rPr lang="ar-EG" sz="6000" b="0" dirty="0"/>
              <a:t>مَا عَلَى الرَّسُولِ إِلَّا الْبَلَاغُۗ وَاللَّهُ يَعْلَمُ مَا تُبْدُونَ وَمَا تَكْتُمُونَ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2EB775-2BF3-9D1F-479F-A63F45609CC6}"/>
              </a:ext>
            </a:extLst>
          </p:cNvPr>
          <p:cNvSpPr txBox="1"/>
          <p:nvPr/>
        </p:nvSpPr>
        <p:spPr>
          <a:xfrm>
            <a:off x="1980388" y="41773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Messenger's duty is but to proclaim (the message).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ye reveal and ye conceal.</a:t>
            </a:r>
          </a:p>
        </p:txBody>
      </p:sp>
      <p:sp>
        <p:nvSpPr>
          <p:cNvPr id="7" name="TextBox 6">
            <a:extLst>
              <a:ext uri="{FF2B5EF4-FFF2-40B4-BE49-F238E27FC236}">
                <a16:creationId xmlns:a16="http://schemas.microsoft.com/office/drawing/2014/main" id="{031C93FB-DFD4-7EE2-92B3-3F0625A8C85E}"/>
              </a:ext>
            </a:extLst>
          </p:cNvPr>
          <p:cNvSpPr txBox="1"/>
          <p:nvPr/>
        </p:nvSpPr>
        <p:spPr>
          <a:xfrm>
            <a:off x="2531654" y="38695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0968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C5025-C1A0-C612-B93B-EFBD7C23A3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428704-974E-E924-0BF1-F187A1933FFF}"/>
              </a:ext>
            </a:extLst>
          </p:cNvPr>
          <p:cNvSpPr>
            <a:spLocks noGrp="1"/>
          </p:cNvSpPr>
          <p:nvPr>
            <p:ph type="title"/>
          </p:nvPr>
        </p:nvSpPr>
        <p:spPr>
          <a:xfrm>
            <a:off x="1980388" y="1372772"/>
            <a:ext cx="8231214" cy="3450327"/>
          </a:xfrm>
        </p:spPr>
        <p:txBody>
          <a:bodyPr>
            <a:noAutofit/>
          </a:bodyPr>
          <a:lstStyle/>
          <a:p>
            <a:pPr>
              <a:lnSpc>
                <a:spcPct val="100000"/>
              </a:lnSpc>
            </a:pPr>
            <a:r>
              <a:rPr lang="ar-EG" sz="5400" b="0" dirty="0"/>
              <a:t>قُلْ لَا يَسْتَوِي الْخَبِيثُ  وَالطَّيِّبُ وَلَوْ أَعْجَبَكَ كَثْرَةُ الْخَبِيثِۚ فَاتَّقُوا اللَّهَ يَا أُولِي الْأَلْبَابِ لَعَلَّكُمْ تُفْلِحُونَ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CB1F24-1BF1-C8DF-EB8C-43342E6518A6}"/>
              </a:ext>
            </a:extLst>
          </p:cNvPr>
          <p:cNvSpPr txBox="1"/>
          <p:nvPr/>
        </p:nvSpPr>
        <p:spPr>
          <a:xfrm>
            <a:off x="1980388" y="43152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"Not equal are things that are bad and things that are good, even though the abundance of the bad may dazzle thee; so fear Allah, O ye that understand; that (so) ye may prosper."</a:t>
            </a:r>
          </a:p>
        </p:txBody>
      </p:sp>
      <p:sp>
        <p:nvSpPr>
          <p:cNvPr id="7" name="TextBox 6">
            <a:extLst>
              <a:ext uri="{FF2B5EF4-FFF2-40B4-BE49-F238E27FC236}">
                <a16:creationId xmlns:a16="http://schemas.microsoft.com/office/drawing/2014/main" id="{5E7F9C93-66A2-B7CF-5F1D-B9022FCF8E54}"/>
              </a:ext>
            </a:extLst>
          </p:cNvPr>
          <p:cNvSpPr txBox="1"/>
          <p:nvPr/>
        </p:nvSpPr>
        <p:spPr>
          <a:xfrm>
            <a:off x="3339522" y="40074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372948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082E3-5182-57FC-CF5D-7C8CD90003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7419D4-76F8-0F80-176D-6779133EB336}"/>
              </a:ext>
            </a:extLst>
          </p:cNvPr>
          <p:cNvSpPr>
            <a:spLocks noGrp="1"/>
          </p:cNvSpPr>
          <p:nvPr>
            <p:ph type="title"/>
          </p:nvPr>
        </p:nvSpPr>
        <p:spPr>
          <a:xfrm>
            <a:off x="1980388" y="1133078"/>
            <a:ext cx="8231214" cy="3450327"/>
          </a:xfrm>
        </p:spPr>
        <p:txBody>
          <a:bodyPr>
            <a:noAutofit/>
          </a:bodyPr>
          <a:lstStyle/>
          <a:p>
            <a:pPr>
              <a:lnSpc>
                <a:spcPct val="100000"/>
              </a:lnSpc>
            </a:pPr>
            <a:r>
              <a:rPr lang="ar-EG" sz="5000" b="0" dirty="0"/>
              <a:t>يَا أَيُّهَا الَّذِينَ آمَنُوا لَا تَسْأَلُوا عَنْ أَشْيَاءَ </a:t>
            </a:r>
            <a:br>
              <a:rPr lang="ar-EG" sz="5000" b="0" dirty="0"/>
            </a:br>
            <a:r>
              <a:rPr lang="ar-EG" sz="5000" b="0" dirty="0"/>
              <a:t>إِنْ تُبْدَ لَكُمْ تَسُؤْكُمْ وَإِنْ تَسْأَلُوا عَنْهَا </a:t>
            </a:r>
            <a:br>
              <a:rPr lang="ar-EG" sz="5000" b="0" dirty="0"/>
            </a:br>
            <a:r>
              <a:rPr lang="ar-EG" sz="5000" b="0" dirty="0"/>
              <a:t>حِينَ يُنَزَّلُ الْقُرْآنُ تُبْدَ لَكُمْ عَفَا اللَّهُ عَنْهَاۗ وَاللَّهُ غَفُورٌ حَلِيمٌ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6E5DEF-84E9-9BDF-CCBC-2D7CA725D351}"/>
              </a:ext>
            </a:extLst>
          </p:cNvPr>
          <p:cNvSpPr txBox="1"/>
          <p:nvPr/>
        </p:nvSpPr>
        <p:spPr>
          <a:xfrm>
            <a:off x="1980388" y="438701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Ask not questions about things which, if made plain to you, may cause you trouble. But if ye ask about things when the Qur'an is being revealed, they will be made plain to you, Allah will forgive those: for Allah is Oft-forgiving, Most Forbearing.</a:t>
            </a:r>
          </a:p>
        </p:txBody>
      </p:sp>
      <p:sp>
        <p:nvSpPr>
          <p:cNvPr id="7" name="TextBox 6">
            <a:extLst>
              <a:ext uri="{FF2B5EF4-FFF2-40B4-BE49-F238E27FC236}">
                <a16:creationId xmlns:a16="http://schemas.microsoft.com/office/drawing/2014/main" id="{BFC54CB0-DB2C-A05D-1269-5B283E1E2C16}"/>
              </a:ext>
            </a:extLst>
          </p:cNvPr>
          <p:cNvSpPr txBox="1"/>
          <p:nvPr/>
        </p:nvSpPr>
        <p:spPr>
          <a:xfrm>
            <a:off x="3969836" y="41495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43765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B24BF-ECBC-4808-B7F8-CD57D06A7B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938AAA-0B55-C434-7343-1CFD2B813AF5}"/>
              </a:ext>
            </a:extLst>
          </p:cNvPr>
          <p:cNvSpPr>
            <a:spLocks noGrp="1"/>
          </p:cNvSpPr>
          <p:nvPr>
            <p:ph type="title"/>
          </p:nvPr>
        </p:nvSpPr>
        <p:spPr>
          <a:xfrm>
            <a:off x="1980388" y="1212977"/>
            <a:ext cx="8231214" cy="3450327"/>
          </a:xfrm>
        </p:spPr>
        <p:txBody>
          <a:bodyPr>
            <a:noAutofit/>
          </a:bodyPr>
          <a:lstStyle/>
          <a:p>
            <a:pPr>
              <a:lnSpc>
                <a:spcPct val="100000"/>
              </a:lnSpc>
            </a:pPr>
            <a:br>
              <a:rPr lang="ar-EG" sz="6000" b="0" dirty="0"/>
            </a:br>
            <a:r>
              <a:rPr lang="ar-EG" sz="6000" b="0" dirty="0"/>
              <a:t>قَدْ سَأَلَهَا قَوْمٌ مِنْ قَبْلِكُمْ ثُمَّ أَصْبَحُوا بِهَا 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2D9892-D99B-8B8E-A05A-5B7C9F2B10D9}"/>
              </a:ext>
            </a:extLst>
          </p:cNvPr>
          <p:cNvSpPr txBox="1"/>
          <p:nvPr/>
        </p:nvSpPr>
        <p:spPr>
          <a:xfrm>
            <a:off x="1980388" y="42631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Some people before you did ask such questions, and on that account lost their faith.</a:t>
            </a:r>
          </a:p>
        </p:txBody>
      </p:sp>
      <p:sp>
        <p:nvSpPr>
          <p:cNvPr id="7" name="TextBox 6">
            <a:extLst>
              <a:ext uri="{FF2B5EF4-FFF2-40B4-BE49-F238E27FC236}">
                <a16:creationId xmlns:a16="http://schemas.microsoft.com/office/drawing/2014/main" id="{39058774-66EF-4A54-D106-CD2CFAD4298A}"/>
              </a:ext>
            </a:extLst>
          </p:cNvPr>
          <p:cNvSpPr txBox="1"/>
          <p:nvPr/>
        </p:nvSpPr>
        <p:spPr>
          <a:xfrm>
            <a:off x="4253921" y="39909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93506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B1D85-E553-7DEF-8B72-D582E5645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EE3D29-718B-CF1E-DE6A-6951CE39384F}"/>
              </a:ext>
            </a:extLst>
          </p:cNvPr>
          <p:cNvSpPr>
            <a:spLocks noGrp="1"/>
          </p:cNvSpPr>
          <p:nvPr>
            <p:ph type="title"/>
          </p:nvPr>
        </p:nvSpPr>
        <p:spPr>
          <a:xfrm>
            <a:off x="1980388" y="1212977"/>
            <a:ext cx="8231214" cy="3450327"/>
          </a:xfrm>
        </p:spPr>
        <p:txBody>
          <a:bodyPr>
            <a:noAutofit/>
          </a:bodyPr>
          <a:lstStyle/>
          <a:p>
            <a:pPr>
              <a:lnSpc>
                <a:spcPct val="100000"/>
              </a:lnSpc>
            </a:pPr>
            <a:r>
              <a:rPr lang="ar-EG" sz="4800" b="0" dirty="0"/>
              <a:t>مَا جَعَلَ اللَّهُ مِنْ بَحِيرَةٍ وَلَا سَائِبَةٍ وَلَا وَصِيلَةٍ وَلَا حَامٍۙ وَلَٰكِنَّ الَّذِينَ كَفَرُوا يَفْتَرُونَ عَلَى اللَّهِ الْكَذِبَۖ وَأَكْثَرُهُمْ لَا يَعْقِلُونَ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A43F09-97BC-F9EB-2B10-ED597AE1E7FF}"/>
              </a:ext>
            </a:extLst>
          </p:cNvPr>
          <p:cNvSpPr txBox="1"/>
          <p:nvPr/>
        </p:nvSpPr>
        <p:spPr>
          <a:xfrm>
            <a:off x="1980388" y="399093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was not Allah who instituted (superstitions like those of) a slit-ear she-camel, or a she-camel let loose for free pasture, or idol sacrifices for twin-births in animals, or stallion-camels freed from work: It is blasphemers who invent a lie against Allah; but most of them lack wisdom.</a:t>
            </a:r>
          </a:p>
        </p:txBody>
      </p:sp>
      <p:sp>
        <p:nvSpPr>
          <p:cNvPr id="7" name="TextBox 6">
            <a:extLst>
              <a:ext uri="{FF2B5EF4-FFF2-40B4-BE49-F238E27FC236}">
                <a16:creationId xmlns:a16="http://schemas.microsoft.com/office/drawing/2014/main" id="{40AEBB34-FD13-3F9A-4CB1-23FD3AE13719}"/>
              </a:ext>
            </a:extLst>
          </p:cNvPr>
          <p:cNvSpPr txBox="1"/>
          <p:nvPr/>
        </p:nvSpPr>
        <p:spPr>
          <a:xfrm>
            <a:off x="2318589" y="37601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1361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A1A45-78A0-F61E-D2A2-C9356F399B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A0129B-E22B-9B19-043F-E58126B5B576}"/>
              </a:ext>
            </a:extLst>
          </p:cNvPr>
          <p:cNvSpPr>
            <a:spLocks noGrp="1"/>
          </p:cNvSpPr>
          <p:nvPr>
            <p:ph type="title"/>
          </p:nvPr>
        </p:nvSpPr>
        <p:spPr>
          <a:xfrm>
            <a:off x="1980388" y="1177418"/>
            <a:ext cx="8231214" cy="3450327"/>
          </a:xfrm>
        </p:spPr>
        <p:txBody>
          <a:bodyPr>
            <a:noAutofit/>
          </a:bodyPr>
          <a:lstStyle/>
          <a:p>
            <a:pPr>
              <a:lnSpc>
                <a:spcPct val="100000"/>
              </a:lnSpc>
            </a:pPr>
            <a:r>
              <a:rPr lang="ar-EG" sz="5000" b="0" dirty="0"/>
              <a:t>وَإِذَا قِيلَ لَهُمْ تَعَالَوْا إِلَىٰ مَا أَنْزَلَ اللَّهُ </a:t>
            </a:r>
            <a:br>
              <a:rPr lang="ar-EG" sz="5000" b="0" dirty="0"/>
            </a:br>
            <a:r>
              <a:rPr lang="ar-EG" sz="5000" b="0" dirty="0"/>
              <a:t>وَإِلَى الرَّسُولِ قَالُوا حَسْبُنَا مَا وَجَدْنَا </a:t>
            </a:r>
            <a:br>
              <a:rPr lang="ar-EG" sz="5000" b="0" dirty="0"/>
            </a:br>
            <a:r>
              <a:rPr lang="ar-EG" sz="5000" b="0" dirty="0"/>
              <a:t>عَلَيْهِ آبَاءَنَاۚ أَوَلَوْ كَانَ آبَاؤُهُمْ لَا يَعْلَمُونَ شَيْئًا وَلَا يَهْتَدُونَ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4D4312-788D-398A-8A3E-9DC7A677CAF2}"/>
              </a:ext>
            </a:extLst>
          </p:cNvPr>
          <p:cNvSpPr txBox="1"/>
          <p:nvPr/>
        </p:nvSpPr>
        <p:spPr>
          <a:xfrm>
            <a:off x="1980388" y="43153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"Come to what Allah hath revealed; come to the Messenger": They say: "Enough for us are the ways we found our fathers following." what! even though their fathers were void of knowledge and guidance?</a:t>
            </a:r>
          </a:p>
        </p:txBody>
      </p:sp>
      <p:sp>
        <p:nvSpPr>
          <p:cNvPr id="7" name="TextBox 6">
            <a:extLst>
              <a:ext uri="{FF2B5EF4-FFF2-40B4-BE49-F238E27FC236}">
                <a16:creationId xmlns:a16="http://schemas.microsoft.com/office/drawing/2014/main" id="{D0D362B8-6F3A-5494-DD23-684F86F31C4F}"/>
              </a:ext>
            </a:extLst>
          </p:cNvPr>
          <p:cNvSpPr txBox="1"/>
          <p:nvPr/>
        </p:nvSpPr>
        <p:spPr>
          <a:xfrm>
            <a:off x="3925447" y="4085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73436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DE90F-99DD-6CA9-FB4A-B56BDC3BE2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7CFCE-E38E-D743-7B8D-2FC1CB82DA2B}"/>
              </a:ext>
            </a:extLst>
          </p:cNvPr>
          <p:cNvSpPr>
            <a:spLocks noGrp="1"/>
          </p:cNvSpPr>
          <p:nvPr>
            <p:ph type="title"/>
          </p:nvPr>
        </p:nvSpPr>
        <p:spPr>
          <a:xfrm>
            <a:off x="1980388" y="1301705"/>
            <a:ext cx="8231214" cy="3450327"/>
          </a:xfrm>
        </p:spPr>
        <p:txBody>
          <a:bodyPr>
            <a:noAutofit/>
          </a:bodyPr>
          <a:lstStyle/>
          <a:p>
            <a:pPr>
              <a:lnSpc>
                <a:spcPct val="100000"/>
              </a:lnSpc>
            </a:pPr>
            <a:r>
              <a:rPr lang="ar-EG" sz="4800" b="0" dirty="0"/>
              <a:t>يَا أَيُّهَا الَّذِينَ آمَنُوا عَلَيْكُمْ أَنْفُسَكُمْۖ لَا يَضُرُّكُمْ مَنْ ضَلَّ إِذَا اهْتَدَيْتُمْۚ إِلَى اللَّهِ مَرْجِعُكُمْ جَمِيعًا فَيُنَبِّئُكُمْ بِمَا كُنْتُمْ تَعْمَلُونَ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7CF528-B0C2-6AA3-1794-0FDB968A5883}"/>
              </a:ext>
            </a:extLst>
          </p:cNvPr>
          <p:cNvSpPr txBox="1"/>
          <p:nvPr/>
        </p:nvSpPr>
        <p:spPr>
          <a:xfrm>
            <a:off x="1980388" y="40549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Guard your own souls: If ye follow (right) guidance, no hurt can come to you from those who stray. the goal of you all is to Allah: it is He that will show you the truth of all that ye do.</a:t>
            </a:r>
          </a:p>
        </p:txBody>
      </p:sp>
      <p:sp>
        <p:nvSpPr>
          <p:cNvPr id="7" name="TextBox 6">
            <a:extLst>
              <a:ext uri="{FF2B5EF4-FFF2-40B4-BE49-F238E27FC236}">
                <a16:creationId xmlns:a16="http://schemas.microsoft.com/office/drawing/2014/main" id="{9C2017A9-E8DA-66E7-E50E-CE13B192C46A}"/>
              </a:ext>
            </a:extLst>
          </p:cNvPr>
          <p:cNvSpPr txBox="1"/>
          <p:nvPr/>
        </p:nvSpPr>
        <p:spPr>
          <a:xfrm>
            <a:off x="3366153" y="38123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47269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480D8-6AED-EBF8-1054-AB4748F4DD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924A1-E652-9C72-1C81-A1D9FDF16866}"/>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المائدة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77430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57FA8-CB68-926D-3C0F-463834B60B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86611-9A08-FB92-7E22-F90BC1A457F7}"/>
              </a:ext>
            </a:extLst>
          </p:cNvPr>
          <p:cNvSpPr>
            <a:spLocks noGrp="1"/>
          </p:cNvSpPr>
          <p:nvPr>
            <p:ph type="title"/>
          </p:nvPr>
        </p:nvSpPr>
        <p:spPr>
          <a:xfrm>
            <a:off x="1980388" y="1301707"/>
            <a:ext cx="8231214" cy="3450327"/>
          </a:xfrm>
        </p:spPr>
        <p:txBody>
          <a:bodyPr>
            <a:noAutofit/>
          </a:bodyPr>
          <a:lstStyle/>
          <a:p>
            <a:pPr>
              <a:lnSpc>
                <a:spcPct val="100000"/>
              </a:lnSpc>
            </a:pPr>
            <a:r>
              <a:rPr lang="ar-EG" sz="4800" b="0" dirty="0"/>
              <a:t>يَا أَيُّهَا الَّذِينَ آمَنُوا شَهَادَةُ بَيْنِكُمْ إِذَا حَضَرَ أَحَدَكُمُ الْمَوْتُ حِينَ الْوَصِيَّةِ اثْنَانِ ذَوَا عَدْلٍ مِنْكُمْ أَوْ آخَرَانِ مِنْ غَيْرِكُمْ إِنْ أَنْتُمْ ضَرَبْتُمْ فِي الْأَرْضِ فَأَصَابَتْكُمْ مُصِيبَةُ الْمَوْتِۚ...</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4F5266-AE94-CF20-B144-F1D1FC7B348B}"/>
              </a:ext>
            </a:extLst>
          </p:cNvPr>
          <p:cNvSpPr txBox="1"/>
          <p:nvPr/>
        </p:nvSpPr>
        <p:spPr>
          <a:xfrm>
            <a:off x="1980388" y="435680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When death approaches any of you, (take) witnesses among yourselves when making bequests,- two just men of your own (brotherhood) or others from outside if ye are journeying through the earth, and the chance of death befalls you (thus). </a:t>
            </a:r>
          </a:p>
        </p:txBody>
      </p:sp>
    </p:spTree>
    <p:extLst>
      <p:ext uri="{BB962C8B-B14F-4D97-AF65-F5344CB8AC3E}">
        <p14:creationId xmlns:p14="http://schemas.microsoft.com/office/powerpoint/2010/main" val="734754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F413D-E86A-DA5A-5B15-F41398481A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FA6512-BDAA-2A38-F50C-B54B6CE747CF}"/>
              </a:ext>
            </a:extLst>
          </p:cNvPr>
          <p:cNvSpPr>
            <a:spLocks noGrp="1"/>
          </p:cNvSpPr>
          <p:nvPr>
            <p:ph type="title"/>
          </p:nvPr>
        </p:nvSpPr>
        <p:spPr>
          <a:xfrm>
            <a:off x="1980388" y="1301705"/>
            <a:ext cx="8231214" cy="3450327"/>
          </a:xfrm>
        </p:spPr>
        <p:txBody>
          <a:bodyPr>
            <a:noAutofit/>
          </a:bodyPr>
          <a:lstStyle/>
          <a:p>
            <a:pPr>
              <a:lnSpc>
                <a:spcPct val="100000"/>
              </a:lnSpc>
            </a:pPr>
            <a:r>
              <a:rPr lang="ar-EG" sz="4800" b="0" dirty="0"/>
              <a:t>تَحْبِسُونَهُمَا مِنْ بَعْدِ الصَّلَاةِ فَيُقْسِمَانِ بِاللَّهِ إِنِ ارْتَبْتُمْ لَا نَشْتَرِي بِهِ ثَمَنًا وَلَوْ كَانَ ذَا قُرْبَىٰۙ وَلَا نَكْتُمُ شَهَادَةَ اللَّهِ إِنَّا إِذًا لَمِنَ الْآثِمِينَ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75097C-919C-0860-69A7-551ECD8DA0CC}"/>
              </a:ext>
            </a:extLst>
          </p:cNvPr>
          <p:cNvSpPr txBox="1"/>
          <p:nvPr/>
        </p:nvSpPr>
        <p:spPr>
          <a:xfrm>
            <a:off x="1980388" y="413783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doubt (their truth), detain them both after prayer, and let them both swear by Allah: "We wish not in this for any worldly gain, even though the (beneficiary) be our near relation: we shall hide not the evidence before Allah: if we do, then behold! the sin be upon us!"</a:t>
            </a:r>
          </a:p>
        </p:txBody>
      </p:sp>
      <p:sp>
        <p:nvSpPr>
          <p:cNvPr id="7" name="TextBox 6">
            <a:extLst>
              <a:ext uri="{FF2B5EF4-FFF2-40B4-BE49-F238E27FC236}">
                <a16:creationId xmlns:a16="http://schemas.microsoft.com/office/drawing/2014/main" id="{4F223605-209F-D2CE-BF48-F793EF76A269}"/>
              </a:ext>
            </a:extLst>
          </p:cNvPr>
          <p:cNvSpPr txBox="1"/>
          <p:nvPr/>
        </p:nvSpPr>
        <p:spPr>
          <a:xfrm>
            <a:off x="2070013" y="383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58538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3C634-9607-DA00-4104-DB12226B2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5DE6E-2768-AADB-865B-4490D6759987}"/>
              </a:ext>
            </a:extLst>
          </p:cNvPr>
          <p:cNvSpPr>
            <a:spLocks noGrp="1"/>
          </p:cNvSpPr>
          <p:nvPr>
            <p:ph type="title"/>
          </p:nvPr>
        </p:nvSpPr>
        <p:spPr>
          <a:xfrm>
            <a:off x="1980388" y="995004"/>
            <a:ext cx="8231214" cy="3450327"/>
          </a:xfrm>
        </p:spPr>
        <p:txBody>
          <a:bodyPr>
            <a:noAutofit/>
          </a:bodyPr>
          <a:lstStyle/>
          <a:p>
            <a:pPr>
              <a:lnSpc>
                <a:spcPct val="100000"/>
              </a:lnSpc>
            </a:pPr>
            <a:r>
              <a:rPr lang="ar-EG" sz="4800" b="0" dirty="0"/>
              <a:t>فَإِنْ عُثِرَ عَلَىٰ أَنَّهُمَا اسْتَحَقَّا إِثْمًا فَآخَرَانِ يَقُومَانِ مَقَامَهُمَا مِنَ الَّذِينَ اسْتَحَقَّ عَلَيْهِمُ الْأَوْلَيَانِ فَيُقْسِمَانِ بِاللَّهِ لَشَهَادَتُنَا أَحَقُّ مِنْ شَهَادَتِهِمَا وَمَا اعْتَدَيْنَا إِنَّا إِذًا لَمِنَ الظَّالِمِينَ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2711FF-4342-C0D6-EC21-90142B7B6CA8}"/>
              </a:ext>
            </a:extLst>
          </p:cNvPr>
          <p:cNvSpPr txBox="1"/>
          <p:nvPr/>
        </p:nvSpPr>
        <p:spPr>
          <a:xfrm>
            <a:off x="1980388" y="413783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it gets known that these two were guilty of the sin (of perjury), let two others stand forth in their places,- nearest in kin from among those who claim a lawful right: let them swear by Allah: "We affirm that our witness is truer than that of those two, and that we have not trespassed (beyond the truth): if we did, behold! the wrong be upon us!"</a:t>
            </a:r>
          </a:p>
        </p:txBody>
      </p:sp>
      <p:sp>
        <p:nvSpPr>
          <p:cNvPr id="7" name="TextBox 6">
            <a:extLst>
              <a:ext uri="{FF2B5EF4-FFF2-40B4-BE49-F238E27FC236}">
                <a16:creationId xmlns:a16="http://schemas.microsoft.com/office/drawing/2014/main" id="{C6D29B2A-E11C-72AF-182F-59F967108210}"/>
              </a:ext>
            </a:extLst>
          </p:cNvPr>
          <p:cNvSpPr txBox="1"/>
          <p:nvPr/>
        </p:nvSpPr>
        <p:spPr>
          <a:xfrm>
            <a:off x="1638219" y="383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53734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AD2BB-FFE0-11A1-2467-C9B9F24E1F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47AC77-62AA-C9F8-3434-67E75DC56915}"/>
              </a:ext>
            </a:extLst>
          </p:cNvPr>
          <p:cNvSpPr>
            <a:spLocks noGrp="1"/>
          </p:cNvSpPr>
          <p:nvPr>
            <p:ph type="title"/>
          </p:nvPr>
        </p:nvSpPr>
        <p:spPr>
          <a:xfrm>
            <a:off x="1980398" y="1234701"/>
            <a:ext cx="8231214" cy="3450327"/>
          </a:xfrm>
        </p:spPr>
        <p:txBody>
          <a:bodyPr>
            <a:noAutofit/>
          </a:bodyPr>
          <a:lstStyle/>
          <a:p>
            <a:pPr>
              <a:lnSpc>
                <a:spcPct val="100000"/>
              </a:lnSpc>
            </a:pPr>
            <a:r>
              <a:rPr lang="ar-EG" sz="5000" b="0" dirty="0"/>
              <a:t>ذَٰلِكَ أَدْنَىٰ أَنْ يَأْتُوا بِالشَّهَادَةِ عَلَىٰ وَجْهِهَا أَوْ يَخَافُوا أَنْ تُرَدَّ أَيْمَانٌ بَعْدَ أَيْمَانِهِمْۗ وَاتَّقُوا اللَّهَ وَاسْمَعُواۗ وَاللَّهُ لَا يَهْدِي الْقَوْمَ الْفَاسِقِينَ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344164-8CCB-C8C1-4E02-338012F78A33}"/>
              </a:ext>
            </a:extLst>
          </p:cNvPr>
          <p:cNvSpPr txBox="1"/>
          <p:nvPr/>
        </p:nvSpPr>
        <p:spPr>
          <a:xfrm>
            <a:off x="1980388" y="413783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is most suitable: that they may give the evidence in its true nature and shape, or else they would fear that other oaths would be taken after their oaths. But fear Allah, and listen (to His counsel):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 rebellious people:</a:t>
            </a:r>
          </a:p>
        </p:txBody>
      </p:sp>
      <p:sp>
        <p:nvSpPr>
          <p:cNvPr id="7" name="TextBox 6">
            <a:extLst>
              <a:ext uri="{FF2B5EF4-FFF2-40B4-BE49-F238E27FC236}">
                <a16:creationId xmlns:a16="http://schemas.microsoft.com/office/drawing/2014/main" id="{6BD467B8-8C2B-F66F-875C-4A95644FCB1B}"/>
              </a:ext>
            </a:extLst>
          </p:cNvPr>
          <p:cNvSpPr txBox="1"/>
          <p:nvPr/>
        </p:nvSpPr>
        <p:spPr>
          <a:xfrm>
            <a:off x="1638219" y="383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43217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9D495-5F05-1369-4E89-58BDF78AE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5EEA0-82DA-ECF7-C283-CDAA21336444}"/>
              </a:ext>
            </a:extLst>
          </p:cNvPr>
          <p:cNvSpPr>
            <a:spLocks noGrp="1"/>
          </p:cNvSpPr>
          <p:nvPr>
            <p:ph type="title"/>
          </p:nvPr>
        </p:nvSpPr>
        <p:spPr>
          <a:xfrm>
            <a:off x="1980398" y="1349224"/>
            <a:ext cx="8231214" cy="3450327"/>
          </a:xfrm>
        </p:spPr>
        <p:txBody>
          <a:bodyPr>
            <a:noAutofit/>
          </a:bodyPr>
          <a:lstStyle/>
          <a:p>
            <a:pPr>
              <a:lnSpc>
                <a:spcPct val="100000"/>
              </a:lnSpc>
            </a:pPr>
            <a:r>
              <a:rPr lang="ar-EG" sz="5400" b="0" dirty="0"/>
              <a:t>يَوْمَ يَجْمَعُ اللَّهُ الرُّسُلَ فَيَقُولُ مَاذَا أُجِبْتُمْۖ قَالُوا لَا عِلْمَ لَنَاۖ إِنَّكَ أَنْتَ عَلَّامُ الْغُيُوبِ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022BC6-41F3-9015-5F1A-47BC9956D654}"/>
              </a:ext>
            </a:extLst>
          </p:cNvPr>
          <p:cNvSpPr txBox="1"/>
          <p:nvPr/>
        </p:nvSpPr>
        <p:spPr>
          <a:xfrm>
            <a:off x="1980387" y="38300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day will Allah gather the messengers together, and ask: "What was the response ye received (from men to your teaching)?" They will say: "We have no knowledge: it is Thou Who knowest in full all that is hidden."</a:t>
            </a:r>
          </a:p>
        </p:txBody>
      </p:sp>
      <p:sp>
        <p:nvSpPr>
          <p:cNvPr id="7" name="TextBox 6">
            <a:extLst>
              <a:ext uri="{FF2B5EF4-FFF2-40B4-BE49-F238E27FC236}">
                <a16:creationId xmlns:a16="http://schemas.microsoft.com/office/drawing/2014/main" id="{509B7E39-16CA-309D-6308-8075CC9B07E3}"/>
              </a:ext>
            </a:extLst>
          </p:cNvPr>
          <p:cNvSpPr txBox="1"/>
          <p:nvPr/>
        </p:nvSpPr>
        <p:spPr>
          <a:xfrm>
            <a:off x="1638213" y="35438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8948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784D6-1067-A0EB-79F0-9172FABAFD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279C3A-90AD-7C2F-812A-2C8F8ED75C77}"/>
              </a:ext>
            </a:extLst>
          </p:cNvPr>
          <p:cNvSpPr>
            <a:spLocks noGrp="1"/>
          </p:cNvSpPr>
          <p:nvPr>
            <p:ph type="title"/>
          </p:nvPr>
        </p:nvSpPr>
        <p:spPr>
          <a:xfrm>
            <a:off x="1980405" y="1136160"/>
            <a:ext cx="8231214" cy="3450327"/>
          </a:xfrm>
        </p:spPr>
        <p:txBody>
          <a:bodyPr>
            <a:noAutofit/>
          </a:bodyPr>
          <a:lstStyle/>
          <a:p>
            <a:pPr>
              <a:lnSpc>
                <a:spcPct val="100000"/>
              </a:lnSpc>
            </a:pPr>
            <a:r>
              <a:rPr lang="ar-EG" sz="4800" b="0" dirty="0"/>
              <a:t>إِذْ قَالَ اللَّهُ يَا عِيسَى ابْنَ مَرْيَمَ اذْكُرْ نِعْمَتِي عَلَيْكَ وَعَلَىٰ وَالِدَتِكَ إِذْ أَيَّدْتُكَ بِرُوحِ الْقُدُسِ تُكَلِّمُ النَّاسَ فِي الْمَهْدِ وَكَهْلًاۖ وَإِذْ عَلَّمْتُكَ الْكِتَابَ وَالْحِكْمَةَ وَالتَّوْرَاةَ وَالْإِنْجِيلَۖ...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E98217-AA1D-758A-96C7-2AB694FC922E}"/>
              </a:ext>
            </a:extLst>
          </p:cNvPr>
          <p:cNvSpPr txBox="1"/>
          <p:nvPr/>
        </p:nvSpPr>
        <p:spPr>
          <a:xfrm>
            <a:off x="1980381" y="421491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hen will Allah say: "O Jesus the son of Mary! Recount My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thee and to thy mother. Behold! I strengthened thee with the holy spirit, so that thou didst speak to the people in childhood and in maturity. Behold! I taught thee the Book and Wisdom, the Law and the Gospel and behold! </a:t>
            </a:r>
          </a:p>
        </p:txBody>
      </p:sp>
    </p:spTree>
    <p:extLst>
      <p:ext uri="{BB962C8B-B14F-4D97-AF65-F5344CB8AC3E}">
        <p14:creationId xmlns:p14="http://schemas.microsoft.com/office/powerpoint/2010/main" val="39766665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F33F4-152B-6187-495F-2185164E3A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630D39-DD8E-8F5A-DD47-4D5E1EB8C4A6}"/>
              </a:ext>
            </a:extLst>
          </p:cNvPr>
          <p:cNvSpPr>
            <a:spLocks noGrp="1"/>
          </p:cNvSpPr>
          <p:nvPr>
            <p:ph type="title"/>
          </p:nvPr>
        </p:nvSpPr>
        <p:spPr>
          <a:xfrm>
            <a:off x="1980405" y="1198304"/>
            <a:ext cx="8231214" cy="3450327"/>
          </a:xfrm>
        </p:spPr>
        <p:txBody>
          <a:bodyPr>
            <a:noAutofit/>
          </a:bodyPr>
          <a:lstStyle/>
          <a:p>
            <a:pPr>
              <a:lnSpc>
                <a:spcPct val="100000"/>
              </a:lnSpc>
            </a:pPr>
            <a:r>
              <a:rPr lang="ar-EG" sz="4800" b="0" dirty="0"/>
              <a:t>وَإِذْ تَخْلُقُ مِنَ الطِّينِ كَهَيْئَةِ الطَّيْرِ بِإِذْنِي فَتَنْفُخُ فِيهَا فَتَكُونُ طَيْرًا بِإِذْنِيۖ وَتُبْرِئُ الْأَكْمَهَ وَالْأَبْرَصَ بِإِذْنِيۖ وَإِذْ تُخْرِجُ الْمَوْتَىٰ بِإِذْنِيۖ...</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3E7027-0BEF-3765-A71B-023D035FCEF3}"/>
              </a:ext>
            </a:extLst>
          </p:cNvPr>
          <p:cNvSpPr txBox="1"/>
          <p:nvPr/>
        </p:nvSpPr>
        <p:spPr>
          <a:xfrm>
            <a:off x="1980381" y="398691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makest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out of clay, as it were, the figure of a bird, by My leave,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breathest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into it and it becometh a bird by My leave,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healest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born blind, and the lepers, by My leave. And behold!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forth the dead by My leave.</a:t>
            </a:r>
          </a:p>
        </p:txBody>
      </p:sp>
    </p:spTree>
    <p:extLst>
      <p:ext uri="{BB962C8B-B14F-4D97-AF65-F5344CB8AC3E}">
        <p14:creationId xmlns:p14="http://schemas.microsoft.com/office/powerpoint/2010/main" val="30418648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093C5-65FD-067E-ED6C-0DC923EF5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876B7-0189-FDAF-E8C6-9415F797D67E}"/>
              </a:ext>
            </a:extLst>
          </p:cNvPr>
          <p:cNvSpPr>
            <a:spLocks noGrp="1"/>
          </p:cNvSpPr>
          <p:nvPr>
            <p:ph type="title"/>
          </p:nvPr>
        </p:nvSpPr>
        <p:spPr>
          <a:xfrm>
            <a:off x="1980405" y="1420250"/>
            <a:ext cx="8231214" cy="3450327"/>
          </a:xfrm>
        </p:spPr>
        <p:txBody>
          <a:bodyPr>
            <a:noAutofit/>
          </a:bodyPr>
          <a:lstStyle/>
          <a:p>
            <a:pPr>
              <a:lnSpc>
                <a:spcPct val="100000"/>
              </a:lnSpc>
            </a:pPr>
            <a:r>
              <a:rPr lang="ar-EG" sz="5400" b="0" dirty="0"/>
              <a:t>وَإِذْ كَفَفْتُ بَنِي إِسْرَائِيلَ عَنْكَ إِذْ جِئْتَهُمْ بِالْبَيِّنَاتِ فَقَالَ الَّذِينَ كَفَرُوا مِنْهُمْ إِنْ هَٰذَا إِلَّا سِحْرٌ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9B00DA-42B7-F1C2-633E-5D5C938F8815}"/>
              </a:ext>
            </a:extLst>
          </p:cNvPr>
          <p:cNvSpPr txBox="1"/>
          <p:nvPr/>
        </p:nvSpPr>
        <p:spPr>
          <a:xfrm>
            <a:off x="1980381" y="436274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I did restrain the Children of Israel from (violence to) thee when thou didst show them the clear Signs, and the unbelievers among them said: 'This is nothing but evident magic.'</a:t>
            </a:r>
          </a:p>
        </p:txBody>
      </p:sp>
      <p:sp>
        <p:nvSpPr>
          <p:cNvPr id="7" name="TextBox 6">
            <a:extLst>
              <a:ext uri="{FF2B5EF4-FFF2-40B4-BE49-F238E27FC236}">
                <a16:creationId xmlns:a16="http://schemas.microsoft.com/office/drawing/2014/main" id="{67850CC2-7DE9-F50F-EBB5-6ACFFB79E2F9}"/>
              </a:ext>
            </a:extLst>
          </p:cNvPr>
          <p:cNvSpPr txBox="1"/>
          <p:nvPr/>
        </p:nvSpPr>
        <p:spPr>
          <a:xfrm>
            <a:off x="4044061" y="4137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472805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22B4C-DDE6-8308-B2CF-3FE17ACDF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C1C803-553B-C5DE-786B-3540430E2107}"/>
              </a:ext>
            </a:extLst>
          </p:cNvPr>
          <p:cNvSpPr>
            <a:spLocks noGrp="1"/>
          </p:cNvSpPr>
          <p:nvPr>
            <p:ph type="title"/>
          </p:nvPr>
        </p:nvSpPr>
        <p:spPr>
          <a:xfrm>
            <a:off x="1980381" y="1331473"/>
            <a:ext cx="8231214" cy="3450327"/>
          </a:xfrm>
        </p:spPr>
        <p:txBody>
          <a:bodyPr>
            <a:noAutofit/>
          </a:bodyPr>
          <a:lstStyle/>
          <a:p>
            <a:pPr>
              <a:lnSpc>
                <a:spcPct val="100000"/>
              </a:lnSpc>
            </a:pPr>
            <a:r>
              <a:rPr lang="ar-EG" sz="6000" b="0" dirty="0"/>
              <a:t>وَإِذْ أَوْحَيْتُ إِلَى الْحَوَارِيِّينَ أَنْ آمِنُوا بِي وَبِرَسُولِي قَالُوا آمَنَّا وَاشْهَدْ بِأَنَّنَا مُسْلِمُونَ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848333-330A-8BE8-5E47-77A93B8871C8}"/>
              </a:ext>
            </a:extLst>
          </p:cNvPr>
          <p:cNvSpPr txBox="1"/>
          <p:nvPr/>
        </p:nvSpPr>
        <p:spPr>
          <a:xfrm>
            <a:off x="1980381" y="436274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I inspired the disciples to have faith in Me and Mine Messenger: they said, 'We have faith, and do thou bear witness that we bow to Allah as Muslims'".</a:t>
            </a:r>
          </a:p>
        </p:txBody>
      </p:sp>
      <p:sp>
        <p:nvSpPr>
          <p:cNvPr id="7" name="TextBox 6">
            <a:extLst>
              <a:ext uri="{FF2B5EF4-FFF2-40B4-BE49-F238E27FC236}">
                <a16:creationId xmlns:a16="http://schemas.microsoft.com/office/drawing/2014/main" id="{1F1C8E81-D32E-273D-8FC4-8BB65812A1EA}"/>
              </a:ext>
            </a:extLst>
          </p:cNvPr>
          <p:cNvSpPr txBox="1"/>
          <p:nvPr/>
        </p:nvSpPr>
        <p:spPr>
          <a:xfrm>
            <a:off x="3191805" y="40549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99883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DD5E1-70B2-E4FA-650C-E3FEE86C0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48E158-2D7F-2C53-6341-A106D42BF9B8}"/>
              </a:ext>
            </a:extLst>
          </p:cNvPr>
          <p:cNvSpPr>
            <a:spLocks noGrp="1"/>
          </p:cNvSpPr>
          <p:nvPr>
            <p:ph type="title"/>
          </p:nvPr>
        </p:nvSpPr>
        <p:spPr>
          <a:xfrm>
            <a:off x="1980381" y="1269332"/>
            <a:ext cx="8231214" cy="3450327"/>
          </a:xfrm>
        </p:spPr>
        <p:txBody>
          <a:bodyPr>
            <a:noAutofit/>
          </a:bodyPr>
          <a:lstStyle/>
          <a:p>
            <a:pPr>
              <a:lnSpc>
                <a:spcPct val="100000"/>
              </a:lnSpc>
            </a:pPr>
            <a:r>
              <a:rPr lang="ar-EG" sz="5400" b="0" dirty="0"/>
              <a:t>إِذْ قَالَ الْحَوَارِيُّونَ يَا عِيسَى ابْنَ </a:t>
            </a:r>
            <a:br>
              <a:rPr lang="ar-EG" sz="5400" b="0" dirty="0"/>
            </a:br>
            <a:r>
              <a:rPr lang="ar-EG" sz="5400" b="0" dirty="0"/>
              <a:t>مَرْيَمَ هَلْ يَسْتَطِيعُ رَبُّكَ أَنْ يُنَزِّلَ </a:t>
            </a:r>
            <a:br>
              <a:rPr lang="ar-EG" sz="5400" b="0" dirty="0"/>
            </a:br>
            <a:r>
              <a:rPr lang="ar-EG" sz="5400" b="0" dirty="0"/>
              <a:t>عَلَيْنَا مَائِدَةً مِنَ السَّمَاءِۖ قَالَ اتَّقُوا اللَّهَ</a:t>
            </a:r>
            <a:br>
              <a:rPr lang="ar-EG" sz="5400" b="0" dirty="0"/>
            </a:br>
            <a:r>
              <a:rPr lang="ar-EG" sz="5400" b="0" dirty="0"/>
              <a:t>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66C204-769D-7721-ACD8-AB7EB7BB237B}"/>
              </a:ext>
            </a:extLst>
          </p:cNvPr>
          <p:cNvSpPr txBox="1"/>
          <p:nvPr/>
        </p:nvSpPr>
        <p:spPr>
          <a:xfrm>
            <a:off x="1980381" y="45669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the disciples, said: "O Jesus the son of Mary! can thy Lord send down to us a table set (with viands) from heaven?" Said Jesus: "Fear Allah, if ye have faith."</a:t>
            </a:r>
          </a:p>
        </p:txBody>
      </p:sp>
      <p:sp>
        <p:nvSpPr>
          <p:cNvPr id="7" name="TextBox 6">
            <a:extLst>
              <a:ext uri="{FF2B5EF4-FFF2-40B4-BE49-F238E27FC236}">
                <a16:creationId xmlns:a16="http://schemas.microsoft.com/office/drawing/2014/main" id="{13AF535A-8E18-8962-0D37-BAE27D3D5FF2}"/>
              </a:ext>
            </a:extLst>
          </p:cNvPr>
          <p:cNvSpPr txBox="1"/>
          <p:nvPr/>
        </p:nvSpPr>
        <p:spPr>
          <a:xfrm>
            <a:off x="3822120" y="43479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5467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8D771-1649-DF56-A33B-FCFACA4700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5D2B0-5966-3914-DA3F-896984B1275A}"/>
              </a:ext>
            </a:extLst>
          </p:cNvPr>
          <p:cNvSpPr>
            <a:spLocks noGrp="1"/>
          </p:cNvSpPr>
          <p:nvPr>
            <p:ph type="title"/>
          </p:nvPr>
        </p:nvSpPr>
        <p:spPr>
          <a:xfrm>
            <a:off x="1980381" y="1294168"/>
            <a:ext cx="8231214" cy="3450327"/>
          </a:xfrm>
        </p:spPr>
        <p:txBody>
          <a:bodyPr>
            <a:noAutofit/>
          </a:bodyPr>
          <a:lstStyle/>
          <a:p>
            <a:pPr>
              <a:lnSpc>
                <a:spcPct val="100000"/>
              </a:lnSpc>
            </a:pPr>
            <a:r>
              <a:rPr lang="ar-EG" sz="4800" b="0" dirty="0"/>
              <a:t>وَإِذَا سَمِعُوا مَا أُنْزِلَ إِلَى الرَّسُولِ تَرَىٰ أَعْيُنَهُمْ تَفِيضُ مِنَ الدَّمْعِ مِمَّا عَرَفُوا مِنَ الْحَقِّ ۖ يَقُولُونَ رَبَّنَا آمَنَّا فَاكْتُبْنَا مَعَ الشَّاهِدِينَ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0C46BA-C41B-03D4-19E7-5EFC78DA2B23}"/>
              </a:ext>
            </a:extLst>
          </p:cNvPr>
          <p:cNvSpPr txBox="1"/>
          <p:nvPr/>
        </p:nvSpPr>
        <p:spPr>
          <a:xfrm>
            <a:off x="2060701" y="408277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when they listen to the revelation received by the Messenger, thou wilt see their eyes overflowing with tears, for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 they pray: "Our Lord! we believe; write us down among the witnesses.</a:t>
            </a:r>
          </a:p>
        </p:txBody>
      </p:sp>
      <p:sp>
        <p:nvSpPr>
          <p:cNvPr id="7" name="TextBox 6">
            <a:extLst>
              <a:ext uri="{FF2B5EF4-FFF2-40B4-BE49-F238E27FC236}">
                <a16:creationId xmlns:a16="http://schemas.microsoft.com/office/drawing/2014/main" id="{B929F563-E98F-5415-732F-7F918F7EEBCB}"/>
              </a:ext>
            </a:extLst>
          </p:cNvPr>
          <p:cNvSpPr txBox="1"/>
          <p:nvPr/>
        </p:nvSpPr>
        <p:spPr>
          <a:xfrm>
            <a:off x="1549437" y="38489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7790048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0595C-2F98-63C4-AC87-107B742235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6BD3CC-7144-F96D-F68F-B1137E685172}"/>
              </a:ext>
            </a:extLst>
          </p:cNvPr>
          <p:cNvSpPr>
            <a:spLocks noGrp="1"/>
          </p:cNvSpPr>
          <p:nvPr>
            <p:ph type="title"/>
          </p:nvPr>
        </p:nvSpPr>
        <p:spPr>
          <a:xfrm>
            <a:off x="1980381" y="1393621"/>
            <a:ext cx="8231214" cy="3450327"/>
          </a:xfrm>
        </p:spPr>
        <p:txBody>
          <a:bodyPr>
            <a:noAutofit/>
          </a:bodyPr>
          <a:lstStyle/>
          <a:p>
            <a:pPr>
              <a:lnSpc>
                <a:spcPct val="100000"/>
              </a:lnSpc>
            </a:pPr>
            <a:r>
              <a:rPr lang="ar-EG" sz="6000" b="0" dirty="0"/>
              <a:t>قَالُوا نُرِيدُ أَنْ نَأْكُلَ مِنْهَا وَتَطْمَئِنَّ قُلُوبُنَا وَنَعْلَمَ أَنْ قَدْ صَدَقْتَنَا وَنَكُونَ عَلَيْهَا مِنَ الشَّاهِدِينَ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766267-B2C8-3CD9-EC80-7308B131134F}"/>
              </a:ext>
            </a:extLst>
          </p:cNvPr>
          <p:cNvSpPr txBox="1"/>
          <p:nvPr/>
        </p:nvSpPr>
        <p:spPr>
          <a:xfrm>
            <a:off x="1980381" y="447222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"We only wish to eat thereof and satisfy our hearts, and to know that thou hast indeed told us the truth; and that we ourselves may be witnesses to the miracle."</a:t>
            </a:r>
          </a:p>
        </p:txBody>
      </p:sp>
      <p:sp>
        <p:nvSpPr>
          <p:cNvPr id="7" name="TextBox 6">
            <a:extLst>
              <a:ext uri="{FF2B5EF4-FFF2-40B4-BE49-F238E27FC236}">
                <a16:creationId xmlns:a16="http://schemas.microsoft.com/office/drawing/2014/main" id="{CAF7273C-F175-58D7-68F3-64DCE75F8FA8}"/>
              </a:ext>
            </a:extLst>
          </p:cNvPr>
          <p:cNvSpPr txBox="1"/>
          <p:nvPr/>
        </p:nvSpPr>
        <p:spPr>
          <a:xfrm>
            <a:off x="3316092" y="41644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37899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8FEE9-D86D-6853-2CD4-91BF34983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88FEB5-2D1B-1B4D-95DE-A3512655172E}"/>
              </a:ext>
            </a:extLst>
          </p:cNvPr>
          <p:cNvSpPr>
            <a:spLocks noGrp="1"/>
          </p:cNvSpPr>
          <p:nvPr>
            <p:ph type="title"/>
          </p:nvPr>
        </p:nvSpPr>
        <p:spPr>
          <a:xfrm>
            <a:off x="1980381" y="1136169"/>
            <a:ext cx="8231214" cy="3450327"/>
          </a:xfrm>
        </p:spPr>
        <p:txBody>
          <a:bodyPr>
            <a:noAutofit/>
          </a:bodyPr>
          <a:lstStyle/>
          <a:p>
            <a:pPr>
              <a:lnSpc>
                <a:spcPct val="100000"/>
              </a:lnSpc>
            </a:pPr>
            <a:r>
              <a:rPr lang="ar-EG" sz="5400" b="0" dirty="0"/>
              <a:t>قَالَ عِيسَى ابْنُ مَرْيَمَ اللَّهُمَّ رَبَّنَا أَنْزِلْ عَلَيْنَا مَائِدَةً مِنَ السَّمَاءِ تَكُونُ لَنَا عِيدًا لِأَوَّلِنَا وَآخِرِنَا وَآيَةً مِنْكَۖ وَارْزُقْنَا وَأَنْتَ خَيْرُ الرَّازِقِينَ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2DCD5F-0E37-1AAD-967E-86CCBB9B8E94}"/>
              </a:ext>
            </a:extLst>
          </p:cNvPr>
          <p:cNvSpPr txBox="1"/>
          <p:nvPr/>
        </p:nvSpPr>
        <p:spPr>
          <a:xfrm>
            <a:off x="1980381" y="447222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Said Jesus the son of Mary: "O Allah our Lord! Send us from heaven a table set (with viands), that there may be for us - for the first and the last of us - a solemn festival and a sign from thee; and provide for our sustenance, for thou art the best Sustainer (of our needs)."</a:t>
            </a:r>
          </a:p>
        </p:txBody>
      </p:sp>
      <p:sp>
        <p:nvSpPr>
          <p:cNvPr id="7" name="TextBox 6">
            <a:extLst>
              <a:ext uri="{FF2B5EF4-FFF2-40B4-BE49-F238E27FC236}">
                <a16:creationId xmlns:a16="http://schemas.microsoft.com/office/drawing/2014/main" id="{33C6C75F-D141-C188-5C67-96AEA8C928AE}"/>
              </a:ext>
            </a:extLst>
          </p:cNvPr>
          <p:cNvSpPr txBox="1"/>
          <p:nvPr/>
        </p:nvSpPr>
        <p:spPr>
          <a:xfrm>
            <a:off x="4044061" y="41644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659544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A6665-300B-FEB7-A4C3-7D17C54F0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9595A4-A8B3-357A-ED3A-EE8FAC331DB7}"/>
              </a:ext>
            </a:extLst>
          </p:cNvPr>
          <p:cNvSpPr>
            <a:spLocks noGrp="1"/>
          </p:cNvSpPr>
          <p:nvPr>
            <p:ph type="title"/>
          </p:nvPr>
        </p:nvSpPr>
        <p:spPr>
          <a:xfrm>
            <a:off x="1980381" y="1426148"/>
            <a:ext cx="8231214" cy="3450327"/>
          </a:xfrm>
        </p:spPr>
        <p:txBody>
          <a:bodyPr>
            <a:noAutofit/>
          </a:bodyPr>
          <a:lstStyle/>
          <a:p>
            <a:pPr>
              <a:lnSpc>
                <a:spcPct val="100000"/>
              </a:lnSpc>
            </a:pPr>
            <a:r>
              <a:rPr lang="ar-EG" sz="5400" b="0" dirty="0"/>
              <a:t>قَالَ اللَّهُ إِنِّي مُنَزِّلُهَا عَلَيْكُمْۖ فَمَنْ يَكْفُرْ بَعْدُ مِنْكُمْ فَإِنِّي أُعَذِّبُهُ عَذَابًا لَا أُعَذِّبُهُ أَحَدًا مِنَ الْعَالَمِينَ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9DED01-FFA6-30E9-021D-85CF8A11C52D}"/>
              </a:ext>
            </a:extLst>
          </p:cNvPr>
          <p:cNvSpPr txBox="1"/>
          <p:nvPr/>
        </p:nvSpPr>
        <p:spPr>
          <a:xfrm>
            <a:off x="1980381" y="431261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"I will send it down unto you: But if any of you after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resisteth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faith, I will punish him with a penalty such as I have not inflicted on any one among all the peoples.</a:t>
            </a:r>
          </a:p>
        </p:txBody>
      </p:sp>
      <p:sp>
        <p:nvSpPr>
          <p:cNvPr id="7" name="TextBox 6">
            <a:extLst>
              <a:ext uri="{FF2B5EF4-FFF2-40B4-BE49-F238E27FC236}">
                <a16:creationId xmlns:a16="http://schemas.microsoft.com/office/drawing/2014/main" id="{1D9AA6B6-D9E3-54F1-272B-431528774597}"/>
              </a:ext>
            </a:extLst>
          </p:cNvPr>
          <p:cNvSpPr txBox="1"/>
          <p:nvPr/>
        </p:nvSpPr>
        <p:spPr>
          <a:xfrm>
            <a:off x="3706710" y="4078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61936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114EA-F16E-3EE5-5395-26BBF27B2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AF854-4764-412B-F952-F37922D4C984}"/>
              </a:ext>
            </a:extLst>
          </p:cNvPr>
          <p:cNvSpPr>
            <a:spLocks noGrp="1"/>
          </p:cNvSpPr>
          <p:nvPr>
            <p:ph type="title"/>
          </p:nvPr>
        </p:nvSpPr>
        <p:spPr>
          <a:xfrm>
            <a:off x="1980381" y="1275217"/>
            <a:ext cx="8231214" cy="3450327"/>
          </a:xfrm>
        </p:spPr>
        <p:txBody>
          <a:bodyPr>
            <a:noAutofit/>
          </a:bodyPr>
          <a:lstStyle/>
          <a:p>
            <a:pPr>
              <a:lnSpc>
                <a:spcPct val="100000"/>
              </a:lnSpc>
            </a:pPr>
            <a:r>
              <a:rPr lang="ar-EG" sz="5000" b="0" dirty="0"/>
              <a:t>وَإِذْ قَالَ اللَّهُ يَا عِيسَى ابْنَ مَرْيَمَ أَأَنْتَ قُلْتَ لِلنَّاسِ اتَّخِذُونِي وَأُمِّيَ إِلَٰهَيْنِ مِنْ دُونِ اللَّهِۖ قَالَ سُبْحَانَكَ مَا يَكُونُ لِي أَنْ أَقُولَ مَا لَيْسَ لِي بِحَقٍّ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921DFF-1869-F754-4755-4FD8883140A3}"/>
              </a:ext>
            </a:extLst>
          </p:cNvPr>
          <p:cNvSpPr txBox="1"/>
          <p:nvPr/>
        </p:nvSpPr>
        <p:spPr>
          <a:xfrm>
            <a:off x="1980381" y="448128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Allah will say: "O Jesus the son of Mary! Didst thou say unto men, worship me and my mother as gods in derogation of Allah'?" He will say: "Glory to Thee! never could I say what I had no right (to say).</a:t>
            </a:r>
          </a:p>
        </p:txBody>
      </p:sp>
    </p:spTree>
    <p:extLst>
      <p:ext uri="{BB962C8B-B14F-4D97-AF65-F5344CB8AC3E}">
        <p14:creationId xmlns:p14="http://schemas.microsoft.com/office/powerpoint/2010/main" val="34164897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A3A8A-31E4-4C63-A133-32EE189D78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2BA59A-584B-AB79-DD3F-8258DCD09918}"/>
              </a:ext>
            </a:extLst>
          </p:cNvPr>
          <p:cNvSpPr>
            <a:spLocks noGrp="1"/>
          </p:cNvSpPr>
          <p:nvPr>
            <p:ph type="title"/>
          </p:nvPr>
        </p:nvSpPr>
        <p:spPr>
          <a:xfrm>
            <a:off x="1980381" y="1370115"/>
            <a:ext cx="8231214" cy="3450327"/>
          </a:xfrm>
        </p:spPr>
        <p:txBody>
          <a:bodyPr>
            <a:noAutofit/>
          </a:bodyPr>
          <a:lstStyle/>
          <a:p>
            <a:pPr>
              <a:lnSpc>
                <a:spcPct val="100000"/>
              </a:lnSpc>
            </a:pPr>
            <a:r>
              <a:rPr lang="ar-EG" sz="5400" b="0" dirty="0"/>
              <a:t>إِنْ كُنْتُ قُلْتُهُ فَقَدْ عَلِمْتَهُۚ تَعْلَمُ مَا فِي نَفْسِي وَلَا أَعْلَمُ مَا فِي نَفْسِكَۚ إِنَّكَ أَنْتَ عَلَّامُ الْغُيُوبِ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F61BD8-8A5D-66B5-7640-14D2CCC0AC27}"/>
              </a:ext>
            </a:extLst>
          </p:cNvPr>
          <p:cNvSpPr txBox="1"/>
          <p:nvPr/>
        </p:nvSpPr>
        <p:spPr>
          <a:xfrm>
            <a:off x="1980381" y="423271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Had I said such a thing, thou wouldst indeed have known it. Thou knowest what is in my heart, Thou I know not what is in Thine. For Thou knowest in full all that is hidden.</a:t>
            </a:r>
          </a:p>
        </p:txBody>
      </p:sp>
      <p:sp>
        <p:nvSpPr>
          <p:cNvPr id="7" name="TextBox 6">
            <a:extLst>
              <a:ext uri="{FF2B5EF4-FFF2-40B4-BE49-F238E27FC236}">
                <a16:creationId xmlns:a16="http://schemas.microsoft.com/office/drawing/2014/main" id="{3B1FF6AF-A86D-EE7D-676B-B1FDBD7D72F4}"/>
              </a:ext>
            </a:extLst>
          </p:cNvPr>
          <p:cNvSpPr txBox="1"/>
          <p:nvPr/>
        </p:nvSpPr>
        <p:spPr>
          <a:xfrm>
            <a:off x="4141716" y="39249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809256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391CF-1E3B-BE6D-269E-0B216F026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2B4D28-562C-12C3-ADAC-CCA83F3A828F}"/>
              </a:ext>
            </a:extLst>
          </p:cNvPr>
          <p:cNvSpPr>
            <a:spLocks noGrp="1"/>
          </p:cNvSpPr>
          <p:nvPr>
            <p:ph type="title"/>
          </p:nvPr>
        </p:nvSpPr>
        <p:spPr>
          <a:xfrm>
            <a:off x="1980405" y="1183685"/>
            <a:ext cx="8231214" cy="3450327"/>
          </a:xfrm>
        </p:spPr>
        <p:txBody>
          <a:bodyPr>
            <a:noAutofit/>
          </a:bodyPr>
          <a:lstStyle/>
          <a:p>
            <a:pPr>
              <a:lnSpc>
                <a:spcPct val="100000"/>
              </a:lnSpc>
            </a:pPr>
            <a:r>
              <a:rPr lang="ar-EG" sz="5000" b="0" dirty="0"/>
              <a:t>مَا قُلْتُ لَهُمْ إِلَّا مَا أَمَرْتَنِي بِهِ أَنِ اعْبُدُوا اللَّهَ   رَبِّي وَرَبَّكُمْۚ وَكُنْتُ عَلَيْهِمْ شَهِيدًا مَا دُمْتُ فِيهِمْۖ فَلَمَّا تَوَفَّيْتَنِي كُنْتَ أَنْتَ الرَّقِيبَ عَلَيْهِمْۚ وَأَنْتَ عَلَىٰ كُلِّ شَيْءٍ شَهِيدٌ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542B9F-BC38-1927-9221-1C2F974E3923}"/>
              </a:ext>
            </a:extLst>
          </p:cNvPr>
          <p:cNvSpPr txBox="1"/>
          <p:nvPr/>
        </p:nvSpPr>
        <p:spPr>
          <a:xfrm>
            <a:off x="1980381" y="437475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"Never said I to them aught except what Thou didst command me to say, to wit, 'worship Allah, my Lord and your Lord'; and I was a witness over them whilst I dwelt amongst them; when Thou didst take me up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Watcher over them, and Thou art a witness to all things.</a:t>
            </a:r>
          </a:p>
        </p:txBody>
      </p:sp>
      <p:sp>
        <p:nvSpPr>
          <p:cNvPr id="7" name="TextBox 6">
            <a:extLst>
              <a:ext uri="{FF2B5EF4-FFF2-40B4-BE49-F238E27FC236}">
                <a16:creationId xmlns:a16="http://schemas.microsoft.com/office/drawing/2014/main" id="{08C206DB-87A4-C76B-7A7B-3B6A2FD34303}"/>
              </a:ext>
            </a:extLst>
          </p:cNvPr>
          <p:cNvSpPr txBox="1"/>
          <p:nvPr/>
        </p:nvSpPr>
        <p:spPr>
          <a:xfrm>
            <a:off x="3005374" y="40669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844625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8BCB9-EA34-3C60-5000-E1DC5AA45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126EB7-298D-0B95-2C81-CD1835DBB39C}"/>
              </a:ext>
            </a:extLst>
          </p:cNvPr>
          <p:cNvSpPr>
            <a:spLocks noGrp="1"/>
          </p:cNvSpPr>
          <p:nvPr>
            <p:ph type="title"/>
          </p:nvPr>
        </p:nvSpPr>
        <p:spPr>
          <a:xfrm>
            <a:off x="1980405" y="1534790"/>
            <a:ext cx="8231214" cy="3450327"/>
          </a:xfrm>
        </p:spPr>
        <p:txBody>
          <a:bodyPr>
            <a:noAutofit/>
          </a:bodyPr>
          <a:lstStyle/>
          <a:p>
            <a:pPr>
              <a:lnSpc>
                <a:spcPct val="100000"/>
              </a:lnSpc>
            </a:pPr>
            <a:r>
              <a:rPr lang="ar-EG" sz="6000" b="0" dirty="0"/>
              <a:t>إِنْ تُعَذِّبْهُمْ فَإِنَّهُمْ عِبَادُكَۖ وَإِنْ تَغْفِرْ لَهُمْ فَإِنَّكَ أَنْتَ الْعَزِيزُ الْحَكِيمُ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BACFC6-DE97-F48D-42AA-562E0CAFEA93}"/>
              </a:ext>
            </a:extLst>
          </p:cNvPr>
          <p:cNvSpPr txBox="1"/>
          <p:nvPr/>
        </p:nvSpPr>
        <p:spPr>
          <a:xfrm>
            <a:off x="1980381" y="41645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Thou dost punish them, they are Thy servant: If Thou dost forgive them, Thou art the Exalted in power, the Wise."</a:t>
            </a:r>
          </a:p>
        </p:txBody>
      </p:sp>
      <p:sp>
        <p:nvSpPr>
          <p:cNvPr id="7" name="TextBox 6">
            <a:extLst>
              <a:ext uri="{FF2B5EF4-FFF2-40B4-BE49-F238E27FC236}">
                <a16:creationId xmlns:a16="http://schemas.microsoft.com/office/drawing/2014/main" id="{B94BA4D1-2B32-C558-A613-E0F1AFDAC653}"/>
              </a:ext>
            </a:extLst>
          </p:cNvPr>
          <p:cNvSpPr txBox="1"/>
          <p:nvPr/>
        </p:nvSpPr>
        <p:spPr>
          <a:xfrm>
            <a:off x="2268527" y="38567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77572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1F6FE-748C-38D7-5BBE-13136573A6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262ED-8B67-933F-D171-5B15A296F246}"/>
              </a:ext>
            </a:extLst>
          </p:cNvPr>
          <p:cNvSpPr>
            <a:spLocks noGrp="1"/>
          </p:cNvSpPr>
          <p:nvPr>
            <p:ph type="title"/>
          </p:nvPr>
        </p:nvSpPr>
        <p:spPr>
          <a:xfrm>
            <a:off x="1980381" y="1215196"/>
            <a:ext cx="8231214" cy="3450327"/>
          </a:xfrm>
        </p:spPr>
        <p:txBody>
          <a:bodyPr>
            <a:noAutofit/>
          </a:bodyPr>
          <a:lstStyle/>
          <a:p>
            <a:pPr>
              <a:lnSpc>
                <a:spcPct val="100000"/>
              </a:lnSpc>
            </a:pPr>
            <a:r>
              <a:rPr lang="ar-EG" sz="5000" b="0" dirty="0"/>
              <a:t>قَالَ اللَّهُ هَٰذَا يَوْمُ يَنْفَعُ الصَّادِقِينَ صِدْقُهُمْۚ لَهُمْ جَنَّاتٌ تَجْرِي مِنْ تَحْتِهَا الْأَنْهَارُ خَالِدِينَ فِيهَا أَبَدًاۚ رَضِيَ اللَّهُ عَنْهُمْ وَرَضُوا عَنْهُۚ ذَٰلِكَ الْفَوْزُ الْعَظِيمُ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992BEB-0ED4-0405-0362-3051789A01C5}"/>
              </a:ext>
            </a:extLst>
          </p:cNvPr>
          <p:cNvSpPr txBox="1"/>
          <p:nvPr/>
        </p:nvSpPr>
        <p:spPr>
          <a:xfrm>
            <a:off x="1980381" y="451961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say: "This is a day on which the truthful will profit from their truth: theirs are gardens, with rivers flowing beneath,- their eternal Home: Allah well-pleased with them, and they with Allah: That is the great salvation, (the fulfilment of all desires).</a:t>
            </a:r>
          </a:p>
        </p:txBody>
      </p:sp>
      <p:sp>
        <p:nvSpPr>
          <p:cNvPr id="7" name="TextBox 6">
            <a:extLst>
              <a:ext uri="{FF2B5EF4-FFF2-40B4-BE49-F238E27FC236}">
                <a16:creationId xmlns:a16="http://schemas.microsoft.com/office/drawing/2014/main" id="{B8FDEFE6-B1BD-69B3-BAE3-8E7C48EB9A80}"/>
              </a:ext>
            </a:extLst>
          </p:cNvPr>
          <p:cNvSpPr txBox="1"/>
          <p:nvPr/>
        </p:nvSpPr>
        <p:spPr>
          <a:xfrm>
            <a:off x="3387114" y="4211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818502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D3C9D-1CEB-E937-B4CA-9F65873BA2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2DDF69-D655-BAB4-00D0-3F9D605791C9}"/>
              </a:ext>
            </a:extLst>
          </p:cNvPr>
          <p:cNvSpPr>
            <a:spLocks noGrp="1"/>
          </p:cNvSpPr>
          <p:nvPr>
            <p:ph type="title"/>
          </p:nvPr>
        </p:nvSpPr>
        <p:spPr>
          <a:xfrm>
            <a:off x="1980381" y="1630502"/>
            <a:ext cx="8231214" cy="3450327"/>
          </a:xfrm>
        </p:spPr>
        <p:txBody>
          <a:bodyPr>
            <a:noAutofit/>
          </a:bodyPr>
          <a:lstStyle/>
          <a:p>
            <a:pPr>
              <a:lnSpc>
                <a:spcPct val="100000"/>
              </a:lnSpc>
            </a:pPr>
            <a:r>
              <a:rPr lang="ar-EG" sz="6000" b="0" dirty="0"/>
              <a:t>لِلَّهِ مُلْكُ السَّمَاوَاتِ وَالْأَرْضِ وَمَا فِيهِنَّۚ وَهُوَ عَلَىٰ كُلِّ شَيْءٍ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0D9090-669C-D938-2365-163A666F1E88}"/>
              </a:ext>
            </a:extLst>
          </p:cNvPr>
          <p:cNvSpPr txBox="1"/>
          <p:nvPr/>
        </p:nvSpPr>
        <p:spPr>
          <a:xfrm>
            <a:off x="1980381" y="423270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doth belong the dominion of the heavens and the earth, and all that is therein, and it is He Who hath power over all things.</a:t>
            </a:r>
          </a:p>
        </p:txBody>
      </p:sp>
      <p:sp>
        <p:nvSpPr>
          <p:cNvPr id="7" name="TextBox 6">
            <a:extLst>
              <a:ext uri="{FF2B5EF4-FFF2-40B4-BE49-F238E27FC236}">
                <a16:creationId xmlns:a16="http://schemas.microsoft.com/office/drawing/2014/main" id="{0301D73E-A2E0-4D63-E06C-695849EE0866}"/>
              </a:ext>
            </a:extLst>
          </p:cNvPr>
          <p:cNvSpPr txBox="1"/>
          <p:nvPr/>
        </p:nvSpPr>
        <p:spPr>
          <a:xfrm>
            <a:off x="1980381" y="39496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935780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2122D-DCC7-91CF-BAF0-CB2FD5D196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275C6B-BBAA-6109-7B2D-8BF7DB27BF20}"/>
              </a:ext>
            </a:extLst>
          </p:cNvPr>
          <p:cNvSpPr>
            <a:spLocks noGrp="1"/>
          </p:cNvSpPr>
          <p:nvPr>
            <p:ph type="title"/>
          </p:nvPr>
        </p:nvSpPr>
        <p:spPr>
          <a:xfrm>
            <a:off x="1980381" y="1382945"/>
            <a:ext cx="8231214" cy="3450327"/>
          </a:xfrm>
        </p:spPr>
        <p:txBody>
          <a:bodyPr>
            <a:noAutofit/>
          </a:bodyPr>
          <a:lstStyle/>
          <a:p>
            <a:pPr>
              <a:lnSpc>
                <a:spcPct val="100000"/>
              </a:lnSpc>
            </a:pPr>
            <a:r>
              <a:rPr lang="ar-EG" sz="5000" b="0" dirty="0"/>
              <a:t>وَمَا لَنَا لَا نُؤْمِنُ بِاللَّهِ وَمَا جَاءَنَا مِنَ الْحَقِّ وَنَطْمَعُ أَنْ يُدْخِلَنَا رَبُّنَا مَعَ الْقَوْمِ الصَّالِحِينَ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74593D-F106-5857-1548-26DE94841EF3}"/>
              </a:ext>
            </a:extLst>
          </p:cNvPr>
          <p:cNvSpPr txBox="1"/>
          <p:nvPr/>
        </p:nvSpPr>
        <p:spPr>
          <a:xfrm>
            <a:off x="2060700" y="384898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cause can we have not to believe in Allah and the truth which has come to us, seeing that we long for our Lord to admit us to the company of the righteous?"</a:t>
            </a:r>
          </a:p>
        </p:txBody>
      </p:sp>
      <p:sp>
        <p:nvSpPr>
          <p:cNvPr id="7" name="TextBox 6">
            <a:extLst>
              <a:ext uri="{FF2B5EF4-FFF2-40B4-BE49-F238E27FC236}">
                <a16:creationId xmlns:a16="http://schemas.microsoft.com/office/drawing/2014/main" id="{FADC4823-7D62-0A20-5456-55E4BC1E21ED}"/>
              </a:ext>
            </a:extLst>
          </p:cNvPr>
          <p:cNvSpPr txBox="1"/>
          <p:nvPr/>
        </p:nvSpPr>
        <p:spPr>
          <a:xfrm>
            <a:off x="1513927" y="35412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35143832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B913A-288A-1598-C380-EF3F62415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95690-A5CF-EFAF-8B06-87379414905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الأنعام</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7494951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CB8C0-0510-21D2-D7B1-FB0EC9923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5DAC7-476A-D24E-CD65-FA29B1F80D16}"/>
              </a:ext>
            </a:extLst>
          </p:cNvPr>
          <p:cNvSpPr>
            <a:spLocks noGrp="1"/>
          </p:cNvSpPr>
          <p:nvPr>
            <p:ph type="title"/>
          </p:nvPr>
        </p:nvSpPr>
        <p:spPr>
          <a:xfrm>
            <a:off x="1980381" y="1290207"/>
            <a:ext cx="8231214" cy="3450327"/>
          </a:xfrm>
        </p:spPr>
        <p:txBody>
          <a:bodyPr>
            <a:noAutofit/>
          </a:bodyPr>
          <a:lstStyle/>
          <a:p>
            <a:pPr>
              <a:lnSpc>
                <a:spcPct val="100000"/>
              </a:lnSpc>
            </a:pPr>
            <a:r>
              <a:rPr lang="ar-EG" sz="5400" b="0" dirty="0"/>
              <a:t>الْحَمْدُ لِلَّهِ الَّذِي خَلَقَ السَّمَاوَاتِ وَالْأَرْضَ وَجَعَلَ الظُّلُمَاتِ وَالنُّورَۖ ثُمَّ الَّذِينَ كَفَرُوا بِرَبِّهِمْ يَعْدِلُونَ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922E7A-192A-8CBF-1B37-940B227236E8}"/>
              </a:ext>
            </a:extLst>
          </p:cNvPr>
          <p:cNvSpPr txBox="1"/>
          <p:nvPr/>
        </p:nvSpPr>
        <p:spPr>
          <a:xfrm>
            <a:off x="1980381" y="42327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Praise be Allah, Who created the heavens and the earth, and made the darkness and the light. Yet those who reject Faith hold (others) as equal, with their Guardian-Lord.</a:t>
            </a:r>
          </a:p>
        </p:txBody>
      </p:sp>
      <p:sp>
        <p:nvSpPr>
          <p:cNvPr id="7" name="TextBox 6">
            <a:extLst>
              <a:ext uri="{FF2B5EF4-FFF2-40B4-BE49-F238E27FC236}">
                <a16:creationId xmlns:a16="http://schemas.microsoft.com/office/drawing/2014/main" id="{CE41C4BF-6870-1921-58A2-1652638E9927}"/>
              </a:ext>
            </a:extLst>
          </p:cNvPr>
          <p:cNvSpPr txBox="1"/>
          <p:nvPr/>
        </p:nvSpPr>
        <p:spPr>
          <a:xfrm>
            <a:off x="2877026" y="3924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575164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51646-87CF-6B97-9142-BC70A141A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206ED3-4959-7ED9-849F-56B61135A525}"/>
              </a:ext>
            </a:extLst>
          </p:cNvPr>
          <p:cNvSpPr>
            <a:spLocks noGrp="1"/>
          </p:cNvSpPr>
          <p:nvPr>
            <p:ph type="title"/>
          </p:nvPr>
        </p:nvSpPr>
        <p:spPr>
          <a:xfrm>
            <a:off x="1980381" y="1538613"/>
            <a:ext cx="8231214" cy="3450327"/>
          </a:xfrm>
        </p:spPr>
        <p:txBody>
          <a:bodyPr>
            <a:noAutofit/>
          </a:bodyPr>
          <a:lstStyle/>
          <a:p>
            <a:pPr>
              <a:lnSpc>
                <a:spcPct val="100000"/>
              </a:lnSpc>
            </a:pPr>
            <a:r>
              <a:rPr lang="ar-EG" sz="5400" b="0" dirty="0"/>
              <a:t>هُوَ الَّذِي خَلَقَكُمْ مِنْ طِينٍ ثُمَّ قَضَىٰ أَجَلًاۖ وَأَجَلٌ مُسَمًّى عِنْدَهُۖ ثُمَّ أَنْتُمْ تَمْتَرُونَ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612196-BEB0-22B6-1B02-3EE35C45CFD9}"/>
              </a:ext>
            </a:extLst>
          </p:cNvPr>
          <p:cNvSpPr txBox="1"/>
          <p:nvPr/>
        </p:nvSpPr>
        <p:spPr>
          <a:xfrm>
            <a:off x="1980381" y="408574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created you from clay, and then decreed a stated term (for you). And there is in His presence another determined term; yet ye doubt within yourselves!</a:t>
            </a:r>
          </a:p>
        </p:txBody>
      </p:sp>
      <p:sp>
        <p:nvSpPr>
          <p:cNvPr id="7" name="TextBox 6">
            <a:extLst>
              <a:ext uri="{FF2B5EF4-FFF2-40B4-BE49-F238E27FC236}">
                <a16:creationId xmlns:a16="http://schemas.microsoft.com/office/drawing/2014/main" id="{99E18FC7-4C16-DD21-F9FA-86F4ED463B29}"/>
              </a:ext>
            </a:extLst>
          </p:cNvPr>
          <p:cNvSpPr txBox="1"/>
          <p:nvPr/>
        </p:nvSpPr>
        <p:spPr>
          <a:xfrm>
            <a:off x="2078036" y="3777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07963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BA7B3-6D6C-966C-7074-E09D244D5D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6FEDED-66EE-253E-06F2-85B95B0FDF0D}"/>
              </a:ext>
            </a:extLst>
          </p:cNvPr>
          <p:cNvSpPr>
            <a:spLocks noGrp="1"/>
          </p:cNvSpPr>
          <p:nvPr>
            <p:ph type="title"/>
          </p:nvPr>
        </p:nvSpPr>
        <p:spPr>
          <a:xfrm>
            <a:off x="1980381" y="1538613"/>
            <a:ext cx="8231214" cy="3450327"/>
          </a:xfrm>
        </p:spPr>
        <p:txBody>
          <a:bodyPr>
            <a:noAutofit/>
          </a:bodyPr>
          <a:lstStyle/>
          <a:p>
            <a:pPr>
              <a:lnSpc>
                <a:spcPct val="100000"/>
              </a:lnSpc>
            </a:pPr>
            <a:r>
              <a:rPr lang="ar-EG" sz="5400" b="0" dirty="0"/>
              <a:t>وَهُوَ اللَّهُ فِي السَّمَاوَاتِ وَفِي الْأَرْضِۖ يَعْلَمُ سِرَّكُمْ وَجَهْرَكُمْ وَيَعْلَمُ مَا تَكْسِبُونَ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7CC107-E376-2BC6-108B-2E62CA564DB5}"/>
              </a:ext>
            </a:extLst>
          </p:cNvPr>
          <p:cNvSpPr txBox="1"/>
          <p:nvPr/>
        </p:nvSpPr>
        <p:spPr>
          <a:xfrm>
            <a:off x="1980381" y="408574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is Allah in the heavens and on earth.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ye hide, and what ye reveal,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(recompense) which ye earn (by your deeds).</a:t>
            </a:r>
          </a:p>
        </p:txBody>
      </p:sp>
      <p:sp>
        <p:nvSpPr>
          <p:cNvPr id="7" name="TextBox 6">
            <a:extLst>
              <a:ext uri="{FF2B5EF4-FFF2-40B4-BE49-F238E27FC236}">
                <a16:creationId xmlns:a16="http://schemas.microsoft.com/office/drawing/2014/main" id="{1E58FDA4-3616-88B4-E1D2-164A76408ABD}"/>
              </a:ext>
            </a:extLst>
          </p:cNvPr>
          <p:cNvSpPr txBox="1"/>
          <p:nvPr/>
        </p:nvSpPr>
        <p:spPr>
          <a:xfrm>
            <a:off x="1705173" y="3777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432570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86FD3-495A-628F-2018-EB50593721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283C0-64A0-D2BA-974F-09EDC63CCCB1}"/>
              </a:ext>
            </a:extLst>
          </p:cNvPr>
          <p:cNvSpPr>
            <a:spLocks noGrp="1"/>
          </p:cNvSpPr>
          <p:nvPr>
            <p:ph type="title"/>
          </p:nvPr>
        </p:nvSpPr>
        <p:spPr>
          <a:xfrm>
            <a:off x="1980381" y="1538613"/>
            <a:ext cx="8231214" cy="3450327"/>
          </a:xfrm>
        </p:spPr>
        <p:txBody>
          <a:bodyPr>
            <a:noAutofit/>
          </a:bodyPr>
          <a:lstStyle/>
          <a:p>
            <a:pPr>
              <a:lnSpc>
                <a:spcPct val="100000"/>
              </a:lnSpc>
            </a:pPr>
            <a:r>
              <a:rPr lang="ar-EG" sz="6000" b="0" dirty="0"/>
              <a:t>وَمَا تَأْتِيهِمْ مِنْ آيَةٍ مِنْ آيَاتِ رَبِّهِمْ إِلَّا كَانُوا عَنْهَا مُعْرِضِينَ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4CDCB0-A1F9-C5B3-8EEA-9CFC5ECA178B}"/>
              </a:ext>
            </a:extLst>
          </p:cNvPr>
          <p:cNvSpPr txBox="1"/>
          <p:nvPr/>
        </p:nvSpPr>
        <p:spPr>
          <a:xfrm>
            <a:off x="1980381" y="415881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never did a single one of the signs of their Lord reach them, but they turned away therefrom.</a:t>
            </a:r>
          </a:p>
        </p:txBody>
      </p:sp>
      <p:sp>
        <p:nvSpPr>
          <p:cNvPr id="7" name="TextBox 6">
            <a:extLst>
              <a:ext uri="{FF2B5EF4-FFF2-40B4-BE49-F238E27FC236}">
                <a16:creationId xmlns:a16="http://schemas.microsoft.com/office/drawing/2014/main" id="{474BA799-B8C6-581F-4432-5F4EAA66B065}"/>
              </a:ext>
            </a:extLst>
          </p:cNvPr>
          <p:cNvSpPr txBox="1"/>
          <p:nvPr/>
        </p:nvSpPr>
        <p:spPr>
          <a:xfrm>
            <a:off x="2823760" y="38904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67260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4B7D7-802B-4C7F-11BE-1C53078946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F229DC-D52D-02F3-31FD-C1E83B44DA13}"/>
              </a:ext>
            </a:extLst>
          </p:cNvPr>
          <p:cNvSpPr>
            <a:spLocks noGrp="1"/>
          </p:cNvSpPr>
          <p:nvPr>
            <p:ph type="title"/>
          </p:nvPr>
        </p:nvSpPr>
        <p:spPr>
          <a:xfrm>
            <a:off x="1980381" y="1485347"/>
            <a:ext cx="8231214" cy="3450327"/>
          </a:xfrm>
        </p:spPr>
        <p:txBody>
          <a:bodyPr>
            <a:noAutofit/>
          </a:bodyPr>
          <a:lstStyle/>
          <a:p>
            <a:pPr>
              <a:lnSpc>
                <a:spcPct val="100000"/>
              </a:lnSpc>
            </a:pPr>
            <a:r>
              <a:rPr lang="ar-EG" sz="6000" b="0" dirty="0"/>
              <a:t>فَقَدْ كَذَّبُوا بِالْحَقِّ لَمَّا جَاءَهُمْۖ فَسَوْفَ يَأْتِيهِمْ أَنْبَاءُ مَا كَانُوا بِهِ يَسْتَهْزِئُونَ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C4D94F-A969-7792-84D0-5C6E017187BE}"/>
              </a:ext>
            </a:extLst>
          </p:cNvPr>
          <p:cNvSpPr txBox="1"/>
          <p:nvPr/>
        </p:nvSpPr>
        <p:spPr>
          <a:xfrm>
            <a:off x="1980381" y="40700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now they reject the truth when it reaches them: but soon shall they learn the reality of what they used to mock at.</a:t>
            </a:r>
          </a:p>
        </p:txBody>
      </p:sp>
      <p:sp>
        <p:nvSpPr>
          <p:cNvPr id="7" name="TextBox 6">
            <a:extLst>
              <a:ext uri="{FF2B5EF4-FFF2-40B4-BE49-F238E27FC236}">
                <a16:creationId xmlns:a16="http://schemas.microsoft.com/office/drawing/2014/main" id="{1B04E138-A83C-90A3-B4E4-923BF392A69D}"/>
              </a:ext>
            </a:extLst>
          </p:cNvPr>
          <p:cNvSpPr txBox="1"/>
          <p:nvPr/>
        </p:nvSpPr>
        <p:spPr>
          <a:xfrm>
            <a:off x="1726989" y="38510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69120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23646-1EB8-8BD3-46CA-12EEB899D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C4FF3B-A43B-A538-CF44-5E4A42C7B999}"/>
              </a:ext>
            </a:extLst>
          </p:cNvPr>
          <p:cNvSpPr>
            <a:spLocks noGrp="1"/>
          </p:cNvSpPr>
          <p:nvPr>
            <p:ph type="title"/>
          </p:nvPr>
        </p:nvSpPr>
        <p:spPr>
          <a:xfrm>
            <a:off x="1980381" y="1281800"/>
            <a:ext cx="8231214" cy="3450327"/>
          </a:xfrm>
        </p:spPr>
        <p:txBody>
          <a:bodyPr>
            <a:noAutofit/>
          </a:bodyPr>
          <a:lstStyle/>
          <a:p>
            <a:pPr>
              <a:lnSpc>
                <a:spcPct val="100000"/>
              </a:lnSpc>
            </a:pPr>
            <a:r>
              <a:rPr lang="ar-EG" sz="4200" b="0" dirty="0"/>
              <a:t>أَلَمْ يَرَوْا كَمْ أَهْلَكْنَا مِنْ قَبْلِهِمْ مِنْ قَرْنٍ مَكَّنَّاهُمْ فِي الْأَرْضِ مَا لَمْ نُمَكِّنْ لَكُمْ وَأَرْسَلْنَا السَّمَاءَ عَلَيْهِمْ مِدْرَارًا وَجَعَلْنَا الْأَنْهَارَ تَجْرِي مِنْ تَحْتِهِمْ فَأَهْلَكْنَاهُمْ بِذُنُوبِهِمْ وَأَنْشَأْنَا مِنْ بَعْدِهِمْ قَرْنًا آخَرِينَ</a:t>
            </a:r>
            <a:endParaRPr lang="ar-EG" sz="4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9A2FEA-AD14-39E5-8696-2067DD96453E}"/>
              </a:ext>
            </a:extLst>
          </p:cNvPr>
          <p:cNvSpPr txBox="1"/>
          <p:nvPr/>
        </p:nvSpPr>
        <p:spPr>
          <a:xfrm>
            <a:off x="1980381" y="4207265"/>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See they not how many of those before them We did destroy?- generations We had established on the earth, in strength such as We have not given to you - for whom We poured out rain from the skies in abundance, and gave (fertile) streams flowing beneath their (feet): yet for their sins We destroyed them, and raised in their wake fresh generations (to succeed them).</a:t>
            </a:r>
          </a:p>
        </p:txBody>
      </p:sp>
      <p:sp>
        <p:nvSpPr>
          <p:cNvPr id="7" name="TextBox 6">
            <a:extLst>
              <a:ext uri="{FF2B5EF4-FFF2-40B4-BE49-F238E27FC236}">
                <a16:creationId xmlns:a16="http://schemas.microsoft.com/office/drawing/2014/main" id="{9039DA13-3B6D-D971-136E-42AE7212FB7D}"/>
              </a:ext>
            </a:extLst>
          </p:cNvPr>
          <p:cNvSpPr txBox="1"/>
          <p:nvPr/>
        </p:nvSpPr>
        <p:spPr>
          <a:xfrm>
            <a:off x="1718112" y="39842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559900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862A6-A763-F218-4DB7-099DE76F67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BBEFD-7098-55C9-B0FC-E46CB623215A}"/>
              </a:ext>
            </a:extLst>
          </p:cNvPr>
          <p:cNvSpPr>
            <a:spLocks noGrp="1"/>
          </p:cNvSpPr>
          <p:nvPr>
            <p:ph type="title"/>
          </p:nvPr>
        </p:nvSpPr>
        <p:spPr>
          <a:xfrm>
            <a:off x="1980381" y="1281800"/>
            <a:ext cx="8231214" cy="3450327"/>
          </a:xfrm>
        </p:spPr>
        <p:txBody>
          <a:bodyPr>
            <a:noAutofit/>
          </a:bodyPr>
          <a:lstStyle/>
          <a:p>
            <a:pPr>
              <a:lnSpc>
                <a:spcPct val="100000"/>
              </a:lnSpc>
            </a:pPr>
            <a:r>
              <a:rPr lang="ar-EG" sz="5400" b="0" dirty="0"/>
              <a:t>وَلَوْ نَزَّلْنَا عَلَيْكَ كِتَابًا فِي قِرْطَاسٍ فَلَمَسُوهُ بِأَيْدِيهِمْ لَقَالَ الَّذِينَ كَفَرُوا إِنْ هَٰذَا إِلَّا سِحْرٌ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8FCB50-1896-7DAF-ABC9-CCF24C40840E}"/>
              </a:ext>
            </a:extLst>
          </p:cNvPr>
          <p:cNvSpPr txBox="1"/>
          <p:nvPr/>
        </p:nvSpPr>
        <p:spPr>
          <a:xfrm>
            <a:off x="1980381" y="41588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We had sent unto thee a written (message) on parchment, so that they could touch it with their hands, the Unbelievers would have been sure to say: "This is nothing but obvious magic!"</a:t>
            </a:r>
          </a:p>
        </p:txBody>
      </p:sp>
      <p:sp>
        <p:nvSpPr>
          <p:cNvPr id="7" name="TextBox 6">
            <a:extLst>
              <a:ext uri="{FF2B5EF4-FFF2-40B4-BE49-F238E27FC236}">
                <a16:creationId xmlns:a16="http://schemas.microsoft.com/office/drawing/2014/main" id="{45390A48-1A52-1D3B-FDCC-6593C3476C8B}"/>
              </a:ext>
            </a:extLst>
          </p:cNvPr>
          <p:cNvSpPr txBox="1"/>
          <p:nvPr/>
        </p:nvSpPr>
        <p:spPr>
          <a:xfrm>
            <a:off x="3680076" y="39220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92711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1D8DE-46F9-654B-CA15-F2A6407E5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E926A3-1DE4-28DE-BF54-D6F5D64B955C}"/>
              </a:ext>
            </a:extLst>
          </p:cNvPr>
          <p:cNvSpPr>
            <a:spLocks noGrp="1"/>
          </p:cNvSpPr>
          <p:nvPr>
            <p:ph type="title"/>
          </p:nvPr>
        </p:nvSpPr>
        <p:spPr>
          <a:xfrm>
            <a:off x="1980381" y="1539253"/>
            <a:ext cx="8231214" cy="3450327"/>
          </a:xfrm>
        </p:spPr>
        <p:txBody>
          <a:bodyPr>
            <a:noAutofit/>
          </a:bodyPr>
          <a:lstStyle/>
          <a:p>
            <a:pPr>
              <a:lnSpc>
                <a:spcPct val="100000"/>
              </a:lnSpc>
            </a:pPr>
            <a:r>
              <a:rPr lang="ar-EG" sz="5400" b="0" dirty="0"/>
              <a:t>وَقَالُوا لَوْلَا أُنْزِلَ عَلَيْهِ مَلَكٌۖ وَلَوْ أَنْزَلْنَا مَلَكًا لَقُضِيَ الْأَمْرُ ثُمَّ لَا يُنْظَرُونَ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615A8E-5D75-055E-3DCA-CC744BCEF3D7}"/>
              </a:ext>
            </a:extLst>
          </p:cNvPr>
          <p:cNvSpPr txBox="1"/>
          <p:nvPr/>
        </p:nvSpPr>
        <p:spPr>
          <a:xfrm>
            <a:off x="1980381" y="405053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"Why is not an angel sent down to him?" If we did send down an angel, the matter would be settled at once, and no respite would be granted them.</a:t>
            </a:r>
          </a:p>
        </p:txBody>
      </p:sp>
      <p:sp>
        <p:nvSpPr>
          <p:cNvPr id="7" name="TextBox 6">
            <a:extLst>
              <a:ext uri="{FF2B5EF4-FFF2-40B4-BE49-F238E27FC236}">
                <a16:creationId xmlns:a16="http://schemas.microsoft.com/office/drawing/2014/main" id="{DDDD48CE-BBE8-B3B4-C680-BF55567C3E04}"/>
              </a:ext>
            </a:extLst>
          </p:cNvPr>
          <p:cNvSpPr txBox="1"/>
          <p:nvPr/>
        </p:nvSpPr>
        <p:spPr>
          <a:xfrm>
            <a:off x="2268526" y="3742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18789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1CFBF-9B4C-A66D-F4E2-FCF7DD766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9EF92-2E31-6A4C-07EA-825BDC358AB0}"/>
              </a:ext>
            </a:extLst>
          </p:cNvPr>
          <p:cNvSpPr>
            <a:spLocks noGrp="1"/>
          </p:cNvSpPr>
          <p:nvPr>
            <p:ph type="title"/>
          </p:nvPr>
        </p:nvSpPr>
        <p:spPr>
          <a:xfrm>
            <a:off x="1980381" y="1485987"/>
            <a:ext cx="8231214" cy="3450327"/>
          </a:xfrm>
        </p:spPr>
        <p:txBody>
          <a:bodyPr>
            <a:noAutofit/>
          </a:bodyPr>
          <a:lstStyle/>
          <a:p>
            <a:pPr>
              <a:lnSpc>
                <a:spcPct val="100000"/>
              </a:lnSpc>
            </a:pPr>
            <a:r>
              <a:rPr lang="ar-EG" sz="6000" b="0" dirty="0"/>
              <a:t>وَلَوْ جَعَلْنَاهُ مَلَكًا لَجَعَلْنَاهُ رَجُلًا وَلَلَبَسْنَا عَلَيْهِمْ مَا يَلْبِسُونَ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DA563C-4559-D077-12BA-7B89402D67C4}"/>
              </a:ext>
            </a:extLst>
          </p:cNvPr>
          <p:cNvSpPr txBox="1"/>
          <p:nvPr/>
        </p:nvSpPr>
        <p:spPr>
          <a:xfrm>
            <a:off x="1980381" y="41393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We had made it an angel, We should have sent him as a man, and We should certainly have caused them confusion in a matter which they have already covered with confusion.</a:t>
            </a:r>
          </a:p>
        </p:txBody>
      </p:sp>
      <p:sp>
        <p:nvSpPr>
          <p:cNvPr id="7" name="TextBox 6">
            <a:extLst>
              <a:ext uri="{FF2B5EF4-FFF2-40B4-BE49-F238E27FC236}">
                <a16:creationId xmlns:a16="http://schemas.microsoft.com/office/drawing/2014/main" id="{7ACC9B46-4B05-CD8D-17D1-CCC70984906E}"/>
              </a:ext>
            </a:extLst>
          </p:cNvPr>
          <p:cNvSpPr txBox="1"/>
          <p:nvPr/>
        </p:nvSpPr>
        <p:spPr>
          <a:xfrm>
            <a:off x="2783431" y="38315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90705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E3E76-E357-ED68-B57A-0744EE8B3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5BC874-9461-E8DD-3AED-9102AB59E065}"/>
              </a:ext>
            </a:extLst>
          </p:cNvPr>
          <p:cNvSpPr>
            <a:spLocks noGrp="1"/>
          </p:cNvSpPr>
          <p:nvPr>
            <p:ph type="title"/>
          </p:nvPr>
        </p:nvSpPr>
        <p:spPr>
          <a:xfrm>
            <a:off x="1980393" y="1414320"/>
            <a:ext cx="8231214" cy="3450327"/>
          </a:xfrm>
        </p:spPr>
        <p:txBody>
          <a:bodyPr>
            <a:noAutofit/>
          </a:bodyPr>
          <a:lstStyle/>
          <a:p>
            <a:pPr>
              <a:lnSpc>
                <a:spcPct val="100000"/>
              </a:lnSpc>
            </a:pPr>
            <a:r>
              <a:rPr lang="ar-EG" sz="5000" b="0" dirty="0"/>
              <a:t>فَأَثَابَهُمُ اللَّهُ بِمَا قَالُوا جَنَّاتٍ تَجْرِي</a:t>
            </a:r>
            <a:br>
              <a:rPr lang="en-US" sz="5000" b="0" dirty="0"/>
            </a:br>
            <a:r>
              <a:rPr lang="ar-EG" sz="5000" b="0" dirty="0"/>
              <a:t> مِنْ تَحْتِهَا الْأَنْهَارُ خَالِدِينَ فِيهَاۚ وَذَٰلِكَ جَزَاءُ الْمُحْسِنِينَ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011312-6118-D9C2-6142-E6089A1AF766}"/>
              </a:ext>
            </a:extLst>
          </p:cNvPr>
          <p:cNvSpPr txBox="1"/>
          <p:nvPr/>
        </p:nvSpPr>
        <p:spPr>
          <a:xfrm>
            <a:off x="2060712" y="418240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for this their prayer hath Allah rewarded them with gardens, with rivers flowing underneath,- their eternal home. Such is the recompense of those who do good.</a:t>
            </a:r>
          </a:p>
        </p:txBody>
      </p:sp>
      <p:sp>
        <p:nvSpPr>
          <p:cNvPr id="7" name="TextBox 6">
            <a:extLst>
              <a:ext uri="{FF2B5EF4-FFF2-40B4-BE49-F238E27FC236}">
                <a16:creationId xmlns:a16="http://schemas.microsoft.com/office/drawing/2014/main" id="{F70968DD-D05B-550B-2BCD-9386969788F0}"/>
              </a:ext>
            </a:extLst>
          </p:cNvPr>
          <p:cNvSpPr txBox="1"/>
          <p:nvPr/>
        </p:nvSpPr>
        <p:spPr>
          <a:xfrm>
            <a:off x="4052942" y="40285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261665067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5A045-9340-F85C-BAA3-09CD778062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DBD01-D73E-C3A0-2433-B1D0F4FBF62C}"/>
              </a:ext>
            </a:extLst>
          </p:cNvPr>
          <p:cNvSpPr>
            <a:spLocks noGrp="1"/>
          </p:cNvSpPr>
          <p:nvPr>
            <p:ph type="title"/>
          </p:nvPr>
        </p:nvSpPr>
        <p:spPr>
          <a:xfrm>
            <a:off x="1980381" y="1547794"/>
            <a:ext cx="8231214" cy="3450327"/>
          </a:xfrm>
        </p:spPr>
        <p:txBody>
          <a:bodyPr>
            <a:noAutofit/>
          </a:bodyPr>
          <a:lstStyle/>
          <a:p>
            <a:pPr>
              <a:lnSpc>
                <a:spcPct val="100000"/>
              </a:lnSpc>
            </a:pPr>
            <a:r>
              <a:rPr lang="ar-EG" sz="5400" b="0" dirty="0"/>
              <a:t>وَلَقَدِ اسْتُهْزِئَ بِرُسُلٍ مِنْ قَبْلِكَ </a:t>
            </a:r>
            <a:br>
              <a:rPr lang="ar-EG" sz="5400" b="0" dirty="0"/>
            </a:br>
            <a:r>
              <a:rPr lang="ar-EG" sz="5400" b="0" dirty="0"/>
              <a:t>فَحَاقَ بِالَّذِينَ سَخِرُوا مِنْهُمْ مَا كَانُوا</a:t>
            </a:r>
            <a:br>
              <a:rPr lang="ar-EG" sz="5400" b="0" dirty="0"/>
            </a:br>
            <a:r>
              <a:rPr lang="ar-EG" sz="5400" b="0" dirty="0"/>
              <a:t> بِهِ يَسْتَهْزِئُونَ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8A1160-C225-0084-9597-79540F265873}"/>
              </a:ext>
            </a:extLst>
          </p:cNvPr>
          <p:cNvSpPr txBox="1"/>
          <p:nvPr/>
        </p:nvSpPr>
        <p:spPr>
          <a:xfrm>
            <a:off x="1980381" y="444412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Mocked were (many) messengers before thee; but their scoffers were hemmed in by the thing that they mocked.</a:t>
            </a:r>
          </a:p>
        </p:txBody>
      </p:sp>
      <p:sp>
        <p:nvSpPr>
          <p:cNvPr id="7" name="TextBox 6">
            <a:extLst>
              <a:ext uri="{FF2B5EF4-FFF2-40B4-BE49-F238E27FC236}">
                <a16:creationId xmlns:a16="http://schemas.microsoft.com/office/drawing/2014/main" id="{4AFE8AF8-95AD-68BB-FB55-BB5B11C9D21D}"/>
              </a:ext>
            </a:extLst>
          </p:cNvPr>
          <p:cNvSpPr txBox="1"/>
          <p:nvPr/>
        </p:nvSpPr>
        <p:spPr>
          <a:xfrm>
            <a:off x="4070693" y="4171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420616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8F158-D17E-C7FD-C6E9-88108B04A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0762C-7A97-FBE8-0FC1-7710DCE7D014}"/>
              </a:ext>
            </a:extLst>
          </p:cNvPr>
          <p:cNvSpPr>
            <a:spLocks noGrp="1"/>
          </p:cNvSpPr>
          <p:nvPr>
            <p:ph type="title"/>
          </p:nvPr>
        </p:nvSpPr>
        <p:spPr>
          <a:xfrm>
            <a:off x="1980381" y="1459018"/>
            <a:ext cx="8231214" cy="3450327"/>
          </a:xfrm>
        </p:spPr>
        <p:txBody>
          <a:bodyPr>
            <a:noAutofit/>
          </a:bodyPr>
          <a:lstStyle/>
          <a:p>
            <a:pPr>
              <a:lnSpc>
                <a:spcPct val="100000"/>
              </a:lnSpc>
            </a:pPr>
            <a:r>
              <a:rPr lang="ar-EG" sz="6000" b="0" dirty="0"/>
              <a:t>قُلْ سِيرُوا فِي الْأَرْضِ ثُمَّ انْظُرُوا كَيْفَ كَانَ عَاقِبَةُ الْمُكَذِّبِينَ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8D627F-EF67-245D-F58D-4E4DA0FEF605}"/>
              </a:ext>
            </a:extLst>
          </p:cNvPr>
          <p:cNvSpPr txBox="1"/>
          <p:nvPr/>
        </p:nvSpPr>
        <p:spPr>
          <a:xfrm>
            <a:off x="1980381" y="403691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"Travel through the earth and see what was the end of those who rejected Truth."</a:t>
            </a:r>
          </a:p>
        </p:txBody>
      </p:sp>
      <p:sp>
        <p:nvSpPr>
          <p:cNvPr id="7" name="TextBox 6">
            <a:extLst>
              <a:ext uri="{FF2B5EF4-FFF2-40B4-BE49-F238E27FC236}">
                <a16:creationId xmlns:a16="http://schemas.microsoft.com/office/drawing/2014/main" id="{B9C16589-7288-AF9F-0E2A-A68F5F29F09E}"/>
              </a:ext>
            </a:extLst>
          </p:cNvPr>
          <p:cNvSpPr txBox="1"/>
          <p:nvPr/>
        </p:nvSpPr>
        <p:spPr>
          <a:xfrm>
            <a:off x="2668021" y="37291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85828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A4D69-3759-0AD1-2D33-C7B2D6264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F48F6-BD01-41E2-1AA5-9E1D414EC884}"/>
              </a:ext>
            </a:extLst>
          </p:cNvPr>
          <p:cNvSpPr>
            <a:spLocks noGrp="1"/>
          </p:cNvSpPr>
          <p:nvPr>
            <p:ph type="title"/>
          </p:nvPr>
        </p:nvSpPr>
        <p:spPr>
          <a:xfrm>
            <a:off x="1980381" y="1211334"/>
            <a:ext cx="8231214" cy="3450327"/>
          </a:xfrm>
        </p:spPr>
        <p:txBody>
          <a:bodyPr>
            <a:noAutofit/>
          </a:bodyPr>
          <a:lstStyle/>
          <a:p>
            <a:pPr>
              <a:lnSpc>
                <a:spcPct val="100000"/>
              </a:lnSpc>
            </a:pPr>
            <a:r>
              <a:rPr lang="ar-EG" sz="4800" b="0" dirty="0"/>
              <a:t>قُلْ لِمَنْ مَا فِي السَّمَاوَاتِ وَالْأَرْضِۖ قُلْ لِلَّهِۚ كَتَبَ عَلَىٰ نَفْسِهِ الرَّحْمَةَۚ لَيَجْمَعَنَّكُمْ إِلَىٰ يَوْمِ الْقِيَامَةِ لَا رَيْبَ فِيهِۚ الَّذِينَ خَسِرُوا أَنْفُسَهُمْ فَهُمْ لَا يُؤْمِنُونَ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8C6E14-8D15-DC15-7F7B-FC7E965B9368}"/>
              </a:ext>
            </a:extLst>
          </p:cNvPr>
          <p:cNvSpPr txBox="1"/>
          <p:nvPr/>
        </p:nvSpPr>
        <p:spPr>
          <a:xfrm>
            <a:off x="1980381" y="43611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"To whom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is in the heavens and on earth?" Say: "To Allah. He hath inscribed for Himself (the rule of) Mercy. That He will gather you together for the Day of Judgment, there is no doubt whatever. It is they who have lost their own souls, that will not believe.</a:t>
            </a:r>
          </a:p>
        </p:txBody>
      </p:sp>
      <p:sp>
        <p:nvSpPr>
          <p:cNvPr id="7" name="TextBox 6">
            <a:extLst>
              <a:ext uri="{FF2B5EF4-FFF2-40B4-BE49-F238E27FC236}">
                <a16:creationId xmlns:a16="http://schemas.microsoft.com/office/drawing/2014/main" id="{C5F8AC5B-7F86-3295-CF64-A92C45D47C5D}"/>
              </a:ext>
            </a:extLst>
          </p:cNvPr>
          <p:cNvSpPr txBox="1"/>
          <p:nvPr/>
        </p:nvSpPr>
        <p:spPr>
          <a:xfrm>
            <a:off x="4212736" y="40533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972042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F4C04-0011-D201-5CD0-D3006D3C46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7BFA6E-5A04-8A5A-DF43-1C548850CF8A}"/>
              </a:ext>
            </a:extLst>
          </p:cNvPr>
          <p:cNvSpPr>
            <a:spLocks noGrp="1"/>
          </p:cNvSpPr>
          <p:nvPr>
            <p:ph type="title"/>
          </p:nvPr>
        </p:nvSpPr>
        <p:spPr>
          <a:xfrm>
            <a:off x="1980381" y="1565431"/>
            <a:ext cx="8231214" cy="3450327"/>
          </a:xfrm>
        </p:spPr>
        <p:txBody>
          <a:bodyPr>
            <a:noAutofit/>
          </a:bodyPr>
          <a:lstStyle/>
          <a:p>
            <a:pPr>
              <a:lnSpc>
                <a:spcPct val="100000"/>
              </a:lnSpc>
            </a:pPr>
            <a:r>
              <a:rPr lang="ar-EG" sz="6000" b="0" dirty="0"/>
              <a:t>وَلَهُ مَا سَكَنَ فِي اللَّيْلِ وَالنَّهَارِۚ وَهُوَ السَّمِيعُ الْعَلِيمُ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9166E3-1D15-01AC-2721-FEE44DCC005A}"/>
              </a:ext>
            </a:extLst>
          </p:cNvPr>
          <p:cNvSpPr txBox="1"/>
          <p:nvPr/>
        </p:nvSpPr>
        <p:spPr>
          <a:xfrm>
            <a:off x="1980381" y="415398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him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dwelleth (or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lurketh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 night and the day. For he is the one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96EF2063-2B48-D89E-7E30-D1390555A95E}"/>
              </a:ext>
            </a:extLst>
          </p:cNvPr>
          <p:cNvSpPr txBox="1"/>
          <p:nvPr/>
        </p:nvSpPr>
        <p:spPr>
          <a:xfrm>
            <a:off x="4035182" y="39261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191802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6F741-DE1B-6160-0FD3-B3019024C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7721B-6AE6-BB63-4C55-7D11FF015CAA}"/>
              </a:ext>
            </a:extLst>
          </p:cNvPr>
          <p:cNvSpPr>
            <a:spLocks noGrp="1"/>
          </p:cNvSpPr>
          <p:nvPr>
            <p:ph type="title"/>
          </p:nvPr>
        </p:nvSpPr>
        <p:spPr>
          <a:xfrm>
            <a:off x="1980405" y="1179333"/>
            <a:ext cx="8231214" cy="3450327"/>
          </a:xfrm>
        </p:spPr>
        <p:txBody>
          <a:bodyPr>
            <a:noAutofit/>
          </a:bodyPr>
          <a:lstStyle/>
          <a:p>
            <a:pPr>
              <a:lnSpc>
                <a:spcPct val="100000"/>
              </a:lnSpc>
            </a:pPr>
            <a:r>
              <a:rPr lang="ar-EG" sz="4800" b="0" dirty="0"/>
              <a:t>قُلْ أَغَيْرَ اللَّهِ أَتَّخِذُ وَلِيًّا فَاطِرِ السَّمَاوَاتِ وَالْأَرْضِ وَهُوَ يُطْعِمُ وَلَا يُطْعَمُۗ قُلْ إِنِّي أُمِرْتُ أَنْ أَكُونَ أَوَّلَ مَنْ أَسْلَمَۖ وَلَا تَكُونَنَّ</a:t>
            </a:r>
            <a:br>
              <a:rPr lang="ar-EG" sz="4800" b="0" dirty="0"/>
            </a:br>
            <a:r>
              <a:rPr lang="ar-EG" sz="4800" b="0" dirty="0"/>
              <a:t> مِنَ الْمُشْرِكِينَ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86B49C-BC09-0845-DA18-573F1C428927}"/>
              </a:ext>
            </a:extLst>
          </p:cNvPr>
          <p:cNvSpPr txBox="1"/>
          <p:nvPr/>
        </p:nvSpPr>
        <p:spPr>
          <a:xfrm>
            <a:off x="1980381" y="431378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I take for my protector any other than Allah, the Maker of the heavens and the earth? And He it is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feedeth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is not fed." Say: "Nay! but I am commanded to be the first of those who bow to Allah (in Islam), and be not thou of the company of those who join gods with Allah."</a:t>
            </a:r>
          </a:p>
        </p:txBody>
      </p:sp>
      <p:sp>
        <p:nvSpPr>
          <p:cNvPr id="7" name="TextBox 6">
            <a:extLst>
              <a:ext uri="{FF2B5EF4-FFF2-40B4-BE49-F238E27FC236}">
                <a16:creationId xmlns:a16="http://schemas.microsoft.com/office/drawing/2014/main" id="{141138A7-BF79-9528-7EBF-ED3A484B185D}"/>
              </a:ext>
            </a:extLst>
          </p:cNvPr>
          <p:cNvSpPr txBox="1"/>
          <p:nvPr/>
        </p:nvSpPr>
        <p:spPr>
          <a:xfrm>
            <a:off x="4194980" y="40799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51334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8E7BF-5436-13AC-B8DA-DB276C5675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37E75D-B5D1-BBA1-5419-6D4AC1B7EA3D}"/>
              </a:ext>
            </a:extLst>
          </p:cNvPr>
          <p:cNvSpPr>
            <a:spLocks noGrp="1"/>
          </p:cNvSpPr>
          <p:nvPr>
            <p:ph type="title"/>
          </p:nvPr>
        </p:nvSpPr>
        <p:spPr>
          <a:xfrm>
            <a:off x="1980405" y="1571340"/>
            <a:ext cx="8231214" cy="3450327"/>
          </a:xfrm>
        </p:spPr>
        <p:txBody>
          <a:bodyPr>
            <a:noAutofit/>
          </a:bodyPr>
          <a:lstStyle/>
          <a:p>
            <a:pPr>
              <a:lnSpc>
                <a:spcPct val="100000"/>
              </a:lnSpc>
            </a:pPr>
            <a:r>
              <a:rPr lang="ar-EG" sz="6000" b="0" dirty="0"/>
              <a:t>قُلْ إِنِّي أَخَافُ إِنْ عَصَيْتُ رَبِّي عَذَابَ يَوْمٍ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7C2BE4-65BE-F411-9617-D816ED16D8F0}"/>
              </a:ext>
            </a:extLst>
          </p:cNvPr>
          <p:cNvSpPr txBox="1"/>
          <p:nvPr/>
        </p:nvSpPr>
        <p:spPr>
          <a:xfrm>
            <a:off x="1980381" y="423684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would, if I disobeyed my Lord, indeed have fear of the penalty of a Mighty Day.</a:t>
            </a:r>
          </a:p>
        </p:txBody>
      </p:sp>
      <p:sp>
        <p:nvSpPr>
          <p:cNvPr id="7" name="TextBox 6">
            <a:extLst>
              <a:ext uri="{FF2B5EF4-FFF2-40B4-BE49-F238E27FC236}">
                <a16:creationId xmlns:a16="http://schemas.microsoft.com/office/drawing/2014/main" id="{4EAC73EC-7EE5-20F5-EB5A-FD29D91A5647}"/>
              </a:ext>
            </a:extLst>
          </p:cNvPr>
          <p:cNvSpPr txBox="1"/>
          <p:nvPr/>
        </p:nvSpPr>
        <p:spPr>
          <a:xfrm>
            <a:off x="3564665" y="3929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987524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080B4-1912-E227-9656-5BA5A9866A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34C08-9ED7-3538-656D-846D3DAC28FD}"/>
              </a:ext>
            </a:extLst>
          </p:cNvPr>
          <p:cNvSpPr>
            <a:spLocks noGrp="1"/>
          </p:cNvSpPr>
          <p:nvPr>
            <p:ph type="title"/>
          </p:nvPr>
        </p:nvSpPr>
        <p:spPr>
          <a:xfrm>
            <a:off x="1980405" y="1571340"/>
            <a:ext cx="8231214" cy="3450327"/>
          </a:xfrm>
        </p:spPr>
        <p:txBody>
          <a:bodyPr>
            <a:noAutofit/>
          </a:bodyPr>
          <a:lstStyle/>
          <a:p>
            <a:pPr>
              <a:lnSpc>
                <a:spcPct val="100000"/>
              </a:lnSpc>
            </a:pPr>
            <a:r>
              <a:rPr lang="ar-EG" sz="6000" b="0" dirty="0"/>
              <a:t>مَنْ يُصْرَفْ عَنْهُ يَوْمَئِذٍ فَقَدْ رَحِمَهُۚ وَذَٰلِكَ الْفَوْزُ الْمُبِينُ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E6D2B1-E2FF-7C5D-4316-BB98DC8B3CF1}"/>
              </a:ext>
            </a:extLst>
          </p:cNvPr>
          <p:cNvSpPr txBox="1"/>
          <p:nvPr/>
        </p:nvSpPr>
        <p:spPr>
          <a:xfrm>
            <a:off x="1980381" y="415989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that day, if the penalty is averted from any, it is due to Allah's mercy; And that would be (Salvation), the obvious fulfilment of all desire.</a:t>
            </a:r>
          </a:p>
        </p:txBody>
      </p:sp>
      <p:sp>
        <p:nvSpPr>
          <p:cNvPr id="7" name="TextBox 6">
            <a:extLst>
              <a:ext uri="{FF2B5EF4-FFF2-40B4-BE49-F238E27FC236}">
                <a16:creationId xmlns:a16="http://schemas.microsoft.com/office/drawing/2014/main" id="{87D2A400-D3B1-C6BF-CD11-98D1356349EF}"/>
              </a:ext>
            </a:extLst>
          </p:cNvPr>
          <p:cNvSpPr txBox="1"/>
          <p:nvPr/>
        </p:nvSpPr>
        <p:spPr>
          <a:xfrm>
            <a:off x="3404867" y="38750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45782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8BAB-01F5-52DD-7815-D9362F1ED4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9E6CFB-F9D7-BFF1-3B46-4ED9DC6CDF8D}"/>
              </a:ext>
            </a:extLst>
          </p:cNvPr>
          <p:cNvSpPr>
            <a:spLocks noGrp="1"/>
          </p:cNvSpPr>
          <p:nvPr>
            <p:ph type="title"/>
          </p:nvPr>
        </p:nvSpPr>
        <p:spPr>
          <a:xfrm>
            <a:off x="1980405" y="1296132"/>
            <a:ext cx="8231214" cy="3450327"/>
          </a:xfrm>
        </p:spPr>
        <p:txBody>
          <a:bodyPr>
            <a:noAutofit/>
          </a:bodyPr>
          <a:lstStyle/>
          <a:p>
            <a:pPr>
              <a:lnSpc>
                <a:spcPct val="100000"/>
              </a:lnSpc>
            </a:pPr>
            <a:r>
              <a:rPr lang="ar-EG" sz="6000" b="0" dirty="0"/>
              <a:t>وَإِنْ يَمْسَسْكَ اللَّهُ بِضُرٍّ فَلَا كَاشِفَ لَهُ إِلَّا هُوَۖ وَإِنْ يَمْسَسْكَ بِخَيْرٍ فَهُوَ عَلَىٰ كُلِّ شَيْءٍ قَدِيرٌ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8E6771-1A76-E953-2C9C-373DF46656AB}"/>
              </a:ext>
            </a:extLst>
          </p:cNvPr>
          <p:cNvSpPr txBox="1"/>
          <p:nvPr/>
        </p:nvSpPr>
        <p:spPr>
          <a:xfrm>
            <a:off x="1980381" y="43204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Allah touch thee with affliction, none can remove it but He; if He touch thee with happiness, He hath power over all things.</a:t>
            </a:r>
          </a:p>
        </p:txBody>
      </p:sp>
      <p:sp>
        <p:nvSpPr>
          <p:cNvPr id="7" name="TextBox 6">
            <a:extLst>
              <a:ext uri="{FF2B5EF4-FFF2-40B4-BE49-F238E27FC236}">
                <a16:creationId xmlns:a16="http://schemas.microsoft.com/office/drawing/2014/main" id="{04399271-6B78-4A74-03D9-8E7DA99F9ECD}"/>
              </a:ext>
            </a:extLst>
          </p:cNvPr>
          <p:cNvSpPr txBox="1"/>
          <p:nvPr/>
        </p:nvSpPr>
        <p:spPr>
          <a:xfrm>
            <a:off x="3289457" y="40126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01856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7E689-2FD7-CAA9-A094-BB3F5EA17C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1019D8-525E-098F-1E70-47DC973D3395}"/>
              </a:ext>
            </a:extLst>
          </p:cNvPr>
          <p:cNvSpPr>
            <a:spLocks noGrp="1"/>
          </p:cNvSpPr>
          <p:nvPr>
            <p:ph type="title"/>
          </p:nvPr>
        </p:nvSpPr>
        <p:spPr>
          <a:xfrm>
            <a:off x="1980405" y="1577967"/>
            <a:ext cx="8231214" cy="3450327"/>
          </a:xfrm>
        </p:spPr>
        <p:txBody>
          <a:bodyPr>
            <a:noAutofit/>
          </a:bodyPr>
          <a:lstStyle/>
          <a:p>
            <a:pPr>
              <a:lnSpc>
                <a:spcPct val="100000"/>
              </a:lnSpc>
            </a:pPr>
            <a:r>
              <a:rPr lang="ar-EG" sz="6000" b="0" dirty="0"/>
              <a:t>وَهُوَ الْقَاهِرُ فَوْقَ عِبَادِهِۚ وَهُوَ </a:t>
            </a:r>
            <a:br>
              <a:rPr lang="ar-EG" sz="6000" b="0" dirty="0"/>
            </a:br>
            <a:r>
              <a:rPr lang="ar-EG" sz="6000" b="0" dirty="0"/>
              <a:t>الْحَكِيمُ الْخَبِيرُ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8E35AC-2993-BC89-20E1-40843DBD12C0}"/>
              </a:ext>
            </a:extLst>
          </p:cNvPr>
          <p:cNvSpPr txBox="1"/>
          <p:nvPr/>
        </p:nvSpPr>
        <p:spPr>
          <a:xfrm>
            <a:off x="1980381" y="420052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is the irresistible, (watching) from above over His worshippers; and He is the Wise, acquainted with all things."</a:t>
            </a:r>
          </a:p>
        </p:txBody>
      </p:sp>
      <p:sp>
        <p:nvSpPr>
          <p:cNvPr id="7" name="TextBox 6">
            <a:extLst>
              <a:ext uri="{FF2B5EF4-FFF2-40B4-BE49-F238E27FC236}">
                <a16:creationId xmlns:a16="http://schemas.microsoft.com/office/drawing/2014/main" id="{4E063497-9477-D119-B9B9-4175628AB52F}"/>
              </a:ext>
            </a:extLst>
          </p:cNvPr>
          <p:cNvSpPr txBox="1"/>
          <p:nvPr/>
        </p:nvSpPr>
        <p:spPr>
          <a:xfrm>
            <a:off x="3946404" y="38927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5692091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83EDA-A90F-84B1-958E-D6E4ECF8F4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98A64-F981-E473-9A11-544D0F748846}"/>
              </a:ext>
            </a:extLst>
          </p:cNvPr>
          <p:cNvSpPr>
            <a:spLocks noGrp="1"/>
          </p:cNvSpPr>
          <p:nvPr>
            <p:ph type="title"/>
          </p:nvPr>
        </p:nvSpPr>
        <p:spPr>
          <a:xfrm>
            <a:off x="1980381" y="1391536"/>
            <a:ext cx="8231214" cy="3450327"/>
          </a:xfrm>
        </p:spPr>
        <p:txBody>
          <a:bodyPr>
            <a:noAutofit/>
          </a:bodyPr>
          <a:lstStyle/>
          <a:p>
            <a:pPr>
              <a:lnSpc>
                <a:spcPct val="100000"/>
              </a:lnSpc>
            </a:pPr>
            <a:r>
              <a:rPr lang="ar-EG" sz="5400" b="0" dirty="0"/>
              <a:t>قُلْ أَيُّ شَيْءٍ أَكْبَرُ شَهَادَةًۖ قُلِ اللَّهُۖ شَهِيدٌ بَيْنِي وَبَيْنَكُمْۚ وَأُوحِيَ إِلَيَّ هَٰذَا الْقُرْآنُ لِأُنْذِرَكُمْ بِهِ وَمَنْ بَلَغَۚ...</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1997AA-2F08-E8D8-FA7E-6D63DFDC8A67}"/>
              </a:ext>
            </a:extLst>
          </p:cNvPr>
          <p:cNvSpPr txBox="1"/>
          <p:nvPr/>
        </p:nvSpPr>
        <p:spPr>
          <a:xfrm>
            <a:off x="1980381" y="43340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"What thing is most weighty in evidence?" Say: "Allah is witness between me and you; This Qur'an hath been revealed to me by inspiration, that I may warn you and all whom it reaches.</a:t>
            </a:r>
          </a:p>
        </p:txBody>
      </p:sp>
    </p:spTree>
    <p:extLst>
      <p:ext uri="{BB962C8B-B14F-4D97-AF65-F5344CB8AC3E}">
        <p14:creationId xmlns:p14="http://schemas.microsoft.com/office/powerpoint/2010/main" val="791734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10982-AC5D-0E5F-1A3F-2026420566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1B7F4-79B2-028F-1E57-B9A2945792CF}"/>
              </a:ext>
            </a:extLst>
          </p:cNvPr>
          <p:cNvSpPr>
            <a:spLocks noGrp="1"/>
          </p:cNvSpPr>
          <p:nvPr>
            <p:ph type="title"/>
          </p:nvPr>
        </p:nvSpPr>
        <p:spPr>
          <a:xfrm>
            <a:off x="1980392" y="1529729"/>
            <a:ext cx="8231214" cy="3450327"/>
          </a:xfrm>
        </p:spPr>
        <p:txBody>
          <a:bodyPr>
            <a:noAutofit/>
          </a:bodyPr>
          <a:lstStyle/>
          <a:p>
            <a:pPr>
              <a:lnSpc>
                <a:spcPct val="100000"/>
              </a:lnSpc>
            </a:pPr>
            <a:r>
              <a:rPr lang="ar-EG" sz="5400" b="0" dirty="0"/>
              <a:t>وَالَّذِينَ كَفَرُوا وَكَذَّبُوا بِآيَاتِنَا أُولَٰئِكَ أَصْحَابُ الْجَحِيمِ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5452F6-37F8-DE79-CF84-84AD5E37CB28}"/>
              </a:ext>
            </a:extLst>
          </p:cNvPr>
          <p:cNvSpPr txBox="1"/>
          <p:nvPr/>
        </p:nvSpPr>
        <p:spPr>
          <a:xfrm>
            <a:off x="2060711" y="40473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Faith and belie our Signs,- they shall be companions of Hell-fire.</a:t>
            </a:r>
          </a:p>
        </p:txBody>
      </p:sp>
      <p:sp>
        <p:nvSpPr>
          <p:cNvPr id="7" name="TextBox 6">
            <a:extLst>
              <a:ext uri="{FF2B5EF4-FFF2-40B4-BE49-F238E27FC236}">
                <a16:creationId xmlns:a16="http://schemas.microsoft.com/office/drawing/2014/main" id="{C70B043F-6CB3-40B3-2CFE-D97251A23CCB}"/>
              </a:ext>
            </a:extLst>
          </p:cNvPr>
          <p:cNvSpPr txBox="1"/>
          <p:nvPr/>
        </p:nvSpPr>
        <p:spPr>
          <a:xfrm>
            <a:off x="3884267" y="38224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41914489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30DCA-15CE-45E4-5E9A-6019DDE17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567907-8439-58A9-6DF7-EE9F887703F5}"/>
              </a:ext>
            </a:extLst>
          </p:cNvPr>
          <p:cNvSpPr>
            <a:spLocks noGrp="1"/>
          </p:cNvSpPr>
          <p:nvPr>
            <p:ph type="title"/>
          </p:nvPr>
        </p:nvSpPr>
        <p:spPr>
          <a:xfrm>
            <a:off x="1980381" y="1382658"/>
            <a:ext cx="8231214" cy="3450327"/>
          </a:xfrm>
        </p:spPr>
        <p:txBody>
          <a:bodyPr>
            <a:noAutofit/>
          </a:bodyPr>
          <a:lstStyle/>
          <a:p>
            <a:pPr>
              <a:lnSpc>
                <a:spcPct val="100000"/>
              </a:lnSpc>
            </a:pPr>
            <a:r>
              <a:rPr lang="ar-EG" sz="5400" b="0" dirty="0"/>
              <a:t>أَئِنَّكُمْ لَتَشْهَدُونَ أَنَّ  مَعَ اللَّهِ آلِهَةً أُخْرَىٰۚ قُلْ لَا أَشْهَدُۚ قُلْ إِنَّمَا هُوَ إِلَٰهٌ وَاحِدٌ وَإِنَّنِي بَرِيءٌ مِمَّا تُشْرِكُونَ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AC0CC2-791F-6FF7-46A1-F4FD491D72B3}"/>
              </a:ext>
            </a:extLst>
          </p:cNvPr>
          <p:cNvSpPr txBox="1"/>
          <p:nvPr/>
        </p:nvSpPr>
        <p:spPr>
          <a:xfrm>
            <a:off x="1980381" y="43380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Can ye possibly bear witness that besides Allah there is another Allah?" Say: "Nay! I cannot bear witness!" Say: "But in truth He is the one Allah, and I truly am innocent of (your blasphemy of) joining others with Him."</a:t>
            </a:r>
          </a:p>
        </p:txBody>
      </p:sp>
      <p:sp>
        <p:nvSpPr>
          <p:cNvPr id="7" name="TextBox 6">
            <a:extLst>
              <a:ext uri="{FF2B5EF4-FFF2-40B4-BE49-F238E27FC236}">
                <a16:creationId xmlns:a16="http://schemas.microsoft.com/office/drawing/2014/main" id="{BB5A03EB-64DC-1FF8-E868-D67F6BC735AA}"/>
              </a:ext>
            </a:extLst>
          </p:cNvPr>
          <p:cNvSpPr txBox="1"/>
          <p:nvPr/>
        </p:nvSpPr>
        <p:spPr>
          <a:xfrm>
            <a:off x="3511398" y="40448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62170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C741B-9A3A-BDF8-58FD-D1E84C621A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B1C7F0-4AEB-BD22-7BA3-B0C30BF20446}"/>
              </a:ext>
            </a:extLst>
          </p:cNvPr>
          <p:cNvSpPr>
            <a:spLocks noGrp="1"/>
          </p:cNvSpPr>
          <p:nvPr>
            <p:ph type="title"/>
          </p:nvPr>
        </p:nvSpPr>
        <p:spPr>
          <a:xfrm>
            <a:off x="1980381" y="1409292"/>
            <a:ext cx="8231214" cy="3450327"/>
          </a:xfrm>
        </p:spPr>
        <p:txBody>
          <a:bodyPr>
            <a:noAutofit/>
          </a:bodyPr>
          <a:lstStyle/>
          <a:p>
            <a:pPr>
              <a:lnSpc>
                <a:spcPct val="100000"/>
              </a:lnSpc>
            </a:pPr>
            <a:r>
              <a:rPr lang="ar-EG" sz="5400" b="0" dirty="0"/>
              <a:t>الَّذِينَ آتَيْنَاهُمُ الْكِتَابَ يَعْرِفُونَهُ كَمَا يَعْرِفُونَ أَبْنَاءَهُمُۘ الَّذِينَ خَسِرُوا أَنْفُسَهُمْ فَهُمْ لَا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C5A7A6-F4F0-72E2-5E4A-20EECE5F7BC1}"/>
              </a:ext>
            </a:extLst>
          </p:cNvPr>
          <p:cNvSpPr txBox="1"/>
          <p:nvPr/>
        </p:nvSpPr>
        <p:spPr>
          <a:xfrm>
            <a:off x="1980381" y="436467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to whom We have given the Book know this as they know their own sons. Those who have lost their own souls refuse therefore to believe.</a:t>
            </a:r>
          </a:p>
        </p:txBody>
      </p:sp>
      <p:sp>
        <p:nvSpPr>
          <p:cNvPr id="7" name="TextBox 6">
            <a:extLst>
              <a:ext uri="{FF2B5EF4-FFF2-40B4-BE49-F238E27FC236}">
                <a16:creationId xmlns:a16="http://schemas.microsoft.com/office/drawing/2014/main" id="{0B2ED464-8DD2-A5AA-2088-C222BCE5268D}"/>
              </a:ext>
            </a:extLst>
          </p:cNvPr>
          <p:cNvSpPr txBox="1"/>
          <p:nvPr/>
        </p:nvSpPr>
        <p:spPr>
          <a:xfrm>
            <a:off x="4052936" y="40568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4995590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00F33-6CB8-F71F-2892-41EF0BF42D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17145-22E8-6112-C492-02B0B13EE5DF}"/>
              </a:ext>
            </a:extLst>
          </p:cNvPr>
          <p:cNvSpPr>
            <a:spLocks noGrp="1"/>
          </p:cNvSpPr>
          <p:nvPr>
            <p:ph type="title"/>
          </p:nvPr>
        </p:nvSpPr>
        <p:spPr>
          <a:xfrm>
            <a:off x="1980405" y="1622229"/>
            <a:ext cx="8231214" cy="3450327"/>
          </a:xfrm>
        </p:spPr>
        <p:txBody>
          <a:bodyPr>
            <a:noAutofit/>
          </a:bodyPr>
          <a:lstStyle/>
          <a:p>
            <a:pPr>
              <a:lnSpc>
                <a:spcPct val="100000"/>
              </a:lnSpc>
            </a:pPr>
            <a:r>
              <a:rPr lang="ar-EG" sz="5400" b="0" dirty="0"/>
              <a:t>وَمَنْ أَظْلَمُ مِمَّنِ افْتَرَىٰ عَلَى اللَّهِ كَذِبًا أَوْ كَذَّبَ بِآيَاتِهِۗ إِنَّهُ لَا يُفْلِحُ الظَّالِمُونَ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D7FB3D-BD80-7570-B0F6-C7F56CA7E0C9}"/>
              </a:ext>
            </a:extLst>
          </p:cNvPr>
          <p:cNvSpPr txBox="1"/>
          <p:nvPr/>
        </p:nvSpPr>
        <p:spPr>
          <a:xfrm>
            <a:off x="1980381" y="41190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doth more wrong than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inventeth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lie against Allah or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rejecteth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signs? But verily the wrong-doers never shall prosper.</a:t>
            </a:r>
          </a:p>
        </p:txBody>
      </p:sp>
      <p:sp>
        <p:nvSpPr>
          <p:cNvPr id="7" name="TextBox 6">
            <a:extLst>
              <a:ext uri="{FF2B5EF4-FFF2-40B4-BE49-F238E27FC236}">
                <a16:creationId xmlns:a16="http://schemas.microsoft.com/office/drawing/2014/main" id="{13E95164-AEB7-9861-1CF5-8EC6B9A927B1}"/>
              </a:ext>
            </a:extLst>
          </p:cNvPr>
          <p:cNvSpPr txBox="1"/>
          <p:nvPr/>
        </p:nvSpPr>
        <p:spPr>
          <a:xfrm>
            <a:off x="2250768" y="39030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22073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BFF5B-0E21-FF1A-2045-3BDE7F39E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5F032A-1502-0E42-895B-C12C17C29B39}"/>
              </a:ext>
            </a:extLst>
          </p:cNvPr>
          <p:cNvSpPr>
            <a:spLocks noGrp="1"/>
          </p:cNvSpPr>
          <p:nvPr>
            <p:ph type="title"/>
          </p:nvPr>
        </p:nvSpPr>
        <p:spPr>
          <a:xfrm>
            <a:off x="1980405" y="1418043"/>
            <a:ext cx="8231214" cy="3450327"/>
          </a:xfrm>
        </p:spPr>
        <p:txBody>
          <a:bodyPr>
            <a:noAutofit/>
          </a:bodyPr>
          <a:lstStyle/>
          <a:p>
            <a:pPr>
              <a:lnSpc>
                <a:spcPct val="100000"/>
              </a:lnSpc>
            </a:pPr>
            <a:r>
              <a:rPr lang="ar-EG" sz="5400" b="0" dirty="0"/>
              <a:t>وَيَوْمَ نَحْشُرُهُمْ جَمِيعًا ثُمَّ نَقُولُ</a:t>
            </a:r>
            <a:br>
              <a:rPr lang="ar-EG" sz="5400" b="0" dirty="0"/>
            </a:br>
            <a:r>
              <a:rPr lang="ar-EG" sz="5400" b="0" dirty="0"/>
              <a:t> لِلَّذِينَ أَشْرَكُوا أَيْنَ شُرَكَاؤُكُمُ الَّذِينَ كُنْتُمْ تَزْعُمُونَ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E5B887-7B29-5BFC-0F79-0FAAD582ADF4}"/>
              </a:ext>
            </a:extLst>
          </p:cNvPr>
          <p:cNvSpPr txBox="1"/>
          <p:nvPr/>
        </p:nvSpPr>
        <p:spPr>
          <a:xfrm>
            <a:off x="1980381" y="42877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day shall We gather them all together: We shall say to those who ascribed partners (to Us): "Where are the partners whom ye (invented and) talked about?"</a:t>
            </a:r>
          </a:p>
        </p:txBody>
      </p:sp>
      <p:sp>
        <p:nvSpPr>
          <p:cNvPr id="7" name="TextBox 6">
            <a:extLst>
              <a:ext uri="{FF2B5EF4-FFF2-40B4-BE49-F238E27FC236}">
                <a16:creationId xmlns:a16="http://schemas.microsoft.com/office/drawing/2014/main" id="{952402F7-1832-B065-6FB0-95822E738757}"/>
              </a:ext>
            </a:extLst>
          </p:cNvPr>
          <p:cNvSpPr txBox="1"/>
          <p:nvPr/>
        </p:nvSpPr>
        <p:spPr>
          <a:xfrm>
            <a:off x="4123956" y="4053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0165714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B2592-0505-BC8B-9B7F-E4E40AF1C0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AAAE18-E8E8-86C0-FB29-F7B56377A53E}"/>
              </a:ext>
            </a:extLst>
          </p:cNvPr>
          <p:cNvSpPr>
            <a:spLocks noGrp="1"/>
          </p:cNvSpPr>
          <p:nvPr>
            <p:ph type="title"/>
          </p:nvPr>
        </p:nvSpPr>
        <p:spPr>
          <a:xfrm>
            <a:off x="1980405" y="1545272"/>
            <a:ext cx="8231214" cy="3450327"/>
          </a:xfrm>
        </p:spPr>
        <p:txBody>
          <a:bodyPr>
            <a:noAutofit/>
          </a:bodyPr>
          <a:lstStyle/>
          <a:p>
            <a:pPr>
              <a:lnSpc>
                <a:spcPct val="100000"/>
              </a:lnSpc>
            </a:pPr>
            <a:r>
              <a:rPr lang="ar-EG" sz="6000" b="0" dirty="0"/>
              <a:t>ثُمَّ لَمْ تَكُنْ فِتْنَتُهُمْ إِلَّا أَنْ قَالُوا وَاللَّهِ رَبِّنَا مَا كُنَّا مُشْرِكِينَ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98DFA9-EA88-39A3-A13C-0B599B4CC3D9}"/>
              </a:ext>
            </a:extLst>
          </p:cNvPr>
          <p:cNvSpPr txBox="1"/>
          <p:nvPr/>
        </p:nvSpPr>
        <p:spPr>
          <a:xfrm>
            <a:off x="1980381" y="40685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will then be (left) no subterfuge for them but to say: "By Allah our Lord, we were not those who joined gods with Allah."</a:t>
            </a:r>
          </a:p>
        </p:txBody>
      </p:sp>
      <p:sp>
        <p:nvSpPr>
          <p:cNvPr id="7" name="TextBox 6">
            <a:extLst>
              <a:ext uri="{FF2B5EF4-FFF2-40B4-BE49-F238E27FC236}">
                <a16:creationId xmlns:a16="http://schemas.microsoft.com/office/drawing/2014/main" id="{0BDD3AFA-C935-2977-2A70-F11A3A81B97A}"/>
              </a:ext>
            </a:extLst>
          </p:cNvPr>
          <p:cNvSpPr txBox="1"/>
          <p:nvPr/>
        </p:nvSpPr>
        <p:spPr>
          <a:xfrm>
            <a:off x="3262821" y="38349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068263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26ABB-E892-3207-195D-063676792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1A9A20-A454-A1F3-AC7A-F3B0140CB0FC}"/>
              </a:ext>
            </a:extLst>
          </p:cNvPr>
          <p:cNvSpPr>
            <a:spLocks noGrp="1"/>
          </p:cNvSpPr>
          <p:nvPr>
            <p:ph type="title"/>
          </p:nvPr>
        </p:nvSpPr>
        <p:spPr>
          <a:xfrm>
            <a:off x="1980405" y="1485899"/>
            <a:ext cx="8231214" cy="3450327"/>
          </a:xfrm>
        </p:spPr>
        <p:txBody>
          <a:bodyPr>
            <a:noAutofit/>
          </a:bodyPr>
          <a:lstStyle/>
          <a:p>
            <a:pPr>
              <a:lnSpc>
                <a:spcPct val="100000"/>
              </a:lnSpc>
            </a:pPr>
            <a:r>
              <a:rPr lang="ar-EG" sz="6000" b="0" dirty="0"/>
              <a:t>انْظُرْ كَيْفَ كَذَبُوا عَلَىٰ أَنْفُسِهِمْۚ وَضَلَّ عَنْهُمْ مَا كَانُوا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9AF268-F2ED-E39F-CF28-99A51F9CF382}"/>
              </a:ext>
            </a:extLst>
          </p:cNvPr>
          <p:cNvSpPr txBox="1"/>
          <p:nvPr/>
        </p:nvSpPr>
        <p:spPr>
          <a:xfrm>
            <a:off x="1980381" y="409834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how they lie against their own souls! But the (lie) which they invented will leave them in the lurch.</a:t>
            </a:r>
          </a:p>
        </p:txBody>
      </p:sp>
      <p:sp>
        <p:nvSpPr>
          <p:cNvPr id="7" name="TextBox 6">
            <a:extLst>
              <a:ext uri="{FF2B5EF4-FFF2-40B4-BE49-F238E27FC236}">
                <a16:creationId xmlns:a16="http://schemas.microsoft.com/office/drawing/2014/main" id="{F0032A77-3F43-B89B-71FB-BB546987D39F}"/>
              </a:ext>
            </a:extLst>
          </p:cNvPr>
          <p:cNvSpPr txBox="1"/>
          <p:nvPr/>
        </p:nvSpPr>
        <p:spPr>
          <a:xfrm>
            <a:off x="2250766" y="37905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472197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A3384-3B8E-5998-6F0A-883D1E1D9A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E204AB-E776-D64E-7325-51A175AFEBFD}"/>
              </a:ext>
            </a:extLst>
          </p:cNvPr>
          <p:cNvSpPr>
            <a:spLocks noGrp="1"/>
          </p:cNvSpPr>
          <p:nvPr>
            <p:ph type="title"/>
          </p:nvPr>
        </p:nvSpPr>
        <p:spPr>
          <a:xfrm>
            <a:off x="1980381" y="1169877"/>
            <a:ext cx="8231214" cy="3450327"/>
          </a:xfrm>
        </p:spPr>
        <p:txBody>
          <a:bodyPr>
            <a:noAutofit/>
          </a:bodyPr>
          <a:lstStyle/>
          <a:p>
            <a:pPr>
              <a:lnSpc>
                <a:spcPct val="100000"/>
              </a:lnSpc>
            </a:pPr>
            <a:r>
              <a:rPr lang="ar-EG" sz="4600" b="0" dirty="0"/>
              <a:t>وَمِنْهُمْ مَنْ يَسْتَمِعُ إِلَيْكَۖ وَجَعَلْنَا عَلَىٰ قُلُوبِهِمْ أَكِنَّةً أَنْ يَفْقَهُوهُ وَفِي آذَانِهِمْ وَقْرًاۚ وَإِنْ يَرَوْا كُلَّ آيَةٍ لَا يُؤْمِنُوا بِهَاۚ حَتَّىٰ إِذَا جَاءُوكَ يُجَادِلُونَكَ يَقُولُ الَّذِينَ كَفَرُوا إِنْ هَٰذَا إِلَّا أَسَاطِيرُ الْأَوَّلِينَ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EE4EDE-E6BF-6ADE-F2C9-34706AEB9C28}"/>
              </a:ext>
            </a:extLst>
          </p:cNvPr>
          <p:cNvSpPr txBox="1"/>
          <p:nvPr/>
        </p:nvSpPr>
        <p:spPr>
          <a:xfrm>
            <a:off x="1980381" y="4219495"/>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them there are some who (pretend to) listen to thee; but We have thrown veils on their hearts, So they understand it not, and deafness in their ears; if they saw every one of the signs, not they will believe in them; in so much that when they come to thee, they (but) dispute with thee; the Unbelievers say: "These are nothing but tales of the ancients."</a:t>
            </a:r>
          </a:p>
        </p:txBody>
      </p:sp>
      <p:sp>
        <p:nvSpPr>
          <p:cNvPr id="7" name="TextBox 6">
            <a:extLst>
              <a:ext uri="{FF2B5EF4-FFF2-40B4-BE49-F238E27FC236}">
                <a16:creationId xmlns:a16="http://schemas.microsoft.com/office/drawing/2014/main" id="{5B17BA37-6871-8176-93D0-BAB5FF6C078C}"/>
              </a:ext>
            </a:extLst>
          </p:cNvPr>
          <p:cNvSpPr txBox="1"/>
          <p:nvPr/>
        </p:nvSpPr>
        <p:spPr>
          <a:xfrm>
            <a:off x="1638212" y="39945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0950379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DD038-8EBE-1EFB-5CE6-15748131A0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1E206-D86B-C135-5473-1CE186F046E8}"/>
              </a:ext>
            </a:extLst>
          </p:cNvPr>
          <p:cNvSpPr>
            <a:spLocks noGrp="1"/>
          </p:cNvSpPr>
          <p:nvPr>
            <p:ph type="title"/>
          </p:nvPr>
        </p:nvSpPr>
        <p:spPr>
          <a:xfrm>
            <a:off x="1980405" y="1485899"/>
            <a:ext cx="8231214" cy="3450327"/>
          </a:xfrm>
        </p:spPr>
        <p:txBody>
          <a:bodyPr>
            <a:noAutofit/>
          </a:bodyPr>
          <a:lstStyle/>
          <a:p>
            <a:pPr>
              <a:lnSpc>
                <a:spcPct val="100000"/>
              </a:lnSpc>
            </a:pPr>
            <a:r>
              <a:rPr lang="ar-EG" sz="6000" b="0" dirty="0"/>
              <a:t>وَهُمْ يَنْهَوْنَ عَنْهُ وَيَنْأَوْنَ عَنْهُۖ وَإِنْ يُهْلِكُونَ إِلَّا أَنْفُسَهُمْ وَمَا يَشْعُرُونَ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9A46D53-D204-829C-DE1D-2F389703AE5F}"/>
              </a:ext>
            </a:extLst>
          </p:cNvPr>
          <p:cNvSpPr txBox="1"/>
          <p:nvPr/>
        </p:nvSpPr>
        <p:spPr>
          <a:xfrm>
            <a:off x="1980381" y="409834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Others they keep away from it, and themselves they keep away; but they only destroy their own souls, and they perceive it not.</a:t>
            </a:r>
          </a:p>
        </p:txBody>
      </p:sp>
      <p:sp>
        <p:nvSpPr>
          <p:cNvPr id="7" name="TextBox 6">
            <a:extLst>
              <a:ext uri="{FF2B5EF4-FFF2-40B4-BE49-F238E27FC236}">
                <a16:creationId xmlns:a16="http://schemas.microsoft.com/office/drawing/2014/main" id="{534229F1-49B7-5A84-AD0F-4C97167BE550}"/>
              </a:ext>
            </a:extLst>
          </p:cNvPr>
          <p:cNvSpPr txBox="1"/>
          <p:nvPr/>
        </p:nvSpPr>
        <p:spPr>
          <a:xfrm>
            <a:off x="1895659" y="37905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6315554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92C34-36E1-0CA7-A679-B6854061C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9A4E3-3742-8AA8-9A36-2D7ABAA9BE75}"/>
              </a:ext>
            </a:extLst>
          </p:cNvPr>
          <p:cNvSpPr>
            <a:spLocks noGrp="1"/>
          </p:cNvSpPr>
          <p:nvPr>
            <p:ph type="title"/>
          </p:nvPr>
        </p:nvSpPr>
        <p:spPr>
          <a:xfrm>
            <a:off x="1980381" y="1342269"/>
            <a:ext cx="8231214" cy="3450327"/>
          </a:xfrm>
        </p:spPr>
        <p:txBody>
          <a:bodyPr>
            <a:noAutofit/>
          </a:bodyPr>
          <a:lstStyle/>
          <a:p>
            <a:pPr>
              <a:lnSpc>
                <a:spcPct val="100000"/>
              </a:lnSpc>
            </a:pPr>
            <a:r>
              <a:rPr lang="ar-EG" sz="5400" b="0" dirty="0"/>
              <a:t>وَلَوْ تَرَىٰ إِذْ وُقِفُوا عَلَى النَّارِ فَقَالُوا يَا لَيْتَنَا نُرَدُّ وَلَا نُكَذِّبَ بِآيَاتِ رَبِّنَا وَنَكُونَ مِنَ الْمُؤْمِنِينَ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2693DA-C20F-4BC5-E0BD-3974EC36C4FD}"/>
              </a:ext>
            </a:extLst>
          </p:cNvPr>
          <p:cNvSpPr txBox="1"/>
          <p:nvPr/>
        </p:nvSpPr>
        <p:spPr>
          <a:xfrm>
            <a:off x="1980381" y="41950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see when they are confronted with the Fire! They will say: "Would that we were but sent back! Then would we not reject the signs of our Lord, but would be amongst those who believe!"</a:t>
            </a:r>
          </a:p>
        </p:txBody>
      </p:sp>
      <p:sp>
        <p:nvSpPr>
          <p:cNvPr id="7" name="TextBox 6">
            <a:extLst>
              <a:ext uri="{FF2B5EF4-FFF2-40B4-BE49-F238E27FC236}">
                <a16:creationId xmlns:a16="http://schemas.microsoft.com/office/drawing/2014/main" id="{A3312D89-09EF-FE08-EAFB-0C9479B2F3C3}"/>
              </a:ext>
            </a:extLst>
          </p:cNvPr>
          <p:cNvSpPr txBox="1"/>
          <p:nvPr/>
        </p:nvSpPr>
        <p:spPr>
          <a:xfrm>
            <a:off x="4248241" y="39790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7524700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57C63-E3B7-E126-50BA-B5DC83761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02F2C-7D16-12A6-31B3-8DF2564F0359}"/>
              </a:ext>
            </a:extLst>
          </p:cNvPr>
          <p:cNvSpPr>
            <a:spLocks noGrp="1"/>
          </p:cNvSpPr>
          <p:nvPr>
            <p:ph type="title"/>
          </p:nvPr>
        </p:nvSpPr>
        <p:spPr>
          <a:xfrm>
            <a:off x="1980381" y="1341362"/>
            <a:ext cx="8231214" cy="3450327"/>
          </a:xfrm>
        </p:spPr>
        <p:txBody>
          <a:bodyPr>
            <a:noAutofit/>
          </a:bodyPr>
          <a:lstStyle/>
          <a:p>
            <a:pPr>
              <a:lnSpc>
                <a:spcPct val="100000"/>
              </a:lnSpc>
            </a:pPr>
            <a:r>
              <a:rPr lang="ar-EG" sz="6000" b="0" dirty="0"/>
              <a:t>بَلْ بَدَا لَهُمْ مَا كَانُوا يُخْفُونَ مِنْ قَبْلُۖ وَلَوْ رُدُّوا لَعَادُوا لِمَا نُهُوا عَنْهُ وَإِنَّهُمْ لَكَاذِبُونَ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56C869-6BED-6A00-51AF-39B234A8E0B5}"/>
              </a:ext>
            </a:extLst>
          </p:cNvPr>
          <p:cNvSpPr txBox="1"/>
          <p:nvPr/>
        </p:nvSpPr>
        <p:spPr>
          <a:xfrm>
            <a:off x="2060700" y="42975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in their own (eyes) will become manifest what before they concealed. But if they were returned, they would certainly relapse to the things they were forbidden, for they are indeed liars.</a:t>
            </a:r>
          </a:p>
        </p:txBody>
      </p:sp>
      <p:sp>
        <p:nvSpPr>
          <p:cNvPr id="7" name="TextBox 6">
            <a:extLst>
              <a:ext uri="{FF2B5EF4-FFF2-40B4-BE49-F238E27FC236}">
                <a16:creationId xmlns:a16="http://schemas.microsoft.com/office/drawing/2014/main" id="{AD318D0F-B6AC-44DE-30C8-C897E9222253}"/>
              </a:ext>
            </a:extLst>
          </p:cNvPr>
          <p:cNvSpPr txBox="1"/>
          <p:nvPr/>
        </p:nvSpPr>
        <p:spPr>
          <a:xfrm>
            <a:off x="3937524" y="40767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73656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2ED37-FB24-C61C-2426-D922060528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CFB465-4EC0-5B00-0D68-619AAE19F216}"/>
              </a:ext>
            </a:extLst>
          </p:cNvPr>
          <p:cNvSpPr>
            <a:spLocks noGrp="1"/>
          </p:cNvSpPr>
          <p:nvPr>
            <p:ph type="title"/>
          </p:nvPr>
        </p:nvSpPr>
        <p:spPr>
          <a:xfrm>
            <a:off x="1980391" y="1307790"/>
            <a:ext cx="8231214" cy="3450327"/>
          </a:xfrm>
        </p:spPr>
        <p:txBody>
          <a:bodyPr>
            <a:noAutofit/>
          </a:bodyPr>
          <a:lstStyle/>
          <a:p>
            <a:pPr>
              <a:lnSpc>
                <a:spcPct val="100000"/>
              </a:lnSpc>
            </a:pPr>
            <a:r>
              <a:rPr lang="ar-EG" sz="6000" b="0" dirty="0"/>
              <a:t>يَا أَيُّهَا الَّذِينَ آمَنُوا لَا تُحَرِّمُوا طَيِّبَاتِ مَا أَحَلَّ اللَّهُ لَكُمْ وَلَا تَعْتَدُواۚ إِنَّ اللَّهَ لَا يُحِبُّ الْمُعْتَدِينَ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96666C-EAE6-E06B-B83E-A6B0285E992C}"/>
              </a:ext>
            </a:extLst>
          </p:cNvPr>
          <p:cNvSpPr txBox="1"/>
          <p:nvPr/>
        </p:nvSpPr>
        <p:spPr>
          <a:xfrm>
            <a:off x="2060710" y="43124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make not unlawful the good things which Allah hath made lawful for you, but commit no excess: for Allah loveth not those given to excess.</a:t>
            </a:r>
          </a:p>
        </p:txBody>
      </p:sp>
      <p:sp>
        <p:nvSpPr>
          <p:cNvPr id="7" name="TextBox 6">
            <a:extLst>
              <a:ext uri="{FF2B5EF4-FFF2-40B4-BE49-F238E27FC236}">
                <a16:creationId xmlns:a16="http://schemas.microsoft.com/office/drawing/2014/main" id="{C41646CC-280B-D4ED-2BBD-5326462FBDF4}"/>
              </a:ext>
            </a:extLst>
          </p:cNvPr>
          <p:cNvSpPr txBox="1"/>
          <p:nvPr/>
        </p:nvSpPr>
        <p:spPr>
          <a:xfrm>
            <a:off x="2836703" y="40697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00270986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E6F49-3B78-0D44-AD5C-A8CA3AB830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9FE5D-6373-BEBC-6DB5-9E2B8D5CD753}"/>
              </a:ext>
            </a:extLst>
          </p:cNvPr>
          <p:cNvSpPr>
            <a:spLocks noGrp="1"/>
          </p:cNvSpPr>
          <p:nvPr>
            <p:ph type="title"/>
          </p:nvPr>
        </p:nvSpPr>
        <p:spPr>
          <a:xfrm>
            <a:off x="1980380" y="1555111"/>
            <a:ext cx="8231214" cy="3450327"/>
          </a:xfrm>
        </p:spPr>
        <p:txBody>
          <a:bodyPr>
            <a:noAutofit/>
          </a:bodyPr>
          <a:lstStyle/>
          <a:p>
            <a:pPr>
              <a:lnSpc>
                <a:spcPct val="100000"/>
              </a:lnSpc>
            </a:pPr>
            <a:r>
              <a:rPr lang="ar-EG" sz="6000" b="0" dirty="0"/>
              <a:t>وَقَالُوا إِنْ هِيَ إِلَّا حَيَاتُنَا الدُّنْيَا </a:t>
            </a:r>
            <a:br>
              <a:rPr lang="ar-EG" sz="6000" b="0" dirty="0"/>
            </a:br>
            <a:r>
              <a:rPr lang="ar-EG" sz="6000" b="0" dirty="0"/>
              <a:t>وَمَا نَحْنُ بِمَبْعُوثِينَ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1732CA-764C-F0F5-A07A-0AC14D2A873B}"/>
              </a:ext>
            </a:extLst>
          </p:cNvPr>
          <p:cNvSpPr txBox="1"/>
          <p:nvPr/>
        </p:nvSpPr>
        <p:spPr>
          <a:xfrm>
            <a:off x="2060699" y="415550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(sometimes) say: "There is nothing except our life on this earth, and never shall we be raised up again."</a:t>
            </a:r>
          </a:p>
        </p:txBody>
      </p:sp>
      <p:sp>
        <p:nvSpPr>
          <p:cNvPr id="7" name="TextBox 6">
            <a:extLst>
              <a:ext uri="{FF2B5EF4-FFF2-40B4-BE49-F238E27FC236}">
                <a16:creationId xmlns:a16="http://schemas.microsoft.com/office/drawing/2014/main" id="{8F3EF2BC-8637-8BAC-B622-9F7788B7AD84}"/>
              </a:ext>
            </a:extLst>
          </p:cNvPr>
          <p:cNvSpPr txBox="1"/>
          <p:nvPr/>
        </p:nvSpPr>
        <p:spPr>
          <a:xfrm>
            <a:off x="3413741" y="38595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2183653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BBF6C-AD21-45B4-C797-49FDE95F3E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FD8FA3-2FB8-44D0-13E5-B6CB6E931BBD}"/>
              </a:ext>
            </a:extLst>
          </p:cNvPr>
          <p:cNvSpPr>
            <a:spLocks noGrp="1"/>
          </p:cNvSpPr>
          <p:nvPr>
            <p:ph type="title"/>
          </p:nvPr>
        </p:nvSpPr>
        <p:spPr>
          <a:xfrm>
            <a:off x="1980379" y="1342047"/>
            <a:ext cx="8231214" cy="3450327"/>
          </a:xfrm>
        </p:spPr>
        <p:txBody>
          <a:bodyPr>
            <a:noAutofit/>
          </a:bodyPr>
          <a:lstStyle/>
          <a:p>
            <a:pPr>
              <a:lnSpc>
                <a:spcPct val="100000"/>
              </a:lnSpc>
            </a:pPr>
            <a:r>
              <a:rPr lang="ar-EG" sz="5400" b="0" dirty="0"/>
              <a:t>وَلَوْ تَرَىٰ إِذْ وُقِفُوا عَلَىٰ  رَبِّهِمْۚ قَالَ أَلَيْسَ هَٰذَا بِالْحَقِّ ۚ قَالُوا بَلَىٰ وَرَبِّنَاۚ قَالَ فَذُوقُوا الْعَذَابَ بِمَا كُنْتُمْ تَكْفُرُونَ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41321C-0AA3-9025-A513-EE8A88D35301}"/>
              </a:ext>
            </a:extLst>
          </p:cNvPr>
          <p:cNvSpPr txBox="1"/>
          <p:nvPr/>
        </p:nvSpPr>
        <p:spPr>
          <a:xfrm>
            <a:off x="2060698" y="428454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see when they are confronted with their Lord! He will say: "Is not this the truth?" They will say: "Yea, by our Lord!" He will say: "Taste ye then the penalty, because ye rejected Faith."</a:t>
            </a:r>
          </a:p>
        </p:txBody>
      </p:sp>
      <p:sp>
        <p:nvSpPr>
          <p:cNvPr id="7" name="TextBox 6">
            <a:extLst>
              <a:ext uri="{FF2B5EF4-FFF2-40B4-BE49-F238E27FC236}">
                <a16:creationId xmlns:a16="http://schemas.microsoft.com/office/drawing/2014/main" id="{C24C1CFC-B36C-7886-B102-46984CD4031B}"/>
              </a:ext>
            </a:extLst>
          </p:cNvPr>
          <p:cNvSpPr txBox="1"/>
          <p:nvPr/>
        </p:nvSpPr>
        <p:spPr>
          <a:xfrm>
            <a:off x="2330666" y="40460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083908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3B1E0-FDE2-33F4-F920-D477E48F8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6F2468-0AF4-B0F6-5EBF-00E9259A047C}"/>
              </a:ext>
            </a:extLst>
          </p:cNvPr>
          <p:cNvSpPr>
            <a:spLocks noGrp="1"/>
          </p:cNvSpPr>
          <p:nvPr>
            <p:ph type="title"/>
          </p:nvPr>
        </p:nvSpPr>
        <p:spPr>
          <a:xfrm>
            <a:off x="1980378" y="1250019"/>
            <a:ext cx="8231214" cy="3450327"/>
          </a:xfrm>
        </p:spPr>
        <p:txBody>
          <a:bodyPr>
            <a:noAutofit/>
          </a:bodyPr>
          <a:lstStyle/>
          <a:p>
            <a:pPr>
              <a:lnSpc>
                <a:spcPct val="100000"/>
              </a:lnSpc>
            </a:pPr>
            <a:r>
              <a:rPr lang="ar-EG" sz="4800" b="0" dirty="0"/>
              <a:t>قَدْ خَسِرَ الَّذِينَ كَذَّبُوا بِلِقَاءِ اللَّهِ ۖ حَتَّىٰ إِذَا جَاءَتْهُمُ السَّاعَةُ بَغْتَةً قَالُوا يَا حَسْرَتَنَا عَلَىٰ مَا فَرَّطْنَا فِيهَا وَهُمْ يَحْمِلُونَ أَوْزَارَهُمْ عَلَىٰ ظُهُورِهِمْۚ أَلَا سَاءَ مَا يَزِرُونَ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ACFE74-8665-31D4-F085-233E2F214A00}"/>
              </a:ext>
            </a:extLst>
          </p:cNvPr>
          <p:cNvSpPr txBox="1"/>
          <p:nvPr/>
        </p:nvSpPr>
        <p:spPr>
          <a:xfrm>
            <a:off x="2060697" y="435378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Lost indeed are they who treat it as a falsehood that they must meet Allah,- until on a sudden the hour is on them, and they say: "Ah! woe unto us that we took no thought of it"; for they bear their burdens on their backs, and evil indeed are the burdens that they bear?</a:t>
            </a:r>
          </a:p>
        </p:txBody>
      </p:sp>
      <p:sp>
        <p:nvSpPr>
          <p:cNvPr id="7" name="TextBox 6">
            <a:extLst>
              <a:ext uri="{FF2B5EF4-FFF2-40B4-BE49-F238E27FC236}">
                <a16:creationId xmlns:a16="http://schemas.microsoft.com/office/drawing/2014/main" id="{B363035B-DC12-A556-8366-D036A8446CA8}"/>
              </a:ext>
            </a:extLst>
          </p:cNvPr>
          <p:cNvSpPr txBox="1"/>
          <p:nvPr/>
        </p:nvSpPr>
        <p:spPr>
          <a:xfrm>
            <a:off x="2969858" y="41170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369581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F002F-5A35-7CFE-D5AA-05486E2956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4B28E-EAD1-6137-DA24-3C79FDAC3962}"/>
              </a:ext>
            </a:extLst>
          </p:cNvPr>
          <p:cNvSpPr>
            <a:spLocks noGrp="1"/>
          </p:cNvSpPr>
          <p:nvPr>
            <p:ph type="title"/>
          </p:nvPr>
        </p:nvSpPr>
        <p:spPr>
          <a:xfrm>
            <a:off x="1980377" y="1587371"/>
            <a:ext cx="8231214" cy="3450327"/>
          </a:xfrm>
        </p:spPr>
        <p:txBody>
          <a:bodyPr>
            <a:noAutofit/>
          </a:bodyPr>
          <a:lstStyle/>
          <a:p>
            <a:pPr>
              <a:lnSpc>
                <a:spcPct val="100000"/>
              </a:lnSpc>
            </a:pPr>
            <a:r>
              <a:rPr lang="ar-EG" sz="5400" b="0" dirty="0"/>
              <a:t>وَمَا الْحَيَاةُ الدُّنْيَا إِلَّا لَعِبٌ وَلَهْوٌۖ وَلَلدَّارُ الْآخِرَةُ خَيْرٌ لِلَّذِينَ يَتَّقُونَۗ أَفَلَا تَعْقِلُونَ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03738C-F5DE-F776-4FAE-A712A61F6BE1}"/>
              </a:ext>
            </a:extLst>
          </p:cNvPr>
          <p:cNvSpPr txBox="1"/>
          <p:nvPr/>
        </p:nvSpPr>
        <p:spPr>
          <a:xfrm>
            <a:off x="2060696" y="41170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is the life of this world but play and amusement? But best is the home in the hereafter, for those who are righteous. Will ye not then understand?</a:t>
            </a:r>
          </a:p>
        </p:txBody>
      </p:sp>
      <p:sp>
        <p:nvSpPr>
          <p:cNvPr id="7" name="TextBox 6">
            <a:extLst>
              <a:ext uri="{FF2B5EF4-FFF2-40B4-BE49-F238E27FC236}">
                <a16:creationId xmlns:a16="http://schemas.microsoft.com/office/drawing/2014/main" id="{B2429692-784E-DFC0-2984-4C3DE5EAD69E}"/>
              </a:ext>
            </a:extLst>
          </p:cNvPr>
          <p:cNvSpPr txBox="1"/>
          <p:nvPr/>
        </p:nvSpPr>
        <p:spPr>
          <a:xfrm>
            <a:off x="1798006" y="38092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55147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04A02-5599-BB3D-E026-7143BF931B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EA86A0-94DD-3D85-E83C-1247349FC5D0}"/>
              </a:ext>
            </a:extLst>
          </p:cNvPr>
          <p:cNvSpPr>
            <a:spLocks noGrp="1"/>
          </p:cNvSpPr>
          <p:nvPr>
            <p:ph type="title"/>
          </p:nvPr>
        </p:nvSpPr>
        <p:spPr>
          <a:xfrm>
            <a:off x="1980376" y="1483387"/>
            <a:ext cx="8231214" cy="3450327"/>
          </a:xfrm>
        </p:spPr>
        <p:txBody>
          <a:bodyPr>
            <a:noAutofit/>
          </a:bodyPr>
          <a:lstStyle/>
          <a:p>
            <a:pPr>
              <a:lnSpc>
                <a:spcPct val="100000"/>
              </a:lnSpc>
            </a:pPr>
            <a:r>
              <a:rPr lang="ar-EG" sz="6000" b="0" dirty="0"/>
              <a:t>قَدْ نَعْلَمُ إِنَّهُ لَيَحْزُنُكَ الَّذِي يَقُولُونَۖ فَإِنَّهُمْ لَا يُكَذِّبُونَكَ وَلَٰكِنَّ الظَّالِمِينَ بِآيَاتِ اللَّهِ يَجْحَدُونَ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046FB9-1CBE-BA52-2358-76ACFA3877D1}"/>
              </a:ext>
            </a:extLst>
          </p:cNvPr>
          <p:cNvSpPr txBox="1"/>
          <p:nvPr/>
        </p:nvSpPr>
        <p:spPr>
          <a:xfrm>
            <a:off x="2060695" y="442588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know indeed the grief which their words do cause thee: It is not thee they reject: it is the signs of Allah, which the wicked contemn.</a:t>
            </a:r>
          </a:p>
        </p:txBody>
      </p:sp>
      <p:sp>
        <p:nvSpPr>
          <p:cNvPr id="7" name="TextBox 6">
            <a:extLst>
              <a:ext uri="{FF2B5EF4-FFF2-40B4-BE49-F238E27FC236}">
                <a16:creationId xmlns:a16="http://schemas.microsoft.com/office/drawing/2014/main" id="{46C82DC7-E68F-BCEE-E209-729EE21D152E}"/>
              </a:ext>
            </a:extLst>
          </p:cNvPr>
          <p:cNvSpPr txBox="1"/>
          <p:nvPr/>
        </p:nvSpPr>
        <p:spPr>
          <a:xfrm>
            <a:off x="3378231" y="42258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005588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1C750-BF2C-2457-D13D-0880298F0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6DFAD-6E61-63A1-7206-F5D39EF98343}"/>
              </a:ext>
            </a:extLst>
          </p:cNvPr>
          <p:cNvSpPr>
            <a:spLocks noGrp="1"/>
          </p:cNvSpPr>
          <p:nvPr>
            <p:ph type="title"/>
          </p:nvPr>
        </p:nvSpPr>
        <p:spPr>
          <a:xfrm>
            <a:off x="1980375" y="1144190"/>
            <a:ext cx="8231214" cy="3450327"/>
          </a:xfrm>
        </p:spPr>
        <p:txBody>
          <a:bodyPr>
            <a:noAutofit/>
          </a:bodyPr>
          <a:lstStyle/>
          <a:p>
            <a:pPr>
              <a:lnSpc>
                <a:spcPct val="100000"/>
              </a:lnSpc>
            </a:pPr>
            <a:r>
              <a:rPr lang="ar-EG" sz="5400" b="0" dirty="0"/>
              <a:t>وَلَقَدْ كُذِّبَتْ رُسُلٌ مِنْ قَبْلِكَ فَصَبَرُوا عَلَىٰ مَا كُذِّبُوا وَأُوذُوا حَتَّىٰ أَتَاهُمْ نَصْرُنَاۚ وَلَا مُبَدِّلَ لِكَلِمَاتِ اللَّهِۚ وَلَقَدْ جَاءَكَ مِنْ نَبَإِ الْمُرْسَلِينَ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B75F41-6D7A-675B-85E7-40B55AD568A8}"/>
              </a:ext>
            </a:extLst>
          </p:cNvPr>
          <p:cNvSpPr txBox="1"/>
          <p:nvPr/>
        </p:nvSpPr>
        <p:spPr>
          <a:xfrm>
            <a:off x="2060694" y="439162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Rejected were the messengers before thee: with patience and constancy they bore their rejection and their wrongs, until Our aid did reach them: there is none that can alter the words (and decrees) of Allah. Already hast thou received some account of those messengers.</a:t>
            </a:r>
          </a:p>
        </p:txBody>
      </p:sp>
      <p:sp>
        <p:nvSpPr>
          <p:cNvPr id="7" name="TextBox 6">
            <a:extLst>
              <a:ext uri="{FF2B5EF4-FFF2-40B4-BE49-F238E27FC236}">
                <a16:creationId xmlns:a16="http://schemas.microsoft.com/office/drawing/2014/main" id="{CFFD68D3-3B4F-B145-89A1-5595B535F3F2}"/>
              </a:ext>
            </a:extLst>
          </p:cNvPr>
          <p:cNvSpPr txBox="1"/>
          <p:nvPr/>
        </p:nvSpPr>
        <p:spPr>
          <a:xfrm>
            <a:off x="3182922" y="41636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546110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20ED3-90DB-F00E-6B98-443B3F13B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DF951-61C0-AA71-3BC6-DD08A140549D}"/>
              </a:ext>
            </a:extLst>
          </p:cNvPr>
          <p:cNvSpPr>
            <a:spLocks noGrp="1"/>
          </p:cNvSpPr>
          <p:nvPr>
            <p:ph type="title"/>
          </p:nvPr>
        </p:nvSpPr>
        <p:spPr>
          <a:xfrm>
            <a:off x="1980375" y="1144190"/>
            <a:ext cx="8231214" cy="3450327"/>
          </a:xfrm>
        </p:spPr>
        <p:txBody>
          <a:bodyPr>
            <a:noAutofit/>
          </a:bodyPr>
          <a:lstStyle/>
          <a:p>
            <a:pPr>
              <a:lnSpc>
                <a:spcPct val="100000"/>
              </a:lnSpc>
            </a:pPr>
            <a:r>
              <a:rPr lang="ar-EG" sz="4800" b="0" dirty="0"/>
              <a:t>وَإِنْ كَانَ كَبُرَ عَلَيْكَ إِعْرَاضُهُمْ فَإِنِ اسْتَطَعْتَ أَنْ تَبْتَغِيَ نَفَقًا فِي الْأَرْضِ أَوْ سُلَّمًا فِي السَّمَاءِ فَتَأْتِيَهُمْ بِآيَةٍۚ وَلَوْ شَاءَ اللَّهُ لَجَمَعَهُمْ عَلَى الْهُدَىٰۚ فَلَا تَكُونَنَّ مِنَ الْجَاهِلِينَ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5017CC-ED0C-3423-BEC7-2386C8BEB8C5}"/>
              </a:ext>
            </a:extLst>
          </p:cNvPr>
          <p:cNvSpPr txBox="1"/>
          <p:nvPr/>
        </p:nvSpPr>
        <p:spPr>
          <a:xfrm>
            <a:off x="2060694" y="425548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their spurning is hard on thy mind, yet if thou wert able to seek a tunnel in the ground or a ladder to the skies and bring them a sign,- (what good?). If it were Allah's will, He could gather them together unto true guidance: so be not thou amongst those who are swayed by ignorance (and impatience)!</a:t>
            </a:r>
          </a:p>
        </p:txBody>
      </p:sp>
      <p:sp>
        <p:nvSpPr>
          <p:cNvPr id="7" name="TextBox 6">
            <a:extLst>
              <a:ext uri="{FF2B5EF4-FFF2-40B4-BE49-F238E27FC236}">
                <a16:creationId xmlns:a16="http://schemas.microsoft.com/office/drawing/2014/main" id="{DA2D8C3A-F127-8FDF-534A-F7D066973938}"/>
              </a:ext>
            </a:extLst>
          </p:cNvPr>
          <p:cNvSpPr txBox="1"/>
          <p:nvPr/>
        </p:nvSpPr>
        <p:spPr>
          <a:xfrm>
            <a:off x="2321788" y="40039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9950781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4F2A3-AB4E-C800-E241-0EF8BD7E5D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4FDED8-B1F5-61EC-6C9A-170632472FC5}"/>
              </a:ext>
            </a:extLst>
          </p:cNvPr>
          <p:cNvSpPr>
            <a:spLocks noGrp="1"/>
          </p:cNvSpPr>
          <p:nvPr>
            <p:ph type="title"/>
          </p:nvPr>
        </p:nvSpPr>
        <p:spPr>
          <a:xfrm>
            <a:off x="1980374" y="1606181"/>
            <a:ext cx="8231214" cy="3450327"/>
          </a:xfrm>
        </p:spPr>
        <p:txBody>
          <a:bodyPr>
            <a:noAutofit/>
          </a:bodyPr>
          <a:lstStyle/>
          <a:p>
            <a:pPr>
              <a:lnSpc>
                <a:spcPct val="100000"/>
              </a:lnSpc>
            </a:pPr>
            <a:r>
              <a:rPr lang="ar-EG" sz="5400" b="0" dirty="0"/>
              <a:t>إِنَّمَا يَسْتَجِيبُ الَّذِينَ يَسْمَعُونَۘ وَالْمَوْتَىٰ يَبْعَثُهُمُ اللَّهُ ثُمَّ إِلَيْهِ يُرْجَعُونَ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650EC2-2512-EF9A-6F12-5ADE7681A087}"/>
              </a:ext>
            </a:extLst>
          </p:cNvPr>
          <p:cNvSpPr txBox="1"/>
          <p:nvPr/>
        </p:nvSpPr>
        <p:spPr>
          <a:xfrm>
            <a:off x="2060694" y="415783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listen (in truth), be sure, will accept: as to the dead, Allah will raise them up; then will they be turned unto Him.</a:t>
            </a:r>
          </a:p>
        </p:txBody>
      </p:sp>
      <p:sp>
        <p:nvSpPr>
          <p:cNvPr id="7" name="TextBox 6">
            <a:extLst>
              <a:ext uri="{FF2B5EF4-FFF2-40B4-BE49-F238E27FC236}">
                <a16:creationId xmlns:a16="http://schemas.microsoft.com/office/drawing/2014/main" id="{8E5B94B7-E3B0-ECBE-ACF6-AC8665D79F44}"/>
              </a:ext>
            </a:extLst>
          </p:cNvPr>
          <p:cNvSpPr txBox="1"/>
          <p:nvPr/>
        </p:nvSpPr>
        <p:spPr>
          <a:xfrm>
            <a:off x="2827815" y="385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98844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466EB-F56D-8BD0-C1DC-6471F6F811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D09EA4-92A0-9C3B-9514-F9D0FED4DFF0}"/>
              </a:ext>
            </a:extLst>
          </p:cNvPr>
          <p:cNvSpPr>
            <a:spLocks noGrp="1"/>
          </p:cNvSpPr>
          <p:nvPr>
            <p:ph type="title"/>
          </p:nvPr>
        </p:nvSpPr>
        <p:spPr>
          <a:xfrm>
            <a:off x="1980374" y="1393117"/>
            <a:ext cx="8231214" cy="3450327"/>
          </a:xfrm>
        </p:spPr>
        <p:txBody>
          <a:bodyPr>
            <a:noAutofit/>
          </a:bodyPr>
          <a:lstStyle/>
          <a:p>
            <a:pPr>
              <a:lnSpc>
                <a:spcPct val="100000"/>
              </a:lnSpc>
            </a:pPr>
            <a:r>
              <a:rPr lang="ar-EG" sz="5400" b="0" dirty="0"/>
              <a:t>وَقَالُوا لَوْلَا نُزِّلَ عَلَيْهِ آيَةٌ مِنْ رَبِّهِۚ قُلْ إِنَّ اللَّهَ قَادِرٌ عَلَىٰ أَنْ يُنَزِّلَ آيَةً وَلَٰكِنَّ أَكْثَرَهُمْ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E0218A-E72D-3316-24BF-156A591A2EB8}"/>
              </a:ext>
            </a:extLst>
          </p:cNvPr>
          <p:cNvSpPr txBox="1"/>
          <p:nvPr/>
        </p:nvSpPr>
        <p:spPr>
          <a:xfrm>
            <a:off x="2060693" y="43353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"Why is not a sign sent down to him from his Lord?" Say: "Allah hath certainly power to send down a sign: but most of them understand not.</a:t>
            </a:r>
          </a:p>
        </p:txBody>
      </p:sp>
      <p:sp>
        <p:nvSpPr>
          <p:cNvPr id="7" name="TextBox 6">
            <a:extLst>
              <a:ext uri="{FF2B5EF4-FFF2-40B4-BE49-F238E27FC236}">
                <a16:creationId xmlns:a16="http://schemas.microsoft.com/office/drawing/2014/main" id="{572ED604-A98C-6AC1-4546-D28D51315E40}"/>
              </a:ext>
            </a:extLst>
          </p:cNvPr>
          <p:cNvSpPr txBox="1"/>
          <p:nvPr/>
        </p:nvSpPr>
        <p:spPr>
          <a:xfrm>
            <a:off x="3724460" y="4027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322860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730EA-ED21-5CC1-9DBE-8FBFDD47FD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579B6D-5CBA-CBBA-DE22-FE35DA13C527}"/>
              </a:ext>
            </a:extLst>
          </p:cNvPr>
          <p:cNvSpPr>
            <a:spLocks noGrp="1"/>
          </p:cNvSpPr>
          <p:nvPr>
            <p:ph type="title"/>
          </p:nvPr>
        </p:nvSpPr>
        <p:spPr>
          <a:xfrm>
            <a:off x="1980373" y="1352837"/>
            <a:ext cx="8231214" cy="3450327"/>
          </a:xfrm>
        </p:spPr>
        <p:txBody>
          <a:bodyPr>
            <a:noAutofit/>
          </a:bodyPr>
          <a:lstStyle/>
          <a:p>
            <a:pPr>
              <a:lnSpc>
                <a:spcPct val="100000"/>
              </a:lnSpc>
            </a:pPr>
            <a:r>
              <a:rPr lang="ar-EG" sz="5000" b="0" dirty="0"/>
              <a:t>وَمَا مِنْ دَابَّةٍ فِي الْأَرْضِ وَلَا طَائِرٍ يَطِيرُ بِجَنَاحَيْهِ إِلَّا أُمَمٌ أَمْثَالُكُمْۚ مَا فَرَّطْنَا فِي الْكِتَابِ مِنْ شَيْءٍۚ ثُمَّ إِلَىٰ رَبِّهِمْ يُحْشَرُونَ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CD48F9-9125-00A1-BFBA-C29ECB9707C7}"/>
              </a:ext>
            </a:extLst>
          </p:cNvPr>
          <p:cNvSpPr txBox="1"/>
          <p:nvPr/>
        </p:nvSpPr>
        <p:spPr>
          <a:xfrm>
            <a:off x="2060693" y="418172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not an animal (that lives) on the earth, nor a being that flies on its wings, but (forms part of) communities like you. Nothing have we omitted from the Book, and they (all) shall be gathered to their Lord in the end.</a:t>
            </a:r>
          </a:p>
        </p:txBody>
      </p:sp>
      <p:sp>
        <p:nvSpPr>
          <p:cNvPr id="7" name="TextBox 6">
            <a:extLst>
              <a:ext uri="{FF2B5EF4-FFF2-40B4-BE49-F238E27FC236}">
                <a16:creationId xmlns:a16="http://schemas.microsoft.com/office/drawing/2014/main" id="{84D68621-1AB0-C986-EDA9-D5C2C463F694}"/>
              </a:ext>
            </a:extLst>
          </p:cNvPr>
          <p:cNvSpPr txBox="1"/>
          <p:nvPr/>
        </p:nvSpPr>
        <p:spPr>
          <a:xfrm>
            <a:off x="1815761" y="39565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449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18216-94FA-57A0-584A-A6E1695AFC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DF364-FC85-BDDD-2333-E8BA26B6CC60}"/>
              </a:ext>
            </a:extLst>
          </p:cNvPr>
          <p:cNvSpPr>
            <a:spLocks noGrp="1"/>
          </p:cNvSpPr>
          <p:nvPr>
            <p:ph type="title"/>
          </p:nvPr>
        </p:nvSpPr>
        <p:spPr>
          <a:xfrm>
            <a:off x="1980395" y="1440955"/>
            <a:ext cx="8231214" cy="3450327"/>
          </a:xfrm>
        </p:spPr>
        <p:txBody>
          <a:bodyPr>
            <a:noAutofit/>
          </a:bodyPr>
          <a:lstStyle/>
          <a:p>
            <a:pPr>
              <a:lnSpc>
                <a:spcPct val="100000"/>
              </a:lnSpc>
            </a:pPr>
            <a:r>
              <a:rPr lang="ar-EG" sz="6000" b="0" dirty="0"/>
              <a:t>وَكُلُوا مِمَّا رَزَقَكُمُ اللَّهُ حَلَالًا طَيِّبًاۚ وَاتَّقُوا اللَّهَ الَّذِي أَنْتُمْ بِهِ مُؤْمِنُونَ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74430E-B8B6-2067-A35A-A7155DFB1DF4}"/>
              </a:ext>
            </a:extLst>
          </p:cNvPr>
          <p:cNvSpPr txBox="1"/>
          <p:nvPr/>
        </p:nvSpPr>
        <p:spPr>
          <a:xfrm>
            <a:off x="2060712" y="40481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Eat of the things which Allah hath provided for you, lawful and good; but fear Allah, in Whom ye believe.</a:t>
            </a:r>
          </a:p>
        </p:txBody>
      </p:sp>
      <p:sp>
        <p:nvSpPr>
          <p:cNvPr id="7" name="TextBox 6">
            <a:extLst>
              <a:ext uri="{FF2B5EF4-FFF2-40B4-BE49-F238E27FC236}">
                <a16:creationId xmlns:a16="http://schemas.microsoft.com/office/drawing/2014/main" id="{CB2CCC89-DC3D-E2BE-68FB-C0A75F44EF05}"/>
              </a:ext>
            </a:extLst>
          </p:cNvPr>
          <p:cNvSpPr txBox="1"/>
          <p:nvPr/>
        </p:nvSpPr>
        <p:spPr>
          <a:xfrm>
            <a:off x="1980390" y="37403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89560502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0AFC5-668C-984A-D8BB-12A39D77BE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D70CB8-4754-B213-3120-9CB62A01B332}"/>
              </a:ext>
            </a:extLst>
          </p:cNvPr>
          <p:cNvSpPr>
            <a:spLocks noGrp="1"/>
          </p:cNvSpPr>
          <p:nvPr>
            <p:ph type="title"/>
          </p:nvPr>
        </p:nvSpPr>
        <p:spPr>
          <a:xfrm>
            <a:off x="1980373" y="1352837"/>
            <a:ext cx="8231214" cy="3450327"/>
          </a:xfrm>
        </p:spPr>
        <p:txBody>
          <a:bodyPr>
            <a:noAutofit/>
          </a:bodyPr>
          <a:lstStyle/>
          <a:p>
            <a:pPr>
              <a:lnSpc>
                <a:spcPct val="100000"/>
              </a:lnSpc>
            </a:pPr>
            <a:r>
              <a:rPr lang="ar-EG" sz="5400" b="0" dirty="0"/>
              <a:t>وَالَّذِينَ كَذَّبُوا بِآيَاتِنَا صُمٌّ وَبُكْمٌ فِي الظُّلُمَاتِۗ مَنْ يَشَإِ اللَّهُ يُضْلِلْهُ وَمَنْ يَشَأْ يَجْعَلْهُ عَلَىٰ صِرَاطٍ مُسْتَقِيمٍ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89C3FB-7415-D909-52A5-622D12525476}"/>
              </a:ext>
            </a:extLst>
          </p:cNvPr>
          <p:cNvSpPr txBox="1"/>
          <p:nvPr/>
        </p:nvSpPr>
        <p:spPr>
          <a:xfrm>
            <a:off x="2060692" y="426436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our signs are deaf and dumb,- in the midst of darkness profound: whom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leaveth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wander: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placeth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way that is straight.</a:t>
            </a:r>
          </a:p>
        </p:txBody>
      </p:sp>
      <p:sp>
        <p:nvSpPr>
          <p:cNvPr id="7" name="TextBox 6">
            <a:extLst>
              <a:ext uri="{FF2B5EF4-FFF2-40B4-BE49-F238E27FC236}">
                <a16:creationId xmlns:a16="http://schemas.microsoft.com/office/drawing/2014/main" id="{1CC28F4B-831E-0AD7-6185-DF33F7EC2605}"/>
              </a:ext>
            </a:extLst>
          </p:cNvPr>
          <p:cNvSpPr txBox="1"/>
          <p:nvPr/>
        </p:nvSpPr>
        <p:spPr>
          <a:xfrm>
            <a:off x="2827817" y="40572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446035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C8382-01BA-551D-1EB2-DBA7B01CC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7900FB-6CDC-FECC-DB10-FC7A24E6F58D}"/>
              </a:ext>
            </a:extLst>
          </p:cNvPr>
          <p:cNvSpPr>
            <a:spLocks noGrp="1"/>
          </p:cNvSpPr>
          <p:nvPr>
            <p:ph type="title"/>
          </p:nvPr>
        </p:nvSpPr>
        <p:spPr>
          <a:xfrm>
            <a:off x="1980372" y="1352841"/>
            <a:ext cx="8231214" cy="3450327"/>
          </a:xfrm>
        </p:spPr>
        <p:txBody>
          <a:bodyPr>
            <a:noAutofit/>
          </a:bodyPr>
          <a:lstStyle/>
          <a:p>
            <a:pPr>
              <a:lnSpc>
                <a:spcPct val="100000"/>
              </a:lnSpc>
            </a:pPr>
            <a:r>
              <a:rPr lang="ar-EG" sz="6000" b="0" dirty="0"/>
              <a:t>قُلْ أَرَأَيْتَكُمْ إِنْ أَتَاكُمْ عَذَابُ اللَّهِ أَوْ أَتَتْكُمُ السَّاعَةُ أَغَيْرَ اللَّهِ تَدْعُونَ إِنْ كُنْتُمْ 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4BDA0B-4CD0-A815-3CE3-E998C2CD59D3}"/>
              </a:ext>
            </a:extLst>
          </p:cNvPr>
          <p:cNvSpPr txBox="1"/>
          <p:nvPr/>
        </p:nvSpPr>
        <p:spPr>
          <a:xfrm>
            <a:off x="2060692" y="43797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"Think ye to yourselves, if there come upon you the wrath of Allah, or the Hour (that ye dread), would ye then call upon other than Allah?- (reply) if ye are truthful!</a:t>
            </a:r>
          </a:p>
        </p:txBody>
      </p:sp>
      <p:sp>
        <p:nvSpPr>
          <p:cNvPr id="7" name="TextBox 6">
            <a:extLst>
              <a:ext uri="{FF2B5EF4-FFF2-40B4-BE49-F238E27FC236}">
                <a16:creationId xmlns:a16="http://schemas.microsoft.com/office/drawing/2014/main" id="{25982279-BE94-40ED-0C0C-8A6BE5AAC95A}"/>
              </a:ext>
            </a:extLst>
          </p:cNvPr>
          <p:cNvSpPr txBox="1"/>
          <p:nvPr/>
        </p:nvSpPr>
        <p:spPr>
          <a:xfrm>
            <a:off x="4044057" y="41637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3692863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5FEDE-6790-100D-6451-95492251B6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21C905-526C-DCC1-8C3C-93DC51118A1A}"/>
              </a:ext>
            </a:extLst>
          </p:cNvPr>
          <p:cNvSpPr>
            <a:spLocks noGrp="1"/>
          </p:cNvSpPr>
          <p:nvPr>
            <p:ph type="title"/>
          </p:nvPr>
        </p:nvSpPr>
        <p:spPr>
          <a:xfrm>
            <a:off x="1980372" y="1352841"/>
            <a:ext cx="8231214" cy="3450327"/>
          </a:xfrm>
        </p:spPr>
        <p:txBody>
          <a:bodyPr>
            <a:noAutofit/>
          </a:bodyPr>
          <a:lstStyle/>
          <a:p>
            <a:pPr>
              <a:lnSpc>
                <a:spcPct val="100000"/>
              </a:lnSpc>
            </a:pPr>
            <a:r>
              <a:rPr lang="ar-EG" sz="6000" b="0" dirty="0"/>
              <a:t>بَلْ إِيَّاهُ تَدْعُونَ فَيَكْشِفُ مَا تَدْعُونَ إِلَيْهِ إِنْ شَاءَ وَتَنْسَوْنَ مَا تُشْرِكُونَ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E2F784-1215-39C6-C431-5F11E76E471B}"/>
              </a:ext>
            </a:extLst>
          </p:cNvPr>
          <p:cNvSpPr txBox="1"/>
          <p:nvPr/>
        </p:nvSpPr>
        <p:spPr>
          <a:xfrm>
            <a:off x="2060691" y="40098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On Him would ye call, and if it be His will, He would remove (the distress) which occasioned your call upon Him, and ye would forget (the false gods) which ye join with Him!"</a:t>
            </a:r>
          </a:p>
        </p:txBody>
      </p:sp>
      <p:sp>
        <p:nvSpPr>
          <p:cNvPr id="7" name="TextBox 6">
            <a:extLst>
              <a:ext uri="{FF2B5EF4-FFF2-40B4-BE49-F238E27FC236}">
                <a16:creationId xmlns:a16="http://schemas.microsoft.com/office/drawing/2014/main" id="{F3F376D8-BAB6-7F8A-7699-6AB3155D969D}"/>
              </a:ext>
            </a:extLst>
          </p:cNvPr>
          <p:cNvSpPr txBox="1"/>
          <p:nvPr/>
        </p:nvSpPr>
        <p:spPr>
          <a:xfrm>
            <a:off x="1806884" y="37021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377250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E85C7-771C-EC8F-A966-213E5844FB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04CA0D-0640-5858-CF30-3B204DEB58C8}"/>
              </a:ext>
            </a:extLst>
          </p:cNvPr>
          <p:cNvSpPr>
            <a:spLocks noGrp="1"/>
          </p:cNvSpPr>
          <p:nvPr>
            <p:ph type="title"/>
          </p:nvPr>
        </p:nvSpPr>
        <p:spPr>
          <a:xfrm>
            <a:off x="1980371" y="1375139"/>
            <a:ext cx="8231214" cy="3450327"/>
          </a:xfrm>
        </p:spPr>
        <p:txBody>
          <a:bodyPr>
            <a:noAutofit/>
          </a:bodyPr>
          <a:lstStyle/>
          <a:p>
            <a:pPr>
              <a:lnSpc>
                <a:spcPct val="100000"/>
              </a:lnSpc>
            </a:pPr>
            <a:r>
              <a:rPr lang="ar-EG" sz="6000" b="0" dirty="0"/>
              <a:t>وَلَقَدْ أَرْسَلْنَا إِلَىٰ أُمَمٍ مِنْ قَبْلِكَ فَأَخَذْنَاهُمْ بِالْبَأْسَاءِ وَالضَّرَّاءِ لَعَلَّهُمْ يَتَضَرَّعُونَ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6A6C97-F25C-6BED-0D0D-02D14327B731}"/>
              </a:ext>
            </a:extLst>
          </p:cNvPr>
          <p:cNvSpPr txBox="1"/>
          <p:nvPr/>
        </p:nvSpPr>
        <p:spPr>
          <a:xfrm>
            <a:off x="2060691" y="447152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Before thee We sent (messengers) to many nations, and We afflicted the nations with suffering and adversity, that they might learn humility.</a:t>
            </a:r>
          </a:p>
        </p:txBody>
      </p:sp>
      <p:sp>
        <p:nvSpPr>
          <p:cNvPr id="7" name="TextBox 6">
            <a:extLst>
              <a:ext uri="{FF2B5EF4-FFF2-40B4-BE49-F238E27FC236}">
                <a16:creationId xmlns:a16="http://schemas.microsoft.com/office/drawing/2014/main" id="{CB78C9AB-2F61-39AF-A5B8-043251AC5834}"/>
              </a:ext>
            </a:extLst>
          </p:cNvPr>
          <p:cNvSpPr txBox="1"/>
          <p:nvPr/>
        </p:nvSpPr>
        <p:spPr>
          <a:xfrm>
            <a:off x="4301509" y="41371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236933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11371-BFBC-58DC-2B6A-285139A88F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914D6A-B25C-512D-F658-74730438DE6F}"/>
              </a:ext>
            </a:extLst>
          </p:cNvPr>
          <p:cNvSpPr>
            <a:spLocks noGrp="1"/>
          </p:cNvSpPr>
          <p:nvPr>
            <p:ph type="title"/>
          </p:nvPr>
        </p:nvSpPr>
        <p:spPr>
          <a:xfrm>
            <a:off x="1980371" y="1375139"/>
            <a:ext cx="8231214" cy="3450327"/>
          </a:xfrm>
        </p:spPr>
        <p:txBody>
          <a:bodyPr>
            <a:noAutofit/>
          </a:bodyPr>
          <a:lstStyle/>
          <a:p>
            <a:pPr>
              <a:lnSpc>
                <a:spcPct val="100000"/>
              </a:lnSpc>
            </a:pPr>
            <a:r>
              <a:rPr lang="ar-EG" sz="6000" b="0" dirty="0"/>
              <a:t>فَلَوْلَا إِذْ جَاءَهُمْ بَأْسُنَا تَضَرَّعُوا وَلَٰكِنْ قَسَتْ قُلُوبُهُمْ وَزَيَّنَ لَهُمُ الشَّيْطَانُ 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67EC0D-606E-56B0-F930-C26933FC1F19}"/>
              </a:ext>
            </a:extLst>
          </p:cNvPr>
          <p:cNvSpPr txBox="1"/>
          <p:nvPr/>
        </p:nvSpPr>
        <p:spPr>
          <a:xfrm>
            <a:off x="2060690" y="431763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 suffering reached them from us, why then did they not learn humility? On the contrary their hearts became hardened, and Satan made their (sinful) acts seem alluring to them.</a:t>
            </a:r>
          </a:p>
        </p:txBody>
      </p:sp>
      <p:sp>
        <p:nvSpPr>
          <p:cNvPr id="7" name="TextBox 6">
            <a:extLst>
              <a:ext uri="{FF2B5EF4-FFF2-40B4-BE49-F238E27FC236}">
                <a16:creationId xmlns:a16="http://schemas.microsoft.com/office/drawing/2014/main" id="{5B64BB31-DE87-8255-E3F4-573EFFA2236B}"/>
              </a:ext>
            </a:extLst>
          </p:cNvPr>
          <p:cNvSpPr txBox="1"/>
          <p:nvPr/>
        </p:nvSpPr>
        <p:spPr>
          <a:xfrm>
            <a:off x="2650262" y="4128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422662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64EB9-F486-7CA4-2619-AB6603E78E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E8E905-500A-97D5-F8C6-65F51510FCD4}"/>
              </a:ext>
            </a:extLst>
          </p:cNvPr>
          <p:cNvSpPr>
            <a:spLocks noGrp="1"/>
          </p:cNvSpPr>
          <p:nvPr>
            <p:ph type="title"/>
          </p:nvPr>
        </p:nvSpPr>
        <p:spPr>
          <a:xfrm>
            <a:off x="1980370" y="1286363"/>
            <a:ext cx="8231214" cy="3450327"/>
          </a:xfrm>
        </p:spPr>
        <p:txBody>
          <a:bodyPr>
            <a:noAutofit/>
          </a:bodyPr>
          <a:lstStyle/>
          <a:p>
            <a:pPr>
              <a:lnSpc>
                <a:spcPct val="100000"/>
              </a:lnSpc>
            </a:pPr>
            <a:r>
              <a:rPr lang="ar-EG" sz="5400" b="0" dirty="0"/>
              <a:t>فَلَمَّا نَسُوا مَا ذُكِّرُوا بِهِ فَتَحْنَا عَلَيْهِمْ أَبْوَابَ كُلِّ شَيْءٍ حَتَّىٰ إِذَا فَرِحُوا بِمَا أُوتُوا أَخَذْنَاهُمْ بَغْتَةً فَإِذَا هُمْ مُبْلِسُونَ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B95C4A-5FED-B200-6B8D-D2E62BD57828}"/>
              </a:ext>
            </a:extLst>
          </p:cNvPr>
          <p:cNvSpPr txBox="1"/>
          <p:nvPr/>
        </p:nvSpPr>
        <p:spPr>
          <a:xfrm>
            <a:off x="2060689" y="41894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when they forgot the warning they had received, We opened to them the gates of all (good) things, until, in the midst of their enjoyment of Our gifts, on a sudden, We called them to account, when lo! they were plunged in despair!</a:t>
            </a:r>
          </a:p>
        </p:txBody>
      </p:sp>
      <p:sp>
        <p:nvSpPr>
          <p:cNvPr id="7" name="TextBox 6">
            <a:extLst>
              <a:ext uri="{FF2B5EF4-FFF2-40B4-BE49-F238E27FC236}">
                <a16:creationId xmlns:a16="http://schemas.microsoft.com/office/drawing/2014/main" id="{A40DD369-CC65-7FFB-B7C4-35A9EC8EAB25}"/>
              </a:ext>
            </a:extLst>
          </p:cNvPr>
          <p:cNvSpPr txBox="1"/>
          <p:nvPr/>
        </p:nvSpPr>
        <p:spPr>
          <a:xfrm>
            <a:off x="1900050" y="39066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576860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8AD2F-1065-3F72-7FB4-56AD60C7B0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E263D0-9AF0-9747-DE22-88BDBB42F2FC}"/>
              </a:ext>
            </a:extLst>
          </p:cNvPr>
          <p:cNvSpPr>
            <a:spLocks noGrp="1"/>
          </p:cNvSpPr>
          <p:nvPr>
            <p:ph type="title"/>
          </p:nvPr>
        </p:nvSpPr>
        <p:spPr>
          <a:xfrm>
            <a:off x="1980369" y="1517179"/>
            <a:ext cx="8231214" cy="3450327"/>
          </a:xfrm>
        </p:spPr>
        <p:txBody>
          <a:bodyPr>
            <a:noAutofit/>
          </a:bodyPr>
          <a:lstStyle/>
          <a:p>
            <a:pPr>
              <a:lnSpc>
                <a:spcPct val="100000"/>
              </a:lnSpc>
            </a:pPr>
            <a:r>
              <a:rPr lang="ar-EG" sz="6000" b="0" dirty="0"/>
              <a:t>فَقُطِعَ دَابِرُ الْقَوْمِ الَّذِينَ ظَلَمُواۚ وَالْحَمْدُ لِلَّهِ رَبِّ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B56E8C-4F72-653B-D8F8-BE7201657640}"/>
              </a:ext>
            </a:extLst>
          </p:cNvPr>
          <p:cNvSpPr txBox="1"/>
          <p:nvPr/>
        </p:nvSpPr>
        <p:spPr>
          <a:xfrm>
            <a:off x="2060689" y="410959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wrong-doers the last remnant was cut off. Praise be to Allah, the Cherisher of the worlds.</a:t>
            </a:r>
          </a:p>
        </p:txBody>
      </p:sp>
      <p:sp>
        <p:nvSpPr>
          <p:cNvPr id="7" name="TextBox 6">
            <a:extLst>
              <a:ext uri="{FF2B5EF4-FFF2-40B4-BE49-F238E27FC236}">
                <a16:creationId xmlns:a16="http://schemas.microsoft.com/office/drawing/2014/main" id="{9A3F55B9-E383-84F7-342B-959102350012}"/>
              </a:ext>
            </a:extLst>
          </p:cNvPr>
          <p:cNvSpPr txBox="1"/>
          <p:nvPr/>
        </p:nvSpPr>
        <p:spPr>
          <a:xfrm>
            <a:off x="2841083" y="3805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787791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77802-6F4C-02A5-CB0D-2C50C4B00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A8DB0-F521-1F10-ACF9-41E7967A13D9}"/>
              </a:ext>
            </a:extLst>
          </p:cNvPr>
          <p:cNvSpPr>
            <a:spLocks noGrp="1"/>
          </p:cNvSpPr>
          <p:nvPr>
            <p:ph type="title"/>
          </p:nvPr>
        </p:nvSpPr>
        <p:spPr>
          <a:xfrm>
            <a:off x="1980369" y="1294348"/>
            <a:ext cx="8231214" cy="3450327"/>
          </a:xfrm>
        </p:spPr>
        <p:txBody>
          <a:bodyPr>
            <a:noAutofit/>
          </a:bodyPr>
          <a:lstStyle/>
          <a:p>
            <a:pPr>
              <a:lnSpc>
                <a:spcPct val="100000"/>
              </a:lnSpc>
            </a:pPr>
            <a:r>
              <a:rPr lang="ar-EG" sz="4800" b="0" dirty="0"/>
              <a:t>قُلْ أَرَأَيْتُمْ إِنْ أَخَذَ اللَّهُ سَمْعَكُمْ وَأَبْصَارَكُمْ وَخَتَمَ عَلَىٰ قُلُوبِكُمْ مَنْ إِلَٰهٌ غَيْرُ اللَّهِ يَأْتِيكُمْ بِهِۗ انْظُرْ كَيْفَ نُصَرِّفُ الْآيَاتِ ثُمَّ هُمْ يَصْدِفُونَ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D13AC1-F620-5F0E-99E5-260AD12A2F0A}"/>
              </a:ext>
            </a:extLst>
          </p:cNvPr>
          <p:cNvSpPr txBox="1"/>
          <p:nvPr/>
        </p:nvSpPr>
        <p:spPr>
          <a:xfrm>
            <a:off x="2060689" y="40829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"Think ye, if Allah took away your hearing and your sight, and sealed up your hearts, who - a god other than Allah - could restore them to you?" See how We explain the signs by various (symbols); yet they turn aside.</a:t>
            </a:r>
          </a:p>
        </p:txBody>
      </p:sp>
      <p:sp>
        <p:nvSpPr>
          <p:cNvPr id="7" name="TextBox 6">
            <a:extLst>
              <a:ext uri="{FF2B5EF4-FFF2-40B4-BE49-F238E27FC236}">
                <a16:creationId xmlns:a16="http://schemas.microsoft.com/office/drawing/2014/main" id="{20C22819-82FD-24F3-9B77-7C45ABDBE003}"/>
              </a:ext>
            </a:extLst>
          </p:cNvPr>
          <p:cNvSpPr txBox="1"/>
          <p:nvPr/>
        </p:nvSpPr>
        <p:spPr>
          <a:xfrm>
            <a:off x="1638200" y="37751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3324600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D6DD0-31EF-F11D-087F-90B3ED2AF3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964332-C5DF-811D-93BD-5DF118DB6A85}"/>
              </a:ext>
            </a:extLst>
          </p:cNvPr>
          <p:cNvSpPr>
            <a:spLocks noGrp="1"/>
          </p:cNvSpPr>
          <p:nvPr>
            <p:ph type="title"/>
          </p:nvPr>
        </p:nvSpPr>
        <p:spPr>
          <a:xfrm>
            <a:off x="1980368" y="1489657"/>
            <a:ext cx="8231214" cy="3450327"/>
          </a:xfrm>
        </p:spPr>
        <p:txBody>
          <a:bodyPr>
            <a:noAutofit/>
          </a:bodyPr>
          <a:lstStyle/>
          <a:p>
            <a:pPr>
              <a:lnSpc>
                <a:spcPct val="100000"/>
              </a:lnSpc>
            </a:pPr>
            <a:r>
              <a:rPr lang="ar-EG" sz="5400" b="0" dirty="0"/>
              <a:t>قُلْ أَرَأَيْتَكُمْ إِنْ أَتَاكُمْ عَذَابُ اللَّهِ بَغْتَةً أَوْ جَهْرَةً هَلْ يُهْلَكُ إِلَّا الْقَوْمُ الظَّالِمُونَ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B67180-F543-239E-39D3-FAA81BD2DED9}"/>
              </a:ext>
            </a:extLst>
          </p:cNvPr>
          <p:cNvSpPr txBox="1"/>
          <p:nvPr/>
        </p:nvSpPr>
        <p:spPr>
          <a:xfrm>
            <a:off x="2060687" y="40036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"Think ye, if the punishment of Allah comes to you, whether suddenly or openly, will any be destroyed except those who do wrong?</a:t>
            </a:r>
          </a:p>
        </p:txBody>
      </p:sp>
      <p:sp>
        <p:nvSpPr>
          <p:cNvPr id="7" name="TextBox 6">
            <a:extLst>
              <a:ext uri="{FF2B5EF4-FFF2-40B4-BE49-F238E27FC236}">
                <a16:creationId xmlns:a16="http://schemas.microsoft.com/office/drawing/2014/main" id="{38409DE0-F5DC-A58A-4440-E5A4C3F4EBF0}"/>
              </a:ext>
            </a:extLst>
          </p:cNvPr>
          <p:cNvSpPr txBox="1"/>
          <p:nvPr/>
        </p:nvSpPr>
        <p:spPr>
          <a:xfrm>
            <a:off x="2007001" y="37224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978894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12EAE-5A65-C47F-8FFB-C93D338A01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95A47-F99E-EE04-F64A-31D112C116E9}"/>
              </a:ext>
            </a:extLst>
          </p:cNvPr>
          <p:cNvSpPr>
            <a:spLocks noGrp="1"/>
          </p:cNvSpPr>
          <p:nvPr>
            <p:ph type="title"/>
          </p:nvPr>
        </p:nvSpPr>
        <p:spPr>
          <a:xfrm>
            <a:off x="1980367" y="1320981"/>
            <a:ext cx="8231214" cy="3450327"/>
          </a:xfrm>
        </p:spPr>
        <p:txBody>
          <a:bodyPr>
            <a:noAutofit/>
          </a:bodyPr>
          <a:lstStyle/>
          <a:p>
            <a:pPr>
              <a:lnSpc>
                <a:spcPct val="100000"/>
              </a:lnSpc>
            </a:pPr>
            <a:r>
              <a:rPr lang="ar-EG" sz="5000" b="0" dirty="0"/>
              <a:t>وَمَا نُرْسِلُ الْمُرْسَلِينَ إِلَّا مُبَشِّرِينَ وَمُنْذِرِينَۖ فَمَنْ آمَنَ وَأَصْلَحَ فَلَا خَوْفٌ عَلَيْهِمْ وَلَا هُمْ يَحْزَنُونَ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52C771-F736-DE1B-C241-88D08DC67337}"/>
              </a:ext>
            </a:extLst>
          </p:cNvPr>
          <p:cNvSpPr txBox="1"/>
          <p:nvPr/>
        </p:nvSpPr>
        <p:spPr>
          <a:xfrm>
            <a:off x="2060686" y="41261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send the messengers only to give good news and to warn: so those who believe and mend (their lives),- upon them shall be no fear, nor shall they grieve.</a:t>
            </a:r>
          </a:p>
        </p:txBody>
      </p:sp>
      <p:sp>
        <p:nvSpPr>
          <p:cNvPr id="7" name="TextBox 6">
            <a:extLst>
              <a:ext uri="{FF2B5EF4-FFF2-40B4-BE49-F238E27FC236}">
                <a16:creationId xmlns:a16="http://schemas.microsoft.com/office/drawing/2014/main" id="{D465A136-CC35-63F4-E150-F40BFB1A0BBE}"/>
              </a:ext>
            </a:extLst>
          </p:cNvPr>
          <p:cNvSpPr txBox="1"/>
          <p:nvPr/>
        </p:nvSpPr>
        <p:spPr>
          <a:xfrm>
            <a:off x="3427428" y="38822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1001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6</Template>
  <TotalTime>644</TotalTime>
  <Words>10479</Words>
  <Application>Microsoft Office PowerPoint</Application>
  <PresentationFormat>Widescreen</PresentationFormat>
  <Paragraphs>649</Paragraphs>
  <Slides>168</Slides>
  <Notes>162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168</vt:i4>
      </vt:variant>
    </vt:vector>
  </HeadingPairs>
  <TitlesOfParts>
    <vt:vector size="174"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المائدة بِسْمِ ٱللَّهِ ٱلرَّحْمَـٰنِ ٱلرَّحِيمِ</vt:lpstr>
      <vt:lpstr>وَإِذَا سَمِعُوا مَا أُنْزِلَ إِلَى الرَّسُولِ تَرَىٰ أَعْيُنَهُمْ تَفِيضُ مِنَ الدَّمْعِ مِمَّا عَرَفُوا مِنَ الْحَقِّ ۖ يَقُولُونَ رَبَّنَا آمَنَّا فَاكْتُبْنَا مَعَ الشَّاهِدِينَ </vt:lpstr>
      <vt:lpstr>وَمَا لَنَا لَا نُؤْمِنُ بِاللَّهِ وَمَا جَاءَنَا مِنَ الْحَقِّ وَنَطْمَعُ أَنْ يُدْخِلَنَا رَبُّنَا مَعَ الْقَوْمِ الصَّالِحِينَ</vt:lpstr>
      <vt:lpstr>فَأَثَابَهُمُ اللَّهُ بِمَا قَالُوا جَنَّاتٍ تَجْرِي  مِنْ تَحْتِهَا الْأَنْهَارُ خَالِدِينَ فِيهَاۚ وَذَٰلِكَ جَزَاءُ الْمُحْسِنِينَ</vt:lpstr>
      <vt:lpstr>وَالَّذِينَ كَفَرُوا وَكَذَّبُوا بِآيَاتِنَا أُولَٰئِكَ أَصْحَابُ الْجَحِيمِ </vt:lpstr>
      <vt:lpstr>يَا أَيُّهَا الَّذِينَ آمَنُوا لَا تُحَرِّمُوا طَيِّبَاتِ مَا أَحَلَّ اللَّهُ لَكُمْ وَلَا تَعْتَدُواۚ إِنَّ اللَّهَ لَا يُحِبُّ الْمُعْتَدِينَ </vt:lpstr>
      <vt:lpstr>وَكُلُوا مِمَّا رَزَقَكُمُ اللَّهُ حَلَالًا طَيِّبًاۚ وَاتَّقُوا اللَّهَ الَّذِي أَنْتُمْ بِهِ مُؤْمِنُونَ </vt:lpstr>
      <vt:lpstr>لَا يُؤَاخِذُكُمُ اللَّهُ بِاللَّغْوِ فِي  أَيْمَانِكُمْ وَلَٰكِنْ يُؤَاخِذُكُمْ بِمَا عَقَّدْتُمُ الْأَيْمَانَۖ... </vt:lpstr>
      <vt:lpstr>فَكَفَّارَتُهُ إِطْعَامُ عَشَرَةِ مَسَاكِينَ  مِنْ أَوْسَطِ مَا تُطْعِمُونَ أَهْلِيكُمْ  أَوْ كِسْوَتُهُمْ أَوْ تَحْرِيرُ رَقَبَةٍۖ فَمَنْ  لَمْ يَجِدْ فَصِيَامُ ثَلَاثَةِ أَيَّامٍۚ...</vt:lpstr>
      <vt:lpstr> ذَٰلِكَ كَفَّارَةُ أَيْمَانِكُمْ إِذَا حَلَفْتُمْۚ وَاحْفَظُوا أَيْمَانَكُمْۚ كَذَٰلِكَ يُبَيِّنُ اللَّهُ لَكُمْ آيَاتِهِ لَعَلَّكُمْ تَشْكُرُونَ</vt:lpstr>
      <vt:lpstr>يَا أَيُّهَا الَّذِينَ آمَنُوا إِنَّمَا الْخَمْرُ وَالْمَيْسِرُ وَالْأَنْصَابُ وَالْأَزْلَامُ رِجْسٌ مِنْ عَمَلِ الشَّيْطَانِ فَاجْتَنِبُوهُ لَعَلَّكُمْ تُفْلِحُونَ </vt:lpstr>
      <vt:lpstr>إِنَّمَا يُرِيدُ الشَّيْطَانُ أَنْ يُوقِعَ بَيْنَكُمُ  الْعَدَاوَةَ وَالْبَغْضَاءَ فِي الْخَمْرِ وَالْمَيْسِرِ وَيَصُدَّكُمْ عَنْ ذِكْرِ اللَّهِ وَعَنِ  الصَّلَاةِۖ فَهَلْ أَنْتُمْ مُنْتَهُونَ </vt:lpstr>
      <vt:lpstr>وَأَطِيعُوا اللَّهَ وَأَطِيعُوا الرَّسُولَ وَاحْذَرُواۚ فَإِنْ تَوَلَّيْتُمْ فَاعْلَمُوا أَنَّمَا عَلَىٰ رَسُولِنَا الْبَلَاغُ الْمُبِينُ</vt:lpstr>
      <vt:lpstr>لَيْسَ عَلَى الَّذِينَ آمَنُوا وَعَمِلُوا الصَّالِحَاتِ جُنَاحٌ فِيمَا طَعِمُوا إِذَا مَا اتَّقَوْا وَآمَنُوا وَعَمِلُوا الصَّالِحَاتِ ثُمَّ اتَّقَوْا وَآمَنُوا ثُمَّ اتَّقَوْا وَأَحْسَنُواۗ وَاللَّهُ يُحِبُّ الْمُحْسِنِينَ </vt:lpstr>
      <vt:lpstr>يَا أَيُّهَا الَّذِينَ آمَنُوا لَيَبْلُوَنَّكُمُ اللَّهُ بِشَيْءٍ  مِنَ الصَّيْدِ تَنَالُهُ أَيْدِيكُمْ وَرِمَاحُكُمْ لِيَعْلَمَ  اللَّهُ مَنْ يَخَافُهُ بِالْغَيْبِۚ فَمَنِ اعْتَدَىٰ بَعْدَ ذَٰلِكَ فَلَهُ عَذَابٌ أَلِيمٌ</vt:lpstr>
      <vt:lpstr>يَا أَيُّهَا الَّذِينَ آمَنُوا لَا تَقْتُلُوا الصَّيْدَ وَأَنْتُمْ حُرُمٌۚ وَمَنْ قَتَلَهُ مِنْكُمْ مُتَعَمِّدًا فَجَزَاءٌ مِثْلُ مَا قَتَلَ مِنَ النَّعَمِ يَحْكُمُ بِهِ ذَوَا عَدْلٍ مِنْكُمْ هَدْيًا بَالِغَ الْكَعْبَةِ أَوْ كَفَّارَةٌ طَعَامُ مَسَاكِينَ أَوْ عَدْلُ ذَٰلِكَ صِيَامًا لِيَذُوقَ وَبَالَ أَمْرِهِۗ... </vt:lpstr>
      <vt:lpstr> عَفَا اللَّهُ عَمَّا سَلَفَۚ وَمَنْ عَادَ فَيَنْتَقِمُ اللَّهُ مِنْهُۗ وَاللَّهُ عَزِيزٌ ذُو انْتِقَامٍ</vt:lpstr>
      <vt:lpstr>أُحِلَّ لَكُمْ صَيْدُ الْبَحْرِ وَطَعَامُهُ مَتَاعًا لَكُمْ وَلِلسَّيَّارَةِۖ وَحُرِّمَ عَلَيْكُمْ صَيْدُ الْبَرِّ مَا دُمْتُمْ حُرُمًاۗ وَاتَّقُوا اللَّهَ الَّذِي إِلَيْهِ تُحْشَرُونَ</vt:lpstr>
      <vt:lpstr>جَعَلَ اللَّهُ الْكَعْبَةَ الْبَيْتَ الْحَرَامَ قِيَامًا لِلنَّاسِ وَالشَّهْرَ الْحَرَامَ وَالْهَدْيَ وَالْقَلَائِدَۚ ذَٰلِكَ لِتَعْلَمُوا أَنَّ اللَّهَ يَعْلَمُ مَا فِي السَّمَاوَاتِ وَمَا فِي الْأَرْضِ وَأَنَّ اللَّهَ بِكُلِّ شَيْءٍ عَلِيمٌ</vt:lpstr>
      <vt:lpstr>اعْلَمُوا أَنَّ اللَّهَ شَدِيدُ الْعِقَابِ وَأَنَّ اللَّهَ غَفُورٌ رَحِيمٌ</vt:lpstr>
      <vt:lpstr>مَا عَلَى الرَّسُولِ إِلَّا الْبَلَاغُۗ وَاللَّهُ يَعْلَمُ مَا تُبْدُونَ وَمَا تَكْتُمُونَ</vt:lpstr>
      <vt:lpstr>قُلْ لَا يَسْتَوِي الْخَبِيثُ  وَالطَّيِّبُ وَلَوْ أَعْجَبَكَ كَثْرَةُ الْخَبِيثِۚ فَاتَّقُوا اللَّهَ يَا أُولِي الْأَلْبَابِ لَعَلَّكُمْ تُفْلِحُونَ </vt:lpstr>
      <vt:lpstr>يَا أَيُّهَا الَّذِينَ آمَنُوا لَا تَسْأَلُوا عَنْ أَشْيَاءَ  إِنْ تُبْدَ لَكُمْ تَسُؤْكُمْ وَإِنْ تَسْأَلُوا عَنْهَا  حِينَ يُنَزَّلُ الْقُرْآنُ تُبْدَ لَكُمْ عَفَا اللَّهُ عَنْهَاۗ وَاللَّهُ غَفُورٌ حَلِيمٌ </vt:lpstr>
      <vt:lpstr> قَدْ سَأَلَهَا قَوْمٌ مِنْ قَبْلِكُمْ ثُمَّ أَصْبَحُوا بِهَا كَافِرِينَ</vt:lpstr>
      <vt:lpstr>مَا جَعَلَ اللَّهُ مِنْ بَحِيرَةٍ وَلَا سَائِبَةٍ وَلَا وَصِيلَةٍ وَلَا حَامٍۙ وَلَٰكِنَّ الَّذِينَ كَفَرُوا يَفْتَرُونَ عَلَى اللَّهِ الْكَذِبَۖ وَأَكْثَرُهُمْ لَا يَعْقِلُونَ</vt:lpstr>
      <vt:lpstr>وَإِذَا قِيلَ لَهُمْ تَعَالَوْا إِلَىٰ مَا أَنْزَلَ اللَّهُ  وَإِلَى الرَّسُولِ قَالُوا حَسْبُنَا مَا وَجَدْنَا  عَلَيْهِ آبَاءَنَاۚ أَوَلَوْ كَانَ آبَاؤُهُمْ لَا يَعْلَمُونَ شَيْئًا وَلَا يَهْتَدُونَ</vt:lpstr>
      <vt:lpstr>يَا أَيُّهَا الَّذِينَ آمَنُوا عَلَيْكُمْ أَنْفُسَكُمْۖ لَا يَضُرُّكُمْ مَنْ ضَلَّ إِذَا اهْتَدَيْتُمْۚ إِلَى اللَّهِ مَرْجِعُكُمْ جَمِيعًا فَيُنَبِّئُكُمْ بِمَا كُنْتُمْ تَعْمَلُونَ </vt:lpstr>
      <vt:lpstr>يَا أَيُّهَا الَّذِينَ آمَنُوا شَهَادَةُ بَيْنِكُمْ إِذَا حَضَرَ أَحَدَكُمُ الْمَوْتُ حِينَ الْوَصِيَّةِ اثْنَانِ ذَوَا عَدْلٍ مِنْكُمْ أَوْ آخَرَانِ مِنْ غَيْرِكُمْ إِنْ أَنْتُمْ ضَرَبْتُمْ فِي الْأَرْضِ فَأَصَابَتْكُمْ مُصِيبَةُ الْمَوْتِۚ...</vt:lpstr>
      <vt:lpstr>تَحْبِسُونَهُمَا مِنْ بَعْدِ الصَّلَاةِ فَيُقْسِمَانِ بِاللَّهِ إِنِ ارْتَبْتُمْ لَا نَشْتَرِي بِهِ ثَمَنًا وَلَوْ كَانَ ذَا قُرْبَىٰۙ وَلَا نَكْتُمُ شَهَادَةَ اللَّهِ إِنَّا إِذًا لَمِنَ الْآثِمِينَ </vt:lpstr>
      <vt:lpstr>فَإِنْ عُثِرَ عَلَىٰ أَنَّهُمَا اسْتَحَقَّا إِثْمًا فَآخَرَانِ يَقُومَانِ مَقَامَهُمَا مِنَ الَّذِينَ اسْتَحَقَّ عَلَيْهِمُ الْأَوْلَيَانِ فَيُقْسِمَانِ بِاللَّهِ لَشَهَادَتُنَا أَحَقُّ مِنْ شَهَادَتِهِمَا وَمَا اعْتَدَيْنَا إِنَّا إِذًا لَمِنَ الظَّالِمِينَ </vt:lpstr>
      <vt:lpstr>ذَٰلِكَ أَدْنَىٰ أَنْ يَأْتُوا بِالشَّهَادَةِ عَلَىٰ وَجْهِهَا أَوْ يَخَافُوا أَنْ تُرَدَّ أَيْمَانٌ بَعْدَ أَيْمَانِهِمْۗ وَاتَّقُوا اللَّهَ وَاسْمَعُواۗ وَاللَّهُ لَا يَهْدِي الْقَوْمَ الْفَاسِقِينَ</vt:lpstr>
      <vt:lpstr>يَوْمَ يَجْمَعُ اللَّهُ الرُّسُلَ فَيَقُولُ مَاذَا أُجِبْتُمْۖ قَالُوا لَا عِلْمَ لَنَاۖ إِنَّكَ أَنْتَ عَلَّامُ الْغُيُوبِ</vt:lpstr>
      <vt:lpstr>إِذْ قَالَ اللَّهُ يَا عِيسَى ابْنَ مَرْيَمَ اذْكُرْ نِعْمَتِي عَلَيْكَ وَعَلَىٰ وَالِدَتِكَ إِذْ أَيَّدْتُكَ بِرُوحِ الْقُدُسِ تُكَلِّمُ النَّاسَ فِي الْمَهْدِ وَكَهْلًاۖ وَإِذْ عَلَّمْتُكَ الْكِتَابَ وَالْحِكْمَةَ وَالتَّوْرَاةَ وَالْإِنْجِيلَۖ... </vt:lpstr>
      <vt:lpstr>وَإِذْ تَخْلُقُ مِنَ الطِّينِ كَهَيْئَةِ الطَّيْرِ بِإِذْنِي فَتَنْفُخُ فِيهَا فَتَكُونُ طَيْرًا بِإِذْنِيۖ وَتُبْرِئُ الْأَكْمَهَ وَالْأَبْرَصَ بِإِذْنِيۖ وَإِذْ تُخْرِجُ الْمَوْتَىٰ بِإِذْنِيۖ...</vt:lpstr>
      <vt:lpstr>وَإِذْ كَفَفْتُ بَنِي إِسْرَائِيلَ عَنْكَ إِذْ جِئْتَهُمْ بِالْبَيِّنَاتِ فَقَالَ الَّذِينَ كَفَرُوا مِنْهُمْ إِنْ هَٰذَا إِلَّا سِحْرٌ مُبِينٌ</vt:lpstr>
      <vt:lpstr>وَإِذْ أَوْحَيْتُ إِلَى الْحَوَارِيِّينَ أَنْ آمِنُوا بِي وَبِرَسُولِي قَالُوا آمَنَّا وَاشْهَدْ بِأَنَّنَا مُسْلِمُونَ</vt:lpstr>
      <vt:lpstr>إِذْ قَالَ الْحَوَارِيُّونَ يَا عِيسَى ابْنَ  مَرْيَمَ هَلْ يَسْتَطِيعُ رَبُّكَ أَنْ يُنَزِّلَ  عَلَيْنَا مَائِدَةً مِنَ السَّمَاءِۖ قَالَ اتَّقُوا اللَّهَ  إِنْ كُنْتُمْ مُؤْمِنِينَ</vt:lpstr>
      <vt:lpstr>قَالُوا نُرِيدُ أَنْ نَأْكُلَ مِنْهَا وَتَطْمَئِنَّ قُلُوبُنَا وَنَعْلَمَ أَنْ قَدْ صَدَقْتَنَا وَنَكُونَ عَلَيْهَا مِنَ الشَّاهِدِينَ </vt:lpstr>
      <vt:lpstr>قَالَ عِيسَى ابْنُ مَرْيَمَ اللَّهُمَّ رَبَّنَا أَنْزِلْ عَلَيْنَا مَائِدَةً مِنَ السَّمَاءِ تَكُونُ لَنَا عِيدًا لِأَوَّلِنَا وَآخِرِنَا وَآيَةً مِنْكَۖ وَارْزُقْنَا وَأَنْتَ خَيْرُ الرَّازِقِينَ </vt:lpstr>
      <vt:lpstr>قَالَ اللَّهُ إِنِّي مُنَزِّلُهَا عَلَيْكُمْۖ فَمَنْ يَكْفُرْ بَعْدُ مِنْكُمْ فَإِنِّي أُعَذِّبُهُ عَذَابًا لَا أُعَذِّبُهُ أَحَدًا مِنَ الْعَالَمِينَ </vt:lpstr>
      <vt:lpstr>وَإِذْ قَالَ اللَّهُ يَا عِيسَى ابْنَ مَرْيَمَ أَأَنْتَ قُلْتَ لِلنَّاسِ اتَّخِذُونِي وَأُمِّيَ إِلَٰهَيْنِ مِنْ دُونِ اللَّهِۖ قَالَ سُبْحَانَكَ مَا يَكُونُ لِي أَنْ أَقُولَ مَا لَيْسَ لِي بِحَقٍّ ۚ...</vt:lpstr>
      <vt:lpstr>إِنْ كُنْتُ قُلْتُهُ فَقَدْ عَلِمْتَهُۚ تَعْلَمُ مَا فِي نَفْسِي وَلَا أَعْلَمُ مَا فِي نَفْسِكَۚ إِنَّكَ أَنْتَ عَلَّامُ الْغُيُوبِ</vt:lpstr>
      <vt:lpstr>مَا قُلْتُ لَهُمْ إِلَّا مَا أَمَرْتَنِي بِهِ أَنِ اعْبُدُوا اللَّهَ   رَبِّي وَرَبَّكُمْۚ وَكُنْتُ عَلَيْهِمْ شَهِيدًا مَا دُمْتُ فِيهِمْۖ فَلَمَّا تَوَفَّيْتَنِي كُنْتَ أَنْتَ الرَّقِيبَ عَلَيْهِمْۚ وَأَنْتَ عَلَىٰ كُلِّ شَيْءٍ شَهِيدٌ</vt:lpstr>
      <vt:lpstr>إِنْ تُعَذِّبْهُمْ فَإِنَّهُمْ عِبَادُكَۖ وَإِنْ تَغْفِرْ لَهُمْ فَإِنَّكَ أَنْتَ الْعَزِيزُ الْحَكِيمُ </vt:lpstr>
      <vt:lpstr>قَالَ اللَّهُ هَٰذَا يَوْمُ يَنْفَعُ الصَّادِقِينَ صِدْقُهُمْۚ لَهُمْ جَنَّاتٌ تَجْرِي مِنْ تَحْتِهَا الْأَنْهَارُ خَالِدِينَ فِيهَا أَبَدًاۚ رَضِيَ اللَّهُ عَنْهُمْ وَرَضُوا عَنْهُۚ ذَٰلِكَ الْفَوْزُ الْعَظِيمُ </vt:lpstr>
      <vt:lpstr>لِلَّهِ مُلْكُ السَّمَاوَاتِ وَالْأَرْضِ وَمَا فِيهِنَّۚ وَهُوَ عَلَىٰ كُلِّ شَيْءٍ قَدِيرٌ</vt:lpstr>
      <vt:lpstr>صدقَ اللهُ العليُّ العظيم</vt:lpstr>
      <vt:lpstr>سورة الأنعام بِسْمِ ٱللَّهِ ٱلرَّحْمَـٰنِ ٱلرَّحِيمِ</vt:lpstr>
      <vt:lpstr>الْحَمْدُ لِلَّهِ الَّذِي خَلَقَ السَّمَاوَاتِ وَالْأَرْضَ وَجَعَلَ الظُّلُمَاتِ وَالنُّورَۖ ثُمَّ الَّذِينَ كَفَرُوا بِرَبِّهِمْ يَعْدِلُونَ </vt:lpstr>
      <vt:lpstr>هُوَ الَّذِي خَلَقَكُمْ مِنْ طِينٍ ثُمَّ قَضَىٰ أَجَلًاۖ وَأَجَلٌ مُسَمًّى عِنْدَهُۖ ثُمَّ أَنْتُمْ تَمْتَرُونَ</vt:lpstr>
      <vt:lpstr>وَهُوَ اللَّهُ فِي السَّمَاوَاتِ وَفِي الْأَرْضِۖ يَعْلَمُ سِرَّكُمْ وَجَهْرَكُمْ وَيَعْلَمُ مَا تَكْسِبُونَ</vt:lpstr>
      <vt:lpstr>وَمَا تَأْتِيهِمْ مِنْ آيَةٍ مِنْ آيَاتِ رَبِّهِمْ إِلَّا كَانُوا عَنْهَا مُعْرِضِينَ</vt:lpstr>
      <vt:lpstr>فَقَدْ كَذَّبُوا بِالْحَقِّ لَمَّا جَاءَهُمْۖ فَسَوْفَ يَأْتِيهِمْ أَنْبَاءُ مَا كَانُوا بِهِ يَسْتَهْزِئُونَ </vt:lpstr>
      <vt:lpstr>أَلَمْ يَرَوْا كَمْ أَهْلَكْنَا مِنْ قَبْلِهِمْ مِنْ قَرْنٍ مَكَّنَّاهُمْ فِي الْأَرْضِ مَا لَمْ نُمَكِّنْ لَكُمْ وَأَرْسَلْنَا السَّمَاءَ عَلَيْهِمْ مِدْرَارًا وَجَعَلْنَا الْأَنْهَارَ تَجْرِي مِنْ تَحْتِهِمْ فَأَهْلَكْنَاهُمْ بِذُنُوبِهِمْ وَأَنْشَأْنَا مِنْ بَعْدِهِمْ قَرْنًا آخَرِينَ</vt:lpstr>
      <vt:lpstr>وَلَوْ نَزَّلْنَا عَلَيْكَ كِتَابًا فِي قِرْطَاسٍ فَلَمَسُوهُ بِأَيْدِيهِمْ لَقَالَ الَّذِينَ كَفَرُوا إِنْ هَٰذَا إِلَّا سِحْرٌ مُبِينٌ</vt:lpstr>
      <vt:lpstr>وَقَالُوا لَوْلَا أُنْزِلَ عَلَيْهِ مَلَكٌۖ وَلَوْ أَنْزَلْنَا مَلَكًا لَقُضِيَ الْأَمْرُ ثُمَّ لَا يُنْظَرُونَ</vt:lpstr>
      <vt:lpstr>وَلَوْ جَعَلْنَاهُ مَلَكًا لَجَعَلْنَاهُ رَجُلًا وَلَلَبَسْنَا عَلَيْهِمْ مَا يَلْبِسُونَ</vt:lpstr>
      <vt:lpstr>وَلَقَدِ اسْتُهْزِئَ بِرُسُلٍ مِنْ قَبْلِكَ  فَحَاقَ بِالَّذِينَ سَخِرُوا مِنْهُمْ مَا كَانُوا  بِهِ يَسْتَهْزِئُونَ </vt:lpstr>
      <vt:lpstr>قُلْ سِيرُوا فِي الْأَرْضِ ثُمَّ انْظُرُوا كَيْفَ كَانَ عَاقِبَةُ الْمُكَذِّبِينَ</vt:lpstr>
      <vt:lpstr>قُلْ لِمَنْ مَا فِي السَّمَاوَاتِ وَالْأَرْضِۖ قُلْ لِلَّهِۚ كَتَبَ عَلَىٰ نَفْسِهِ الرَّحْمَةَۚ لَيَجْمَعَنَّكُمْ إِلَىٰ يَوْمِ الْقِيَامَةِ لَا رَيْبَ فِيهِۚ الَّذِينَ خَسِرُوا أَنْفُسَهُمْ فَهُمْ لَا يُؤْمِنُونَ</vt:lpstr>
      <vt:lpstr>وَلَهُ مَا سَكَنَ فِي اللَّيْلِ وَالنَّهَارِۚ وَهُوَ السَّمِيعُ الْعَلِيمُ</vt:lpstr>
      <vt:lpstr>قُلْ أَغَيْرَ اللَّهِ أَتَّخِذُ وَلِيًّا فَاطِرِ السَّمَاوَاتِ وَالْأَرْضِ وَهُوَ يُطْعِمُ وَلَا يُطْعَمُۗ قُلْ إِنِّي أُمِرْتُ أَنْ أَكُونَ أَوَّلَ مَنْ أَسْلَمَۖ وَلَا تَكُونَنَّ  مِنَ الْمُشْرِكِينَ </vt:lpstr>
      <vt:lpstr>قُلْ إِنِّي أَخَافُ إِنْ عَصَيْتُ رَبِّي عَذَابَ يَوْمٍ عَظِيمٍ</vt:lpstr>
      <vt:lpstr>مَنْ يُصْرَفْ عَنْهُ يَوْمَئِذٍ فَقَدْ رَحِمَهُۚ وَذَٰلِكَ الْفَوْزُ الْمُبِينُ </vt:lpstr>
      <vt:lpstr>وَإِنْ يَمْسَسْكَ اللَّهُ بِضُرٍّ فَلَا كَاشِفَ لَهُ إِلَّا هُوَۖ وَإِنْ يَمْسَسْكَ بِخَيْرٍ فَهُوَ عَلَىٰ كُلِّ شَيْءٍ قَدِيرٌ </vt:lpstr>
      <vt:lpstr>وَهُوَ الْقَاهِرُ فَوْقَ عِبَادِهِۚ وَهُوَ  الْحَكِيمُ الْخَبِيرُ</vt:lpstr>
      <vt:lpstr>قُلْ أَيُّ شَيْءٍ أَكْبَرُ شَهَادَةًۖ قُلِ اللَّهُۖ شَهِيدٌ بَيْنِي وَبَيْنَكُمْۚ وَأُوحِيَ إِلَيَّ هَٰذَا الْقُرْآنُ لِأُنْذِرَكُمْ بِهِ وَمَنْ بَلَغَۚ...</vt:lpstr>
      <vt:lpstr>أَئِنَّكُمْ لَتَشْهَدُونَ أَنَّ  مَعَ اللَّهِ آلِهَةً أُخْرَىٰۚ قُلْ لَا أَشْهَدُۚ قُلْ إِنَّمَا هُوَ إِلَٰهٌ وَاحِدٌ وَإِنَّنِي بَرِيءٌ مِمَّا تُشْرِكُونَ</vt:lpstr>
      <vt:lpstr>الَّذِينَ آتَيْنَاهُمُ الْكِتَابَ يَعْرِفُونَهُ كَمَا يَعْرِفُونَ أَبْنَاءَهُمُۘ الَّذِينَ خَسِرُوا أَنْفُسَهُمْ فَهُمْ لَا يُؤْمِنُونَ</vt:lpstr>
      <vt:lpstr>وَمَنْ أَظْلَمُ مِمَّنِ افْتَرَىٰ عَلَى اللَّهِ كَذِبًا أَوْ كَذَّبَ بِآيَاتِهِۗ إِنَّهُ لَا يُفْلِحُ الظَّالِمُونَ </vt:lpstr>
      <vt:lpstr>وَيَوْمَ نَحْشُرُهُمْ جَمِيعًا ثُمَّ نَقُولُ  لِلَّذِينَ أَشْرَكُوا أَيْنَ شُرَكَاؤُكُمُ الَّذِينَ كُنْتُمْ تَزْعُمُونَ </vt:lpstr>
      <vt:lpstr>ثُمَّ لَمْ تَكُنْ فِتْنَتُهُمْ إِلَّا أَنْ قَالُوا وَاللَّهِ رَبِّنَا مَا كُنَّا مُشْرِكِينَ </vt:lpstr>
      <vt:lpstr>انْظُرْ كَيْفَ كَذَبُوا عَلَىٰ أَنْفُسِهِمْۚ وَضَلَّ عَنْهُمْ مَا كَانُوا يَفْتَرُونَ</vt:lpstr>
      <vt:lpstr>وَمِنْهُمْ مَنْ يَسْتَمِعُ إِلَيْكَۖ وَجَعَلْنَا عَلَىٰ قُلُوبِهِمْ أَكِنَّةً أَنْ يَفْقَهُوهُ وَفِي آذَانِهِمْ وَقْرًاۚ وَإِنْ يَرَوْا كُلَّ آيَةٍ لَا يُؤْمِنُوا بِهَاۚ حَتَّىٰ إِذَا جَاءُوكَ يُجَادِلُونَكَ يَقُولُ الَّذِينَ كَفَرُوا إِنْ هَٰذَا إِلَّا أَسَاطِيرُ الْأَوَّلِينَ</vt:lpstr>
      <vt:lpstr>وَهُمْ يَنْهَوْنَ عَنْهُ وَيَنْأَوْنَ عَنْهُۖ وَإِنْ يُهْلِكُونَ إِلَّا أَنْفُسَهُمْ وَمَا يَشْعُرُونَ</vt:lpstr>
      <vt:lpstr>وَلَوْ تَرَىٰ إِذْ وُقِفُوا عَلَى النَّارِ فَقَالُوا يَا لَيْتَنَا نُرَدُّ وَلَا نُكَذِّبَ بِآيَاتِ رَبِّنَا وَنَكُونَ مِنَ الْمُؤْمِنِينَ </vt:lpstr>
      <vt:lpstr>بَلْ بَدَا لَهُمْ مَا كَانُوا يُخْفُونَ مِنْ قَبْلُۖ وَلَوْ رُدُّوا لَعَادُوا لِمَا نُهُوا عَنْهُ وَإِنَّهُمْ لَكَاذِبُونَ </vt:lpstr>
      <vt:lpstr>وَقَالُوا إِنْ هِيَ إِلَّا حَيَاتُنَا الدُّنْيَا  وَمَا نَحْنُ بِمَبْعُوثِينَ</vt:lpstr>
      <vt:lpstr>وَلَوْ تَرَىٰ إِذْ وُقِفُوا عَلَىٰ  رَبِّهِمْۚ قَالَ أَلَيْسَ هَٰذَا بِالْحَقِّ ۚ قَالُوا بَلَىٰ وَرَبِّنَاۚ قَالَ فَذُوقُوا الْعَذَابَ بِمَا كُنْتُمْ تَكْفُرُونَ </vt:lpstr>
      <vt:lpstr>قَدْ خَسِرَ الَّذِينَ كَذَّبُوا بِلِقَاءِ اللَّهِ ۖ حَتَّىٰ إِذَا جَاءَتْهُمُ السَّاعَةُ بَغْتَةً قَالُوا يَا حَسْرَتَنَا عَلَىٰ مَا فَرَّطْنَا فِيهَا وَهُمْ يَحْمِلُونَ أَوْزَارَهُمْ عَلَىٰ ظُهُورِهِمْۚ أَلَا سَاءَ مَا يَزِرُونَ</vt:lpstr>
      <vt:lpstr>وَمَا الْحَيَاةُ الدُّنْيَا إِلَّا لَعِبٌ وَلَهْوٌۖ وَلَلدَّارُ الْآخِرَةُ خَيْرٌ لِلَّذِينَ يَتَّقُونَۗ أَفَلَا تَعْقِلُونَ</vt:lpstr>
      <vt:lpstr>قَدْ نَعْلَمُ إِنَّهُ لَيَحْزُنُكَ الَّذِي يَقُولُونَۖ فَإِنَّهُمْ لَا يُكَذِّبُونَكَ وَلَٰكِنَّ الظَّالِمِينَ بِآيَاتِ اللَّهِ يَجْحَدُونَ </vt:lpstr>
      <vt:lpstr>وَلَقَدْ كُذِّبَتْ رُسُلٌ مِنْ قَبْلِكَ فَصَبَرُوا عَلَىٰ مَا كُذِّبُوا وَأُوذُوا حَتَّىٰ أَتَاهُمْ نَصْرُنَاۚ وَلَا مُبَدِّلَ لِكَلِمَاتِ اللَّهِۚ وَلَقَدْ جَاءَكَ مِنْ نَبَإِ الْمُرْسَلِينَ </vt:lpstr>
      <vt:lpstr>وَإِنْ كَانَ كَبُرَ عَلَيْكَ إِعْرَاضُهُمْ فَإِنِ اسْتَطَعْتَ أَنْ تَبْتَغِيَ نَفَقًا فِي الْأَرْضِ أَوْ سُلَّمًا فِي السَّمَاءِ فَتَأْتِيَهُمْ بِآيَةٍۚ وَلَوْ شَاءَ اللَّهُ لَجَمَعَهُمْ عَلَى الْهُدَىٰۚ فَلَا تَكُونَنَّ مِنَ الْجَاهِلِينَ</vt:lpstr>
      <vt:lpstr>إِنَّمَا يَسْتَجِيبُ الَّذِينَ يَسْمَعُونَۘ وَالْمَوْتَىٰ يَبْعَثُهُمُ اللَّهُ ثُمَّ إِلَيْهِ يُرْجَعُونَ</vt:lpstr>
      <vt:lpstr>وَقَالُوا لَوْلَا نُزِّلَ عَلَيْهِ آيَةٌ مِنْ رَبِّهِۚ قُلْ إِنَّ اللَّهَ قَادِرٌ عَلَىٰ أَنْ يُنَزِّلَ آيَةً وَلَٰكِنَّ أَكْثَرَهُمْ لَا يَعْلَمُونَ</vt:lpstr>
      <vt:lpstr>وَمَا مِنْ دَابَّةٍ فِي الْأَرْضِ وَلَا طَائِرٍ يَطِيرُ بِجَنَاحَيْهِ إِلَّا أُمَمٌ أَمْثَالُكُمْۚ مَا فَرَّطْنَا فِي الْكِتَابِ مِنْ شَيْءٍۚ ثُمَّ إِلَىٰ رَبِّهِمْ يُحْشَرُونَ</vt:lpstr>
      <vt:lpstr>وَالَّذِينَ كَذَّبُوا بِآيَاتِنَا صُمٌّ وَبُكْمٌ فِي الظُّلُمَاتِۗ مَنْ يَشَإِ اللَّهُ يُضْلِلْهُ وَمَنْ يَشَأْ يَجْعَلْهُ عَلَىٰ صِرَاطٍ مُسْتَقِيمٍ </vt:lpstr>
      <vt:lpstr>قُلْ أَرَأَيْتَكُمْ إِنْ أَتَاكُمْ عَذَابُ اللَّهِ أَوْ أَتَتْكُمُ السَّاعَةُ أَغَيْرَ اللَّهِ تَدْعُونَ إِنْ كُنْتُمْ صَادِقِينَ</vt:lpstr>
      <vt:lpstr>بَلْ إِيَّاهُ تَدْعُونَ فَيَكْشِفُ مَا تَدْعُونَ إِلَيْهِ إِنْ شَاءَ وَتَنْسَوْنَ مَا تُشْرِكُونَ</vt:lpstr>
      <vt:lpstr>وَلَقَدْ أَرْسَلْنَا إِلَىٰ أُمَمٍ مِنْ قَبْلِكَ فَأَخَذْنَاهُمْ بِالْبَأْسَاءِ وَالضَّرَّاءِ لَعَلَّهُمْ يَتَضَرَّعُونَ</vt:lpstr>
      <vt:lpstr>فَلَوْلَا إِذْ جَاءَهُمْ بَأْسُنَا تَضَرَّعُوا وَلَٰكِنْ قَسَتْ قُلُوبُهُمْ وَزَيَّنَ لَهُمُ الشَّيْطَانُ مَا كَانُوا يَعْمَلُونَ</vt:lpstr>
      <vt:lpstr>فَلَمَّا نَسُوا مَا ذُكِّرُوا بِهِ فَتَحْنَا عَلَيْهِمْ أَبْوَابَ كُلِّ شَيْءٍ حَتَّىٰ إِذَا فَرِحُوا بِمَا أُوتُوا أَخَذْنَاهُمْ بَغْتَةً فَإِذَا هُمْ مُبْلِسُونَ </vt:lpstr>
      <vt:lpstr>فَقُطِعَ دَابِرُ الْقَوْمِ الَّذِينَ ظَلَمُواۚ وَالْحَمْدُ لِلَّهِ رَبِّ الْعَالَمِينَ </vt:lpstr>
      <vt:lpstr>قُلْ أَرَأَيْتُمْ إِنْ أَخَذَ اللَّهُ سَمْعَكُمْ وَأَبْصَارَكُمْ وَخَتَمَ عَلَىٰ قُلُوبِكُمْ مَنْ إِلَٰهٌ غَيْرُ اللَّهِ يَأْتِيكُمْ بِهِۗ انْظُرْ كَيْفَ نُصَرِّفُ الْآيَاتِ ثُمَّ هُمْ يَصْدِفُونَ</vt:lpstr>
      <vt:lpstr>قُلْ أَرَأَيْتَكُمْ إِنْ أَتَاكُمْ عَذَابُ اللَّهِ بَغْتَةً أَوْ جَهْرَةً هَلْ يُهْلَكُ إِلَّا الْقَوْمُ الظَّالِمُونَ </vt:lpstr>
      <vt:lpstr>وَمَا نُرْسِلُ الْمُرْسَلِينَ إِلَّا مُبَشِّرِينَ وَمُنْذِرِينَۖ فَمَنْ آمَنَ وَأَصْلَحَ فَلَا خَوْفٌ عَلَيْهِمْ وَلَا هُمْ يَحْزَنُونَ</vt:lpstr>
      <vt:lpstr>وَالَّذِينَ كَذَّبُوا بِآيَاتِنَا يَمَسُّهُمُ الْعَذَابُ بِمَا كَانُوا يَفْسُقُونَ </vt:lpstr>
      <vt:lpstr>قُلْ لَا أَقُولُ لَكُمْ عِنْدِي خَزَائِنُ اللَّهِ وَلَا أَعْلَمُ الْغَيْبَ وَلَا أَقُولُ لَكُمْ إِنِّي مَلَكٌۖ إِنْ أَتَّبِعُ إِلَّا مَا يُوحَىٰ إِلَيَّۚ قُلْ هَلْ يَسْتَوِي الْأَعْمَىٰ وَالْبَصِيرُۚ أَفَلَا تَتَفَكَّرُونَ</vt:lpstr>
      <vt:lpstr>وَأَنْذِرْ بِهِ الَّذِينَ يَخَافُونَ أَنْ يُحْشَرُوا إِلَىٰ رَبِّهِمْۙ لَيْسَ لَهُمْ مِنْ دُونِهِ وَلِيٌّ وَلَا شَفِيعٌ لَعَلَّهُمْ يَتَّقُونَ </vt:lpstr>
      <vt:lpstr>وَلَا تَطْرُدِ الَّذِينَ يَدْعُونَ رَبَّهُمْ بِالْغَدَاةِ وَالْعَشِيِّ يُرِيدُونَ وَجْهَهُۖ مَا عَلَيْكَ مِنْ حِسَابِهِمْ مِنْ شَيْءٍ وَمَا مِنْ حِسَابِكَ عَلَيْهِمْ مِنْ شَيْءٍ فَتَطْرُدَهُمْ فَتَكُونَ مِنَ الظَّالِمِينَ</vt:lpstr>
      <vt:lpstr>وَكَذَٰلِكَ فَتَنَّا بَعْضَهُمْ بِبَعْضٍ لِيَقُولُوا أَهَٰؤُلَاءِ مَنَّ اللَّهُ عَلَيْهِمْ مِنْ بَيْنِنَاۗ أَلَيْسَ اللَّهُ بِأَعْلَمَ بِالشَّاكِرِينَ</vt:lpstr>
      <vt:lpstr>وَإِذَا جَاءَكَ الَّذِينَ يُؤْمِنُونَ بِآيَاتِنَا فَقُلْ سَلَامٌ عَلَيْكُمْۖ كَتَبَ رَبُّكُمْ عَلَىٰ نَفْسِهِ الرَّحْمَةَۖ أَنَّهُ مَنْ عَمِلَ مِنْكُمْ سُوءًا بِجَهَالَةٍ ثُمَّ تَابَ مِنْ بَعْدِهِ وَأَصْلَحَ فَأَنَّهُ غَفُورٌ رَحِيمٌ</vt:lpstr>
      <vt:lpstr>وَكَذَٰلِكَ نُفَصِّلُ الْآيَاتِ وَلِتَسْتَبِينَ سَبِيلُ الْمُجْرِمِينَ </vt:lpstr>
      <vt:lpstr>قُلْ إِنِّي نُهِيتُ أَنْ أَعْبُدَ الَّذِينَ تَدْعُونَ  مِنْ دُونِ اللَّهِۚ قُلْ لَا أَتَّبِعُ أَهْوَاءَكُمْۙ قَدْ ضَلَلْتُ إِذًا وَمَا أَنَا مِنَ الْمُهْتَدِينَ </vt:lpstr>
      <vt:lpstr>قُلْ إِنِّي عَلَىٰ بَيِّنَةٍ مِنْ رَبِّي وَكَذَّبْتُمْ بِهِۚ مَا عِنْدِي مَا  تَسْتَعْجِلُونَ بِهِۚ إِنِ الْحُكْمُ إِلَّا لِلَّهِ ۖ يَقُصُّ الْحَقَّۖ وَهُوَ خَيْرُ الْفَاصِلِينَ </vt:lpstr>
      <vt:lpstr>قُلْ لَوْ أَنَّ عِنْدِي مَا تَسْتَعْجِلُونَ بِهِ لَقُضِيَ الْأَمْرُ بَيْنِي وَبَيْنَكُمْۗ وَاللَّهُ أَعْلَمُ بِالظَّالِمِينَ </vt:lpstr>
      <vt:lpstr>وَعِنْدَهُ مَفَاتِحُ الْغَيْبِ لَا يَعْلَمُهَا إِلَّا هُوَۚ وَيَعْلَمُ مَا فِي الْبَرِّ وَالْبَحْرِۚ وَمَا تَسْقُطُ مِنْ وَرَقَةٍ إِلَّا يَعْلَمُهَا وَلَا حَبَّةٍ فِي ظُلُمَاتِ الْأَرْضِ وَلَا رَطْبٍ وَلَا يَابِسٍ إِلَّا فِي كِتَابٍ مُبِينٍ</vt:lpstr>
      <vt:lpstr>وَهُوَ الَّذِي يَتَوَفَّاكُمْ بِاللَّيْلِ وَيَعْلَمُ مَا جَرَحْتُمْ بِالنَّهَارِ ثُمَّ يَبْعَثُكُمْ فِيهِ لِيُقْضَىٰ أَجَلٌ مُسَمًّىۖ ثُمَّ إِلَيْهِ مَرْجِعُكُمْ ثُمَّ يُنَبِّئُكُمْ بِمَا كُنْتُمْ تَعْمَلُونَ</vt:lpstr>
      <vt:lpstr>وَهُوَ الْقَاهِرُ فَوْقَ عِبَادِهِۖ وَيُرْسِلُ عَلَيْكُمْ حَفَظَةً حَتَّىٰ إِذَا جَاءَ أَحَدَكُمُ الْمَوْتُ تَوَفَّتْهُ رُسُلُنَا وَهُمْ لَا يُفَرِّطُونَ </vt:lpstr>
      <vt:lpstr>ثُمَّ رُدُّوا إِلَى اللَّهِ مَوْلَاهُمُ الْحَقِّ ۚ أَلَا لَهُ الْحُكْمُ وَهُوَ أَسْرَعُ الْحَاسِبِينَ </vt:lpstr>
      <vt:lpstr>قُلْ مَنْ يُنَجِّيكُمْ مِنْ ظُلُمَاتِ الْبَرِّ وَالْبَحْرِ تَدْعُونَهُ تَضَرُّعًا وَخُفْيَةً لَئِنْ أَنْجَانَا مِنْ هَٰذِهِ لَنَكُونَنَّ مِنَ الشَّاكِرِينَ </vt:lpstr>
      <vt:lpstr>قُلِ اللَّهُ يُنَجِّيكُمْ مِنْهَا وَمِنْ كُلِّ كَرْبٍ ثُمَّ أَنْتُمْ تُشْرِكُونَ</vt:lpstr>
      <vt:lpstr>قُلْ هُوَ الْقَادِرُ عَلَىٰ أَنْ يَبْعَثَ عَلَيْكُمْ عَذَابًا مِنْ فَوْقِكُمْ أَوْ مِنْ تَحْتِ أَرْجُلِكُمْ أَوْ يَلْبِسَكُمْ شِيَعًا وَيُذِيقَ بَعْضَكُمْ بَأْسَ بَعْضٍۗ انْظُرْ كَيْفَ نُصَرِّفُ الْآيَاتِ لَعَلَّهُمْ يَفْقَهُونَ</vt:lpstr>
      <vt:lpstr>وَكَذَّبَ بِهِ قَوْمُكَ وَهُوَ الْحَقُّۚ قُلْ لَسْتُ عَلَيْكُمْ بِوَكِيلٍ </vt:lpstr>
      <vt:lpstr>لِكُلِّ نَبَإٍ مُسْتَقَرٌّۚ وَسَوْفَ تَعْلَمُونَ</vt:lpstr>
      <vt:lpstr>وَمَا عَلَى الَّذِينَ يَتَّقُونَ مِنْ حِسَابِهِمْ مِنْ شَيْءٍ وَلَٰكِنْ ذِكْرَىٰ لَعَلَّهُمْ يَتَّقُونَ</vt:lpstr>
      <vt:lpstr>وَذَرِ الَّذِينَ اتَّخَذُوا دِينَهُمْ لَعِبًا وَلَهْوًا وَغَرَّتْهُمُ الْحَيَاةُ الدُّنْيَاۚ وَذَكِّرْ بِهِ أَنْ تُبْسَلَ نَفْسٌ بِمَا كَسَبَتْ لَيْسَ لَهَا مِنْ دُونِ اللَّهِ وَلِيٌّ وَلَا شَفِيعٌ وَإِنْ تَعْدِلْ كُلَّ عَدْلٍ لَا يُؤْخَذْ مِنْهَاۗ...</vt:lpstr>
      <vt:lpstr>أُولَٰئِكَ الَّذِينَ أُبْسِلُوا بِمَا كَسَبُواۖ لَهُمْ شَرَابٌ مِنْ حَمِيمٍ وَعَذَابٌ أَلِيمٌ بِمَا كَانُوا يَكْفُرُونَ </vt:lpstr>
      <vt:lpstr>قُلْ أَنَدْعُو مِنْ دُونِ اللَّهِ مَا لَا يَنْفَعُنَا وَلَا يَضُرُّنَا وَنُرَدُّ عَلَىٰ أَعْقَابِنَا بَعْدَ إِذْ هَدَانَا اللَّهُ كَالَّذِي اسْتَهْوَتْهُ الشَّيَاطِينُ فِي الْأَرْضِ حَيْرَانَ لَهُ أَصْحَابٌ يَدْعُونَهُ إِلَى الْهُدَى ائْتِنَاۗ...</vt:lpstr>
      <vt:lpstr>قُلْ إِنَّ هُدَى اللَّهِ هُوَ الْهُدَىٰۖ وَأُمِرْنَا لِنُسْلِمَ لِرَبِّ الْعَالَمِينَ </vt:lpstr>
      <vt:lpstr>وَأَنْ أَقِيمُوا الصَّلَاةَ وَاتَّقُوهُۚ وَهُوَ الَّذِي إِلَيْهِ تُحْشَرُونَ</vt:lpstr>
      <vt:lpstr>وَهُوَ الَّذِي خَلَقَ السَّمَاوَاتِ وَالْأَرْضَ بِالْحَقِّ ۖ وَيَوْمَ يَقُولُ كُنْ فَيَكُونُۚ قَوْلُهُ الْحَقُّۚ وَلَهُ الْمُلْكُ يَوْمَ يُنْفَخُ فِي الصُّورِۚ عَالِمُ الْغَيْبِ وَالشَّهَادَةِۚ وَهُوَ الْحَكِيمُ الْخَبِيرُ</vt:lpstr>
      <vt:lpstr>وَإِذْ قَالَ إِبْرَاهِيمُ لِأَبِيهِ آزَرَ أَتَتَّخِذُ أَصْنَامًا آلِهَةً ۖ إِنِّي أَرَاكَ وَقَوْمَكَ فِي ضَلَالٍ مُبِينٍ</vt:lpstr>
      <vt:lpstr>وَكَذَٰلِكَ نُرِي إِبْرَاهِيمَ مَلَكُوتَ السَّمَاوَاتِ وَالْأَرْضِ وَلِيَكُونَ مِنَ الْمُوقِنِينَ</vt:lpstr>
      <vt:lpstr>فَلَمَّا جَنَّ عَلَيْهِ اللَّيْلُ رَأَىٰ كَوْكَبًاۖ قَالَ هَٰذَا رَبِّيۖ فَلَمَّا أَفَلَ قَالَ لَا أُحِبُّ الْآفِلِينَ</vt:lpstr>
      <vt:lpstr>فَلَمَّا رَأَى الْقَمَرَ بَازِغًا قَالَ هَٰذَا رَبِّيۖ فَلَمَّا أَفَلَ قَالَ لَئِنْ لَمْ يَهْدِنِي رَبِّي لَأَكُونَنَّ مِنَ الْقَوْمِ الضَّالِّينَ</vt:lpstr>
      <vt:lpstr>فَلَمَّا رَأَى الشَّمْسَ بَازِغَةً قَالَ هَٰذَا رَبِّي هَٰذَا أَكْبَرُۖ فَلَمَّا أَفَلَتْ قَالَ يَا قَوْمِ إِنِّي بَرِيءٌ مِمَّا تُشْرِكُونَ</vt:lpstr>
      <vt:lpstr>إِنِّي وَجَّهْتُ وَجْهِيَ لِلَّذِي فَطَرَ السَّمَاوَاتِ وَالْأَرْضَ حَنِيفًاۖ وَمَا أَنَا مِنَ الْمُشْرِكِينَ</vt:lpstr>
      <vt:lpstr>وَحَاجَّهُ قَوْمُهُۚ قَالَ أَتُحَاجُّونِّي فِي اللَّهِ وَقَدْ هَدَانِۚ وَلَا أَخَافُ مَا تُشْرِكُونَ بِهِ إِلَّا أَنْ يَشَاءَ رَبِّي شَيْئًاۗ وَسِعَ رَبِّي كُلَّ شَيْءٍ عِلْمًاۗ أَفَلَا تَتَذَكَّرُونَ </vt:lpstr>
      <vt:lpstr>وَكَيْفَ أَخَافُ مَا أَشْرَكْتُمْ وَلَا تَخَافُونَ  أَنَّكُمْ أَشْرَكْتُمْ بِاللَّهِ مَا لَمْ يُنَزِّلْ بِهِ عَلَيْكُمْ سُلْطَانًاۚ فَأَيُّ الْفَرِيقَيْنِ أَحَقُّ بِالْأَمْنِۖ إِنْ كُنْتُمْ تَعْلَمُونَ </vt:lpstr>
      <vt:lpstr>الَّذِينَ آمَنُوا وَلَمْ يَلْبِسُوا إِيمَانَهُمْ بِظُلْمٍ أُولَٰئِكَ لَهُمُ الْأَمْنُ وَهُمْ مُهْتَدُونَ</vt:lpstr>
      <vt:lpstr>وَتِلْكَ حُجَّتُنَا آتَيْنَاهَا إِبْرَاهِيمَ عَلَىٰ قَوْمِهِۚ نَرْفَعُ دَرَجَاتٍ مَنْ نَشَاءُۗ إِنَّ رَبَّكَ حَكِيمٌ عَلِيمٌ</vt:lpstr>
      <vt:lpstr>وَوَهَبْنَا لَهُ إِسْحَاقَ  وَيَعْقُوبَۚ كُلًّا هَدَيْنَاۚ وَنُوحًا هَدَيْنَا مِنْ قَبْلُۖ وَمِنْ ذُرِّيَّتِهِ دَاوُودَ وَسُلَيْمَانَ وَأَيُّوبَ وَيُوسُفَ وَمُوسَىٰ وَهَارُونَۚ وَكَذَٰلِكَ نَجْزِي الْمُحْسِنِينَ </vt:lpstr>
      <vt:lpstr>وَزَكَرِيَّا وَيَحْيَىٰ وَعِيسَىٰ وَإِلْيَاسَۖ كُلٌّ مِنَ الصَّالِحِينَ</vt:lpstr>
      <vt:lpstr>وَإِسْمَاعِيلَ وَالْيَسَعَ وَيُونُسَ وَلُوطًاۚ وَكُلًّا فَضَّلْنَا عَلَى الْعَالَمِينَ </vt:lpstr>
      <vt:lpstr>وَمِنْ آبَائِهِمْ وَذُرِّيَّاتِهِمْ وَإِخْوَانِهِمْۖ وَاجْتَبَيْنَاهُمْ وَهَدَيْنَاهُمْ إِلَىٰ صِرَاطٍ مُسْتَقِيمٍ</vt:lpstr>
      <vt:lpstr>ذَٰلِكَ هُدَى اللَّهِ يَهْدِي بِهِ مَنْ يَشَاءُ مِنْ عِبَادِهِۚ وَلَوْ أَشْرَكُوا لَحَبِطَ عَنْهُمْ مَا كَانُوا يَعْمَلُونَ </vt:lpstr>
      <vt:lpstr>أُولَٰئِكَ الَّذِينَ آتَيْنَاهُمُ الْكِتَابَ وَالْحُكْمَ وَالنُّبُوَّةَۚ فَإِنْ يَكْفُرْ بِهَا هَٰؤُلَاءِ فَقَدْ وَكَّلْنَا بِهَا قَوْمًا لَيْسُوا بِهَا بِكَافِرِينَ </vt:lpstr>
      <vt:lpstr>أُولَٰئِكَ الَّذِينَ هَدَى اللَّهُۖ فَبِهُدَاهُمُ اقْتَدِهْۗ قُلْ لَا أَسْأَلُكُمْ عَلَيْهِ أَجْرًاۖ إِنْ هُوَ إِلَّا ذِكْرَىٰ لِلْعَالَمِينَ </vt:lpstr>
      <vt:lpstr>وَمَا قَدَرُوا اللَّهَ حَقَّ قَدْرِهِ إِذْ قَالُوا مَا أَنْزَلَ اللَّهُ عَلَىٰ بَشَرٍ مِنْ شَيْءٍۗ قُلْ مَنْ أَنْزَلَ الْكِتَابَ الَّذِي جَاءَ بِهِ مُوسَىٰ نُورًا وَهُدًى لِلنَّاسِۖ تَجْعَلُونَهُ قَرَاطِيسَ تُبْدُونَهَا وَتُخْفُونَ كَثِيرًاۖ...</vt:lpstr>
      <vt:lpstr> وَعُلِّمْتُمْ مَا لَمْ تَعْلَمُوا أَنْتُمْ وَلَا آبَاؤُكُمْۖ قُلِ اللَّهُۖ ثُمَّ ذَرْهُمْ فِي خَوْضِهِمْ يَلْعَبُونَ</vt:lpstr>
      <vt:lpstr>وَهَٰذَا كِتَابٌ أَنْزَلْنَاهُ مُبَارَكٌ مُصَدِّقُ الَّذِي بَيْنَ يَدَيْهِ وَلِتُنْذِرَ أُمَّ الْقُرَىٰ وَمَنْ حَوْلَهَاۚ وَالَّذِينَ يُؤْمِنُونَ بِالْآخِرَةِ يُؤْمِنُونَ بِهِۖ  وَهُمْ عَلَىٰ صَلَاتِهِمْ يُحَافِظُونَ</vt:lpstr>
      <vt:lpstr>وَمَنْ أَظْلَمُ مِمَّنِ افْتَرَىٰ عَلَى اللَّهِ كَذِبًا أَوْ قَالَ أُوحِيَ إِلَيَّ وَلَمْ يُوحَ إِلَيْهِ شَيْءٌ وَمَنْ قَالَ سَأُنْزِلُ مِثْلَ مَا أَنْزَلَ  اللَّهُۗ... </vt:lpstr>
      <vt:lpstr>وَلَوْ تَرَىٰ إِذِ الظَّالِمُونَ فِي غَمَرَاتِ الْمَوْتِ وَالْمَلَائِكَةُ بَاسِطُو أَيْدِيهِمْ أَخْرِجُوا أَنْفُسَكُمُۖ... </vt:lpstr>
      <vt:lpstr>الْيَوْمَ تُجْزَوْنَ عَذَابَ الْهُونِ بِمَا كُنْتُمْ تَقُولُونَ عَلَى اللَّهِ غَيْرَ الْحَقِّ وَكُنْتُمْ عَنْ آيَاتِهِ تَسْتَكْبِرُونَ</vt:lpstr>
      <vt:lpstr>وَلَقَدْ جِئْتُمُونَا فُرَادَىٰ كَمَا خَلَقْنَاكُمْ أَوَّلَ مَرَّةٍ وَتَرَكْتُمْ مَا خَوَّلْنَاكُمْ وَرَاءَ ظُهُورِكُمْۖ وَمَا نَرَىٰ مَعَكُمْ شُفَعَاءَكُمُ الَّذِينَ زَعَمْتُمْ أَنَّهُمْ فِيكُمْ شُرَكَاءُۚ لَقَدْ تَقَطَّعَ بَيْنَكُمْ وَضَلَّ عَنْكُمْ مَا كُنْتُمْ تَزْعُمُونَ</vt:lpstr>
      <vt:lpstr>إِنَّ اللَّهَ فَالِقُ الْحَبِّ وَالنَّوَىٰۖ يُخْرِجُ الْحَيَّ مِنَ الْمَيِّتِ وَمُخْرِجُ الْمَيِّتِ مِنَ الْحَيِّ ۚ ذَٰلِكُمُ اللَّهُۖ فَأَنَّىٰ تُؤْفَكُونَ </vt:lpstr>
      <vt:lpstr>فَالِقُ الْإِصْبَاحِ وَجَعَلَ اللَّيْلَ سَكَنًا وَالشَّمْسَ وَالْقَمَرَ حُسْبَانًاۚ ذَٰلِكَ تَقْدِيرُ الْعَزِيزِ الْعَلِيمِ </vt:lpstr>
      <vt:lpstr>وَهُوَ الَّذِي جَعَلَ لَكُمُ النُّجُومَ لِتَهْتَدُوا بِهَا فِي ظُلُمَاتِ الْبَرِّ وَالْبَحْرِۗ قَدْ فَصَّلْنَا الْآيَاتِ لِقَوْمٍ يَعْلَمُونَ </vt:lpstr>
      <vt:lpstr>وَهُوَ الَّذِي أَنْشَأَكُمْ مِنْ نَفْسٍ وَاحِدَةٍ فَمُسْتَقَرٌّ وَمُسْتَوْدَعٌۗ قَدْ فَصَّلْنَا الْآيَاتِ لِقَوْمٍ يَفْقَهُونَ</vt:lpstr>
      <vt:lpstr>وَهُوَ الَّذِي أَنْزَلَ مِنَ السَّمَاءِ مَاءً فَأَخْرَجْنَا بِهِ نَبَاتَ كُلِّ شَيْءٍ فَأَخْرَجْنَا مِنْهُ خَضِرًا نُخْرِجُ مِنْهُ حَبًّا مُتَرَاكِبًا وَمِنَ النَّخْلِ مِنْ طَلْعِهَا قِنْوَانٌ دَانِيَةٌ وَجَنَّاتٍ مِنْ أَعْنَابٍ وَالزَّيْتُونَ وَالرُّمَّانَ مُشْتَبِهًا وَغَيْرَ مُتَشَابِهٍۗ... </vt:lpstr>
      <vt:lpstr>انْظُرُوا إِلَىٰ ثَمَرِهِ إِذَا أَثْمَرَ وَيَنْعِهِۚ إِنَّ فِي ذَٰلِكُمْ لَآيَاتٍ لِقَوْمٍ يُؤْمِنُونَ</vt:lpstr>
      <vt:lpstr>انْظُرُوا إِلَىٰ ثَمَرِهِ إِذَا أَثْمَرَ وَيَنْعِهِۚ إِنَّ فِي ذَٰلِكُمْ لَآيَاتٍ لِقَوْمٍ يُؤْمِنُونَ</vt:lpstr>
      <vt:lpstr>وَجَعَلُوا لِلَّهِ شُرَكَاءَ الْجِنَّ وَخَلَقَهُمْۖ وَخَرَقُوا لَهُ بَنِينَ وَبَنَاتٍ بِغَيْرِ عِلْمٍۚ سُبْحَانَهُ وَتَعَالَىٰ عَمَّا يَصِفُونَ</vt:lpstr>
      <vt:lpstr>بَدِيعُ السَّمَاوَاتِ وَالْأَرْضِۖ أَنَّىٰ يَكُونُ لَهُ وَلَدٌ وَلَمْ تَكُنْ لَهُ  صَاحِبَةٌۖ وَخَلَقَ كُلَّ شَيْءٍۖ وَهُوَ بِكُلِّ شَيْءٍ عَلِيمٌ</vt:lpstr>
      <vt:lpstr>ذَٰلِكُمُ اللَّهُ رَبُّكُمْۖ لَا إِلَٰهَ إِلَّا هُوَۖ خَالِقُ كُلِّ شَيْءٍ فَاعْبُدُوهُۚ وَهُوَ عَلَىٰ كُلِّ شَيْءٍ وَكِيلٌ</vt:lpstr>
      <vt:lpstr>لَا تُدْرِكُهُ الْأَبْصَارُ وَهُوَ يُدْرِكُ الْأَبْصَارَۖ وَهُوَ اللَّطِيفُ الْخَبِيرُ </vt:lpstr>
      <vt:lpstr>قَدْ جَاءَكُمْ بَصَائِرُ مِنْ رَبِّكُمْۖ فَمَنْ أَبْصَرَ فَلِنَفْسِهِۖ وَمَنْ عَمِيَ فَعَلَيْهَاۚ وَمَا أَنَا عَلَيْكُمْ بِحَفِيظٍ</vt:lpstr>
      <vt:lpstr>وَكَذَٰلِكَ نُصَرِّفُ الْآيَاتِ وَلِيَقُولُوا دَرَسْتَ وَلِنُبَيِّنَهُ لِقَوْمٍ يَعْلَمُونَ</vt:lpstr>
      <vt:lpstr>اتَّبِعْ مَا أُوحِيَ إِلَيْكَ مِنْ رَبِّكَۖ لَا إِلَٰهَ إِلَّا هُوَۖ وَأَعْرِضْ عَنِ الْمُشْرِكِينَ</vt:lpstr>
      <vt:lpstr>وَلَوْ شَاءَ اللَّهُ مَا أَشْرَكُواۗ وَمَا جَعَلْنَاكَ عَلَيْهِمْ حَفِيظًاۖ وَمَا أَنْتَ عَلَيْهِمْ بِوَكِيلٍ </vt:lpstr>
      <vt:lpstr>وَلَا تَسُبُّوا الَّذِينَ يَدْعُونَ مِنْ دُونِ اللَّهِ فَيَسُبُّوا اللَّهَ عَدْوًا بِغَيْرِ عِلْمٍۗ كَذَٰلِكَ زَيَّنَّا لِكُلِّ أُمَّةٍ عَمَلَهُمْ ثُمَّ إِلَىٰ رَبِّهِمْ مَرْجِعُهُمْ فَيُنَبِّئُهُمْ بِمَا كَانُوا يَعْمَلُونَ</vt:lpstr>
      <vt:lpstr>وَأَقْسَمُوا بِاللَّهِ جَهْدَ أَيْمَانِهِمْ لَئِنْ جَاءَتْهُمْ آيَةٌ لَيُؤْمِنُنَّ بِهَاۚ قُلْ إِنَّمَا الْآيَاتُ عِنْدَ اللَّهِ ۖ وَمَا يُشْعِرُكُمْ أَنَّهَا إِذَا جَاءَتْ لَا يُؤْمِنُونَ </vt:lpstr>
      <vt:lpstr>وَنُقَلِّبُ أَفْئِدَتَهُمْ وَأَبْصَارَهُمْ كَمَا لَمْ يُؤْمِنُوا بِهِ أَوَّلَ مَرَّةٍ وَنَذَرُهُمْ فِي طُغْيَانِهِمْ يَعْمَهُونَ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8</cp:revision>
  <dcterms:created xsi:type="dcterms:W3CDTF">2025-07-01T16:36:53Z</dcterms:created>
  <dcterms:modified xsi:type="dcterms:W3CDTF">2026-03-02T20:18:44Z</dcterms:modified>
</cp:coreProperties>
</file>